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handoutMasterIdLst>
    <p:handoutMasterId r:id="rId46"/>
  </p:handoutMasterIdLst>
  <p:sldIdLst>
    <p:sldId id="12537" r:id="rId2"/>
    <p:sldId id="12579" r:id="rId3"/>
    <p:sldId id="12293" r:id="rId4"/>
    <p:sldId id="728" r:id="rId5"/>
    <p:sldId id="12538" r:id="rId6"/>
    <p:sldId id="12541" r:id="rId7"/>
    <p:sldId id="12542" r:id="rId8"/>
    <p:sldId id="12593" r:id="rId9"/>
    <p:sldId id="12543" r:id="rId10"/>
    <p:sldId id="12589" r:id="rId11"/>
    <p:sldId id="12613" r:id="rId12"/>
    <p:sldId id="12544" r:id="rId13"/>
    <p:sldId id="12606" r:id="rId14"/>
    <p:sldId id="12548" r:id="rId15"/>
    <p:sldId id="12572" r:id="rId16"/>
    <p:sldId id="12573" r:id="rId17"/>
    <p:sldId id="12566" r:id="rId18"/>
    <p:sldId id="12603" r:id="rId19"/>
    <p:sldId id="12549" r:id="rId20"/>
    <p:sldId id="12552" r:id="rId21"/>
    <p:sldId id="12608" r:id="rId22"/>
    <p:sldId id="12554" r:id="rId23"/>
    <p:sldId id="12559" r:id="rId24"/>
    <p:sldId id="12561" r:id="rId25"/>
    <p:sldId id="12564" r:id="rId26"/>
    <p:sldId id="12570" r:id="rId27"/>
    <p:sldId id="12609" r:id="rId28"/>
    <p:sldId id="12614" r:id="rId29"/>
    <p:sldId id="12615" r:id="rId30"/>
    <p:sldId id="12565" r:id="rId31"/>
    <p:sldId id="12582" r:id="rId32"/>
    <p:sldId id="12612" r:id="rId33"/>
    <p:sldId id="12616" r:id="rId34"/>
    <p:sldId id="12617" r:id="rId35"/>
    <p:sldId id="12576" r:id="rId36"/>
    <p:sldId id="12618" r:id="rId37"/>
    <p:sldId id="12588" r:id="rId38"/>
    <p:sldId id="12620" r:id="rId39"/>
    <p:sldId id="12568" r:id="rId40"/>
    <p:sldId id="12619" r:id="rId41"/>
    <p:sldId id="12604" r:id="rId42"/>
    <p:sldId id="12569" r:id="rId43"/>
    <p:sldId id="12539" r:id="rId44"/>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5" userDrawn="1">
          <p15:clr>
            <a:srgbClr val="A4A3A4"/>
          </p15:clr>
        </p15:guide>
        <p15:guide id="5" orient="horz" pos="1298" userDrawn="1">
          <p15:clr>
            <a:srgbClr val="A4A3A4"/>
          </p15:clr>
        </p15:guide>
        <p15:guide id="6" orient="horz" pos="3793" userDrawn="1">
          <p15:clr>
            <a:srgbClr val="A4A3A4"/>
          </p15:clr>
        </p15:guide>
        <p15:guide id="7" orient="horz" pos="4201" userDrawn="1">
          <p15:clr>
            <a:srgbClr val="A4A3A4"/>
          </p15:clr>
        </p15:guide>
        <p15:guide id="8" orient="horz" pos="845" userDrawn="1">
          <p15:clr>
            <a:srgbClr val="A4A3A4"/>
          </p15:clr>
        </p15:guide>
        <p15:guide id="9" orient="horz" pos="1189" userDrawn="1">
          <p15:clr>
            <a:srgbClr val="A4A3A4"/>
          </p15:clr>
        </p15:guide>
        <p15:guide id="10" pos="39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E63A0C-0065-B768-7BE5-4BB4929E9B09}" name="Louis" initials="L" userId="87182e11e14bd05e" providerId="Windows Live"/>
  <p188:author id="{75E7D649-BE4F-269F-3ADD-21D105FE5C5E}" name="Bergsland, Emily" initials="EB" userId="S::Emily.Bergsland@ucsf.edu::fd95c1ce-250e-40f9-b8a2-2954b9df0a46" providerId="AD"/>
  <p188:author id="{D01FD4A0-AB75-49A0-4878-75B2CED47B26}" name="Bergsland, Emily" initials="BE" userId="S::emily.bergsland@ucsf.edu::fd95c1ce-250e-40f9-b8a2-2954b9df0a46" providerId="AD"/>
  <p188:author id="{9E11CABC-8DAE-4953-B634-733C03C64441}" name="Daniel Salamon" initials="DS" userId="S::daniel@scimedskills.com::e212b2fd-3242-4da6-adac-c6f1bd360540" providerId="AD"/>
  <p188:author id="{32D605C4-B716-8E6F-7DF4-66D044617EE6}" name="Howard Donohue" initials="HD" userId="S::HowardDonohue@hsdmedicalwriting.onmicrosoft.com::258aa254-d119-414c-a86e-bc62964324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E59"/>
    <a:srgbClr val="FF99CC"/>
    <a:srgbClr val="AD8ECE"/>
    <a:srgbClr val="5D8298"/>
    <a:srgbClr val="C6573B"/>
    <a:srgbClr val="0000FF"/>
    <a:srgbClr val="0066FF"/>
    <a:srgbClr val="505050"/>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26" autoAdjust="0"/>
    <p:restoredTop sz="91506" autoAdjust="0"/>
  </p:normalViewPr>
  <p:slideViewPr>
    <p:cSldViewPr snapToObjects="1">
      <p:cViewPr varScale="1">
        <p:scale>
          <a:sx n="71" d="100"/>
          <a:sy n="71" d="100"/>
        </p:scale>
        <p:origin x="192" y="664"/>
      </p:cViewPr>
      <p:guideLst>
        <p:guide orient="horz" pos="2160"/>
        <p:guide pos="3840"/>
        <p:guide pos="1906"/>
        <p:guide orient="horz" pos="3475"/>
        <p:guide orient="horz" pos="1298"/>
        <p:guide orient="horz" pos="3793"/>
        <p:guide orient="horz" pos="4201"/>
        <p:guide orient="horz" pos="845"/>
        <p:guide orient="horz" pos="1189"/>
        <p:guide pos="393"/>
      </p:guideLst>
    </p:cSldViewPr>
  </p:slideViewPr>
  <p:outlineViewPr>
    <p:cViewPr>
      <p:scale>
        <a:sx n="33" d="100"/>
        <a:sy n="33" d="100"/>
      </p:scale>
      <p:origin x="0" y="0"/>
    </p:cViewPr>
  </p:outlineViewPr>
  <p:notesTextViewPr>
    <p:cViewPr>
      <p:scale>
        <a:sx n="20" d="100"/>
        <a:sy n="20" d="100"/>
      </p:scale>
      <p:origin x="0" y="0"/>
    </p:cViewPr>
  </p:notesTextViewPr>
  <p:sorterViewPr>
    <p:cViewPr varScale="1">
      <p:scale>
        <a:sx n="1" d="1"/>
        <a:sy n="1" d="1"/>
      </p:scale>
      <p:origin x="0" y="-2736"/>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Diarrhoea</c:v>
                </c:pt>
              </c:strCache>
            </c:strRef>
          </c:tx>
          <c:spPr>
            <a:solidFill>
              <a:schemeClr val="accent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4C3D-48A0-BB94-F9BE0CABCFF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Appendix</c:v>
                </c:pt>
                <c:pt idx="1">
                  <c:v>Lung</c:v>
                </c:pt>
                <c:pt idx="2">
                  <c:v>Not sure</c:v>
                </c:pt>
                <c:pt idx="3">
                  <c:v>Pancreas</c:v>
                </c:pt>
                <c:pt idx="4">
                  <c:v>Rectal</c:v>
                </c:pt>
                <c:pt idx="5">
                  <c:v>Small bowel</c:v>
                </c:pt>
                <c:pt idx="6">
                  <c:v>Stomach/gastric</c:v>
                </c:pt>
                <c:pt idx="7">
                  <c:v>Unknown primary</c:v>
                </c:pt>
                <c:pt idx="8">
                  <c:v>Grand total</c:v>
                </c:pt>
              </c:strCache>
            </c:strRef>
          </c:cat>
          <c:val>
            <c:numRef>
              <c:f>Sheet1!$B$2:$B$10</c:f>
              <c:numCache>
                <c:formatCode>General</c:formatCode>
                <c:ptCount val="9"/>
                <c:pt idx="0">
                  <c:v>14</c:v>
                </c:pt>
                <c:pt idx="1">
                  <c:v>11</c:v>
                </c:pt>
                <c:pt idx="2">
                  <c:v>43</c:v>
                </c:pt>
                <c:pt idx="3">
                  <c:v>26</c:v>
                </c:pt>
                <c:pt idx="4">
                  <c:v>0</c:v>
                </c:pt>
                <c:pt idx="5">
                  <c:v>24</c:v>
                </c:pt>
                <c:pt idx="6">
                  <c:v>14</c:v>
                </c:pt>
                <c:pt idx="7">
                  <c:v>24</c:v>
                </c:pt>
                <c:pt idx="8">
                  <c:v>22</c:v>
                </c:pt>
              </c:numCache>
            </c:numRef>
          </c:val>
          <c:extLst>
            <c:ext xmlns:c16="http://schemas.microsoft.com/office/drawing/2014/chart" uri="{C3380CC4-5D6E-409C-BE32-E72D297353CC}">
              <c16:uniqueId val="{00000001-4C3D-48A0-BB94-F9BE0CABCFFF}"/>
            </c:ext>
          </c:extLst>
        </c:ser>
        <c:ser>
          <c:idx val="1"/>
          <c:order val="1"/>
          <c:tx>
            <c:strRef>
              <c:f>Sheet1!$C$1</c:f>
              <c:strCache>
                <c:ptCount val="1"/>
                <c:pt idx="0">
                  <c:v>Pain</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Appendix</c:v>
                </c:pt>
                <c:pt idx="1">
                  <c:v>Lung</c:v>
                </c:pt>
                <c:pt idx="2">
                  <c:v>Not sure</c:v>
                </c:pt>
                <c:pt idx="3">
                  <c:v>Pancreas</c:v>
                </c:pt>
                <c:pt idx="4">
                  <c:v>Rectal</c:v>
                </c:pt>
                <c:pt idx="5">
                  <c:v>Small bowel</c:v>
                </c:pt>
                <c:pt idx="6">
                  <c:v>Stomach/gastric</c:v>
                </c:pt>
                <c:pt idx="7">
                  <c:v>Unknown primary</c:v>
                </c:pt>
                <c:pt idx="8">
                  <c:v>Grand total</c:v>
                </c:pt>
              </c:strCache>
            </c:strRef>
          </c:cat>
          <c:val>
            <c:numRef>
              <c:f>Sheet1!$C$2:$C$10</c:f>
              <c:numCache>
                <c:formatCode>General</c:formatCode>
                <c:ptCount val="9"/>
                <c:pt idx="0">
                  <c:v>57</c:v>
                </c:pt>
                <c:pt idx="1">
                  <c:v>11</c:v>
                </c:pt>
                <c:pt idx="2">
                  <c:v>43</c:v>
                </c:pt>
                <c:pt idx="3">
                  <c:v>39</c:v>
                </c:pt>
                <c:pt idx="4">
                  <c:v>25</c:v>
                </c:pt>
                <c:pt idx="5">
                  <c:v>36</c:v>
                </c:pt>
                <c:pt idx="6">
                  <c:v>57</c:v>
                </c:pt>
                <c:pt idx="7">
                  <c:v>32</c:v>
                </c:pt>
                <c:pt idx="8">
                  <c:v>33</c:v>
                </c:pt>
              </c:numCache>
            </c:numRef>
          </c:val>
          <c:extLst>
            <c:ext xmlns:c16="http://schemas.microsoft.com/office/drawing/2014/chart" uri="{C3380CC4-5D6E-409C-BE32-E72D297353CC}">
              <c16:uniqueId val="{00000002-4C3D-48A0-BB94-F9BE0CABCFFF}"/>
            </c:ext>
          </c:extLst>
        </c:ser>
        <c:ser>
          <c:idx val="2"/>
          <c:order val="2"/>
          <c:tx>
            <c:strRef>
              <c:f>Sheet1!$D$1</c:f>
              <c:strCache>
                <c:ptCount val="1"/>
                <c:pt idx="0">
                  <c:v>Flushing</c:v>
                </c:pt>
              </c:strCache>
            </c:strRef>
          </c:tx>
          <c:spPr>
            <a:solidFill>
              <a:schemeClr val="accent5">
                <a:lumMod val="5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4C3D-48A0-BB94-F9BE0CABCFFF}"/>
                </c:ext>
              </c:extLst>
            </c:dLbl>
            <c:dLbl>
              <c:idx val="3"/>
              <c:delete val="1"/>
              <c:extLst>
                <c:ext xmlns:c15="http://schemas.microsoft.com/office/drawing/2012/chart" uri="{CE6537A1-D6FC-4f65-9D91-7224C49458BB}"/>
                <c:ext xmlns:c16="http://schemas.microsoft.com/office/drawing/2014/chart" uri="{C3380CC4-5D6E-409C-BE32-E72D297353CC}">
                  <c16:uniqueId val="{00000004-4C3D-48A0-BB94-F9BE0CABCFFF}"/>
                </c:ext>
              </c:extLst>
            </c:dLbl>
            <c:dLbl>
              <c:idx val="4"/>
              <c:delete val="1"/>
              <c:extLst>
                <c:ext xmlns:c15="http://schemas.microsoft.com/office/drawing/2012/chart" uri="{CE6537A1-D6FC-4f65-9D91-7224C49458BB}"/>
                <c:ext xmlns:c16="http://schemas.microsoft.com/office/drawing/2014/chart" uri="{C3380CC4-5D6E-409C-BE32-E72D297353CC}">
                  <c16:uniqueId val="{00000005-4C3D-48A0-BB94-F9BE0CABCFF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Appendix</c:v>
                </c:pt>
                <c:pt idx="1">
                  <c:v>Lung</c:v>
                </c:pt>
                <c:pt idx="2">
                  <c:v>Not sure</c:v>
                </c:pt>
                <c:pt idx="3">
                  <c:v>Pancreas</c:v>
                </c:pt>
                <c:pt idx="4">
                  <c:v>Rectal</c:v>
                </c:pt>
                <c:pt idx="5">
                  <c:v>Small bowel</c:v>
                </c:pt>
                <c:pt idx="6">
                  <c:v>Stomach/gastric</c:v>
                </c:pt>
                <c:pt idx="7">
                  <c:v>Unknown primary</c:v>
                </c:pt>
                <c:pt idx="8">
                  <c:v>Grand total</c:v>
                </c:pt>
              </c:strCache>
            </c:strRef>
          </c:cat>
          <c:val>
            <c:numRef>
              <c:f>Sheet1!$D$2:$D$10</c:f>
              <c:numCache>
                <c:formatCode>General</c:formatCode>
                <c:ptCount val="9"/>
                <c:pt idx="0">
                  <c:v>0</c:v>
                </c:pt>
                <c:pt idx="1">
                  <c:v>6</c:v>
                </c:pt>
                <c:pt idx="2">
                  <c:v>7</c:v>
                </c:pt>
                <c:pt idx="3">
                  <c:v>0</c:v>
                </c:pt>
                <c:pt idx="4">
                  <c:v>0</c:v>
                </c:pt>
                <c:pt idx="5">
                  <c:v>26</c:v>
                </c:pt>
                <c:pt idx="6">
                  <c:v>14</c:v>
                </c:pt>
                <c:pt idx="7">
                  <c:v>36</c:v>
                </c:pt>
                <c:pt idx="8">
                  <c:v>17</c:v>
                </c:pt>
              </c:numCache>
            </c:numRef>
          </c:val>
          <c:extLst>
            <c:ext xmlns:c16="http://schemas.microsoft.com/office/drawing/2014/chart" uri="{C3380CC4-5D6E-409C-BE32-E72D297353CC}">
              <c16:uniqueId val="{00000006-4C3D-48A0-BB94-F9BE0CABCFFF}"/>
            </c:ext>
          </c:extLst>
        </c:ser>
        <c:ser>
          <c:idx val="3"/>
          <c:order val="3"/>
          <c:tx>
            <c:strRef>
              <c:f>Sheet1!$E$1</c:f>
              <c:strCache>
                <c:ptCount val="1"/>
                <c:pt idx="0">
                  <c:v>Cough</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4C3D-48A0-BB94-F9BE0CABCFFF}"/>
                </c:ext>
              </c:extLst>
            </c:dLbl>
            <c:dLbl>
              <c:idx val="2"/>
              <c:delete val="1"/>
              <c:extLst>
                <c:ext xmlns:c15="http://schemas.microsoft.com/office/drawing/2012/chart" uri="{CE6537A1-D6FC-4f65-9D91-7224C49458BB}"/>
                <c:ext xmlns:c16="http://schemas.microsoft.com/office/drawing/2014/chart" uri="{C3380CC4-5D6E-409C-BE32-E72D297353CC}">
                  <c16:uniqueId val="{00000008-4C3D-48A0-BB94-F9BE0CABCFFF}"/>
                </c:ext>
              </c:extLst>
            </c:dLbl>
            <c:dLbl>
              <c:idx val="3"/>
              <c:delete val="1"/>
              <c:extLst>
                <c:ext xmlns:c15="http://schemas.microsoft.com/office/drawing/2012/chart" uri="{CE6537A1-D6FC-4f65-9D91-7224C49458BB}"/>
                <c:ext xmlns:c16="http://schemas.microsoft.com/office/drawing/2014/chart" uri="{C3380CC4-5D6E-409C-BE32-E72D297353CC}">
                  <c16:uniqueId val="{00000009-4C3D-48A0-BB94-F9BE0CABCFFF}"/>
                </c:ext>
              </c:extLst>
            </c:dLbl>
            <c:dLbl>
              <c:idx val="6"/>
              <c:delete val="1"/>
              <c:extLst>
                <c:ext xmlns:c15="http://schemas.microsoft.com/office/drawing/2012/chart" uri="{CE6537A1-D6FC-4f65-9D91-7224C49458BB}"/>
                <c:ext xmlns:c16="http://schemas.microsoft.com/office/drawing/2014/chart" uri="{C3380CC4-5D6E-409C-BE32-E72D297353CC}">
                  <c16:uniqueId val="{0000000A-4C3D-48A0-BB94-F9BE0CABCFFF}"/>
                </c:ext>
              </c:extLst>
            </c:dLbl>
            <c:dLbl>
              <c:idx val="7"/>
              <c:delete val="1"/>
              <c:extLst>
                <c:ext xmlns:c15="http://schemas.microsoft.com/office/drawing/2012/chart" uri="{CE6537A1-D6FC-4f65-9D91-7224C49458BB}"/>
                <c:ext xmlns:c16="http://schemas.microsoft.com/office/drawing/2014/chart" uri="{C3380CC4-5D6E-409C-BE32-E72D297353CC}">
                  <c16:uniqueId val="{0000000B-4C3D-48A0-BB94-F9BE0CABCFF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Appendix</c:v>
                </c:pt>
                <c:pt idx="1">
                  <c:v>Lung</c:v>
                </c:pt>
                <c:pt idx="2">
                  <c:v>Not sure</c:v>
                </c:pt>
                <c:pt idx="3">
                  <c:v>Pancreas</c:v>
                </c:pt>
                <c:pt idx="4">
                  <c:v>Rectal</c:v>
                </c:pt>
                <c:pt idx="5">
                  <c:v>Small bowel</c:v>
                </c:pt>
                <c:pt idx="6">
                  <c:v>Stomach/gastric</c:v>
                </c:pt>
                <c:pt idx="7">
                  <c:v>Unknown primary</c:v>
                </c:pt>
                <c:pt idx="8">
                  <c:v>Grand total</c:v>
                </c:pt>
              </c:strCache>
            </c:strRef>
          </c:cat>
          <c:val>
            <c:numRef>
              <c:f>Sheet1!$E$2:$E$10</c:f>
              <c:numCache>
                <c:formatCode>General</c:formatCode>
                <c:ptCount val="9"/>
                <c:pt idx="0">
                  <c:v>0</c:v>
                </c:pt>
                <c:pt idx="1">
                  <c:v>53</c:v>
                </c:pt>
                <c:pt idx="2">
                  <c:v>0</c:v>
                </c:pt>
                <c:pt idx="3">
                  <c:v>0</c:v>
                </c:pt>
                <c:pt idx="4">
                  <c:v>25</c:v>
                </c:pt>
                <c:pt idx="5">
                  <c:v>1</c:v>
                </c:pt>
                <c:pt idx="6">
                  <c:v>0</c:v>
                </c:pt>
                <c:pt idx="7">
                  <c:v>0</c:v>
                </c:pt>
                <c:pt idx="8">
                  <c:v>10</c:v>
                </c:pt>
              </c:numCache>
            </c:numRef>
          </c:val>
          <c:extLst>
            <c:ext xmlns:c16="http://schemas.microsoft.com/office/drawing/2014/chart" uri="{C3380CC4-5D6E-409C-BE32-E72D297353CC}">
              <c16:uniqueId val="{0000000C-4C3D-48A0-BB94-F9BE0CABCFFF}"/>
            </c:ext>
          </c:extLst>
        </c:ser>
        <c:ser>
          <c:idx val="4"/>
          <c:order val="4"/>
          <c:tx>
            <c:strRef>
              <c:f>Sheet1!$F$1</c:f>
              <c:strCache>
                <c:ptCount val="1"/>
                <c:pt idx="0">
                  <c:v>Wheeze</c:v>
                </c:pt>
              </c:strCache>
            </c:strRef>
          </c:tx>
          <c:spPr>
            <a:solidFill>
              <a:schemeClr val="tx2">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4C3D-48A0-BB94-F9BE0CABCFFF}"/>
                </c:ext>
              </c:extLst>
            </c:dLbl>
            <c:dLbl>
              <c:idx val="3"/>
              <c:delete val="1"/>
              <c:extLst>
                <c:ext xmlns:c15="http://schemas.microsoft.com/office/drawing/2012/chart" uri="{CE6537A1-D6FC-4f65-9D91-7224C49458BB}"/>
                <c:ext xmlns:c16="http://schemas.microsoft.com/office/drawing/2014/chart" uri="{C3380CC4-5D6E-409C-BE32-E72D297353CC}">
                  <c16:uniqueId val="{0000000E-4C3D-48A0-BB94-F9BE0CABCFFF}"/>
                </c:ext>
              </c:extLst>
            </c:dLbl>
            <c:dLbl>
              <c:idx val="4"/>
              <c:delete val="1"/>
              <c:extLst>
                <c:ext xmlns:c15="http://schemas.microsoft.com/office/drawing/2012/chart" uri="{CE6537A1-D6FC-4f65-9D91-7224C49458BB}"/>
                <c:ext xmlns:c16="http://schemas.microsoft.com/office/drawing/2014/chart" uri="{C3380CC4-5D6E-409C-BE32-E72D297353CC}">
                  <c16:uniqueId val="{0000000F-4C3D-48A0-BB94-F9BE0CABCFFF}"/>
                </c:ext>
              </c:extLst>
            </c:dLbl>
            <c:dLbl>
              <c:idx val="5"/>
              <c:delete val="1"/>
              <c:extLst>
                <c:ext xmlns:c15="http://schemas.microsoft.com/office/drawing/2012/chart" uri="{CE6537A1-D6FC-4f65-9D91-7224C49458BB}"/>
                <c:ext xmlns:c16="http://schemas.microsoft.com/office/drawing/2014/chart" uri="{C3380CC4-5D6E-409C-BE32-E72D297353CC}">
                  <c16:uniqueId val="{00000010-4C3D-48A0-BB94-F9BE0CABCFFF}"/>
                </c:ext>
              </c:extLst>
            </c:dLbl>
            <c:dLbl>
              <c:idx val="6"/>
              <c:delete val="1"/>
              <c:extLst>
                <c:ext xmlns:c15="http://schemas.microsoft.com/office/drawing/2012/chart" uri="{CE6537A1-D6FC-4f65-9D91-7224C49458BB}"/>
                <c:ext xmlns:c16="http://schemas.microsoft.com/office/drawing/2014/chart" uri="{C3380CC4-5D6E-409C-BE32-E72D297353CC}">
                  <c16:uniqueId val="{00000011-4C3D-48A0-BB94-F9BE0CABCFFF}"/>
                </c:ext>
              </c:extLst>
            </c:dLbl>
            <c:dLbl>
              <c:idx val="7"/>
              <c:delete val="1"/>
              <c:extLst>
                <c:ext xmlns:c15="http://schemas.microsoft.com/office/drawing/2012/chart" uri="{CE6537A1-D6FC-4f65-9D91-7224C49458BB}"/>
                <c:ext xmlns:c16="http://schemas.microsoft.com/office/drawing/2014/chart" uri="{C3380CC4-5D6E-409C-BE32-E72D297353CC}">
                  <c16:uniqueId val="{00000012-4C3D-48A0-BB94-F9BE0CABCFF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Appendix</c:v>
                </c:pt>
                <c:pt idx="1">
                  <c:v>Lung</c:v>
                </c:pt>
                <c:pt idx="2">
                  <c:v>Not sure</c:v>
                </c:pt>
                <c:pt idx="3">
                  <c:v>Pancreas</c:v>
                </c:pt>
                <c:pt idx="4">
                  <c:v>Rectal</c:v>
                </c:pt>
                <c:pt idx="5">
                  <c:v>Small bowel</c:v>
                </c:pt>
                <c:pt idx="6">
                  <c:v>Stomach/gastric</c:v>
                </c:pt>
                <c:pt idx="7">
                  <c:v>Unknown primary</c:v>
                </c:pt>
                <c:pt idx="8">
                  <c:v>Grand total</c:v>
                </c:pt>
              </c:strCache>
            </c:strRef>
          </c:cat>
          <c:val>
            <c:numRef>
              <c:f>Sheet1!$F$2:$F$10</c:f>
              <c:numCache>
                <c:formatCode>General</c:formatCode>
                <c:ptCount val="9"/>
                <c:pt idx="0">
                  <c:v>0</c:v>
                </c:pt>
                <c:pt idx="1">
                  <c:v>17</c:v>
                </c:pt>
                <c:pt idx="2">
                  <c:v>7</c:v>
                </c:pt>
                <c:pt idx="3">
                  <c:v>0</c:v>
                </c:pt>
                <c:pt idx="4">
                  <c:v>0</c:v>
                </c:pt>
                <c:pt idx="5">
                  <c:v>0</c:v>
                </c:pt>
                <c:pt idx="6">
                  <c:v>0</c:v>
                </c:pt>
                <c:pt idx="7">
                  <c:v>0</c:v>
                </c:pt>
                <c:pt idx="8">
                  <c:v>3</c:v>
                </c:pt>
              </c:numCache>
            </c:numRef>
          </c:val>
          <c:extLst>
            <c:ext xmlns:c16="http://schemas.microsoft.com/office/drawing/2014/chart" uri="{C3380CC4-5D6E-409C-BE32-E72D297353CC}">
              <c16:uniqueId val="{00000013-4C3D-48A0-BB94-F9BE0CABCFFF}"/>
            </c:ext>
          </c:extLst>
        </c:ser>
        <c:ser>
          <c:idx val="5"/>
          <c:order val="5"/>
          <c:tx>
            <c:strRef>
              <c:f>Sheet1!$G$1</c:f>
              <c:strCache>
                <c:ptCount val="1"/>
                <c:pt idx="0">
                  <c:v>Fatigue/tired</c:v>
                </c:pt>
              </c:strCache>
            </c:strRef>
          </c:tx>
          <c:spPr>
            <a:solidFill>
              <a:schemeClr val="accent1">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4-4C3D-48A0-BB94-F9BE0CABCFFF}"/>
                </c:ext>
              </c:extLst>
            </c:dLbl>
            <c:dLbl>
              <c:idx val="2"/>
              <c:delete val="1"/>
              <c:extLst>
                <c:ext xmlns:c15="http://schemas.microsoft.com/office/drawing/2012/chart" uri="{CE6537A1-D6FC-4f65-9D91-7224C49458BB}"/>
                <c:ext xmlns:c16="http://schemas.microsoft.com/office/drawing/2014/chart" uri="{C3380CC4-5D6E-409C-BE32-E72D297353CC}">
                  <c16:uniqueId val="{00000015-4C3D-48A0-BB94-F9BE0CABCFFF}"/>
                </c:ext>
              </c:extLst>
            </c:dLbl>
            <c:dLbl>
              <c:idx val="4"/>
              <c:delete val="1"/>
              <c:extLst>
                <c:ext xmlns:c15="http://schemas.microsoft.com/office/drawing/2012/chart" uri="{CE6537A1-D6FC-4f65-9D91-7224C49458BB}"/>
                <c:ext xmlns:c16="http://schemas.microsoft.com/office/drawing/2014/chart" uri="{C3380CC4-5D6E-409C-BE32-E72D297353CC}">
                  <c16:uniqueId val="{00000016-4C3D-48A0-BB94-F9BE0CABCFFF}"/>
                </c:ext>
              </c:extLst>
            </c:dLbl>
            <c:dLbl>
              <c:idx val="6"/>
              <c:delete val="1"/>
              <c:extLst>
                <c:ext xmlns:c15="http://schemas.microsoft.com/office/drawing/2012/chart" uri="{CE6537A1-D6FC-4f65-9D91-7224C49458BB}"/>
                <c:ext xmlns:c16="http://schemas.microsoft.com/office/drawing/2014/chart" uri="{C3380CC4-5D6E-409C-BE32-E72D297353CC}">
                  <c16:uniqueId val="{00000017-4C3D-48A0-BB94-F9BE0CABCFF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Appendix</c:v>
                </c:pt>
                <c:pt idx="1">
                  <c:v>Lung</c:v>
                </c:pt>
                <c:pt idx="2">
                  <c:v>Not sure</c:v>
                </c:pt>
                <c:pt idx="3">
                  <c:v>Pancreas</c:v>
                </c:pt>
                <c:pt idx="4">
                  <c:v>Rectal</c:v>
                </c:pt>
                <c:pt idx="5">
                  <c:v>Small bowel</c:v>
                </c:pt>
                <c:pt idx="6">
                  <c:v>Stomach/gastric</c:v>
                </c:pt>
                <c:pt idx="7">
                  <c:v>Unknown primary</c:v>
                </c:pt>
                <c:pt idx="8">
                  <c:v>Grand total</c:v>
                </c:pt>
              </c:strCache>
            </c:strRef>
          </c:cat>
          <c:val>
            <c:numRef>
              <c:f>Sheet1!$G$2:$G$10</c:f>
              <c:numCache>
                <c:formatCode>General</c:formatCode>
                <c:ptCount val="9"/>
                <c:pt idx="0">
                  <c:v>0</c:v>
                </c:pt>
                <c:pt idx="1">
                  <c:v>3</c:v>
                </c:pt>
                <c:pt idx="2">
                  <c:v>0</c:v>
                </c:pt>
                <c:pt idx="3">
                  <c:v>26</c:v>
                </c:pt>
                <c:pt idx="4">
                  <c:v>0</c:v>
                </c:pt>
                <c:pt idx="5">
                  <c:v>2</c:v>
                </c:pt>
                <c:pt idx="6">
                  <c:v>0</c:v>
                </c:pt>
                <c:pt idx="7">
                  <c:v>4</c:v>
                </c:pt>
                <c:pt idx="8">
                  <c:v>5</c:v>
                </c:pt>
              </c:numCache>
            </c:numRef>
          </c:val>
          <c:extLst>
            <c:ext xmlns:c16="http://schemas.microsoft.com/office/drawing/2014/chart" uri="{C3380CC4-5D6E-409C-BE32-E72D297353CC}">
              <c16:uniqueId val="{00000018-4C3D-48A0-BB94-F9BE0CABCFFF}"/>
            </c:ext>
          </c:extLst>
        </c:ser>
        <c:ser>
          <c:idx val="6"/>
          <c:order val="6"/>
          <c:tx>
            <c:strRef>
              <c:f>Sheet1!$H$1</c:f>
              <c:strCache>
                <c:ptCount val="1"/>
                <c:pt idx="0">
                  <c:v>Other</c:v>
                </c:pt>
              </c:strCache>
            </c:strRef>
          </c:tx>
          <c:spPr>
            <a:solidFill>
              <a:schemeClr val="accent1">
                <a:lumMod val="6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9-4C3D-48A0-BB94-F9BE0CABCFFF}"/>
                </c:ext>
              </c:extLst>
            </c:dLbl>
            <c:dLbl>
              <c:idx val="2"/>
              <c:delete val="1"/>
              <c:extLst>
                <c:ext xmlns:c15="http://schemas.microsoft.com/office/drawing/2012/chart" uri="{CE6537A1-D6FC-4f65-9D91-7224C49458BB}"/>
                <c:ext xmlns:c16="http://schemas.microsoft.com/office/drawing/2014/chart" uri="{C3380CC4-5D6E-409C-BE32-E72D297353CC}">
                  <c16:uniqueId val="{0000001A-4C3D-48A0-BB94-F9BE0CABCFF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Appendix</c:v>
                </c:pt>
                <c:pt idx="1">
                  <c:v>Lung</c:v>
                </c:pt>
                <c:pt idx="2">
                  <c:v>Not sure</c:v>
                </c:pt>
                <c:pt idx="3">
                  <c:v>Pancreas</c:v>
                </c:pt>
                <c:pt idx="4">
                  <c:v>Rectal</c:v>
                </c:pt>
                <c:pt idx="5">
                  <c:v>Small bowel</c:v>
                </c:pt>
                <c:pt idx="6">
                  <c:v>Stomach/gastric</c:v>
                </c:pt>
                <c:pt idx="7">
                  <c:v>Unknown primary</c:v>
                </c:pt>
                <c:pt idx="8">
                  <c:v>Grand total</c:v>
                </c:pt>
              </c:strCache>
            </c:strRef>
          </c:cat>
          <c:val>
            <c:numRef>
              <c:f>Sheet1!$H$2:$H$10</c:f>
              <c:numCache>
                <c:formatCode>General</c:formatCode>
                <c:ptCount val="9"/>
                <c:pt idx="0">
                  <c:v>29</c:v>
                </c:pt>
                <c:pt idx="1">
                  <c:v>0</c:v>
                </c:pt>
                <c:pt idx="2">
                  <c:v>0</c:v>
                </c:pt>
                <c:pt idx="3">
                  <c:v>9</c:v>
                </c:pt>
                <c:pt idx="4">
                  <c:v>50</c:v>
                </c:pt>
                <c:pt idx="5">
                  <c:v>11</c:v>
                </c:pt>
                <c:pt idx="6">
                  <c:v>14</c:v>
                </c:pt>
                <c:pt idx="7">
                  <c:v>4</c:v>
                </c:pt>
                <c:pt idx="8">
                  <c:v>9</c:v>
                </c:pt>
              </c:numCache>
            </c:numRef>
          </c:val>
          <c:extLst>
            <c:ext xmlns:c16="http://schemas.microsoft.com/office/drawing/2014/chart" uri="{C3380CC4-5D6E-409C-BE32-E72D297353CC}">
              <c16:uniqueId val="{0000001B-4C3D-48A0-BB94-F9BE0CABCFFF}"/>
            </c:ext>
          </c:extLst>
        </c:ser>
        <c:dLbls>
          <c:dLblPos val="ctr"/>
          <c:showLegendKey val="0"/>
          <c:showVal val="1"/>
          <c:showCatName val="0"/>
          <c:showSerName val="0"/>
          <c:showPercent val="0"/>
          <c:showBubbleSize val="0"/>
        </c:dLbls>
        <c:gapWidth val="101"/>
        <c:overlap val="100"/>
        <c:axId val="1803403183"/>
        <c:axId val="1814694271"/>
      </c:barChart>
      <c:catAx>
        <c:axId val="180340318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Arial" panose="020B0604020202020204" pitchFamily="34" charset="0"/>
                <a:ea typeface="+mn-ea"/>
                <a:cs typeface="Arial" panose="020B0604020202020204" pitchFamily="34" charset="0"/>
              </a:defRPr>
            </a:pPr>
            <a:endParaRPr lang="en-ES"/>
          </a:p>
        </c:txPr>
        <c:crossAx val="1814694271"/>
        <c:crosses val="autoZero"/>
        <c:auto val="1"/>
        <c:lblAlgn val="ctr"/>
        <c:lblOffset val="100"/>
        <c:noMultiLvlLbl val="0"/>
      </c:catAx>
      <c:valAx>
        <c:axId val="1814694271"/>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n-ES"/>
          </a:p>
        </c:txPr>
        <c:crossAx val="180340318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Arial" panose="020B0604020202020204" pitchFamily="34" charset="0"/>
            </a:defRPr>
          </a:pPr>
          <a:endParaRPr lang="en-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rgbClr val="505050"/>
          </a:solidFill>
          <a:latin typeface="Arial" panose="020B0604020202020204" pitchFamily="34" charset="0"/>
          <a:cs typeface="Arial" panose="020B0604020202020204" pitchFamily="34" charset="0"/>
        </a:defRPr>
      </a:pPr>
      <a:endParaRPr lang="en-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1"/>
                </a:solidFill>
                <a:latin typeface="Arial" panose="020B0604020202020204" pitchFamily="34" charset="0"/>
                <a:ea typeface="+mn-ea"/>
                <a:cs typeface="Arial" panose="020B0604020202020204" pitchFamily="34" charset="0"/>
              </a:defRPr>
            </a:pPr>
            <a:r>
              <a:rPr lang="en-GB" sz="1600" b="1" dirty="0">
                <a:solidFill>
                  <a:schemeClr val="accent1"/>
                </a:solidFill>
              </a:rPr>
              <a:t>Patient-defined goals and preferences among adults with advanced NETs</a:t>
            </a:r>
            <a:r>
              <a:rPr lang="en-GB" sz="1600" b="1" baseline="30000" dirty="0">
                <a:solidFill>
                  <a:schemeClr val="accent1"/>
                </a:solidFill>
              </a:rPr>
              <a:t>1</a:t>
            </a:r>
          </a:p>
        </c:rich>
      </c:tx>
      <c:layout>
        <c:manualLayout>
          <c:xMode val="edge"/>
          <c:yMode val="edge"/>
          <c:x val="0.13172001837953742"/>
          <c:y val="5.077976771981218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ES"/>
        </a:p>
      </c:txPr>
    </c:title>
    <c:autoTitleDeleted val="0"/>
    <c:plotArea>
      <c:layout/>
      <c:barChart>
        <c:barDir val="col"/>
        <c:grouping val="clustered"/>
        <c:varyColors val="0"/>
        <c:ser>
          <c:idx val="0"/>
          <c:order val="0"/>
          <c:tx>
            <c:strRef>
              <c:f>Sheet1!$B$1</c:f>
              <c:strCache>
                <c:ptCount val="1"/>
                <c:pt idx="0">
                  <c:v>Patient's primary goal</c:v>
                </c:pt>
              </c:strCache>
            </c:strRef>
          </c:tx>
          <c:spPr>
            <a:solidFill>
              <a:schemeClr val="accent1"/>
            </a:solidFill>
            <a:ln>
              <a:noFill/>
            </a:ln>
            <a:effectLst/>
          </c:spPr>
          <c:invertIfNegative val="0"/>
          <c:cat>
            <c:strRef>
              <c:f>Sheet1!$A$2:$A$7</c:f>
              <c:strCache>
                <c:ptCount val="6"/>
                <c:pt idx="0">
                  <c:v>To lessen my suffering as much as possible</c:v>
                </c:pt>
                <c:pt idx="1">
                  <c:v>For me and/or my family to be able to keep hoping</c:v>
                </c:pt>
                <c:pt idx="2">
                  <c:v>To make sure I have done everything</c:v>
                </c:pt>
                <c:pt idx="3">
                  <c:v>To extend my life as long as possible</c:v>
                </c:pt>
                <c:pt idx="4">
                  <c:v>To cure my cancer</c:v>
                </c:pt>
                <c:pt idx="5">
                  <c:v>Other: manage illness</c:v>
                </c:pt>
              </c:strCache>
            </c:strRef>
          </c:cat>
          <c:val>
            <c:numRef>
              <c:f>Sheet1!$B$2:$B$7</c:f>
              <c:numCache>
                <c:formatCode>General</c:formatCode>
                <c:ptCount val="6"/>
                <c:pt idx="0">
                  <c:v>10</c:v>
                </c:pt>
                <c:pt idx="1">
                  <c:v>8.3000000000000007</c:v>
                </c:pt>
                <c:pt idx="2">
                  <c:v>25</c:v>
                </c:pt>
                <c:pt idx="3">
                  <c:v>30</c:v>
                </c:pt>
                <c:pt idx="4">
                  <c:v>26.7</c:v>
                </c:pt>
                <c:pt idx="5">
                  <c:v>0</c:v>
                </c:pt>
              </c:numCache>
            </c:numRef>
          </c:val>
          <c:extLst>
            <c:ext xmlns:c16="http://schemas.microsoft.com/office/drawing/2014/chart" uri="{C3380CC4-5D6E-409C-BE32-E72D297353CC}">
              <c16:uniqueId val="{00000000-DCCE-400D-AB24-234E5628E3AF}"/>
            </c:ext>
          </c:extLst>
        </c:ser>
        <c:ser>
          <c:idx val="1"/>
          <c:order val="1"/>
          <c:tx>
            <c:strRef>
              <c:f>Sheet1!$C$1</c:f>
              <c:strCache>
                <c:ptCount val="1"/>
                <c:pt idx="0">
                  <c:v>Oncologist's primary goal</c:v>
                </c:pt>
              </c:strCache>
            </c:strRef>
          </c:tx>
          <c:spPr>
            <a:solidFill>
              <a:schemeClr val="tx2"/>
            </a:solidFill>
            <a:ln>
              <a:noFill/>
            </a:ln>
            <a:effectLst/>
          </c:spPr>
          <c:invertIfNegative val="0"/>
          <c:cat>
            <c:strRef>
              <c:f>Sheet1!$A$2:$A$7</c:f>
              <c:strCache>
                <c:ptCount val="6"/>
                <c:pt idx="0">
                  <c:v>To lessen my suffering as much as possible</c:v>
                </c:pt>
                <c:pt idx="1">
                  <c:v>For me and/or my family to be able to keep hoping</c:v>
                </c:pt>
                <c:pt idx="2">
                  <c:v>To make sure I have done everything</c:v>
                </c:pt>
                <c:pt idx="3">
                  <c:v>To extend my life as long as possible</c:v>
                </c:pt>
                <c:pt idx="4">
                  <c:v>To cure my cancer</c:v>
                </c:pt>
                <c:pt idx="5">
                  <c:v>Other: manage illness</c:v>
                </c:pt>
              </c:strCache>
            </c:strRef>
          </c:cat>
          <c:val>
            <c:numRef>
              <c:f>Sheet1!$C$2:$C$7</c:f>
              <c:numCache>
                <c:formatCode>General</c:formatCode>
                <c:ptCount val="6"/>
                <c:pt idx="0">
                  <c:v>6.7</c:v>
                </c:pt>
                <c:pt idx="1">
                  <c:v>3.3</c:v>
                </c:pt>
                <c:pt idx="2">
                  <c:v>21.7</c:v>
                </c:pt>
                <c:pt idx="3">
                  <c:v>40</c:v>
                </c:pt>
                <c:pt idx="4">
                  <c:v>26.7</c:v>
                </c:pt>
                <c:pt idx="5">
                  <c:v>1.7</c:v>
                </c:pt>
              </c:numCache>
            </c:numRef>
          </c:val>
          <c:extLst>
            <c:ext xmlns:c16="http://schemas.microsoft.com/office/drawing/2014/chart" uri="{C3380CC4-5D6E-409C-BE32-E72D297353CC}">
              <c16:uniqueId val="{00000001-DCCE-400D-AB24-234E5628E3AF}"/>
            </c:ext>
          </c:extLst>
        </c:ser>
        <c:dLbls>
          <c:showLegendKey val="0"/>
          <c:showVal val="0"/>
          <c:showCatName val="0"/>
          <c:showSerName val="0"/>
          <c:showPercent val="0"/>
          <c:showBubbleSize val="0"/>
        </c:dLbls>
        <c:gapWidth val="219"/>
        <c:overlap val="-27"/>
        <c:axId val="1188706271"/>
        <c:axId val="1241960895"/>
      </c:barChart>
      <c:catAx>
        <c:axId val="118870627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crossAx val="1241960895"/>
        <c:crosses val="autoZero"/>
        <c:auto val="1"/>
        <c:lblAlgn val="ctr"/>
        <c:lblOffset val="100"/>
        <c:noMultiLvlLbl val="0"/>
      </c:catAx>
      <c:valAx>
        <c:axId val="1241960895"/>
        <c:scaling>
          <c:orientation val="minMax"/>
          <c:max val="50"/>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de-DE" b="1" dirty="0">
                    <a:solidFill>
                      <a:schemeClr val="tx1"/>
                    </a:solidFill>
                  </a:rPr>
                  <a:t>% of patients</a:t>
                </a:r>
                <a:endParaRPr lang="en-GB" b="1" dirty="0">
                  <a:solidFill>
                    <a:schemeClr val="tx1"/>
                  </a:solidFill>
                </a:endParaRPr>
              </a:p>
            </c:rich>
          </c:tx>
          <c:layout>
            <c:manualLayout>
              <c:xMode val="edge"/>
              <c:yMode val="edge"/>
              <c:x val="7.6581406034614795E-3"/>
              <c:y val="0.34816046871527995"/>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crossAx val="1188706271"/>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7/18/24</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7/18/24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dirty="0"/>
          </a:p>
        </p:txBody>
      </p:sp>
      <p:sp>
        <p:nvSpPr>
          <p:cNvPr id="5" name="Espace réservé du numéro de diapositive 4"/>
          <p:cNvSpPr>
            <a:spLocks noGrp="1"/>
          </p:cNvSpPr>
          <p:nvPr>
            <p:ph type="sldNum" sz="quarter" idx="5"/>
          </p:nvPr>
        </p:nvSpPr>
        <p:spPr/>
        <p:txBody>
          <a:bodyPr/>
          <a:lstStyle/>
          <a:p>
            <a:fld id="{3C53626E-BC0F-674C-9570-A9D62C09EB52}" type="slidenum">
              <a:rPr lang="fr-FR" smtClean="0"/>
              <a:pPr/>
              <a:t>1</a:t>
            </a:fld>
            <a:endParaRPr lang="fr-FR" dirty="0"/>
          </a:p>
        </p:txBody>
      </p:sp>
    </p:spTree>
    <p:extLst>
      <p:ext uri="{BB962C8B-B14F-4D97-AF65-F5344CB8AC3E}">
        <p14:creationId xmlns:p14="http://schemas.microsoft.com/office/powerpoint/2010/main" val="2143627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20</a:t>
            </a:fld>
            <a:endParaRPr lang="fr-FR" dirty="0"/>
          </a:p>
        </p:txBody>
      </p:sp>
    </p:spTree>
    <p:extLst>
      <p:ext uri="{BB962C8B-B14F-4D97-AF65-F5344CB8AC3E}">
        <p14:creationId xmlns:p14="http://schemas.microsoft.com/office/powerpoint/2010/main" val="2734305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21</a:t>
            </a:fld>
            <a:endParaRPr lang="fr-FR" dirty="0"/>
          </a:p>
        </p:txBody>
      </p:sp>
    </p:spTree>
    <p:extLst>
      <p:ext uri="{BB962C8B-B14F-4D97-AF65-F5344CB8AC3E}">
        <p14:creationId xmlns:p14="http://schemas.microsoft.com/office/powerpoint/2010/main" val="731382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NOTES FOR V/O:</a:t>
            </a:r>
            <a:br>
              <a:rPr lang="de-DE" dirty="0"/>
            </a:br>
            <a:r>
              <a:rPr lang="en-GB" dirty="0"/>
              <a:t>Size, distribution, hepatic extent of liver metastases metastases, degree of secondary liver invasion, and hepatocellular failure due to tumour infiltration of the liver parenchyma are important for prognosis and optimizing therapeutic management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EKB- liver-dominant disease is common in GEPNET – which is why liver-directed therapy plays a role</a:t>
            </a:r>
          </a:p>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22</a:t>
            </a:fld>
            <a:endParaRPr lang="fr-FR" dirty="0"/>
          </a:p>
        </p:txBody>
      </p:sp>
    </p:spTree>
    <p:extLst>
      <p:ext uri="{BB962C8B-B14F-4D97-AF65-F5344CB8AC3E}">
        <p14:creationId xmlns:p14="http://schemas.microsoft.com/office/powerpoint/2010/main" val="596632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EKB- this overlaps with IMAGING characteristics</a:t>
            </a:r>
          </a:p>
          <a:p>
            <a:endParaRPr lang="en-US" dirty="0"/>
          </a:p>
          <a:p>
            <a:r>
              <a:rPr lang="en-US" dirty="0"/>
              <a:t>You could have an emerging biomarkers section - -MGMT, NETPET score—but neither is routine used in all patients– so not sure if this should be emphasized– same with TGR—if this is just a few minutes long- -may need to cut back</a:t>
            </a: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23</a:t>
            </a:fld>
            <a:endParaRPr lang="fr-FR" dirty="0"/>
          </a:p>
        </p:txBody>
      </p:sp>
    </p:spTree>
    <p:extLst>
      <p:ext uri="{BB962C8B-B14F-4D97-AF65-F5344CB8AC3E}">
        <p14:creationId xmlns:p14="http://schemas.microsoft.com/office/powerpoint/2010/main" val="3205915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EKB– need to clarify if this is about GEPNET or NEC –may be too much to include NEC</a:t>
            </a: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24</a:t>
            </a:fld>
            <a:endParaRPr lang="fr-FR" dirty="0"/>
          </a:p>
        </p:txBody>
      </p:sp>
    </p:spTree>
    <p:extLst>
      <p:ext uri="{BB962C8B-B14F-4D97-AF65-F5344CB8AC3E}">
        <p14:creationId xmlns:p14="http://schemas.microsoft.com/office/powerpoint/2010/main" val="3311618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talk about this slide…</a:t>
            </a: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26</a:t>
            </a:fld>
            <a:endParaRPr lang="fr-FR" dirty="0"/>
          </a:p>
        </p:txBody>
      </p:sp>
    </p:spTree>
    <p:extLst>
      <p:ext uri="{BB962C8B-B14F-4D97-AF65-F5344CB8AC3E}">
        <p14:creationId xmlns:p14="http://schemas.microsoft.com/office/powerpoint/2010/main" val="3769854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27</a:t>
            </a:fld>
            <a:endParaRPr lang="fr-FR" dirty="0"/>
          </a:p>
        </p:txBody>
      </p:sp>
    </p:spTree>
    <p:extLst>
      <p:ext uri="{BB962C8B-B14F-4D97-AF65-F5344CB8AC3E}">
        <p14:creationId xmlns:p14="http://schemas.microsoft.com/office/powerpoint/2010/main" val="536572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32</a:t>
            </a:fld>
            <a:endParaRPr lang="fr-FR" dirty="0"/>
          </a:p>
        </p:txBody>
      </p:sp>
    </p:spTree>
    <p:extLst>
      <p:ext uri="{BB962C8B-B14F-4D97-AF65-F5344CB8AC3E}">
        <p14:creationId xmlns:p14="http://schemas.microsoft.com/office/powerpoint/2010/main" val="3939061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36</a:t>
            </a:fld>
            <a:endParaRPr lang="fr-FR" dirty="0"/>
          </a:p>
        </p:txBody>
      </p:sp>
    </p:spTree>
    <p:extLst>
      <p:ext uri="{BB962C8B-B14F-4D97-AF65-F5344CB8AC3E}">
        <p14:creationId xmlns:p14="http://schemas.microsoft.com/office/powerpoint/2010/main" val="2276193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96E4C-BBB8-A838-003D-FDFD3206D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3075B-9310-1C3A-2F29-9E4CD4A89B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F3E83-618C-7A91-F298-1BA2A8E0E347}"/>
              </a:ext>
            </a:extLst>
          </p:cNvPr>
          <p:cNvSpPr>
            <a:spLocks noGrp="1"/>
          </p:cNvSpPr>
          <p:nvPr>
            <p:ph type="body" idx="1"/>
          </p:nvPr>
        </p:nvSpPr>
        <p:spPr/>
        <p:txBody>
          <a:bodyPr/>
          <a:lstStyle/>
          <a:p>
            <a:r>
              <a:rPr lang="en-GB" dirty="0"/>
              <a:t>EKB– all three of these studies have already read out—</a:t>
            </a:r>
          </a:p>
          <a:p>
            <a:endParaRPr lang="en-GB" dirty="0"/>
          </a:p>
          <a:p>
            <a:r>
              <a:rPr lang="en-GB" dirty="0"/>
              <a:t>MISSING– COMPETE, COMPOSE</a:t>
            </a:r>
          </a:p>
        </p:txBody>
      </p:sp>
      <p:sp>
        <p:nvSpPr>
          <p:cNvPr id="4" name="Footer Placeholder 3">
            <a:extLst>
              <a:ext uri="{FF2B5EF4-FFF2-40B4-BE49-F238E27FC236}">
                <a16:creationId xmlns:a16="http://schemas.microsoft.com/office/drawing/2014/main" id="{C05FAEF6-97B1-75F1-C018-63687F30DA83}"/>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04F0393B-3BAF-0452-A99E-B36C1683C6EA}"/>
              </a:ext>
            </a:extLst>
          </p:cNvPr>
          <p:cNvSpPr>
            <a:spLocks noGrp="1"/>
          </p:cNvSpPr>
          <p:nvPr>
            <p:ph type="sldNum" sz="quarter" idx="5"/>
          </p:nvPr>
        </p:nvSpPr>
        <p:spPr/>
        <p:txBody>
          <a:bodyPr/>
          <a:lstStyle/>
          <a:p>
            <a:fld id="{3C53626E-BC0F-674C-9570-A9D62C09EB52}" type="slidenum">
              <a:rPr lang="fr-FR" smtClean="0"/>
              <a:pPr/>
              <a:t>37</a:t>
            </a:fld>
            <a:endParaRPr lang="fr-FR" dirty="0"/>
          </a:p>
        </p:txBody>
      </p:sp>
    </p:spTree>
    <p:extLst>
      <p:ext uri="{BB962C8B-B14F-4D97-AF65-F5344CB8AC3E}">
        <p14:creationId xmlns:p14="http://schemas.microsoft.com/office/powerpoint/2010/main" val="242897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title---“therapeutic decision-making in GEPNETS”</a:t>
            </a: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dirty="0"/>
          </a:p>
        </p:txBody>
      </p:sp>
    </p:spTree>
    <p:extLst>
      <p:ext uri="{BB962C8B-B14F-4D97-AF65-F5344CB8AC3E}">
        <p14:creationId xmlns:p14="http://schemas.microsoft.com/office/powerpoint/2010/main" val="2819953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96E4C-BBB8-A838-003D-FDFD3206D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3075B-9310-1C3A-2F29-9E4CD4A89B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F3E83-618C-7A91-F298-1BA2A8E0E347}"/>
              </a:ext>
            </a:extLst>
          </p:cNvPr>
          <p:cNvSpPr>
            <a:spLocks noGrp="1"/>
          </p:cNvSpPr>
          <p:nvPr>
            <p:ph type="body" idx="1"/>
          </p:nvPr>
        </p:nvSpPr>
        <p:spPr/>
        <p:txBody>
          <a:bodyPr/>
          <a:lstStyle/>
          <a:p>
            <a:r>
              <a:rPr lang="en-GB" dirty="0"/>
              <a:t>EKB– all three of these studies have already read out—</a:t>
            </a:r>
          </a:p>
          <a:p>
            <a:endParaRPr lang="en-GB" dirty="0"/>
          </a:p>
          <a:p>
            <a:r>
              <a:rPr lang="en-GB" dirty="0"/>
              <a:t>MISSING– COMPETE, COMPOSE</a:t>
            </a:r>
          </a:p>
        </p:txBody>
      </p:sp>
      <p:sp>
        <p:nvSpPr>
          <p:cNvPr id="4" name="Footer Placeholder 3">
            <a:extLst>
              <a:ext uri="{FF2B5EF4-FFF2-40B4-BE49-F238E27FC236}">
                <a16:creationId xmlns:a16="http://schemas.microsoft.com/office/drawing/2014/main" id="{C05FAEF6-97B1-75F1-C018-63687F30DA83}"/>
              </a:ext>
            </a:extLst>
          </p:cNvPr>
          <p:cNvSpPr>
            <a:spLocks noGrp="1"/>
          </p:cNvSpPr>
          <p:nvPr>
            <p:ph type="ftr" sz="quarter" idx="4"/>
          </p:nvPr>
        </p:nvSpPr>
        <p:spPr/>
        <p:txBody>
          <a:bodyPr/>
          <a:lstStyle/>
          <a:p>
            <a:endParaRPr lang="fr-FR" dirty="0"/>
          </a:p>
        </p:txBody>
      </p:sp>
      <p:sp>
        <p:nvSpPr>
          <p:cNvPr id="5" name="Slide Number Placeholder 4">
            <a:extLst>
              <a:ext uri="{FF2B5EF4-FFF2-40B4-BE49-F238E27FC236}">
                <a16:creationId xmlns:a16="http://schemas.microsoft.com/office/drawing/2014/main" id="{04F0393B-3BAF-0452-A99E-B36C1683C6EA}"/>
              </a:ext>
            </a:extLst>
          </p:cNvPr>
          <p:cNvSpPr>
            <a:spLocks noGrp="1"/>
          </p:cNvSpPr>
          <p:nvPr>
            <p:ph type="sldNum" sz="quarter" idx="5"/>
          </p:nvPr>
        </p:nvSpPr>
        <p:spPr/>
        <p:txBody>
          <a:bodyPr/>
          <a:lstStyle/>
          <a:p>
            <a:fld id="{3C53626E-BC0F-674C-9570-A9D62C09EB52}" type="slidenum">
              <a:rPr lang="fr-FR" smtClean="0"/>
              <a:pPr/>
              <a:t>38</a:t>
            </a:fld>
            <a:endParaRPr lang="fr-FR" dirty="0"/>
          </a:p>
        </p:txBody>
      </p:sp>
    </p:spTree>
    <p:extLst>
      <p:ext uri="{BB962C8B-B14F-4D97-AF65-F5344CB8AC3E}">
        <p14:creationId xmlns:p14="http://schemas.microsoft.com/office/powerpoint/2010/main" val="841417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42</a:t>
            </a:fld>
            <a:endParaRPr lang="fr-FR" dirty="0"/>
          </a:p>
        </p:txBody>
      </p:sp>
    </p:spTree>
    <p:extLst>
      <p:ext uri="{BB962C8B-B14F-4D97-AF65-F5344CB8AC3E}">
        <p14:creationId xmlns:p14="http://schemas.microsoft.com/office/powerpoint/2010/main" val="617757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43</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137977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8</a:t>
            </a:fld>
            <a:endParaRPr lang="fr-FR" dirty="0"/>
          </a:p>
        </p:txBody>
      </p:sp>
    </p:spTree>
    <p:extLst>
      <p:ext uri="{BB962C8B-B14F-4D97-AF65-F5344CB8AC3E}">
        <p14:creationId xmlns:p14="http://schemas.microsoft.com/office/powerpoint/2010/main" val="276812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31339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10</a:t>
            </a:fld>
            <a:endParaRPr lang="fr-FR" dirty="0"/>
          </a:p>
        </p:txBody>
      </p:sp>
    </p:spTree>
    <p:extLst>
      <p:ext uri="{BB962C8B-B14F-4D97-AF65-F5344CB8AC3E}">
        <p14:creationId xmlns:p14="http://schemas.microsoft.com/office/powerpoint/2010/main" val="374443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Ekb– NEW slide</a:t>
            </a: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14</a:t>
            </a:fld>
            <a:endParaRPr lang="fr-FR" dirty="0"/>
          </a:p>
        </p:txBody>
      </p:sp>
    </p:spTree>
    <p:extLst>
      <p:ext uri="{BB962C8B-B14F-4D97-AF65-F5344CB8AC3E}">
        <p14:creationId xmlns:p14="http://schemas.microsoft.com/office/powerpoint/2010/main" val="4180612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Ekb– NEW slide</a:t>
            </a: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18</a:t>
            </a:fld>
            <a:endParaRPr lang="fr-FR" dirty="0"/>
          </a:p>
        </p:txBody>
      </p:sp>
    </p:spTree>
    <p:extLst>
      <p:ext uri="{BB962C8B-B14F-4D97-AF65-F5344CB8AC3E}">
        <p14:creationId xmlns:p14="http://schemas.microsoft.com/office/powerpoint/2010/main" val="2434978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hyperlink" Target="mailto:info@cor2ed" TargetMode="External"/><Relationship Id="rId26" Type="http://schemas.openxmlformats.org/officeDocument/2006/relationships/image" Target="../media/image21.sv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20.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5.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9.svg"/><Relationship Id="rId5" Type="http://schemas.openxmlformats.org/officeDocument/2006/relationships/image" Target="../media/image6.svg"/><Relationship Id="rId15" Type="http://schemas.openxmlformats.org/officeDocument/2006/relationships/hyperlink" Target="https://twitter.com/net_connectinfo" TargetMode="External"/><Relationship Id="rId23" Type="http://schemas.openxmlformats.org/officeDocument/2006/relationships/image" Target="../media/image18.png"/><Relationship Id="rId28" Type="http://schemas.openxmlformats.org/officeDocument/2006/relationships/image" Target="../media/image22.png"/><Relationship Id="rId10" Type="http://schemas.openxmlformats.org/officeDocument/2006/relationships/hyperlink" Target="https://www.linkedin.com/company/23766354" TargetMode="External"/><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7.svg"/><Relationship Id="rId27" Type="http://schemas.openxmlformats.org/officeDocument/2006/relationships/hyperlink" Target="https://netconnect.cor2ed.com/"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397C730E-F30E-A089-C5FC-46DB3DCEB422}"/>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CA2FAD3-DCD1-5B14-4BCE-782CC8EDCD0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4DC540DC-8CC4-5A13-FABE-E72A657E2F6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65FC0F6-736D-327F-D940-EC0FFF14A00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298E1704-1DD6-B819-BAFD-C0F3DF6A602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2" name="Graphic 101">
            <a:extLst>
              <a:ext uri="{FF2B5EF4-FFF2-40B4-BE49-F238E27FC236}">
                <a16:creationId xmlns:a16="http://schemas.microsoft.com/office/drawing/2014/main" id="{DA1ABF2C-7E2B-364D-A71D-86699FFA92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42863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@NET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677819"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687777"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@netconnectinfo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269395" y="6009886"/>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09666"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6139381"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769826"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329658"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329658"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745204"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2420"/>
            <a:ext cx="2804592"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269396"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0" name="Picture 99">
            <a:hlinkClick r:id="rId27"/>
            <a:extLst>
              <a:ext uri="{FF2B5EF4-FFF2-40B4-BE49-F238E27FC236}">
                <a16:creationId xmlns:a16="http://schemas.microsoft.com/office/drawing/2014/main" id="{C726CD9D-44BB-B94A-AE82-00C32D6CF389}"/>
              </a:ext>
            </a:extLst>
          </p:cNvPr>
          <p:cNvPicPr>
            <a:picLocks noChangeAspect="1"/>
          </p:cNvPicPr>
          <p:nvPr userDrawn="1"/>
        </p:nvPicPr>
        <p:blipFill rotWithShape="1">
          <a:blip r:embed="rId28"/>
          <a:srcRect t="3189" r="1774"/>
          <a:stretch/>
        </p:blipFill>
        <p:spPr>
          <a:xfrm>
            <a:off x="389779" y="4701463"/>
            <a:ext cx="1822489" cy="696037"/>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C300C81E-B575-67BA-7E01-B0DF7874B270}"/>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C300C81E-B575-67BA-7E01-B0DF7874B270}"/>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81367163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CECD6E92-E3FC-FD60-DCC5-D258EF6DB8FE}"/>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719F6C01-2A48-9C63-3BC5-F73CAFBCFBD5}"/>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1E6F89B4-A0CB-0D2A-D342-70DDD0E4C77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F2EF874F-7B7B-B071-5D06-7D946DFAFDE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0C675ADB-6892-AACE-99B2-BF65B5583574}"/>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A7612F3-C7D3-8370-18E2-8C04A5C0A8BE}"/>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A7612F3-C7D3-8370-18E2-8C04A5C0A8BE}"/>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6ABA715F-FA5D-4E7E-71EA-BD893D6A6CFF}"/>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4868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CEF15279-496A-12AD-6E93-2492EB63194E}"/>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05B3CC62-332C-5EEF-3FBD-49006BDE49B1}"/>
              </a:ext>
            </a:extLst>
          </p:cNvPr>
          <p:cNvPicPr>
            <a:picLocks noChangeAspect="1" noChangeArrowheads="1"/>
          </p:cNvPicPr>
          <p:nvPr userDrawn="1"/>
        </p:nvPicPr>
        <p:blipFill>
          <a:blip r:embed="rId18">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netconnect.cor2ed.com/"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48.png"/><Relationship Id="rId3" Type="http://schemas.openxmlformats.org/officeDocument/2006/relationships/image" Target="../media/image33.svg"/><Relationship Id="rId21" Type="http://schemas.openxmlformats.org/officeDocument/2006/relationships/image" Target="../media/image51.sv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5" Type="http://schemas.openxmlformats.org/officeDocument/2006/relationships/image" Target="../media/image55.sv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24" Type="http://schemas.openxmlformats.org/officeDocument/2006/relationships/image" Target="../media/image54.png"/><Relationship Id="rId5" Type="http://schemas.openxmlformats.org/officeDocument/2006/relationships/image" Target="../media/image35.svg"/><Relationship Id="rId15" Type="http://schemas.openxmlformats.org/officeDocument/2006/relationships/image" Target="../media/image45.svg"/><Relationship Id="rId23" Type="http://schemas.openxmlformats.org/officeDocument/2006/relationships/image" Target="../media/image53.svg"/><Relationship Id="rId10" Type="http://schemas.openxmlformats.org/officeDocument/2006/relationships/image" Target="../media/image40.png"/><Relationship Id="rId19" Type="http://schemas.openxmlformats.org/officeDocument/2006/relationships/image" Target="../media/image49.sv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 Id="rId22" Type="http://schemas.openxmlformats.org/officeDocument/2006/relationships/image" Target="../media/image5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9798-436C-4630-8ED3-14DF8B805E8D}"/>
              </a:ext>
            </a:extLst>
          </p:cNvPr>
          <p:cNvSpPr>
            <a:spLocks noGrp="1"/>
          </p:cNvSpPr>
          <p:nvPr>
            <p:ph type="title"/>
          </p:nvPr>
        </p:nvSpPr>
        <p:spPr/>
        <p:txBody>
          <a:bodyPr/>
          <a:lstStyle/>
          <a:p>
            <a:r>
              <a:rPr lang="en-GB" dirty="0"/>
              <a:t>Signs and symptoms</a:t>
            </a:r>
          </a:p>
        </p:txBody>
      </p:sp>
      <p:sp>
        <p:nvSpPr>
          <p:cNvPr id="3" name="Content Placeholder 2">
            <a:extLst>
              <a:ext uri="{FF2B5EF4-FFF2-40B4-BE49-F238E27FC236}">
                <a16:creationId xmlns:a16="http://schemas.microsoft.com/office/drawing/2014/main" id="{3DF86908-5109-98BF-BB7F-376963BA7787}"/>
              </a:ext>
            </a:extLst>
          </p:cNvPr>
          <p:cNvSpPr>
            <a:spLocks noGrp="1"/>
          </p:cNvSpPr>
          <p:nvPr>
            <p:ph sz="quarter" idx="14"/>
          </p:nvPr>
        </p:nvSpPr>
        <p:spPr>
          <a:xfrm>
            <a:off x="627018" y="1433659"/>
            <a:ext cx="3668781" cy="4525200"/>
          </a:xfrm>
        </p:spPr>
        <p:txBody>
          <a:bodyPr>
            <a:normAutofit/>
          </a:bodyPr>
          <a:lstStyle/>
          <a:p>
            <a:r>
              <a:rPr lang="en-GB" sz="1800" dirty="0"/>
              <a:t>When NETs cause clinical symptoms from secreted hormones, they are termed “functioning” tumours</a:t>
            </a:r>
          </a:p>
          <a:p>
            <a:r>
              <a:rPr lang="en-GB" sz="1800" dirty="0"/>
              <a:t>Most NETs do not produce a biologically active hormone and are termed “non-functioning”</a:t>
            </a:r>
          </a:p>
          <a:p>
            <a:r>
              <a:rPr lang="en-GB" sz="1800" dirty="0"/>
              <a:t>Some NETs cause non-specific symptoms (e.g. abdominal pain, fatigue)</a:t>
            </a:r>
          </a:p>
          <a:p>
            <a:r>
              <a:rPr lang="en-GB" sz="1800" dirty="0"/>
              <a:t>Most NETs do not cause symptoms and are thus diagnosed incidentally</a:t>
            </a:r>
          </a:p>
        </p:txBody>
      </p:sp>
      <p:sp>
        <p:nvSpPr>
          <p:cNvPr id="4" name="Content Placeholder 3">
            <a:extLst>
              <a:ext uri="{FF2B5EF4-FFF2-40B4-BE49-F238E27FC236}">
                <a16:creationId xmlns:a16="http://schemas.microsoft.com/office/drawing/2014/main" id="{3B992D9E-9D9F-6C66-5CBB-1CB4B451391E}"/>
              </a:ext>
            </a:extLst>
          </p:cNvPr>
          <p:cNvSpPr>
            <a:spLocks noGrp="1"/>
          </p:cNvSpPr>
          <p:nvPr>
            <p:ph sz="quarter" idx="15"/>
          </p:nvPr>
        </p:nvSpPr>
        <p:spPr>
          <a:xfrm>
            <a:off x="627018" y="6356351"/>
            <a:ext cx="10180339" cy="365125"/>
          </a:xfrm>
        </p:spPr>
        <p:txBody>
          <a:bodyPr anchor="b"/>
          <a:lstStyle/>
          <a:p>
            <a:pPr>
              <a:lnSpc>
                <a:spcPct val="90000"/>
              </a:lnSpc>
              <a:spcBef>
                <a:spcPts val="0"/>
              </a:spcBef>
              <a:spcAft>
                <a:spcPts val="300"/>
              </a:spcAft>
            </a:pPr>
            <a:r>
              <a:rPr lang="de-DE" sz="1100" dirty="0"/>
              <a:t>Image adapted from: </a:t>
            </a:r>
            <a:r>
              <a:rPr lang="en-GB" sz="1100" dirty="0" err="1"/>
              <a:t>Basuroy</a:t>
            </a:r>
            <a:r>
              <a:rPr lang="en-GB" sz="1100" dirty="0"/>
              <a:t> R, et al. BMC Cancer. 2018;18:1122</a:t>
            </a:r>
            <a:r>
              <a:rPr lang="de-DE" sz="1100" dirty="0"/>
              <a:t> </a:t>
            </a:r>
            <a:endParaRPr lang="en-GB" sz="1100" dirty="0"/>
          </a:p>
        </p:txBody>
      </p:sp>
      <p:sp>
        <p:nvSpPr>
          <p:cNvPr id="5" name="Slide Number Placeholder 4">
            <a:extLst>
              <a:ext uri="{FF2B5EF4-FFF2-40B4-BE49-F238E27FC236}">
                <a16:creationId xmlns:a16="http://schemas.microsoft.com/office/drawing/2014/main" id="{ADEC87F2-2AA8-2433-FBC1-168F47304D5A}"/>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12" name="TextBox 11">
            <a:extLst>
              <a:ext uri="{FF2B5EF4-FFF2-40B4-BE49-F238E27FC236}">
                <a16:creationId xmlns:a16="http://schemas.microsoft.com/office/drawing/2014/main" id="{1C3FD90D-C32E-858F-8359-1F96C7AE37D5}"/>
              </a:ext>
            </a:extLst>
          </p:cNvPr>
          <p:cNvSpPr txBox="1"/>
          <p:nvPr/>
        </p:nvSpPr>
        <p:spPr>
          <a:xfrm>
            <a:off x="4848953" y="1226776"/>
            <a:ext cx="6431624" cy="307777"/>
          </a:xfrm>
          <a:prstGeom prst="rect">
            <a:avLst/>
          </a:prstGeom>
          <a:noFill/>
        </p:spPr>
        <p:txBody>
          <a:bodyPr wrap="square">
            <a:spAutoFit/>
          </a:bodyPr>
          <a:lstStyle/>
          <a:p>
            <a:pPr algn="ctr"/>
            <a:r>
              <a:rPr lang="en-GB" sz="1400" b="1" dirty="0">
                <a:solidFill>
                  <a:schemeClr val="accent1"/>
                </a:solidFill>
                <a:latin typeface="Arial" panose="020B0604020202020204" pitchFamily="34" charset="0"/>
                <a:cs typeface="Arial" panose="020B0604020202020204" pitchFamily="34" charset="0"/>
              </a:rPr>
              <a:t>Main symptoms associated with NETs by site of primary tumour </a:t>
            </a:r>
            <a:r>
              <a:rPr lang="en-GB" sz="1400" b="1" baseline="30000" dirty="0">
                <a:solidFill>
                  <a:schemeClr val="accent1"/>
                </a:solidFill>
                <a:latin typeface="Arial" panose="020B0604020202020204" pitchFamily="34" charset="0"/>
                <a:cs typeface="Arial" panose="020B0604020202020204" pitchFamily="34" charset="0"/>
              </a:rPr>
              <a:t>2</a:t>
            </a:r>
          </a:p>
        </p:txBody>
      </p:sp>
      <p:graphicFrame>
        <p:nvGraphicFramePr>
          <p:cNvPr id="17" name="Chart 16">
            <a:extLst>
              <a:ext uri="{FF2B5EF4-FFF2-40B4-BE49-F238E27FC236}">
                <a16:creationId xmlns:a16="http://schemas.microsoft.com/office/drawing/2014/main" id="{62733D2B-ECD1-9B6B-28C3-9571AB05263A}"/>
              </a:ext>
            </a:extLst>
          </p:cNvPr>
          <p:cNvGraphicFramePr/>
          <p:nvPr>
            <p:extLst>
              <p:ext uri="{D42A27DB-BD31-4B8C-83A1-F6EECF244321}">
                <p14:modId xmlns:p14="http://schemas.microsoft.com/office/powerpoint/2010/main" val="4055578956"/>
              </p:ext>
            </p:extLst>
          </p:nvPr>
        </p:nvGraphicFramePr>
        <p:xfrm>
          <a:off x="4655840" y="1487407"/>
          <a:ext cx="6739006" cy="4563557"/>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E64B4DF5-3D27-2EB3-45A5-D551D2BD52A1}"/>
              </a:ext>
            </a:extLst>
          </p:cNvPr>
          <p:cNvSpPr txBox="1"/>
          <p:nvPr/>
        </p:nvSpPr>
        <p:spPr>
          <a:xfrm rot="16200000">
            <a:off x="3693137" y="3479929"/>
            <a:ext cx="1739579" cy="246221"/>
          </a:xfrm>
          <a:prstGeom prst="rect">
            <a:avLst/>
          </a:prstGeom>
          <a:noFill/>
        </p:spPr>
        <p:txBody>
          <a:bodyPr wrap="none" rtlCol="0">
            <a:spAutoFit/>
          </a:bodyPr>
          <a:lstStyle/>
          <a:p>
            <a:pPr algn="ctr"/>
            <a:r>
              <a:rPr lang="en-GB" sz="1000" b="1" dirty="0">
                <a:solidFill>
                  <a:srgbClr val="000000"/>
                </a:solidFill>
                <a:latin typeface="Arial" panose="020B0604020202020204" pitchFamily="34" charset="0"/>
                <a:ea typeface="Aileron" charset="0"/>
                <a:cs typeface="Arial" panose="020B0604020202020204" pitchFamily="34" charset="0"/>
              </a:rPr>
              <a:t>Symptoms by percentage</a:t>
            </a:r>
          </a:p>
        </p:txBody>
      </p:sp>
    </p:spTree>
    <p:extLst>
      <p:ext uri="{BB962C8B-B14F-4D97-AF65-F5344CB8AC3E}">
        <p14:creationId xmlns:p14="http://schemas.microsoft.com/office/powerpoint/2010/main" val="245127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7716872-EFBA-F711-29B3-64C937F33C1F}"/>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6" name="Title 1">
            <a:extLst>
              <a:ext uri="{FF2B5EF4-FFF2-40B4-BE49-F238E27FC236}">
                <a16:creationId xmlns:a16="http://schemas.microsoft.com/office/drawing/2014/main" id="{49799798-436C-4630-8ED3-14DF8B805E8D}"/>
              </a:ext>
            </a:extLst>
          </p:cNvPr>
          <p:cNvSpPr>
            <a:spLocks noGrp="1"/>
          </p:cNvSpPr>
          <p:nvPr>
            <p:ph type="title"/>
          </p:nvPr>
        </p:nvSpPr>
        <p:spPr>
          <a:xfrm>
            <a:off x="623888" y="187684"/>
            <a:ext cx="10963199" cy="864000"/>
          </a:xfrm>
        </p:spPr>
        <p:txBody>
          <a:bodyPr/>
          <a:lstStyle/>
          <a:p>
            <a:r>
              <a:rPr lang="en-GB" dirty="0"/>
              <a:t>Signs and symptoms: Some nets are functional</a:t>
            </a:r>
          </a:p>
        </p:txBody>
      </p:sp>
      <p:sp>
        <p:nvSpPr>
          <p:cNvPr id="7" name="Content Placeholder 3">
            <a:extLst>
              <a:ext uri="{FF2B5EF4-FFF2-40B4-BE49-F238E27FC236}">
                <a16:creationId xmlns:a16="http://schemas.microsoft.com/office/drawing/2014/main" id="{3B992D9E-9D9F-6C66-5CBB-1CB4B451391E}"/>
              </a:ext>
            </a:extLst>
          </p:cNvPr>
          <p:cNvSpPr txBox="1">
            <a:spLocks/>
          </p:cNvSpPr>
          <p:nvPr/>
        </p:nvSpPr>
        <p:spPr>
          <a:xfrm>
            <a:off x="620183" y="6356351"/>
            <a:ext cx="10876417"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spcAft>
                <a:spcPts val="300"/>
              </a:spcAft>
            </a:pPr>
            <a:r>
              <a:rPr lang="en-GB" sz="1050"/>
              <a:t>4D syndrome, glucagonoma syndrome; 5-HTP, 5-hydroxytryptophan; ACTH(oma), adrenocorticotropic hormone(-producing pancreatic neuroendocrine neoplasm); NET, neuroendocrine tumour; VIPoma, vasoactive intestinal peptide-secreting tumour; WDHA, watery diarrhoea, hypokalaemia, achlorhydria</a:t>
            </a:r>
          </a:p>
          <a:p>
            <a:pPr>
              <a:lnSpc>
                <a:spcPct val="90000"/>
              </a:lnSpc>
              <a:spcBef>
                <a:spcPts val="0"/>
              </a:spcBef>
              <a:spcAft>
                <a:spcPts val="300"/>
              </a:spcAft>
            </a:pPr>
            <a:r>
              <a:rPr lang="en-GB" sz="1100"/>
              <a:t>Raphael MJ, et al. CMAJ. 2017;189:E398-E404</a:t>
            </a:r>
            <a:endParaRPr lang="en-GB" sz="1100" dirty="0"/>
          </a:p>
        </p:txBody>
      </p:sp>
      <p:sp>
        <p:nvSpPr>
          <p:cNvPr id="8" name="Slide Number Placeholder 4">
            <a:extLst>
              <a:ext uri="{FF2B5EF4-FFF2-40B4-BE49-F238E27FC236}">
                <a16:creationId xmlns:a16="http://schemas.microsoft.com/office/drawing/2014/main" id="{ADEC87F2-2AA8-2433-FBC1-168F47304D5A}"/>
              </a:ext>
            </a:extLst>
          </p:cNvPr>
          <p:cNvSpPr txBox="1">
            <a:spLocks/>
          </p:cNvSpPr>
          <p:nvPr/>
        </p:nvSpPr>
        <p:spPr>
          <a:xfrm>
            <a:off x="10800523" y="6428359"/>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E43C0F-8A7B-3A4B-9DB5-B3472E36E833}" type="slidenum">
              <a:rPr lang="en-GB" smtClean="0"/>
              <a:pPr/>
              <a:t>11</a:t>
            </a:fld>
            <a:endParaRPr lang="en-GB" dirty="0"/>
          </a:p>
        </p:txBody>
      </p:sp>
      <p:sp>
        <p:nvSpPr>
          <p:cNvPr id="11" name="TextBox 10">
            <a:extLst>
              <a:ext uri="{FF2B5EF4-FFF2-40B4-BE49-F238E27FC236}">
                <a16:creationId xmlns:a16="http://schemas.microsoft.com/office/drawing/2014/main" id="{A6D8DF4E-B4E6-0055-CC3B-AA7B9880E653}"/>
              </a:ext>
            </a:extLst>
          </p:cNvPr>
          <p:cNvSpPr txBox="1"/>
          <p:nvPr/>
        </p:nvSpPr>
        <p:spPr>
          <a:xfrm>
            <a:off x="2063552" y="1234961"/>
            <a:ext cx="7909765" cy="338554"/>
          </a:xfrm>
          <a:prstGeom prst="rect">
            <a:avLst/>
          </a:prstGeom>
          <a:noFill/>
        </p:spPr>
        <p:txBody>
          <a:bodyPr wrap="square">
            <a:spAutoFit/>
          </a:bodyPr>
          <a:lstStyle/>
          <a:p>
            <a:pPr algn="ctr"/>
            <a:r>
              <a:rPr lang="en-GB" sz="1600" b="1" dirty="0">
                <a:solidFill>
                  <a:schemeClr val="accent1"/>
                </a:solidFill>
                <a:latin typeface="Arial" panose="020B0604020202020204" pitchFamily="34" charset="0"/>
                <a:cs typeface="Arial" panose="020B0604020202020204" pitchFamily="34" charset="0"/>
              </a:rPr>
              <a:t>Functional NET syndromes</a:t>
            </a:r>
            <a:endParaRPr lang="en-GB" sz="1600" b="1" baseline="30000" dirty="0">
              <a:solidFill>
                <a:schemeClr val="accent1"/>
              </a:solidFill>
              <a:latin typeface="Arial" panose="020B0604020202020204" pitchFamily="34" charset="0"/>
              <a:cs typeface="Arial" panose="020B0604020202020204" pitchFamily="34" charset="0"/>
            </a:endParaRPr>
          </a:p>
        </p:txBody>
      </p:sp>
      <p:graphicFrame>
        <p:nvGraphicFramePr>
          <p:cNvPr id="16" name="Table 15">
            <a:extLst>
              <a:ext uri="{FF2B5EF4-FFF2-40B4-BE49-F238E27FC236}">
                <a16:creationId xmlns:a16="http://schemas.microsoft.com/office/drawing/2014/main" id="{F6A00414-31DC-0520-584A-D21F00162956}"/>
              </a:ext>
            </a:extLst>
          </p:cNvPr>
          <p:cNvGraphicFramePr>
            <a:graphicFrameLocks noGrp="1"/>
          </p:cNvGraphicFramePr>
          <p:nvPr>
            <p:extLst>
              <p:ext uri="{D42A27DB-BD31-4B8C-83A1-F6EECF244321}">
                <p14:modId xmlns:p14="http://schemas.microsoft.com/office/powerpoint/2010/main" val="2950709209"/>
              </p:ext>
            </p:extLst>
          </p:nvPr>
        </p:nvGraphicFramePr>
        <p:xfrm>
          <a:off x="839416" y="1696939"/>
          <a:ext cx="10225137" cy="4088400"/>
        </p:xfrm>
        <a:graphic>
          <a:graphicData uri="http://schemas.openxmlformats.org/drawingml/2006/table">
            <a:tbl>
              <a:tblPr firstRow="1" bandRow="1">
                <a:tableStyleId>{5C22544A-7EE6-4342-B048-85BDC9FD1C3A}</a:tableStyleId>
              </a:tblPr>
              <a:tblGrid>
                <a:gridCol w="2374314">
                  <a:extLst>
                    <a:ext uri="{9D8B030D-6E8A-4147-A177-3AD203B41FA5}">
                      <a16:colId xmlns:a16="http://schemas.microsoft.com/office/drawing/2014/main" val="2615680816"/>
                    </a:ext>
                  </a:extLst>
                </a:gridCol>
                <a:gridCol w="2225919">
                  <a:extLst>
                    <a:ext uri="{9D8B030D-6E8A-4147-A177-3AD203B41FA5}">
                      <a16:colId xmlns:a16="http://schemas.microsoft.com/office/drawing/2014/main" val="1767573770"/>
                    </a:ext>
                  </a:extLst>
                </a:gridCol>
                <a:gridCol w="3709864">
                  <a:extLst>
                    <a:ext uri="{9D8B030D-6E8A-4147-A177-3AD203B41FA5}">
                      <a16:colId xmlns:a16="http://schemas.microsoft.com/office/drawing/2014/main" val="2099116281"/>
                    </a:ext>
                  </a:extLst>
                </a:gridCol>
                <a:gridCol w="1915040">
                  <a:extLst>
                    <a:ext uri="{9D8B030D-6E8A-4147-A177-3AD203B41FA5}">
                      <a16:colId xmlns:a16="http://schemas.microsoft.com/office/drawing/2014/main" val="91204479"/>
                    </a:ext>
                  </a:extLst>
                </a:gridCol>
              </a:tblGrid>
              <a:tr h="191843">
                <a:tc>
                  <a:txBody>
                    <a:bodyPr/>
                    <a:lstStyle/>
                    <a:p>
                      <a:pPr algn="ctr"/>
                      <a:r>
                        <a:rPr lang="en-GB" sz="1400" dirty="0">
                          <a:latin typeface="Arial" panose="020B0604020202020204" pitchFamily="34" charset="0"/>
                          <a:cs typeface="Arial" panose="020B0604020202020204" pitchFamily="34" charset="0"/>
                        </a:rPr>
                        <a:t>Tumour location</a:t>
                      </a:r>
                    </a:p>
                  </a:txBody>
                  <a:tcPr marL="19440" marR="19440" marT="32400" marB="32400"/>
                </a:tc>
                <a:tc>
                  <a:txBody>
                    <a:bodyPr/>
                    <a:lstStyle/>
                    <a:p>
                      <a:pPr algn="ctr"/>
                      <a:r>
                        <a:rPr lang="en-GB" sz="1400" dirty="0">
                          <a:latin typeface="Arial" panose="020B0604020202020204" pitchFamily="34" charset="0"/>
                          <a:cs typeface="Arial" panose="020B0604020202020204" pitchFamily="34" charset="0"/>
                        </a:rPr>
                        <a:t>Hormone</a:t>
                      </a:r>
                    </a:p>
                  </a:txBody>
                  <a:tcPr marL="19440" marR="19440" marT="32400" marB="32400"/>
                </a:tc>
                <a:tc>
                  <a:txBody>
                    <a:bodyPr/>
                    <a:lstStyle/>
                    <a:p>
                      <a:pPr algn="ctr"/>
                      <a:r>
                        <a:rPr lang="en-GB" sz="1400" dirty="0">
                          <a:latin typeface="Arial" panose="020B0604020202020204" pitchFamily="34" charset="0"/>
                          <a:cs typeface="Arial" panose="020B0604020202020204" pitchFamily="34" charset="0"/>
                        </a:rPr>
                        <a:t>Symptoms and signs</a:t>
                      </a:r>
                    </a:p>
                  </a:txBody>
                  <a:tcPr marL="19440" marR="19440" marT="32400" marB="32400"/>
                </a:tc>
                <a:tc>
                  <a:txBody>
                    <a:bodyPr/>
                    <a:lstStyle/>
                    <a:p>
                      <a:pPr algn="ctr"/>
                      <a:r>
                        <a:rPr lang="en-GB" sz="1400" dirty="0">
                          <a:latin typeface="Arial" panose="020B0604020202020204" pitchFamily="34" charset="0"/>
                          <a:cs typeface="Arial" panose="020B0604020202020204" pitchFamily="34" charset="0"/>
                        </a:rPr>
                        <a:t>Syndrome</a:t>
                      </a:r>
                    </a:p>
                  </a:txBody>
                  <a:tcPr marL="19440" marR="19440" marT="32400" marB="32400"/>
                </a:tc>
                <a:extLst>
                  <a:ext uri="{0D108BD9-81ED-4DB2-BD59-A6C34878D82A}">
                    <a16:rowId xmlns:a16="http://schemas.microsoft.com/office/drawing/2014/main" val="2578501851"/>
                  </a:ext>
                </a:extLst>
              </a:tr>
              <a:tr h="293179">
                <a:tc>
                  <a:txBody>
                    <a:bodyPr/>
                    <a:lstStyle/>
                    <a:p>
                      <a:pPr algn="ctr"/>
                      <a:r>
                        <a:rPr lang="en-GB" sz="1200" dirty="0">
                          <a:latin typeface="Arial" panose="020B0604020202020204" pitchFamily="34" charset="0"/>
                          <a:cs typeface="Arial" panose="020B0604020202020204" pitchFamily="34" charset="0"/>
                        </a:rPr>
                        <a:t>Foregut</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5-HTP, histamine</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Pruritus, cutaneous wheals, bronchospasm</a:t>
                      </a:r>
                    </a:p>
                  </a:txBody>
                  <a:tcPr marL="19440" marR="19440" marT="32400" marB="324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Carcinoid syndrome</a:t>
                      </a:r>
                    </a:p>
                    <a:p>
                      <a:pPr algn="ctr"/>
                      <a:endParaRPr lang="en-GB" sz="1200" dirty="0">
                        <a:latin typeface="Arial" panose="020B0604020202020204" pitchFamily="34" charset="0"/>
                        <a:cs typeface="Arial" panose="020B0604020202020204" pitchFamily="34" charset="0"/>
                      </a:endParaRPr>
                    </a:p>
                  </a:txBody>
                  <a:tcPr marL="19440" marR="19440" marT="32400" marB="32400"/>
                </a:tc>
                <a:extLst>
                  <a:ext uri="{0D108BD9-81ED-4DB2-BD59-A6C34878D82A}">
                    <a16:rowId xmlns:a16="http://schemas.microsoft.com/office/drawing/2014/main" val="485941288"/>
                  </a:ext>
                </a:extLst>
              </a:tr>
              <a:tr h="293179">
                <a:tc>
                  <a:txBody>
                    <a:bodyPr/>
                    <a:lstStyle/>
                    <a:p>
                      <a:pPr algn="ctr"/>
                      <a:r>
                        <a:rPr lang="en-GB" sz="1200" dirty="0">
                          <a:latin typeface="Arial" panose="020B0604020202020204" pitchFamily="34" charset="0"/>
                          <a:cs typeface="Arial" panose="020B0604020202020204" pitchFamily="34" charset="0"/>
                        </a:rPr>
                        <a:t>Small intestine, lung</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Serotonin, tachykinin, prostaglandins</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Flushing, diarrhoea, valvular disease, bronchospasm</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Carcinoid syndrome</a:t>
                      </a:r>
                    </a:p>
                  </a:txBody>
                  <a:tcPr marL="19440" marR="19440" marT="32400" marB="32400"/>
                </a:tc>
                <a:extLst>
                  <a:ext uri="{0D108BD9-81ED-4DB2-BD59-A6C34878D82A}">
                    <a16:rowId xmlns:a16="http://schemas.microsoft.com/office/drawing/2014/main" val="2497221802"/>
                  </a:ext>
                </a:extLst>
              </a:tr>
              <a:tr h="287895">
                <a:tc>
                  <a:txBody>
                    <a:bodyPr/>
                    <a:lstStyle/>
                    <a:p>
                      <a:pPr algn="ctr"/>
                      <a:r>
                        <a:rPr lang="en-GB" sz="1200" dirty="0">
                          <a:latin typeface="Arial" panose="020B0604020202020204" pitchFamily="34" charset="0"/>
                          <a:cs typeface="Arial" panose="020B0604020202020204" pitchFamily="34" charset="0"/>
                        </a:rPr>
                        <a:t>Pancreatic β cells</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Insulin, proinsulin</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Hypoglycaemic symptoms</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Insulinoma,</a:t>
                      </a:r>
                    </a:p>
                    <a:p>
                      <a:pPr algn="ctr"/>
                      <a:r>
                        <a:rPr lang="en-GB" sz="1200" dirty="0">
                          <a:latin typeface="Arial" panose="020B0604020202020204" pitchFamily="34" charset="0"/>
                          <a:cs typeface="Arial" panose="020B0604020202020204" pitchFamily="34" charset="0"/>
                        </a:rPr>
                        <a:t>Whipple triad</a:t>
                      </a:r>
                    </a:p>
                  </a:txBody>
                  <a:tcPr marL="19440" marR="19440" marT="32400" marB="32400"/>
                </a:tc>
                <a:extLst>
                  <a:ext uri="{0D108BD9-81ED-4DB2-BD59-A6C34878D82A}">
                    <a16:rowId xmlns:a16="http://schemas.microsoft.com/office/drawing/2014/main" val="2433382547"/>
                  </a:ext>
                </a:extLst>
              </a:tr>
              <a:tr h="287895">
                <a:tc>
                  <a:txBody>
                    <a:bodyPr/>
                    <a:lstStyle/>
                    <a:p>
                      <a:pPr algn="ctr"/>
                      <a:r>
                        <a:rPr lang="en-GB" sz="1200" dirty="0">
                          <a:latin typeface="Arial" panose="020B0604020202020204" pitchFamily="34" charset="0"/>
                          <a:cs typeface="Arial" panose="020B0604020202020204" pitchFamily="34" charset="0"/>
                        </a:rPr>
                        <a:t>Gastrinoma triangle</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Gastrin</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Diarrhoea, peptic ulcer disease</a:t>
                      </a:r>
                    </a:p>
                  </a:txBody>
                  <a:tcPr marL="19440" marR="19440" marT="32400" marB="32400"/>
                </a:tc>
                <a:tc>
                  <a:txBody>
                    <a:bodyPr/>
                    <a:lstStyle/>
                    <a:p>
                      <a:pPr algn="ctr"/>
                      <a:r>
                        <a:rPr lang="en-GB" sz="1200" dirty="0" err="1">
                          <a:latin typeface="Arial" panose="020B0604020202020204" pitchFamily="34" charset="0"/>
                          <a:cs typeface="Arial" panose="020B0604020202020204" pitchFamily="34" charset="0"/>
                        </a:rPr>
                        <a:t>Gastrinoma</a:t>
                      </a:r>
                      <a:r>
                        <a:rPr lang="en-GB" sz="1200" dirty="0">
                          <a:latin typeface="Arial" panose="020B0604020202020204" pitchFamily="34" charset="0"/>
                          <a:cs typeface="Arial" panose="020B0604020202020204" pitchFamily="34" charset="0"/>
                        </a:rPr>
                        <a:t>,</a:t>
                      </a:r>
                    </a:p>
                    <a:p>
                      <a:pPr algn="ctr"/>
                      <a:r>
                        <a:rPr lang="en-GB" sz="1200" dirty="0">
                          <a:latin typeface="Arial" panose="020B0604020202020204" pitchFamily="34" charset="0"/>
                          <a:cs typeface="Arial" panose="020B0604020202020204" pitchFamily="34" charset="0"/>
                        </a:rPr>
                        <a:t>Zollinger–Ellison</a:t>
                      </a:r>
                    </a:p>
                  </a:txBody>
                  <a:tcPr marL="19440" marR="19440" marT="32400" marB="32400"/>
                </a:tc>
                <a:extLst>
                  <a:ext uri="{0D108BD9-81ED-4DB2-BD59-A6C34878D82A}">
                    <a16:rowId xmlns:a16="http://schemas.microsoft.com/office/drawing/2014/main" val="3997817158"/>
                  </a:ext>
                </a:extLst>
              </a:tr>
              <a:tr h="408991">
                <a:tc>
                  <a:txBody>
                    <a:bodyPr/>
                    <a:lstStyle/>
                    <a:p>
                      <a:pPr algn="ctr"/>
                      <a:r>
                        <a:rPr lang="en-GB" sz="1200" dirty="0">
                          <a:latin typeface="Arial" panose="020B0604020202020204" pitchFamily="34" charset="0"/>
                          <a:cs typeface="Arial" panose="020B0604020202020204" pitchFamily="34" charset="0"/>
                        </a:rPr>
                        <a:t>Pancreatic ɑ cells</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Glucagon</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Diabetes, deep vein thrombosis, depression, dermatitis (necrolytic migratory erythema)</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Glucagonoma, </a:t>
                      </a:r>
                    </a:p>
                    <a:p>
                      <a:pPr algn="ctr"/>
                      <a:r>
                        <a:rPr lang="en-GB" sz="1200" dirty="0">
                          <a:latin typeface="Arial" panose="020B0604020202020204" pitchFamily="34" charset="0"/>
                          <a:cs typeface="Arial" panose="020B0604020202020204" pitchFamily="34" charset="0"/>
                        </a:rPr>
                        <a:t>4D syndrome</a:t>
                      </a:r>
                    </a:p>
                  </a:txBody>
                  <a:tcPr marL="19440" marR="19440" marT="32400" marB="32400"/>
                </a:tc>
                <a:extLst>
                  <a:ext uri="{0D108BD9-81ED-4DB2-BD59-A6C34878D82A}">
                    <a16:rowId xmlns:a16="http://schemas.microsoft.com/office/drawing/2014/main" val="2524683895"/>
                  </a:ext>
                </a:extLst>
              </a:tr>
              <a:tr h="293179">
                <a:tc>
                  <a:txBody>
                    <a:bodyPr/>
                    <a:lstStyle/>
                    <a:p>
                      <a:pPr algn="ctr"/>
                      <a:r>
                        <a:rPr lang="en-GB" sz="1200" dirty="0">
                          <a:latin typeface="Arial" panose="020B0604020202020204" pitchFamily="34" charset="0"/>
                          <a:cs typeface="Arial" panose="020B0604020202020204" pitchFamily="34" charset="0"/>
                        </a:rPr>
                        <a:t>Pancrea</a:t>
                      </a:r>
                      <a:r>
                        <a:rPr lang="en-GB" sz="1200" dirty="0">
                          <a:solidFill>
                            <a:srgbClr val="000000"/>
                          </a:solidFill>
                          <a:latin typeface="Arial" panose="020B0604020202020204" pitchFamily="34" charset="0"/>
                          <a:cs typeface="Arial" panose="020B0604020202020204" pitchFamily="34" charset="0"/>
                        </a:rPr>
                        <a:t>tic</a:t>
                      </a:r>
                      <a:r>
                        <a:rPr lang="en-GB" sz="1200" dirty="0">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𝛿</a:t>
                      </a:r>
                      <a:r>
                        <a:rPr lang="en-GB" sz="1200" dirty="0">
                          <a:latin typeface="Arial" panose="020B0604020202020204" pitchFamily="34" charset="0"/>
                          <a:cs typeface="Arial" panose="020B0604020202020204" pitchFamily="34" charset="0"/>
                        </a:rPr>
                        <a:t> cells </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Somatostatin</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Diabetes, cholelithiasis, steatorrhea, weight loss, achlorhydria</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Somatostatinoma</a:t>
                      </a:r>
                    </a:p>
                  </a:txBody>
                  <a:tcPr marL="19440" marR="19440" marT="32400" marB="32400"/>
                </a:tc>
                <a:extLst>
                  <a:ext uri="{0D108BD9-81ED-4DB2-BD59-A6C34878D82A}">
                    <a16:rowId xmlns:a16="http://schemas.microsoft.com/office/drawing/2014/main" val="472962264"/>
                  </a:ext>
                </a:extLst>
              </a:tr>
              <a:tr h="410178">
                <a:tc>
                  <a:txBody>
                    <a:bodyPr/>
                    <a:lstStyle/>
                    <a:p>
                      <a:pPr algn="ctr"/>
                      <a:r>
                        <a:rPr lang="en-GB" sz="1200" dirty="0">
                          <a:latin typeface="Arial" panose="020B0604020202020204" pitchFamily="34" charset="0"/>
                          <a:cs typeface="Arial" panose="020B0604020202020204" pitchFamily="34" charset="0"/>
                        </a:rPr>
                        <a:t>Non-β islet cells</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Vasoactive intestinal peptide</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Watery diarrhoea (profuse), hypokalaemia, achlorhydria</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VIPoma</a:t>
                      </a:r>
                    </a:p>
                    <a:p>
                      <a:pPr algn="ctr"/>
                      <a:r>
                        <a:rPr lang="en-GB" sz="1200" dirty="0">
                          <a:latin typeface="Arial" panose="020B0604020202020204" pitchFamily="34" charset="0"/>
                          <a:cs typeface="Arial" panose="020B0604020202020204" pitchFamily="34" charset="0"/>
                        </a:rPr>
                        <a:t>Verner–Morrison (WDHA syndrome)</a:t>
                      </a:r>
                    </a:p>
                  </a:txBody>
                  <a:tcPr marL="19440" marR="19440" marT="32400" marB="32400"/>
                </a:tc>
                <a:extLst>
                  <a:ext uri="{0D108BD9-81ED-4DB2-BD59-A6C34878D82A}">
                    <a16:rowId xmlns:a16="http://schemas.microsoft.com/office/drawing/2014/main" val="2455482763"/>
                  </a:ext>
                </a:extLst>
              </a:tr>
              <a:tr h="524805">
                <a:tc>
                  <a:txBody>
                    <a:bodyPr/>
                    <a:lstStyle/>
                    <a:p>
                      <a:pPr algn="ctr"/>
                      <a:r>
                        <a:rPr lang="en-GB" sz="1200" dirty="0">
                          <a:latin typeface="Arial" panose="020B0604020202020204" pitchFamily="34" charset="0"/>
                          <a:cs typeface="Arial" panose="020B0604020202020204" pitchFamily="34" charset="0"/>
                        </a:rPr>
                        <a:t>Lung</a:t>
                      </a:r>
                      <a:endParaRPr lang="en-GB" sz="1200" dirty="0">
                        <a:highlight>
                          <a:srgbClr val="FFFF00"/>
                        </a:highlight>
                        <a:latin typeface="Arial" panose="020B0604020202020204" pitchFamily="34" charset="0"/>
                        <a:cs typeface="Arial" panose="020B0604020202020204" pitchFamily="34" charset="0"/>
                      </a:endParaRP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ACTH</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Fat redistribution/obesity, facial plethora, skin atrophy/easy bruising/striae, proximal myopathy hyperglycaemia</a:t>
                      </a:r>
                    </a:p>
                  </a:txBody>
                  <a:tcPr marL="19440" marR="19440" marT="32400" marB="32400"/>
                </a:tc>
                <a:tc>
                  <a:txBody>
                    <a:bodyPr/>
                    <a:lstStyle/>
                    <a:p>
                      <a:pPr algn="ctr"/>
                      <a:r>
                        <a:rPr lang="en-GB" sz="1200" dirty="0">
                          <a:latin typeface="Arial" panose="020B0604020202020204" pitchFamily="34" charset="0"/>
                          <a:cs typeface="Arial" panose="020B0604020202020204" pitchFamily="34" charset="0"/>
                        </a:rPr>
                        <a:t>Cushing syndrome</a:t>
                      </a:r>
                    </a:p>
                  </a:txBody>
                  <a:tcPr marL="19440" marR="19440" marT="32400" marB="32400"/>
                </a:tc>
                <a:extLst>
                  <a:ext uri="{0D108BD9-81ED-4DB2-BD59-A6C34878D82A}">
                    <a16:rowId xmlns:a16="http://schemas.microsoft.com/office/drawing/2014/main" val="2053419816"/>
                  </a:ext>
                </a:extLst>
              </a:tr>
            </a:tbl>
          </a:graphicData>
        </a:graphic>
      </p:graphicFrame>
    </p:spTree>
    <p:extLst>
      <p:ext uri="{BB962C8B-B14F-4D97-AF65-F5344CB8AC3E}">
        <p14:creationId xmlns:p14="http://schemas.microsoft.com/office/powerpoint/2010/main" val="323715705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DD86D-535E-4752-DEBC-CAFFB179ED0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05EB69-BF17-7265-E7C2-19D53E6A9ECA}"/>
              </a:ext>
            </a:extLst>
          </p:cNvPr>
          <p:cNvSpPr>
            <a:spLocks noGrp="1"/>
          </p:cNvSpPr>
          <p:nvPr>
            <p:ph sz="quarter" idx="12"/>
          </p:nvPr>
        </p:nvSpPr>
        <p:spPr>
          <a:xfrm>
            <a:off x="620184" y="1425600"/>
            <a:ext cx="10963200" cy="945339"/>
          </a:xfrm>
        </p:spPr>
        <p:txBody>
          <a:bodyPr>
            <a:normAutofit/>
          </a:bodyPr>
          <a:lstStyle/>
          <a:p>
            <a:r>
              <a:rPr lang="en-GB" dirty="0" err="1"/>
              <a:t>Patients</a:t>
            </a:r>
            <a:r>
              <a:rPr lang="en-GB" baseline="30000" dirty="0" err="1"/>
              <a:t>a</a:t>
            </a:r>
            <a:r>
              <a:rPr lang="en-GB" dirty="0"/>
              <a:t> diagnosed between 2009-2012 had better OS compared with those diagnosed between 2000-2004, with a 21.3% lower risk of death (HR=0.79; 95% CI, 0.73-0.85)</a:t>
            </a:r>
            <a:r>
              <a:rPr lang="en-GB" baseline="30000" dirty="0"/>
              <a:t>c</a:t>
            </a:r>
          </a:p>
        </p:txBody>
      </p:sp>
      <p:sp>
        <p:nvSpPr>
          <p:cNvPr id="3" name="Title 2">
            <a:extLst>
              <a:ext uri="{FF2B5EF4-FFF2-40B4-BE49-F238E27FC236}">
                <a16:creationId xmlns:a16="http://schemas.microsoft.com/office/drawing/2014/main" id="{9DC925EA-D9A3-B886-1F6E-4CC1D0EBF9AC}"/>
              </a:ext>
            </a:extLst>
          </p:cNvPr>
          <p:cNvSpPr>
            <a:spLocks noGrp="1"/>
          </p:cNvSpPr>
          <p:nvPr>
            <p:ph type="title"/>
          </p:nvPr>
        </p:nvSpPr>
        <p:spPr>
          <a:xfrm>
            <a:off x="623888" y="239732"/>
            <a:ext cx="10963275" cy="865187"/>
          </a:xfrm>
        </p:spPr>
        <p:txBody>
          <a:bodyPr>
            <a:noAutofit/>
          </a:bodyPr>
          <a:lstStyle/>
          <a:p>
            <a:r>
              <a:rPr lang="en-GB" dirty="0"/>
              <a:t>Survival has improved as the NET treatment landscape has evolved</a:t>
            </a:r>
          </a:p>
        </p:txBody>
      </p:sp>
      <p:sp>
        <p:nvSpPr>
          <p:cNvPr id="4" name="Slide Number Placeholder 3">
            <a:extLst>
              <a:ext uri="{FF2B5EF4-FFF2-40B4-BE49-F238E27FC236}">
                <a16:creationId xmlns:a16="http://schemas.microsoft.com/office/drawing/2014/main" id="{DA619E66-2B59-5729-DD89-4365B179D4F9}"/>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12</a:t>
            </a:fld>
            <a:endParaRPr lang="en-GB" dirty="0"/>
          </a:p>
        </p:txBody>
      </p:sp>
      <p:sp>
        <p:nvSpPr>
          <p:cNvPr id="17" name="Content Placeholder 16">
            <a:extLst>
              <a:ext uri="{FF2B5EF4-FFF2-40B4-BE49-F238E27FC236}">
                <a16:creationId xmlns:a16="http://schemas.microsoft.com/office/drawing/2014/main" id="{F5901F1D-F7BF-458E-95AE-9CEAC8CD1544}"/>
              </a:ext>
            </a:extLst>
          </p:cNvPr>
          <p:cNvSpPr>
            <a:spLocks noGrp="1"/>
          </p:cNvSpPr>
          <p:nvPr>
            <p:ph sz="quarter" idx="15"/>
          </p:nvPr>
        </p:nvSpPr>
        <p:spPr>
          <a:xfrm>
            <a:off x="620183" y="6356351"/>
            <a:ext cx="10180339" cy="365125"/>
          </a:xfrm>
        </p:spPr>
        <p:txBody>
          <a:bodyPr anchor="b" anchorCtr="0"/>
          <a:lstStyle/>
          <a:p>
            <a:r>
              <a:rPr lang="en-GB" baseline="30000" dirty="0"/>
              <a:t>a</a:t>
            </a:r>
            <a:r>
              <a:rPr lang="en-GB" dirty="0"/>
              <a:t> In the United States; </a:t>
            </a:r>
            <a:r>
              <a:rPr lang="en-GB" baseline="30000" dirty="0"/>
              <a:t>b</a:t>
            </a:r>
            <a:r>
              <a:rPr lang="en-GB" dirty="0"/>
              <a:t> For (p)NETs; </a:t>
            </a:r>
            <a:r>
              <a:rPr lang="en-GB" baseline="30000" dirty="0"/>
              <a:t>c</a:t>
            </a:r>
            <a:r>
              <a:rPr lang="en-GB" dirty="0"/>
              <a:t> For GEP-NETs; d gastrointestinal and thoracic NETs;</a:t>
            </a:r>
            <a:r>
              <a:rPr lang="en-GB" baseline="30000" dirty="0"/>
              <a:t> e </a:t>
            </a:r>
            <a:r>
              <a:rPr lang="en-GB" dirty="0"/>
              <a:t>Not yet EMA/FDA-approved or used routinely in clinical practice but has been shown in a phase III study to improve progression-free survival for patients living with NETs</a:t>
            </a:r>
          </a:p>
          <a:p>
            <a:r>
              <a:rPr lang="en-GB" dirty="0"/>
              <a:t>177Lu, lutetium-177; CI, confidence interval; EMA, European Medicines Agency; GEP, </a:t>
            </a:r>
            <a:r>
              <a:rPr lang="en-GB" dirty="0" err="1"/>
              <a:t>gastroenteropancreatic</a:t>
            </a:r>
            <a:r>
              <a:rPr lang="en-GB" dirty="0"/>
              <a:t> neuroendocrine, HR, hazard ratio; (p)NET, (pancreatic) neuroendocrine tumour</a:t>
            </a:r>
          </a:p>
          <a:p>
            <a:r>
              <a:rPr lang="en-GB" dirty="0"/>
              <a:t>1. Dasari A, et al. JAMA Oncol. 2017;3:1335-42; 2. Adapted from: Chauhan  A, et al. Cancers (Basel). 2022;14:5248</a:t>
            </a:r>
          </a:p>
        </p:txBody>
      </p:sp>
      <p:grpSp>
        <p:nvGrpSpPr>
          <p:cNvPr id="25" name="Group 24">
            <a:extLst>
              <a:ext uri="{FF2B5EF4-FFF2-40B4-BE49-F238E27FC236}">
                <a16:creationId xmlns:a16="http://schemas.microsoft.com/office/drawing/2014/main" id="{14878FC0-3FA7-46B1-F72B-3CA1BB64D8F4}"/>
              </a:ext>
            </a:extLst>
          </p:cNvPr>
          <p:cNvGrpSpPr/>
          <p:nvPr/>
        </p:nvGrpSpPr>
        <p:grpSpPr>
          <a:xfrm>
            <a:off x="1093182" y="2204864"/>
            <a:ext cx="9778490" cy="3320127"/>
            <a:chOff x="1093182" y="2532291"/>
            <a:chExt cx="9778490" cy="3320127"/>
          </a:xfrm>
        </p:grpSpPr>
        <p:sp>
          <p:nvSpPr>
            <p:cNvPr id="38" name="Rounded Rectangle 19">
              <a:extLst>
                <a:ext uri="{FF2B5EF4-FFF2-40B4-BE49-F238E27FC236}">
                  <a16:creationId xmlns:a16="http://schemas.microsoft.com/office/drawing/2014/main" id="{2636E3C2-320A-6FE6-341F-B2ECA172E7DE}"/>
                </a:ext>
              </a:extLst>
            </p:cNvPr>
            <p:cNvSpPr/>
            <p:nvPr/>
          </p:nvSpPr>
          <p:spPr>
            <a:xfrm>
              <a:off x="9300270" y="4678855"/>
              <a:ext cx="1571402" cy="280966"/>
            </a:xfrm>
            <a:prstGeom prst="round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dirty="0" err="1">
                  <a:solidFill>
                    <a:srgbClr val="000000"/>
                  </a:solidFill>
                  <a:latin typeface="Arial" panose="020B0604020202020204" pitchFamily="34" charset="0"/>
                  <a:cs typeface="Arial" panose="020B0604020202020204" pitchFamily="34" charset="0"/>
                </a:rPr>
                <a:t>Cabozantinib</a:t>
              </a:r>
              <a:r>
                <a:rPr lang="en-GB" sz="1200" baseline="30000" dirty="0" err="1">
                  <a:solidFill>
                    <a:srgbClr val="000000"/>
                  </a:solidFill>
                  <a:latin typeface="Arial" panose="020B0604020202020204" pitchFamily="34" charset="0"/>
                  <a:cs typeface="Arial" panose="020B0604020202020204" pitchFamily="34" charset="0"/>
                </a:rPr>
                <a:t>e</a:t>
              </a:r>
              <a:endParaRPr lang="en-GB" sz="1200" baseline="30000" dirty="0">
                <a:solidFill>
                  <a:srgbClr val="000000"/>
                </a:solidFill>
                <a:latin typeface="Arial" panose="020B0604020202020204" pitchFamily="34" charset="0"/>
                <a:cs typeface="Arial" panose="020B0604020202020204" pitchFamily="34" charset="0"/>
              </a:endParaRPr>
            </a:p>
          </p:txBody>
        </p:sp>
        <p:sp>
          <p:nvSpPr>
            <p:cNvPr id="22" name="Rounded Rectangle 19">
              <a:extLst>
                <a:ext uri="{FF2B5EF4-FFF2-40B4-BE49-F238E27FC236}">
                  <a16:creationId xmlns:a16="http://schemas.microsoft.com/office/drawing/2014/main" id="{0289F00F-DA26-A52E-C926-EF894F986F23}"/>
                </a:ext>
              </a:extLst>
            </p:cNvPr>
            <p:cNvSpPr/>
            <p:nvPr/>
          </p:nvSpPr>
          <p:spPr>
            <a:xfrm>
              <a:off x="7585614" y="5413316"/>
              <a:ext cx="1571402" cy="439102"/>
            </a:xfrm>
            <a:prstGeom prst="round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dirty="0">
                  <a:solidFill>
                    <a:srgbClr val="000000"/>
                  </a:solidFill>
                  <a:latin typeface="Arial" panose="020B0604020202020204" pitchFamily="34" charset="0"/>
                  <a:cs typeface="Arial" panose="020B0604020202020204" pitchFamily="34" charset="0"/>
                </a:rPr>
                <a:t>Capecitabine/</a:t>
              </a:r>
              <a:br>
                <a:rPr lang="en-GB" sz="1200" dirty="0">
                  <a:solidFill>
                    <a:srgbClr val="000000"/>
                  </a:solidFill>
                  <a:latin typeface="Arial" panose="020B0604020202020204" pitchFamily="34" charset="0"/>
                  <a:cs typeface="Arial" panose="020B0604020202020204" pitchFamily="34" charset="0"/>
                </a:rPr>
              </a:br>
              <a:r>
                <a:rPr lang="en-GB" sz="1200" dirty="0" err="1">
                  <a:solidFill>
                    <a:srgbClr val="000000"/>
                  </a:solidFill>
                  <a:latin typeface="Arial" panose="020B0604020202020204" pitchFamily="34" charset="0"/>
                  <a:cs typeface="Arial" panose="020B0604020202020204" pitchFamily="34" charset="0"/>
                </a:rPr>
                <a:t>temolozomide</a:t>
              </a:r>
              <a:r>
                <a:rPr lang="en-GB" sz="1200" baseline="30000" dirty="0" err="1">
                  <a:solidFill>
                    <a:srgbClr val="000000"/>
                  </a:solidFill>
                  <a:latin typeface="Arial" panose="020B0604020202020204" pitchFamily="34" charset="0"/>
                  <a:cs typeface="Arial" panose="020B0604020202020204" pitchFamily="34" charset="0"/>
                </a:rPr>
                <a:t>e</a:t>
              </a:r>
              <a:endParaRPr lang="en-GB" sz="1200" baseline="30000" dirty="0">
                <a:solidFill>
                  <a:srgbClr val="000000"/>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F05A592D-C3DC-70F1-1460-421EC0F541AB}"/>
                </a:ext>
              </a:extLst>
            </p:cNvPr>
            <p:cNvCxnSpPr>
              <a:cxnSpLocks/>
              <a:endCxn id="22" idx="0"/>
            </p:cNvCxnSpPr>
            <p:nvPr/>
          </p:nvCxnSpPr>
          <p:spPr>
            <a:xfrm>
              <a:off x="8356557" y="3455407"/>
              <a:ext cx="14758" cy="1957909"/>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B6937133-9C29-D1DD-D165-C486E3E31E47}"/>
                </a:ext>
              </a:extLst>
            </p:cNvPr>
            <p:cNvSpPr txBox="1"/>
            <p:nvPr/>
          </p:nvSpPr>
          <p:spPr>
            <a:xfrm>
              <a:off x="1093182" y="2532291"/>
              <a:ext cx="9778489" cy="369332"/>
            </a:xfrm>
            <a:prstGeom prst="rect">
              <a:avLst/>
            </a:prstGeom>
            <a:noFill/>
          </p:spPr>
          <p:txBody>
            <a:bodyPr wrap="square">
              <a:spAutoFit/>
            </a:bodyPr>
            <a:lstStyle/>
            <a:p>
              <a:pPr marL="0" indent="0" algn="ctr">
                <a:buFont typeface="Arial"/>
                <a:buNone/>
              </a:pPr>
              <a:r>
                <a:rPr lang="en-GB" b="1" dirty="0">
                  <a:solidFill>
                    <a:schemeClr val="accent1"/>
                  </a:solidFill>
                  <a:latin typeface="Arial" panose="020B0604020202020204" pitchFamily="34" charset="0"/>
                  <a:cs typeface="Arial" panose="020B0604020202020204" pitchFamily="34" charset="0"/>
                </a:rPr>
                <a:t>Key milestones in NET therapeutics</a:t>
              </a:r>
              <a:endParaRPr lang="en-GB" b="1" baseline="30000" dirty="0">
                <a:solidFill>
                  <a:schemeClr val="accent1"/>
                </a:solidFill>
                <a:latin typeface="Arial" panose="020B0604020202020204" pitchFamily="34" charset="0"/>
                <a:cs typeface="Arial" panose="020B0604020202020204" pitchFamily="34" charset="0"/>
              </a:endParaRPr>
            </a:p>
          </p:txBody>
        </p:sp>
        <p:sp>
          <p:nvSpPr>
            <p:cNvPr id="11" name="Rounded Rectangle 10">
              <a:extLst>
                <a:ext uri="{FF2B5EF4-FFF2-40B4-BE49-F238E27FC236}">
                  <a16:creationId xmlns:a16="http://schemas.microsoft.com/office/drawing/2014/main" id="{7AC61FAD-A9D3-B4F8-F382-6DF460CB88E7}"/>
                </a:ext>
              </a:extLst>
            </p:cNvPr>
            <p:cNvSpPr/>
            <p:nvPr/>
          </p:nvSpPr>
          <p:spPr>
            <a:xfrm>
              <a:off x="1093183" y="3805945"/>
              <a:ext cx="1152128" cy="280966"/>
            </a:xfrm>
            <a:prstGeom prst="round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0000"/>
                  </a:solidFill>
                  <a:latin typeface="Arial" panose="020B0604020202020204" pitchFamily="34" charset="0"/>
                  <a:cs typeface="Arial" panose="020B0604020202020204" pitchFamily="34" charset="0"/>
                </a:rPr>
                <a:t>Streptozocin</a:t>
              </a:r>
            </a:p>
          </p:txBody>
        </p:sp>
        <p:cxnSp>
          <p:nvCxnSpPr>
            <p:cNvPr id="13" name="Straight Connector 12">
              <a:extLst>
                <a:ext uri="{FF2B5EF4-FFF2-40B4-BE49-F238E27FC236}">
                  <a16:creationId xmlns:a16="http://schemas.microsoft.com/office/drawing/2014/main" id="{5B3E74DB-5818-49FD-C8B4-78ED9E81AB3D}"/>
                </a:ext>
              </a:extLst>
            </p:cNvPr>
            <p:cNvCxnSpPr/>
            <p:nvPr/>
          </p:nvCxnSpPr>
          <p:spPr>
            <a:xfrm>
              <a:off x="1808124" y="3154662"/>
              <a:ext cx="0" cy="648072"/>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D2D23BA4-D2B1-13D7-E5BC-5ADA233733CA}"/>
                </a:ext>
              </a:extLst>
            </p:cNvPr>
            <p:cNvSpPr/>
            <p:nvPr/>
          </p:nvSpPr>
          <p:spPr>
            <a:xfrm>
              <a:off x="2636006" y="3752959"/>
              <a:ext cx="1152128" cy="280966"/>
            </a:xfrm>
            <a:prstGeom prst="round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0000"/>
                  </a:solidFill>
                  <a:latin typeface="Arial" panose="020B0604020202020204" pitchFamily="34" charset="0"/>
                  <a:cs typeface="Arial" panose="020B0604020202020204" pitchFamily="34" charset="0"/>
                </a:rPr>
                <a:t>Octreotide</a:t>
              </a:r>
            </a:p>
          </p:txBody>
        </p:sp>
        <p:sp>
          <p:nvSpPr>
            <p:cNvPr id="15" name="Rounded Rectangle 14">
              <a:extLst>
                <a:ext uri="{FF2B5EF4-FFF2-40B4-BE49-F238E27FC236}">
                  <a16:creationId xmlns:a16="http://schemas.microsoft.com/office/drawing/2014/main" id="{166BB581-134A-12BD-A8AA-B152ED389790}"/>
                </a:ext>
              </a:extLst>
            </p:cNvPr>
            <p:cNvSpPr/>
            <p:nvPr/>
          </p:nvSpPr>
          <p:spPr>
            <a:xfrm>
              <a:off x="1902114" y="4248828"/>
              <a:ext cx="1152128" cy="280966"/>
            </a:xfrm>
            <a:prstGeom prst="round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000000"/>
                  </a:solidFill>
                  <a:latin typeface="Arial" panose="020B0604020202020204" pitchFamily="34" charset="0"/>
                  <a:cs typeface="Arial" panose="020B0604020202020204" pitchFamily="34" charset="0"/>
                </a:rPr>
                <a:t>Interferon</a:t>
              </a:r>
            </a:p>
          </p:txBody>
        </p:sp>
        <p:sp>
          <p:nvSpPr>
            <p:cNvPr id="20" name="Rounded Rectangle 19">
              <a:extLst>
                <a:ext uri="{FF2B5EF4-FFF2-40B4-BE49-F238E27FC236}">
                  <a16:creationId xmlns:a16="http://schemas.microsoft.com/office/drawing/2014/main" id="{86FF252E-605C-9BC3-423C-7E1E63FAB56C}"/>
                </a:ext>
              </a:extLst>
            </p:cNvPr>
            <p:cNvSpPr/>
            <p:nvPr/>
          </p:nvSpPr>
          <p:spPr>
            <a:xfrm>
              <a:off x="4970764" y="4804218"/>
              <a:ext cx="1571402" cy="280966"/>
            </a:xfrm>
            <a:prstGeom prst="round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dirty="0" err="1">
                  <a:solidFill>
                    <a:srgbClr val="000000"/>
                  </a:solidFill>
                  <a:latin typeface="Arial" panose="020B0604020202020204" pitchFamily="34" charset="0"/>
                  <a:cs typeface="Arial" panose="020B0604020202020204" pitchFamily="34" charset="0"/>
                </a:rPr>
                <a:t>Everolimus</a:t>
              </a:r>
              <a:r>
                <a:rPr lang="en-GB" sz="1200" baseline="30000" dirty="0" err="1">
                  <a:solidFill>
                    <a:srgbClr val="000000"/>
                  </a:solidFill>
                  <a:latin typeface="Arial" panose="020B0604020202020204" pitchFamily="34" charset="0"/>
                  <a:cs typeface="Arial" panose="020B0604020202020204" pitchFamily="34" charset="0"/>
                </a:rPr>
                <a:t>b</a:t>
              </a:r>
              <a:endParaRPr lang="en-GB" sz="1200" baseline="30000" dirty="0">
                <a:solidFill>
                  <a:srgbClr val="000000"/>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44DA5B80-3A44-4EA9-9CD8-361675F6AB17}"/>
                </a:ext>
              </a:extLst>
            </p:cNvPr>
            <p:cNvCxnSpPr>
              <a:cxnSpLocks/>
            </p:cNvCxnSpPr>
            <p:nvPr/>
          </p:nvCxnSpPr>
          <p:spPr>
            <a:xfrm>
              <a:off x="2564148" y="3154662"/>
              <a:ext cx="0" cy="1098798"/>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C5822076-9DF5-B322-74A6-6C9FC159582B}"/>
                </a:ext>
              </a:extLst>
            </p:cNvPr>
            <p:cNvSpPr/>
            <p:nvPr/>
          </p:nvSpPr>
          <p:spPr>
            <a:xfrm>
              <a:off x="2244722" y="3150904"/>
              <a:ext cx="540000" cy="226800"/>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dirty="0">
                  <a:latin typeface="Arial" panose="020B0604020202020204" pitchFamily="34" charset="0"/>
                  <a:cs typeface="Arial" panose="020B0604020202020204" pitchFamily="34" charset="0"/>
                </a:rPr>
                <a:t>1986</a:t>
              </a:r>
            </a:p>
          </p:txBody>
        </p:sp>
        <p:sp>
          <p:nvSpPr>
            <p:cNvPr id="27" name="Rounded Rectangle 26">
              <a:extLst>
                <a:ext uri="{FF2B5EF4-FFF2-40B4-BE49-F238E27FC236}">
                  <a16:creationId xmlns:a16="http://schemas.microsoft.com/office/drawing/2014/main" id="{72B27FA7-1595-EA97-FCBF-5455B477A9C9}"/>
                </a:ext>
              </a:extLst>
            </p:cNvPr>
            <p:cNvSpPr/>
            <p:nvPr/>
          </p:nvSpPr>
          <p:spPr>
            <a:xfrm>
              <a:off x="6281435" y="3150904"/>
              <a:ext cx="540000" cy="227484"/>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dirty="0">
                  <a:latin typeface="Arial" panose="020B0604020202020204" pitchFamily="34" charset="0"/>
                  <a:cs typeface="Arial" panose="020B0604020202020204" pitchFamily="34" charset="0"/>
                </a:rPr>
                <a:t>2014</a:t>
              </a:r>
            </a:p>
          </p:txBody>
        </p:sp>
        <p:sp>
          <p:nvSpPr>
            <p:cNvPr id="7" name="Rounded Rectangle 6">
              <a:extLst>
                <a:ext uri="{FF2B5EF4-FFF2-40B4-BE49-F238E27FC236}">
                  <a16:creationId xmlns:a16="http://schemas.microsoft.com/office/drawing/2014/main" id="{9E82B4CB-0D5B-EBA5-183B-E34B2283CE8F}"/>
                </a:ext>
              </a:extLst>
            </p:cNvPr>
            <p:cNvSpPr/>
            <p:nvPr/>
          </p:nvSpPr>
          <p:spPr>
            <a:xfrm>
              <a:off x="1427010" y="3150904"/>
              <a:ext cx="540000" cy="227484"/>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dirty="0">
                  <a:latin typeface="Arial" panose="020B0604020202020204" pitchFamily="34" charset="0"/>
                  <a:cs typeface="Arial" panose="020B0604020202020204" pitchFamily="34" charset="0"/>
                </a:rPr>
                <a:t>1982</a:t>
              </a:r>
            </a:p>
          </p:txBody>
        </p:sp>
        <p:cxnSp>
          <p:nvCxnSpPr>
            <p:cNvPr id="30" name="Straight Connector 29">
              <a:extLst>
                <a:ext uri="{FF2B5EF4-FFF2-40B4-BE49-F238E27FC236}">
                  <a16:creationId xmlns:a16="http://schemas.microsoft.com/office/drawing/2014/main" id="{DB95A56D-A62F-05AE-1268-6E76702DFD64}"/>
                </a:ext>
              </a:extLst>
            </p:cNvPr>
            <p:cNvCxnSpPr>
              <a:cxnSpLocks/>
            </p:cNvCxnSpPr>
            <p:nvPr/>
          </p:nvCxnSpPr>
          <p:spPr>
            <a:xfrm>
              <a:off x="3027324" y="3154662"/>
              <a:ext cx="0" cy="603498"/>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
          <p:nvSpPr>
            <p:cNvPr id="9" name="Rounded Rectangle 8">
              <a:extLst>
                <a:ext uri="{FF2B5EF4-FFF2-40B4-BE49-F238E27FC236}">
                  <a16:creationId xmlns:a16="http://schemas.microsoft.com/office/drawing/2014/main" id="{240F01CF-C446-B7FC-540F-7E21BAC4B6D1}"/>
                </a:ext>
              </a:extLst>
            </p:cNvPr>
            <p:cNvSpPr/>
            <p:nvPr/>
          </p:nvSpPr>
          <p:spPr>
            <a:xfrm>
              <a:off x="2832808" y="3150904"/>
              <a:ext cx="540000" cy="227484"/>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dirty="0">
                  <a:latin typeface="Arial" panose="020B0604020202020204" pitchFamily="34" charset="0"/>
                  <a:cs typeface="Arial" panose="020B0604020202020204" pitchFamily="34" charset="0"/>
                </a:rPr>
                <a:t>1988</a:t>
              </a:r>
            </a:p>
          </p:txBody>
        </p:sp>
        <p:sp>
          <p:nvSpPr>
            <p:cNvPr id="39" name="Rounded Rectangle 38">
              <a:extLst>
                <a:ext uri="{FF2B5EF4-FFF2-40B4-BE49-F238E27FC236}">
                  <a16:creationId xmlns:a16="http://schemas.microsoft.com/office/drawing/2014/main" id="{0ECA8056-FDFB-086C-264C-95A53B1EEA26}"/>
                </a:ext>
              </a:extLst>
            </p:cNvPr>
            <p:cNvSpPr/>
            <p:nvPr/>
          </p:nvSpPr>
          <p:spPr>
            <a:xfrm>
              <a:off x="6101435" y="3752959"/>
              <a:ext cx="900000" cy="280966"/>
            </a:xfrm>
            <a:prstGeom prst="round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dirty="0" err="1">
                  <a:solidFill>
                    <a:srgbClr val="000000"/>
                  </a:solidFill>
                  <a:latin typeface="Arial" panose="020B0604020202020204" pitchFamily="34" charset="0"/>
                  <a:cs typeface="Arial" panose="020B0604020202020204" pitchFamily="34" charset="0"/>
                </a:rPr>
                <a:t>Lanreotide</a:t>
              </a:r>
              <a:r>
                <a:rPr lang="en-GB" sz="1200" baseline="30000" dirty="0" err="1">
                  <a:solidFill>
                    <a:srgbClr val="000000"/>
                  </a:solidFill>
                  <a:latin typeface="Arial" panose="020B0604020202020204" pitchFamily="34" charset="0"/>
                  <a:cs typeface="Arial" panose="020B0604020202020204" pitchFamily="34" charset="0"/>
                </a:rPr>
                <a:t>c</a:t>
              </a:r>
              <a:endParaRPr lang="en-GB" sz="1200" baseline="30000" dirty="0">
                <a:solidFill>
                  <a:srgbClr val="000000"/>
                </a:solidFill>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255203F5-8B70-FE97-CBED-98571A5CC392}"/>
                </a:ext>
              </a:extLst>
            </p:cNvPr>
            <p:cNvCxnSpPr>
              <a:cxnSpLocks/>
            </p:cNvCxnSpPr>
            <p:nvPr/>
          </p:nvCxnSpPr>
          <p:spPr>
            <a:xfrm>
              <a:off x="6551435" y="3154662"/>
              <a:ext cx="0" cy="598297"/>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
          <p:nvSpPr>
            <p:cNvPr id="47" name="Rounded Rectangle 46">
              <a:extLst>
                <a:ext uri="{FF2B5EF4-FFF2-40B4-BE49-F238E27FC236}">
                  <a16:creationId xmlns:a16="http://schemas.microsoft.com/office/drawing/2014/main" id="{9BE89305-9E7C-2085-89B1-43EDEBD47B64}"/>
                </a:ext>
              </a:extLst>
            </p:cNvPr>
            <p:cNvSpPr/>
            <p:nvPr/>
          </p:nvSpPr>
          <p:spPr>
            <a:xfrm>
              <a:off x="7697419" y="4101060"/>
              <a:ext cx="1332000" cy="280966"/>
            </a:xfrm>
            <a:prstGeom prst="round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baseline="30000" dirty="0">
                  <a:solidFill>
                    <a:srgbClr val="000000"/>
                  </a:solidFill>
                  <a:latin typeface="Arial" panose="020B0604020202020204" pitchFamily="34" charset="0"/>
                  <a:cs typeface="Arial" panose="020B0604020202020204" pitchFamily="34" charset="0"/>
                </a:rPr>
                <a:t>177</a:t>
              </a:r>
              <a:r>
                <a:rPr lang="en-GB" sz="1200" dirty="0">
                  <a:solidFill>
                    <a:srgbClr val="000000"/>
                  </a:solidFill>
                  <a:latin typeface="Arial" panose="020B0604020202020204" pitchFamily="34" charset="0"/>
                  <a:cs typeface="Arial" panose="020B0604020202020204" pitchFamily="34" charset="0"/>
                </a:rPr>
                <a:t>Lu-DOTATATE</a:t>
              </a:r>
            </a:p>
          </p:txBody>
        </p:sp>
        <p:cxnSp>
          <p:nvCxnSpPr>
            <p:cNvPr id="46" name="Straight Connector 45">
              <a:extLst>
                <a:ext uri="{FF2B5EF4-FFF2-40B4-BE49-F238E27FC236}">
                  <a16:creationId xmlns:a16="http://schemas.microsoft.com/office/drawing/2014/main" id="{177424FA-145A-12E5-0B14-86E112C4487C}"/>
                </a:ext>
              </a:extLst>
            </p:cNvPr>
            <p:cNvCxnSpPr>
              <a:cxnSpLocks/>
            </p:cNvCxnSpPr>
            <p:nvPr/>
          </p:nvCxnSpPr>
          <p:spPr>
            <a:xfrm>
              <a:off x="8356557" y="3154662"/>
              <a:ext cx="0" cy="946398"/>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
          <p:nvSpPr>
            <p:cNvPr id="23" name="Rounded Rectangle 22">
              <a:extLst>
                <a:ext uri="{FF2B5EF4-FFF2-40B4-BE49-F238E27FC236}">
                  <a16:creationId xmlns:a16="http://schemas.microsoft.com/office/drawing/2014/main" id="{61D79214-A527-E250-DDF9-79F5FF3C5FAE}"/>
                </a:ext>
              </a:extLst>
            </p:cNvPr>
            <p:cNvSpPr/>
            <p:nvPr/>
          </p:nvSpPr>
          <p:spPr>
            <a:xfrm>
              <a:off x="8086557" y="3150904"/>
              <a:ext cx="540000" cy="227484"/>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dirty="0">
                  <a:latin typeface="Arial" panose="020B0604020202020204" pitchFamily="34" charset="0"/>
                  <a:cs typeface="Arial" panose="020B0604020202020204" pitchFamily="34" charset="0"/>
                </a:rPr>
                <a:t>2018</a:t>
              </a:r>
            </a:p>
          </p:txBody>
        </p:sp>
        <p:cxnSp>
          <p:nvCxnSpPr>
            <p:cNvPr id="51" name="Straight Connector 50">
              <a:extLst>
                <a:ext uri="{FF2B5EF4-FFF2-40B4-BE49-F238E27FC236}">
                  <a16:creationId xmlns:a16="http://schemas.microsoft.com/office/drawing/2014/main" id="{578C06FE-4987-4ED6-8817-1BCCB07EB92A}"/>
                </a:ext>
              </a:extLst>
            </p:cNvPr>
            <p:cNvCxnSpPr>
              <a:cxnSpLocks/>
            </p:cNvCxnSpPr>
            <p:nvPr/>
          </p:nvCxnSpPr>
          <p:spPr>
            <a:xfrm>
              <a:off x="5742776" y="4585826"/>
              <a:ext cx="0" cy="220991"/>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
          <p:nvSpPr>
            <p:cNvPr id="18" name="Rounded Rectangle 17">
              <a:extLst>
                <a:ext uri="{FF2B5EF4-FFF2-40B4-BE49-F238E27FC236}">
                  <a16:creationId xmlns:a16="http://schemas.microsoft.com/office/drawing/2014/main" id="{7DD64D40-6C5D-E401-59E5-00BFF82C3BEC}"/>
                </a:ext>
              </a:extLst>
            </p:cNvPr>
            <p:cNvSpPr/>
            <p:nvPr/>
          </p:nvSpPr>
          <p:spPr>
            <a:xfrm>
              <a:off x="4970764" y="4445343"/>
              <a:ext cx="1571402" cy="280966"/>
            </a:xfrm>
            <a:prstGeom prst="round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dirty="0" err="1">
                  <a:solidFill>
                    <a:srgbClr val="000000"/>
                  </a:solidFill>
                  <a:latin typeface="Arial" panose="020B0604020202020204" pitchFamily="34" charset="0"/>
                  <a:cs typeface="Arial" panose="020B0604020202020204" pitchFamily="34" charset="0"/>
                </a:rPr>
                <a:t>Sunitinib</a:t>
              </a:r>
              <a:r>
                <a:rPr lang="en-GB" sz="1200" baseline="30000" dirty="0" err="1">
                  <a:solidFill>
                    <a:srgbClr val="000000"/>
                  </a:solidFill>
                  <a:latin typeface="Arial" panose="020B0604020202020204" pitchFamily="34" charset="0"/>
                  <a:cs typeface="Arial" panose="020B0604020202020204" pitchFamily="34" charset="0"/>
                </a:rPr>
                <a:t>b</a:t>
              </a:r>
              <a:endParaRPr lang="en-GB" sz="1200" baseline="30000" dirty="0">
                <a:solidFill>
                  <a:srgbClr val="000000"/>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4F2FCED3-2BB2-7A52-2F8B-15BEF673E71C}"/>
                </a:ext>
              </a:extLst>
            </p:cNvPr>
            <p:cNvCxnSpPr>
              <a:cxnSpLocks/>
            </p:cNvCxnSpPr>
            <p:nvPr/>
          </p:nvCxnSpPr>
          <p:spPr>
            <a:xfrm>
              <a:off x="5742776" y="3154662"/>
              <a:ext cx="0" cy="1289298"/>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
          <p:nvSpPr>
            <p:cNvPr id="5" name="Rounded Rectangle 19">
              <a:extLst>
                <a:ext uri="{FF2B5EF4-FFF2-40B4-BE49-F238E27FC236}">
                  <a16:creationId xmlns:a16="http://schemas.microsoft.com/office/drawing/2014/main" id="{56A45951-FB21-0921-AF86-32C4F3C34CBE}"/>
                </a:ext>
              </a:extLst>
            </p:cNvPr>
            <p:cNvSpPr/>
            <p:nvPr/>
          </p:nvSpPr>
          <p:spPr>
            <a:xfrm>
              <a:off x="6612805" y="5062892"/>
              <a:ext cx="1571402" cy="280966"/>
            </a:xfrm>
            <a:prstGeom prst="round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dirty="0" err="1">
                  <a:solidFill>
                    <a:srgbClr val="000000"/>
                  </a:solidFill>
                  <a:latin typeface="Arial" panose="020B0604020202020204" pitchFamily="34" charset="0"/>
                  <a:cs typeface="Arial" panose="020B0604020202020204" pitchFamily="34" charset="0"/>
                </a:rPr>
                <a:t>Everolimus</a:t>
              </a:r>
              <a:r>
                <a:rPr lang="en-GB" sz="1200" baseline="30000" dirty="0" err="1">
                  <a:solidFill>
                    <a:srgbClr val="000000"/>
                  </a:solidFill>
                  <a:latin typeface="Arial" panose="020B0604020202020204" pitchFamily="34" charset="0"/>
                  <a:cs typeface="Arial" panose="020B0604020202020204" pitchFamily="34" charset="0"/>
                </a:rPr>
                <a:t>d</a:t>
              </a:r>
              <a:endParaRPr lang="en-GB" sz="1200" baseline="30000" dirty="0">
                <a:solidFill>
                  <a:srgbClr val="000000"/>
                </a:solidFill>
                <a:latin typeface="Arial" panose="020B0604020202020204" pitchFamily="34" charset="0"/>
                <a:cs typeface="Arial" panose="020B0604020202020204" pitchFamily="34" charset="0"/>
              </a:endParaRPr>
            </a:p>
          </p:txBody>
        </p:sp>
        <p:sp>
          <p:nvSpPr>
            <p:cNvPr id="26" name="Rounded Rectangle 25">
              <a:extLst>
                <a:ext uri="{FF2B5EF4-FFF2-40B4-BE49-F238E27FC236}">
                  <a16:creationId xmlns:a16="http://schemas.microsoft.com/office/drawing/2014/main" id="{0BA5B3A3-4AF5-0CED-6937-C9EBF4393027}"/>
                </a:ext>
              </a:extLst>
            </p:cNvPr>
            <p:cNvSpPr/>
            <p:nvPr/>
          </p:nvSpPr>
          <p:spPr>
            <a:xfrm>
              <a:off x="5445379" y="3150904"/>
              <a:ext cx="540000" cy="227484"/>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dirty="0">
                  <a:latin typeface="Arial" panose="020B0604020202020204" pitchFamily="34" charset="0"/>
                  <a:cs typeface="Arial" panose="020B0604020202020204" pitchFamily="34" charset="0"/>
                </a:rPr>
                <a:t>2011</a:t>
              </a:r>
            </a:p>
          </p:txBody>
        </p:sp>
        <p:cxnSp>
          <p:nvCxnSpPr>
            <p:cNvPr id="43" name="Straight Connector 42">
              <a:extLst>
                <a:ext uri="{FF2B5EF4-FFF2-40B4-BE49-F238E27FC236}">
                  <a16:creationId xmlns:a16="http://schemas.microsoft.com/office/drawing/2014/main" id="{1F16B2C2-1371-D8C1-E316-F84E42261536}"/>
                </a:ext>
              </a:extLst>
            </p:cNvPr>
            <p:cNvCxnSpPr>
              <a:cxnSpLocks/>
            </p:cNvCxnSpPr>
            <p:nvPr/>
          </p:nvCxnSpPr>
          <p:spPr>
            <a:xfrm>
              <a:off x="7383748" y="3161612"/>
              <a:ext cx="0" cy="1890692"/>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
          <p:nvSpPr>
            <p:cNvPr id="28" name="Rounded Rectangle 27">
              <a:extLst>
                <a:ext uri="{FF2B5EF4-FFF2-40B4-BE49-F238E27FC236}">
                  <a16:creationId xmlns:a16="http://schemas.microsoft.com/office/drawing/2014/main" id="{B2B8552D-89EF-70C8-4B16-B4D8810A9DBB}"/>
                </a:ext>
              </a:extLst>
            </p:cNvPr>
            <p:cNvSpPr/>
            <p:nvPr/>
          </p:nvSpPr>
          <p:spPr>
            <a:xfrm>
              <a:off x="6911322" y="3150904"/>
              <a:ext cx="540000" cy="227484"/>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dirty="0">
                  <a:latin typeface="Arial" panose="020B0604020202020204" pitchFamily="34" charset="0"/>
                  <a:cs typeface="Arial" panose="020B0604020202020204" pitchFamily="34" charset="0"/>
                </a:rPr>
                <a:t>2016</a:t>
              </a:r>
            </a:p>
          </p:txBody>
        </p:sp>
        <p:sp>
          <p:nvSpPr>
            <p:cNvPr id="12" name="Rounded Rectangle 27">
              <a:extLst>
                <a:ext uri="{FF2B5EF4-FFF2-40B4-BE49-F238E27FC236}">
                  <a16:creationId xmlns:a16="http://schemas.microsoft.com/office/drawing/2014/main" id="{0EFBB6A8-C069-1823-00E5-3AA509B85D39}"/>
                </a:ext>
              </a:extLst>
            </p:cNvPr>
            <p:cNvSpPr/>
            <p:nvPr/>
          </p:nvSpPr>
          <p:spPr>
            <a:xfrm>
              <a:off x="7507749" y="3145822"/>
              <a:ext cx="540000" cy="227484"/>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dirty="0">
                  <a:latin typeface="Arial" panose="020B0604020202020204" pitchFamily="34" charset="0"/>
                  <a:cs typeface="Arial" panose="020B0604020202020204" pitchFamily="34" charset="0"/>
                </a:rPr>
                <a:t>2017</a:t>
              </a:r>
            </a:p>
          </p:txBody>
        </p:sp>
        <p:sp>
          <p:nvSpPr>
            <p:cNvPr id="16" name="Rounded Rectangle 38">
              <a:extLst>
                <a:ext uri="{FF2B5EF4-FFF2-40B4-BE49-F238E27FC236}">
                  <a16:creationId xmlns:a16="http://schemas.microsoft.com/office/drawing/2014/main" id="{06BBE62B-2DAD-1263-59AF-E8CBFF4E1A62}"/>
                </a:ext>
              </a:extLst>
            </p:cNvPr>
            <p:cNvSpPr/>
            <p:nvPr/>
          </p:nvSpPr>
          <p:spPr>
            <a:xfrm>
              <a:off x="7420153" y="3749979"/>
              <a:ext cx="900000" cy="280966"/>
            </a:xfrm>
            <a:prstGeom prst="round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dirty="0" err="1">
                  <a:solidFill>
                    <a:srgbClr val="000000"/>
                  </a:solidFill>
                  <a:latin typeface="Arial" panose="020B0604020202020204" pitchFamily="34" charset="0"/>
                  <a:cs typeface="Arial" panose="020B0604020202020204" pitchFamily="34" charset="0"/>
                </a:rPr>
                <a:t>Telotristat</a:t>
              </a:r>
              <a:endParaRPr lang="en-GB" sz="1200" baseline="30000" dirty="0">
                <a:solidFill>
                  <a:srgbClr val="000000"/>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62272A96-14C0-91E8-906B-1E5BCF44A910}"/>
                </a:ext>
              </a:extLst>
            </p:cNvPr>
            <p:cNvCxnSpPr>
              <a:cxnSpLocks/>
            </p:cNvCxnSpPr>
            <p:nvPr/>
          </p:nvCxnSpPr>
          <p:spPr>
            <a:xfrm>
              <a:off x="7870153" y="3151682"/>
              <a:ext cx="0" cy="598297"/>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483E210-5434-3566-B119-59434601E649}"/>
                </a:ext>
              </a:extLst>
            </p:cNvPr>
            <p:cNvCxnSpPr>
              <a:cxnSpLocks/>
            </p:cNvCxnSpPr>
            <p:nvPr/>
          </p:nvCxnSpPr>
          <p:spPr>
            <a:xfrm>
              <a:off x="10130868" y="3165370"/>
              <a:ext cx="0" cy="1513485"/>
            </a:xfrm>
            <a:prstGeom prst="line">
              <a:avLst/>
            </a:prstGeom>
            <a:ln>
              <a:tailEnd type="oval"/>
            </a:ln>
            <a:effectLst/>
          </p:spPr>
          <p:style>
            <a:lnRef idx="2">
              <a:schemeClr val="accent1"/>
            </a:lnRef>
            <a:fillRef idx="0">
              <a:schemeClr val="accent1"/>
            </a:fillRef>
            <a:effectRef idx="1">
              <a:schemeClr val="accent1"/>
            </a:effectRef>
            <a:fontRef idx="minor">
              <a:schemeClr val="tx1"/>
            </a:fontRef>
          </p:style>
        </p:cxnSp>
        <p:sp>
          <p:nvSpPr>
            <p:cNvPr id="32" name="Rounded Rectangle 22">
              <a:extLst>
                <a:ext uri="{FF2B5EF4-FFF2-40B4-BE49-F238E27FC236}">
                  <a16:creationId xmlns:a16="http://schemas.microsoft.com/office/drawing/2014/main" id="{832579C0-6AA4-7862-A648-F9247A3CD718}"/>
                </a:ext>
              </a:extLst>
            </p:cNvPr>
            <p:cNvSpPr/>
            <p:nvPr/>
          </p:nvSpPr>
          <p:spPr>
            <a:xfrm>
              <a:off x="9860868" y="3161612"/>
              <a:ext cx="540000" cy="227484"/>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dirty="0">
                  <a:latin typeface="Arial" panose="020B0604020202020204" pitchFamily="34" charset="0"/>
                  <a:cs typeface="Arial" panose="020B0604020202020204" pitchFamily="34" charset="0"/>
                </a:rPr>
                <a:t>2023</a:t>
              </a:r>
            </a:p>
          </p:txBody>
        </p:sp>
      </p:grpSp>
    </p:spTree>
    <p:extLst>
      <p:ext uri="{BB962C8B-B14F-4D97-AF65-F5344CB8AC3E}">
        <p14:creationId xmlns:p14="http://schemas.microsoft.com/office/powerpoint/2010/main" val="384499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95510-E8F0-7904-5427-77ACE5DA955B}"/>
              </a:ext>
            </a:extLst>
          </p:cNvPr>
          <p:cNvSpPr>
            <a:spLocks noGrp="1"/>
          </p:cNvSpPr>
          <p:nvPr>
            <p:ph sz="quarter" idx="12"/>
          </p:nvPr>
        </p:nvSpPr>
        <p:spPr>
          <a:xfrm>
            <a:off x="620184" y="1123200"/>
            <a:ext cx="10963200" cy="4754072"/>
          </a:xfrm>
        </p:spPr>
        <p:txBody>
          <a:bodyPr>
            <a:normAutofit fontScale="85000" lnSpcReduction="10000"/>
          </a:bodyPr>
          <a:lstStyle/>
          <a:p>
            <a:r>
              <a:rPr lang="en-GB" dirty="0"/>
              <a:t>Lanreotide is FDA- and EMA-approved for Grade 1 and Grade 2 (Ki67 ≥10%) GEP-NETs of midgut, pancreatic or unknown origin, in adult patients with unresectable locally advanced or metastatic disease</a:t>
            </a:r>
            <a:r>
              <a:rPr lang="en-GB" baseline="30000" dirty="0"/>
              <a:t>1</a:t>
            </a:r>
          </a:p>
          <a:p>
            <a:r>
              <a:rPr lang="en-GB" dirty="0"/>
              <a:t>Octreotide is EMA-approved for progressive unresectable or metastatic, well-differentiated (Grade 1 or</a:t>
            </a:r>
            <a:br>
              <a:rPr lang="en-GB" dirty="0"/>
            </a:br>
            <a:r>
              <a:rPr lang="en-GB" dirty="0"/>
              <a:t>Grade 2) non‑functional NETs of gastrointestinal or lung origin in adults (FDA-approved only for hormone control)</a:t>
            </a:r>
            <a:r>
              <a:rPr lang="en-GB" baseline="30000" dirty="0"/>
              <a:t>2</a:t>
            </a:r>
          </a:p>
          <a:p>
            <a:r>
              <a:rPr lang="en-GB" baseline="30000" dirty="0"/>
              <a:t>177</a:t>
            </a:r>
            <a:r>
              <a:rPr lang="en-GB" dirty="0"/>
              <a:t>Lu-DOTATATE is FDA- and EMA-approved for adults with unresectable or metastatic, progressive, well-differentiated (Grade 1 and Grade 2), somatostatin receptor positive-GEP-NETs</a:t>
            </a:r>
            <a:r>
              <a:rPr lang="en-GB" baseline="30000" dirty="0"/>
              <a:t>1</a:t>
            </a:r>
          </a:p>
          <a:p>
            <a:pPr lvl="1"/>
            <a:r>
              <a:rPr lang="en-GB" dirty="0"/>
              <a:t>Efficacy of PRRT may be limited in the setting of bulky liver disease</a:t>
            </a:r>
            <a:r>
              <a:rPr lang="en-GB" baseline="30000" dirty="0"/>
              <a:t>3</a:t>
            </a:r>
          </a:p>
          <a:p>
            <a:r>
              <a:rPr lang="en-GB" dirty="0"/>
              <a:t>Everolimus is FDA- and EMA-approved for progressive unresectable or metastatic, well-differentiated (Grade 1 or Grade 2) non-functional NETs of gastrointestinal or lung origin</a:t>
            </a:r>
            <a:r>
              <a:rPr lang="en-GB" baseline="30000" dirty="0"/>
              <a:t>1</a:t>
            </a:r>
          </a:p>
          <a:p>
            <a:r>
              <a:rPr lang="en-GB" dirty="0"/>
              <a:t>Sunitinib is FDA- and EMA-approved for adults with unresectable or metastatic, well differentiated pancreatic neuroendocrine tumours with disease progression</a:t>
            </a:r>
            <a:r>
              <a:rPr lang="en-GB" baseline="30000" dirty="0"/>
              <a:t>1</a:t>
            </a:r>
          </a:p>
          <a:p>
            <a:r>
              <a:rPr lang="en-GB" dirty="0"/>
              <a:t>Chemotherapy is predominantly used to treat pancreatic NETs</a:t>
            </a:r>
          </a:p>
          <a:p>
            <a:pPr lvl="1"/>
            <a:r>
              <a:rPr lang="en-GB" dirty="0" err="1"/>
              <a:t>Streptozocin</a:t>
            </a:r>
            <a:r>
              <a:rPr lang="en-GB" dirty="0"/>
              <a:t>-based therapy can be used, but nephrotoxicity can be limiting, and it is not routinely available in the USA</a:t>
            </a:r>
          </a:p>
          <a:p>
            <a:pPr lvl="1"/>
            <a:r>
              <a:rPr lang="en-GB" dirty="0"/>
              <a:t>Alternative alkylating agent-based chemotherapy combinations (capecitabine–temozolomide, dacarbazine–5-FU) are now routinely administered with similar efficacy and better tolerance</a:t>
            </a:r>
          </a:p>
        </p:txBody>
      </p:sp>
      <p:sp>
        <p:nvSpPr>
          <p:cNvPr id="2" name="Title 1">
            <a:extLst>
              <a:ext uri="{FF2B5EF4-FFF2-40B4-BE49-F238E27FC236}">
                <a16:creationId xmlns:a16="http://schemas.microsoft.com/office/drawing/2014/main" id="{FD8EEBF9-CB46-CAE0-5FB6-7FDF727DFFC1}"/>
              </a:ext>
            </a:extLst>
          </p:cNvPr>
          <p:cNvSpPr>
            <a:spLocks noGrp="1"/>
          </p:cNvSpPr>
          <p:nvPr>
            <p:ph type="title"/>
          </p:nvPr>
        </p:nvSpPr>
        <p:spPr/>
        <p:txBody>
          <a:bodyPr/>
          <a:lstStyle/>
          <a:p>
            <a:r>
              <a:rPr lang="en-GB" dirty="0"/>
              <a:t>Notes to assist therapeutic decision-making</a:t>
            </a:r>
          </a:p>
        </p:txBody>
      </p:sp>
      <p:sp>
        <p:nvSpPr>
          <p:cNvPr id="5" name="Slide Number Placeholder 4">
            <a:extLst>
              <a:ext uri="{FF2B5EF4-FFF2-40B4-BE49-F238E27FC236}">
                <a16:creationId xmlns:a16="http://schemas.microsoft.com/office/drawing/2014/main" id="{5D65120D-440C-D59B-734C-76DB274B7796}"/>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4" name="Content Placeholder 3">
            <a:extLst>
              <a:ext uri="{FF2B5EF4-FFF2-40B4-BE49-F238E27FC236}">
                <a16:creationId xmlns:a16="http://schemas.microsoft.com/office/drawing/2014/main" id="{28B0F133-4695-9E6A-157D-F4A096669222}"/>
              </a:ext>
            </a:extLst>
          </p:cNvPr>
          <p:cNvSpPr>
            <a:spLocks noGrp="1"/>
          </p:cNvSpPr>
          <p:nvPr>
            <p:ph sz="quarter" idx="15"/>
          </p:nvPr>
        </p:nvSpPr>
        <p:spPr/>
        <p:txBody>
          <a:bodyPr anchor="b"/>
          <a:lstStyle/>
          <a:p>
            <a:r>
              <a:rPr lang="en-GB" baseline="30000" dirty="0"/>
              <a:t>177</a:t>
            </a:r>
            <a:r>
              <a:rPr lang="en-GB" dirty="0"/>
              <a:t>Lu, lutetium-177; 5-FU, 5-fluorouracil; EMA, European Medical Agency; FDA, Food and Drug Administration; </a:t>
            </a:r>
            <a:r>
              <a:rPr lang="en-GB" sz="1200" dirty="0"/>
              <a:t>GEP-NET, gastroenteropancreatic neuroendocrine tumour; Ki67, antigen Kiel 67; NET, neuroendocrine tumour; PRRT, peptide receptor radionuclide therapy</a:t>
            </a:r>
            <a:endParaRPr lang="en-GB" dirty="0"/>
          </a:p>
          <a:p>
            <a:r>
              <a:rPr lang="en-GB" dirty="0"/>
              <a:t>1. https://www.esmo.org/guidelines/esmo-mcbs/esmo-mcbs-for-solid-tumours/esmo-mcbs-scorecards/ (accessed April 2024); 2. Zhang, JY, Kunz PL. JCO Oncol Pract. 2022;18:258-64; 3. Strosberg J, et al. N Engl J Med. 2017;376:125-35</a:t>
            </a:r>
          </a:p>
        </p:txBody>
      </p:sp>
    </p:spTree>
    <p:extLst>
      <p:ext uri="{BB962C8B-B14F-4D97-AF65-F5344CB8AC3E}">
        <p14:creationId xmlns:p14="http://schemas.microsoft.com/office/powerpoint/2010/main" val="240918664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ACD64-D7DE-606A-D1B8-27B68122C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CADF06-7B6F-66E8-C189-9D69185635CA}"/>
              </a:ext>
            </a:extLst>
          </p:cNvPr>
          <p:cNvSpPr>
            <a:spLocks noGrp="1"/>
          </p:cNvSpPr>
          <p:nvPr>
            <p:ph type="title"/>
          </p:nvPr>
        </p:nvSpPr>
        <p:spPr/>
        <p:txBody>
          <a:bodyPr/>
          <a:lstStyle/>
          <a:p>
            <a:br>
              <a:rPr lang="en-GB" dirty="0"/>
            </a:br>
            <a:r>
              <a:rPr lang="en-GB" dirty="0"/>
              <a:t>therapeutic decision-making</a:t>
            </a:r>
          </a:p>
        </p:txBody>
      </p:sp>
      <p:sp>
        <p:nvSpPr>
          <p:cNvPr id="5" name="Slide Number Placeholder 4">
            <a:extLst>
              <a:ext uri="{FF2B5EF4-FFF2-40B4-BE49-F238E27FC236}">
                <a16:creationId xmlns:a16="http://schemas.microsoft.com/office/drawing/2014/main" id="{4DB7C7CD-486E-2225-04F7-42F6F266182E}"/>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Tree>
    <p:extLst>
      <p:ext uri="{BB962C8B-B14F-4D97-AF65-F5344CB8AC3E}">
        <p14:creationId xmlns:p14="http://schemas.microsoft.com/office/powerpoint/2010/main" val="56102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E32D443-0021-3D38-C79A-07FECFB33B69}"/>
              </a:ext>
            </a:extLst>
          </p:cNvPr>
          <p:cNvSpPr>
            <a:spLocks noGrp="1"/>
          </p:cNvSpPr>
          <p:nvPr>
            <p:ph sz="quarter" idx="12"/>
          </p:nvPr>
        </p:nvSpPr>
        <p:spPr>
          <a:xfrm>
            <a:off x="620713" y="1784604"/>
            <a:ext cx="10963275" cy="4525963"/>
          </a:xfrm>
        </p:spPr>
        <p:txBody>
          <a:bodyPr/>
          <a:lstStyle/>
          <a:p>
            <a:r>
              <a:rPr lang="en-GB" dirty="0"/>
              <a:t>Four </a:t>
            </a:r>
            <a:r>
              <a:rPr lang="en-GB" i="1" dirty="0"/>
              <a:t>Clinical Practice Guidelines </a:t>
            </a:r>
            <a:r>
              <a:rPr lang="en-GB" dirty="0"/>
              <a:t>on neuroendocrine tumours that include information on incidence, diagnosis, staging and risk assessment, treatment, response evaluation, and follow-up</a:t>
            </a:r>
            <a:r>
              <a:rPr lang="en-GB" baseline="30000" dirty="0"/>
              <a:t>1</a:t>
            </a:r>
          </a:p>
          <a:p>
            <a:pPr lvl="1"/>
            <a:r>
              <a:rPr lang="en-GB" dirty="0"/>
              <a:t>Adrenocortical carcinomas and malignant pheochromocytomas</a:t>
            </a:r>
          </a:p>
          <a:p>
            <a:pPr lvl="1"/>
            <a:r>
              <a:rPr lang="en-GB" dirty="0"/>
              <a:t>Gastroenteropancreatic neuroendocrine neoplasms</a:t>
            </a:r>
          </a:p>
          <a:p>
            <a:pPr lvl="1"/>
            <a:r>
              <a:rPr lang="en-GB" dirty="0"/>
              <a:t>Lung and thymic carcinoids</a:t>
            </a:r>
          </a:p>
          <a:p>
            <a:pPr lvl="1"/>
            <a:r>
              <a:rPr lang="en-GB" dirty="0"/>
              <a:t>Thyroid cancer</a:t>
            </a:r>
          </a:p>
        </p:txBody>
      </p:sp>
      <p:sp>
        <p:nvSpPr>
          <p:cNvPr id="3" name="Title 2">
            <a:extLst>
              <a:ext uri="{FF2B5EF4-FFF2-40B4-BE49-F238E27FC236}">
                <a16:creationId xmlns:a16="http://schemas.microsoft.com/office/drawing/2014/main" id="{AE4104B8-70AF-A038-1AC7-064C43572B7B}"/>
              </a:ext>
            </a:extLst>
          </p:cNvPr>
          <p:cNvSpPr>
            <a:spLocks noGrp="1"/>
          </p:cNvSpPr>
          <p:nvPr>
            <p:ph type="title"/>
          </p:nvPr>
        </p:nvSpPr>
        <p:spPr>
          <a:xfrm>
            <a:off x="619201" y="259200"/>
            <a:ext cx="10963199" cy="864000"/>
          </a:xfrm>
        </p:spPr>
        <p:txBody>
          <a:bodyPr/>
          <a:lstStyle/>
          <a:p>
            <a:r>
              <a:rPr lang="en-GB" dirty="0"/>
              <a:t>Several organizations have published guidelines regarding therapy for NETs</a:t>
            </a:r>
          </a:p>
        </p:txBody>
      </p:sp>
      <p:sp>
        <p:nvSpPr>
          <p:cNvPr id="6" name="Slide Number Placeholder 5">
            <a:extLst>
              <a:ext uri="{FF2B5EF4-FFF2-40B4-BE49-F238E27FC236}">
                <a16:creationId xmlns:a16="http://schemas.microsoft.com/office/drawing/2014/main" id="{AB2B4B7B-989A-9A91-E55B-D50DE5D5FBE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15</a:t>
            </a:fld>
            <a:endParaRPr lang="en-GB" dirty="0"/>
          </a:p>
        </p:txBody>
      </p:sp>
      <p:sp>
        <p:nvSpPr>
          <p:cNvPr id="12" name="Content Placeholder 6">
            <a:extLst>
              <a:ext uri="{FF2B5EF4-FFF2-40B4-BE49-F238E27FC236}">
                <a16:creationId xmlns:a16="http://schemas.microsoft.com/office/drawing/2014/main" id="{BF04C2E9-64AB-EBB2-17F0-A64A56234473}"/>
              </a:ext>
            </a:extLst>
          </p:cNvPr>
          <p:cNvSpPr txBox="1">
            <a:spLocks/>
          </p:cNvSpPr>
          <p:nvPr/>
        </p:nvSpPr>
        <p:spPr>
          <a:xfrm>
            <a:off x="620184" y="4914706"/>
            <a:ext cx="10962216" cy="962566"/>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1"/>
              </a:buClr>
            </a:pPr>
            <a:r>
              <a:rPr lang="en-GB" dirty="0"/>
              <a:t>NCCN Guidelines for </a:t>
            </a:r>
            <a:r>
              <a:rPr lang="en-GB" i="1" dirty="0"/>
              <a:t>Neuroendocrine and Adrenal Gland Tumors </a:t>
            </a:r>
            <a:r>
              <a:rPr lang="en-GB" dirty="0"/>
              <a:t>focus on diagnosis, treatment, and management of NETs, adrenal tumours, pheochromocytomas, paragangliomas, and multiple endocrine neoplasia</a:t>
            </a:r>
            <a:r>
              <a:rPr lang="en-GB" baseline="30000" dirty="0"/>
              <a:t>2</a:t>
            </a:r>
          </a:p>
        </p:txBody>
      </p:sp>
      <p:pic>
        <p:nvPicPr>
          <p:cNvPr id="4" name="Picture 3" descr="A blue and green logo&#10;&#10;Description automatically generated">
            <a:extLst>
              <a:ext uri="{FF2B5EF4-FFF2-40B4-BE49-F238E27FC236}">
                <a16:creationId xmlns:a16="http://schemas.microsoft.com/office/drawing/2014/main" id="{6EED5E40-C1AA-728C-FB1C-684E9424E925}"/>
              </a:ext>
            </a:extLst>
          </p:cNvPr>
          <p:cNvPicPr>
            <a:picLocks noChangeAspect="1"/>
          </p:cNvPicPr>
          <p:nvPr/>
        </p:nvPicPr>
        <p:blipFill>
          <a:blip r:embed="rId2"/>
          <a:stretch>
            <a:fillRect/>
          </a:stretch>
        </p:blipFill>
        <p:spPr>
          <a:xfrm>
            <a:off x="574764" y="1196752"/>
            <a:ext cx="2194942" cy="608681"/>
          </a:xfrm>
          <a:prstGeom prst="rect">
            <a:avLst/>
          </a:prstGeom>
        </p:spPr>
      </p:pic>
      <p:pic>
        <p:nvPicPr>
          <p:cNvPr id="8" name="Picture 7" descr="A blue square with white text&#10;&#10;Description automatically generated">
            <a:extLst>
              <a:ext uri="{FF2B5EF4-FFF2-40B4-BE49-F238E27FC236}">
                <a16:creationId xmlns:a16="http://schemas.microsoft.com/office/drawing/2014/main" id="{78D9ADD7-F82D-E385-2A64-9A51E4CD8328}"/>
              </a:ext>
            </a:extLst>
          </p:cNvPr>
          <p:cNvPicPr>
            <a:picLocks noChangeAspect="1"/>
          </p:cNvPicPr>
          <p:nvPr/>
        </p:nvPicPr>
        <p:blipFill rotWithShape="1">
          <a:blip r:embed="rId3"/>
          <a:srcRect t="37109" b="36985"/>
          <a:stretch/>
        </p:blipFill>
        <p:spPr>
          <a:xfrm>
            <a:off x="574764" y="4288995"/>
            <a:ext cx="2415424" cy="625711"/>
          </a:xfrm>
          <a:prstGeom prst="rect">
            <a:avLst/>
          </a:prstGeom>
        </p:spPr>
      </p:pic>
      <p:sp>
        <p:nvSpPr>
          <p:cNvPr id="20" name="Content Placeholder 19">
            <a:extLst>
              <a:ext uri="{FF2B5EF4-FFF2-40B4-BE49-F238E27FC236}">
                <a16:creationId xmlns:a16="http://schemas.microsoft.com/office/drawing/2014/main" id="{38737B97-9727-11D9-4BAC-2BCE00D806A1}"/>
              </a:ext>
            </a:extLst>
          </p:cNvPr>
          <p:cNvSpPr>
            <a:spLocks noGrp="1"/>
          </p:cNvSpPr>
          <p:nvPr>
            <p:ph sz="quarter" idx="15"/>
          </p:nvPr>
        </p:nvSpPr>
        <p:spPr/>
        <p:txBody>
          <a:bodyPr anchor="b"/>
          <a:lstStyle/>
          <a:p>
            <a:r>
              <a:rPr lang="en-GB" dirty="0"/>
              <a:t>ESMO, European Society for Medical Oncology; NET, neuroendocrine tumour</a:t>
            </a:r>
          </a:p>
          <a:p>
            <a:r>
              <a:rPr lang="en-GB" dirty="0"/>
              <a:t>1. https://www.esmo.org/guidelines/guidelines-by-topic/endocrine-and-neuroendocrine-cancers (accessed April 2024); 2. Shah MH, et al. J Natl Compr Canc Netw. 2021;19:839-68</a:t>
            </a:r>
          </a:p>
        </p:txBody>
      </p:sp>
    </p:spTree>
    <p:extLst>
      <p:ext uri="{BB962C8B-B14F-4D97-AF65-F5344CB8AC3E}">
        <p14:creationId xmlns:p14="http://schemas.microsoft.com/office/powerpoint/2010/main" val="287511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C6CED-5C49-3E32-50BB-24BB4B8F5B4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F13BEE7-6DAF-469A-FA63-4AFA23DCBE49}"/>
              </a:ext>
            </a:extLst>
          </p:cNvPr>
          <p:cNvSpPr>
            <a:spLocks noGrp="1"/>
          </p:cNvSpPr>
          <p:nvPr>
            <p:ph sz="quarter" idx="12"/>
          </p:nvPr>
        </p:nvSpPr>
        <p:spPr>
          <a:xfrm>
            <a:off x="620713" y="1638000"/>
            <a:ext cx="10963275" cy="4525963"/>
          </a:xfrm>
        </p:spPr>
        <p:txBody>
          <a:bodyPr/>
          <a:lstStyle/>
          <a:p>
            <a:r>
              <a:rPr lang="en-GB" dirty="0"/>
              <a:t>Seven new ENETS guidance papers on the management of NETs published in 2022-2023</a:t>
            </a:r>
            <a:r>
              <a:rPr lang="en-GB" baseline="30000" dirty="0"/>
              <a:t>1</a:t>
            </a:r>
          </a:p>
        </p:txBody>
      </p:sp>
      <p:sp>
        <p:nvSpPr>
          <p:cNvPr id="3" name="Title 2">
            <a:extLst>
              <a:ext uri="{FF2B5EF4-FFF2-40B4-BE49-F238E27FC236}">
                <a16:creationId xmlns:a16="http://schemas.microsoft.com/office/drawing/2014/main" id="{E5024919-D52B-1870-5331-1E29678449C6}"/>
              </a:ext>
            </a:extLst>
          </p:cNvPr>
          <p:cNvSpPr>
            <a:spLocks noGrp="1"/>
          </p:cNvSpPr>
          <p:nvPr>
            <p:ph type="title"/>
          </p:nvPr>
        </p:nvSpPr>
        <p:spPr>
          <a:xfrm>
            <a:off x="228262" y="107373"/>
            <a:ext cx="11556370" cy="864000"/>
          </a:xfrm>
        </p:spPr>
        <p:txBody>
          <a:bodyPr>
            <a:normAutofit/>
          </a:bodyPr>
          <a:lstStyle/>
          <a:p>
            <a:r>
              <a:rPr lang="en-GB" sz="2400" dirty="0"/>
              <a:t>Several organizations have published guidelines regarding therapy for NETs</a:t>
            </a:r>
          </a:p>
        </p:txBody>
      </p:sp>
      <p:sp>
        <p:nvSpPr>
          <p:cNvPr id="6" name="Slide Number Placeholder 5">
            <a:extLst>
              <a:ext uri="{FF2B5EF4-FFF2-40B4-BE49-F238E27FC236}">
                <a16:creationId xmlns:a16="http://schemas.microsoft.com/office/drawing/2014/main" id="{F48A893B-6A9D-4A1D-A10F-FEEA3EBF3FCA}"/>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16</a:t>
            </a:fld>
            <a:endParaRPr lang="en-GB" dirty="0"/>
          </a:p>
        </p:txBody>
      </p:sp>
      <p:sp>
        <p:nvSpPr>
          <p:cNvPr id="12" name="Content Placeholder 6">
            <a:extLst>
              <a:ext uri="{FF2B5EF4-FFF2-40B4-BE49-F238E27FC236}">
                <a16:creationId xmlns:a16="http://schemas.microsoft.com/office/drawing/2014/main" id="{396A717B-3F85-89E5-F578-7115A26BE1CF}"/>
              </a:ext>
            </a:extLst>
          </p:cNvPr>
          <p:cNvSpPr txBox="1">
            <a:spLocks/>
          </p:cNvSpPr>
          <p:nvPr/>
        </p:nvSpPr>
        <p:spPr>
          <a:xfrm>
            <a:off x="627339" y="3210851"/>
            <a:ext cx="10962216" cy="538431"/>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Thirteen guidelines and white paper summaries published by NANETS since 2010</a:t>
            </a:r>
            <a:r>
              <a:rPr lang="en-GB" baseline="30000" dirty="0"/>
              <a:t>2</a:t>
            </a:r>
            <a:endParaRPr lang="en-GB" i="1" baseline="30000" dirty="0"/>
          </a:p>
        </p:txBody>
      </p:sp>
      <p:pic>
        <p:nvPicPr>
          <p:cNvPr id="3076" name="Picture 4" descr="NANETS">
            <a:extLst>
              <a:ext uri="{FF2B5EF4-FFF2-40B4-BE49-F238E27FC236}">
                <a16:creationId xmlns:a16="http://schemas.microsoft.com/office/drawing/2014/main" id="{D3A82ADF-668B-C48F-FCC5-819A43720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72" y="2543258"/>
            <a:ext cx="2631752" cy="667593"/>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6">
            <a:extLst>
              <a:ext uri="{FF2B5EF4-FFF2-40B4-BE49-F238E27FC236}">
                <a16:creationId xmlns:a16="http://schemas.microsoft.com/office/drawing/2014/main" id="{E1942DC8-0A89-A3DD-AFA3-E39FF405620C}"/>
              </a:ext>
            </a:extLst>
          </p:cNvPr>
          <p:cNvSpPr txBox="1">
            <a:spLocks/>
          </p:cNvSpPr>
          <p:nvPr/>
        </p:nvSpPr>
        <p:spPr>
          <a:xfrm>
            <a:off x="640526" y="5103099"/>
            <a:ext cx="10962216" cy="1069917"/>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Revised </a:t>
            </a:r>
            <a:r>
              <a:rPr lang="en-GB" i="1" dirty="0"/>
              <a:t>Clinical Practice Guidelines for Gastroenteropancreatic Neuroendocrine Neoplasms (GEP-NENs) </a:t>
            </a:r>
            <a:r>
              <a:rPr lang="en-GB" dirty="0"/>
              <a:t>from the</a:t>
            </a:r>
            <a:r>
              <a:rPr lang="en-GB" dirty="0">
                <a:solidFill>
                  <a:srgbClr val="0000FF"/>
                </a:solidFill>
              </a:rPr>
              <a:t> </a:t>
            </a:r>
            <a:r>
              <a:rPr lang="en-GB" dirty="0"/>
              <a:t>JNETS comprise chapters on diagnosis, pathology, surgical treatment, medical and multidisciplinary treatment, and MEN1/VHL disease</a:t>
            </a:r>
            <a:r>
              <a:rPr lang="en-GB" baseline="30000" dirty="0"/>
              <a:t>3</a:t>
            </a:r>
          </a:p>
        </p:txBody>
      </p:sp>
      <p:pic>
        <p:nvPicPr>
          <p:cNvPr id="16" name="Picture 15">
            <a:extLst>
              <a:ext uri="{FF2B5EF4-FFF2-40B4-BE49-F238E27FC236}">
                <a16:creationId xmlns:a16="http://schemas.microsoft.com/office/drawing/2014/main" id="{DF30A774-2727-F32D-1F34-E0F83DBF5ADD}"/>
              </a:ext>
            </a:extLst>
          </p:cNvPr>
          <p:cNvPicPr>
            <a:picLocks noChangeAspect="1"/>
          </p:cNvPicPr>
          <p:nvPr/>
        </p:nvPicPr>
        <p:blipFill>
          <a:blip r:embed="rId3"/>
          <a:stretch>
            <a:fillRect/>
          </a:stretch>
        </p:blipFill>
        <p:spPr>
          <a:xfrm>
            <a:off x="620183" y="4096593"/>
            <a:ext cx="4279001" cy="1040220"/>
          </a:xfrm>
          <a:prstGeom prst="rect">
            <a:avLst/>
          </a:prstGeom>
        </p:spPr>
      </p:pic>
      <p:sp>
        <p:nvSpPr>
          <p:cNvPr id="11" name="Content Placeholder 10">
            <a:extLst>
              <a:ext uri="{FF2B5EF4-FFF2-40B4-BE49-F238E27FC236}">
                <a16:creationId xmlns:a16="http://schemas.microsoft.com/office/drawing/2014/main" id="{85ED51CD-299F-E474-DC6E-50D87BD003F9}"/>
              </a:ext>
            </a:extLst>
          </p:cNvPr>
          <p:cNvSpPr>
            <a:spLocks noGrp="1"/>
          </p:cNvSpPr>
          <p:nvPr>
            <p:ph sz="quarter" idx="15"/>
          </p:nvPr>
        </p:nvSpPr>
        <p:spPr>
          <a:xfrm>
            <a:off x="228262" y="6282502"/>
            <a:ext cx="10962216" cy="392588"/>
          </a:xfrm>
        </p:spPr>
        <p:txBody>
          <a:bodyPr anchor="b"/>
          <a:lstStyle/>
          <a:p>
            <a:r>
              <a:rPr lang="en-GB" sz="1100" dirty="0"/>
              <a:t>JNETS, Japanese Neuroendocrine Tumor Society; MEN1, multiple endocrine neoplasia type 1; NET, neuroendocrine tumour; VHL, von Hippel-Lindau syndrome</a:t>
            </a:r>
          </a:p>
          <a:p>
            <a:r>
              <a:rPr lang="en-GB" sz="1100" dirty="0"/>
              <a:t>1. https://www.enets.org/guidelines.html (accessed April 2024); 2. https://nanets.net/net-guidelines-library (accessed April 2024); 3. Ito T, et al. J Gastroenterol. 2021;56:1033-44</a:t>
            </a:r>
          </a:p>
        </p:txBody>
      </p:sp>
      <p:pic>
        <p:nvPicPr>
          <p:cNvPr id="15" name="Picture 14">
            <a:extLst>
              <a:ext uri="{FF2B5EF4-FFF2-40B4-BE49-F238E27FC236}">
                <a16:creationId xmlns:a16="http://schemas.microsoft.com/office/drawing/2014/main" id="{08EFBA1C-C27F-0274-3D5C-91E677BF0E8B}"/>
              </a:ext>
            </a:extLst>
          </p:cNvPr>
          <p:cNvPicPr>
            <a:picLocks noChangeAspect="1"/>
          </p:cNvPicPr>
          <p:nvPr/>
        </p:nvPicPr>
        <p:blipFill>
          <a:blip r:embed="rId4"/>
          <a:stretch>
            <a:fillRect/>
          </a:stretch>
        </p:blipFill>
        <p:spPr>
          <a:xfrm>
            <a:off x="634539" y="1268760"/>
            <a:ext cx="3673249" cy="297670"/>
          </a:xfrm>
          <a:prstGeom prst="rect">
            <a:avLst/>
          </a:prstGeom>
        </p:spPr>
      </p:pic>
    </p:spTree>
    <p:extLst>
      <p:ext uri="{BB962C8B-B14F-4D97-AF65-F5344CB8AC3E}">
        <p14:creationId xmlns:p14="http://schemas.microsoft.com/office/powerpoint/2010/main" val="20153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DD8A4-8C0C-ABAA-4FB8-A13975C3A6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CF8B1C-A1A0-7DCA-4E22-E56349FF87EF}"/>
              </a:ext>
            </a:extLst>
          </p:cNvPr>
          <p:cNvSpPr>
            <a:spLocks noGrp="1"/>
          </p:cNvSpPr>
          <p:nvPr>
            <p:ph type="title"/>
          </p:nvPr>
        </p:nvSpPr>
        <p:spPr>
          <a:xfrm>
            <a:off x="623888" y="259200"/>
            <a:ext cx="10963199" cy="864000"/>
          </a:xfrm>
        </p:spPr>
        <p:txBody>
          <a:bodyPr>
            <a:normAutofit/>
          </a:bodyPr>
          <a:lstStyle/>
          <a:p>
            <a:r>
              <a:rPr lang="en-GB" dirty="0"/>
              <a:t>Sample Guideline for treatment of GEP-Nen</a:t>
            </a:r>
            <a:r>
              <a:rPr lang="en-GB" cap="none" dirty="0"/>
              <a:t>s</a:t>
            </a:r>
            <a:r>
              <a:rPr lang="en-GB" dirty="0"/>
              <a:t>:</a:t>
            </a:r>
            <a:br>
              <a:rPr lang="en-GB" dirty="0"/>
            </a:br>
            <a:r>
              <a:rPr lang="en-GB" dirty="0" err="1"/>
              <a:t>esmo</a:t>
            </a:r>
            <a:r>
              <a:rPr lang="en-GB" dirty="0"/>
              <a:t> guidelines (2020)</a:t>
            </a:r>
          </a:p>
        </p:txBody>
      </p:sp>
      <p:sp>
        <p:nvSpPr>
          <p:cNvPr id="6" name="Slide Number Placeholder 5">
            <a:extLst>
              <a:ext uri="{FF2B5EF4-FFF2-40B4-BE49-F238E27FC236}">
                <a16:creationId xmlns:a16="http://schemas.microsoft.com/office/drawing/2014/main" id="{F912C6C0-ED9F-63EF-0CCD-11D60D916C18}"/>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2" name="Text Placeholder 1">
            <a:extLst>
              <a:ext uri="{FF2B5EF4-FFF2-40B4-BE49-F238E27FC236}">
                <a16:creationId xmlns:a16="http://schemas.microsoft.com/office/drawing/2014/main" id="{B7881BC3-8159-EF85-880D-86ED3D8179EC}"/>
              </a:ext>
            </a:extLst>
          </p:cNvPr>
          <p:cNvSpPr>
            <a:spLocks noGrp="1"/>
          </p:cNvSpPr>
          <p:nvPr>
            <p:ph sz="quarter" idx="15"/>
          </p:nvPr>
        </p:nvSpPr>
        <p:spPr/>
        <p:txBody>
          <a:bodyPr anchor="b"/>
          <a:lstStyle/>
          <a:p>
            <a:r>
              <a:rPr lang="en-GB" dirty="0"/>
              <a:t>ESMO, European Society for Medical Oncology</a:t>
            </a:r>
          </a:p>
          <a:p>
            <a:r>
              <a:rPr lang="en-GB" dirty="0"/>
              <a:t>1. Pavel et al. Ann Oncol. 2020;31:844-60; 2. Riechelmann RP, et al. Am Soc Clin Oncol Educ Book. 2023;43:e389278</a:t>
            </a:r>
          </a:p>
        </p:txBody>
      </p:sp>
      <p:sp>
        <p:nvSpPr>
          <p:cNvPr id="10" name="Text Placeholder 11">
            <a:extLst>
              <a:ext uri="{FF2B5EF4-FFF2-40B4-BE49-F238E27FC236}">
                <a16:creationId xmlns:a16="http://schemas.microsoft.com/office/drawing/2014/main" id="{9F2D351C-5998-20CC-B2F3-5C09E3143911}"/>
              </a:ext>
            </a:extLst>
          </p:cNvPr>
          <p:cNvSpPr txBox="1">
            <a:spLocks/>
          </p:cNvSpPr>
          <p:nvPr/>
        </p:nvSpPr>
        <p:spPr>
          <a:xfrm>
            <a:off x="729799" y="5709389"/>
            <a:ext cx="10732402" cy="702470"/>
          </a:xfrm>
          <a:prstGeom prst="rect">
            <a:avLst/>
          </a:prstGeom>
        </p:spPr>
        <p:txBody>
          <a:bodyPr vert="horz" wrap="square" lIns="0" tIns="0" rIns="0" bIns="0" rtlCol="0" anchor="t">
            <a:normAutofit fontScale="92500" lnSpcReduction="20000"/>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lnSpc>
                <a:spcPct val="110000"/>
              </a:lnSpc>
              <a:spcBef>
                <a:spcPts val="600"/>
              </a:spcBef>
            </a:pPr>
            <a:r>
              <a:rPr lang="en-GB" sz="1600" cap="none" dirty="0">
                <a:solidFill>
                  <a:schemeClr val="accent1"/>
                </a:solidFill>
              </a:rPr>
              <a:t>Evidence for treatment sequencing is limited</a:t>
            </a:r>
            <a:r>
              <a:rPr lang="en-GB" sz="1600" cap="none" baseline="30000" dirty="0">
                <a:solidFill>
                  <a:schemeClr val="accent1"/>
                </a:solidFill>
              </a:rPr>
              <a:t>2</a:t>
            </a:r>
          </a:p>
          <a:p>
            <a:pPr algn="ctr">
              <a:lnSpc>
                <a:spcPct val="110000"/>
              </a:lnSpc>
              <a:spcBef>
                <a:spcPts val="600"/>
              </a:spcBef>
            </a:pPr>
            <a:r>
              <a:rPr lang="en-GB" sz="1600" cap="none" dirty="0">
                <a:solidFill>
                  <a:schemeClr val="accent1"/>
                </a:solidFill>
              </a:rPr>
              <a:t>NET heterogeneity means that such algorithms are useful for general guidance, but treatments should be considered on a case-by-case basis</a:t>
            </a:r>
          </a:p>
        </p:txBody>
      </p:sp>
      <p:sp>
        <p:nvSpPr>
          <p:cNvPr id="41" name="Rounded Rectangle 40">
            <a:extLst>
              <a:ext uri="{FF2B5EF4-FFF2-40B4-BE49-F238E27FC236}">
                <a16:creationId xmlns:a16="http://schemas.microsoft.com/office/drawing/2014/main" id="{038B1115-42A3-31A3-542D-181F686C1732}"/>
              </a:ext>
            </a:extLst>
          </p:cNvPr>
          <p:cNvSpPr/>
          <p:nvPr/>
        </p:nvSpPr>
        <p:spPr>
          <a:xfrm>
            <a:off x="2500090" y="1770686"/>
            <a:ext cx="1080120" cy="280966"/>
          </a:xfrm>
          <a:prstGeom prst="roundRect">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000000"/>
                </a:solidFill>
                <a:latin typeface="Arial" panose="020B0604020202020204" pitchFamily="34" charset="0"/>
                <a:cs typeface="Arial" panose="020B0604020202020204" pitchFamily="34" charset="0"/>
              </a:rPr>
              <a:t>SI-NETs</a:t>
            </a:r>
          </a:p>
        </p:txBody>
      </p:sp>
      <p:sp>
        <p:nvSpPr>
          <p:cNvPr id="42" name="Rounded Rectangle 41">
            <a:extLst>
              <a:ext uri="{FF2B5EF4-FFF2-40B4-BE49-F238E27FC236}">
                <a16:creationId xmlns:a16="http://schemas.microsoft.com/office/drawing/2014/main" id="{01951FB3-2272-96B0-BE1B-48AF23B10D20}"/>
              </a:ext>
            </a:extLst>
          </p:cNvPr>
          <p:cNvSpPr/>
          <p:nvPr/>
        </p:nvSpPr>
        <p:spPr>
          <a:xfrm>
            <a:off x="5732148" y="1770686"/>
            <a:ext cx="1080120" cy="280966"/>
          </a:xfrm>
          <a:prstGeom prst="roundRect">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000000"/>
                </a:solidFill>
                <a:latin typeface="Arial" panose="020B0604020202020204" pitchFamily="34" charset="0"/>
                <a:cs typeface="Arial" panose="020B0604020202020204" pitchFamily="34" charset="0"/>
              </a:rPr>
              <a:t>Pan-NETs</a:t>
            </a:r>
          </a:p>
        </p:txBody>
      </p:sp>
      <p:cxnSp>
        <p:nvCxnSpPr>
          <p:cNvPr id="45" name="Straight Connector 44">
            <a:extLst>
              <a:ext uri="{FF2B5EF4-FFF2-40B4-BE49-F238E27FC236}">
                <a16:creationId xmlns:a16="http://schemas.microsoft.com/office/drawing/2014/main" id="{B3E285A4-08EF-D4B2-0EA5-D899A480770D}"/>
              </a:ext>
            </a:extLst>
          </p:cNvPr>
          <p:cNvCxnSpPr>
            <a:cxnSpLocks/>
          </p:cNvCxnSpPr>
          <p:nvPr/>
        </p:nvCxnSpPr>
        <p:spPr>
          <a:xfrm flipH="1">
            <a:off x="3040150" y="1581539"/>
            <a:ext cx="5450400" cy="0"/>
          </a:xfrm>
          <a:prstGeom prst="line">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EC1A7DAA-304B-4E44-FF88-BBD658E912F4}"/>
              </a:ext>
            </a:extLst>
          </p:cNvPr>
          <p:cNvCxnSpPr>
            <a:cxnSpLocks/>
          </p:cNvCxnSpPr>
          <p:nvPr/>
        </p:nvCxnSpPr>
        <p:spPr>
          <a:xfrm>
            <a:off x="3049185" y="1580424"/>
            <a:ext cx="0" cy="180000"/>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826B4E7-9050-A1E0-A7E2-779FA390EB34}"/>
              </a:ext>
            </a:extLst>
          </p:cNvPr>
          <p:cNvCxnSpPr>
            <a:cxnSpLocks/>
          </p:cNvCxnSpPr>
          <p:nvPr/>
        </p:nvCxnSpPr>
        <p:spPr>
          <a:xfrm>
            <a:off x="6272208" y="1580424"/>
            <a:ext cx="0" cy="180000"/>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973B52E0-BDB7-214D-F5F4-CA9B17623207}"/>
              </a:ext>
            </a:extLst>
          </p:cNvPr>
          <p:cNvCxnSpPr>
            <a:cxnSpLocks/>
          </p:cNvCxnSpPr>
          <p:nvPr/>
        </p:nvCxnSpPr>
        <p:spPr>
          <a:xfrm>
            <a:off x="5249826" y="1405799"/>
            <a:ext cx="0" cy="180000"/>
          </a:xfrm>
          <a:prstGeom prst="line">
            <a:avLst/>
          </a:prstGeom>
          <a:ln w="12700">
            <a:solidFill>
              <a:schemeClr val="tx1"/>
            </a:solidFill>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7752B24E-0074-1FA1-4776-DD5091642C36}"/>
              </a:ext>
            </a:extLst>
          </p:cNvPr>
          <p:cNvCxnSpPr>
            <a:cxnSpLocks/>
          </p:cNvCxnSpPr>
          <p:nvPr/>
        </p:nvCxnSpPr>
        <p:spPr>
          <a:xfrm>
            <a:off x="8486658" y="1580424"/>
            <a:ext cx="0" cy="180000"/>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95D5F594-56B8-787F-AE33-C6EDE3C1CB71}"/>
              </a:ext>
            </a:extLst>
          </p:cNvPr>
          <p:cNvCxnSpPr>
            <a:cxnSpLocks/>
          </p:cNvCxnSpPr>
          <p:nvPr/>
        </p:nvCxnSpPr>
        <p:spPr>
          <a:xfrm>
            <a:off x="3040150" y="2050324"/>
            <a:ext cx="0" cy="180000"/>
          </a:xfrm>
          <a:prstGeom prst="line">
            <a:avLst/>
          </a:prstGeom>
          <a:ln w="12700">
            <a:solidFill>
              <a:schemeClr val="tx1"/>
            </a:solidFill>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6148A4CA-0C14-73BA-2780-3BE7A871E55F}"/>
              </a:ext>
            </a:extLst>
          </p:cNvPr>
          <p:cNvCxnSpPr>
            <a:cxnSpLocks/>
          </p:cNvCxnSpPr>
          <p:nvPr/>
        </p:nvCxnSpPr>
        <p:spPr>
          <a:xfrm flipH="1">
            <a:off x="1602202" y="2229693"/>
            <a:ext cx="2474498" cy="0"/>
          </a:xfrm>
          <a:prstGeom prst="line">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62632BE-71E3-88D3-5BD2-FE7015A33DA8}"/>
              </a:ext>
            </a:extLst>
          </p:cNvPr>
          <p:cNvCxnSpPr>
            <a:cxnSpLocks/>
          </p:cNvCxnSpPr>
          <p:nvPr/>
        </p:nvCxnSpPr>
        <p:spPr>
          <a:xfrm>
            <a:off x="1602202" y="2228578"/>
            <a:ext cx="0" cy="126057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8D2F20EC-BF7F-820C-3745-4A1CEB90C954}"/>
              </a:ext>
            </a:extLst>
          </p:cNvPr>
          <p:cNvCxnSpPr>
            <a:cxnSpLocks/>
          </p:cNvCxnSpPr>
          <p:nvPr/>
        </p:nvCxnSpPr>
        <p:spPr>
          <a:xfrm>
            <a:off x="8486658" y="1907878"/>
            <a:ext cx="0" cy="500700"/>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11DCA660-EA77-3B4D-B29F-0503B6DA06A7}"/>
              </a:ext>
            </a:extLst>
          </p:cNvPr>
          <p:cNvCxnSpPr>
            <a:cxnSpLocks/>
          </p:cNvCxnSpPr>
          <p:nvPr/>
        </p:nvCxnSpPr>
        <p:spPr>
          <a:xfrm>
            <a:off x="6272208" y="2052139"/>
            <a:ext cx="0" cy="180000"/>
          </a:xfrm>
          <a:prstGeom prst="line">
            <a:avLst/>
          </a:prstGeom>
          <a:ln w="12700">
            <a:solidFill>
              <a:schemeClr val="tx1"/>
            </a:solidFill>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F1F476FE-C46F-B8D8-2C0D-414027E2F034}"/>
              </a:ext>
            </a:extLst>
          </p:cNvPr>
          <p:cNvCxnSpPr>
            <a:cxnSpLocks/>
          </p:cNvCxnSpPr>
          <p:nvPr/>
        </p:nvCxnSpPr>
        <p:spPr>
          <a:xfrm>
            <a:off x="2419165" y="2228578"/>
            <a:ext cx="0" cy="180000"/>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29" name="Straight Connector 1028">
            <a:extLst>
              <a:ext uri="{FF2B5EF4-FFF2-40B4-BE49-F238E27FC236}">
                <a16:creationId xmlns:a16="http://schemas.microsoft.com/office/drawing/2014/main" id="{0D1AE624-AE60-CCE8-FE70-0836A6559611}"/>
              </a:ext>
            </a:extLst>
          </p:cNvPr>
          <p:cNvCxnSpPr>
            <a:cxnSpLocks/>
          </p:cNvCxnSpPr>
          <p:nvPr/>
        </p:nvCxnSpPr>
        <p:spPr>
          <a:xfrm>
            <a:off x="3244391" y="2228578"/>
            <a:ext cx="0" cy="180000"/>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30" name="Straight Connector 1029">
            <a:extLst>
              <a:ext uri="{FF2B5EF4-FFF2-40B4-BE49-F238E27FC236}">
                <a16:creationId xmlns:a16="http://schemas.microsoft.com/office/drawing/2014/main" id="{68B6CFA0-8C7D-AE78-795C-CE7BC53481B8}"/>
              </a:ext>
            </a:extLst>
          </p:cNvPr>
          <p:cNvCxnSpPr>
            <a:cxnSpLocks/>
          </p:cNvCxnSpPr>
          <p:nvPr/>
        </p:nvCxnSpPr>
        <p:spPr>
          <a:xfrm>
            <a:off x="4069617" y="2228578"/>
            <a:ext cx="0" cy="180000"/>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31" name="Straight Connector 1030">
            <a:extLst>
              <a:ext uri="{FF2B5EF4-FFF2-40B4-BE49-F238E27FC236}">
                <a16:creationId xmlns:a16="http://schemas.microsoft.com/office/drawing/2014/main" id="{84525969-A027-D364-4EF3-A9F056ADA598}"/>
              </a:ext>
            </a:extLst>
          </p:cNvPr>
          <p:cNvCxnSpPr>
            <a:cxnSpLocks/>
          </p:cNvCxnSpPr>
          <p:nvPr/>
        </p:nvCxnSpPr>
        <p:spPr>
          <a:xfrm>
            <a:off x="5034369" y="2228578"/>
            <a:ext cx="0" cy="180000"/>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32" name="Straight Connector 1031">
            <a:extLst>
              <a:ext uri="{FF2B5EF4-FFF2-40B4-BE49-F238E27FC236}">
                <a16:creationId xmlns:a16="http://schemas.microsoft.com/office/drawing/2014/main" id="{7A34BFDD-79F2-C5A0-826D-903AFEF00A53}"/>
              </a:ext>
            </a:extLst>
          </p:cNvPr>
          <p:cNvCxnSpPr>
            <a:cxnSpLocks/>
          </p:cNvCxnSpPr>
          <p:nvPr/>
        </p:nvCxnSpPr>
        <p:spPr>
          <a:xfrm>
            <a:off x="5859595" y="2228578"/>
            <a:ext cx="0" cy="180000"/>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3B8F2F84-EC77-BAC3-8D27-CA3BC8EB1BBE}"/>
              </a:ext>
            </a:extLst>
          </p:cNvPr>
          <p:cNvCxnSpPr>
            <a:cxnSpLocks/>
          </p:cNvCxnSpPr>
          <p:nvPr/>
        </p:nvCxnSpPr>
        <p:spPr>
          <a:xfrm flipH="1">
            <a:off x="5028068" y="2229693"/>
            <a:ext cx="2491200" cy="0"/>
          </a:xfrm>
          <a:prstGeom prst="line">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034" name="Straight Connector 1033">
            <a:extLst>
              <a:ext uri="{FF2B5EF4-FFF2-40B4-BE49-F238E27FC236}">
                <a16:creationId xmlns:a16="http://schemas.microsoft.com/office/drawing/2014/main" id="{79437A4A-1C40-03AC-3B83-837D79AC5F00}"/>
              </a:ext>
            </a:extLst>
          </p:cNvPr>
          <p:cNvCxnSpPr>
            <a:cxnSpLocks/>
          </p:cNvCxnSpPr>
          <p:nvPr/>
        </p:nvCxnSpPr>
        <p:spPr>
          <a:xfrm>
            <a:off x="6684821" y="2228578"/>
            <a:ext cx="0" cy="180000"/>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B4C9CA16-B20C-9389-7636-E05BF79EE377}"/>
              </a:ext>
            </a:extLst>
          </p:cNvPr>
          <p:cNvCxnSpPr>
            <a:cxnSpLocks/>
          </p:cNvCxnSpPr>
          <p:nvPr/>
        </p:nvCxnSpPr>
        <p:spPr>
          <a:xfrm>
            <a:off x="7510047" y="2228578"/>
            <a:ext cx="0" cy="180000"/>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43" name="Rounded Rectangle 42">
            <a:extLst>
              <a:ext uri="{FF2B5EF4-FFF2-40B4-BE49-F238E27FC236}">
                <a16:creationId xmlns:a16="http://schemas.microsoft.com/office/drawing/2014/main" id="{C362C537-E9D9-0D1F-468F-ABD164B2DCF2}"/>
              </a:ext>
            </a:extLst>
          </p:cNvPr>
          <p:cNvSpPr/>
          <p:nvPr/>
        </p:nvSpPr>
        <p:spPr>
          <a:xfrm>
            <a:off x="7946598" y="1770686"/>
            <a:ext cx="1080120" cy="280966"/>
          </a:xfrm>
          <a:prstGeom prst="roundRect">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000000"/>
                </a:solidFill>
                <a:latin typeface="Arial" panose="020B0604020202020204" pitchFamily="34" charset="0"/>
                <a:cs typeface="Arial" panose="020B0604020202020204" pitchFamily="34" charset="0"/>
              </a:rPr>
              <a:t>NEC G3</a:t>
            </a:r>
          </a:p>
        </p:txBody>
      </p:sp>
      <p:cxnSp>
        <p:nvCxnSpPr>
          <p:cNvPr id="1041" name="Straight Connector 1040">
            <a:extLst>
              <a:ext uri="{FF2B5EF4-FFF2-40B4-BE49-F238E27FC236}">
                <a16:creationId xmlns:a16="http://schemas.microsoft.com/office/drawing/2014/main" id="{7AA9DE42-B948-A9EC-06DC-5A6B32FC2D26}"/>
              </a:ext>
            </a:extLst>
          </p:cNvPr>
          <p:cNvCxnSpPr>
            <a:cxnSpLocks/>
          </p:cNvCxnSpPr>
          <p:nvPr/>
        </p:nvCxnSpPr>
        <p:spPr>
          <a:xfrm>
            <a:off x="2419165" y="2913088"/>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42" name="Straight Connector 1041">
            <a:extLst>
              <a:ext uri="{FF2B5EF4-FFF2-40B4-BE49-F238E27FC236}">
                <a16:creationId xmlns:a16="http://schemas.microsoft.com/office/drawing/2014/main" id="{FADFBC8D-E51E-30BB-6924-295B445A2C6B}"/>
              </a:ext>
            </a:extLst>
          </p:cNvPr>
          <p:cNvCxnSpPr>
            <a:cxnSpLocks/>
          </p:cNvCxnSpPr>
          <p:nvPr/>
        </p:nvCxnSpPr>
        <p:spPr>
          <a:xfrm>
            <a:off x="3244391" y="2913088"/>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43" name="Straight Connector 1042">
            <a:extLst>
              <a:ext uri="{FF2B5EF4-FFF2-40B4-BE49-F238E27FC236}">
                <a16:creationId xmlns:a16="http://schemas.microsoft.com/office/drawing/2014/main" id="{A45A5043-B81B-C5CE-1072-479FD25F0C16}"/>
              </a:ext>
            </a:extLst>
          </p:cNvPr>
          <p:cNvCxnSpPr>
            <a:cxnSpLocks/>
          </p:cNvCxnSpPr>
          <p:nvPr/>
        </p:nvCxnSpPr>
        <p:spPr>
          <a:xfrm>
            <a:off x="4069617" y="2913088"/>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60" name="Rounded Rectangle 59">
            <a:extLst>
              <a:ext uri="{FF2B5EF4-FFF2-40B4-BE49-F238E27FC236}">
                <a16:creationId xmlns:a16="http://schemas.microsoft.com/office/drawing/2014/main" id="{EA38B662-9D71-2823-41C9-BF6C80020C81}"/>
              </a:ext>
            </a:extLst>
          </p:cNvPr>
          <p:cNvSpPr/>
          <p:nvPr/>
        </p:nvSpPr>
        <p:spPr>
          <a:xfrm>
            <a:off x="2041539" y="2411835"/>
            <a:ext cx="755252" cy="645269"/>
          </a:xfrm>
          <a:prstGeom prst="roundRect">
            <a:avLst>
              <a:gd name="adj" fmla="val 10470"/>
            </a:avLst>
          </a:prstGeom>
          <a:solidFill>
            <a:schemeClr val="accent6"/>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bg1"/>
                </a:solidFill>
                <a:latin typeface="Arial" panose="020B0604020202020204" pitchFamily="34" charset="0"/>
                <a:cs typeface="Arial" panose="020B0604020202020204" pitchFamily="34" charset="0"/>
              </a:rPr>
              <a:t>NET G1/G2</a:t>
            </a:r>
            <a:br>
              <a:rPr lang="en-GB" sz="800" dirty="0">
                <a:solidFill>
                  <a:schemeClr val="bg1"/>
                </a:solidFill>
                <a:latin typeface="Arial" panose="020B0604020202020204" pitchFamily="34" charset="0"/>
                <a:cs typeface="Arial" panose="020B0604020202020204" pitchFamily="34" charset="0"/>
              </a:rPr>
            </a:br>
            <a:r>
              <a:rPr lang="en-GB" sz="800" dirty="0">
                <a:solidFill>
                  <a:schemeClr val="bg1"/>
                </a:solidFill>
                <a:latin typeface="Arial" panose="020B0604020202020204" pitchFamily="34" charset="0"/>
                <a:cs typeface="Arial" panose="020B0604020202020204" pitchFamily="34" charset="0"/>
              </a:rPr>
              <a:t>SSTR-positive</a:t>
            </a:r>
            <a:br>
              <a:rPr lang="en-GB" sz="800" dirty="0">
                <a:solidFill>
                  <a:schemeClr val="bg1"/>
                </a:solidFill>
                <a:latin typeface="Arial" panose="020B0604020202020204" pitchFamily="34" charset="0"/>
                <a:cs typeface="Arial" panose="020B0604020202020204" pitchFamily="34" charset="0"/>
              </a:rPr>
            </a:br>
            <a:r>
              <a:rPr lang="en-GB" sz="800" dirty="0">
                <a:solidFill>
                  <a:schemeClr val="bg1"/>
                </a:solidFill>
                <a:latin typeface="Arial" panose="020B0604020202020204" pitchFamily="34" charset="0"/>
                <a:cs typeface="Arial" panose="020B0604020202020204" pitchFamily="34" charset="0"/>
              </a:rPr>
              <a:t>Ki67</a:t>
            </a:r>
            <a:br>
              <a:rPr lang="en-GB" sz="800" dirty="0">
                <a:solidFill>
                  <a:schemeClr val="bg1"/>
                </a:solidFill>
                <a:latin typeface="Arial" panose="020B0604020202020204" pitchFamily="34" charset="0"/>
                <a:cs typeface="Arial" panose="020B0604020202020204" pitchFamily="34" charset="0"/>
              </a:rPr>
            </a:br>
            <a:r>
              <a:rPr lang="en-GB" sz="800" dirty="0">
                <a:solidFill>
                  <a:schemeClr val="bg1"/>
                </a:solidFill>
                <a:latin typeface="Arial" panose="020B0604020202020204" pitchFamily="34" charset="0"/>
                <a:cs typeface="Arial" panose="020B0604020202020204" pitchFamily="34" charset="0"/>
              </a:rPr>
              <a:t>&lt;10% or slow</a:t>
            </a:r>
            <a:br>
              <a:rPr lang="en-GB" sz="800" dirty="0">
                <a:solidFill>
                  <a:schemeClr val="bg1"/>
                </a:solidFill>
                <a:latin typeface="Arial" panose="020B0604020202020204" pitchFamily="34" charset="0"/>
                <a:cs typeface="Arial" panose="020B0604020202020204" pitchFamily="34" charset="0"/>
              </a:rPr>
            </a:br>
            <a:r>
              <a:rPr lang="en-GB" sz="800" dirty="0">
                <a:solidFill>
                  <a:schemeClr val="bg1"/>
                </a:solidFill>
                <a:latin typeface="Arial" panose="020B0604020202020204" pitchFamily="34" charset="0"/>
                <a:cs typeface="Arial" panose="020B0604020202020204" pitchFamily="34" charset="0"/>
              </a:rPr>
              <a:t>growth</a:t>
            </a:r>
            <a:endParaRPr lang="en-GB" sz="800" dirty="0">
              <a:solidFill>
                <a:schemeClr val="bg1"/>
              </a:solidFill>
              <a:highlight>
                <a:srgbClr val="0000FF"/>
              </a:highlight>
              <a:latin typeface="Arial" panose="020B0604020202020204" pitchFamily="34" charset="0"/>
              <a:cs typeface="Arial" panose="020B0604020202020204" pitchFamily="34" charset="0"/>
            </a:endParaRPr>
          </a:p>
        </p:txBody>
      </p:sp>
      <p:sp>
        <p:nvSpPr>
          <p:cNvPr id="61" name="Rounded Rectangle 60">
            <a:extLst>
              <a:ext uri="{FF2B5EF4-FFF2-40B4-BE49-F238E27FC236}">
                <a16:creationId xmlns:a16="http://schemas.microsoft.com/office/drawing/2014/main" id="{C7E503A5-1320-A847-0144-2703E05F3DB0}"/>
              </a:ext>
            </a:extLst>
          </p:cNvPr>
          <p:cNvSpPr/>
          <p:nvPr/>
        </p:nvSpPr>
        <p:spPr>
          <a:xfrm>
            <a:off x="2866765" y="2411835"/>
            <a:ext cx="755252" cy="645269"/>
          </a:xfrm>
          <a:prstGeom prst="roundRect">
            <a:avLst>
              <a:gd name="adj" fmla="val 10470"/>
            </a:avLst>
          </a:prstGeom>
          <a:solidFill>
            <a:schemeClr val="accent6">
              <a:lumMod val="40000"/>
              <a:lumOff val="60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tx1"/>
                </a:solidFill>
                <a:latin typeface="Arial" panose="020B0604020202020204" pitchFamily="34" charset="0"/>
                <a:cs typeface="Arial" panose="020B0604020202020204" pitchFamily="34" charset="0"/>
              </a:rPr>
              <a:t>NET G2</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Ki-67 </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&gt;10%-15% </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or rapid</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growth</a:t>
            </a:r>
            <a:endParaRPr lang="en-GB" sz="800" dirty="0">
              <a:solidFill>
                <a:schemeClr val="tx1"/>
              </a:solidFill>
              <a:highlight>
                <a:srgbClr val="0000FF"/>
              </a:highlight>
              <a:latin typeface="Arial" panose="020B0604020202020204" pitchFamily="34" charset="0"/>
              <a:cs typeface="Arial" panose="020B0604020202020204" pitchFamily="34" charset="0"/>
            </a:endParaRPr>
          </a:p>
        </p:txBody>
      </p:sp>
      <p:sp>
        <p:nvSpPr>
          <p:cNvPr id="62" name="Rounded Rectangle 61">
            <a:extLst>
              <a:ext uri="{FF2B5EF4-FFF2-40B4-BE49-F238E27FC236}">
                <a16:creationId xmlns:a16="http://schemas.microsoft.com/office/drawing/2014/main" id="{1202DE3B-E443-5EDD-A8C4-BE341B08225F}"/>
              </a:ext>
            </a:extLst>
          </p:cNvPr>
          <p:cNvSpPr/>
          <p:nvPr/>
        </p:nvSpPr>
        <p:spPr>
          <a:xfrm>
            <a:off x="3691991" y="2411835"/>
            <a:ext cx="755252" cy="645269"/>
          </a:xfrm>
          <a:prstGeom prst="roundRect">
            <a:avLst>
              <a:gd name="adj" fmla="val 10470"/>
            </a:avLst>
          </a:prstGeom>
          <a:solidFill>
            <a:schemeClr val="accent6">
              <a:lumMod val="40000"/>
              <a:lumOff val="60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tx1"/>
                </a:solidFill>
                <a:latin typeface="Arial" panose="020B0604020202020204" pitchFamily="34" charset="0"/>
                <a:cs typeface="Arial" panose="020B0604020202020204" pitchFamily="34" charset="0"/>
              </a:rPr>
              <a:t>SSTR-negative</a:t>
            </a:r>
          </a:p>
        </p:txBody>
      </p:sp>
      <p:cxnSp>
        <p:nvCxnSpPr>
          <p:cNvPr id="1053" name="Straight Connector 1052">
            <a:extLst>
              <a:ext uri="{FF2B5EF4-FFF2-40B4-BE49-F238E27FC236}">
                <a16:creationId xmlns:a16="http://schemas.microsoft.com/office/drawing/2014/main" id="{1F8A2DE2-2C1B-972A-6809-60EE1F55E403}"/>
              </a:ext>
            </a:extLst>
          </p:cNvPr>
          <p:cNvCxnSpPr>
            <a:cxnSpLocks/>
          </p:cNvCxnSpPr>
          <p:nvPr/>
        </p:nvCxnSpPr>
        <p:spPr>
          <a:xfrm>
            <a:off x="1724134" y="3671956"/>
            <a:ext cx="479031" cy="0"/>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38" name="Rounded Rectangle 1037">
            <a:extLst>
              <a:ext uri="{FF2B5EF4-FFF2-40B4-BE49-F238E27FC236}">
                <a16:creationId xmlns:a16="http://schemas.microsoft.com/office/drawing/2014/main" id="{7BDECE98-57CB-7AE5-4068-195915F0CA29}"/>
              </a:ext>
            </a:extLst>
          </p:cNvPr>
          <p:cNvSpPr/>
          <p:nvPr/>
        </p:nvSpPr>
        <p:spPr>
          <a:xfrm>
            <a:off x="1224576" y="3491956"/>
            <a:ext cx="755252" cy="360000"/>
          </a:xfrm>
          <a:prstGeom prst="roundRect">
            <a:avLst>
              <a:gd name="adj" fmla="val 10470"/>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rgbClr val="000000"/>
                </a:solidFill>
                <a:latin typeface="Arial" panose="020B0604020202020204" pitchFamily="34" charset="0"/>
                <a:cs typeface="Arial" panose="020B0604020202020204" pitchFamily="34" charset="0"/>
              </a:rPr>
              <a:t>Watch-and-wait</a:t>
            </a:r>
          </a:p>
        </p:txBody>
      </p:sp>
      <p:cxnSp>
        <p:nvCxnSpPr>
          <p:cNvPr id="1056" name="Straight Connector 1055">
            <a:extLst>
              <a:ext uri="{FF2B5EF4-FFF2-40B4-BE49-F238E27FC236}">
                <a16:creationId xmlns:a16="http://schemas.microsoft.com/office/drawing/2014/main" id="{E54CF1ED-A856-B8CA-4FCF-053C9E955603}"/>
              </a:ext>
            </a:extLst>
          </p:cNvPr>
          <p:cNvCxnSpPr>
            <a:cxnSpLocks/>
          </p:cNvCxnSpPr>
          <p:nvPr/>
        </p:nvCxnSpPr>
        <p:spPr>
          <a:xfrm>
            <a:off x="2419165" y="3805002"/>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55" name="TextBox 1054">
            <a:extLst>
              <a:ext uri="{FF2B5EF4-FFF2-40B4-BE49-F238E27FC236}">
                <a16:creationId xmlns:a16="http://schemas.microsoft.com/office/drawing/2014/main" id="{C61E4803-0C2B-6C34-7EBF-F9678F212B23}"/>
              </a:ext>
            </a:extLst>
          </p:cNvPr>
          <p:cNvSpPr txBox="1"/>
          <p:nvPr/>
        </p:nvSpPr>
        <p:spPr>
          <a:xfrm>
            <a:off x="2008228" y="3912319"/>
            <a:ext cx="821874" cy="288147"/>
          </a:xfrm>
          <a:prstGeom prst="rect">
            <a:avLst/>
          </a:prstGeom>
          <a:solidFill>
            <a:schemeClr val="bg1"/>
          </a:solidFill>
        </p:spPr>
        <p:txBody>
          <a:bodyPr wrap="none" lIns="72000" tIns="36000" rIns="72000" bIns="36000" rtlCol="0">
            <a:spAutoFit/>
          </a:bodyPr>
          <a:lstStyle/>
          <a:p>
            <a:pPr algn="ctr"/>
            <a:r>
              <a:rPr lang="en-GB" sz="700" dirty="0">
                <a:solidFill>
                  <a:srgbClr val="000000"/>
                </a:solidFill>
                <a:latin typeface="Arial" panose="020B0604020202020204" pitchFamily="34" charset="0"/>
                <a:ea typeface="Aileron" charset="0"/>
                <a:cs typeface="Arial" panose="020B0604020202020204" pitchFamily="34" charset="0"/>
              </a:rPr>
              <a:t>+/- Loco-regional</a:t>
            </a:r>
            <a:br>
              <a:rPr lang="en-GB" sz="700" dirty="0">
                <a:solidFill>
                  <a:srgbClr val="000000"/>
                </a:solidFill>
                <a:latin typeface="Arial" panose="020B0604020202020204" pitchFamily="34" charset="0"/>
                <a:ea typeface="Aileron" charset="0"/>
                <a:cs typeface="Arial" panose="020B0604020202020204" pitchFamily="34" charset="0"/>
              </a:rPr>
            </a:br>
            <a:r>
              <a:rPr lang="en-GB" sz="700" dirty="0">
                <a:solidFill>
                  <a:srgbClr val="000000"/>
                </a:solidFill>
                <a:latin typeface="Arial" panose="020B0604020202020204" pitchFamily="34" charset="0"/>
                <a:ea typeface="Aileron" charset="0"/>
                <a:cs typeface="Arial" panose="020B0604020202020204" pitchFamily="34" charset="0"/>
              </a:rPr>
              <a:t>therapy</a:t>
            </a:r>
            <a:endParaRPr lang="en-GB" sz="700" dirty="0">
              <a:solidFill>
                <a:srgbClr val="000000"/>
              </a:solidFill>
              <a:highlight>
                <a:srgbClr val="0000FF"/>
              </a:highlight>
              <a:latin typeface="Arial" panose="020B0604020202020204" pitchFamily="34" charset="0"/>
              <a:ea typeface="Aileron" charset="0"/>
              <a:cs typeface="Arial" panose="020B0604020202020204" pitchFamily="34" charset="0"/>
            </a:endParaRPr>
          </a:p>
        </p:txBody>
      </p:sp>
      <p:sp>
        <p:nvSpPr>
          <p:cNvPr id="1044" name="Rounded Rectangle 1043">
            <a:extLst>
              <a:ext uri="{FF2B5EF4-FFF2-40B4-BE49-F238E27FC236}">
                <a16:creationId xmlns:a16="http://schemas.microsoft.com/office/drawing/2014/main" id="{27AE5CA6-49B4-9FE8-49A5-8165AC8CD841}"/>
              </a:ext>
            </a:extLst>
          </p:cNvPr>
          <p:cNvSpPr/>
          <p:nvPr/>
        </p:nvSpPr>
        <p:spPr>
          <a:xfrm>
            <a:off x="2203165" y="3491956"/>
            <a:ext cx="432000" cy="360000"/>
          </a:xfrm>
          <a:prstGeom prst="roundRect">
            <a:avLst>
              <a:gd name="adj" fmla="val 10470"/>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bg1"/>
                </a:solidFill>
                <a:latin typeface="Arial" panose="020B0604020202020204" pitchFamily="34" charset="0"/>
                <a:cs typeface="Arial" panose="020B0604020202020204" pitchFamily="34" charset="0"/>
              </a:rPr>
              <a:t>SSA</a:t>
            </a:r>
          </a:p>
        </p:txBody>
      </p:sp>
      <p:cxnSp>
        <p:nvCxnSpPr>
          <p:cNvPr id="1061" name="Straight Connector 1060">
            <a:extLst>
              <a:ext uri="{FF2B5EF4-FFF2-40B4-BE49-F238E27FC236}">
                <a16:creationId xmlns:a16="http://schemas.microsoft.com/office/drawing/2014/main" id="{0FAA7B98-FEB8-5F6C-9CD0-464197526F29}"/>
              </a:ext>
            </a:extLst>
          </p:cNvPr>
          <p:cNvCxnSpPr>
            <a:cxnSpLocks/>
          </p:cNvCxnSpPr>
          <p:nvPr/>
        </p:nvCxnSpPr>
        <p:spPr>
          <a:xfrm>
            <a:off x="3244391" y="3805002"/>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62" name="Straight Connector 1061">
            <a:extLst>
              <a:ext uri="{FF2B5EF4-FFF2-40B4-BE49-F238E27FC236}">
                <a16:creationId xmlns:a16="http://schemas.microsoft.com/office/drawing/2014/main" id="{19FE3B88-D13C-9892-3AF3-6BBADE14E251}"/>
              </a:ext>
            </a:extLst>
          </p:cNvPr>
          <p:cNvCxnSpPr>
            <a:cxnSpLocks/>
          </p:cNvCxnSpPr>
          <p:nvPr/>
        </p:nvCxnSpPr>
        <p:spPr>
          <a:xfrm>
            <a:off x="4069617" y="3805002"/>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45" name="Rounded Rectangle 1044">
            <a:extLst>
              <a:ext uri="{FF2B5EF4-FFF2-40B4-BE49-F238E27FC236}">
                <a16:creationId xmlns:a16="http://schemas.microsoft.com/office/drawing/2014/main" id="{4A31284C-E11A-738D-0DF1-EAEAAD27E2F0}"/>
              </a:ext>
            </a:extLst>
          </p:cNvPr>
          <p:cNvSpPr/>
          <p:nvPr/>
        </p:nvSpPr>
        <p:spPr>
          <a:xfrm>
            <a:off x="3028390" y="3491956"/>
            <a:ext cx="432000" cy="360000"/>
          </a:xfrm>
          <a:prstGeom prst="roundRect">
            <a:avLst>
              <a:gd name="adj" fmla="val 10470"/>
            </a:avLst>
          </a:prstGeom>
          <a:solidFill>
            <a:schemeClr val="tx2">
              <a:lumMod val="40000"/>
              <a:lumOff val="60000"/>
            </a:schemeClr>
          </a:solidFill>
          <a:ln w="190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tx1"/>
                </a:solidFill>
                <a:latin typeface="Arial" panose="020B0604020202020204" pitchFamily="34" charset="0"/>
                <a:cs typeface="Arial" panose="020B0604020202020204" pitchFamily="34" charset="0"/>
              </a:rPr>
              <a:t>EVE</a:t>
            </a:r>
          </a:p>
        </p:txBody>
      </p:sp>
      <p:sp>
        <p:nvSpPr>
          <p:cNvPr id="1046" name="Rounded Rectangle 1045">
            <a:extLst>
              <a:ext uri="{FF2B5EF4-FFF2-40B4-BE49-F238E27FC236}">
                <a16:creationId xmlns:a16="http://schemas.microsoft.com/office/drawing/2014/main" id="{729372C6-3039-6FBE-ACE2-72FFECCC1761}"/>
              </a:ext>
            </a:extLst>
          </p:cNvPr>
          <p:cNvSpPr/>
          <p:nvPr/>
        </p:nvSpPr>
        <p:spPr>
          <a:xfrm>
            <a:off x="3691991" y="3491956"/>
            <a:ext cx="755252" cy="360000"/>
          </a:xfrm>
          <a:prstGeom prst="roundRect">
            <a:avLst>
              <a:gd name="adj" fmla="val 10470"/>
            </a:avLst>
          </a:prstGeom>
          <a:solidFill>
            <a:schemeClr val="tx2">
              <a:lumMod val="40000"/>
              <a:lumOff val="60000"/>
            </a:schemeClr>
          </a:solidFill>
          <a:ln w="190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tx1"/>
                </a:solidFill>
                <a:latin typeface="Arial" panose="020B0604020202020204" pitchFamily="34" charset="0"/>
                <a:cs typeface="Arial" panose="020B0604020202020204" pitchFamily="34" charset="0"/>
              </a:rPr>
              <a:t>Loco-regional</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therapy</a:t>
            </a:r>
            <a:endParaRPr lang="en-GB" sz="800" dirty="0">
              <a:solidFill>
                <a:schemeClr val="tx1"/>
              </a:solidFill>
              <a:highlight>
                <a:srgbClr val="0000FF"/>
              </a:highlight>
              <a:latin typeface="Arial" panose="020B0604020202020204" pitchFamily="34" charset="0"/>
              <a:cs typeface="Arial" panose="020B0604020202020204" pitchFamily="34" charset="0"/>
            </a:endParaRPr>
          </a:p>
        </p:txBody>
      </p:sp>
      <p:cxnSp>
        <p:nvCxnSpPr>
          <p:cNvPr id="1063" name="Straight Connector 1062">
            <a:extLst>
              <a:ext uri="{FF2B5EF4-FFF2-40B4-BE49-F238E27FC236}">
                <a16:creationId xmlns:a16="http://schemas.microsoft.com/office/drawing/2014/main" id="{74216EDB-FDD8-7544-82FF-D2726F89DEFC}"/>
              </a:ext>
            </a:extLst>
          </p:cNvPr>
          <p:cNvCxnSpPr>
            <a:cxnSpLocks/>
          </p:cNvCxnSpPr>
          <p:nvPr/>
        </p:nvCxnSpPr>
        <p:spPr>
          <a:xfrm>
            <a:off x="2419165" y="4509540"/>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65" name="Rounded Rectangle 1064">
            <a:extLst>
              <a:ext uri="{FF2B5EF4-FFF2-40B4-BE49-F238E27FC236}">
                <a16:creationId xmlns:a16="http://schemas.microsoft.com/office/drawing/2014/main" id="{6EEF41FB-B48A-EDA5-7778-AA4074F5CDDC}"/>
              </a:ext>
            </a:extLst>
          </p:cNvPr>
          <p:cNvSpPr/>
          <p:nvPr/>
        </p:nvSpPr>
        <p:spPr>
          <a:xfrm>
            <a:off x="2203165" y="5095904"/>
            <a:ext cx="432000" cy="360000"/>
          </a:xfrm>
          <a:prstGeom prst="roundRect">
            <a:avLst>
              <a:gd name="adj" fmla="val 10470"/>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bg1"/>
                </a:solidFill>
                <a:latin typeface="Arial" panose="020B0604020202020204" pitchFamily="34" charset="0"/>
                <a:cs typeface="Arial" panose="020B0604020202020204" pitchFamily="34" charset="0"/>
              </a:rPr>
              <a:t>EVE</a:t>
            </a:r>
          </a:p>
        </p:txBody>
      </p:sp>
      <p:sp>
        <p:nvSpPr>
          <p:cNvPr id="1066" name="Rounded Rectangle 1065">
            <a:extLst>
              <a:ext uri="{FF2B5EF4-FFF2-40B4-BE49-F238E27FC236}">
                <a16:creationId xmlns:a16="http://schemas.microsoft.com/office/drawing/2014/main" id="{A77AD399-CDB5-AACA-8BB7-98A1BB89E451}"/>
              </a:ext>
            </a:extLst>
          </p:cNvPr>
          <p:cNvSpPr/>
          <p:nvPr/>
        </p:nvSpPr>
        <p:spPr>
          <a:xfrm>
            <a:off x="3853617" y="5095904"/>
            <a:ext cx="432000" cy="360000"/>
          </a:xfrm>
          <a:prstGeom prst="roundRect">
            <a:avLst>
              <a:gd name="adj" fmla="val 10470"/>
            </a:avLst>
          </a:prstGeom>
          <a:solidFill>
            <a:schemeClr val="tx2">
              <a:lumMod val="40000"/>
              <a:lumOff val="60000"/>
            </a:schemeClr>
          </a:solidFill>
          <a:ln w="190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tx1"/>
                </a:solidFill>
                <a:latin typeface="Arial" panose="020B0604020202020204" pitchFamily="34" charset="0"/>
                <a:cs typeface="Arial" panose="020B0604020202020204" pitchFamily="34" charset="0"/>
              </a:rPr>
              <a:t>IFNα</a:t>
            </a:r>
          </a:p>
        </p:txBody>
      </p:sp>
      <p:cxnSp>
        <p:nvCxnSpPr>
          <p:cNvPr id="1067" name="Straight Connector 1066">
            <a:extLst>
              <a:ext uri="{FF2B5EF4-FFF2-40B4-BE49-F238E27FC236}">
                <a16:creationId xmlns:a16="http://schemas.microsoft.com/office/drawing/2014/main" id="{3C0E6A01-4594-4632-FFD9-FA948CF29091}"/>
              </a:ext>
            </a:extLst>
          </p:cNvPr>
          <p:cNvCxnSpPr>
            <a:cxnSpLocks/>
          </p:cNvCxnSpPr>
          <p:nvPr/>
        </p:nvCxnSpPr>
        <p:spPr>
          <a:xfrm>
            <a:off x="3244391" y="4509540"/>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68" name="Straight Connector 1067">
            <a:extLst>
              <a:ext uri="{FF2B5EF4-FFF2-40B4-BE49-F238E27FC236}">
                <a16:creationId xmlns:a16="http://schemas.microsoft.com/office/drawing/2014/main" id="{DBE0B834-D50C-E8F6-0FD5-D0A21F755DC5}"/>
              </a:ext>
            </a:extLst>
          </p:cNvPr>
          <p:cNvCxnSpPr>
            <a:cxnSpLocks/>
          </p:cNvCxnSpPr>
          <p:nvPr/>
        </p:nvCxnSpPr>
        <p:spPr>
          <a:xfrm>
            <a:off x="4069617" y="4509540"/>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69" name="Rounded Rectangle 1068">
            <a:extLst>
              <a:ext uri="{FF2B5EF4-FFF2-40B4-BE49-F238E27FC236}">
                <a16:creationId xmlns:a16="http://schemas.microsoft.com/office/drawing/2014/main" id="{CFC9246F-8E0D-B283-DC1D-AE5721C0C265}"/>
              </a:ext>
            </a:extLst>
          </p:cNvPr>
          <p:cNvSpPr/>
          <p:nvPr/>
        </p:nvSpPr>
        <p:spPr>
          <a:xfrm>
            <a:off x="2867532" y="5095904"/>
            <a:ext cx="755252" cy="360000"/>
          </a:xfrm>
          <a:prstGeom prst="roundRect">
            <a:avLst>
              <a:gd name="adj" fmla="val 10470"/>
            </a:avLst>
          </a:prstGeom>
          <a:solidFill>
            <a:schemeClr val="tx2">
              <a:lumMod val="40000"/>
              <a:lumOff val="60000"/>
            </a:schemeClr>
          </a:solidFill>
          <a:ln w="190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tx1"/>
                </a:solidFill>
                <a:latin typeface="Arial" panose="020B0604020202020204" pitchFamily="34" charset="0"/>
                <a:cs typeface="Arial" panose="020B0604020202020204" pitchFamily="34" charset="0"/>
              </a:rPr>
              <a:t>FOLFOX</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TEM+/- CAP</a:t>
            </a:r>
          </a:p>
        </p:txBody>
      </p:sp>
      <p:sp>
        <p:nvSpPr>
          <p:cNvPr id="1057" name="Rounded Rectangle 1056">
            <a:extLst>
              <a:ext uri="{FF2B5EF4-FFF2-40B4-BE49-F238E27FC236}">
                <a16:creationId xmlns:a16="http://schemas.microsoft.com/office/drawing/2014/main" id="{BDAA565F-8F12-F57B-3DBE-A3F7754A396D}"/>
              </a:ext>
            </a:extLst>
          </p:cNvPr>
          <p:cNvSpPr/>
          <p:nvPr/>
        </p:nvSpPr>
        <p:spPr>
          <a:xfrm>
            <a:off x="3028390" y="4391366"/>
            <a:ext cx="432000" cy="360000"/>
          </a:xfrm>
          <a:prstGeom prst="roundRect">
            <a:avLst>
              <a:gd name="adj" fmla="val 10470"/>
            </a:avLst>
          </a:prstGeom>
          <a:solidFill>
            <a:schemeClr val="tx2">
              <a:lumMod val="40000"/>
              <a:lumOff val="60000"/>
            </a:schemeClr>
          </a:solidFill>
          <a:ln w="190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tx1"/>
                </a:solidFill>
                <a:latin typeface="Arial" panose="020B0604020202020204" pitchFamily="34" charset="0"/>
                <a:cs typeface="Arial" panose="020B0604020202020204" pitchFamily="34" charset="0"/>
              </a:rPr>
              <a:t>PRRT</a:t>
            </a:r>
          </a:p>
        </p:txBody>
      </p:sp>
      <p:sp>
        <p:nvSpPr>
          <p:cNvPr id="1059" name="Rounded Rectangle 1058">
            <a:extLst>
              <a:ext uri="{FF2B5EF4-FFF2-40B4-BE49-F238E27FC236}">
                <a16:creationId xmlns:a16="http://schemas.microsoft.com/office/drawing/2014/main" id="{62249C25-3F7A-2285-46E7-46C0ED509566}"/>
              </a:ext>
            </a:extLst>
          </p:cNvPr>
          <p:cNvSpPr/>
          <p:nvPr/>
        </p:nvSpPr>
        <p:spPr>
          <a:xfrm>
            <a:off x="2203165" y="4391366"/>
            <a:ext cx="432000" cy="360000"/>
          </a:xfrm>
          <a:prstGeom prst="roundRect">
            <a:avLst>
              <a:gd name="adj" fmla="val 10470"/>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bg1"/>
                </a:solidFill>
                <a:latin typeface="Arial" panose="020B0604020202020204" pitchFamily="34" charset="0"/>
                <a:cs typeface="Arial" panose="020B0604020202020204" pitchFamily="34" charset="0"/>
              </a:rPr>
              <a:t>PRRT</a:t>
            </a:r>
            <a:endParaRPr lang="en-GB" sz="800" dirty="0">
              <a:solidFill>
                <a:schemeClr val="bg1"/>
              </a:solidFill>
              <a:highlight>
                <a:srgbClr val="0000FF"/>
              </a:highlight>
              <a:latin typeface="Arial" panose="020B0604020202020204" pitchFamily="34" charset="0"/>
              <a:cs typeface="Arial" panose="020B0604020202020204" pitchFamily="34" charset="0"/>
            </a:endParaRPr>
          </a:p>
        </p:txBody>
      </p:sp>
      <p:sp>
        <p:nvSpPr>
          <p:cNvPr id="1060" name="Rounded Rectangle 1059">
            <a:extLst>
              <a:ext uri="{FF2B5EF4-FFF2-40B4-BE49-F238E27FC236}">
                <a16:creationId xmlns:a16="http://schemas.microsoft.com/office/drawing/2014/main" id="{6F46F1B4-0939-85C1-C26F-63728EF0995C}"/>
              </a:ext>
            </a:extLst>
          </p:cNvPr>
          <p:cNvSpPr/>
          <p:nvPr/>
        </p:nvSpPr>
        <p:spPr>
          <a:xfrm>
            <a:off x="3853617" y="4391366"/>
            <a:ext cx="432000" cy="360000"/>
          </a:xfrm>
          <a:prstGeom prst="roundRect">
            <a:avLst>
              <a:gd name="adj" fmla="val 10470"/>
            </a:avLst>
          </a:prstGeom>
          <a:solidFill>
            <a:schemeClr val="tx2">
              <a:lumMod val="40000"/>
              <a:lumOff val="60000"/>
            </a:schemeClr>
          </a:solidFill>
          <a:ln w="190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tx1"/>
                </a:solidFill>
                <a:latin typeface="Arial" panose="020B0604020202020204" pitchFamily="34" charset="0"/>
                <a:cs typeface="Arial" panose="020B0604020202020204" pitchFamily="34" charset="0"/>
              </a:rPr>
              <a:t>EVE</a:t>
            </a:r>
          </a:p>
        </p:txBody>
      </p:sp>
      <p:sp>
        <p:nvSpPr>
          <p:cNvPr id="40" name="Rounded Rectangle 39">
            <a:extLst>
              <a:ext uri="{FF2B5EF4-FFF2-40B4-BE49-F238E27FC236}">
                <a16:creationId xmlns:a16="http://schemas.microsoft.com/office/drawing/2014/main" id="{642024AF-4C62-46CD-FA03-B996CDD038D0}"/>
              </a:ext>
            </a:extLst>
          </p:cNvPr>
          <p:cNvSpPr/>
          <p:nvPr/>
        </p:nvSpPr>
        <p:spPr>
          <a:xfrm>
            <a:off x="4334245" y="1186986"/>
            <a:ext cx="1831162" cy="280966"/>
          </a:xfrm>
          <a:prstGeom prst="round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dirty="0">
                <a:latin typeface="Arial" panose="020B0604020202020204" pitchFamily="34" charset="0"/>
                <a:cs typeface="Arial" panose="020B0604020202020204" pitchFamily="34" charset="0"/>
              </a:rPr>
              <a:t>Systemic therapy GEP-NENs</a:t>
            </a:r>
            <a:r>
              <a:rPr lang="en-GB" sz="1000" baseline="30000" dirty="0">
                <a:latin typeface="Arial" panose="020B0604020202020204" pitchFamily="34" charset="0"/>
                <a:cs typeface="Arial" panose="020B0604020202020204" pitchFamily="34" charset="0"/>
              </a:rPr>
              <a:t>1</a:t>
            </a:r>
          </a:p>
        </p:txBody>
      </p:sp>
      <p:sp>
        <p:nvSpPr>
          <p:cNvPr id="1070" name="Rounded Rectangle 1069">
            <a:extLst>
              <a:ext uri="{FF2B5EF4-FFF2-40B4-BE49-F238E27FC236}">
                <a16:creationId xmlns:a16="http://schemas.microsoft.com/office/drawing/2014/main" id="{00A3E111-2345-D9F8-06E1-DEAB944C9617}"/>
              </a:ext>
            </a:extLst>
          </p:cNvPr>
          <p:cNvSpPr/>
          <p:nvPr/>
        </p:nvSpPr>
        <p:spPr>
          <a:xfrm>
            <a:off x="8109032" y="3491956"/>
            <a:ext cx="755252" cy="645269"/>
          </a:xfrm>
          <a:prstGeom prst="roundRect">
            <a:avLst>
              <a:gd name="adj" fmla="val 10470"/>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bg1"/>
                </a:solidFill>
                <a:latin typeface="Arial" panose="020B0604020202020204" pitchFamily="34" charset="0"/>
                <a:cs typeface="Arial" panose="020B0604020202020204" pitchFamily="34" charset="0"/>
              </a:rPr>
              <a:t>FOLFIRI</a:t>
            </a:r>
            <a:br>
              <a:rPr lang="en-GB" sz="800" dirty="0">
                <a:solidFill>
                  <a:schemeClr val="bg1"/>
                </a:solidFill>
                <a:latin typeface="Arial" panose="020B0604020202020204" pitchFamily="34" charset="0"/>
                <a:cs typeface="Arial" panose="020B0604020202020204" pitchFamily="34" charset="0"/>
              </a:rPr>
            </a:br>
            <a:r>
              <a:rPr lang="en-GB" sz="800" dirty="0">
                <a:solidFill>
                  <a:schemeClr val="bg1"/>
                </a:solidFill>
                <a:latin typeface="Arial" panose="020B0604020202020204" pitchFamily="34" charset="0"/>
                <a:cs typeface="Arial" panose="020B0604020202020204" pitchFamily="34" charset="0"/>
              </a:rPr>
              <a:t>FOLFOX</a:t>
            </a:r>
          </a:p>
          <a:p>
            <a:pPr algn="ctr">
              <a:lnSpc>
                <a:spcPct val="90000"/>
              </a:lnSpc>
            </a:pPr>
            <a:r>
              <a:rPr lang="en-GB" sz="800" dirty="0">
                <a:solidFill>
                  <a:schemeClr val="bg1"/>
                </a:solidFill>
                <a:latin typeface="Arial" panose="020B0604020202020204" pitchFamily="34" charset="0"/>
                <a:cs typeface="Arial" panose="020B0604020202020204" pitchFamily="34" charset="0"/>
              </a:rPr>
              <a:t>CAPTEM</a:t>
            </a:r>
          </a:p>
        </p:txBody>
      </p:sp>
      <p:sp>
        <p:nvSpPr>
          <p:cNvPr id="1071" name="Rounded Rectangle 1070">
            <a:extLst>
              <a:ext uri="{FF2B5EF4-FFF2-40B4-BE49-F238E27FC236}">
                <a16:creationId xmlns:a16="http://schemas.microsoft.com/office/drawing/2014/main" id="{F9730C53-3594-D7F1-B886-1C60ABD76241}"/>
              </a:ext>
            </a:extLst>
          </p:cNvPr>
          <p:cNvSpPr/>
          <p:nvPr/>
        </p:nvSpPr>
        <p:spPr>
          <a:xfrm>
            <a:off x="7132421" y="3491956"/>
            <a:ext cx="755252" cy="645269"/>
          </a:xfrm>
          <a:prstGeom prst="roundRect">
            <a:avLst>
              <a:gd name="adj" fmla="val 10470"/>
            </a:avLst>
          </a:prstGeom>
          <a:solidFill>
            <a:schemeClr val="tx2">
              <a:lumMod val="40000"/>
              <a:lumOff val="60000"/>
            </a:schemeClr>
          </a:solidFill>
          <a:ln w="190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rgbClr val="000000"/>
                </a:solidFill>
                <a:latin typeface="Arial" panose="020B0604020202020204" pitchFamily="34" charset="0"/>
                <a:cs typeface="Arial" panose="020B0604020202020204" pitchFamily="34" charset="0"/>
              </a:rPr>
              <a:t>STZ/5-FU</a:t>
            </a:r>
            <a:br>
              <a:rPr lang="en-GB" sz="800" dirty="0">
                <a:solidFill>
                  <a:srgbClr val="000000"/>
                </a:solidFill>
                <a:latin typeface="Arial" panose="020B0604020202020204" pitchFamily="34" charset="0"/>
                <a:cs typeface="Arial" panose="020B0604020202020204" pitchFamily="34" charset="0"/>
              </a:rPr>
            </a:br>
            <a:r>
              <a:rPr lang="en-GB" sz="800" dirty="0">
                <a:solidFill>
                  <a:srgbClr val="000000"/>
                </a:solidFill>
                <a:latin typeface="Arial" panose="020B0604020202020204" pitchFamily="34" charset="0"/>
                <a:cs typeface="Arial" panose="020B0604020202020204" pitchFamily="34" charset="0"/>
              </a:rPr>
              <a:t>CAPTEM</a:t>
            </a:r>
            <a:br>
              <a:rPr lang="en-GB" sz="800" dirty="0">
                <a:solidFill>
                  <a:srgbClr val="000000"/>
                </a:solidFill>
                <a:latin typeface="Arial" panose="020B0604020202020204" pitchFamily="34" charset="0"/>
                <a:cs typeface="Arial" panose="020B0604020202020204" pitchFamily="34" charset="0"/>
              </a:rPr>
            </a:br>
            <a:r>
              <a:rPr lang="en-GB" sz="800" dirty="0">
                <a:solidFill>
                  <a:srgbClr val="000000"/>
                </a:solidFill>
                <a:latin typeface="Arial" panose="020B0604020202020204" pitchFamily="34" charset="0"/>
                <a:cs typeface="Arial" panose="020B0604020202020204" pitchFamily="34" charset="0"/>
              </a:rPr>
              <a:t>EVE</a:t>
            </a:r>
            <a:br>
              <a:rPr lang="en-GB" sz="800" dirty="0">
                <a:solidFill>
                  <a:srgbClr val="000000"/>
                </a:solidFill>
                <a:latin typeface="Arial" panose="020B0604020202020204" pitchFamily="34" charset="0"/>
                <a:cs typeface="Arial" panose="020B0604020202020204" pitchFamily="34" charset="0"/>
              </a:rPr>
            </a:br>
            <a:r>
              <a:rPr lang="en-GB" sz="800" dirty="0">
                <a:solidFill>
                  <a:srgbClr val="000000"/>
                </a:solidFill>
                <a:latin typeface="Arial" panose="020B0604020202020204" pitchFamily="34" charset="0"/>
                <a:cs typeface="Arial" panose="020B0604020202020204" pitchFamily="34" charset="0"/>
              </a:rPr>
              <a:t>SUN</a:t>
            </a:r>
          </a:p>
        </p:txBody>
      </p:sp>
      <p:cxnSp>
        <p:nvCxnSpPr>
          <p:cNvPr id="1072" name="Straight Connector 1071">
            <a:extLst>
              <a:ext uri="{FF2B5EF4-FFF2-40B4-BE49-F238E27FC236}">
                <a16:creationId xmlns:a16="http://schemas.microsoft.com/office/drawing/2014/main" id="{847807E0-3F18-7108-6833-B4C143FE8398}"/>
              </a:ext>
            </a:extLst>
          </p:cNvPr>
          <p:cNvCxnSpPr>
            <a:cxnSpLocks/>
          </p:cNvCxnSpPr>
          <p:nvPr/>
        </p:nvCxnSpPr>
        <p:spPr>
          <a:xfrm>
            <a:off x="7510047" y="2913088"/>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73" name="Straight Connector 1072">
            <a:extLst>
              <a:ext uri="{FF2B5EF4-FFF2-40B4-BE49-F238E27FC236}">
                <a16:creationId xmlns:a16="http://schemas.microsoft.com/office/drawing/2014/main" id="{56EBDA68-DB1B-5555-AA7B-D9FB27D75CFC}"/>
              </a:ext>
            </a:extLst>
          </p:cNvPr>
          <p:cNvCxnSpPr>
            <a:cxnSpLocks/>
          </p:cNvCxnSpPr>
          <p:nvPr/>
        </p:nvCxnSpPr>
        <p:spPr>
          <a:xfrm>
            <a:off x="8486658" y="2913088"/>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27" name="Rounded Rectangle 1026">
            <a:extLst>
              <a:ext uri="{FF2B5EF4-FFF2-40B4-BE49-F238E27FC236}">
                <a16:creationId xmlns:a16="http://schemas.microsoft.com/office/drawing/2014/main" id="{05110D63-D321-987A-53C0-06774AD72866}"/>
              </a:ext>
            </a:extLst>
          </p:cNvPr>
          <p:cNvSpPr/>
          <p:nvPr/>
        </p:nvSpPr>
        <p:spPr>
          <a:xfrm>
            <a:off x="7132421" y="2411835"/>
            <a:ext cx="755252" cy="645269"/>
          </a:xfrm>
          <a:prstGeom prst="roundRect">
            <a:avLst>
              <a:gd name="adj" fmla="val 10470"/>
            </a:avLst>
          </a:prstGeom>
          <a:solidFill>
            <a:schemeClr val="accent6">
              <a:lumMod val="40000"/>
              <a:lumOff val="60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rgbClr val="000000"/>
                </a:solidFill>
                <a:latin typeface="Arial" panose="020B0604020202020204" pitchFamily="34" charset="0"/>
                <a:cs typeface="Arial" panose="020B0604020202020204" pitchFamily="34" charset="0"/>
              </a:rPr>
              <a:t>SSTR-negative</a:t>
            </a:r>
          </a:p>
        </p:txBody>
      </p:sp>
      <p:sp>
        <p:nvSpPr>
          <p:cNvPr id="1028" name="Rounded Rectangle 1027">
            <a:extLst>
              <a:ext uri="{FF2B5EF4-FFF2-40B4-BE49-F238E27FC236}">
                <a16:creationId xmlns:a16="http://schemas.microsoft.com/office/drawing/2014/main" id="{E2CCFB5C-B735-724C-08E2-035B817C2E22}"/>
              </a:ext>
            </a:extLst>
          </p:cNvPr>
          <p:cNvSpPr/>
          <p:nvPr/>
        </p:nvSpPr>
        <p:spPr>
          <a:xfrm>
            <a:off x="8109032" y="2411835"/>
            <a:ext cx="755252" cy="645269"/>
          </a:xfrm>
          <a:prstGeom prst="roundRect">
            <a:avLst>
              <a:gd name="adj" fmla="val 10470"/>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bg1"/>
                </a:solidFill>
                <a:latin typeface="Arial" panose="020B0604020202020204" pitchFamily="34" charset="0"/>
                <a:cs typeface="Arial" panose="020B0604020202020204" pitchFamily="34" charset="0"/>
              </a:rPr>
              <a:t>Cisplatin or</a:t>
            </a:r>
            <a:br>
              <a:rPr lang="en-GB" sz="800" dirty="0">
                <a:solidFill>
                  <a:schemeClr val="bg1"/>
                </a:solidFill>
                <a:latin typeface="Arial" panose="020B0604020202020204" pitchFamily="34" charset="0"/>
                <a:cs typeface="Arial" panose="020B0604020202020204" pitchFamily="34" charset="0"/>
              </a:rPr>
            </a:br>
            <a:r>
              <a:rPr lang="en-GB" sz="800" dirty="0">
                <a:solidFill>
                  <a:schemeClr val="bg1"/>
                </a:solidFill>
                <a:latin typeface="Arial" panose="020B0604020202020204" pitchFamily="34" charset="0"/>
                <a:cs typeface="Arial" panose="020B0604020202020204" pitchFamily="34" charset="0"/>
              </a:rPr>
              <a:t>carboplatin +</a:t>
            </a:r>
            <a:br>
              <a:rPr lang="en-GB" sz="800" dirty="0">
                <a:solidFill>
                  <a:schemeClr val="bg1"/>
                </a:solidFill>
                <a:latin typeface="Arial" panose="020B0604020202020204" pitchFamily="34" charset="0"/>
                <a:cs typeface="Arial" panose="020B0604020202020204" pitchFamily="34" charset="0"/>
              </a:rPr>
            </a:br>
            <a:r>
              <a:rPr lang="en-GB" sz="800" dirty="0">
                <a:solidFill>
                  <a:schemeClr val="bg1"/>
                </a:solidFill>
                <a:latin typeface="Arial" panose="020B0604020202020204" pitchFamily="34" charset="0"/>
                <a:cs typeface="Arial" panose="020B0604020202020204" pitchFamily="34" charset="0"/>
              </a:rPr>
              <a:t>etoposide</a:t>
            </a:r>
          </a:p>
        </p:txBody>
      </p:sp>
      <p:cxnSp>
        <p:nvCxnSpPr>
          <p:cNvPr id="1075" name="Straight Connector 1074">
            <a:extLst>
              <a:ext uri="{FF2B5EF4-FFF2-40B4-BE49-F238E27FC236}">
                <a16:creationId xmlns:a16="http://schemas.microsoft.com/office/drawing/2014/main" id="{7BBCDFA1-1F1E-76DA-04E3-F88A1A283D82}"/>
              </a:ext>
            </a:extLst>
          </p:cNvPr>
          <p:cNvCxnSpPr>
            <a:cxnSpLocks/>
          </p:cNvCxnSpPr>
          <p:nvPr/>
        </p:nvCxnSpPr>
        <p:spPr>
          <a:xfrm>
            <a:off x="6684821" y="2913088"/>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77" name="Straight Connector 1076">
            <a:extLst>
              <a:ext uri="{FF2B5EF4-FFF2-40B4-BE49-F238E27FC236}">
                <a16:creationId xmlns:a16="http://schemas.microsoft.com/office/drawing/2014/main" id="{D052B5FF-6E1F-D239-8D78-792A04C81D7C}"/>
              </a:ext>
            </a:extLst>
          </p:cNvPr>
          <p:cNvCxnSpPr>
            <a:cxnSpLocks/>
          </p:cNvCxnSpPr>
          <p:nvPr/>
        </p:nvCxnSpPr>
        <p:spPr>
          <a:xfrm>
            <a:off x="5859595" y="2913088"/>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24" name="Rounded Rectangle 1023">
            <a:extLst>
              <a:ext uri="{FF2B5EF4-FFF2-40B4-BE49-F238E27FC236}">
                <a16:creationId xmlns:a16="http://schemas.microsoft.com/office/drawing/2014/main" id="{DA29565D-FAB0-A19F-8BDE-FB1A83558DCD}"/>
              </a:ext>
            </a:extLst>
          </p:cNvPr>
          <p:cNvSpPr/>
          <p:nvPr/>
        </p:nvSpPr>
        <p:spPr>
          <a:xfrm>
            <a:off x="5481969" y="2411835"/>
            <a:ext cx="755252" cy="645269"/>
          </a:xfrm>
          <a:prstGeom prst="roundRect">
            <a:avLst>
              <a:gd name="adj" fmla="val 10470"/>
            </a:avLst>
          </a:prstGeom>
          <a:solidFill>
            <a:schemeClr val="accent6"/>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bg1"/>
                </a:solidFill>
                <a:latin typeface="Arial" panose="020B0604020202020204" pitchFamily="34" charset="0"/>
                <a:cs typeface="Arial" panose="020B0604020202020204" pitchFamily="34" charset="0"/>
              </a:rPr>
              <a:t>NET G2</a:t>
            </a:r>
          </a:p>
        </p:txBody>
      </p:sp>
      <p:sp>
        <p:nvSpPr>
          <p:cNvPr id="1025" name="Rounded Rectangle 1024">
            <a:extLst>
              <a:ext uri="{FF2B5EF4-FFF2-40B4-BE49-F238E27FC236}">
                <a16:creationId xmlns:a16="http://schemas.microsoft.com/office/drawing/2014/main" id="{035C73F0-C3DF-C24F-5917-0C0AEB047547}"/>
              </a:ext>
            </a:extLst>
          </p:cNvPr>
          <p:cNvSpPr/>
          <p:nvPr/>
        </p:nvSpPr>
        <p:spPr>
          <a:xfrm>
            <a:off x="6307195" y="2411835"/>
            <a:ext cx="755252" cy="645269"/>
          </a:xfrm>
          <a:prstGeom prst="roundRect">
            <a:avLst>
              <a:gd name="adj" fmla="val 10470"/>
            </a:avLst>
          </a:prstGeom>
          <a:solidFill>
            <a:schemeClr val="accent6">
              <a:lumMod val="40000"/>
              <a:lumOff val="60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rgbClr val="000000"/>
                </a:solidFill>
                <a:latin typeface="Arial" panose="020B0604020202020204" pitchFamily="34" charset="0"/>
                <a:cs typeface="Arial" panose="020B0604020202020204" pitchFamily="34" charset="0"/>
              </a:rPr>
              <a:t>NET G3</a:t>
            </a:r>
            <a:br>
              <a:rPr lang="en-GB" sz="800" dirty="0">
                <a:solidFill>
                  <a:srgbClr val="000000"/>
                </a:solidFill>
                <a:latin typeface="Arial" panose="020B0604020202020204" pitchFamily="34" charset="0"/>
                <a:cs typeface="Arial" panose="020B0604020202020204" pitchFamily="34" charset="0"/>
              </a:rPr>
            </a:br>
            <a:r>
              <a:rPr lang="en-GB" sz="800" dirty="0">
                <a:solidFill>
                  <a:srgbClr val="000000"/>
                </a:solidFill>
                <a:latin typeface="Arial" panose="020B0604020202020204" pitchFamily="34" charset="0"/>
                <a:cs typeface="Arial" panose="020B0604020202020204" pitchFamily="34" charset="0"/>
              </a:rPr>
              <a:t>Ki67 &lt;50%</a:t>
            </a:r>
          </a:p>
        </p:txBody>
      </p:sp>
      <p:cxnSp>
        <p:nvCxnSpPr>
          <p:cNvPr id="1078" name="Straight Connector 1077">
            <a:extLst>
              <a:ext uri="{FF2B5EF4-FFF2-40B4-BE49-F238E27FC236}">
                <a16:creationId xmlns:a16="http://schemas.microsoft.com/office/drawing/2014/main" id="{9D6357D9-9666-3B77-E452-A2C522CD45DF}"/>
              </a:ext>
            </a:extLst>
          </p:cNvPr>
          <p:cNvCxnSpPr>
            <a:cxnSpLocks/>
          </p:cNvCxnSpPr>
          <p:nvPr/>
        </p:nvCxnSpPr>
        <p:spPr>
          <a:xfrm>
            <a:off x="5034369" y="2913088"/>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79" name="Straight Connector 1078">
            <a:extLst>
              <a:ext uri="{FF2B5EF4-FFF2-40B4-BE49-F238E27FC236}">
                <a16:creationId xmlns:a16="http://schemas.microsoft.com/office/drawing/2014/main" id="{D3F98A93-60E4-D3FB-2BDE-9024709613C4}"/>
              </a:ext>
            </a:extLst>
          </p:cNvPr>
          <p:cNvCxnSpPr>
            <a:cxnSpLocks/>
          </p:cNvCxnSpPr>
          <p:nvPr/>
        </p:nvCxnSpPr>
        <p:spPr>
          <a:xfrm>
            <a:off x="5034369" y="3805002"/>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80" name="Rounded Rectangle 1079">
            <a:extLst>
              <a:ext uri="{FF2B5EF4-FFF2-40B4-BE49-F238E27FC236}">
                <a16:creationId xmlns:a16="http://schemas.microsoft.com/office/drawing/2014/main" id="{2A09CB08-B1EE-2998-4809-95C643BD84E5}"/>
              </a:ext>
            </a:extLst>
          </p:cNvPr>
          <p:cNvSpPr/>
          <p:nvPr/>
        </p:nvSpPr>
        <p:spPr>
          <a:xfrm>
            <a:off x="4818369" y="3491956"/>
            <a:ext cx="432000" cy="360000"/>
          </a:xfrm>
          <a:prstGeom prst="roundRect">
            <a:avLst>
              <a:gd name="adj" fmla="val 10470"/>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bg1"/>
                </a:solidFill>
                <a:latin typeface="Arial" panose="020B0604020202020204" pitchFamily="34" charset="0"/>
                <a:cs typeface="Arial" panose="020B0604020202020204" pitchFamily="34" charset="0"/>
              </a:rPr>
              <a:t>SSA</a:t>
            </a:r>
            <a:endParaRPr lang="en-GB" sz="800" dirty="0">
              <a:solidFill>
                <a:schemeClr val="bg1"/>
              </a:solidFill>
              <a:highlight>
                <a:srgbClr val="0000FF"/>
              </a:highlight>
              <a:latin typeface="Arial" panose="020B0604020202020204" pitchFamily="34" charset="0"/>
              <a:cs typeface="Arial" panose="020B0604020202020204" pitchFamily="34" charset="0"/>
            </a:endParaRPr>
          </a:p>
        </p:txBody>
      </p:sp>
      <p:cxnSp>
        <p:nvCxnSpPr>
          <p:cNvPr id="1083" name="Straight Connector 1082">
            <a:extLst>
              <a:ext uri="{FF2B5EF4-FFF2-40B4-BE49-F238E27FC236}">
                <a16:creationId xmlns:a16="http://schemas.microsoft.com/office/drawing/2014/main" id="{C6582F12-FEA8-A76F-5C06-9D0FCCF44066}"/>
              </a:ext>
            </a:extLst>
          </p:cNvPr>
          <p:cNvCxnSpPr>
            <a:cxnSpLocks/>
          </p:cNvCxnSpPr>
          <p:nvPr/>
        </p:nvCxnSpPr>
        <p:spPr>
          <a:xfrm flipH="1">
            <a:off x="5859595" y="3243108"/>
            <a:ext cx="825226" cy="0"/>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82" name="TextBox 1081">
            <a:extLst>
              <a:ext uri="{FF2B5EF4-FFF2-40B4-BE49-F238E27FC236}">
                <a16:creationId xmlns:a16="http://schemas.microsoft.com/office/drawing/2014/main" id="{8E006E76-1B4F-3A5B-EF65-0F5633E9C5C0}"/>
              </a:ext>
            </a:extLst>
          </p:cNvPr>
          <p:cNvSpPr txBox="1"/>
          <p:nvPr/>
        </p:nvSpPr>
        <p:spPr>
          <a:xfrm>
            <a:off x="6011061" y="3153701"/>
            <a:ext cx="575744" cy="180425"/>
          </a:xfrm>
          <a:prstGeom prst="rect">
            <a:avLst/>
          </a:prstGeom>
          <a:solidFill>
            <a:schemeClr val="bg1"/>
          </a:solidFill>
        </p:spPr>
        <p:txBody>
          <a:bodyPr wrap="square" lIns="36000" tIns="36000" rIns="36000" bIns="36000" rtlCol="0">
            <a:spAutoFit/>
          </a:bodyPr>
          <a:lstStyle/>
          <a:p>
            <a:pPr algn="ctr"/>
            <a:r>
              <a:rPr lang="en-GB" sz="700" dirty="0">
                <a:solidFill>
                  <a:srgbClr val="000000"/>
                </a:solidFill>
                <a:latin typeface="Arial" panose="020B0604020202020204" pitchFamily="34" charset="0"/>
                <a:ea typeface="Aileron" charset="0"/>
                <a:cs typeface="Arial" panose="020B0604020202020204" pitchFamily="34" charset="0"/>
              </a:rPr>
              <a:t>KI-67 &lt;10%</a:t>
            </a:r>
          </a:p>
        </p:txBody>
      </p:sp>
      <p:sp>
        <p:nvSpPr>
          <p:cNvPr id="63" name="Rounded Rectangle 62">
            <a:extLst>
              <a:ext uri="{FF2B5EF4-FFF2-40B4-BE49-F238E27FC236}">
                <a16:creationId xmlns:a16="http://schemas.microsoft.com/office/drawing/2014/main" id="{E9481FF9-958E-22CC-D67A-B49236F39FB1}"/>
              </a:ext>
            </a:extLst>
          </p:cNvPr>
          <p:cNvSpPr/>
          <p:nvPr/>
        </p:nvSpPr>
        <p:spPr>
          <a:xfrm>
            <a:off x="4656743" y="2411835"/>
            <a:ext cx="755252" cy="645269"/>
          </a:xfrm>
          <a:prstGeom prst="roundRect">
            <a:avLst>
              <a:gd name="adj" fmla="val 10470"/>
            </a:avLst>
          </a:prstGeom>
          <a:solidFill>
            <a:schemeClr val="accent6"/>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bg1"/>
                </a:solidFill>
                <a:latin typeface="Arial" panose="020B0604020202020204" pitchFamily="34" charset="0"/>
                <a:cs typeface="Arial" panose="020B0604020202020204" pitchFamily="34" charset="0"/>
              </a:rPr>
              <a:t>NET G1</a:t>
            </a:r>
            <a:br>
              <a:rPr lang="en-GB" sz="800" dirty="0">
                <a:solidFill>
                  <a:schemeClr val="bg1"/>
                </a:solidFill>
                <a:latin typeface="Arial" panose="020B0604020202020204" pitchFamily="34" charset="0"/>
                <a:cs typeface="Arial" panose="020B0604020202020204" pitchFamily="34" charset="0"/>
              </a:rPr>
            </a:br>
            <a:r>
              <a:rPr lang="en-GB" sz="800" dirty="0">
                <a:solidFill>
                  <a:schemeClr val="bg1"/>
                </a:solidFill>
                <a:latin typeface="Arial" panose="020B0604020202020204" pitchFamily="34" charset="0"/>
                <a:cs typeface="Arial" panose="020B0604020202020204" pitchFamily="34" charset="0"/>
              </a:rPr>
              <a:t>stable disease</a:t>
            </a:r>
            <a:br>
              <a:rPr lang="en-GB" sz="800" dirty="0">
                <a:solidFill>
                  <a:schemeClr val="bg1"/>
                </a:solidFill>
                <a:latin typeface="Arial" panose="020B0604020202020204" pitchFamily="34" charset="0"/>
                <a:cs typeface="Arial" panose="020B0604020202020204" pitchFamily="34" charset="0"/>
              </a:rPr>
            </a:br>
            <a:r>
              <a:rPr lang="en-GB" sz="800" dirty="0">
                <a:solidFill>
                  <a:schemeClr val="bg1"/>
                </a:solidFill>
                <a:latin typeface="Arial" panose="020B0604020202020204" pitchFamily="34" charset="0"/>
                <a:cs typeface="Arial" panose="020B0604020202020204" pitchFamily="34" charset="0"/>
              </a:rPr>
              <a:t>or slow </a:t>
            </a:r>
            <a:br>
              <a:rPr lang="en-GB" sz="800" dirty="0">
                <a:solidFill>
                  <a:schemeClr val="bg1"/>
                </a:solidFill>
                <a:latin typeface="Arial" panose="020B0604020202020204" pitchFamily="34" charset="0"/>
                <a:cs typeface="Arial" panose="020B0604020202020204" pitchFamily="34" charset="0"/>
              </a:rPr>
            </a:br>
            <a:r>
              <a:rPr lang="en-GB" sz="800" dirty="0">
                <a:solidFill>
                  <a:schemeClr val="bg1"/>
                </a:solidFill>
                <a:latin typeface="Arial" panose="020B0604020202020204" pitchFamily="34" charset="0"/>
                <a:cs typeface="Arial" panose="020B0604020202020204" pitchFamily="34" charset="0"/>
              </a:rPr>
              <a:t>growth</a:t>
            </a:r>
          </a:p>
        </p:txBody>
      </p:sp>
      <p:sp>
        <p:nvSpPr>
          <p:cNvPr id="1085" name="Rounded Rectangle 1084">
            <a:extLst>
              <a:ext uri="{FF2B5EF4-FFF2-40B4-BE49-F238E27FC236}">
                <a16:creationId xmlns:a16="http://schemas.microsoft.com/office/drawing/2014/main" id="{F9379078-B978-5425-1B87-02B719D0D7FC}"/>
              </a:ext>
            </a:extLst>
          </p:cNvPr>
          <p:cNvSpPr/>
          <p:nvPr/>
        </p:nvSpPr>
        <p:spPr>
          <a:xfrm>
            <a:off x="4818369" y="5298270"/>
            <a:ext cx="432000" cy="360000"/>
          </a:xfrm>
          <a:prstGeom prst="roundRect">
            <a:avLst>
              <a:gd name="adj" fmla="val 10470"/>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bg1"/>
                </a:solidFill>
                <a:latin typeface="Arial" panose="020B0604020202020204" pitchFamily="34" charset="0"/>
                <a:cs typeface="Arial" panose="020B0604020202020204" pitchFamily="34" charset="0"/>
              </a:rPr>
              <a:t>PRRT</a:t>
            </a:r>
          </a:p>
        </p:txBody>
      </p:sp>
      <p:cxnSp>
        <p:nvCxnSpPr>
          <p:cNvPr id="1086" name="Straight Connector 1085">
            <a:extLst>
              <a:ext uri="{FF2B5EF4-FFF2-40B4-BE49-F238E27FC236}">
                <a16:creationId xmlns:a16="http://schemas.microsoft.com/office/drawing/2014/main" id="{C0370678-A1C6-7028-F186-81F9C14A6197}"/>
              </a:ext>
            </a:extLst>
          </p:cNvPr>
          <p:cNvCxnSpPr>
            <a:cxnSpLocks/>
          </p:cNvCxnSpPr>
          <p:nvPr/>
        </p:nvCxnSpPr>
        <p:spPr>
          <a:xfrm>
            <a:off x="5034369" y="4711907"/>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81" name="Rounded Rectangle 1080">
            <a:extLst>
              <a:ext uri="{FF2B5EF4-FFF2-40B4-BE49-F238E27FC236}">
                <a16:creationId xmlns:a16="http://schemas.microsoft.com/office/drawing/2014/main" id="{7808FD96-02D7-D3F3-33D8-2FE16392D3C1}"/>
              </a:ext>
            </a:extLst>
          </p:cNvPr>
          <p:cNvSpPr/>
          <p:nvPr/>
        </p:nvSpPr>
        <p:spPr>
          <a:xfrm>
            <a:off x="4656743" y="4391366"/>
            <a:ext cx="755252" cy="645269"/>
          </a:xfrm>
          <a:prstGeom prst="roundRect">
            <a:avLst>
              <a:gd name="adj" fmla="val 10470"/>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bg1"/>
                </a:solidFill>
                <a:latin typeface="Arial" panose="020B0604020202020204" pitchFamily="34" charset="0"/>
                <a:cs typeface="Arial" panose="020B0604020202020204" pitchFamily="34" charset="0"/>
              </a:rPr>
              <a:t>STZ/5-FU</a:t>
            </a:r>
            <a:br>
              <a:rPr lang="en-GB" sz="800" dirty="0">
                <a:solidFill>
                  <a:schemeClr val="bg1"/>
                </a:solidFill>
                <a:latin typeface="Arial" panose="020B0604020202020204" pitchFamily="34" charset="0"/>
                <a:cs typeface="Arial" panose="020B0604020202020204" pitchFamily="34" charset="0"/>
              </a:rPr>
            </a:br>
            <a:r>
              <a:rPr lang="en-GB" sz="800" dirty="0">
                <a:solidFill>
                  <a:schemeClr val="bg1"/>
                </a:solidFill>
                <a:latin typeface="Arial" panose="020B0604020202020204" pitchFamily="34" charset="0"/>
                <a:cs typeface="Arial" panose="020B0604020202020204" pitchFamily="34" charset="0"/>
              </a:rPr>
              <a:t>CAPTEM</a:t>
            </a:r>
            <a:br>
              <a:rPr lang="en-GB" sz="800" dirty="0">
                <a:solidFill>
                  <a:schemeClr val="bg1"/>
                </a:solidFill>
                <a:latin typeface="Arial" panose="020B0604020202020204" pitchFamily="34" charset="0"/>
                <a:cs typeface="Arial" panose="020B0604020202020204" pitchFamily="34" charset="0"/>
              </a:rPr>
            </a:br>
            <a:r>
              <a:rPr lang="en-GB" sz="800" dirty="0">
                <a:solidFill>
                  <a:schemeClr val="bg1"/>
                </a:solidFill>
                <a:latin typeface="Arial" panose="020B0604020202020204" pitchFamily="34" charset="0"/>
                <a:cs typeface="Arial" panose="020B0604020202020204" pitchFamily="34" charset="0"/>
              </a:rPr>
              <a:t>EVE</a:t>
            </a:r>
            <a:br>
              <a:rPr lang="en-GB" sz="800" dirty="0">
                <a:solidFill>
                  <a:schemeClr val="bg1"/>
                </a:solidFill>
                <a:latin typeface="Arial" panose="020B0604020202020204" pitchFamily="34" charset="0"/>
                <a:cs typeface="Arial" panose="020B0604020202020204" pitchFamily="34" charset="0"/>
              </a:rPr>
            </a:br>
            <a:r>
              <a:rPr lang="en-GB" sz="800" dirty="0">
                <a:solidFill>
                  <a:schemeClr val="bg1"/>
                </a:solidFill>
                <a:latin typeface="Arial" panose="020B0604020202020204" pitchFamily="34" charset="0"/>
                <a:cs typeface="Arial" panose="020B0604020202020204" pitchFamily="34" charset="0"/>
              </a:rPr>
              <a:t>SUN</a:t>
            </a:r>
          </a:p>
        </p:txBody>
      </p:sp>
      <p:cxnSp>
        <p:nvCxnSpPr>
          <p:cNvPr id="1088" name="Straight Connector 1087">
            <a:extLst>
              <a:ext uri="{FF2B5EF4-FFF2-40B4-BE49-F238E27FC236}">
                <a16:creationId xmlns:a16="http://schemas.microsoft.com/office/drawing/2014/main" id="{16FB2577-AAEA-8968-667B-EFB18897CEC7}"/>
              </a:ext>
            </a:extLst>
          </p:cNvPr>
          <p:cNvCxnSpPr>
            <a:cxnSpLocks/>
          </p:cNvCxnSpPr>
          <p:nvPr/>
        </p:nvCxnSpPr>
        <p:spPr>
          <a:xfrm>
            <a:off x="6684821" y="3805002"/>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89" name="Rounded Rectangle 1088">
            <a:extLst>
              <a:ext uri="{FF2B5EF4-FFF2-40B4-BE49-F238E27FC236}">
                <a16:creationId xmlns:a16="http://schemas.microsoft.com/office/drawing/2014/main" id="{8A63F4C4-9CCB-108F-A43E-710DEB3377FF}"/>
              </a:ext>
            </a:extLst>
          </p:cNvPr>
          <p:cNvSpPr/>
          <p:nvPr/>
        </p:nvSpPr>
        <p:spPr>
          <a:xfrm>
            <a:off x="6468821" y="5095904"/>
            <a:ext cx="432000" cy="360000"/>
          </a:xfrm>
          <a:prstGeom prst="roundRect">
            <a:avLst>
              <a:gd name="adj" fmla="val 10470"/>
            </a:avLst>
          </a:prstGeom>
          <a:solidFill>
            <a:schemeClr val="tx2">
              <a:lumMod val="40000"/>
              <a:lumOff val="60000"/>
            </a:schemeClr>
          </a:solidFill>
          <a:ln w="190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tx1"/>
                </a:solidFill>
                <a:latin typeface="Arial" panose="020B0604020202020204" pitchFamily="34" charset="0"/>
                <a:cs typeface="Arial" panose="020B0604020202020204" pitchFamily="34" charset="0"/>
              </a:rPr>
              <a:t>PRRT</a:t>
            </a:r>
          </a:p>
        </p:txBody>
      </p:sp>
      <p:cxnSp>
        <p:nvCxnSpPr>
          <p:cNvPr id="1090" name="Straight Connector 1089">
            <a:extLst>
              <a:ext uri="{FF2B5EF4-FFF2-40B4-BE49-F238E27FC236}">
                <a16:creationId xmlns:a16="http://schemas.microsoft.com/office/drawing/2014/main" id="{B988696E-23E2-9DBC-3155-6198C77437F8}"/>
              </a:ext>
            </a:extLst>
          </p:cNvPr>
          <p:cNvCxnSpPr>
            <a:cxnSpLocks/>
          </p:cNvCxnSpPr>
          <p:nvPr/>
        </p:nvCxnSpPr>
        <p:spPr>
          <a:xfrm>
            <a:off x="6684821" y="4509540"/>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91" name="Rounded Rectangle 1090">
            <a:extLst>
              <a:ext uri="{FF2B5EF4-FFF2-40B4-BE49-F238E27FC236}">
                <a16:creationId xmlns:a16="http://schemas.microsoft.com/office/drawing/2014/main" id="{8B4981FB-D3F7-D4BC-28C1-27CBECAD7039}"/>
              </a:ext>
            </a:extLst>
          </p:cNvPr>
          <p:cNvSpPr/>
          <p:nvPr/>
        </p:nvSpPr>
        <p:spPr>
          <a:xfrm>
            <a:off x="6468821" y="4391366"/>
            <a:ext cx="432000" cy="360000"/>
          </a:xfrm>
          <a:prstGeom prst="roundRect">
            <a:avLst>
              <a:gd name="adj" fmla="val 10470"/>
            </a:avLst>
          </a:prstGeom>
          <a:solidFill>
            <a:schemeClr val="tx2">
              <a:lumMod val="40000"/>
              <a:lumOff val="60000"/>
            </a:schemeClr>
          </a:solidFill>
          <a:ln w="190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tx1"/>
                </a:solidFill>
                <a:latin typeface="Arial" panose="020B0604020202020204" pitchFamily="34" charset="0"/>
                <a:cs typeface="Arial" panose="020B0604020202020204" pitchFamily="34" charset="0"/>
              </a:rPr>
              <a:t>EVE SUN</a:t>
            </a:r>
          </a:p>
        </p:txBody>
      </p:sp>
      <p:sp>
        <p:nvSpPr>
          <p:cNvPr id="1074" name="Rounded Rectangle 1073">
            <a:extLst>
              <a:ext uri="{FF2B5EF4-FFF2-40B4-BE49-F238E27FC236}">
                <a16:creationId xmlns:a16="http://schemas.microsoft.com/office/drawing/2014/main" id="{F69A0C22-87D3-6B2D-8630-10EEE238928D}"/>
              </a:ext>
            </a:extLst>
          </p:cNvPr>
          <p:cNvSpPr/>
          <p:nvPr/>
        </p:nvSpPr>
        <p:spPr>
          <a:xfrm>
            <a:off x="6307195" y="3491956"/>
            <a:ext cx="755252" cy="360000"/>
          </a:xfrm>
          <a:prstGeom prst="roundRect">
            <a:avLst>
              <a:gd name="adj" fmla="val 10470"/>
            </a:avLst>
          </a:prstGeom>
          <a:solidFill>
            <a:schemeClr val="tx2">
              <a:lumMod val="40000"/>
              <a:lumOff val="60000"/>
            </a:schemeClr>
          </a:solidFill>
          <a:ln w="190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tx1"/>
                </a:solidFill>
                <a:latin typeface="Arial" panose="020B0604020202020204" pitchFamily="34" charset="0"/>
                <a:cs typeface="Arial" panose="020B0604020202020204" pitchFamily="34" charset="0"/>
              </a:rPr>
              <a:t>CAPTEM</a:t>
            </a:r>
          </a:p>
          <a:p>
            <a:pPr algn="ctr">
              <a:lnSpc>
                <a:spcPct val="90000"/>
              </a:lnSpc>
            </a:pPr>
            <a:r>
              <a:rPr lang="en-GB" sz="800" dirty="0">
                <a:solidFill>
                  <a:schemeClr val="tx1"/>
                </a:solidFill>
                <a:latin typeface="Arial" panose="020B0604020202020204" pitchFamily="34" charset="0"/>
                <a:cs typeface="Arial" panose="020B0604020202020204" pitchFamily="34" charset="0"/>
              </a:rPr>
              <a:t>STZ/5-FU</a:t>
            </a:r>
          </a:p>
        </p:txBody>
      </p:sp>
      <p:cxnSp>
        <p:nvCxnSpPr>
          <p:cNvPr id="1092" name="Straight Connector 1091">
            <a:extLst>
              <a:ext uri="{FF2B5EF4-FFF2-40B4-BE49-F238E27FC236}">
                <a16:creationId xmlns:a16="http://schemas.microsoft.com/office/drawing/2014/main" id="{7B36EA6C-510B-15F0-E29A-B75CC531AF15}"/>
              </a:ext>
            </a:extLst>
          </p:cNvPr>
          <p:cNvCxnSpPr>
            <a:cxnSpLocks/>
          </p:cNvCxnSpPr>
          <p:nvPr/>
        </p:nvCxnSpPr>
        <p:spPr>
          <a:xfrm>
            <a:off x="5859595" y="3968570"/>
            <a:ext cx="0" cy="576064"/>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76" name="Rounded Rectangle 1075">
            <a:extLst>
              <a:ext uri="{FF2B5EF4-FFF2-40B4-BE49-F238E27FC236}">
                <a16:creationId xmlns:a16="http://schemas.microsoft.com/office/drawing/2014/main" id="{4926801B-37C3-996C-3C16-EEAE6158B3D2}"/>
              </a:ext>
            </a:extLst>
          </p:cNvPr>
          <p:cNvSpPr/>
          <p:nvPr/>
        </p:nvSpPr>
        <p:spPr>
          <a:xfrm>
            <a:off x="5481969" y="3491956"/>
            <a:ext cx="755252" cy="645269"/>
          </a:xfrm>
          <a:prstGeom prst="roundRect">
            <a:avLst>
              <a:gd name="adj" fmla="val 10470"/>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bg1"/>
                </a:solidFill>
                <a:latin typeface="Arial" panose="020B0604020202020204" pitchFamily="34" charset="0"/>
                <a:cs typeface="Arial" panose="020B0604020202020204" pitchFamily="34" charset="0"/>
              </a:rPr>
              <a:t>STZ/5-FU</a:t>
            </a:r>
            <a:br>
              <a:rPr lang="en-GB" sz="800" dirty="0">
                <a:solidFill>
                  <a:schemeClr val="bg1"/>
                </a:solidFill>
                <a:latin typeface="Arial" panose="020B0604020202020204" pitchFamily="34" charset="0"/>
                <a:cs typeface="Arial" panose="020B0604020202020204" pitchFamily="34" charset="0"/>
              </a:rPr>
            </a:br>
            <a:r>
              <a:rPr lang="en-GB" sz="800" dirty="0">
                <a:solidFill>
                  <a:schemeClr val="bg1"/>
                </a:solidFill>
                <a:latin typeface="Arial" panose="020B0604020202020204" pitchFamily="34" charset="0"/>
                <a:cs typeface="Arial" panose="020B0604020202020204" pitchFamily="34" charset="0"/>
              </a:rPr>
              <a:t>CAPTEM</a:t>
            </a:r>
            <a:br>
              <a:rPr lang="en-GB" sz="800" dirty="0">
                <a:solidFill>
                  <a:schemeClr val="bg1"/>
                </a:solidFill>
                <a:latin typeface="Arial" panose="020B0604020202020204" pitchFamily="34" charset="0"/>
                <a:cs typeface="Arial" panose="020B0604020202020204" pitchFamily="34" charset="0"/>
              </a:rPr>
            </a:br>
            <a:r>
              <a:rPr lang="en-GB" sz="800" dirty="0">
                <a:solidFill>
                  <a:schemeClr val="bg1"/>
                </a:solidFill>
                <a:latin typeface="Arial" panose="020B0604020202020204" pitchFamily="34" charset="0"/>
                <a:cs typeface="Arial" panose="020B0604020202020204" pitchFamily="34" charset="0"/>
              </a:rPr>
              <a:t>EVE</a:t>
            </a:r>
            <a:br>
              <a:rPr lang="en-GB" sz="800" dirty="0">
                <a:solidFill>
                  <a:schemeClr val="bg1"/>
                </a:solidFill>
                <a:latin typeface="Arial" panose="020B0604020202020204" pitchFamily="34" charset="0"/>
                <a:cs typeface="Arial" panose="020B0604020202020204" pitchFamily="34" charset="0"/>
              </a:rPr>
            </a:br>
            <a:r>
              <a:rPr lang="en-GB" sz="800" dirty="0">
                <a:solidFill>
                  <a:schemeClr val="bg1"/>
                </a:solidFill>
                <a:latin typeface="Arial" panose="020B0604020202020204" pitchFamily="34" charset="0"/>
                <a:cs typeface="Arial" panose="020B0604020202020204" pitchFamily="34" charset="0"/>
              </a:rPr>
              <a:t>SUN</a:t>
            </a:r>
          </a:p>
        </p:txBody>
      </p:sp>
      <p:sp>
        <p:nvSpPr>
          <p:cNvPr id="1087" name="Rounded Rectangle 1086">
            <a:extLst>
              <a:ext uri="{FF2B5EF4-FFF2-40B4-BE49-F238E27FC236}">
                <a16:creationId xmlns:a16="http://schemas.microsoft.com/office/drawing/2014/main" id="{0745A019-9C56-C57F-F63B-490D8743D5D6}"/>
              </a:ext>
            </a:extLst>
          </p:cNvPr>
          <p:cNvSpPr/>
          <p:nvPr/>
        </p:nvSpPr>
        <p:spPr>
          <a:xfrm>
            <a:off x="5643595" y="4544634"/>
            <a:ext cx="432000" cy="360000"/>
          </a:xfrm>
          <a:prstGeom prst="roundRect">
            <a:avLst>
              <a:gd name="adj" fmla="val 10470"/>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800" dirty="0">
                <a:solidFill>
                  <a:schemeClr val="bg1"/>
                </a:solidFill>
                <a:latin typeface="Arial" panose="020B0604020202020204" pitchFamily="34" charset="0"/>
                <a:cs typeface="Arial" panose="020B0604020202020204" pitchFamily="34" charset="0"/>
              </a:rPr>
              <a:t>PRRT</a:t>
            </a:r>
          </a:p>
        </p:txBody>
      </p:sp>
      <p:sp>
        <p:nvSpPr>
          <p:cNvPr id="1097" name="TextBox 1096">
            <a:extLst>
              <a:ext uri="{FF2B5EF4-FFF2-40B4-BE49-F238E27FC236}">
                <a16:creationId xmlns:a16="http://schemas.microsoft.com/office/drawing/2014/main" id="{68003642-1543-0238-B9F6-681F35742D0F}"/>
              </a:ext>
            </a:extLst>
          </p:cNvPr>
          <p:cNvSpPr txBox="1"/>
          <p:nvPr/>
        </p:nvSpPr>
        <p:spPr>
          <a:xfrm>
            <a:off x="7297034" y="4330713"/>
            <a:ext cx="4206462" cy="1180699"/>
          </a:xfrm>
          <a:prstGeom prst="rect">
            <a:avLst/>
          </a:prstGeom>
          <a:noFill/>
        </p:spPr>
        <p:txBody>
          <a:bodyPr wrap="square" lIns="72000" tIns="36000" rIns="72000" bIns="36000" rtlCol="0">
            <a:spAutoFit/>
          </a:bodyPr>
          <a:lstStyle/>
          <a:p>
            <a:r>
              <a:rPr lang="en-GB" sz="800" dirty="0">
                <a:effectLst/>
                <a:latin typeface="Arial" panose="020B0604020202020204" pitchFamily="34" charset="0"/>
                <a:cs typeface="Arial" panose="020B0604020202020204" pitchFamily="34" charset="0"/>
              </a:rPr>
              <a:t>5-FU, 5-fluorouracil; CAP, capecitabine; CAPTEM, capecitabine and temozolomide; </a:t>
            </a:r>
            <a:br>
              <a:rPr lang="en-GB" sz="800" dirty="0">
                <a:effectLst/>
                <a:latin typeface="Arial" panose="020B0604020202020204" pitchFamily="34" charset="0"/>
                <a:cs typeface="Arial" panose="020B0604020202020204" pitchFamily="34" charset="0"/>
              </a:rPr>
            </a:br>
            <a:r>
              <a:rPr lang="en-GB" sz="800" dirty="0">
                <a:effectLst/>
                <a:latin typeface="Arial" panose="020B0604020202020204" pitchFamily="34" charset="0"/>
                <a:cs typeface="Arial" panose="020B0604020202020204" pitchFamily="34" charset="0"/>
              </a:rPr>
              <a:t>ChT, chemotherapy; EVE, everolimus; FOLFIRI, 5-fluorouracil/leucovorin/irinotecan; </a:t>
            </a:r>
            <a:br>
              <a:rPr lang="en-GB" sz="800" dirty="0">
                <a:effectLst/>
                <a:latin typeface="Arial" panose="020B0604020202020204" pitchFamily="34" charset="0"/>
                <a:cs typeface="Arial" panose="020B0604020202020204" pitchFamily="34" charset="0"/>
              </a:rPr>
            </a:br>
            <a:r>
              <a:rPr lang="en-GB" sz="800" dirty="0">
                <a:effectLst/>
                <a:latin typeface="Arial" panose="020B0604020202020204" pitchFamily="34" charset="0"/>
                <a:cs typeface="Arial" panose="020B0604020202020204" pitchFamily="34" charset="0"/>
              </a:rPr>
              <a:t>FOLFOX, 5-fluorouracil/leucovorin/oxaliplatin; GEP-NEN, gastroenteropancreatic neuroendocrine neoplasm; IFNα, interferon alpha; NEC, neuroendocrine carcinoma; </a:t>
            </a:r>
            <a:br>
              <a:rPr lang="en-GB" sz="800" dirty="0">
                <a:effectLst/>
                <a:latin typeface="Arial" panose="020B0604020202020204" pitchFamily="34" charset="0"/>
                <a:cs typeface="Arial" panose="020B0604020202020204" pitchFamily="34" charset="0"/>
              </a:rPr>
            </a:br>
            <a:r>
              <a:rPr lang="en-GB" sz="800" dirty="0">
                <a:effectLst/>
                <a:latin typeface="Arial" panose="020B0604020202020204" pitchFamily="34" charset="0"/>
                <a:cs typeface="Arial" panose="020B0604020202020204" pitchFamily="34" charset="0"/>
              </a:rPr>
              <a:t>NET, neuroendocrine tumour; ORR, overall response rate; Pan-NET, pancreatic neuroendocrine tumour; PRRT, peptide receptor radionuclide therapy; RECIST, response evaluation criteria in solid tumours; SI, small intestinal; SI-NET, small intestinal neuroendocrine tumour; SSA, somatostatin analogue; SSTR, somatostatin receptor; </a:t>
            </a:r>
            <a:br>
              <a:rPr lang="en-GB" sz="800" dirty="0">
                <a:effectLst/>
                <a:latin typeface="Arial" panose="020B0604020202020204" pitchFamily="34" charset="0"/>
                <a:cs typeface="Arial" panose="020B0604020202020204" pitchFamily="34" charset="0"/>
              </a:rPr>
            </a:br>
            <a:r>
              <a:rPr lang="en-GB" sz="800" dirty="0">
                <a:effectLst/>
                <a:latin typeface="Arial" panose="020B0604020202020204" pitchFamily="34" charset="0"/>
                <a:cs typeface="Arial" panose="020B0604020202020204" pitchFamily="34" charset="0"/>
              </a:rPr>
              <a:t>STZ, streptozotocin; SUN, sunitinib; TEM, temozolomide.</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0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ACD64-D7DE-606A-D1B8-27B68122C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CADF06-7B6F-66E8-C189-9D69185635CA}"/>
              </a:ext>
            </a:extLst>
          </p:cNvPr>
          <p:cNvSpPr>
            <a:spLocks noGrp="1"/>
          </p:cNvSpPr>
          <p:nvPr>
            <p:ph type="title"/>
          </p:nvPr>
        </p:nvSpPr>
        <p:spPr/>
        <p:txBody>
          <a:bodyPr/>
          <a:lstStyle/>
          <a:p>
            <a:r>
              <a:rPr lang="en-GB" dirty="0"/>
              <a:t>Factors to consider in the context of therapeutic decision-making</a:t>
            </a:r>
          </a:p>
        </p:txBody>
      </p:sp>
      <p:sp>
        <p:nvSpPr>
          <p:cNvPr id="5" name="Slide Number Placeholder 4">
            <a:extLst>
              <a:ext uri="{FF2B5EF4-FFF2-40B4-BE49-F238E27FC236}">
                <a16:creationId xmlns:a16="http://schemas.microsoft.com/office/drawing/2014/main" id="{4DB7C7CD-486E-2225-04F7-42F6F266182E}"/>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Tree>
    <p:extLst>
      <p:ext uri="{BB962C8B-B14F-4D97-AF65-F5344CB8AC3E}">
        <p14:creationId xmlns:p14="http://schemas.microsoft.com/office/powerpoint/2010/main" val="9622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C9AE-E781-2892-C9F5-BE01985F9C12}"/>
              </a:ext>
            </a:extLst>
          </p:cNvPr>
          <p:cNvSpPr>
            <a:spLocks noGrp="1"/>
          </p:cNvSpPr>
          <p:nvPr>
            <p:ph type="title"/>
          </p:nvPr>
        </p:nvSpPr>
        <p:spPr/>
        <p:txBody>
          <a:bodyPr/>
          <a:lstStyle/>
          <a:p>
            <a:r>
              <a:rPr lang="en-GB" dirty="0"/>
              <a:t>Tumour-related Factors</a:t>
            </a:r>
          </a:p>
        </p:txBody>
      </p:sp>
      <p:sp>
        <p:nvSpPr>
          <p:cNvPr id="5" name="Slide Number Placeholder 4">
            <a:extLst>
              <a:ext uri="{FF2B5EF4-FFF2-40B4-BE49-F238E27FC236}">
                <a16:creationId xmlns:a16="http://schemas.microsoft.com/office/drawing/2014/main" id="{DFE93790-32C6-2C3E-B845-FFD7B19A22B3}"/>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221050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8762-C4CA-76CD-B4D3-5ECC6EB53D0A}"/>
              </a:ext>
            </a:extLst>
          </p:cNvPr>
          <p:cNvSpPr>
            <a:spLocks noGrp="1"/>
          </p:cNvSpPr>
          <p:nvPr>
            <p:ph type="title"/>
          </p:nvPr>
        </p:nvSpPr>
        <p:spPr/>
        <p:txBody>
          <a:bodyPr>
            <a:normAutofit fontScale="90000"/>
          </a:bodyPr>
          <a:lstStyle/>
          <a:p>
            <a:r>
              <a:rPr lang="en-GB" sz="3600" dirty="0">
                <a:latin typeface="Arial"/>
                <a:cs typeface="Arial"/>
              </a:rPr>
              <a:t>Tools for optimising treatment &amp; management of advanced </a:t>
            </a:r>
            <a:r>
              <a:rPr lang="en-GB" sz="3600" dirty="0" err="1">
                <a:latin typeface="Arial"/>
                <a:cs typeface="Arial"/>
              </a:rPr>
              <a:t>NEts</a:t>
            </a:r>
            <a:br>
              <a:rPr lang="en-GB" sz="1300" dirty="0"/>
            </a:br>
            <a:br>
              <a:rPr lang="en-GB" sz="1300" dirty="0"/>
            </a:br>
            <a:r>
              <a:rPr lang="en-GB" sz="3600" dirty="0">
                <a:latin typeface="Arial"/>
                <a:cs typeface="Arial"/>
              </a:rPr>
              <a:t>micro learning</a:t>
            </a:r>
            <a:br>
              <a:rPr lang="en-GB" dirty="0"/>
            </a:br>
            <a:br>
              <a:rPr lang="en-GB" dirty="0"/>
            </a:br>
            <a:r>
              <a:rPr lang="en-GB" sz="3600" cap="none" dirty="0">
                <a:latin typeface="Arial"/>
                <a:cs typeface="Arial"/>
              </a:rPr>
              <a:t>Emily Bergsland, MD</a:t>
            </a:r>
            <a:br>
              <a:rPr lang="en-GB" sz="2400" cap="none" dirty="0"/>
            </a:br>
            <a:r>
              <a:rPr lang="en-GB" sz="2400" cap="none" dirty="0"/>
              <a:t>Professor of Medicine</a:t>
            </a:r>
            <a:br>
              <a:rPr lang="en-GB" sz="2400" cap="none" dirty="0"/>
            </a:br>
            <a:r>
              <a:rPr lang="en-GB" sz="2400" cap="none" dirty="0"/>
              <a:t>University of California-San Francisco (UCSF), USA</a:t>
            </a:r>
            <a:br>
              <a:rPr lang="en-GB" sz="2200" b="0" cap="none" dirty="0"/>
            </a:br>
            <a:br>
              <a:rPr lang="en-GB" sz="2200" b="0" cap="none" dirty="0"/>
            </a:br>
            <a:r>
              <a:rPr lang="en-GB" sz="3600" cap="none" dirty="0">
                <a:latin typeface="Arial"/>
                <a:cs typeface="Arial"/>
              </a:rPr>
              <a:t>Louis de Mestier, MD, PhD</a:t>
            </a:r>
            <a:br>
              <a:rPr lang="en-GB" sz="3600" cap="none" dirty="0">
                <a:latin typeface="Arial"/>
                <a:cs typeface="Arial"/>
              </a:rPr>
            </a:br>
            <a:r>
              <a:rPr lang="en-GB" sz="2400" cap="none" dirty="0">
                <a:latin typeface="Arial"/>
                <a:cs typeface="Arial"/>
              </a:rPr>
              <a:t>Assistant Professor</a:t>
            </a:r>
            <a:br>
              <a:rPr lang="en-GB" sz="2400" cap="none" dirty="0"/>
            </a:br>
            <a:r>
              <a:rPr lang="en-GB" sz="2400" cap="none" dirty="0"/>
              <a:t>Paris-Cité University and Beaujon Hospital (APHP), France</a:t>
            </a:r>
            <a:br>
              <a:rPr lang="en-GB" sz="2400" dirty="0"/>
            </a:br>
            <a:br>
              <a:rPr lang="en-GB" dirty="0"/>
            </a:br>
            <a:r>
              <a:rPr lang="en-GB" sz="2700" dirty="0" err="1">
                <a:latin typeface="Arial"/>
                <a:cs typeface="Arial"/>
              </a:rPr>
              <a:t>july</a:t>
            </a:r>
            <a:r>
              <a:rPr lang="en-GB" sz="2700" dirty="0">
                <a:latin typeface="Arial"/>
                <a:cs typeface="Arial"/>
              </a:rPr>
              <a:t> 2024</a:t>
            </a:r>
          </a:p>
        </p:txBody>
      </p:sp>
      <p:sp>
        <p:nvSpPr>
          <p:cNvPr id="3" name="Slide Number Placeholder 2">
            <a:extLst>
              <a:ext uri="{FF2B5EF4-FFF2-40B4-BE49-F238E27FC236}">
                <a16:creationId xmlns:a16="http://schemas.microsoft.com/office/drawing/2014/main" id="{DC371B2A-BB27-9697-CC34-D8387CB8A304}"/>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8278660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783BE-ED18-503A-06C8-932CA71EFD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35B401-3E5F-3A39-EA51-1562F5FA8C94}"/>
              </a:ext>
            </a:extLst>
          </p:cNvPr>
          <p:cNvSpPr>
            <a:spLocks noGrp="1"/>
          </p:cNvSpPr>
          <p:nvPr>
            <p:ph type="title"/>
          </p:nvPr>
        </p:nvSpPr>
        <p:spPr/>
        <p:txBody>
          <a:bodyPr>
            <a:normAutofit/>
          </a:bodyPr>
          <a:lstStyle/>
          <a:p>
            <a:r>
              <a:rPr lang="en-GB" dirty="0"/>
              <a:t>Tumour-related factors: Primary site AND Stage</a:t>
            </a:r>
          </a:p>
        </p:txBody>
      </p:sp>
      <p:sp>
        <p:nvSpPr>
          <p:cNvPr id="9" name="Text Placeholder 102">
            <a:extLst>
              <a:ext uri="{FF2B5EF4-FFF2-40B4-BE49-F238E27FC236}">
                <a16:creationId xmlns:a16="http://schemas.microsoft.com/office/drawing/2014/main" id="{C9B60167-C18D-7565-E214-97B6CA2616C7}"/>
              </a:ext>
            </a:extLst>
          </p:cNvPr>
          <p:cNvSpPr>
            <a:spLocks noGrp="1"/>
          </p:cNvSpPr>
          <p:nvPr>
            <p:ph sz="quarter" idx="14"/>
          </p:nvPr>
        </p:nvSpPr>
        <p:spPr>
          <a:xfrm>
            <a:off x="620184" y="1223110"/>
            <a:ext cx="10962216" cy="4525200"/>
          </a:xfrm>
        </p:spPr>
        <p:txBody>
          <a:bodyPr/>
          <a:lstStyle/>
          <a:p>
            <a:pPr marL="0" indent="0">
              <a:buNone/>
            </a:pPr>
            <a:r>
              <a:rPr lang="en-GB" b="1" cap="all" spc="100" dirty="0">
                <a:solidFill>
                  <a:srgbClr val="C7573C"/>
                </a:solidFill>
              </a:rPr>
              <a:t>Overall survival varies according to primary tumour location and stage</a:t>
            </a:r>
          </a:p>
        </p:txBody>
      </p:sp>
      <p:sp>
        <p:nvSpPr>
          <p:cNvPr id="14" name="Content Placeholder 13">
            <a:extLst>
              <a:ext uri="{FF2B5EF4-FFF2-40B4-BE49-F238E27FC236}">
                <a16:creationId xmlns:a16="http://schemas.microsoft.com/office/drawing/2014/main" id="{5C38DF1D-0881-FA7F-3A2A-2D02CF4DAF0E}"/>
              </a:ext>
            </a:extLst>
          </p:cNvPr>
          <p:cNvSpPr>
            <a:spLocks noGrp="1"/>
          </p:cNvSpPr>
          <p:nvPr>
            <p:ph sz="quarter" idx="15"/>
          </p:nvPr>
        </p:nvSpPr>
        <p:spPr/>
        <p:txBody>
          <a:bodyPr/>
          <a:lstStyle/>
          <a:p>
            <a:r>
              <a:rPr lang="en-GB" dirty="0"/>
              <a:t>CI, confidence interval; GEP-NET, </a:t>
            </a:r>
            <a:r>
              <a:rPr lang="en-GB" dirty="0" err="1"/>
              <a:t>gastroenteropancreatic</a:t>
            </a:r>
            <a:r>
              <a:rPr lang="en-GB" dirty="0"/>
              <a:t> neuroendocrine tumour; HR, hazard ratio; NET, neuroendocrine tumour; OS, overall survival</a:t>
            </a:r>
          </a:p>
          <a:p>
            <a:r>
              <a:rPr lang="en-GB" dirty="0" err="1"/>
              <a:t>Dasari</a:t>
            </a:r>
            <a:r>
              <a:rPr lang="en-GB" dirty="0"/>
              <a:t> A, et al. JAMA Oncol. 2017;3:1335-42</a:t>
            </a:r>
          </a:p>
        </p:txBody>
      </p:sp>
      <p:sp>
        <p:nvSpPr>
          <p:cNvPr id="4" name="Slide Number Placeholder 3">
            <a:extLst>
              <a:ext uri="{FF2B5EF4-FFF2-40B4-BE49-F238E27FC236}">
                <a16:creationId xmlns:a16="http://schemas.microsoft.com/office/drawing/2014/main" id="{C65C12D1-BF08-F552-273F-EEE169700E7B}"/>
              </a:ext>
            </a:extLst>
          </p:cNvPr>
          <p:cNvSpPr>
            <a:spLocks noGrp="1"/>
          </p:cNvSpPr>
          <p:nvPr>
            <p:ph type="sldNum" sz="quarter" idx="4"/>
          </p:nvPr>
        </p:nvSpPr>
        <p:spPr/>
        <p:txBody>
          <a:bodyPr/>
          <a:lstStyle/>
          <a:p>
            <a:fld id="{FCE43C0F-8A7B-3A4B-9DB5-B3472E36E833}" type="slidenum">
              <a:rPr lang="en-GB" smtClean="0"/>
              <a:pPr/>
              <a:t>20</a:t>
            </a:fld>
            <a:endParaRPr lang="en-GB" dirty="0"/>
          </a:p>
        </p:txBody>
      </p:sp>
      <p:grpSp>
        <p:nvGrpSpPr>
          <p:cNvPr id="11" name="Group 10">
            <a:extLst>
              <a:ext uri="{FF2B5EF4-FFF2-40B4-BE49-F238E27FC236}">
                <a16:creationId xmlns:a16="http://schemas.microsoft.com/office/drawing/2014/main" id="{EA099D3D-2C07-0B2C-DF97-3CD9FF88EF25}"/>
              </a:ext>
            </a:extLst>
          </p:cNvPr>
          <p:cNvGrpSpPr/>
          <p:nvPr/>
        </p:nvGrpSpPr>
        <p:grpSpPr>
          <a:xfrm>
            <a:off x="2421505" y="2198308"/>
            <a:ext cx="6694947" cy="4111012"/>
            <a:chOff x="3131143" y="2133837"/>
            <a:chExt cx="5411332" cy="3647985"/>
          </a:xfrm>
        </p:grpSpPr>
        <p:sp>
          <p:nvSpPr>
            <p:cNvPr id="18" name="TextBox 17">
              <a:extLst>
                <a:ext uri="{FF2B5EF4-FFF2-40B4-BE49-F238E27FC236}">
                  <a16:creationId xmlns:a16="http://schemas.microsoft.com/office/drawing/2014/main" id="{D76E5F79-074E-DEE0-091B-438DDAEDAD68}"/>
                </a:ext>
              </a:extLst>
            </p:cNvPr>
            <p:cNvSpPr txBox="1"/>
            <p:nvPr/>
          </p:nvSpPr>
          <p:spPr>
            <a:xfrm rot="16200000">
              <a:off x="2539154" y="3901438"/>
              <a:ext cx="1430200" cy="246221"/>
            </a:xfrm>
            <a:prstGeom prst="rect">
              <a:avLst/>
            </a:prstGeom>
            <a:noFill/>
          </p:spPr>
          <p:txBody>
            <a:bodyPr wrap="none" rtlCol="0">
              <a:spAutoFit/>
            </a:bodyPr>
            <a:lstStyle/>
            <a:p>
              <a:pPr algn="ctr"/>
              <a:r>
                <a:rPr lang="en-GB" sz="1000" b="1" dirty="0">
                  <a:solidFill>
                    <a:srgbClr val="000000"/>
                  </a:solidFill>
                  <a:latin typeface="Arial" panose="020B0604020202020204" pitchFamily="34" charset="0"/>
                  <a:ea typeface="Aileron" charset="0"/>
                  <a:cs typeface="Arial" panose="020B0604020202020204" pitchFamily="34" charset="0"/>
                </a:rPr>
                <a:t>Median OS (months)</a:t>
              </a:r>
            </a:p>
          </p:txBody>
        </p:sp>
        <p:sp>
          <p:nvSpPr>
            <p:cNvPr id="19" name="TextBox 18">
              <a:extLst>
                <a:ext uri="{FF2B5EF4-FFF2-40B4-BE49-F238E27FC236}">
                  <a16:creationId xmlns:a16="http://schemas.microsoft.com/office/drawing/2014/main" id="{9CDBF932-2060-1D37-5828-26237C9C3614}"/>
                </a:ext>
              </a:extLst>
            </p:cNvPr>
            <p:cNvSpPr txBox="1"/>
            <p:nvPr/>
          </p:nvSpPr>
          <p:spPr>
            <a:xfrm>
              <a:off x="3790891" y="5535601"/>
              <a:ext cx="431208" cy="123111"/>
            </a:xfrm>
            <a:prstGeom prst="rect">
              <a:avLst/>
            </a:prstGeom>
            <a:noFill/>
          </p:spPr>
          <p:txBody>
            <a:bodyPr wrap="none" lIns="0" tIns="0" rIns="0" bIns="0" rtlCol="0">
              <a:spAutoFit/>
            </a:bodyPr>
            <a:lstStyle/>
            <a:p>
              <a:pPr algn="ctr"/>
              <a:r>
                <a:rPr lang="en-GB" sz="800" dirty="0">
                  <a:solidFill>
                    <a:srgbClr val="000000"/>
                  </a:solidFill>
                  <a:latin typeface="Arial" panose="020B0604020202020204" pitchFamily="34" charset="0"/>
                  <a:ea typeface="Aileron" charset="0"/>
                  <a:cs typeface="Arial" panose="020B0604020202020204" pitchFamily="34" charset="0"/>
                </a:rPr>
                <a:t>Appendix</a:t>
              </a:r>
            </a:p>
          </p:txBody>
        </p:sp>
        <p:sp>
          <p:nvSpPr>
            <p:cNvPr id="20" name="TextBox 19">
              <a:extLst>
                <a:ext uri="{FF2B5EF4-FFF2-40B4-BE49-F238E27FC236}">
                  <a16:creationId xmlns:a16="http://schemas.microsoft.com/office/drawing/2014/main" id="{748B58AB-BD45-6A9D-E728-5FE1AF538CC3}"/>
                </a:ext>
              </a:extLst>
            </p:cNvPr>
            <p:cNvSpPr txBox="1"/>
            <p:nvPr/>
          </p:nvSpPr>
          <p:spPr>
            <a:xfrm>
              <a:off x="3448168" y="2402351"/>
              <a:ext cx="211596" cy="153888"/>
            </a:xfrm>
            <a:prstGeom prst="rect">
              <a:avLst/>
            </a:prstGeom>
            <a:noFill/>
          </p:spPr>
          <p:txBody>
            <a:bodyPr wrap="none" lIns="0" tIns="0" rIns="0" bIns="0" rtlCol="0">
              <a:spAutoFit/>
            </a:bodyPr>
            <a:lstStyle/>
            <a:p>
              <a:pPr algn="r"/>
              <a:r>
                <a:rPr lang="en-GB" sz="1000" dirty="0">
                  <a:solidFill>
                    <a:srgbClr val="000000"/>
                  </a:solidFill>
                  <a:latin typeface="Arial" panose="020B0604020202020204" pitchFamily="34" charset="0"/>
                  <a:ea typeface="Aileron" charset="0"/>
                  <a:cs typeface="Arial" panose="020B0604020202020204" pitchFamily="34" charset="0"/>
                </a:rPr>
                <a:t>400</a:t>
              </a:r>
            </a:p>
          </p:txBody>
        </p:sp>
        <p:sp>
          <p:nvSpPr>
            <p:cNvPr id="21" name="TextBox 20">
              <a:extLst>
                <a:ext uri="{FF2B5EF4-FFF2-40B4-BE49-F238E27FC236}">
                  <a16:creationId xmlns:a16="http://schemas.microsoft.com/office/drawing/2014/main" id="{72DA50C3-9116-1B18-79CB-6F1284A105A6}"/>
                </a:ext>
              </a:extLst>
            </p:cNvPr>
            <p:cNvSpPr txBox="1"/>
            <p:nvPr/>
          </p:nvSpPr>
          <p:spPr>
            <a:xfrm>
              <a:off x="5416688" y="2133837"/>
              <a:ext cx="452047" cy="153888"/>
            </a:xfrm>
            <a:prstGeom prst="rect">
              <a:avLst/>
            </a:prstGeom>
            <a:noFill/>
          </p:spPr>
          <p:txBody>
            <a:bodyPr wrap="none" lIns="0" tIns="0" rIns="0" bIns="0" rtlCol="0">
              <a:spAutoFit/>
            </a:bodyPr>
            <a:lstStyle/>
            <a:p>
              <a:r>
                <a:rPr lang="en-GB" sz="1000" dirty="0">
                  <a:solidFill>
                    <a:schemeClr val="accent1"/>
                  </a:solidFill>
                  <a:latin typeface="Arial" panose="020B0604020202020204" pitchFamily="34" charset="0"/>
                  <a:ea typeface="Aileron" charset="0"/>
                  <a:cs typeface="Arial" panose="020B0604020202020204" pitchFamily="34" charset="0"/>
                </a:rPr>
                <a:t>◼︎</a:t>
              </a:r>
              <a:r>
                <a:rPr lang="en-GB" sz="1000" dirty="0">
                  <a:solidFill>
                    <a:srgbClr val="000000"/>
                  </a:solidFill>
                  <a:latin typeface="Arial" panose="020B0604020202020204" pitchFamily="34" charset="0"/>
                  <a:ea typeface="Aileron" charset="0"/>
                  <a:cs typeface="Arial" panose="020B0604020202020204" pitchFamily="34" charset="0"/>
                </a:rPr>
                <a:t> Local</a:t>
              </a:r>
            </a:p>
          </p:txBody>
        </p:sp>
        <p:sp>
          <p:nvSpPr>
            <p:cNvPr id="22" name="TextBox 21">
              <a:extLst>
                <a:ext uri="{FF2B5EF4-FFF2-40B4-BE49-F238E27FC236}">
                  <a16:creationId xmlns:a16="http://schemas.microsoft.com/office/drawing/2014/main" id="{60BA00FC-A8A0-EAA8-77E2-7DF2414E6FFA}"/>
                </a:ext>
              </a:extLst>
            </p:cNvPr>
            <p:cNvSpPr txBox="1"/>
            <p:nvPr/>
          </p:nvSpPr>
          <p:spPr>
            <a:xfrm>
              <a:off x="5965710" y="2133837"/>
              <a:ext cx="670055" cy="153888"/>
            </a:xfrm>
            <a:prstGeom prst="rect">
              <a:avLst/>
            </a:prstGeom>
            <a:noFill/>
          </p:spPr>
          <p:txBody>
            <a:bodyPr wrap="none" lIns="0" tIns="0" rIns="0" bIns="0" rtlCol="0">
              <a:spAutoFit/>
            </a:bodyPr>
            <a:lstStyle/>
            <a:p>
              <a:r>
                <a:rPr lang="en-GB" sz="1000" dirty="0">
                  <a:solidFill>
                    <a:schemeClr val="tx2"/>
                  </a:solidFill>
                  <a:latin typeface="Arial" panose="020B0604020202020204" pitchFamily="34" charset="0"/>
                  <a:ea typeface="Aileron" charset="0"/>
                  <a:cs typeface="Arial" panose="020B0604020202020204" pitchFamily="34" charset="0"/>
                </a:rPr>
                <a:t>◼︎</a:t>
              </a:r>
              <a:r>
                <a:rPr lang="en-GB" sz="1000" dirty="0">
                  <a:solidFill>
                    <a:srgbClr val="000000"/>
                  </a:solidFill>
                  <a:latin typeface="Arial" panose="020B0604020202020204" pitchFamily="34" charset="0"/>
                  <a:ea typeface="Aileron" charset="0"/>
                  <a:cs typeface="Arial" panose="020B0604020202020204" pitchFamily="34" charset="0"/>
                </a:rPr>
                <a:t> Regional</a:t>
              </a:r>
            </a:p>
          </p:txBody>
        </p:sp>
        <p:sp>
          <p:nvSpPr>
            <p:cNvPr id="23" name="TextBox 22">
              <a:extLst>
                <a:ext uri="{FF2B5EF4-FFF2-40B4-BE49-F238E27FC236}">
                  <a16:creationId xmlns:a16="http://schemas.microsoft.com/office/drawing/2014/main" id="{0C3BBB13-D581-FFD0-8D2A-85A6F34673FB}"/>
                </a:ext>
              </a:extLst>
            </p:cNvPr>
            <p:cNvSpPr txBox="1"/>
            <p:nvPr/>
          </p:nvSpPr>
          <p:spPr>
            <a:xfrm>
              <a:off x="6737235" y="2133837"/>
              <a:ext cx="545021" cy="153888"/>
            </a:xfrm>
            <a:prstGeom prst="rect">
              <a:avLst/>
            </a:prstGeom>
            <a:noFill/>
          </p:spPr>
          <p:txBody>
            <a:bodyPr wrap="none" lIns="0" tIns="0" rIns="0" bIns="0" rtlCol="0">
              <a:spAutoFit/>
            </a:bodyPr>
            <a:lstStyle/>
            <a:p>
              <a:r>
                <a:rPr lang="en-GB" sz="1000" dirty="0">
                  <a:solidFill>
                    <a:schemeClr val="accent6"/>
                  </a:solidFill>
                  <a:latin typeface="Arial" panose="020B0604020202020204" pitchFamily="34" charset="0"/>
                  <a:ea typeface="Aileron" charset="0"/>
                  <a:cs typeface="Arial" panose="020B0604020202020204" pitchFamily="34" charset="0"/>
                </a:rPr>
                <a:t>◼︎</a:t>
              </a:r>
              <a:r>
                <a:rPr lang="en-GB" sz="1000" dirty="0">
                  <a:solidFill>
                    <a:srgbClr val="000000"/>
                  </a:solidFill>
                  <a:latin typeface="Arial" panose="020B0604020202020204" pitchFamily="34" charset="0"/>
                  <a:ea typeface="Aileron" charset="0"/>
                  <a:cs typeface="Arial" panose="020B0604020202020204" pitchFamily="34" charset="0"/>
                </a:rPr>
                <a:t> Distant</a:t>
              </a:r>
            </a:p>
          </p:txBody>
        </p:sp>
        <p:cxnSp>
          <p:nvCxnSpPr>
            <p:cNvPr id="25" name="Straight Connector 24">
              <a:extLst>
                <a:ext uri="{FF2B5EF4-FFF2-40B4-BE49-F238E27FC236}">
                  <a16:creationId xmlns:a16="http://schemas.microsoft.com/office/drawing/2014/main" id="{018268AC-E0F7-82B5-AF29-96FC3CCB98AE}"/>
                </a:ext>
              </a:extLst>
            </p:cNvPr>
            <p:cNvCxnSpPr>
              <a:cxnSpLocks/>
            </p:cNvCxnSpPr>
            <p:nvPr/>
          </p:nvCxnSpPr>
          <p:spPr>
            <a:xfrm>
              <a:off x="3733629" y="2474609"/>
              <a:ext cx="0" cy="303939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BF5B5C8-BAF1-05FD-14A8-0A0FA1EFA265}"/>
                </a:ext>
              </a:extLst>
            </p:cNvPr>
            <p:cNvCxnSpPr>
              <a:cxnSpLocks/>
            </p:cNvCxnSpPr>
            <p:nvPr/>
          </p:nvCxnSpPr>
          <p:spPr>
            <a:xfrm flipH="1">
              <a:off x="3678988" y="3232476"/>
              <a:ext cx="569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DF320E1-2A6B-5D81-E2CD-E908014D3406}"/>
                </a:ext>
              </a:extLst>
            </p:cNvPr>
            <p:cNvCxnSpPr>
              <a:cxnSpLocks/>
            </p:cNvCxnSpPr>
            <p:nvPr/>
          </p:nvCxnSpPr>
          <p:spPr>
            <a:xfrm flipH="1">
              <a:off x="3678988" y="3623001"/>
              <a:ext cx="569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1784FE9-D1F7-2102-28C6-03B13EE4625F}"/>
                </a:ext>
              </a:extLst>
            </p:cNvPr>
            <p:cNvCxnSpPr>
              <a:cxnSpLocks/>
            </p:cNvCxnSpPr>
            <p:nvPr/>
          </p:nvCxnSpPr>
          <p:spPr>
            <a:xfrm flipH="1">
              <a:off x="3678988" y="3997651"/>
              <a:ext cx="569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302808B9-98BC-CA8B-9549-5DAECF35EFFF}"/>
                </a:ext>
              </a:extLst>
            </p:cNvPr>
            <p:cNvCxnSpPr>
              <a:cxnSpLocks/>
            </p:cNvCxnSpPr>
            <p:nvPr/>
          </p:nvCxnSpPr>
          <p:spPr>
            <a:xfrm flipH="1">
              <a:off x="3678988" y="4385001"/>
              <a:ext cx="569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E13CD6F-D6E7-38EB-219F-1E50EC9186C6}"/>
                </a:ext>
              </a:extLst>
            </p:cNvPr>
            <p:cNvCxnSpPr>
              <a:cxnSpLocks/>
            </p:cNvCxnSpPr>
            <p:nvPr/>
          </p:nvCxnSpPr>
          <p:spPr>
            <a:xfrm flipH="1">
              <a:off x="3678988" y="4762826"/>
              <a:ext cx="569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581F44E-948D-223F-5FD3-16D9F3E7152C}"/>
                </a:ext>
              </a:extLst>
            </p:cNvPr>
            <p:cNvCxnSpPr>
              <a:cxnSpLocks/>
            </p:cNvCxnSpPr>
            <p:nvPr/>
          </p:nvCxnSpPr>
          <p:spPr>
            <a:xfrm flipH="1">
              <a:off x="3678988" y="5134301"/>
              <a:ext cx="569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CBF2EBF-43AE-76E3-F23A-5C5CBEE958B2}"/>
                </a:ext>
              </a:extLst>
            </p:cNvPr>
            <p:cNvCxnSpPr>
              <a:cxnSpLocks/>
            </p:cNvCxnSpPr>
            <p:nvPr/>
          </p:nvCxnSpPr>
          <p:spPr>
            <a:xfrm flipH="1">
              <a:off x="3678988" y="2848301"/>
              <a:ext cx="569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BA90125-5665-8FF5-5A89-45DCE619A6D3}"/>
                </a:ext>
              </a:extLst>
            </p:cNvPr>
            <p:cNvCxnSpPr>
              <a:cxnSpLocks/>
            </p:cNvCxnSpPr>
            <p:nvPr/>
          </p:nvCxnSpPr>
          <p:spPr>
            <a:xfrm flipH="1">
              <a:off x="3678988" y="2480001"/>
              <a:ext cx="569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FAD14F5C-C226-AE30-F90B-EA57DA7198EA}"/>
                </a:ext>
              </a:extLst>
            </p:cNvPr>
            <p:cNvSpPr txBox="1"/>
            <p:nvPr/>
          </p:nvSpPr>
          <p:spPr>
            <a:xfrm>
              <a:off x="3448168" y="2767476"/>
              <a:ext cx="211596" cy="153888"/>
            </a:xfrm>
            <a:prstGeom prst="rect">
              <a:avLst/>
            </a:prstGeom>
            <a:noFill/>
          </p:spPr>
          <p:txBody>
            <a:bodyPr wrap="none" lIns="0" tIns="0" rIns="0" bIns="0" rtlCol="0">
              <a:spAutoFit/>
            </a:bodyPr>
            <a:lstStyle/>
            <a:p>
              <a:pPr algn="r"/>
              <a:r>
                <a:rPr lang="en-GB" sz="1000" dirty="0">
                  <a:solidFill>
                    <a:srgbClr val="000000"/>
                  </a:solidFill>
                  <a:latin typeface="Arial" panose="020B0604020202020204" pitchFamily="34" charset="0"/>
                  <a:ea typeface="Aileron" charset="0"/>
                  <a:cs typeface="Arial" panose="020B0604020202020204" pitchFamily="34" charset="0"/>
                </a:rPr>
                <a:t>350</a:t>
              </a:r>
            </a:p>
          </p:txBody>
        </p:sp>
        <p:sp>
          <p:nvSpPr>
            <p:cNvPr id="41" name="TextBox 40">
              <a:extLst>
                <a:ext uri="{FF2B5EF4-FFF2-40B4-BE49-F238E27FC236}">
                  <a16:creationId xmlns:a16="http://schemas.microsoft.com/office/drawing/2014/main" id="{DDC6DE5F-70AF-7A9E-6A41-CF41EA4AE56F}"/>
                </a:ext>
              </a:extLst>
            </p:cNvPr>
            <p:cNvSpPr txBox="1"/>
            <p:nvPr/>
          </p:nvSpPr>
          <p:spPr>
            <a:xfrm>
              <a:off x="3448168" y="3161176"/>
              <a:ext cx="211596" cy="153888"/>
            </a:xfrm>
            <a:prstGeom prst="rect">
              <a:avLst/>
            </a:prstGeom>
            <a:noFill/>
          </p:spPr>
          <p:txBody>
            <a:bodyPr wrap="none" lIns="0" tIns="0" rIns="0" bIns="0" rtlCol="0">
              <a:spAutoFit/>
            </a:bodyPr>
            <a:lstStyle/>
            <a:p>
              <a:pPr algn="r"/>
              <a:r>
                <a:rPr lang="en-GB" sz="1000" dirty="0">
                  <a:solidFill>
                    <a:srgbClr val="000000"/>
                  </a:solidFill>
                  <a:latin typeface="Arial" panose="020B0604020202020204" pitchFamily="34" charset="0"/>
                  <a:ea typeface="Aileron" charset="0"/>
                  <a:cs typeface="Arial" panose="020B0604020202020204" pitchFamily="34" charset="0"/>
                </a:rPr>
                <a:t>300</a:t>
              </a:r>
            </a:p>
          </p:txBody>
        </p:sp>
        <p:sp>
          <p:nvSpPr>
            <p:cNvPr id="42" name="TextBox 41">
              <a:extLst>
                <a:ext uri="{FF2B5EF4-FFF2-40B4-BE49-F238E27FC236}">
                  <a16:creationId xmlns:a16="http://schemas.microsoft.com/office/drawing/2014/main" id="{408C5C11-A1FF-1A81-A0DD-647E9D7ED053}"/>
                </a:ext>
              </a:extLst>
            </p:cNvPr>
            <p:cNvSpPr txBox="1"/>
            <p:nvPr/>
          </p:nvSpPr>
          <p:spPr>
            <a:xfrm>
              <a:off x="3447366" y="3548526"/>
              <a:ext cx="213200" cy="153888"/>
            </a:xfrm>
            <a:prstGeom prst="rect">
              <a:avLst/>
            </a:prstGeom>
            <a:noFill/>
          </p:spPr>
          <p:txBody>
            <a:bodyPr wrap="none" lIns="0" tIns="0" rIns="0" bIns="0" rtlCol="0">
              <a:spAutoFit/>
            </a:bodyPr>
            <a:lstStyle/>
            <a:p>
              <a:pPr algn="r"/>
              <a:r>
                <a:rPr lang="en-GB" sz="1000" dirty="0">
                  <a:solidFill>
                    <a:srgbClr val="000000"/>
                  </a:solidFill>
                  <a:latin typeface="Arial" panose="020B0604020202020204" pitchFamily="34" charset="0"/>
                  <a:ea typeface="Aileron" charset="0"/>
                  <a:cs typeface="Arial" panose="020B0604020202020204" pitchFamily="34" charset="0"/>
                </a:rPr>
                <a:t>250</a:t>
              </a:r>
            </a:p>
          </p:txBody>
        </p:sp>
        <p:sp>
          <p:nvSpPr>
            <p:cNvPr id="43" name="TextBox 42">
              <a:extLst>
                <a:ext uri="{FF2B5EF4-FFF2-40B4-BE49-F238E27FC236}">
                  <a16:creationId xmlns:a16="http://schemas.microsoft.com/office/drawing/2014/main" id="{9571474B-023D-735C-B534-FE681E51A9FC}"/>
                </a:ext>
              </a:extLst>
            </p:cNvPr>
            <p:cNvSpPr txBox="1"/>
            <p:nvPr/>
          </p:nvSpPr>
          <p:spPr>
            <a:xfrm>
              <a:off x="3447366" y="3913651"/>
              <a:ext cx="213200" cy="153888"/>
            </a:xfrm>
            <a:prstGeom prst="rect">
              <a:avLst/>
            </a:prstGeom>
            <a:noFill/>
          </p:spPr>
          <p:txBody>
            <a:bodyPr wrap="none" lIns="0" tIns="0" rIns="0" bIns="0" rtlCol="0">
              <a:spAutoFit/>
            </a:bodyPr>
            <a:lstStyle/>
            <a:p>
              <a:pPr algn="r"/>
              <a:r>
                <a:rPr lang="en-GB" sz="1000" dirty="0">
                  <a:solidFill>
                    <a:srgbClr val="000000"/>
                  </a:solidFill>
                  <a:latin typeface="Arial" panose="020B0604020202020204" pitchFamily="34" charset="0"/>
                  <a:ea typeface="Aileron" charset="0"/>
                  <a:cs typeface="Arial" panose="020B0604020202020204" pitchFamily="34" charset="0"/>
                </a:rPr>
                <a:t>200</a:t>
              </a:r>
            </a:p>
          </p:txBody>
        </p:sp>
        <p:sp>
          <p:nvSpPr>
            <p:cNvPr id="44" name="TextBox 43">
              <a:extLst>
                <a:ext uri="{FF2B5EF4-FFF2-40B4-BE49-F238E27FC236}">
                  <a16:creationId xmlns:a16="http://schemas.microsoft.com/office/drawing/2014/main" id="{F6D1CA1E-ABBF-BAA6-5938-36420796E8AD}"/>
                </a:ext>
              </a:extLst>
            </p:cNvPr>
            <p:cNvSpPr txBox="1"/>
            <p:nvPr/>
          </p:nvSpPr>
          <p:spPr>
            <a:xfrm>
              <a:off x="3447366" y="4310526"/>
              <a:ext cx="213200" cy="153888"/>
            </a:xfrm>
            <a:prstGeom prst="rect">
              <a:avLst/>
            </a:prstGeom>
            <a:noFill/>
          </p:spPr>
          <p:txBody>
            <a:bodyPr wrap="none" lIns="0" tIns="0" rIns="0" bIns="0" rtlCol="0">
              <a:spAutoFit/>
            </a:bodyPr>
            <a:lstStyle/>
            <a:p>
              <a:pPr algn="r"/>
              <a:r>
                <a:rPr lang="en-GB" sz="1000" dirty="0">
                  <a:solidFill>
                    <a:srgbClr val="000000"/>
                  </a:solidFill>
                  <a:latin typeface="Arial" panose="020B0604020202020204" pitchFamily="34" charset="0"/>
                  <a:ea typeface="Aileron" charset="0"/>
                  <a:cs typeface="Arial" panose="020B0604020202020204" pitchFamily="34" charset="0"/>
                </a:rPr>
                <a:t>150</a:t>
              </a:r>
            </a:p>
          </p:txBody>
        </p:sp>
        <p:sp>
          <p:nvSpPr>
            <p:cNvPr id="45" name="TextBox 44">
              <a:extLst>
                <a:ext uri="{FF2B5EF4-FFF2-40B4-BE49-F238E27FC236}">
                  <a16:creationId xmlns:a16="http://schemas.microsoft.com/office/drawing/2014/main" id="{0B0D5F56-4F38-ABDE-421B-D565D1F11D55}"/>
                </a:ext>
              </a:extLst>
            </p:cNvPr>
            <p:cNvSpPr txBox="1"/>
            <p:nvPr/>
          </p:nvSpPr>
          <p:spPr>
            <a:xfrm>
              <a:off x="3447366" y="4682001"/>
              <a:ext cx="213200" cy="153888"/>
            </a:xfrm>
            <a:prstGeom prst="rect">
              <a:avLst/>
            </a:prstGeom>
            <a:noFill/>
          </p:spPr>
          <p:txBody>
            <a:bodyPr wrap="none" lIns="0" tIns="0" rIns="0" bIns="0" rtlCol="0">
              <a:spAutoFit/>
            </a:bodyPr>
            <a:lstStyle/>
            <a:p>
              <a:pPr algn="r"/>
              <a:r>
                <a:rPr lang="en-GB" sz="1000" dirty="0">
                  <a:solidFill>
                    <a:srgbClr val="000000"/>
                  </a:solidFill>
                  <a:latin typeface="Arial" panose="020B0604020202020204" pitchFamily="34" charset="0"/>
                  <a:ea typeface="Aileron" charset="0"/>
                  <a:cs typeface="Arial" panose="020B0604020202020204" pitchFamily="34" charset="0"/>
                </a:rPr>
                <a:t>100</a:t>
              </a:r>
            </a:p>
          </p:txBody>
        </p:sp>
        <p:sp>
          <p:nvSpPr>
            <p:cNvPr id="46" name="TextBox 45">
              <a:extLst>
                <a:ext uri="{FF2B5EF4-FFF2-40B4-BE49-F238E27FC236}">
                  <a16:creationId xmlns:a16="http://schemas.microsoft.com/office/drawing/2014/main" id="{73C9C077-770E-5EF0-4EDF-029B39CB19C4}"/>
                </a:ext>
              </a:extLst>
            </p:cNvPr>
            <p:cNvSpPr txBox="1"/>
            <p:nvPr/>
          </p:nvSpPr>
          <p:spPr>
            <a:xfrm>
              <a:off x="3517899" y="5053476"/>
              <a:ext cx="142667" cy="153888"/>
            </a:xfrm>
            <a:prstGeom prst="rect">
              <a:avLst/>
            </a:prstGeom>
            <a:noFill/>
          </p:spPr>
          <p:txBody>
            <a:bodyPr wrap="none" lIns="0" tIns="0" rIns="0" bIns="0" rtlCol="0">
              <a:spAutoFit/>
            </a:bodyPr>
            <a:lstStyle/>
            <a:p>
              <a:pPr algn="r"/>
              <a:r>
                <a:rPr lang="en-GB" sz="1000" dirty="0">
                  <a:solidFill>
                    <a:srgbClr val="000000"/>
                  </a:solidFill>
                  <a:latin typeface="Arial" panose="020B0604020202020204" pitchFamily="34" charset="0"/>
                  <a:ea typeface="Aileron" charset="0"/>
                  <a:cs typeface="Arial" panose="020B0604020202020204" pitchFamily="34" charset="0"/>
                </a:rPr>
                <a:t>50</a:t>
              </a:r>
            </a:p>
          </p:txBody>
        </p:sp>
        <p:sp>
          <p:nvSpPr>
            <p:cNvPr id="47" name="TextBox 46">
              <a:extLst>
                <a:ext uri="{FF2B5EF4-FFF2-40B4-BE49-F238E27FC236}">
                  <a16:creationId xmlns:a16="http://schemas.microsoft.com/office/drawing/2014/main" id="{7E4B82FE-856A-288D-31E0-FCCE846740B3}"/>
                </a:ext>
              </a:extLst>
            </p:cNvPr>
            <p:cNvSpPr txBox="1"/>
            <p:nvPr/>
          </p:nvSpPr>
          <p:spPr>
            <a:xfrm>
              <a:off x="3590034" y="5434476"/>
              <a:ext cx="70532" cy="153888"/>
            </a:xfrm>
            <a:prstGeom prst="rect">
              <a:avLst/>
            </a:prstGeom>
            <a:noFill/>
          </p:spPr>
          <p:txBody>
            <a:bodyPr wrap="none" lIns="0" tIns="0" rIns="0" bIns="0" rtlCol="0">
              <a:spAutoFit/>
            </a:bodyPr>
            <a:lstStyle/>
            <a:p>
              <a:pPr algn="r"/>
              <a:r>
                <a:rPr lang="en-GB" sz="1000" dirty="0">
                  <a:solidFill>
                    <a:srgbClr val="000000"/>
                  </a:solidFill>
                  <a:latin typeface="Arial" panose="020B0604020202020204" pitchFamily="34" charset="0"/>
                  <a:ea typeface="Aileron" charset="0"/>
                  <a:cs typeface="Arial" panose="020B0604020202020204" pitchFamily="34" charset="0"/>
                </a:rPr>
                <a:t>0</a:t>
              </a:r>
            </a:p>
          </p:txBody>
        </p:sp>
        <p:sp>
          <p:nvSpPr>
            <p:cNvPr id="48" name="Rectangle 47">
              <a:extLst>
                <a:ext uri="{FF2B5EF4-FFF2-40B4-BE49-F238E27FC236}">
                  <a16:creationId xmlns:a16="http://schemas.microsoft.com/office/drawing/2014/main" id="{0A0CC4AE-5175-B1D6-0BC8-A9FBF2499E9C}"/>
                </a:ext>
              </a:extLst>
            </p:cNvPr>
            <p:cNvSpPr/>
            <p:nvPr/>
          </p:nvSpPr>
          <p:spPr>
            <a:xfrm>
              <a:off x="3830317" y="2788426"/>
              <a:ext cx="108000" cy="2718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2DECC97E-9A37-1A32-63A0-A0C8C318EE11}"/>
                </a:ext>
              </a:extLst>
            </p:cNvPr>
            <p:cNvSpPr/>
            <p:nvPr/>
          </p:nvSpPr>
          <p:spPr>
            <a:xfrm>
              <a:off x="3952495" y="2788426"/>
              <a:ext cx="108000" cy="27189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8780052B-033E-6F74-6278-FE4466566830}"/>
                </a:ext>
              </a:extLst>
            </p:cNvPr>
            <p:cNvSpPr/>
            <p:nvPr/>
          </p:nvSpPr>
          <p:spPr>
            <a:xfrm>
              <a:off x="4074672" y="5310418"/>
              <a:ext cx="108000" cy="19696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55" name="Group 54">
              <a:extLst>
                <a:ext uri="{FF2B5EF4-FFF2-40B4-BE49-F238E27FC236}">
                  <a16:creationId xmlns:a16="http://schemas.microsoft.com/office/drawing/2014/main" id="{B289BFE7-0DF7-BD73-C6C5-5C5E7B086911}"/>
                </a:ext>
              </a:extLst>
            </p:cNvPr>
            <p:cNvGrpSpPr/>
            <p:nvPr/>
          </p:nvGrpSpPr>
          <p:grpSpPr>
            <a:xfrm>
              <a:off x="4100217" y="5281626"/>
              <a:ext cx="56910" cy="100800"/>
              <a:chOff x="6674028" y="4028625"/>
              <a:chExt cx="56910" cy="254000"/>
            </a:xfrm>
          </p:grpSpPr>
          <p:cxnSp>
            <p:nvCxnSpPr>
              <p:cNvPr id="51" name="Straight Connector 50">
                <a:extLst>
                  <a:ext uri="{FF2B5EF4-FFF2-40B4-BE49-F238E27FC236}">
                    <a16:creationId xmlns:a16="http://schemas.microsoft.com/office/drawing/2014/main" id="{D3A52C0C-F3D9-64AC-2645-0C126C4A8281}"/>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4DCC45BC-D36B-86BD-6401-D132CE823AD6}"/>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93953109-04A1-3D63-1B7A-EA2038C331C4}"/>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6" name="Rectangle 55">
              <a:extLst>
                <a:ext uri="{FF2B5EF4-FFF2-40B4-BE49-F238E27FC236}">
                  <a16:creationId xmlns:a16="http://schemas.microsoft.com/office/drawing/2014/main" id="{415AB650-D71F-A4C6-5E8B-802928139D12}"/>
                </a:ext>
              </a:extLst>
            </p:cNvPr>
            <p:cNvSpPr/>
            <p:nvPr/>
          </p:nvSpPr>
          <p:spPr>
            <a:xfrm>
              <a:off x="4316458" y="3896501"/>
              <a:ext cx="108000" cy="16108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FBDDFC92-0654-692C-9A49-CBA013D3B4BB}"/>
                </a:ext>
              </a:extLst>
            </p:cNvPr>
            <p:cNvSpPr/>
            <p:nvPr/>
          </p:nvSpPr>
          <p:spPr>
            <a:xfrm>
              <a:off x="4438636" y="4475888"/>
              <a:ext cx="108000" cy="10314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FF748A1F-2AC7-D9BF-49B4-9733F4442EAD}"/>
                </a:ext>
              </a:extLst>
            </p:cNvPr>
            <p:cNvSpPr/>
            <p:nvPr/>
          </p:nvSpPr>
          <p:spPr>
            <a:xfrm>
              <a:off x="4560813" y="5382426"/>
              <a:ext cx="108000" cy="12495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59" name="Group 58">
              <a:extLst>
                <a:ext uri="{FF2B5EF4-FFF2-40B4-BE49-F238E27FC236}">
                  <a16:creationId xmlns:a16="http://schemas.microsoft.com/office/drawing/2014/main" id="{3A77024F-B514-CEBC-C5F0-BC0A874F4D79}"/>
                </a:ext>
              </a:extLst>
            </p:cNvPr>
            <p:cNvGrpSpPr/>
            <p:nvPr/>
          </p:nvGrpSpPr>
          <p:grpSpPr>
            <a:xfrm>
              <a:off x="4586358" y="5332026"/>
              <a:ext cx="56910" cy="72000"/>
              <a:chOff x="6674028" y="4028625"/>
              <a:chExt cx="56910" cy="254000"/>
            </a:xfrm>
          </p:grpSpPr>
          <p:cxnSp>
            <p:nvCxnSpPr>
              <p:cNvPr id="60" name="Straight Connector 59">
                <a:extLst>
                  <a:ext uri="{FF2B5EF4-FFF2-40B4-BE49-F238E27FC236}">
                    <a16:creationId xmlns:a16="http://schemas.microsoft.com/office/drawing/2014/main" id="{7CBFEA43-723A-E5E4-B744-9BF8DD035AEE}"/>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55E66CD-1FC9-61C1-BA9D-7B0A3BD2A7C0}"/>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1617091A-B155-FDDA-572C-1B926F9C5365}"/>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F86D25C6-4584-CF3C-F0C5-297696A92D45}"/>
                </a:ext>
              </a:extLst>
            </p:cNvPr>
            <p:cNvGrpSpPr/>
            <p:nvPr/>
          </p:nvGrpSpPr>
          <p:grpSpPr>
            <a:xfrm>
              <a:off x="4464181" y="4260126"/>
              <a:ext cx="56910" cy="360000"/>
              <a:chOff x="6674028" y="4028625"/>
              <a:chExt cx="56910" cy="254000"/>
            </a:xfrm>
          </p:grpSpPr>
          <p:cxnSp>
            <p:nvCxnSpPr>
              <p:cNvPr id="64" name="Straight Connector 63">
                <a:extLst>
                  <a:ext uri="{FF2B5EF4-FFF2-40B4-BE49-F238E27FC236}">
                    <a16:creationId xmlns:a16="http://schemas.microsoft.com/office/drawing/2014/main" id="{8F50A013-30BF-A432-F3CE-5482CCCE77ED}"/>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062C807-A973-9518-895A-33D35046B476}"/>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006622A-A58F-FC02-F4AF-D707B8CAE230}"/>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a:extLst>
                <a:ext uri="{FF2B5EF4-FFF2-40B4-BE49-F238E27FC236}">
                  <a16:creationId xmlns:a16="http://schemas.microsoft.com/office/drawing/2014/main" id="{D4F1DF82-56D5-BF8A-F890-B1CBF70635A2}"/>
                </a:ext>
              </a:extLst>
            </p:cNvPr>
            <p:cNvGrpSpPr/>
            <p:nvPr/>
          </p:nvGrpSpPr>
          <p:grpSpPr>
            <a:xfrm>
              <a:off x="4342003" y="3595201"/>
              <a:ext cx="56910" cy="684000"/>
              <a:chOff x="6674028" y="4028625"/>
              <a:chExt cx="56910" cy="254000"/>
            </a:xfrm>
          </p:grpSpPr>
          <p:cxnSp>
            <p:nvCxnSpPr>
              <p:cNvPr id="68" name="Straight Connector 67">
                <a:extLst>
                  <a:ext uri="{FF2B5EF4-FFF2-40B4-BE49-F238E27FC236}">
                    <a16:creationId xmlns:a16="http://schemas.microsoft.com/office/drawing/2014/main" id="{D876B4F3-D706-B9BF-3513-556A03194BE8}"/>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703F020F-080A-B412-E5F7-7D9D892CE64A}"/>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68BB689-6CE1-2844-89F3-1345C8AB13B3}"/>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1" name="Rectangle 70">
              <a:extLst>
                <a:ext uri="{FF2B5EF4-FFF2-40B4-BE49-F238E27FC236}">
                  <a16:creationId xmlns:a16="http://schemas.microsoft.com/office/drawing/2014/main" id="{FA1B86C4-33F0-0033-E24E-C02861106A63}"/>
                </a:ext>
              </a:extLst>
            </p:cNvPr>
            <p:cNvSpPr/>
            <p:nvPr/>
          </p:nvSpPr>
          <p:spPr>
            <a:xfrm>
              <a:off x="5738858" y="3740926"/>
              <a:ext cx="108000" cy="17664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ADB5839A-2126-A73B-0308-860F102629C8}"/>
                </a:ext>
              </a:extLst>
            </p:cNvPr>
            <p:cNvSpPr/>
            <p:nvPr/>
          </p:nvSpPr>
          <p:spPr>
            <a:xfrm>
              <a:off x="5861036" y="5077602"/>
              <a:ext cx="108000" cy="4297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EF151795-6E1B-54FE-9567-637D00ECA807}"/>
                </a:ext>
              </a:extLst>
            </p:cNvPr>
            <p:cNvSpPr/>
            <p:nvPr/>
          </p:nvSpPr>
          <p:spPr>
            <a:xfrm>
              <a:off x="5983213" y="5461666"/>
              <a:ext cx="108000"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78" name="Group 77">
              <a:extLst>
                <a:ext uri="{FF2B5EF4-FFF2-40B4-BE49-F238E27FC236}">
                  <a16:creationId xmlns:a16="http://schemas.microsoft.com/office/drawing/2014/main" id="{B3D07E19-2A88-0DF8-2796-4F31DB0DBBBA}"/>
                </a:ext>
              </a:extLst>
            </p:cNvPr>
            <p:cNvGrpSpPr/>
            <p:nvPr/>
          </p:nvGrpSpPr>
          <p:grpSpPr>
            <a:xfrm>
              <a:off x="5886581" y="5010001"/>
              <a:ext cx="56910" cy="129600"/>
              <a:chOff x="6674028" y="4028625"/>
              <a:chExt cx="56910" cy="254000"/>
            </a:xfrm>
          </p:grpSpPr>
          <p:cxnSp>
            <p:nvCxnSpPr>
              <p:cNvPr id="79" name="Straight Connector 78">
                <a:extLst>
                  <a:ext uri="{FF2B5EF4-FFF2-40B4-BE49-F238E27FC236}">
                    <a16:creationId xmlns:a16="http://schemas.microsoft.com/office/drawing/2014/main" id="{07BB33CF-D9CB-251A-4F7F-E45807F0E234}"/>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5B7E56D6-A8B7-B74B-5315-E6E2FA2B058C}"/>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B59520A-C267-7D0B-0F61-A5960EC350D2}"/>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a:extLst>
                <a:ext uri="{FF2B5EF4-FFF2-40B4-BE49-F238E27FC236}">
                  <a16:creationId xmlns:a16="http://schemas.microsoft.com/office/drawing/2014/main" id="{8AEFE2DA-AB14-C0DA-88C9-B2CE7ADE12AA}"/>
                </a:ext>
              </a:extLst>
            </p:cNvPr>
            <p:cNvGrpSpPr/>
            <p:nvPr/>
          </p:nvGrpSpPr>
          <p:grpSpPr>
            <a:xfrm>
              <a:off x="5764403" y="3623002"/>
              <a:ext cx="56910" cy="288000"/>
              <a:chOff x="6674028" y="4028625"/>
              <a:chExt cx="56910" cy="254000"/>
            </a:xfrm>
          </p:grpSpPr>
          <p:cxnSp>
            <p:nvCxnSpPr>
              <p:cNvPr id="83" name="Straight Connector 82">
                <a:extLst>
                  <a:ext uri="{FF2B5EF4-FFF2-40B4-BE49-F238E27FC236}">
                    <a16:creationId xmlns:a16="http://schemas.microsoft.com/office/drawing/2014/main" id="{117D6A1C-6148-5FA9-9DE1-AD164A74BA92}"/>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A96D2A52-4E39-0DA8-4299-0F68023F9758}"/>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2F347F4D-5C5C-D533-BB30-81D100A7404D}"/>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6" name="Rectangle 85">
              <a:extLst>
                <a:ext uri="{FF2B5EF4-FFF2-40B4-BE49-F238E27FC236}">
                  <a16:creationId xmlns:a16="http://schemas.microsoft.com/office/drawing/2014/main" id="{C8977B04-29BC-F462-53F5-4ED1FB09813F}"/>
                </a:ext>
              </a:extLst>
            </p:cNvPr>
            <p:cNvSpPr/>
            <p:nvPr/>
          </p:nvSpPr>
          <p:spPr>
            <a:xfrm>
              <a:off x="4792708" y="3521851"/>
              <a:ext cx="108000" cy="19855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B3C6FC4A-1002-C677-2FE0-0CAE95133460}"/>
                </a:ext>
              </a:extLst>
            </p:cNvPr>
            <p:cNvSpPr/>
            <p:nvPr/>
          </p:nvSpPr>
          <p:spPr>
            <a:xfrm>
              <a:off x="4914886" y="5188726"/>
              <a:ext cx="108000" cy="31865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D648CA2D-CA87-D640-75A0-71D5813B96EB}"/>
                </a:ext>
              </a:extLst>
            </p:cNvPr>
            <p:cNvSpPr/>
            <p:nvPr/>
          </p:nvSpPr>
          <p:spPr>
            <a:xfrm>
              <a:off x="5037063" y="5478001"/>
              <a:ext cx="108000" cy="3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89" name="Group 88">
              <a:extLst>
                <a:ext uri="{FF2B5EF4-FFF2-40B4-BE49-F238E27FC236}">
                  <a16:creationId xmlns:a16="http://schemas.microsoft.com/office/drawing/2014/main" id="{13E8371D-A5A4-5A17-41B4-9C3E8BDD3335}"/>
                </a:ext>
              </a:extLst>
            </p:cNvPr>
            <p:cNvGrpSpPr/>
            <p:nvPr/>
          </p:nvGrpSpPr>
          <p:grpSpPr>
            <a:xfrm>
              <a:off x="5062608" y="5473725"/>
              <a:ext cx="56910" cy="21600"/>
              <a:chOff x="6674028" y="4028625"/>
              <a:chExt cx="56910" cy="254000"/>
            </a:xfrm>
          </p:grpSpPr>
          <p:cxnSp>
            <p:nvCxnSpPr>
              <p:cNvPr id="90" name="Straight Connector 89">
                <a:extLst>
                  <a:ext uri="{FF2B5EF4-FFF2-40B4-BE49-F238E27FC236}">
                    <a16:creationId xmlns:a16="http://schemas.microsoft.com/office/drawing/2014/main" id="{7C2FCC31-9057-AD34-74EF-AFE43549F2D7}"/>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EC3079FC-58F6-A5A6-D7B6-896A390A4DB6}"/>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2A006C73-BBC8-0C05-29C1-5387B98B0A01}"/>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3" name="Group 92">
              <a:extLst>
                <a:ext uri="{FF2B5EF4-FFF2-40B4-BE49-F238E27FC236}">
                  <a16:creationId xmlns:a16="http://schemas.microsoft.com/office/drawing/2014/main" id="{628166FD-79CC-914F-424F-86F73A98DAA1}"/>
                </a:ext>
              </a:extLst>
            </p:cNvPr>
            <p:cNvGrpSpPr/>
            <p:nvPr/>
          </p:nvGrpSpPr>
          <p:grpSpPr>
            <a:xfrm>
              <a:off x="4940431" y="5116163"/>
              <a:ext cx="56910" cy="169200"/>
              <a:chOff x="6674028" y="4028625"/>
              <a:chExt cx="56910" cy="254000"/>
            </a:xfrm>
          </p:grpSpPr>
          <p:cxnSp>
            <p:nvCxnSpPr>
              <p:cNvPr id="94" name="Straight Connector 93">
                <a:extLst>
                  <a:ext uri="{FF2B5EF4-FFF2-40B4-BE49-F238E27FC236}">
                    <a16:creationId xmlns:a16="http://schemas.microsoft.com/office/drawing/2014/main" id="{3FEA882B-C80A-D063-CF08-2C93872D9B40}"/>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A57E5726-1ADC-96D1-A165-0B2372525B56}"/>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EBE42F84-873C-5559-A2F4-FCD7DA3BAAB3}"/>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7" name="Group 96">
              <a:extLst>
                <a:ext uri="{FF2B5EF4-FFF2-40B4-BE49-F238E27FC236}">
                  <a16:creationId xmlns:a16="http://schemas.microsoft.com/office/drawing/2014/main" id="{2A6319B0-8466-EF7E-A566-A4E22CF2C031}"/>
                </a:ext>
              </a:extLst>
            </p:cNvPr>
            <p:cNvGrpSpPr/>
            <p:nvPr/>
          </p:nvGrpSpPr>
          <p:grpSpPr>
            <a:xfrm>
              <a:off x="4818253" y="3237001"/>
              <a:ext cx="56910" cy="694800"/>
              <a:chOff x="6674028" y="4028625"/>
              <a:chExt cx="56910" cy="254000"/>
            </a:xfrm>
          </p:grpSpPr>
          <p:cxnSp>
            <p:nvCxnSpPr>
              <p:cNvPr id="98" name="Straight Connector 97">
                <a:extLst>
                  <a:ext uri="{FF2B5EF4-FFF2-40B4-BE49-F238E27FC236}">
                    <a16:creationId xmlns:a16="http://schemas.microsoft.com/office/drawing/2014/main" id="{C3D96A68-E2C7-C3CB-FAEB-0557EEC54FE2}"/>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28346DAB-AE37-C8EC-2409-A1CE9943C8B2}"/>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88E236ED-587C-30F5-E307-1A7EA9A6CAD5}"/>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22" name="Rectangle 121">
              <a:extLst>
                <a:ext uri="{FF2B5EF4-FFF2-40B4-BE49-F238E27FC236}">
                  <a16:creationId xmlns:a16="http://schemas.microsoft.com/office/drawing/2014/main" id="{4F6CB64B-77B2-B674-9D22-FAC4CCBC860C}"/>
                </a:ext>
              </a:extLst>
            </p:cNvPr>
            <p:cNvSpPr/>
            <p:nvPr/>
          </p:nvSpPr>
          <p:spPr>
            <a:xfrm>
              <a:off x="5265783" y="5160151"/>
              <a:ext cx="108000" cy="3472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3" name="Rectangle 122">
              <a:extLst>
                <a:ext uri="{FF2B5EF4-FFF2-40B4-BE49-F238E27FC236}">
                  <a16:creationId xmlns:a16="http://schemas.microsoft.com/office/drawing/2014/main" id="{248E95FD-3541-F38E-50FC-B80CD687B3D1}"/>
                </a:ext>
              </a:extLst>
            </p:cNvPr>
            <p:cNvSpPr/>
            <p:nvPr/>
          </p:nvSpPr>
          <p:spPr>
            <a:xfrm>
              <a:off x="5387961" y="5439550"/>
              <a:ext cx="108000" cy="7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4" name="Rectangle 123">
              <a:extLst>
                <a:ext uri="{FF2B5EF4-FFF2-40B4-BE49-F238E27FC236}">
                  <a16:creationId xmlns:a16="http://schemas.microsoft.com/office/drawing/2014/main" id="{4C97888C-335F-D841-400F-804871EFFBA9}"/>
                </a:ext>
              </a:extLst>
            </p:cNvPr>
            <p:cNvSpPr/>
            <p:nvPr/>
          </p:nvSpPr>
          <p:spPr>
            <a:xfrm>
              <a:off x="5510138" y="5455726"/>
              <a:ext cx="108000" cy="5166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25" name="Group 124">
              <a:extLst>
                <a:ext uri="{FF2B5EF4-FFF2-40B4-BE49-F238E27FC236}">
                  <a16:creationId xmlns:a16="http://schemas.microsoft.com/office/drawing/2014/main" id="{36AFB1D4-8AAA-FCED-DAD1-184043A74161}"/>
                </a:ext>
              </a:extLst>
            </p:cNvPr>
            <p:cNvGrpSpPr/>
            <p:nvPr/>
          </p:nvGrpSpPr>
          <p:grpSpPr>
            <a:xfrm>
              <a:off x="5535683" y="5423325"/>
              <a:ext cx="56910" cy="72000"/>
              <a:chOff x="6674028" y="4028625"/>
              <a:chExt cx="56910" cy="254000"/>
            </a:xfrm>
          </p:grpSpPr>
          <p:cxnSp>
            <p:nvCxnSpPr>
              <p:cNvPr id="126" name="Straight Connector 125">
                <a:extLst>
                  <a:ext uri="{FF2B5EF4-FFF2-40B4-BE49-F238E27FC236}">
                    <a16:creationId xmlns:a16="http://schemas.microsoft.com/office/drawing/2014/main" id="{E6BBEB6F-2A2D-63D3-B746-45F4ABC74A5B}"/>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0678FEAC-0610-4640-D8D0-ABDF647A7BB9}"/>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4F8F20AB-9863-FF30-9C01-78E459819EF9}"/>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9" name="Group 128">
              <a:extLst>
                <a:ext uri="{FF2B5EF4-FFF2-40B4-BE49-F238E27FC236}">
                  <a16:creationId xmlns:a16="http://schemas.microsoft.com/office/drawing/2014/main" id="{F8B6BFA4-371E-E618-EDBC-EDAE5014D9E4}"/>
                </a:ext>
              </a:extLst>
            </p:cNvPr>
            <p:cNvGrpSpPr/>
            <p:nvPr/>
          </p:nvGrpSpPr>
          <p:grpSpPr>
            <a:xfrm>
              <a:off x="5413506" y="5404026"/>
              <a:ext cx="56910" cy="72000"/>
              <a:chOff x="6674028" y="4028625"/>
              <a:chExt cx="56910" cy="254000"/>
            </a:xfrm>
          </p:grpSpPr>
          <p:cxnSp>
            <p:nvCxnSpPr>
              <p:cNvPr id="130" name="Straight Connector 129">
                <a:extLst>
                  <a:ext uri="{FF2B5EF4-FFF2-40B4-BE49-F238E27FC236}">
                    <a16:creationId xmlns:a16="http://schemas.microsoft.com/office/drawing/2014/main" id="{8FE643CA-6398-12C6-830F-4D6987E23603}"/>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CED57F10-971E-1E36-2DBD-81F302E18A1C}"/>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45D4D6DF-9CD2-976A-03B2-DE47499A759F}"/>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37" name="Rectangle 136">
              <a:extLst>
                <a:ext uri="{FF2B5EF4-FFF2-40B4-BE49-F238E27FC236}">
                  <a16:creationId xmlns:a16="http://schemas.microsoft.com/office/drawing/2014/main" id="{0F410026-428B-08A0-9896-8CC3F82312E2}"/>
                </a:ext>
              </a:extLst>
            </p:cNvPr>
            <p:cNvSpPr/>
            <p:nvPr/>
          </p:nvSpPr>
          <p:spPr>
            <a:xfrm>
              <a:off x="6218283" y="3744101"/>
              <a:ext cx="108000" cy="17632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8" name="Rectangle 137">
              <a:extLst>
                <a:ext uri="{FF2B5EF4-FFF2-40B4-BE49-F238E27FC236}">
                  <a16:creationId xmlns:a16="http://schemas.microsoft.com/office/drawing/2014/main" id="{E919D5C9-0893-C47D-4929-5C282109A77B}"/>
                </a:ext>
              </a:extLst>
            </p:cNvPr>
            <p:cNvSpPr/>
            <p:nvPr/>
          </p:nvSpPr>
          <p:spPr>
            <a:xfrm>
              <a:off x="6340461" y="4814076"/>
              <a:ext cx="108000" cy="6933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9" name="Rectangle 138">
              <a:extLst>
                <a:ext uri="{FF2B5EF4-FFF2-40B4-BE49-F238E27FC236}">
                  <a16:creationId xmlns:a16="http://schemas.microsoft.com/office/drawing/2014/main" id="{F25AC9A5-224A-7820-3879-1D8F823B89CD}"/>
                </a:ext>
              </a:extLst>
            </p:cNvPr>
            <p:cNvSpPr/>
            <p:nvPr/>
          </p:nvSpPr>
          <p:spPr>
            <a:xfrm>
              <a:off x="6462638" y="5357002"/>
              <a:ext cx="108000" cy="15038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40" name="Group 139">
              <a:extLst>
                <a:ext uri="{FF2B5EF4-FFF2-40B4-BE49-F238E27FC236}">
                  <a16:creationId xmlns:a16="http://schemas.microsoft.com/office/drawing/2014/main" id="{07116BE7-677E-F6C8-5402-A0D4338406AE}"/>
                </a:ext>
              </a:extLst>
            </p:cNvPr>
            <p:cNvGrpSpPr/>
            <p:nvPr/>
          </p:nvGrpSpPr>
          <p:grpSpPr>
            <a:xfrm>
              <a:off x="6488183" y="5334001"/>
              <a:ext cx="56910" cy="46800"/>
              <a:chOff x="6674028" y="4028625"/>
              <a:chExt cx="56910" cy="254000"/>
            </a:xfrm>
          </p:grpSpPr>
          <p:cxnSp>
            <p:nvCxnSpPr>
              <p:cNvPr id="141" name="Straight Connector 140">
                <a:extLst>
                  <a:ext uri="{FF2B5EF4-FFF2-40B4-BE49-F238E27FC236}">
                    <a16:creationId xmlns:a16="http://schemas.microsoft.com/office/drawing/2014/main" id="{E3FA2702-5688-1B51-314F-4D5D59DCF7F5}"/>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EF573A38-EBA7-A993-4DAB-7C81E9DF2C01}"/>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DC07FF8F-8316-BBE7-55F4-C2704C57EB9A}"/>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52" name="Rectangle 151">
              <a:extLst>
                <a:ext uri="{FF2B5EF4-FFF2-40B4-BE49-F238E27FC236}">
                  <a16:creationId xmlns:a16="http://schemas.microsoft.com/office/drawing/2014/main" id="{50219E18-20D9-F24B-3353-7AF8525B9D90}"/>
                </a:ext>
              </a:extLst>
            </p:cNvPr>
            <p:cNvSpPr/>
            <p:nvPr/>
          </p:nvSpPr>
          <p:spPr>
            <a:xfrm>
              <a:off x="6694533" y="3090051"/>
              <a:ext cx="108000" cy="24173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3" name="Rectangle 152">
              <a:extLst>
                <a:ext uri="{FF2B5EF4-FFF2-40B4-BE49-F238E27FC236}">
                  <a16:creationId xmlns:a16="http://schemas.microsoft.com/office/drawing/2014/main" id="{568C404F-5557-ABD3-2450-40D7D8F83FDD}"/>
                </a:ext>
              </a:extLst>
            </p:cNvPr>
            <p:cNvSpPr/>
            <p:nvPr/>
          </p:nvSpPr>
          <p:spPr>
            <a:xfrm>
              <a:off x="6816711" y="4842651"/>
              <a:ext cx="108000" cy="66473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4" name="Rectangle 153">
              <a:extLst>
                <a:ext uri="{FF2B5EF4-FFF2-40B4-BE49-F238E27FC236}">
                  <a16:creationId xmlns:a16="http://schemas.microsoft.com/office/drawing/2014/main" id="{8CA7128D-E31F-88EF-417D-10EF11939A6A}"/>
                </a:ext>
              </a:extLst>
            </p:cNvPr>
            <p:cNvSpPr/>
            <p:nvPr/>
          </p:nvSpPr>
          <p:spPr>
            <a:xfrm>
              <a:off x="6938888" y="5436375"/>
              <a:ext cx="108000" cy="75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55" name="Group 154">
              <a:extLst>
                <a:ext uri="{FF2B5EF4-FFF2-40B4-BE49-F238E27FC236}">
                  <a16:creationId xmlns:a16="http://schemas.microsoft.com/office/drawing/2014/main" id="{5891821A-366D-5755-0948-40E2ED4E97DD}"/>
                </a:ext>
              </a:extLst>
            </p:cNvPr>
            <p:cNvGrpSpPr/>
            <p:nvPr/>
          </p:nvGrpSpPr>
          <p:grpSpPr>
            <a:xfrm>
              <a:off x="6964433" y="5405102"/>
              <a:ext cx="56910" cy="54000"/>
              <a:chOff x="6674028" y="4028625"/>
              <a:chExt cx="56910" cy="254000"/>
            </a:xfrm>
          </p:grpSpPr>
          <p:cxnSp>
            <p:nvCxnSpPr>
              <p:cNvPr id="156" name="Straight Connector 155">
                <a:extLst>
                  <a:ext uri="{FF2B5EF4-FFF2-40B4-BE49-F238E27FC236}">
                    <a16:creationId xmlns:a16="http://schemas.microsoft.com/office/drawing/2014/main" id="{47A1362F-21F5-84E2-803A-17EC8F87C169}"/>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C1787947-1BBC-C784-E63A-39E56349043E}"/>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40F3D1CB-CD18-216C-5DEB-D518C77B227B}"/>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9" name="Group 158">
              <a:extLst>
                <a:ext uri="{FF2B5EF4-FFF2-40B4-BE49-F238E27FC236}">
                  <a16:creationId xmlns:a16="http://schemas.microsoft.com/office/drawing/2014/main" id="{BFF81BB3-26F4-A372-92DC-37E6F156CDD2}"/>
                </a:ext>
              </a:extLst>
            </p:cNvPr>
            <p:cNvGrpSpPr/>
            <p:nvPr/>
          </p:nvGrpSpPr>
          <p:grpSpPr>
            <a:xfrm>
              <a:off x="6842256" y="4693476"/>
              <a:ext cx="56910" cy="421200"/>
              <a:chOff x="6674028" y="4028625"/>
              <a:chExt cx="56910" cy="254000"/>
            </a:xfrm>
          </p:grpSpPr>
          <p:cxnSp>
            <p:nvCxnSpPr>
              <p:cNvPr id="160" name="Straight Connector 159">
                <a:extLst>
                  <a:ext uri="{FF2B5EF4-FFF2-40B4-BE49-F238E27FC236}">
                    <a16:creationId xmlns:a16="http://schemas.microsoft.com/office/drawing/2014/main" id="{081BC2BF-40B6-D4C7-45E0-7903DD894B58}"/>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42E38EDA-D7F2-33A8-2F9F-E717B259EAE6}"/>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A18D42EE-9FAF-AAFF-9271-4E2D61AFC6CE}"/>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3" name="Group 162">
              <a:extLst>
                <a:ext uri="{FF2B5EF4-FFF2-40B4-BE49-F238E27FC236}">
                  <a16:creationId xmlns:a16="http://schemas.microsoft.com/office/drawing/2014/main" id="{F2DEED64-0C74-25E1-A22C-3424B3575F12}"/>
                </a:ext>
              </a:extLst>
            </p:cNvPr>
            <p:cNvGrpSpPr/>
            <p:nvPr/>
          </p:nvGrpSpPr>
          <p:grpSpPr>
            <a:xfrm>
              <a:off x="6720078" y="2687442"/>
              <a:ext cx="56910" cy="622800"/>
              <a:chOff x="6674028" y="4028625"/>
              <a:chExt cx="56910" cy="254000"/>
            </a:xfrm>
          </p:grpSpPr>
          <p:cxnSp>
            <p:nvCxnSpPr>
              <p:cNvPr id="164" name="Straight Connector 163">
                <a:extLst>
                  <a:ext uri="{FF2B5EF4-FFF2-40B4-BE49-F238E27FC236}">
                    <a16:creationId xmlns:a16="http://schemas.microsoft.com/office/drawing/2014/main" id="{3619C7B7-1151-6486-08FF-C240CC8A0BC0}"/>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A8E65C09-10A9-5ADC-6493-65FF7175F060}"/>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63C73C90-E92C-DEDD-ACFA-BCD0AA98849C}"/>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67" name="Rectangle 166">
              <a:extLst>
                <a:ext uri="{FF2B5EF4-FFF2-40B4-BE49-F238E27FC236}">
                  <a16:creationId xmlns:a16="http://schemas.microsoft.com/office/drawing/2014/main" id="{0322E9B3-F167-2D4A-D49B-8DA86314D9B9}"/>
                </a:ext>
              </a:extLst>
            </p:cNvPr>
            <p:cNvSpPr/>
            <p:nvPr/>
          </p:nvSpPr>
          <p:spPr>
            <a:xfrm>
              <a:off x="7170783" y="4255276"/>
              <a:ext cx="108000" cy="12521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8" name="Rectangle 167">
              <a:extLst>
                <a:ext uri="{FF2B5EF4-FFF2-40B4-BE49-F238E27FC236}">
                  <a16:creationId xmlns:a16="http://schemas.microsoft.com/office/drawing/2014/main" id="{D7FAEE54-4880-AC24-8442-D1E49F151837}"/>
                </a:ext>
              </a:extLst>
            </p:cNvPr>
            <p:cNvSpPr/>
            <p:nvPr/>
          </p:nvSpPr>
          <p:spPr>
            <a:xfrm>
              <a:off x="7292961" y="4455302"/>
              <a:ext cx="108000" cy="10520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9" name="Rectangle 168">
              <a:extLst>
                <a:ext uri="{FF2B5EF4-FFF2-40B4-BE49-F238E27FC236}">
                  <a16:creationId xmlns:a16="http://schemas.microsoft.com/office/drawing/2014/main" id="{CFC46EC0-4150-B864-4D80-07A4C6EF49C5}"/>
                </a:ext>
              </a:extLst>
            </p:cNvPr>
            <p:cNvSpPr/>
            <p:nvPr/>
          </p:nvSpPr>
          <p:spPr>
            <a:xfrm>
              <a:off x="7415138" y="4982352"/>
              <a:ext cx="108000" cy="52503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70" name="Group 169">
              <a:extLst>
                <a:ext uri="{FF2B5EF4-FFF2-40B4-BE49-F238E27FC236}">
                  <a16:creationId xmlns:a16="http://schemas.microsoft.com/office/drawing/2014/main" id="{BC4BCC8E-C46E-2800-B045-E9CD5CC1EFB8}"/>
                </a:ext>
              </a:extLst>
            </p:cNvPr>
            <p:cNvGrpSpPr/>
            <p:nvPr/>
          </p:nvGrpSpPr>
          <p:grpSpPr>
            <a:xfrm>
              <a:off x="7440683" y="4938001"/>
              <a:ext cx="56910" cy="82800"/>
              <a:chOff x="6674028" y="4028625"/>
              <a:chExt cx="56910" cy="254000"/>
            </a:xfrm>
          </p:grpSpPr>
          <p:cxnSp>
            <p:nvCxnSpPr>
              <p:cNvPr id="171" name="Straight Connector 170">
                <a:extLst>
                  <a:ext uri="{FF2B5EF4-FFF2-40B4-BE49-F238E27FC236}">
                    <a16:creationId xmlns:a16="http://schemas.microsoft.com/office/drawing/2014/main" id="{3194F873-8B40-7CFC-4789-54F88991D99A}"/>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149E1D16-4127-7944-4F3E-636DEC0D1F85}"/>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B1905C39-B143-F9C1-B847-2CB18169BED2}"/>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82" name="Rectangle 181">
              <a:extLst>
                <a:ext uri="{FF2B5EF4-FFF2-40B4-BE49-F238E27FC236}">
                  <a16:creationId xmlns:a16="http://schemas.microsoft.com/office/drawing/2014/main" id="{A1F968C8-3C41-AEF7-0C1B-94AC81B38C8C}"/>
                </a:ext>
              </a:extLst>
            </p:cNvPr>
            <p:cNvSpPr/>
            <p:nvPr/>
          </p:nvSpPr>
          <p:spPr>
            <a:xfrm>
              <a:off x="7640683" y="4067951"/>
              <a:ext cx="108000" cy="1439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3" name="Rectangle 182">
              <a:extLst>
                <a:ext uri="{FF2B5EF4-FFF2-40B4-BE49-F238E27FC236}">
                  <a16:creationId xmlns:a16="http://schemas.microsoft.com/office/drawing/2014/main" id="{788D6B55-A3C0-E16E-C116-823C691B121D}"/>
                </a:ext>
              </a:extLst>
            </p:cNvPr>
            <p:cNvSpPr/>
            <p:nvPr/>
          </p:nvSpPr>
          <p:spPr>
            <a:xfrm>
              <a:off x="7762861" y="5185551"/>
              <a:ext cx="108000" cy="32183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4" name="Rectangle 183">
              <a:extLst>
                <a:ext uri="{FF2B5EF4-FFF2-40B4-BE49-F238E27FC236}">
                  <a16:creationId xmlns:a16="http://schemas.microsoft.com/office/drawing/2014/main" id="{CC4545EE-DA73-1001-A14E-4C65DCEE95B4}"/>
                </a:ext>
              </a:extLst>
            </p:cNvPr>
            <p:cNvSpPr/>
            <p:nvPr/>
          </p:nvSpPr>
          <p:spPr>
            <a:xfrm>
              <a:off x="7885038" y="5452251"/>
              <a:ext cx="108000" cy="5513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85" name="Group 184">
              <a:extLst>
                <a:ext uri="{FF2B5EF4-FFF2-40B4-BE49-F238E27FC236}">
                  <a16:creationId xmlns:a16="http://schemas.microsoft.com/office/drawing/2014/main" id="{6C0A15D1-700A-0AD3-4C76-02A340574E8C}"/>
                </a:ext>
              </a:extLst>
            </p:cNvPr>
            <p:cNvGrpSpPr/>
            <p:nvPr/>
          </p:nvGrpSpPr>
          <p:grpSpPr>
            <a:xfrm>
              <a:off x="7910583" y="5423325"/>
              <a:ext cx="56910" cy="43200"/>
              <a:chOff x="6674028" y="4028625"/>
              <a:chExt cx="56910" cy="254000"/>
            </a:xfrm>
          </p:grpSpPr>
          <p:cxnSp>
            <p:nvCxnSpPr>
              <p:cNvPr id="186" name="Straight Connector 185">
                <a:extLst>
                  <a:ext uri="{FF2B5EF4-FFF2-40B4-BE49-F238E27FC236}">
                    <a16:creationId xmlns:a16="http://schemas.microsoft.com/office/drawing/2014/main" id="{16EC88E3-C797-4D60-2880-417F4439C4D3}"/>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62E20747-F63E-31FA-4CBF-943E896FA6EE}"/>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E11E4C03-FD8B-BD0E-22D8-3499A94ECC14}"/>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97" name="Group 196">
              <a:extLst>
                <a:ext uri="{FF2B5EF4-FFF2-40B4-BE49-F238E27FC236}">
                  <a16:creationId xmlns:a16="http://schemas.microsoft.com/office/drawing/2014/main" id="{41957FE1-E7AB-8BDF-D421-815F9A5F29DF}"/>
                </a:ext>
              </a:extLst>
            </p:cNvPr>
            <p:cNvGrpSpPr/>
            <p:nvPr/>
          </p:nvGrpSpPr>
          <p:grpSpPr>
            <a:xfrm>
              <a:off x="5291328" y="5036652"/>
              <a:ext cx="56910" cy="306000"/>
              <a:chOff x="6674028" y="4028625"/>
              <a:chExt cx="56910" cy="254000"/>
            </a:xfrm>
          </p:grpSpPr>
          <p:cxnSp>
            <p:nvCxnSpPr>
              <p:cNvPr id="198" name="Straight Connector 197">
                <a:extLst>
                  <a:ext uri="{FF2B5EF4-FFF2-40B4-BE49-F238E27FC236}">
                    <a16:creationId xmlns:a16="http://schemas.microsoft.com/office/drawing/2014/main" id="{8E55104D-3709-2557-D04A-F6C8FA2378EF}"/>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760400B5-0C00-A772-DEF9-CC13CF935D7D}"/>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475ABC61-5C26-0BBD-4504-2C49BA47124A}"/>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01" name="Group 200">
              <a:extLst>
                <a:ext uri="{FF2B5EF4-FFF2-40B4-BE49-F238E27FC236}">
                  <a16:creationId xmlns:a16="http://schemas.microsoft.com/office/drawing/2014/main" id="{31943B76-8886-99F4-7BF3-45AE79DE6BBA}"/>
                </a:ext>
              </a:extLst>
            </p:cNvPr>
            <p:cNvGrpSpPr/>
            <p:nvPr/>
          </p:nvGrpSpPr>
          <p:grpSpPr>
            <a:xfrm>
              <a:off x="6243828" y="3376126"/>
              <a:ext cx="56910" cy="756000"/>
              <a:chOff x="6674028" y="4028625"/>
              <a:chExt cx="56910" cy="254000"/>
            </a:xfrm>
          </p:grpSpPr>
          <p:cxnSp>
            <p:nvCxnSpPr>
              <p:cNvPr id="202" name="Straight Connector 201">
                <a:extLst>
                  <a:ext uri="{FF2B5EF4-FFF2-40B4-BE49-F238E27FC236}">
                    <a16:creationId xmlns:a16="http://schemas.microsoft.com/office/drawing/2014/main" id="{3C70F168-C866-2660-0691-BE0FE771C771}"/>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0C3986F6-4102-5CA8-4715-52E2CDE0A961}"/>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CEF595F0-5DB8-AB96-5A6C-B409C09E4FB1}"/>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05" name="Group 204">
              <a:extLst>
                <a:ext uri="{FF2B5EF4-FFF2-40B4-BE49-F238E27FC236}">
                  <a16:creationId xmlns:a16="http://schemas.microsoft.com/office/drawing/2014/main" id="{6EBBB7B7-7EAA-41F4-5F93-4B39853FC443}"/>
                </a:ext>
              </a:extLst>
            </p:cNvPr>
            <p:cNvGrpSpPr/>
            <p:nvPr/>
          </p:nvGrpSpPr>
          <p:grpSpPr>
            <a:xfrm>
              <a:off x="6366006" y="4676051"/>
              <a:ext cx="56910" cy="216000"/>
              <a:chOff x="6674028" y="4028625"/>
              <a:chExt cx="56910" cy="254000"/>
            </a:xfrm>
          </p:grpSpPr>
          <p:cxnSp>
            <p:nvCxnSpPr>
              <p:cNvPr id="206" name="Straight Connector 205">
                <a:extLst>
                  <a:ext uri="{FF2B5EF4-FFF2-40B4-BE49-F238E27FC236}">
                    <a16:creationId xmlns:a16="http://schemas.microsoft.com/office/drawing/2014/main" id="{B97CA976-B18B-B5A7-03B3-CC28CF8FC6EA}"/>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a:extLst>
                  <a:ext uri="{FF2B5EF4-FFF2-40B4-BE49-F238E27FC236}">
                    <a16:creationId xmlns:a16="http://schemas.microsoft.com/office/drawing/2014/main" id="{E13839BE-740E-5DAA-3BF7-9B1BB4434129}"/>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A5A006FD-EBE5-144A-7F79-5B34681BDA18}"/>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09" name="Group 208">
              <a:extLst>
                <a:ext uri="{FF2B5EF4-FFF2-40B4-BE49-F238E27FC236}">
                  <a16:creationId xmlns:a16="http://schemas.microsoft.com/office/drawing/2014/main" id="{6C1CFDF5-3A16-7BE2-9541-B44A764146D1}"/>
                </a:ext>
              </a:extLst>
            </p:cNvPr>
            <p:cNvGrpSpPr/>
            <p:nvPr/>
          </p:nvGrpSpPr>
          <p:grpSpPr>
            <a:xfrm>
              <a:off x="7196328" y="4179401"/>
              <a:ext cx="56910" cy="162000"/>
              <a:chOff x="6674028" y="4028625"/>
              <a:chExt cx="56910" cy="254000"/>
            </a:xfrm>
          </p:grpSpPr>
          <p:cxnSp>
            <p:nvCxnSpPr>
              <p:cNvPr id="210" name="Straight Connector 209">
                <a:extLst>
                  <a:ext uri="{FF2B5EF4-FFF2-40B4-BE49-F238E27FC236}">
                    <a16:creationId xmlns:a16="http://schemas.microsoft.com/office/drawing/2014/main" id="{CC85B206-FB4E-E674-E17B-08193E6DC499}"/>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20B2086B-2023-3967-5022-F371DC3F2DEF}"/>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a:extLst>
                  <a:ext uri="{FF2B5EF4-FFF2-40B4-BE49-F238E27FC236}">
                    <a16:creationId xmlns:a16="http://schemas.microsoft.com/office/drawing/2014/main" id="{E9DA0641-68DB-A50C-ED44-27558CF1F09F}"/>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13" name="Group 212">
              <a:extLst>
                <a:ext uri="{FF2B5EF4-FFF2-40B4-BE49-F238E27FC236}">
                  <a16:creationId xmlns:a16="http://schemas.microsoft.com/office/drawing/2014/main" id="{58B86E63-2DDD-A6E3-AE88-4F36DFC34003}"/>
                </a:ext>
              </a:extLst>
            </p:cNvPr>
            <p:cNvGrpSpPr/>
            <p:nvPr/>
          </p:nvGrpSpPr>
          <p:grpSpPr>
            <a:xfrm>
              <a:off x="7318506" y="4412526"/>
              <a:ext cx="56910" cy="97200"/>
              <a:chOff x="6674028" y="4028625"/>
              <a:chExt cx="56910" cy="254000"/>
            </a:xfrm>
          </p:grpSpPr>
          <p:cxnSp>
            <p:nvCxnSpPr>
              <p:cNvPr id="214" name="Straight Connector 213">
                <a:extLst>
                  <a:ext uri="{FF2B5EF4-FFF2-40B4-BE49-F238E27FC236}">
                    <a16:creationId xmlns:a16="http://schemas.microsoft.com/office/drawing/2014/main" id="{44B7E2A4-B3FB-4DE6-58B8-21430DDAA1F4}"/>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0A2467ED-C99E-D790-BC6C-B6669AB59EE3}"/>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B7806A8A-95B8-E783-D5C2-9BD300BBEFBF}"/>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17" name="Group 216">
              <a:extLst>
                <a:ext uri="{FF2B5EF4-FFF2-40B4-BE49-F238E27FC236}">
                  <a16:creationId xmlns:a16="http://schemas.microsoft.com/office/drawing/2014/main" id="{0E363F4E-1216-5F8F-D10B-B39AD72B5B47}"/>
                </a:ext>
              </a:extLst>
            </p:cNvPr>
            <p:cNvGrpSpPr/>
            <p:nvPr/>
          </p:nvGrpSpPr>
          <p:grpSpPr>
            <a:xfrm>
              <a:off x="7666228" y="3953977"/>
              <a:ext cx="56910" cy="198000"/>
              <a:chOff x="6674028" y="4028625"/>
              <a:chExt cx="56910" cy="254000"/>
            </a:xfrm>
          </p:grpSpPr>
          <p:cxnSp>
            <p:nvCxnSpPr>
              <p:cNvPr id="218" name="Straight Connector 217">
                <a:extLst>
                  <a:ext uri="{FF2B5EF4-FFF2-40B4-BE49-F238E27FC236}">
                    <a16:creationId xmlns:a16="http://schemas.microsoft.com/office/drawing/2014/main" id="{52AAF682-26A5-F389-7CF8-4162B00CDECF}"/>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DD722630-2C4C-7761-552B-8E71C6304EAE}"/>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2EEC598C-E248-CEC7-904F-2D12D99913F1}"/>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21" name="Group 220">
              <a:extLst>
                <a:ext uri="{FF2B5EF4-FFF2-40B4-BE49-F238E27FC236}">
                  <a16:creationId xmlns:a16="http://schemas.microsoft.com/office/drawing/2014/main" id="{9E20B398-2F4B-ED7D-DC03-E753210B282C}"/>
                </a:ext>
              </a:extLst>
            </p:cNvPr>
            <p:cNvGrpSpPr/>
            <p:nvPr/>
          </p:nvGrpSpPr>
          <p:grpSpPr>
            <a:xfrm>
              <a:off x="7788406" y="5022126"/>
              <a:ext cx="56910" cy="280800"/>
              <a:chOff x="6674028" y="4028625"/>
              <a:chExt cx="56910" cy="254000"/>
            </a:xfrm>
          </p:grpSpPr>
          <p:cxnSp>
            <p:nvCxnSpPr>
              <p:cNvPr id="222" name="Straight Connector 221">
                <a:extLst>
                  <a:ext uri="{FF2B5EF4-FFF2-40B4-BE49-F238E27FC236}">
                    <a16:creationId xmlns:a16="http://schemas.microsoft.com/office/drawing/2014/main" id="{43F2D384-9B68-EFC0-2D89-DAE7850D6CBC}"/>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9BBCC50F-E39A-BFEC-6858-CEAD7F66F8D3}"/>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EEE0A370-5575-7512-9D81-4E92F102BFEC}"/>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25" name="Rectangle 224">
              <a:extLst>
                <a:ext uri="{FF2B5EF4-FFF2-40B4-BE49-F238E27FC236}">
                  <a16:creationId xmlns:a16="http://schemas.microsoft.com/office/drawing/2014/main" id="{FA42D685-EAD5-9A55-FAB3-FD29CAA9F30B}"/>
                </a:ext>
              </a:extLst>
            </p:cNvPr>
            <p:cNvSpPr/>
            <p:nvPr/>
          </p:nvSpPr>
          <p:spPr>
            <a:xfrm>
              <a:off x="8119655" y="3598051"/>
              <a:ext cx="108000" cy="19093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6" name="Rectangle 225">
              <a:extLst>
                <a:ext uri="{FF2B5EF4-FFF2-40B4-BE49-F238E27FC236}">
                  <a16:creationId xmlns:a16="http://schemas.microsoft.com/office/drawing/2014/main" id="{4636C89D-EB96-8888-D451-73B5EE3F0A6C}"/>
                </a:ext>
              </a:extLst>
            </p:cNvPr>
            <p:cNvSpPr/>
            <p:nvPr/>
          </p:nvSpPr>
          <p:spPr>
            <a:xfrm>
              <a:off x="8241833" y="5264926"/>
              <a:ext cx="108000" cy="2424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7" name="Rectangle 226">
              <a:extLst>
                <a:ext uri="{FF2B5EF4-FFF2-40B4-BE49-F238E27FC236}">
                  <a16:creationId xmlns:a16="http://schemas.microsoft.com/office/drawing/2014/main" id="{F0442637-98F3-11C1-4895-DC2775BB6E3B}"/>
                </a:ext>
              </a:extLst>
            </p:cNvPr>
            <p:cNvSpPr/>
            <p:nvPr/>
          </p:nvSpPr>
          <p:spPr>
            <a:xfrm>
              <a:off x="8364010" y="5452251"/>
              <a:ext cx="108000" cy="5513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228" name="Group 227">
              <a:extLst>
                <a:ext uri="{FF2B5EF4-FFF2-40B4-BE49-F238E27FC236}">
                  <a16:creationId xmlns:a16="http://schemas.microsoft.com/office/drawing/2014/main" id="{4D6B9CD3-2942-9432-BA00-61EA9694192A}"/>
                </a:ext>
              </a:extLst>
            </p:cNvPr>
            <p:cNvGrpSpPr/>
            <p:nvPr/>
          </p:nvGrpSpPr>
          <p:grpSpPr>
            <a:xfrm>
              <a:off x="8389555" y="5442001"/>
              <a:ext cx="56910" cy="36000"/>
              <a:chOff x="6674028" y="4028625"/>
              <a:chExt cx="56910" cy="254000"/>
            </a:xfrm>
          </p:grpSpPr>
          <p:cxnSp>
            <p:nvCxnSpPr>
              <p:cNvPr id="229" name="Straight Connector 228">
                <a:extLst>
                  <a:ext uri="{FF2B5EF4-FFF2-40B4-BE49-F238E27FC236}">
                    <a16:creationId xmlns:a16="http://schemas.microsoft.com/office/drawing/2014/main" id="{7CAA8A41-E960-5F7D-8381-413AB2644AD6}"/>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DCEA9914-5FC7-DC66-1ED5-48609167DC45}"/>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39C977AB-197A-98A5-1ED5-F8C399333EE6}"/>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36" name="Group 235">
              <a:extLst>
                <a:ext uri="{FF2B5EF4-FFF2-40B4-BE49-F238E27FC236}">
                  <a16:creationId xmlns:a16="http://schemas.microsoft.com/office/drawing/2014/main" id="{BF272328-9D60-DD0D-F661-272F52C98724}"/>
                </a:ext>
              </a:extLst>
            </p:cNvPr>
            <p:cNvGrpSpPr/>
            <p:nvPr/>
          </p:nvGrpSpPr>
          <p:grpSpPr>
            <a:xfrm>
              <a:off x="8267378" y="5207364"/>
              <a:ext cx="56910" cy="93600"/>
              <a:chOff x="6674028" y="4028625"/>
              <a:chExt cx="56910" cy="254000"/>
            </a:xfrm>
          </p:grpSpPr>
          <p:cxnSp>
            <p:nvCxnSpPr>
              <p:cNvPr id="237" name="Straight Connector 236">
                <a:extLst>
                  <a:ext uri="{FF2B5EF4-FFF2-40B4-BE49-F238E27FC236}">
                    <a16:creationId xmlns:a16="http://schemas.microsoft.com/office/drawing/2014/main" id="{A1F14F7E-70B8-38CA-31AE-732EF7B64690}"/>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41513088-CA4E-0C56-8CE9-A90BD282902F}"/>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985DBEC0-9729-10C9-117A-247D77656C78}"/>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44" name="Group 243">
              <a:extLst>
                <a:ext uri="{FF2B5EF4-FFF2-40B4-BE49-F238E27FC236}">
                  <a16:creationId xmlns:a16="http://schemas.microsoft.com/office/drawing/2014/main" id="{FE6821AC-874D-2417-39E4-CCA6E0C04585}"/>
                </a:ext>
              </a:extLst>
            </p:cNvPr>
            <p:cNvGrpSpPr/>
            <p:nvPr/>
          </p:nvGrpSpPr>
          <p:grpSpPr>
            <a:xfrm>
              <a:off x="8145200" y="3031751"/>
              <a:ext cx="56910" cy="835200"/>
              <a:chOff x="6674028" y="4028625"/>
              <a:chExt cx="56910" cy="254000"/>
            </a:xfrm>
          </p:grpSpPr>
          <p:cxnSp>
            <p:nvCxnSpPr>
              <p:cNvPr id="245" name="Straight Connector 244">
                <a:extLst>
                  <a:ext uri="{FF2B5EF4-FFF2-40B4-BE49-F238E27FC236}">
                    <a16:creationId xmlns:a16="http://schemas.microsoft.com/office/drawing/2014/main" id="{E4C5867F-93A7-AC28-2366-9B7208E80A04}"/>
                  </a:ext>
                </a:extLst>
              </p:cNvPr>
              <p:cNvCxnSpPr>
                <a:cxnSpLocks/>
              </p:cNvCxnSpPr>
              <p:nvPr/>
            </p:nvCxnSpPr>
            <p:spPr>
              <a:xfrm flipH="1">
                <a:off x="6674028" y="4028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391DBA4A-FB3F-9795-C532-9549FCC26256}"/>
                  </a:ext>
                </a:extLst>
              </p:cNvPr>
              <p:cNvCxnSpPr>
                <a:cxnSpLocks/>
              </p:cNvCxnSpPr>
              <p:nvPr/>
            </p:nvCxnSpPr>
            <p:spPr>
              <a:xfrm flipH="1">
                <a:off x="6674028" y="4282625"/>
                <a:ext cx="5691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9DF34990-D39F-A783-1092-CB46915F4D3E}"/>
                  </a:ext>
                </a:extLst>
              </p:cNvPr>
              <p:cNvCxnSpPr>
                <a:cxnSpLocks/>
              </p:cNvCxnSpPr>
              <p:nvPr/>
            </p:nvCxnSpPr>
            <p:spPr>
              <a:xfrm>
                <a:off x="6702483" y="4028625"/>
                <a:ext cx="0" cy="2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8" name="Straight Connector 37">
              <a:extLst>
                <a:ext uri="{FF2B5EF4-FFF2-40B4-BE49-F238E27FC236}">
                  <a16:creationId xmlns:a16="http://schemas.microsoft.com/office/drawing/2014/main" id="{7311B99D-8057-4221-26EF-2150EEA75F6B}"/>
                </a:ext>
              </a:extLst>
            </p:cNvPr>
            <p:cNvCxnSpPr>
              <a:cxnSpLocks/>
            </p:cNvCxnSpPr>
            <p:nvPr/>
          </p:nvCxnSpPr>
          <p:spPr>
            <a:xfrm flipH="1">
              <a:off x="3707928" y="5510401"/>
              <a:ext cx="482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6" name="TextBox 255">
              <a:extLst>
                <a:ext uri="{FF2B5EF4-FFF2-40B4-BE49-F238E27FC236}">
                  <a16:creationId xmlns:a16="http://schemas.microsoft.com/office/drawing/2014/main" id="{732E9028-160A-EEA6-8AEB-06E9DFCC92EF}"/>
                </a:ext>
              </a:extLst>
            </p:cNvPr>
            <p:cNvSpPr txBox="1"/>
            <p:nvPr/>
          </p:nvSpPr>
          <p:spPr>
            <a:xfrm>
              <a:off x="4325936" y="5535601"/>
              <a:ext cx="325410" cy="123111"/>
            </a:xfrm>
            <a:prstGeom prst="rect">
              <a:avLst/>
            </a:prstGeom>
            <a:noFill/>
          </p:spPr>
          <p:txBody>
            <a:bodyPr wrap="none" lIns="0" tIns="0" rIns="0" bIns="0" rtlCol="0">
              <a:spAutoFit/>
            </a:bodyPr>
            <a:lstStyle/>
            <a:p>
              <a:pPr algn="ctr"/>
              <a:r>
                <a:rPr lang="en-GB" sz="800" dirty="0">
                  <a:solidFill>
                    <a:srgbClr val="000000"/>
                  </a:solidFill>
                  <a:latin typeface="Arial" panose="020B0604020202020204" pitchFamily="34" charset="0"/>
                  <a:ea typeface="Aileron" charset="0"/>
                  <a:cs typeface="Arial" panose="020B0604020202020204" pitchFamily="34" charset="0"/>
                </a:rPr>
                <a:t>Cecum</a:t>
              </a:r>
            </a:p>
          </p:txBody>
        </p:sp>
        <p:cxnSp>
          <p:nvCxnSpPr>
            <p:cNvPr id="257" name="Straight Connector 256">
              <a:extLst>
                <a:ext uri="{FF2B5EF4-FFF2-40B4-BE49-F238E27FC236}">
                  <a16:creationId xmlns:a16="http://schemas.microsoft.com/office/drawing/2014/main" id="{C1567F3B-76C3-949A-809E-CBB5DB8AD215}"/>
                </a:ext>
              </a:extLst>
            </p:cNvPr>
            <p:cNvCxnSpPr>
              <a:cxnSpLocks/>
            </p:cNvCxnSpPr>
            <p:nvPr/>
          </p:nvCxnSpPr>
          <p:spPr>
            <a:xfrm flipH="1">
              <a:off x="3678988" y="5510401"/>
              <a:ext cx="5691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8" name="TextBox 257">
              <a:extLst>
                <a:ext uri="{FF2B5EF4-FFF2-40B4-BE49-F238E27FC236}">
                  <a16:creationId xmlns:a16="http://schemas.microsoft.com/office/drawing/2014/main" id="{4FF6A263-30A9-CE05-25A2-EB57371A5EBE}"/>
                </a:ext>
              </a:extLst>
            </p:cNvPr>
            <p:cNvSpPr txBox="1"/>
            <p:nvPr/>
          </p:nvSpPr>
          <p:spPr>
            <a:xfrm>
              <a:off x="4832961" y="5535601"/>
              <a:ext cx="269306" cy="123111"/>
            </a:xfrm>
            <a:prstGeom prst="rect">
              <a:avLst/>
            </a:prstGeom>
            <a:noFill/>
          </p:spPr>
          <p:txBody>
            <a:bodyPr wrap="none" lIns="0" tIns="0" rIns="0" bIns="0" rtlCol="0">
              <a:spAutoFit/>
            </a:bodyPr>
            <a:lstStyle/>
            <a:p>
              <a:pPr algn="ctr"/>
              <a:r>
                <a:rPr lang="en-GB" sz="800" dirty="0">
                  <a:solidFill>
                    <a:srgbClr val="000000"/>
                  </a:solidFill>
                  <a:latin typeface="Arial" panose="020B0604020202020204" pitchFamily="34" charset="0"/>
                  <a:ea typeface="Aileron" charset="0"/>
                  <a:cs typeface="Arial" panose="020B0604020202020204" pitchFamily="34" charset="0"/>
                </a:rPr>
                <a:t>Colon</a:t>
              </a:r>
            </a:p>
          </p:txBody>
        </p:sp>
        <p:sp>
          <p:nvSpPr>
            <p:cNvPr id="259" name="TextBox 258">
              <a:extLst>
                <a:ext uri="{FF2B5EF4-FFF2-40B4-BE49-F238E27FC236}">
                  <a16:creationId xmlns:a16="http://schemas.microsoft.com/office/drawing/2014/main" id="{376CE369-6287-5E53-AE75-4EED28650AF9}"/>
                </a:ext>
              </a:extLst>
            </p:cNvPr>
            <p:cNvSpPr txBox="1"/>
            <p:nvPr/>
          </p:nvSpPr>
          <p:spPr>
            <a:xfrm>
              <a:off x="5327919" y="5535601"/>
              <a:ext cx="222818" cy="123111"/>
            </a:xfrm>
            <a:prstGeom prst="rect">
              <a:avLst/>
            </a:prstGeom>
            <a:noFill/>
          </p:spPr>
          <p:txBody>
            <a:bodyPr wrap="none" lIns="0" tIns="0" rIns="0" bIns="0" rtlCol="0">
              <a:spAutoFit/>
            </a:bodyPr>
            <a:lstStyle/>
            <a:p>
              <a:pPr algn="ctr"/>
              <a:r>
                <a:rPr lang="en-GB" sz="800" dirty="0">
                  <a:solidFill>
                    <a:srgbClr val="000000"/>
                  </a:solidFill>
                  <a:latin typeface="Arial" panose="020B0604020202020204" pitchFamily="34" charset="0"/>
                  <a:ea typeface="Aileron" charset="0"/>
                  <a:cs typeface="Arial" panose="020B0604020202020204" pitchFamily="34" charset="0"/>
                </a:rPr>
                <a:t>Liver</a:t>
              </a:r>
            </a:p>
          </p:txBody>
        </p:sp>
        <p:sp>
          <p:nvSpPr>
            <p:cNvPr id="260" name="TextBox 259">
              <a:extLst>
                <a:ext uri="{FF2B5EF4-FFF2-40B4-BE49-F238E27FC236}">
                  <a16:creationId xmlns:a16="http://schemas.microsoft.com/office/drawing/2014/main" id="{0EFCB128-7CCB-C3F5-2226-74A87B4A317B}"/>
                </a:ext>
              </a:extLst>
            </p:cNvPr>
            <p:cNvSpPr txBox="1"/>
            <p:nvPr/>
          </p:nvSpPr>
          <p:spPr>
            <a:xfrm>
              <a:off x="5802883" y="5535601"/>
              <a:ext cx="230833" cy="123111"/>
            </a:xfrm>
            <a:prstGeom prst="rect">
              <a:avLst/>
            </a:prstGeom>
            <a:noFill/>
          </p:spPr>
          <p:txBody>
            <a:bodyPr wrap="none" lIns="0" tIns="0" rIns="0" bIns="0" rtlCol="0">
              <a:spAutoFit/>
            </a:bodyPr>
            <a:lstStyle/>
            <a:p>
              <a:pPr algn="ctr"/>
              <a:r>
                <a:rPr lang="en-GB" sz="800" dirty="0">
                  <a:solidFill>
                    <a:srgbClr val="000000"/>
                  </a:solidFill>
                  <a:latin typeface="Arial" panose="020B0604020202020204" pitchFamily="34" charset="0"/>
                  <a:ea typeface="Aileron" charset="0"/>
                  <a:cs typeface="Arial" panose="020B0604020202020204" pitchFamily="34" charset="0"/>
                </a:rPr>
                <a:t>Lung</a:t>
              </a:r>
            </a:p>
          </p:txBody>
        </p:sp>
        <p:sp>
          <p:nvSpPr>
            <p:cNvPr id="261" name="TextBox 260">
              <a:extLst>
                <a:ext uri="{FF2B5EF4-FFF2-40B4-BE49-F238E27FC236}">
                  <a16:creationId xmlns:a16="http://schemas.microsoft.com/office/drawing/2014/main" id="{2408598E-8EA2-B550-0969-4D808ED8E60F}"/>
                </a:ext>
              </a:extLst>
            </p:cNvPr>
            <p:cNvSpPr txBox="1"/>
            <p:nvPr/>
          </p:nvSpPr>
          <p:spPr>
            <a:xfrm>
              <a:off x="6179261" y="5535601"/>
              <a:ext cx="436018" cy="123111"/>
            </a:xfrm>
            <a:prstGeom prst="rect">
              <a:avLst/>
            </a:prstGeom>
            <a:noFill/>
          </p:spPr>
          <p:txBody>
            <a:bodyPr wrap="none" lIns="0" tIns="0" rIns="0" bIns="0" rtlCol="0">
              <a:spAutoFit/>
            </a:bodyPr>
            <a:lstStyle/>
            <a:p>
              <a:pPr algn="ctr"/>
              <a:r>
                <a:rPr lang="en-GB" sz="800" dirty="0">
                  <a:solidFill>
                    <a:srgbClr val="000000"/>
                  </a:solidFill>
                  <a:latin typeface="Arial" panose="020B0604020202020204" pitchFamily="34" charset="0"/>
                  <a:ea typeface="Aileron" charset="0"/>
                  <a:cs typeface="Arial" panose="020B0604020202020204" pitchFamily="34" charset="0"/>
                </a:rPr>
                <a:t>Pancreas</a:t>
              </a:r>
            </a:p>
          </p:txBody>
        </p:sp>
        <p:sp>
          <p:nvSpPr>
            <p:cNvPr id="262" name="TextBox 261">
              <a:extLst>
                <a:ext uri="{FF2B5EF4-FFF2-40B4-BE49-F238E27FC236}">
                  <a16:creationId xmlns:a16="http://schemas.microsoft.com/office/drawing/2014/main" id="{FFD3D7F8-5495-D07C-E2B8-18D5E7C137E7}"/>
                </a:ext>
              </a:extLst>
            </p:cNvPr>
            <p:cNvSpPr txBox="1"/>
            <p:nvPr/>
          </p:nvSpPr>
          <p:spPr>
            <a:xfrm>
              <a:off x="6706367" y="5535601"/>
              <a:ext cx="354264" cy="123111"/>
            </a:xfrm>
            <a:prstGeom prst="rect">
              <a:avLst/>
            </a:prstGeom>
            <a:noFill/>
          </p:spPr>
          <p:txBody>
            <a:bodyPr wrap="none" lIns="0" tIns="0" rIns="0" bIns="0" rtlCol="0">
              <a:spAutoFit/>
            </a:bodyPr>
            <a:lstStyle/>
            <a:p>
              <a:pPr algn="ctr"/>
              <a:r>
                <a:rPr lang="en-GB" sz="800" dirty="0">
                  <a:solidFill>
                    <a:srgbClr val="000000"/>
                  </a:solidFill>
                  <a:latin typeface="Arial" panose="020B0604020202020204" pitchFamily="34" charset="0"/>
                  <a:ea typeface="Aileron" charset="0"/>
                  <a:cs typeface="Arial" panose="020B0604020202020204" pitchFamily="34" charset="0"/>
                </a:rPr>
                <a:t>Rectum</a:t>
              </a:r>
            </a:p>
          </p:txBody>
        </p:sp>
        <p:sp>
          <p:nvSpPr>
            <p:cNvPr id="263" name="TextBox 262">
              <a:extLst>
                <a:ext uri="{FF2B5EF4-FFF2-40B4-BE49-F238E27FC236}">
                  <a16:creationId xmlns:a16="http://schemas.microsoft.com/office/drawing/2014/main" id="{8B553BB4-B553-0982-3FC6-1F009C853FF3}"/>
                </a:ext>
              </a:extLst>
            </p:cNvPr>
            <p:cNvSpPr txBox="1"/>
            <p:nvPr/>
          </p:nvSpPr>
          <p:spPr>
            <a:xfrm>
              <a:off x="7155595" y="5535601"/>
              <a:ext cx="384722" cy="246221"/>
            </a:xfrm>
            <a:prstGeom prst="rect">
              <a:avLst/>
            </a:prstGeom>
            <a:noFill/>
          </p:spPr>
          <p:txBody>
            <a:bodyPr wrap="none" lIns="0" tIns="0" rIns="0" bIns="0" rtlCol="0">
              <a:spAutoFit/>
            </a:bodyPr>
            <a:lstStyle/>
            <a:p>
              <a:pPr algn="ctr"/>
              <a:r>
                <a:rPr lang="en-GB" sz="800" dirty="0">
                  <a:solidFill>
                    <a:srgbClr val="000000"/>
                  </a:solidFill>
                  <a:latin typeface="Arial" panose="020B0604020202020204" pitchFamily="34" charset="0"/>
                  <a:ea typeface="Aileron" charset="0"/>
                  <a:cs typeface="Arial" panose="020B0604020202020204" pitchFamily="34" charset="0"/>
                </a:rPr>
                <a:t>Small</a:t>
              </a:r>
              <a:br>
                <a:rPr lang="en-GB" sz="800" dirty="0">
                  <a:solidFill>
                    <a:srgbClr val="000000"/>
                  </a:solidFill>
                  <a:latin typeface="Arial" panose="020B0604020202020204" pitchFamily="34" charset="0"/>
                  <a:ea typeface="Aileron" charset="0"/>
                  <a:cs typeface="Arial" panose="020B0604020202020204" pitchFamily="34" charset="0"/>
                </a:rPr>
              </a:br>
              <a:r>
                <a:rPr lang="en-GB" sz="800" dirty="0">
                  <a:solidFill>
                    <a:srgbClr val="000000"/>
                  </a:solidFill>
                  <a:latin typeface="Arial" panose="020B0604020202020204" pitchFamily="34" charset="0"/>
                  <a:ea typeface="Aileron" charset="0"/>
                  <a:cs typeface="Arial" panose="020B0604020202020204" pitchFamily="34" charset="0"/>
                </a:rPr>
                <a:t>intestine</a:t>
              </a:r>
            </a:p>
          </p:txBody>
        </p:sp>
        <p:sp>
          <p:nvSpPr>
            <p:cNvPr id="264" name="TextBox 263">
              <a:extLst>
                <a:ext uri="{FF2B5EF4-FFF2-40B4-BE49-F238E27FC236}">
                  <a16:creationId xmlns:a16="http://schemas.microsoft.com/office/drawing/2014/main" id="{4A9982FE-F82E-5697-D69B-9664C356EEB6}"/>
                </a:ext>
              </a:extLst>
            </p:cNvPr>
            <p:cNvSpPr txBox="1"/>
            <p:nvPr/>
          </p:nvSpPr>
          <p:spPr>
            <a:xfrm>
              <a:off x="7623345" y="5535601"/>
              <a:ext cx="407164" cy="123111"/>
            </a:xfrm>
            <a:prstGeom prst="rect">
              <a:avLst/>
            </a:prstGeom>
            <a:noFill/>
          </p:spPr>
          <p:txBody>
            <a:bodyPr wrap="none" lIns="0" tIns="0" rIns="0" bIns="0" rtlCol="0">
              <a:spAutoFit/>
            </a:bodyPr>
            <a:lstStyle/>
            <a:p>
              <a:pPr algn="ctr"/>
              <a:r>
                <a:rPr lang="en-GB" sz="800" dirty="0">
                  <a:solidFill>
                    <a:srgbClr val="000000"/>
                  </a:solidFill>
                  <a:latin typeface="Arial" panose="020B0604020202020204" pitchFamily="34" charset="0"/>
                  <a:ea typeface="Aileron" charset="0"/>
                  <a:cs typeface="Arial" panose="020B0604020202020204" pitchFamily="34" charset="0"/>
                </a:rPr>
                <a:t>Stomach</a:t>
              </a:r>
            </a:p>
          </p:txBody>
        </p:sp>
        <p:sp>
          <p:nvSpPr>
            <p:cNvPr id="265" name="TextBox 264">
              <a:extLst>
                <a:ext uri="{FF2B5EF4-FFF2-40B4-BE49-F238E27FC236}">
                  <a16:creationId xmlns:a16="http://schemas.microsoft.com/office/drawing/2014/main" id="{82744D65-9991-B9C4-5053-BBAB4DBC6A05}"/>
                </a:ext>
              </a:extLst>
            </p:cNvPr>
            <p:cNvSpPr txBox="1"/>
            <p:nvPr/>
          </p:nvSpPr>
          <p:spPr>
            <a:xfrm>
              <a:off x="8112869" y="5535601"/>
              <a:ext cx="429606" cy="123111"/>
            </a:xfrm>
            <a:prstGeom prst="rect">
              <a:avLst/>
            </a:prstGeom>
            <a:noFill/>
          </p:spPr>
          <p:txBody>
            <a:bodyPr wrap="none" lIns="0" tIns="0" rIns="0" bIns="0" rtlCol="0">
              <a:spAutoFit/>
            </a:bodyPr>
            <a:lstStyle/>
            <a:p>
              <a:pPr algn="ctr"/>
              <a:r>
                <a:rPr lang="en-GB" sz="800" dirty="0">
                  <a:solidFill>
                    <a:srgbClr val="000000"/>
                  </a:solidFill>
                  <a:latin typeface="Arial" panose="020B0604020202020204" pitchFamily="34" charset="0"/>
                  <a:ea typeface="Aileron" charset="0"/>
                  <a:cs typeface="Arial" panose="020B0604020202020204" pitchFamily="34" charset="0"/>
                </a:rPr>
                <a:t>Unknown</a:t>
              </a:r>
            </a:p>
          </p:txBody>
        </p:sp>
      </p:grpSp>
      <p:sp>
        <p:nvSpPr>
          <p:cNvPr id="7" name="TextBox 6">
            <a:extLst>
              <a:ext uri="{FF2B5EF4-FFF2-40B4-BE49-F238E27FC236}">
                <a16:creationId xmlns:a16="http://schemas.microsoft.com/office/drawing/2014/main" id="{EF4F2A18-5FEE-DECD-E3C8-1C2573233DBC}"/>
              </a:ext>
            </a:extLst>
          </p:cNvPr>
          <p:cNvSpPr txBox="1"/>
          <p:nvPr/>
        </p:nvSpPr>
        <p:spPr>
          <a:xfrm>
            <a:off x="3329583" y="1832027"/>
            <a:ext cx="5828489" cy="307777"/>
          </a:xfrm>
          <a:prstGeom prst="rect">
            <a:avLst/>
          </a:prstGeom>
          <a:noFill/>
        </p:spPr>
        <p:txBody>
          <a:bodyPr wrap="square">
            <a:spAutoFit/>
          </a:bodyPr>
          <a:lstStyle/>
          <a:p>
            <a:pPr algn="ctr"/>
            <a:r>
              <a:rPr lang="en-GB" sz="1400" b="1" dirty="0">
                <a:solidFill>
                  <a:schemeClr val="accent1"/>
                </a:solidFill>
                <a:latin typeface="Arial" panose="020B0604020202020204" pitchFamily="34" charset="0"/>
                <a:cs typeface="Arial" panose="020B0604020202020204" pitchFamily="34" charset="0"/>
              </a:rPr>
              <a:t>Median OS of NETs by site and stage</a:t>
            </a:r>
            <a:endParaRPr lang="en-GB" sz="1400" b="1" baseline="30000" dirty="0">
              <a:solidFill>
                <a:schemeClr val="accent1"/>
              </a:solidFill>
              <a:latin typeface="Arial" panose="020B0604020202020204" pitchFamily="34" charset="0"/>
              <a:cs typeface="Arial" panose="020B0604020202020204" pitchFamily="34" charset="0"/>
            </a:endParaRPr>
          </a:p>
        </p:txBody>
      </p:sp>
      <p:sp>
        <p:nvSpPr>
          <p:cNvPr id="13" name="Text Placeholder 11">
            <a:extLst>
              <a:ext uri="{FF2B5EF4-FFF2-40B4-BE49-F238E27FC236}">
                <a16:creationId xmlns:a16="http://schemas.microsoft.com/office/drawing/2014/main" id="{A891FD39-5704-1E40-AAFE-FE9DF68F417E}"/>
              </a:ext>
            </a:extLst>
          </p:cNvPr>
          <p:cNvSpPr txBox="1">
            <a:spLocks/>
          </p:cNvSpPr>
          <p:nvPr/>
        </p:nvSpPr>
        <p:spPr>
          <a:xfrm>
            <a:off x="551386" y="5742976"/>
            <a:ext cx="11089228" cy="70247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endParaRPr lang="en-GB" sz="1200" dirty="0"/>
          </a:p>
        </p:txBody>
      </p:sp>
    </p:spTree>
    <p:extLst>
      <p:ext uri="{BB962C8B-B14F-4D97-AF65-F5344CB8AC3E}">
        <p14:creationId xmlns:p14="http://schemas.microsoft.com/office/powerpoint/2010/main" val="347029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783BE-ED18-503A-06C8-932CA71EFD0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5C12D1-BF08-F552-273F-EEE169700E7B}"/>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
        <p:nvSpPr>
          <p:cNvPr id="13" name="Text Placeholder 11">
            <a:extLst>
              <a:ext uri="{FF2B5EF4-FFF2-40B4-BE49-F238E27FC236}">
                <a16:creationId xmlns:a16="http://schemas.microsoft.com/office/drawing/2014/main" id="{A891FD39-5704-1E40-AAFE-FE9DF68F417E}"/>
              </a:ext>
            </a:extLst>
          </p:cNvPr>
          <p:cNvSpPr txBox="1">
            <a:spLocks/>
          </p:cNvSpPr>
          <p:nvPr/>
        </p:nvSpPr>
        <p:spPr>
          <a:xfrm>
            <a:off x="551386" y="5742976"/>
            <a:ext cx="11089228" cy="70247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endParaRPr lang="en-GB" sz="1200" dirty="0"/>
          </a:p>
        </p:txBody>
      </p:sp>
      <p:sp>
        <p:nvSpPr>
          <p:cNvPr id="311" name="Text Placeholder 102">
            <a:extLst>
              <a:ext uri="{FF2B5EF4-FFF2-40B4-BE49-F238E27FC236}">
                <a16:creationId xmlns:a16="http://schemas.microsoft.com/office/drawing/2014/main" id="{58D5A77C-0217-230B-B2A1-5E61BF33300F}"/>
              </a:ext>
            </a:extLst>
          </p:cNvPr>
          <p:cNvSpPr txBox="1">
            <a:spLocks/>
          </p:cNvSpPr>
          <p:nvPr/>
        </p:nvSpPr>
        <p:spPr>
          <a:xfrm>
            <a:off x="609600" y="1214362"/>
            <a:ext cx="10972800" cy="702470"/>
          </a:xfrm>
          <a:prstGeom prst="rect">
            <a:avLst/>
          </a:prstGeom>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cap="all" spc="100" dirty="0">
                <a:solidFill>
                  <a:srgbClr val="C7573C"/>
                </a:solidFill>
              </a:rPr>
              <a:t>Histological differentiation and Ki67 proliferation index have prognostic value in GEP‐NENs </a:t>
            </a:r>
          </a:p>
        </p:txBody>
      </p:sp>
      <p:sp>
        <p:nvSpPr>
          <p:cNvPr id="312" name="Title 2">
            <a:extLst>
              <a:ext uri="{FF2B5EF4-FFF2-40B4-BE49-F238E27FC236}">
                <a16:creationId xmlns:a16="http://schemas.microsoft.com/office/drawing/2014/main" id="{03339E5F-043A-E3A5-DD0B-2F854CBD9DF8}"/>
              </a:ext>
            </a:extLst>
          </p:cNvPr>
          <p:cNvSpPr>
            <a:spLocks noGrp="1"/>
          </p:cNvSpPr>
          <p:nvPr>
            <p:ph type="title"/>
          </p:nvPr>
        </p:nvSpPr>
        <p:spPr>
          <a:xfrm>
            <a:off x="623888" y="246911"/>
            <a:ext cx="10963199" cy="864000"/>
          </a:xfrm>
        </p:spPr>
        <p:txBody>
          <a:bodyPr>
            <a:normAutofit/>
          </a:bodyPr>
          <a:lstStyle/>
          <a:p>
            <a:r>
              <a:rPr lang="en-GB" dirty="0"/>
              <a:t>Tumour-related factors: grade, differentiation, proliferation index</a:t>
            </a:r>
          </a:p>
        </p:txBody>
      </p:sp>
      <p:sp>
        <p:nvSpPr>
          <p:cNvPr id="313" name="Content Placeholder 1">
            <a:extLst>
              <a:ext uri="{FF2B5EF4-FFF2-40B4-BE49-F238E27FC236}">
                <a16:creationId xmlns:a16="http://schemas.microsoft.com/office/drawing/2014/main" id="{E486A57D-D54A-72DD-E0DB-9C9910CB83E7}"/>
              </a:ext>
            </a:extLst>
          </p:cNvPr>
          <p:cNvSpPr>
            <a:spLocks noGrp="1"/>
          </p:cNvSpPr>
          <p:nvPr>
            <p:ph sz="quarter" idx="14"/>
          </p:nvPr>
        </p:nvSpPr>
        <p:spPr>
          <a:xfrm>
            <a:off x="619126" y="1987550"/>
            <a:ext cx="4108724" cy="3959225"/>
          </a:xfrm>
        </p:spPr>
        <p:txBody>
          <a:bodyPr>
            <a:normAutofit/>
          </a:bodyPr>
          <a:lstStyle/>
          <a:p>
            <a:r>
              <a:rPr lang="en-GB" sz="1800" dirty="0"/>
              <a:t>Five‐year survival has been shown to be significantly greater for NET‐G2 versus poorly differentiated carcinomas (75.5% vs 58.2%) and NET‐G3 versus NEC‐G3 (43.7% vs 25.4%)</a:t>
            </a:r>
            <a:r>
              <a:rPr lang="en-GB" sz="1800" baseline="30000" dirty="0"/>
              <a:t>1</a:t>
            </a:r>
          </a:p>
          <a:p>
            <a:r>
              <a:rPr lang="en-GB" sz="1800" dirty="0"/>
              <a:t>An increase in Ki67 index and high-grade progression may be important correlates of prognosis</a:t>
            </a:r>
            <a:r>
              <a:rPr lang="en-GB" sz="1800" baseline="30000" dirty="0"/>
              <a:t>2</a:t>
            </a:r>
          </a:p>
        </p:txBody>
      </p:sp>
      <p:sp>
        <p:nvSpPr>
          <p:cNvPr id="314" name="Content Placeholder 16">
            <a:extLst>
              <a:ext uri="{FF2B5EF4-FFF2-40B4-BE49-F238E27FC236}">
                <a16:creationId xmlns:a16="http://schemas.microsoft.com/office/drawing/2014/main" id="{8B2356AA-C21E-E74F-B428-BC5C19754AA8}"/>
              </a:ext>
            </a:extLst>
          </p:cNvPr>
          <p:cNvSpPr>
            <a:spLocks noGrp="1"/>
          </p:cNvSpPr>
          <p:nvPr>
            <p:ph sz="quarter" idx="15"/>
          </p:nvPr>
        </p:nvSpPr>
        <p:spPr>
          <a:xfrm>
            <a:off x="620183" y="6320584"/>
            <a:ext cx="10180339" cy="365125"/>
          </a:xfrm>
        </p:spPr>
        <p:txBody>
          <a:bodyPr/>
          <a:lstStyle/>
          <a:p>
            <a:r>
              <a:rPr lang="en-GB" sz="1100" dirty="0"/>
              <a:t>Ki67, antigen Kiel 67; (GEP-)NEN, </a:t>
            </a:r>
            <a:r>
              <a:rPr lang="en-GB" sz="1100" dirty="0" err="1"/>
              <a:t>gastroenteropancreatic</a:t>
            </a:r>
            <a:r>
              <a:rPr lang="en-GB" sz="1100" dirty="0"/>
              <a:t> neuroendocrine neoplasm; NEC, neuroendocrine carcinoma; NET, neuroendocrine tumour; NR, not reported;</a:t>
            </a:r>
            <a:br>
              <a:rPr lang="en-GB" sz="1100" dirty="0"/>
            </a:br>
            <a:r>
              <a:rPr lang="en-GB" sz="1100" dirty="0"/>
              <a:t>WHO World Health Organisation</a:t>
            </a:r>
          </a:p>
          <a:p>
            <a:r>
              <a:rPr lang="en-GB" sz="1100" dirty="0"/>
              <a:t>1. </a:t>
            </a:r>
            <a:r>
              <a:rPr lang="en-GB" sz="1100" dirty="0" err="1"/>
              <a:t>Nuñez‐Valdovinos</a:t>
            </a:r>
            <a:r>
              <a:rPr lang="en-GB" sz="1100" dirty="0"/>
              <a:t> B, et al. Oncologist. 2018; 23:422-432; 2. </a:t>
            </a:r>
            <a:r>
              <a:rPr lang="en-GB" sz="1100" dirty="0" err="1"/>
              <a:t>Botling</a:t>
            </a:r>
            <a:r>
              <a:rPr lang="en-GB" sz="1100" dirty="0"/>
              <a:t> J, et al. Neuroendocrinology. 2020;110:891-98</a:t>
            </a:r>
          </a:p>
        </p:txBody>
      </p:sp>
      <p:sp>
        <p:nvSpPr>
          <p:cNvPr id="315" name="Slide Number Placeholder 3">
            <a:extLst>
              <a:ext uri="{FF2B5EF4-FFF2-40B4-BE49-F238E27FC236}">
                <a16:creationId xmlns:a16="http://schemas.microsoft.com/office/drawing/2014/main" id="{220E0042-1EF5-75F3-A04E-1E038D6DBA48}"/>
              </a:ext>
            </a:extLst>
          </p:cNvPr>
          <p:cNvSpPr txBox="1">
            <a:spLocks/>
          </p:cNvSpPr>
          <p:nvPr/>
        </p:nvSpPr>
        <p:spPr>
          <a:xfrm>
            <a:off x="10800523" y="6428359"/>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E43C0F-8A7B-3A4B-9DB5-B3472E36E833}" type="slidenum">
              <a:rPr lang="en-GB" smtClean="0"/>
              <a:pPr/>
              <a:t>21</a:t>
            </a:fld>
            <a:endParaRPr lang="en-GB" dirty="0"/>
          </a:p>
        </p:txBody>
      </p:sp>
      <p:sp>
        <p:nvSpPr>
          <p:cNvPr id="316" name="Text Placeholder 11">
            <a:extLst>
              <a:ext uri="{FF2B5EF4-FFF2-40B4-BE49-F238E27FC236}">
                <a16:creationId xmlns:a16="http://schemas.microsoft.com/office/drawing/2014/main" id="{A4A12E16-7A97-2F3E-5CAE-11F14A53A5C1}"/>
              </a:ext>
            </a:extLst>
          </p:cNvPr>
          <p:cNvSpPr txBox="1">
            <a:spLocks/>
          </p:cNvSpPr>
          <p:nvPr/>
        </p:nvSpPr>
        <p:spPr>
          <a:xfrm>
            <a:off x="551386" y="5742976"/>
            <a:ext cx="11089228" cy="70247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endParaRPr lang="en-GB" sz="1200" dirty="0"/>
          </a:p>
        </p:txBody>
      </p:sp>
      <p:sp>
        <p:nvSpPr>
          <p:cNvPr id="317" name="TextBox 316">
            <a:extLst>
              <a:ext uri="{FF2B5EF4-FFF2-40B4-BE49-F238E27FC236}">
                <a16:creationId xmlns:a16="http://schemas.microsoft.com/office/drawing/2014/main" id="{7EAA724D-A011-C506-8A1B-C2EFA1AB3250}"/>
              </a:ext>
            </a:extLst>
          </p:cNvPr>
          <p:cNvSpPr txBox="1"/>
          <p:nvPr/>
        </p:nvSpPr>
        <p:spPr>
          <a:xfrm>
            <a:off x="4894186" y="1772816"/>
            <a:ext cx="6627519" cy="523220"/>
          </a:xfrm>
          <a:prstGeom prst="rect">
            <a:avLst/>
          </a:prstGeom>
          <a:noFill/>
        </p:spPr>
        <p:txBody>
          <a:bodyPr wrap="square">
            <a:spAutoFit/>
          </a:bodyPr>
          <a:lstStyle/>
          <a:p>
            <a:pPr marL="0" indent="0" algn="ctr">
              <a:buFont typeface="Arial"/>
              <a:buNone/>
            </a:pPr>
            <a:r>
              <a:rPr lang="en-GB" sz="1400" b="1" dirty="0">
                <a:solidFill>
                  <a:schemeClr val="accent1"/>
                </a:solidFill>
                <a:latin typeface="Arial" panose="020B0604020202020204" pitchFamily="34" charset="0"/>
                <a:cs typeface="Arial" panose="020B0604020202020204" pitchFamily="34" charset="0"/>
              </a:rPr>
              <a:t>Overall survival by tumour differentiation and proliferation</a:t>
            </a:r>
            <a:br>
              <a:rPr lang="en-GB" sz="1400" b="1" dirty="0">
                <a:solidFill>
                  <a:schemeClr val="accent1"/>
                </a:solidFill>
                <a:latin typeface="Arial" panose="020B0604020202020204" pitchFamily="34" charset="0"/>
                <a:cs typeface="Arial" panose="020B0604020202020204" pitchFamily="34" charset="0"/>
              </a:rPr>
            </a:br>
            <a:r>
              <a:rPr lang="en-GB" sz="1400" b="1" dirty="0">
                <a:solidFill>
                  <a:schemeClr val="accent1"/>
                </a:solidFill>
                <a:latin typeface="Arial" panose="020B0604020202020204" pitchFamily="34" charset="0"/>
                <a:cs typeface="Arial" panose="020B0604020202020204" pitchFamily="34" charset="0"/>
              </a:rPr>
              <a:t>(GEP-NENs)</a:t>
            </a:r>
            <a:r>
              <a:rPr lang="en-GB" sz="1400" b="1" baseline="30000" dirty="0">
                <a:solidFill>
                  <a:schemeClr val="accent1"/>
                </a:solidFill>
                <a:latin typeface="Arial" panose="020B0604020202020204" pitchFamily="34" charset="0"/>
                <a:cs typeface="Arial" panose="020B0604020202020204" pitchFamily="34" charset="0"/>
              </a:rPr>
              <a:t>1</a:t>
            </a:r>
          </a:p>
        </p:txBody>
      </p:sp>
      <p:grpSp>
        <p:nvGrpSpPr>
          <p:cNvPr id="318" name="Group 317">
            <a:extLst>
              <a:ext uri="{FF2B5EF4-FFF2-40B4-BE49-F238E27FC236}">
                <a16:creationId xmlns:a16="http://schemas.microsoft.com/office/drawing/2014/main" id="{9916D72E-EC4B-BB96-FDF8-62622F4432EF}"/>
              </a:ext>
            </a:extLst>
          </p:cNvPr>
          <p:cNvGrpSpPr/>
          <p:nvPr/>
        </p:nvGrpSpPr>
        <p:grpSpPr>
          <a:xfrm>
            <a:off x="4894186" y="2290864"/>
            <a:ext cx="6688214" cy="3935463"/>
            <a:chOff x="4894186" y="2420888"/>
            <a:chExt cx="5718202" cy="3816424"/>
          </a:xfrm>
        </p:grpSpPr>
        <p:pic>
          <p:nvPicPr>
            <p:cNvPr id="319" name="Picture 318" descr="A group of colorful lines on a black background&#10;&#10;Description automatically generated">
              <a:extLst>
                <a:ext uri="{FF2B5EF4-FFF2-40B4-BE49-F238E27FC236}">
                  <a16:creationId xmlns:a16="http://schemas.microsoft.com/office/drawing/2014/main" id="{DA4F779B-D86A-2E0D-C454-73C6D9301185}"/>
                </a:ext>
              </a:extLst>
            </p:cNvPr>
            <p:cNvPicPr>
              <a:picLocks noChangeAspect="1"/>
            </p:cNvPicPr>
            <p:nvPr/>
          </p:nvPicPr>
          <p:blipFill>
            <a:blip r:embed="rId3"/>
            <a:stretch>
              <a:fillRect/>
            </a:stretch>
          </p:blipFill>
          <p:spPr>
            <a:xfrm>
              <a:off x="5087888" y="2568669"/>
              <a:ext cx="5524500" cy="3149600"/>
            </a:xfrm>
            <a:prstGeom prst="rect">
              <a:avLst/>
            </a:prstGeom>
          </p:spPr>
        </p:pic>
        <p:sp>
          <p:nvSpPr>
            <p:cNvPr id="320" name="TextBox 319">
              <a:extLst>
                <a:ext uri="{FF2B5EF4-FFF2-40B4-BE49-F238E27FC236}">
                  <a16:creationId xmlns:a16="http://schemas.microsoft.com/office/drawing/2014/main" id="{3A36046B-7837-BC06-2485-25FC190E61CC}"/>
                </a:ext>
              </a:extLst>
            </p:cNvPr>
            <p:cNvSpPr txBox="1"/>
            <p:nvPr/>
          </p:nvSpPr>
          <p:spPr>
            <a:xfrm rot="16200000">
              <a:off x="4584486" y="3062120"/>
              <a:ext cx="711733" cy="92333"/>
            </a:xfrm>
            <a:prstGeom prst="rect">
              <a:avLst/>
            </a:prstGeom>
            <a:noFill/>
          </p:spPr>
          <p:txBody>
            <a:bodyPr wrap="none" lIns="0" tIns="0" rIns="0" bIns="0" rtlCol="0">
              <a:spAutoFit/>
            </a:bodyPr>
            <a:lstStyle/>
            <a:p>
              <a:pPr algn="ctr"/>
              <a:r>
                <a:rPr lang="en-GB" sz="600" b="1" dirty="0">
                  <a:solidFill>
                    <a:srgbClr val="000000"/>
                  </a:solidFill>
                  <a:latin typeface="Arial" panose="020B0604020202020204" pitchFamily="34" charset="0"/>
                  <a:ea typeface="Aileron" charset="0"/>
                  <a:cs typeface="Arial" panose="020B0604020202020204" pitchFamily="34" charset="0"/>
                </a:rPr>
                <a:t>Survival probability</a:t>
              </a:r>
            </a:p>
          </p:txBody>
        </p:sp>
        <p:sp>
          <p:nvSpPr>
            <p:cNvPr id="321" name="TextBox 320">
              <a:extLst>
                <a:ext uri="{FF2B5EF4-FFF2-40B4-BE49-F238E27FC236}">
                  <a16:creationId xmlns:a16="http://schemas.microsoft.com/office/drawing/2014/main" id="{8F08D5CE-ECEB-C2EE-3B69-DA2DEBBF772B}"/>
                </a:ext>
              </a:extLst>
            </p:cNvPr>
            <p:cNvSpPr txBox="1"/>
            <p:nvPr/>
          </p:nvSpPr>
          <p:spPr>
            <a:xfrm>
              <a:off x="5385737" y="3490837"/>
              <a:ext cx="278215" cy="89540"/>
            </a:xfrm>
            <a:prstGeom prst="rect">
              <a:avLst/>
            </a:prstGeom>
            <a:noFill/>
          </p:spPr>
          <p:txBody>
            <a:bodyPr wrap="none" lIns="0" tIns="0" rIns="0" bIns="0" rtlCol="0">
              <a:spAutoFit/>
            </a:bodyPr>
            <a:lstStyle/>
            <a:p>
              <a:pPr algn="r"/>
              <a:r>
                <a:rPr lang="en-GB" sz="600" dirty="0">
                  <a:solidFill>
                    <a:srgbClr val="000000"/>
                  </a:solidFill>
                  <a:latin typeface="Arial" panose="020B0604020202020204" pitchFamily="34" charset="0"/>
                  <a:ea typeface="Aileron" charset="0"/>
                  <a:cs typeface="Arial" panose="020B0604020202020204" pitchFamily="34" charset="0"/>
                </a:rPr>
                <a:t>p&lt;0.0001</a:t>
              </a:r>
            </a:p>
          </p:txBody>
        </p:sp>
        <p:sp>
          <p:nvSpPr>
            <p:cNvPr id="322" name="TextBox 321">
              <a:extLst>
                <a:ext uri="{FF2B5EF4-FFF2-40B4-BE49-F238E27FC236}">
                  <a16:creationId xmlns:a16="http://schemas.microsoft.com/office/drawing/2014/main" id="{B6BAA4C7-4D18-B5A1-CE1E-98CFFE7DEC68}"/>
                </a:ext>
              </a:extLst>
            </p:cNvPr>
            <p:cNvSpPr txBox="1"/>
            <p:nvPr/>
          </p:nvSpPr>
          <p:spPr>
            <a:xfrm>
              <a:off x="5318832" y="3847223"/>
              <a:ext cx="141064" cy="276999"/>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697</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738</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364</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1014</a:t>
              </a:r>
            </a:p>
          </p:txBody>
        </p:sp>
        <p:sp>
          <p:nvSpPr>
            <p:cNvPr id="323" name="TextBox 322">
              <a:extLst>
                <a:ext uri="{FF2B5EF4-FFF2-40B4-BE49-F238E27FC236}">
                  <a16:creationId xmlns:a16="http://schemas.microsoft.com/office/drawing/2014/main" id="{C84903D5-26E3-1845-7CBC-DC41B1032059}"/>
                </a:ext>
              </a:extLst>
            </p:cNvPr>
            <p:cNvSpPr txBox="1"/>
            <p:nvPr/>
          </p:nvSpPr>
          <p:spPr>
            <a:xfrm>
              <a:off x="5116051" y="3771023"/>
              <a:ext cx="687689" cy="69250"/>
            </a:xfrm>
            <a:prstGeom prst="rect">
              <a:avLst/>
            </a:prstGeom>
            <a:noFill/>
          </p:spPr>
          <p:txBody>
            <a:bodyPr wrap="none" lIns="0" tIns="0" rIns="0" bIns="0" rtlCol="0">
              <a:spAutoFit/>
            </a:bodyPr>
            <a:lstStyle/>
            <a:p>
              <a:pPr algn="ctr">
                <a:lnSpc>
                  <a:spcPct val="90000"/>
                </a:lnSpc>
              </a:pPr>
              <a:r>
                <a:rPr lang="en-GB" sz="500" b="1" dirty="0">
                  <a:solidFill>
                    <a:srgbClr val="000000"/>
                  </a:solidFill>
                  <a:latin typeface="Arial" panose="020B0604020202020204" pitchFamily="34" charset="0"/>
                  <a:ea typeface="Aileron" charset="0"/>
                  <a:cs typeface="Arial" panose="020B0604020202020204" pitchFamily="34" charset="0"/>
                </a:rPr>
                <a:t>Number at risk by time</a:t>
              </a:r>
            </a:p>
          </p:txBody>
        </p:sp>
        <p:sp>
          <p:nvSpPr>
            <p:cNvPr id="324" name="TextBox 323">
              <a:extLst>
                <a:ext uri="{FF2B5EF4-FFF2-40B4-BE49-F238E27FC236}">
                  <a16:creationId xmlns:a16="http://schemas.microsoft.com/office/drawing/2014/main" id="{507A2535-758E-3380-2461-5BEA692A5DB5}"/>
                </a:ext>
              </a:extLst>
            </p:cNvPr>
            <p:cNvSpPr txBox="1"/>
            <p:nvPr/>
          </p:nvSpPr>
          <p:spPr>
            <a:xfrm>
              <a:off x="6371630" y="3728833"/>
              <a:ext cx="211597" cy="83100"/>
            </a:xfrm>
            <a:prstGeom prst="rect">
              <a:avLst/>
            </a:prstGeom>
            <a:noFill/>
          </p:spPr>
          <p:txBody>
            <a:bodyPr wrap="none" lIns="0" tIns="0" rIns="0" bIns="0" rtlCol="0">
              <a:spAutoFit/>
            </a:bodyPr>
            <a:lstStyle/>
            <a:p>
              <a:pPr algn="ctr">
                <a:lnSpc>
                  <a:spcPct val="90000"/>
                </a:lnSpc>
              </a:pPr>
              <a:r>
                <a:rPr lang="en-GB" sz="600" b="1" dirty="0">
                  <a:solidFill>
                    <a:srgbClr val="000000"/>
                  </a:solidFill>
                  <a:latin typeface="Arial" panose="020B0604020202020204" pitchFamily="34" charset="0"/>
                  <a:ea typeface="Aileron" charset="0"/>
                  <a:cs typeface="Arial" panose="020B0604020202020204" pitchFamily="34" charset="0"/>
                </a:rPr>
                <a:t>Years</a:t>
              </a:r>
            </a:p>
          </p:txBody>
        </p:sp>
        <p:sp>
          <p:nvSpPr>
            <p:cNvPr id="325" name="TextBox 324">
              <a:extLst>
                <a:ext uri="{FF2B5EF4-FFF2-40B4-BE49-F238E27FC236}">
                  <a16:creationId xmlns:a16="http://schemas.microsoft.com/office/drawing/2014/main" id="{C521D7D1-EC3B-A495-72AF-36E784CFBF37}"/>
                </a:ext>
              </a:extLst>
            </p:cNvPr>
            <p:cNvSpPr txBox="1"/>
            <p:nvPr/>
          </p:nvSpPr>
          <p:spPr>
            <a:xfrm>
              <a:off x="6534132" y="2461350"/>
              <a:ext cx="357704" cy="80586"/>
            </a:xfrm>
            <a:prstGeom prst="rect">
              <a:avLst/>
            </a:prstGeom>
            <a:noFill/>
          </p:spPr>
          <p:txBody>
            <a:bodyPr wrap="none" lIns="0" tIns="0" rIns="0" bIns="0" rtlCol="0">
              <a:spAutoFit/>
            </a:bodyPr>
            <a:lstStyle/>
            <a:p>
              <a:pPr algn="ctr">
                <a:lnSpc>
                  <a:spcPct val="90000"/>
                </a:lnSpc>
              </a:pPr>
              <a:r>
                <a:rPr lang="en-GB" sz="600" b="1" dirty="0">
                  <a:solidFill>
                    <a:srgbClr val="000000"/>
                  </a:solidFill>
                  <a:latin typeface="Arial" panose="020B0604020202020204" pitchFamily="34" charset="0"/>
                  <a:ea typeface="Aileron" charset="0"/>
                  <a:cs typeface="Arial" panose="020B0604020202020204" pitchFamily="34" charset="0"/>
                </a:rPr>
                <a:t>WHO grade</a:t>
              </a:r>
            </a:p>
          </p:txBody>
        </p:sp>
        <p:sp>
          <p:nvSpPr>
            <p:cNvPr id="326" name="TextBox 325">
              <a:extLst>
                <a:ext uri="{FF2B5EF4-FFF2-40B4-BE49-F238E27FC236}">
                  <a16:creationId xmlns:a16="http://schemas.microsoft.com/office/drawing/2014/main" id="{137CACD5-08AE-AE50-BA78-40AA1785DFA0}"/>
                </a:ext>
              </a:extLst>
            </p:cNvPr>
            <p:cNvSpPr txBox="1"/>
            <p:nvPr/>
          </p:nvSpPr>
          <p:spPr>
            <a:xfrm>
              <a:off x="5613464" y="3847223"/>
              <a:ext cx="105798" cy="276999"/>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457</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449</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86</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697</a:t>
              </a:r>
            </a:p>
          </p:txBody>
        </p:sp>
        <p:sp>
          <p:nvSpPr>
            <p:cNvPr id="327" name="TextBox 326">
              <a:extLst>
                <a:ext uri="{FF2B5EF4-FFF2-40B4-BE49-F238E27FC236}">
                  <a16:creationId xmlns:a16="http://schemas.microsoft.com/office/drawing/2014/main" id="{C4EB8AE7-3195-1909-BF19-31263940DB13}"/>
                </a:ext>
              </a:extLst>
            </p:cNvPr>
            <p:cNvSpPr txBox="1"/>
            <p:nvPr/>
          </p:nvSpPr>
          <p:spPr>
            <a:xfrm>
              <a:off x="5903174" y="3847223"/>
              <a:ext cx="105798" cy="276999"/>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274</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268</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44</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512</a:t>
              </a:r>
            </a:p>
          </p:txBody>
        </p:sp>
        <p:sp>
          <p:nvSpPr>
            <p:cNvPr id="328" name="TextBox 327">
              <a:extLst>
                <a:ext uri="{FF2B5EF4-FFF2-40B4-BE49-F238E27FC236}">
                  <a16:creationId xmlns:a16="http://schemas.microsoft.com/office/drawing/2014/main" id="{1307EC93-C25C-E4A1-1999-A4CC7895191D}"/>
                </a:ext>
              </a:extLst>
            </p:cNvPr>
            <p:cNvSpPr txBox="1"/>
            <p:nvPr/>
          </p:nvSpPr>
          <p:spPr>
            <a:xfrm>
              <a:off x="6206226" y="3847223"/>
              <a:ext cx="105798" cy="276999"/>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153</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151</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21</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376</a:t>
              </a:r>
            </a:p>
          </p:txBody>
        </p:sp>
        <p:sp>
          <p:nvSpPr>
            <p:cNvPr id="329" name="TextBox 328">
              <a:extLst>
                <a:ext uri="{FF2B5EF4-FFF2-40B4-BE49-F238E27FC236}">
                  <a16:creationId xmlns:a16="http://schemas.microsoft.com/office/drawing/2014/main" id="{DEA7D945-A439-227B-72F6-14657DC3021E}"/>
                </a:ext>
              </a:extLst>
            </p:cNvPr>
            <p:cNvSpPr txBox="1"/>
            <p:nvPr/>
          </p:nvSpPr>
          <p:spPr>
            <a:xfrm>
              <a:off x="6477428" y="3847223"/>
              <a:ext cx="105799" cy="276999"/>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90</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88</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13</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273</a:t>
              </a:r>
            </a:p>
          </p:txBody>
        </p:sp>
        <p:sp>
          <p:nvSpPr>
            <p:cNvPr id="330" name="TextBox 329">
              <a:extLst>
                <a:ext uri="{FF2B5EF4-FFF2-40B4-BE49-F238E27FC236}">
                  <a16:creationId xmlns:a16="http://schemas.microsoft.com/office/drawing/2014/main" id="{44330C6D-6EAF-5DB5-8479-47411BA46C34}"/>
                </a:ext>
              </a:extLst>
            </p:cNvPr>
            <p:cNvSpPr txBox="1"/>
            <p:nvPr/>
          </p:nvSpPr>
          <p:spPr>
            <a:xfrm>
              <a:off x="6782289" y="3847223"/>
              <a:ext cx="105799" cy="276999"/>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42</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44</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7</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178</a:t>
              </a:r>
            </a:p>
          </p:txBody>
        </p:sp>
        <p:sp>
          <p:nvSpPr>
            <p:cNvPr id="331" name="TextBox 330">
              <a:extLst>
                <a:ext uri="{FF2B5EF4-FFF2-40B4-BE49-F238E27FC236}">
                  <a16:creationId xmlns:a16="http://schemas.microsoft.com/office/drawing/2014/main" id="{B1F21A60-047E-DF3F-7424-8FC6662211FB}"/>
                </a:ext>
              </a:extLst>
            </p:cNvPr>
            <p:cNvSpPr txBox="1"/>
            <p:nvPr/>
          </p:nvSpPr>
          <p:spPr>
            <a:xfrm>
              <a:off x="7050013" y="3847223"/>
              <a:ext cx="105799" cy="276999"/>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24</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28</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6</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108</a:t>
              </a:r>
            </a:p>
          </p:txBody>
        </p:sp>
        <p:sp>
          <p:nvSpPr>
            <p:cNvPr id="332" name="TextBox 331">
              <a:extLst>
                <a:ext uri="{FF2B5EF4-FFF2-40B4-BE49-F238E27FC236}">
                  <a16:creationId xmlns:a16="http://schemas.microsoft.com/office/drawing/2014/main" id="{BD32409B-A08A-8A56-30E4-DB119F16C5C1}"/>
                </a:ext>
              </a:extLst>
            </p:cNvPr>
            <p:cNvSpPr txBox="1"/>
            <p:nvPr/>
          </p:nvSpPr>
          <p:spPr>
            <a:xfrm>
              <a:off x="7393620" y="3847223"/>
              <a:ext cx="70532" cy="276999"/>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10</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11</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4</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62</a:t>
              </a:r>
            </a:p>
          </p:txBody>
        </p:sp>
        <p:cxnSp>
          <p:nvCxnSpPr>
            <p:cNvPr id="333" name="Straight Connector 332">
              <a:extLst>
                <a:ext uri="{FF2B5EF4-FFF2-40B4-BE49-F238E27FC236}">
                  <a16:creationId xmlns:a16="http://schemas.microsoft.com/office/drawing/2014/main" id="{CEE530A5-F8A0-5FE0-5E2E-88C328CD8382}"/>
                </a:ext>
              </a:extLst>
            </p:cNvPr>
            <p:cNvCxnSpPr/>
            <p:nvPr/>
          </p:nvCxnSpPr>
          <p:spPr>
            <a:xfrm>
              <a:off x="6095999" y="2597098"/>
              <a:ext cx="95206"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34" name="TextBox 333">
              <a:extLst>
                <a:ext uri="{FF2B5EF4-FFF2-40B4-BE49-F238E27FC236}">
                  <a16:creationId xmlns:a16="http://schemas.microsoft.com/office/drawing/2014/main" id="{36264A2F-D32D-DED5-A14C-66B221B8704D}"/>
                </a:ext>
              </a:extLst>
            </p:cNvPr>
            <p:cNvSpPr txBox="1"/>
            <p:nvPr/>
          </p:nvSpPr>
          <p:spPr>
            <a:xfrm>
              <a:off x="6223811" y="2550495"/>
              <a:ext cx="102592"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G1</a:t>
              </a:r>
            </a:p>
          </p:txBody>
        </p:sp>
        <p:cxnSp>
          <p:nvCxnSpPr>
            <p:cNvPr id="335" name="Straight Connector 334">
              <a:extLst>
                <a:ext uri="{FF2B5EF4-FFF2-40B4-BE49-F238E27FC236}">
                  <a16:creationId xmlns:a16="http://schemas.microsoft.com/office/drawing/2014/main" id="{E634D23B-4CA3-2ECD-DA24-82DCBDDDBEA8}"/>
                </a:ext>
              </a:extLst>
            </p:cNvPr>
            <p:cNvCxnSpPr/>
            <p:nvPr/>
          </p:nvCxnSpPr>
          <p:spPr>
            <a:xfrm>
              <a:off x="6371630" y="2597098"/>
              <a:ext cx="95206"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36" name="TextBox 335">
              <a:extLst>
                <a:ext uri="{FF2B5EF4-FFF2-40B4-BE49-F238E27FC236}">
                  <a16:creationId xmlns:a16="http://schemas.microsoft.com/office/drawing/2014/main" id="{2AD66F20-E7F6-17C9-B470-DB26D9901900}"/>
                </a:ext>
              </a:extLst>
            </p:cNvPr>
            <p:cNvSpPr txBox="1"/>
            <p:nvPr/>
          </p:nvSpPr>
          <p:spPr>
            <a:xfrm>
              <a:off x="6499442" y="2550495"/>
              <a:ext cx="102592"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G2</a:t>
              </a:r>
            </a:p>
          </p:txBody>
        </p:sp>
        <p:cxnSp>
          <p:nvCxnSpPr>
            <p:cNvPr id="337" name="Straight Connector 336">
              <a:extLst>
                <a:ext uri="{FF2B5EF4-FFF2-40B4-BE49-F238E27FC236}">
                  <a16:creationId xmlns:a16="http://schemas.microsoft.com/office/drawing/2014/main" id="{37378730-CF38-0A24-23B2-E12644BA508B}"/>
                </a:ext>
              </a:extLst>
            </p:cNvPr>
            <p:cNvCxnSpPr/>
            <p:nvPr/>
          </p:nvCxnSpPr>
          <p:spPr>
            <a:xfrm>
              <a:off x="6656044" y="2597098"/>
              <a:ext cx="95206"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38" name="TextBox 337">
              <a:extLst>
                <a:ext uri="{FF2B5EF4-FFF2-40B4-BE49-F238E27FC236}">
                  <a16:creationId xmlns:a16="http://schemas.microsoft.com/office/drawing/2014/main" id="{8D001E98-7404-D4C5-34D1-6CE8C8658725}"/>
                </a:ext>
              </a:extLst>
            </p:cNvPr>
            <p:cNvSpPr txBox="1"/>
            <p:nvPr/>
          </p:nvSpPr>
          <p:spPr>
            <a:xfrm>
              <a:off x="6783856" y="2550495"/>
              <a:ext cx="102592"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G3</a:t>
              </a:r>
            </a:p>
          </p:txBody>
        </p:sp>
        <p:cxnSp>
          <p:nvCxnSpPr>
            <p:cNvPr id="339" name="Straight Connector 338">
              <a:extLst>
                <a:ext uri="{FF2B5EF4-FFF2-40B4-BE49-F238E27FC236}">
                  <a16:creationId xmlns:a16="http://schemas.microsoft.com/office/drawing/2014/main" id="{2163817E-B026-A53D-CEF6-DD2600890194}"/>
                </a:ext>
              </a:extLst>
            </p:cNvPr>
            <p:cNvCxnSpPr/>
            <p:nvPr/>
          </p:nvCxnSpPr>
          <p:spPr>
            <a:xfrm>
              <a:off x="6938619" y="2597098"/>
              <a:ext cx="95206" cy="0"/>
            </a:xfrm>
            <a:prstGeom prst="line">
              <a:avLst/>
            </a:prstGeom>
            <a:ln w="12700">
              <a:solidFill>
                <a:srgbClr val="AD8ECE"/>
              </a:solidFill>
            </a:ln>
            <a:effectLst/>
          </p:spPr>
          <p:style>
            <a:lnRef idx="2">
              <a:schemeClr val="accent1"/>
            </a:lnRef>
            <a:fillRef idx="0">
              <a:schemeClr val="accent1"/>
            </a:fillRef>
            <a:effectRef idx="1">
              <a:schemeClr val="accent1"/>
            </a:effectRef>
            <a:fontRef idx="minor">
              <a:schemeClr val="tx1"/>
            </a:fontRef>
          </p:style>
        </p:cxnSp>
        <p:sp>
          <p:nvSpPr>
            <p:cNvPr id="340" name="TextBox 339">
              <a:extLst>
                <a:ext uri="{FF2B5EF4-FFF2-40B4-BE49-F238E27FC236}">
                  <a16:creationId xmlns:a16="http://schemas.microsoft.com/office/drawing/2014/main" id="{FC13B3A1-448D-9FA3-C1D2-BD0896622923}"/>
                </a:ext>
              </a:extLst>
            </p:cNvPr>
            <p:cNvSpPr txBox="1"/>
            <p:nvPr/>
          </p:nvSpPr>
          <p:spPr>
            <a:xfrm>
              <a:off x="7066431" y="2550495"/>
              <a:ext cx="323807"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Unknown</a:t>
              </a:r>
            </a:p>
          </p:txBody>
        </p:sp>
        <p:sp>
          <p:nvSpPr>
            <p:cNvPr id="341" name="TextBox 340">
              <a:extLst>
                <a:ext uri="{FF2B5EF4-FFF2-40B4-BE49-F238E27FC236}">
                  <a16:creationId xmlns:a16="http://schemas.microsoft.com/office/drawing/2014/main" id="{24D8AB63-1690-B52F-1502-00D2D81811A1}"/>
                </a:ext>
              </a:extLst>
            </p:cNvPr>
            <p:cNvSpPr txBox="1"/>
            <p:nvPr/>
          </p:nvSpPr>
          <p:spPr>
            <a:xfrm>
              <a:off x="6035369" y="4283800"/>
              <a:ext cx="966611" cy="83100"/>
            </a:xfrm>
            <a:prstGeom prst="rect">
              <a:avLst/>
            </a:prstGeom>
            <a:noFill/>
          </p:spPr>
          <p:txBody>
            <a:bodyPr wrap="none" lIns="0" tIns="0" rIns="0" bIns="0" rtlCol="0">
              <a:spAutoFit/>
            </a:bodyPr>
            <a:lstStyle/>
            <a:p>
              <a:pPr algn="ctr">
                <a:lnSpc>
                  <a:spcPct val="90000"/>
                </a:lnSpc>
              </a:pPr>
              <a:r>
                <a:rPr lang="en-GB" sz="600" b="1" dirty="0">
                  <a:solidFill>
                    <a:srgbClr val="000000"/>
                  </a:solidFill>
                  <a:latin typeface="Arial" panose="020B0604020202020204" pitchFamily="34" charset="0"/>
                  <a:ea typeface="Aileron" charset="0"/>
                  <a:cs typeface="Arial" panose="020B0604020202020204" pitchFamily="34" charset="0"/>
                </a:rPr>
                <a:t>Histological differentiation</a:t>
              </a:r>
            </a:p>
          </p:txBody>
        </p:sp>
        <p:cxnSp>
          <p:nvCxnSpPr>
            <p:cNvPr id="342" name="Straight Connector 341">
              <a:extLst>
                <a:ext uri="{FF2B5EF4-FFF2-40B4-BE49-F238E27FC236}">
                  <a16:creationId xmlns:a16="http://schemas.microsoft.com/office/drawing/2014/main" id="{8D5EB2E2-EC97-DC5D-A82E-B31D39CBC89E}"/>
                </a:ext>
              </a:extLst>
            </p:cNvPr>
            <p:cNvCxnSpPr/>
            <p:nvPr/>
          </p:nvCxnSpPr>
          <p:spPr>
            <a:xfrm>
              <a:off x="5447928" y="4419548"/>
              <a:ext cx="95206"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43" name="TextBox 342">
              <a:extLst>
                <a:ext uri="{FF2B5EF4-FFF2-40B4-BE49-F238E27FC236}">
                  <a16:creationId xmlns:a16="http://schemas.microsoft.com/office/drawing/2014/main" id="{8D587209-16D8-DE71-B054-AE74D9477BD7}"/>
                </a:ext>
              </a:extLst>
            </p:cNvPr>
            <p:cNvSpPr txBox="1"/>
            <p:nvPr/>
          </p:nvSpPr>
          <p:spPr>
            <a:xfrm>
              <a:off x="5575740" y="4372945"/>
              <a:ext cx="618759"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Well differentiated</a:t>
              </a:r>
            </a:p>
          </p:txBody>
        </p:sp>
        <p:cxnSp>
          <p:nvCxnSpPr>
            <p:cNvPr id="344" name="Straight Connector 343">
              <a:extLst>
                <a:ext uri="{FF2B5EF4-FFF2-40B4-BE49-F238E27FC236}">
                  <a16:creationId xmlns:a16="http://schemas.microsoft.com/office/drawing/2014/main" id="{6A76FBC7-AC88-C60C-8D95-C73BD9D88846}"/>
                </a:ext>
              </a:extLst>
            </p:cNvPr>
            <p:cNvCxnSpPr/>
            <p:nvPr/>
          </p:nvCxnSpPr>
          <p:spPr>
            <a:xfrm>
              <a:off x="6242787" y="4419548"/>
              <a:ext cx="95206"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45" name="TextBox 344">
              <a:extLst>
                <a:ext uri="{FF2B5EF4-FFF2-40B4-BE49-F238E27FC236}">
                  <a16:creationId xmlns:a16="http://schemas.microsoft.com/office/drawing/2014/main" id="{100E6BC5-23C7-3AA2-6433-2857FDE58804}"/>
                </a:ext>
              </a:extLst>
            </p:cNvPr>
            <p:cNvSpPr txBox="1"/>
            <p:nvPr/>
          </p:nvSpPr>
          <p:spPr>
            <a:xfrm>
              <a:off x="6370599" y="4372945"/>
              <a:ext cx="687689"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Poorly differentiated</a:t>
              </a:r>
            </a:p>
          </p:txBody>
        </p:sp>
        <p:cxnSp>
          <p:nvCxnSpPr>
            <p:cNvPr id="346" name="Straight Connector 345">
              <a:extLst>
                <a:ext uri="{FF2B5EF4-FFF2-40B4-BE49-F238E27FC236}">
                  <a16:creationId xmlns:a16="http://schemas.microsoft.com/office/drawing/2014/main" id="{B318AC22-002D-7F69-4964-4E5F9324EFE8}"/>
                </a:ext>
              </a:extLst>
            </p:cNvPr>
            <p:cNvCxnSpPr/>
            <p:nvPr/>
          </p:nvCxnSpPr>
          <p:spPr>
            <a:xfrm>
              <a:off x="7105171" y="4419548"/>
              <a:ext cx="95206"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47" name="TextBox 346">
              <a:extLst>
                <a:ext uri="{FF2B5EF4-FFF2-40B4-BE49-F238E27FC236}">
                  <a16:creationId xmlns:a16="http://schemas.microsoft.com/office/drawing/2014/main" id="{EC385790-5D1B-E15D-EA36-58E8DC538C7E}"/>
                </a:ext>
              </a:extLst>
            </p:cNvPr>
            <p:cNvSpPr txBox="1"/>
            <p:nvPr/>
          </p:nvSpPr>
          <p:spPr>
            <a:xfrm>
              <a:off x="7232983" y="4372945"/>
              <a:ext cx="323807"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Unknown</a:t>
              </a:r>
            </a:p>
          </p:txBody>
        </p:sp>
        <p:sp>
          <p:nvSpPr>
            <p:cNvPr id="348" name="TextBox 347">
              <a:extLst>
                <a:ext uri="{FF2B5EF4-FFF2-40B4-BE49-F238E27FC236}">
                  <a16:creationId xmlns:a16="http://schemas.microsoft.com/office/drawing/2014/main" id="{AC1C8544-45E3-9EDA-6AC4-625C7AC62341}"/>
                </a:ext>
              </a:extLst>
            </p:cNvPr>
            <p:cNvSpPr txBox="1"/>
            <p:nvPr/>
          </p:nvSpPr>
          <p:spPr>
            <a:xfrm>
              <a:off x="5385737" y="5357737"/>
              <a:ext cx="278215" cy="89540"/>
            </a:xfrm>
            <a:prstGeom prst="rect">
              <a:avLst/>
            </a:prstGeom>
            <a:noFill/>
          </p:spPr>
          <p:txBody>
            <a:bodyPr wrap="none" lIns="0" tIns="0" rIns="0" bIns="0" rtlCol="0">
              <a:spAutoFit/>
            </a:bodyPr>
            <a:lstStyle/>
            <a:p>
              <a:pPr algn="r"/>
              <a:r>
                <a:rPr lang="en-GB" sz="600" dirty="0">
                  <a:solidFill>
                    <a:srgbClr val="000000"/>
                  </a:solidFill>
                  <a:latin typeface="Arial" panose="020B0604020202020204" pitchFamily="34" charset="0"/>
                  <a:ea typeface="Aileron" charset="0"/>
                  <a:cs typeface="Arial" panose="020B0604020202020204" pitchFamily="34" charset="0"/>
                </a:rPr>
                <a:t>p&lt;0.0001</a:t>
              </a:r>
            </a:p>
          </p:txBody>
        </p:sp>
        <p:sp>
          <p:nvSpPr>
            <p:cNvPr id="349" name="TextBox 348">
              <a:extLst>
                <a:ext uri="{FF2B5EF4-FFF2-40B4-BE49-F238E27FC236}">
                  <a16:creationId xmlns:a16="http://schemas.microsoft.com/office/drawing/2014/main" id="{127367A7-2370-1FCA-9E86-C753AF86F050}"/>
                </a:ext>
              </a:extLst>
            </p:cNvPr>
            <p:cNvSpPr txBox="1"/>
            <p:nvPr/>
          </p:nvSpPr>
          <p:spPr>
            <a:xfrm>
              <a:off x="5318832" y="5714123"/>
              <a:ext cx="141064" cy="207749"/>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1772</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335</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706</a:t>
              </a:r>
            </a:p>
          </p:txBody>
        </p:sp>
        <p:sp>
          <p:nvSpPr>
            <p:cNvPr id="350" name="TextBox 349">
              <a:extLst>
                <a:ext uri="{FF2B5EF4-FFF2-40B4-BE49-F238E27FC236}">
                  <a16:creationId xmlns:a16="http://schemas.microsoft.com/office/drawing/2014/main" id="{64619953-8C05-D251-D081-6E17BC897A1C}"/>
                </a:ext>
              </a:extLst>
            </p:cNvPr>
            <p:cNvSpPr txBox="1"/>
            <p:nvPr/>
          </p:nvSpPr>
          <p:spPr>
            <a:xfrm>
              <a:off x="5116051" y="5637923"/>
              <a:ext cx="687689" cy="69250"/>
            </a:xfrm>
            <a:prstGeom prst="rect">
              <a:avLst/>
            </a:prstGeom>
            <a:noFill/>
          </p:spPr>
          <p:txBody>
            <a:bodyPr wrap="none" lIns="0" tIns="0" rIns="0" bIns="0" rtlCol="0">
              <a:spAutoFit/>
            </a:bodyPr>
            <a:lstStyle/>
            <a:p>
              <a:pPr algn="ctr">
                <a:lnSpc>
                  <a:spcPct val="90000"/>
                </a:lnSpc>
              </a:pPr>
              <a:r>
                <a:rPr lang="en-GB" sz="500" b="1" dirty="0">
                  <a:solidFill>
                    <a:srgbClr val="000000"/>
                  </a:solidFill>
                  <a:latin typeface="Arial" panose="020B0604020202020204" pitchFamily="34" charset="0"/>
                  <a:ea typeface="Aileron" charset="0"/>
                  <a:cs typeface="Arial" panose="020B0604020202020204" pitchFamily="34" charset="0"/>
                </a:rPr>
                <a:t>Number at risk by time</a:t>
              </a:r>
            </a:p>
          </p:txBody>
        </p:sp>
        <p:sp>
          <p:nvSpPr>
            <p:cNvPr id="351" name="TextBox 350">
              <a:extLst>
                <a:ext uri="{FF2B5EF4-FFF2-40B4-BE49-F238E27FC236}">
                  <a16:creationId xmlns:a16="http://schemas.microsoft.com/office/drawing/2014/main" id="{8624B2AE-6B2B-4818-BA2C-8F8EBAF251CB}"/>
                </a:ext>
              </a:extLst>
            </p:cNvPr>
            <p:cNvSpPr txBox="1"/>
            <p:nvPr/>
          </p:nvSpPr>
          <p:spPr>
            <a:xfrm>
              <a:off x="6371630" y="5595733"/>
              <a:ext cx="211597" cy="83100"/>
            </a:xfrm>
            <a:prstGeom prst="rect">
              <a:avLst/>
            </a:prstGeom>
            <a:noFill/>
          </p:spPr>
          <p:txBody>
            <a:bodyPr wrap="none" lIns="0" tIns="0" rIns="0" bIns="0" rtlCol="0">
              <a:spAutoFit/>
            </a:bodyPr>
            <a:lstStyle/>
            <a:p>
              <a:pPr algn="ctr">
                <a:lnSpc>
                  <a:spcPct val="90000"/>
                </a:lnSpc>
              </a:pPr>
              <a:r>
                <a:rPr lang="en-GB" sz="600" b="1" dirty="0">
                  <a:solidFill>
                    <a:srgbClr val="000000"/>
                  </a:solidFill>
                  <a:latin typeface="Arial" panose="020B0604020202020204" pitchFamily="34" charset="0"/>
                  <a:ea typeface="Aileron" charset="0"/>
                  <a:cs typeface="Arial" panose="020B0604020202020204" pitchFamily="34" charset="0"/>
                </a:rPr>
                <a:t>Years</a:t>
              </a:r>
            </a:p>
          </p:txBody>
        </p:sp>
        <p:sp>
          <p:nvSpPr>
            <p:cNvPr id="352" name="TextBox 351">
              <a:extLst>
                <a:ext uri="{FF2B5EF4-FFF2-40B4-BE49-F238E27FC236}">
                  <a16:creationId xmlns:a16="http://schemas.microsoft.com/office/drawing/2014/main" id="{9B9194A5-4861-1BA4-2394-B189894D53D0}"/>
                </a:ext>
              </a:extLst>
            </p:cNvPr>
            <p:cNvSpPr txBox="1"/>
            <p:nvPr/>
          </p:nvSpPr>
          <p:spPr>
            <a:xfrm>
              <a:off x="5595831" y="5714123"/>
              <a:ext cx="141064" cy="207749"/>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1183</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85</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421</a:t>
              </a:r>
            </a:p>
          </p:txBody>
        </p:sp>
        <p:sp>
          <p:nvSpPr>
            <p:cNvPr id="353" name="TextBox 352">
              <a:extLst>
                <a:ext uri="{FF2B5EF4-FFF2-40B4-BE49-F238E27FC236}">
                  <a16:creationId xmlns:a16="http://schemas.microsoft.com/office/drawing/2014/main" id="{30391EA3-C6AA-7BB0-F92B-D24820EF905A}"/>
                </a:ext>
              </a:extLst>
            </p:cNvPr>
            <p:cNvSpPr txBox="1"/>
            <p:nvPr/>
          </p:nvSpPr>
          <p:spPr>
            <a:xfrm>
              <a:off x="5903174" y="5714123"/>
              <a:ext cx="105798" cy="207749"/>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768</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52</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278</a:t>
              </a:r>
            </a:p>
          </p:txBody>
        </p:sp>
        <p:sp>
          <p:nvSpPr>
            <p:cNvPr id="354" name="TextBox 353">
              <a:extLst>
                <a:ext uri="{FF2B5EF4-FFF2-40B4-BE49-F238E27FC236}">
                  <a16:creationId xmlns:a16="http://schemas.microsoft.com/office/drawing/2014/main" id="{8470DD1E-3440-6B7B-F6B4-6C6C5B8EE750}"/>
                </a:ext>
              </a:extLst>
            </p:cNvPr>
            <p:cNvSpPr txBox="1"/>
            <p:nvPr/>
          </p:nvSpPr>
          <p:spPr>
            <a:xfrm>
              <a:off x="6206226" y="5714123"/>
              <a:ext cx="105798" cy="207749"/>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504</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26</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171</a:t>
              </a:r>
            </a:p>
          </p:txBody>
        </p:sp>
        <p:sp>
          <p:nvSpPr>
            <p:cNvPr id="355" name="TextBox 354">
              <a:extLst>
                <a:ext uri="{FF2B5EF4-FFF2-40B4-BE49-F238E27FC236}">
                  <a16:creationId xmlns:a16="http://schemas.microsoft.com/office/drawing/2014/main" id="{4403297E-3D6A-AA9F-57C1-B3A9623ABA65}"/>
                </a:ext>
              </a:extLst>
            </p:cNvPr>
            <p:cNvSpPr txBox="1"/>
            <p:nvPr/>
          </p:nvSpPr>
          <p:spPr>
            <a:xfrm>
              <a:off x="6477428" y="5714123"/>
              <a:ext cx="105798" cy="207749"/>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337</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12</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115</a:t>
              </a:r>
            </a:p>
          </p:txBody>
        </p:sp>
        <p:sp>
          <p:nvSpPr>
            <p:cNvPr id="356" name="TextBox 355">
              <a:extLst>
                <a:ext uri="{FF2B5EF4-FFF2-40B4-BE49-F238E27FC236}">
                  <a16:creationId xmlns:a16="http://schemas.microsoft.com/office/drawing/2014/main" id="{84D14C40-3A4A-C0E6-F2CE-D15BE21AA2E9}"/>
                </a:ext>
              </a:extLst>
            </p:cNvPr>
            <p:cNvSpPr txBox="1"/>
            <p:nvPr/>
          </p:nvSpPr>
          <p:spPr>
            <a:xfrm>
              <a:off x="6782289" y="5714123"/>
              <a:ext cx="105798" cy="207749"/>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186</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8</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77</a:t>
              </a:r>
            </a:p>
          </p:txBody>
        </p:sp>
        <p:sp>
          <p:nvSpPr>
            <p:cNvPr id="357" name="TextBox 356">
              <a:extLst>
                <a:ext uri="{FF2B5EF4-FFF2-40B4-BE49-F238E27FC236}">
                  <a16:creationId xmlns:a16="http://schemas.microsoft.com/office/drawing/2014/main" id="{307B0749-38A3-54A7-7050-D228293CC1F4}"/>
                </a:ext>
              </a:extLst>
            </p:cNvPr>
            <p:cNvSpPr txBox="1"/>
            <p:nvPr/>
          </p:nvSpPr>
          <p:spPr>
            <a:xfrm>
              <a:off x="7050013" y="5714123"/>
              <a:ext cx="105798" cy="207749"/>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118</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6</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42</a:t>
              </a:r>
            </a:p>
          </p:txBody>
        </p:sp>
        <p:sp>
          <p:nvSpPr>
            <p:cNvPr id="358" name="TextBox 357">
              <a:extLst>
                <a:ext uri="{FF2B5EF4-FFF2-40B4-BE49-F238E27FC236}">
                  <a16:creationId xmlns:a16="http://schemas.microsoft.com/office/drawing/2014/main" id="{294B3248-B774-5F53-E226-10F9A95341B9}"/>
                </a:ext>
              </a:extLst>
            </p:cNvPr>
            <p:cNvSpPr txBox="1"/>
            <p:nvPr/>
          </p:nvSpPr>
          <p:spPr>
            <a:xfrm>
              <a:off x="7393620" y="5714123"/>
              <a:ext cx="70532" cy="207749"/>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61</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3</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23</a:t>
              </a:r>
            </a:p>
          </p:txBody>
        </p:sp>
        <p:cxnSp>
          <p:nvCxnSpPr>
            <p:cNvPr id="359" name="Straight Connector 358">
              <a:extLst>
                <a:ext uri="{FF2B5EF4-FFF2-40B4-BE49-F238E27FC236}">
                  <a16:creationId xmlns:a16="http://schemas.microsoft.com/office/drawing/2014/main" id="{5EEAD9C1-B166-71EC-48F3-63EB4BEE3423}"/>
                </a:ext>
              </a:extLst>
            </p:cNvPr>
            <p:cNvCxnSpPr/>
            <p:nvPr/>
          </p:nvCxnSpPr>
          <p:spPr>
            <a:xfrm>
              <a:off x="5120903" y="3879798"/>
              <a:ext cx="95206"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7D23CA6E-2FCF-B398-13B7-3820E62328EA}"/>
                </a:ext>
              </a:extLst>
            </p:cNvPr>
            <p:cNvCxnSpPr/>
            <p:nvPr/>
          </p:nvCxnSpPr>
          <p:spPr>
            <a:xfrm>
              <a:off x="5120903" y="4082998"/>
              <a:ext cx="95206" cy="0"/>
            </a:xfrm>
            <a:prstGeom prst="line">
              <a:avLst/>
            </a:prstGeom>
            <a:ln w="12700">
              <a:solidFill>
                <a:srgbClr val="AD8ECE"/>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a:extLst>
                <a:ext uri="{FF2B5EF4-FFF2-40B4-BE49-F238E27FC236}">
                  <a16:creationId xmlns:a16="http://schemas.microsoft.com/office/drawing/2014/main" id="{10A4010C-33CF-F248-1978-6D056F125166}"/>
                </a:ext>
              </a:extLst>
            </p:cNvPr>
            <p:cNvCxnSpPr/>
            <p:nvPr/>
          </p:nvCxnSpPr>
          <p:spPr>
            <a:xfrm>
              <a:off x="5120903" y="3947531"/>
              <a:ext cx="95206"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a:extLst>
                <a:ext uri="{FF2B5EF4-FFF2-40B4-BE49-F238E27FC236}">
                  <a16:creationId xmlns:a16="http://schemas.microsoft.com/office/drawing/2014/main" id="{07BE8CF8-EBB7-8666-58B4-15B10360A675}"/>
                </a:ext>
              </a:extLst>
            </p:cNvPr>
            <p:cNvCxnSpPr/>
            <p:nvPr/>
          </p:nvCxnSpPr>
          <p:spPr>
            <a:xfrm>
              <a:off x="5120903" y="4015264"/>
              <a:ext cx="95206"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a:extLst>
                <a:ext uri="{FF2B5EF4-FFF2-40B4-BE49-F238E27FC236}">
                  <a16:creationId xmlns:a16="http://schemas.microsoft.com/office/drawing/2014/main" id="{53B7ADF8-2315-AEE9-A92F-2F7627EB8798}"/>
                </a:ext>
              </a:extLst>
            </p:cNvPr>
            <p:cNvCxnSpPr/>
            <p:nvPr/>
          </p:nvCxnSpPr>
          <p:spPr>
            <a:xfrm>
              <a:off x="5120903" y="5740348"/>
              <a:ext cx="95206"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a:extLst>
                <a:ext uri="{FF2B5EF4-FFF2-40B4-BE49-F238E27FC236}">
                  <a16:creationId xmlns:a16="http://schemas.microsoft.com/office/drawing/2014/main" id="{5CE979C4-153B-D6D6-D898-CD46A179F73B}"/>
                </a:ext>
              </a:extLst>
            </p:cNvPr>
            <p:cNvCxnSpPr/>
            <p:nvPr/>
          </p:nvCxnSpPr>
          <p:spPr>
            <a:xfrm>
              <a:off x="5120903" y="5808081"/>
              <a:ext cx="95206"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a:extLst>
                <a:ext uri="{FF2B5EF4-FFF2-40B4-BE49-F238E27FC236}">
                  <a16:creationId xmlns:a16="http://schemas.microsoft.com/office/drawing/2014/main" id="{21078EF2-4CCA-D8D2-696E-1514B8A85F1D}"/>
                </a:ext>
              </a:extLst>
            </p:cNvPr>
            <p:cNvCxnSpPr/>
            <p:nvPr/>
          </p:nvCxnSpPr>
          <p:spPr>
            <a:xfrm>
              <a:off x="5120903" y="5875814"/>
              <a:ext cx="95206"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66" name="TextBox 365">
              <a:extLst>
                <a:ext uri="{FF2B5EF4-FFF2-40B4-BE49-F238E27FC236}">
                  <a16:creationId xmlns:a16="http://schemas.microsoft.com/office/drawing/2014/main" id="{8F382E4D-6914-0248-5E8A-7D4E99952F69}"/>
                </a:ext>
              </a:extLst>
            </p:cNvPr>
            <p:cNvSpPr txBox="1"/>
            <p:nvPr/>
          </p:nvSpPr>
          <p:spPr>
            <a:xfrm>
              <a:off x="8338066" y="5465428"/>
              <a:ext cx="278215" cy="89540"/>
            </a:xfrm>
            <a:prstGeom prst="rect">
              <a:avLst/>
            </a:prstGeom>
            <a:noFill/>
          </p:spPr>
          <p:txBody>
            <a:bodyPr wrap="none" lIns="0" tIns="0" rIns="0" bIns="0" rtlCol="0">
              <a:spAutoFit/>
            </a:bodyPr>
            <a:lstStyle/>
            <a:p>
              <a:pPr algn="r"/>
              <a:r>
                <a:rPr lang="en-GB" sz="600" dirty="0">
                  <a:solidFill>
                    <a:srgbClr val="000000"/>
                  </a:solidFill>
                  <a:latin typeface="Arial" panose="020B0604020202020204" pitchFamily="34" charset="0"/>
                  <a:ea typeface="Aileron" charset="0"/>
                  <a:cs typeface="Arial" panose="020B0604020202020204" pitchFamily="34" charset="0"/>
                </a:rPr>
                <a:t>p&lt;0.0001</a:t>
              </a:r>
            </a:p>
          </p:txBody>
        </p:sp>
        <p:sp>
          <p:nvSpPr>
            <p:cNvPr id="367" name="TextBox 366">
              <a:extLst>
                <a:ext uri="{FF2B5EF4-FFF2-40B4-BE49-F238E27FC236}">
                  <a16:creationId xmlns:a16="http://schemas.microsoft.com/office/drawing/2014/main" id="{2D2B96F4-B7A6-AA67-AC9A-C639BC7D07AC}"/>
                </a:ext>
              </a:extLst>
            </p:cNvPr>
            <p:cNvSpPr txBox="1"/>
            <p:nvPr/>
          </p:nvSpPr>
          <p:spPr>
            <a:xfrm>
              <a:off x="8227007" y="5821814"/>
              <a:ext cx="141065" cy="415498"/>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615</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611</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21</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27</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261</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1278</a:t>
              </a:r>
            </a:p>
          </p:txBody>
        </p:sp>
        <p:sp>
          <p:nvSpPr>
            <p:cNvPr id="368" name="TextBox 367">
              <a:extLst>
                <a:ext uri="{FF2B5EF4-FFF2-40B4-BE49-F238E27FC236}">
                  <a16:creationId xmlns:a16="http://schemas.microsoft.com/office/drawing/2014/main" id="{06FE391D-CF5A-EB1A-36F9-8C94D97A8EDE}"/>
                </a:ext>
              </a:extLst>
            </p:cNvPr>
            <p:cNvSpPr txBox="1"/>
            <p:nvPr/>
          </p:nvSpPr>
          <p:spPr>
            <a:xfrm>
              <a:off x="8024226" y="5745614"/>
              <a:ext cx="687689" cy="69250"/>
            </a:xfrm>
            <a:prstGeom prst="rect">
              <a:avLst/>
            </a:prstGeom>
            <a:noFill/>
          </p:spPr>
          <p:txBody>
            <a:bodyPr wrap="none" lIns="0" tIns="0" rIns="0" bIns="0" rtlCol="0">
              <a:spAutoFit/>
            </a:bodyPr>
            <a:lstStyle/>
            <a:p>
              <a:pPr algn="ctr">
                <a:lnSpc>
                  <a:spcPct val="90000"/>
                </a:lnSpc>
              </a:pPr>
              <a:r>
                <a:rPr lang="en-GB" sz="500" b="1" dirty="0">
                  <a:solidFill>
                    <a:srgbClr val="000000"/>
                  </a:solidFill>
                  <a:latin typeface="Arial" panose="020B0604020202020204" pitchFamily="34" charset="0"/>
                  <a:ea typeface="Aileron" charset="0"/>
                  <a:cs typeface="Arial" panose="020B0604020202020204" pitchFamily="34" charset="0"/>
                </a:rPr>
                <a:t>Number at risk by time</a:t>
              </a:r>
            </a:p>
          </p:txBody>
        </p:sp>
        <p:sp>
          <p:nvSpPr>
            <p:cNvPr id="369" name="TextBox 368">
              <a:extLst>
                <a:ext uri="{FF2B5EF4-FFF2-40B4-BE49-F238E27FC236}">
                  <a16:creationId xmlns:a16="http://schemas.microsoft.com/office/drawing/2014/main" id="{9CFE89FE-2560-8B64-8FF9-C4AECD706EFA}"/>
                </a:ext>
              </a:extLst>
            </p:cNvPr>
            <p:cNvSpPr txBox="1"/>
            <p:nvPr/>
          </p:nvSpPr>
          <p:spPr>
            <a:xfrm>
              <a:off x="9279805" y="5703424"/>
              <a:ext cx="211597" cy="83100"/>
            </a:xfrm>
            <a:prstGeom prst="rect">
              <a:avLst/>
            </a:prstGeom>
            <a:noFill/>
          </p:spPr>
          <p:txBody>
            <a:bodyPr wrap="none" lIns="0" tIns="0" rIns="0" bIns="0" rtlCol="0">
              <a:spAutoFit/>
            </a:bodyPr>
            <a:lstStyle/>
            <a:p>
              <a:pPr algn="ctr">
                <a:lnSpc>
                  <a:spcPct val="90000"/>
                </a:lnSpc>
              </a:pPr>
              <a:r>
                <a:rPr lang="en-GB" sz="600" b="1" dirty="0">
                  <a:solidFill>
                    <a:srgbClr val="000000"/>
                  </a:solidFill>
                  <a:latin typeface="Arial" panose="020B0604020202020204" pitchFamily="34" charset="0"/>
                  <a:ea typeface="Aileron" charset="0"/>
                  <a:cs typeface="Arial" panose="020B0604020202020204" pitchFamily="34" charset="0"/>
                </a:rPr>
                <a:t>Years</a:t>
              </a:r>
            </a:p>
          </p:txBody>
        </p:sp>
        <p:sp>
          <p:nvSpPr>
            <p:cNvPr id="370" name="TextBox 369">
              <a:extLst>
                <a:ext uri="{FF2B5EF4-FFF2-40B4-BE49-F238E27FC236}">
                  <a16:creationId xmlns:a16="http://schemas.microsoft.com/office/drawing/2014/main" id="{DBA96C83-9536-95A4-7580-28C8E8A88094}"/>
                </a:ext>
              </a:extLst>
            </p:cNvPr>
            <p:cNvSpPr txBox="1"/>
            <p:nvPr/>
          </p:nvSpPr>
          <p:spPr>
            <a:xfrm>
              <a:off x="8521639" y="5821814"/>
              <a:ext cx="105798" cy="415498"/>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402</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378</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12</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9</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54</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834</a:t>
              </a:r>
            </a:p>
          </p:txBody>
        </p:sp>
        <p:sp>
          <p:nvSpPr>
            <p:cNvPr id="371" name="TextBox 370">
              <a:extLst>
                <a:ext uri="{FF2B5EF4-FFF2-40B4-BE49-F238E27FC236}">
                  <a16:creationId xmlns:a16="http://schemas.microsoft.com/office/drawing/2014/main" id="{3BBAB297-3376-B91A-3680-7F5BDE19FC12}"/>
                </a:ext>
              </a:extLst>
            </p:cNvPr>
            <p:cNvSpPr txBox="1"/>
            <p:nvPr/>
          </p:nvSpPr>
          <p:spPr>
            <a:xfrm>
              <a:off x="8811349" y="5821814"/>
              <a:ext cx="105798" cy="415498"/>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237</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226</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10</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4</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29</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592</a:t>
              </a:r>
            </a:p>
          </p:txBody>
        </p:sp>
        <p:sp>
          <p:nvSpPr>
            <p:cNvPr id="372" name="TextBox 371">
              <a:extLst>
                <a:ext uri="{FF2B5EF4-FFF2-40B4-BE49-F238E27FC236}">
                  <a16:creationId xmlns:a16="http://schemas.microsoft.com/office/drawing/2014/main" id="{A65226B2-BD0B-6E93-FA0F-3DD4334E6DBF}"/>
                </a:ext>
              </a:extLst>
            </p:cNvPr>
            <p:cNvSpPr txBox="1"/>
            <p:nvPr/>
          </p:nvSpPr>
          <p:spPr>
            <a:xfrm>
              <a:off x="9114401" y="5821814"/>
              <a:ext cx="105798" cy="415498"/>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136</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131</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3</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3</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14</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414</a:t>
              </a:r>
            </a:p>
          </p:txBody>
        </p:sp>
        <p:sp>
          <p:nvSpPr>
            <p:cNvPr id="373" name="TextBox 372">
              <a:extLst>
                <a:ext uri="{FF2B5EF4-FFF2-40B4-BE49-F238E27FC236}">
                  <a16:creationId xmlns:a16="http://schemas.microsoft.com/office/drawing/2014/main" id="{29F831F7-DA82-9410-C309-ACF3EB54803F}"/>
                </a:ext>
              </a:extLst>
            </p:cNvPr>
            <p:cNvSpPr txBox="1"/>
            <p:nvPr/>
          </p:nvSpPr>
          <p:spPr>
            <a:xfrm>
              <a:off x="9385603" y="5821814"/>
              <a:ext cx="105799" cy="415498"/>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80</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77</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3</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6</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297</a:t>
              </a:r>
            </a:p>
          </p:txBody>
        </p:sp>
        <p:sp>
          <p:nvSpPr>
            <p:cNvPr id="374" name="TextBox 373">
              <a:extLst>
                <a:ext uri="{FF2B5EF4-FFF2-40B4-BE49-F238E27FC236}">
                  <a16:creationId xmlns:a16="http://schemas.microsoft.com/office/drawing/2014/main" id="{D94AE7F7-B41A-DF81-762E-6A46D6BDA1DA}"/>
                </a:ext>
              </a:extLst>
            </p:cNvPr>
            <p:cNvSpPr txBox="1"/>
            <p:nvPr/>
          </p:nvSpPr>
          <p:spPr>
            <a:xfrm>
              <a:off x="9690464" y="5821814"/>
              <a:ext cx="105799" cy="415498"/>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36</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37</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4</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192</a:t>
              </a:r>
            </a:p>
          </p:txBody>
        </p:sp>
        <p:sp>
          <p:nvSpPr>
            <p:cNvPr id="375" name="TextBox 374">
              <a:extLst>
                <a:ext uri="{FF2B5EF4-FFF2-40B4-BE49-F238E27FC236}">
                  <a16:creationId xmlns:a16="http://schemas.microsoft.com/office/drawing/2014/main" id="{B92C1AA9-2ECF-F25F-B8D7-57C0F62B1C3C}"/>
                </a:ext>
              </a:extLst>
            </p:cNvPr>
            <p:cNvSpPr txBox="1"/>
            <p:nvPr/>
          </p:nvSpPr>
          <p:spPr>
            <a:xfrm>
              <a:off x="9958188" y="5821814"/>
              <a:ext cx="105799" cy="415498"/>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21</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24</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3</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116</a:t>
              </a:r>
            </a:p>
          </p:txBody>
        </p:sp>
        <p:sp>
          <p:nvSpPr>
            <p:cNvPr id="376" name="TextBox 375">
              <a:extLst>
                <a:ext uri="{FF2B5EF4-FFF2-40B4-BE49-F238E27FC236}">
                  <a16:creationId xmlns:a16="http://schemas.microsoft.com/office/drawing/2014/main" id="{67B1FAED-7286-5944-0837-B9D1E8FA59E2}"/>
                </a:ext>
              </a:extLst>
            </p:cNvPr>
            <p:cNvSpPr txBox="1"/>
            <p:nvPr/>
          </p:nvSpPr>
          <p:spPr>
            <a:xfrm>
              <a:off x="10301795" y="5821814"/>
              <a:ext cx="70532" cy="415498"/>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9</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11</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0</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64</a:t>
              </a:r>
            </a:p>
          </p:txBody>
        </p:sp>
        <p:cxnSp>
          <p:nvCxnSpPr>
            <p:cNvPr id="377" name="Straight Connector 376">
              <a:extLst>
                <a:ext uri="{FF2B5EF4-FFF2-40B4-BE49-F238E27FC236}">
                  <a16:creationId xmlns:a16="http://schemas.microsoft.com/office/drawing/2014/main" id="{A12DD920-BA34-060C-8294-3EACE8458416}"/>
                </a:ext>
              </a:extLst>
            </p:cNvPr>
            <p:cNvCxnSpPr/>
            <p:nvPr/>
          </p:nvCxnSpPr>
          <p:spPr>
            <a:xfrm>
              <a:off x="8029078" y="5848039"/>
              <a:ext cx="95206"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a:extLst>
                <a:ext uri="{FF2B5EF4-FFF2-40B4-BE49-F238E27FC236}">
                  <a16:creationId xmlns:a16="http://schemas.microsoft.com/office/drawing/2014/main" id="{2E87C58F-08BC-0622-F935-5F46465C2A01}"/>
                </a:ext>
              </a:extLst>
            </p:cNvPr>
            <p:cNvCxnSpPr/>
            <p:nvPr/>
          </p:nvCxnSpPr>
          <p:spPr>
            <a:xfrm>
              <a:off x="8029078" y="5915772"/>
              <a:ext cx="95206"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a16="http://schemas.microsoft.com/office/drawing/2014/main" id="{EA8394F8-7C50-F382-F16A-913ECE90365C}"/>
                </a:ext>
              </a:extLst>
            </p:cNvPr>
            <p:cNvCxnSpPr/>
            <p:nvPr/>
          </p:nvCxnSpPr>
          <p:spPr>
            <a:xfrm>
              <a:off x="8029078" y="5983505"/>
              <a:ext cx="95206"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a:extLst>
                <a:ext uri="{FF2B5EF4-FFF2-40B4-BE49-F238E27FC236}">
                  <a16:creationId xmlns:a16="http://schemas.microsoft.com/office/drawing/2014/main" id="{6793B3FD-A17C-D742-9543-B45A9E8CA162}"/>
                </a:ext>
              </a:extLst>
            </p:cNvPr>
            <p:cNvCxnSpPr/>
            <p:nvPr/>
          </p:nvCxnSpPr>
          <p:spPr>
            <a:xfrm>
              <a:off x="8029078" y="6054414"/>
              <a:ext cx="95206" cy="0"/>
            </a:xfrm>
            <a:prstGeom prst="line">
              <a:avLst/>
            </a:prstGeom>
            <a:ln w="12700">
              <a:solidFill>
                <a:srgbClr val="AD8ECE"/>
              </a:solidFill>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3BFFA349-F7C7-F87A-9908-C7061B76EA34}"/>
                </a:ext>
              </a:extLst>
            </p:cNvPr>
            <p:cNvCxnSpPr/>
            <p:nvPr/>
          </p:nvCxnSpPr>
          <p:spPr>
            <a:xfrm>
              <a:off x="8029078" y="6122147"/>
              <a:ext cx="95206" cy="0"/>
            </a:xfrm>
            <a:prstGeom prst="line">
              <a:avLst/>
            </a:prstGeom>
            <a:ln w="12700">
              <a:solidFill>
                <a:srgbClr val="FF99CC"/>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0AAA9E8D-0F95-15F4-80E2-55A7B26EA2A2}"/>
                </a:ext>
              </a:extLst>
            </p:cNvPr>
            <p:cNvCxnSpPr/>
            <p:nvPr/>
          </p:nvCxnSpPr>
          <p:spPr>
            <a:xfrm>
              <a:off x="8029078" y="6189880"/>
              <a:ext cx="95206"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83" name="TextBox 382">
              <a:extLst>
                <a:ext uri="{FF2B5EF4-FFF2-40B4-BE49-F238E27FC236}">
                  <a16:creationId xmlns:a16="http://schemas.microsoft.com/office/drawing/2014/main" id="{9EAE5E73-4BDC-F611-8320-3EB47BEBFF05}"/>
                </a:ext>
              </a:extLst>
            </p:cNvPr>
            <p:cNvSpPr txBox="1"/>
            <p:nvPr/>
          </p:nvSpPr>
          <p:spPr>
            <a:xfrm>
              <a:off x="9458097" y="2420888"/>
              <a:ext cx="304571" cy="83100"/>
            </a:xfrm>
            <a:prstGeom prst="rect">
              <a:avLst/>
            </a:prstGeom>
            <a:noFill/>
          </p:spPr>
          <p:txBody>
            <a:bodyPr wrap="none" lIns="0" tIns="0" rIns="0" bIns="0" rtlCol="0">
              <a:spAutoFit/>
            </a:bodyPr>
            <a:lstStyle/>
            <a:p>
              <a:pPr algn="ctr">
                <a:lnSpc>
                  <a:spcPct val="90000"/>
                </a:lnSpc>
              </a:pPr>
              <a:r>
                <a:rPr lang="en-GB" sz="600" b="1" dirty="0">
                  <a:solidFill>
                    <a:srgbClr val="000000"/>
                  </a:solidFill>
                  <a:latin typeface="Arial" panose="020B0604020202020204" pitchFamily="34" charset="0"/>
                  <a:ea typeface="Aileron" charset="0"/>
                  <a:cs typeface="Arial" panose="020B0604020202020204" pitchFamily="34" charset="0"/>
                </a:rPr>
                <a:t>Ki67 (%)</a:t>
              </a:r>
            </a:p>
          </p:txBody>
        </p:sp>
        <p:cxnSp>
          <p:nvCxnSpPr>
            <p:cNvPr id="384" name="Straight Connector 383">
              <a:extLst>
                <a:ext uri="{FF2B5EF4-FFF2-40B4-BE49-F238E27FC236}">
                  <a16:creationId xmlns:a16="http://schemas.microsoft.com/office/drawing/2014/main" id="{675B8455-521A-956B-6210-9A73917F4F79}"/>
                </a:ext>
              </a:extLst>
            </p:cNvPr>
            <p:cNvCxnSpPr/>
            <p:nvPr/>
          </p:nvCxnSpPr>
          <p:spPr>
            <a:xfrm>
              <a:off x="8993396" y="2556636"/>
              <a:ext cx="95206"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85" name="TextBox 384">
              <a:extLst>
                <a:ext uri="{FF2B5EF4-FFF2-40B4-BE49-F238E27FC236}">
                  <a16:creationId xmlns:a16="http://schemas.microsoft.com/office/drawing/2014/main" id="{0B82D5D5-5F76-10F8-0E9E-CF3A689E5474}"/>
                </a:ext>
              </a:extLst>
            </p:cNvPr>
            <p:cNvSpPr txBox="1"/>
            <p:nvPr/>
          </p:nvSpPr>
          <p:spPr>
            <a:xfrm>
              <a:off x="9121208" y="2510033"/>
              <a:ext cx="157094"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&lt;2%</a:t>
              </a:r>
            </a:p>
          </p:txBody>
        </p:sp>
        <p:cxnSp>
          <p:nvCxnSpPr>
            <p:cNvPr id="386" name="Straight Connector 385">
              <a:extLst>
                <a:ext uri="{FF2B5EF4-FFF2-40B4-BE49-F238E27FC236}">
                  <a16:creationId xmlns:a16="http://schemas.microsoft.com/office/drawing/2014/main" id="{B1A448D9-9FA9-822C-7CA4-6FBA22B2EBEE}"/>
                </a:ext>
              </a:extLst>
            </p:cNvPr>
            <p:cNvCxnSpPr/>
            <p:nvPr/>
          </p:nvCxnSpPr>
          <p:spPr>
            <a:xfrm>
              <a:off x="9360726" y="2556636"/>
              <a:ext cx="95206"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87" name="TextBox 386">
              <a:extLst>
                <a:ext uri="{FF2B5EF4-FFF2-40B4-BE49-F238E27FC236}">
                  <a16:creationId xmlns:a16="http://schemas.microsoft.com/office/drawing/2014/main" id="{B3FE9FE8-4C10-EB2B-94AD-2C9F551078F9}"/>
                </a:ext>
              </a:extLst>
            </p:cNvPr>
            <p:cNvSpPr txBox="1"/>
            <p:nvPr/>
          </p:nvSpPr>
          <p:spPr>
            <a:xfrm>
              <a:off x="9488538" y="2510033"/>
              <a:ext cx="224420"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6-10%</a:t>
              </a:r>
            </a:p>
          </p:txBody>
        </p:sp>
        <p:cxnSp>
          <p:nvCxnSpPr>
            <p:cNvPr id="388" name="Straight Connector 387">
              <a:extLst>
                <a:ext uri="{FF2B5EF4-FFF2-40B4-BE49-F238E27FC236}">
                  <a16:creationId xmlns:a16="http://schemas.microsoft.com/office/drawing/2014/main" id="{9F92C105-9D34-394B-8559-57CD67FDE7EE}"/>
                </a:ext>
              </a:extLst>
            </p:cNvPr>
            <p:cNvCxnSpPr/>
            <p:nvPr/>
          </p:nvCxnSpPr>
          <p:spPr>
            <a:xfrm>
              <a:off x="9828255" y="2556636"/>
              <a:ext cx="95206" cy="0"/>
            </a:xfrm>
            <a:prstGeom prst="line">
              <a:avLst/>
            </a:prstGeom>
            <a:ln w="12700">
              <a:solidFill>
                <a:srgbClr val="133E59"/>
              </a:solidFill>
            </a:ln>
            <a:effectLst/>
          </p:spPr>
          <p:style>
            <a:lnRef idx="2">
              <a:schemeClr val="accent1"/>
            </a:lnRef>
            <a:fillRef idx="0">
              <a:schemeClr val="accent1"/>
            </a:fillRef>
            <a:effectRef idx="1">
              <a:schemeClr val="accent1"/>
            </a:effectRef>
            <a:fontRef idx="minor">
              <a:schemeClr val="tx1"/>
            </a:fontRef>
          </p:style>
        </p:cxnSp>
        <p:sp>
          <p:nvSpPr>
            <p:cNvPr id="389" name="TextBox 388">
              <a:extLst>
                <a:ext uri="{FF2B5EF4-FFF2-40B4-BE49-F238E27FC236}">
                  <a16:creationId xmlns:a16="http://schemas.microsoft.com/office/drawing/2014/main" id="{84784E79-299F-7503-36F9-85D1BEEB8266}"/>
                </a:ext>
              </a:extLst>
            </p:cNvPr>
            <p:cNvSpPr txBox="1"/>
            <p:nvPr/>
          </p:nvSpPr>
          <p:spPr>
            <a:xfrm>
              <a:off x="9956067" y="2510033"/>
              <a:ext cx="267702"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20-50%</a:t>
              </a:r>
            </a:p>
          </p:txBody>
        </p:sp>
        <p:cxnSp>
          <p:nvCxnSpPr>
            <p:cNvPr id="390" name="Straight Connector 389">
              <a:extLst>
                <a:ext uri="{FF2B5EF4-FFF2-40B4-BE49-F238E27FC236}">
                  <a16:creationId xmlns:a16="http://schemas.microsoft.com/office/drawing/2014/main" id="{665D5D4C-1F5E-14C3-031E-E9C376272041}"/>
                </a:ext>
              </a:extLst>
            </p:cNvPr>
            <p:cNvCxnSpPr/>
            <p:nvPr/>
          </p:nvCxnSpPr>
          <p:spPr>
            <a:xfrm>
              <a:off x="10320474" y="2628308"/>
              <a:ext cx="95206"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91" name="TextBox 390">
              <a:extLst>
                <a:ext uri="{FF2B5EF4-FFF2-40B4-BE49-F238E27FC236}">
                  <a16:creationId xmlns:a16="http://schemas.microsoft.com/office/drawing/2014/main" id="{E4AC7E55-0B45-B2D4-F2B6-ECCCDB35A201}"/>
                </a:ext>
              </a:extLst>
            </p:cNvPr>
            <p:cNvSpPr txBox="1"/>
            <p:nvPr/>
          </p:nvSpPr>
          <p:spPr>
            <a:xfrm>
              <a:off x="10448286" y="2581705"/>
              <a:ext cx="112210"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NR</a:t>
              </a:r>
            </a:p>
          </p:txBody>
        </p:sp>
        <p:cxnSp>
          <p:nvCxnSpPr>
            <p:cNvPr id="392" name="Straight Connector 391">
              <a:extLst>
                <a:ext uri="{FF2B5EF4-FFF2-40B4-BE49-F238E27FC236}">
                  <a16:creationId xmlns:a16="http://schemas.microsoft.com/office/drawing/2014/main" id="{95942EFA-7473-A6A2-EF44-0A04003581F9}"/>
                </a:ext>
              </a:extLst>
            </p:cNvPr>
            <p:cNvCxnSpPr/>
            <p:nvPr/>
          </p:nvCxnSpPr>
          <p:spPr>
            <a:xfrm>
              <a:off x="8993396" y="2655061"/>
              <a:ext cx="95206"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93" name="TextBox 392">
              <a:extLst>
                <a:ext uri="{FF2B5EF4-FFF2-40B4-BE49-F238E27FC236}">
                  <a16:creationId xmlns:a16="http://schemas.microsoft.com/office/drawing/2014/main" id="{84B4CBD3-ADF0-34EF-B577-51E140B35F46}"/>
                </a:ext>
              </a:extLst>
            </p:cNvPr>
            <p:cNvSpPr txBox="1"/>
            <p:nvPr/>
          </p:nvSpPr>
          <p:spPr>
            <a:xfrm>
              <a:off x="9121208" y="2608458"/>
              <a:ext cx="181140"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3-5%</a:t>
              </a:r>
            </a:p>
          </p:txBody>
        </p:sp>
        <p:cxnSp>
          <p:nvCxnSpPr>
            <p:cNvPr id="394" name="Straight Connector 393">
              <a:extLst>
                <a:ext uri="{FF2B5EF4-FFF2-40B4-BE49-F238E27FC236}">
                  <a16:creationId xmlns:a16="http://schemas.microsoft.com/office/drawing/2014/main" id="{6650BB9E-230E-DE33-9882-A286F782E6A3}"/>
                </a:ext>
              </a:extLst>
            </p:cNvPr>
            <p:cNvCxnSpPr/>
            <p:nvPr/>
          </p:nvCxnSpPr>
          <p:spPr>
            <a:xfrm>
              <a:off x="9360726" y="2655061"/>
              <a:ext cx="95206" cy="0"/>
            </a:xfrm>
            <a:prstGeom prst="line">
              <a:avLst/>
            </a:prstGeom>
            <a:ln w="12700">
              <a:solidFill>
                <a:srgbClr val="AD8ECE"/>
              </a:solidFill>
            </a:ln>
            <a:effectLst/>
          </p:spPr>
          <p:style>
            <a:lnRef idx="2">
              <a:schemeClr val="accent1"/>
            </a:lnRef>
            <a:fillRef idx="0">
              <a:schemeClr val="accent1"/>
            </a:fillRef>
            <a:effectRef idx="1">
              <a:schemeClr val="accent1"/>
            </a:effectRef>
            <a:fontRef idx="minor">
              <a:schemeClr val="tx1"/>
            </a:fontRef>
          </p:style>
        </p:cxnSp>
        <p:sp>
          <p:nvSpPr>
            <p:cNvPr id="395" name="TextBox 394">
              <a:extLst>
                <a:ext uri="{FF2B5EF4-FFF2-40B4-BE49-F238E27FC236}">
                  <a16:creationId xmlns:a16="http://schemas.microsoft.com/office/drawing/2014/main" id="{FA6C55AF-7D80-862A-0767-9E680631A584}"/>
                </a:ext>
              </a:extLst>
            </p:cNvPr>
            <p:cNvSpPr txBox="1"/>
            <p:nvPr/>
          </p:nvSpPr>
          <p:spPr>
            <a:xfrm>
              <a:off x="9488538" y="2608458"/>
              <a:ext cx="267702"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11-19%</a:t>
              </a:r>
            </a:p>
          </p:txBody>
        </p:sp>
        <p:cxnSp>
          <p:nvCxnSpPr>
            <p:cNvPr id="396" name="Straight Connector 395">
              <a:extLst>
                <a:ext uri="{FF2B5EF4-FFF2-40B4-BE49-F238E27FC236}">
                  <a16:creationId xmlns:a16="http://schemas.microsoft.com/office/drawing/2014/main" id="{6F827537-5DCC-3AD7-2B6A-8826E37B40E7}"/>
                </a:ext>
              </a:extLst>
            </p:cNvPr>
            <p:cNvCxnSpPr/>
            <p:nvPr/>
          </p:nvCxnSpPr>
          <p:spPr>
            <a:xfrm>
              <a:off x="9828255" y="2655061"/>
              <a:ext cx="95206" cy="0"/>
            </a:xfrm>
            <a:prstGeom prst="line">
              <a:avLst/>
            </a:prstGeom>
            <a:ln w="12700">
              <a:solidFill>
                <a:srgbClr val="FF99CC"/>
              </a:solidFill>
            </a:ln>
            <a:effectLst/>
          </p:spPr>
          <p:style>
            <a:lnRef idx="2">
              <a:schemeClr val="accent1"/>
            </a:lnRef>
            <a:fillRef idx="0">
              <a:schemeClr val="accent1"/>
            </a:fillRef>
            <a:effectRef idx="1">
              <a:schemeClr val="accent1"/>
            </a:effectRef>
            <a:fontRef idx="minor">
              <a:schemeClr val="tx1"/>
            </a:fontRef>
          </p:style>
        </p:cxnSp>
        <p:sp>
          <p:nvSpPr>
            <p:cNvPr id="397" name="TextBox 396">
              <a:extLst>
                <a:ext uri="{FF2B5EF4-FFF2-40B4-BE49-F238E27FC236}">
                  <a16:creationId xmlns:a16="http://schemas.microsoft.com/office/drawing/2014/main" id="{C36CE4E0-0293-63CC-7A12-3B86CF3C5880}"/>
                </a:ext>
              </a:extLst>
            </p:cNvPr>
            <p:cNvSpPr txBox="1"/>
            <p:nvPr/>
          </p:nvSpPr>
          <p:spPr>
            <a:xfrm>
              <a:off x="9956067" y="2608458"/>
              <a:ext cx="200376"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&gt;50%</a:t>
              </a:r>
            </a:p>
          </p:txBody>
        </p:sp>
        <p:sp>
          <p:nvSpPr>
            <p:cNvPr id="398" name="TextBox 397">
              <a:extLst>
                <a:ext uri="{FF2B5EF4-FFF2-40B4-BE49-F238E27FC236}">
                  <a16:creationId xmlns:a16="http://schemas.microsoft.com/office/drawing/2014/main" id="{ADC5DBB3-5A6A-4756-5D47-70E0DFF81055}"/>
                </a:ext>
              </a:extLst>
            </p:cNvPr>
            <p:cNvSpPr txBox="1"/>
            <p:nvPr/>
          </p:nvSpPr>
          <p:spPr>
            <a:xfrm>
              <a:off x="9209644" y="4445241"/>
              <a:ext cx="479298" cy="83100"/>
            </a:xfrm>
            <a:prstGeom prst="rect">
              <a:avLst/>
            </a:prstGeom>
            <a:noFill/>
          </p:spPr>
          <p:txBody>
            <a:bodyPr wrap="none" lIns="0" tIns="0" rIns="0" bIns="0" rtlCol="0">
              <a:spAutoFit/>
            </a:bodyPr>
            <a:lstStyle/>
            <a:p>
              <a:pPr algn="ctr">
                <a:lnSpc>
                  <a:spcPct val="90000"/>
                </a:lnSpc>
              </a:pPr>
              <a:r>
                <a:rPr lang="en-GB" sz="600" b="1" dirty="0">
                  <a:solidFill>
                    <a:srgbClr val="000000"/>
                  </a:solidFill>
                  <a:latin typeface="Arial" panose="020B0604020202020204" pitchFamily="34" charset="0"/>
                  <a:ea typeface="Aileron" charset="0"/>
                  <a:cs typeface="Arial" panose="020B0604020202020204" pitchFamily="34" charset="0"/>
                </a:rPr>
                <a:t>NEN subtype</a:t>
              </a:r>
            </a:p>
          </p:txBody>
        </p:sp>
        <p:cxnSp>
          <p:nvCxnSpPr>
            <p:cNvPr id="399" name="Straight Connector 398">
              <a:extLst>
                <a:ext uri="{FF2B5EF4-FFF2-40B4-BE49-F238E27FC236}">
                  <a16:creationId xmlns:a16="http://schemas.microsoft.com/office/drawing/2014/main" id="{337AE39D-F331-795C-7EE4-2DDB0A8BD46D}"/>
                </a:ext>
              </a:extLst>
            </p:cNvPr>
            <p:cNvCxnSpPr/>
            <p:nvPr/>
          </p:nvCxnSpPr>
          <p:spPr>
            <a:xfrm>
              <a:off x="8832304" y="4580989"/>
              <a:ext cx="95206"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00" name="TextBox 399">
              <a:extLst>
                <a:ext uri="{FF2B5EF4-FFF2-40B4-BE49-F238E27FC236}">
                  <a16:creationId xmlns:a16="http://schemas.microsoft.com/office/drawing/2014/main" id="{0146B941-977A-E7C7-1798-AD524ED7E4FD}"/>
                </a:ext>
              </a:extLst>
            </p:cNvPr>
            <p:cNvSpPr txBox="1"/>
            <p:nvPr/>
          </p:nvSpPr>
          <p:spPr>
            <a:xfrm>
              <a:off x="8960116" y="4534386"/>
              <a:ext cx="277320"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NET G1</a:t>
              </a:r>
            </a:p>
          </p:txBody>
        </p:sp>
        <p:cxnSp>
          <p:nvCxnSpPr>
            <p:cNvPr id="401" name="Straight Connector 400">
              <a:extLst>
                <a:ext uri="{FF2B5EF4-FFF2-40B4-BE49-F238E27FC236}">
                  <a16:creationId xmlns:a16="http://schemas.microsoft.com/office/drawing/2014/main" id="{10C6B1EF-9E73-BFB6-4B4C-5CE289A2CA07}"/>
                </a:ext>
              </a:extLst>
            </p:cNvPr>
            <p:cNvCxnSpPr/>
            <p:nvPr/>
          </p:nvCxnSpPr>
          <p:spPr>
            <a:xfrm>
              <a:off x="9301222" y="4580989"/>
              <a:ext cx="95206"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02" name="TextBox 401">
              <a:extLst>
                <a:ext uri="{FF2B5EF4-FFF2-40B4-BE49-F238E27FC236}">
                  <a16:creationId xmlns:a16="http://schemas.microsoft.com/office/drawing/2014/main" id="{21FFA4F2-065C-490E-4159-38C54F582161}"/>
                </a:ext>
              </a:extLst>
            </p:cNvPr>
            <p:cNvSpPr txBox="1"/>
            <p:nvPr/>
          </p:nvSpPr>
          <p:spPr>
            <a:xfrm>
              <a:off x="9429034" y="4534386"/>
              <a:ext cx="286938"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NEC G2</a:t>
              </a:r>
            </a:p>
          </p:txBody>
        </p:sp>
        <p:cxnSp>
          <p:nvCxnSpPr>
            <p:cNvPr id="403" name="Straight Connector 402">
              <a:extLst>
                <a:ext uri="{FF2B5EF4-FFF2-40B4-BE49-F238E27FC236}">
                  <a16:creationId xmlns:a16="http://schemas.microsoft.com/office/drawing/2014/main" id="{32AE4205-6566-EDC8-1272-D49E18D7FEC8}"/>
                </a:ext>
              </a:extLst>
            </p:cNvPr>
            <p:cNvCxnSpPr/>
            <p:nvPr/>
          </p:nvCxnSpPr>
          <p:spPr>
            <a:xfrm>
              <a:off x="9787866" y="4580989"/>
              <a:ext cx="95206" cy="0"/>
            </a:xfrm>
            <a:prstGeom prst="line">
              <a:avLst/>
            </a:prstGeom>
            <a:ln w="12700">
              <a:solidFill>
                <a:srgbClr val="133E59"/>
              </a:solidFill>
            </a:ln>
            <a:effectLst/>
          </p:spPr>
          <p:style>
            <a:lnRef idx="2">
              <a:schemeClr val="accent1"/>
            </a:lnRef>
            <a:fillRef idx="0">
              <a:schemeClr val="accent1"/>
            </a:fillRef>
            <a:effectRef idx="1">
              <a:schemeClr val="accent1"/>
            </a:effectRef>
            <a:fontRef idx="minor">
              <a:schemeClr val="tx1"/>
            </a:fontRef>
          </p:style>
        </p:cxnSp>
        <p:sp>
          <p:nvSpPr>
            <p:cNvPr id="404" name="TextBox 403">
              <a:extLst>
                <a:ext uri="{FF2B5EF4-FFF2-40B4-BE49-F238E27FC236}">
                  <a16:creationId xmlns:a16="http://schemas.microsoft.com/office/drawing/2014/main" id="{332BC741-BAB1-8B2C-033C-DCA8245660B5}"/>
                </a:ext>
              </a:extLst>
            </p:cNvPr>
            <p:cNvSpPr txBox="1"/>
            <p:nvPr/>
          </p:nvSpPr>
          <p:spPr>
            <a:xfrm>
              <a:off x="9915678" y="4534386"/>
              <a:ext cx="286938"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NEC G3</a:t>
              </a:r>
            </a:p>
          </p:txBody>
        </p:sp>
        <p:cxnSp>
          <p:nvCxnSpPr>
            <p:cNvPr id="405" name="Straight Connector 404">
              <a:extLst>
                <a:ext uri="{FF2B5EF4-FFF2-40B4-BE49-F238E27FC236}">
                  <a16:creationId xmlns:a16="http://schemas.microsoft.com/office/drawing/2014/main" id="{7AF92815-A9BC-9DF5-74FE-A15FB8588113}"/>
                </a:ext>
              </a:extLst>
            </p:cNvPr>
            <p:cNvCxnSpPr/>
            <p:nvPr/>
          </p:nvCxnSpPr>
          <p:spPr>
            <a:xfrm>
              <a:off x="8832304" y="4679414"/>
              <a:ext cx="95206"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06" name="TextBox 405">
              <a:extLst>
                <a:ext uri="{FF2B5EF4-FFF2-40B4-BE49-F238E27FC236}">
                  <a16:creationId xmlns:a16="http://schemas.microsoft.com/office/drawing/2014/main" id="{1E58C7B5-3E2B-50BD-52AF-0343A53B573B}"/>
                </a:ext>
              </a:extLst>
            </p:cNvPr>
            <p:cNvSpPr txBox="1"/>
            <p:nvPr/>
          </p:nvSpPr>
          <p:spPr>
            <a:xfrm>
              <a:off x="8960116" y="4632811"/>
              <a:ext cx="277320"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NET G2</a:t>
              </a:r>
            </a:p>
          </p:txBody>
        </p:sp>
        <p:cxnSp>
          <p:nvCxnSpPr>
            <p:cNvPr id="407" name="Straight Connector 406">
              <a:extLst>
                <a:ext uri="{FF2B5EF4-FFF2-40B4-BE49-F238E27FC236}">
                  <a16:creationId xmlns:a16="http://schemas.microsoft.com/office/drawing/2014/main" id="{EE4F21F2-8F61-FC86-79E8-F17DF985BAE9}"/>
                </a:ext>
              </a:extLst>
            </p:cNvPr>
            <p:cNvCxnSpPr/>
            <p:nvPr/>
          </p:nvCxnSpPr>
          <p:spPr>
            <a:xfrm>
              <a:off x="9301222" y="4679414"/>
              <a:ext cx="95206" cy="0"/>
            </a:xfrm>
            <a:prstGeom prst="line">
              <a:avLst/>
            </a:prstGeom>
            <a:ln w="12700">
              <a:solidFill>
                <a:srgbClr val="AD8ECE"/>
              </a:solidFill>
            </a:ln>
            <a:effectLst/>
          </p:spPr>
          <p:style>
            <a:lnRef idx="2">
              <a:schemeClr val="accent1"/>
            </a:lnRef>
            <a:fillRef idx="0">
              <a:schemeClr val="accent1"/>
            </a:fillRef>
            <a:effectRef idx="1">
              <a:schemeClr val="accent1"/>
            </a:effectRef>
            <a:fontRef idx="minor">
              <a:schemeClr val="tx1"/>
            </a:fontRef>
          </p:style>
        </p:cxnSp>
        <p:sp>
          <p:nvSpPr>
            <p:cNvPr id="408" name="TextBox 407">
              <a:extLst>
                <a:ext uri="{FF2B5EF4-FFF2-40B4-BE49-F238E27FC236}">
                  <a16:creationId xmlns:a16="http://schemas.microsoft.com/office/drawing/2014/main" id="{E6BE9D6C-D4D1-0433-59E2-8D63D6B994BD}"/>
                </a:ext>
              </a:extLst>
            </p:cNvPr>
            <p:cNvSpPr txBox="1"/>
            <p:nvPr/>
          </p:nvSpPr>
          <p:spPr>
            <a:xfrm>
              <a:off x="9429034" y="4632811"/>
              <a:ext cx="277320"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NET G3</a:t>
              </a:r>
            </a:p>
          </p:txBody>
        </p:sp>
        <p:cxnSp>
          <p:nvCxnSpPr>
            <p:cNvPr id="409" name="Straight Connector 408">
              <a:extLst>
                <a:ext uri="{FF2B5EF4-FFF2-40B4-BE49-F238E27FC236}">
                  <a16:creationId xmlns:a16="http://schemas.microsoft.com/office/drawing/2014/main" id="{73434237-E6D7-43A6-B80A-E33981A78956}"/>
                </a:ext>
              </a:extLst>
            </p:cNvPr>
            <p:cNvCxnSpPr/>
            <p:nvPr/>
          </p:nvCxnSpPr>
          <p:spPr>
            <a:xfrm>
              <a:off x="9787866" y="4679414"/>
              <a:ext cx="95206" cy="0"/>
            </a:xfrm>
            <a:prstGeom prst="line">
              <a:avLst/>
            </a:prstGeom>
            <a:ln w="12700">
              <a:solidFill>
                <a:srgbClr val="FF99CC"/>
              </a:solidFill>
            </a:ln>
            <a:effectLst/>
          </p:spPr>
          <p:style>
            <a:lnRef idx="2">
              <a:schemeClr val="accent1"/>
            </a:lnRef>
            <a:fillRef idx="0">
              <a:schemeClr val="accent1"/>
            </a:fillRef>
            <a:effectRef idx="1">
              <a:schemeClr val="accent1"/>
            </a:effectRef>
            <a:fontRef idx="minor">
              <a:schemeClr val="tx1"/>
            </a:fontRef>
          </p:style>
        </p:cxnSp>
        <p:sp>
          <p:nvSpPr>
            <p:cNvPr id="410" name="TextBox 409">
              <a:extLst>
                <a:ext uri="{FF2B5EF4-FFF2-40B4-BE49-F238E27FC236}">
                  <a16:creationId xmlns:a16="http://schemas.microsoft.com/office/drawing/2014/main" id="{74E60EDB-9B0D-C2A2-AEB5-942298BAC16D}"/>
                </a:ext>
              </a:extLst>
            </p:cNvPr>
            <p:cNvSpPr txBox="1"/>
            <p:nvPr/>
          </p:nvSpPr>
          <p:spPr>
            <a:xfrm>
              <a:off x="9915678" y="4632811"/>
              <a:ext cx="460062" cy="92333"/>
            </a:xfrm>
            <a:prstGeom prst="rect">
              <a:avLst/>
            </a:prstGeom>
            <a:noFill/>
          </p:spPr>
          <p:txBody>
            <a:bodyPr wrap="none" lIns="0" tIns="0" rIns="0" bIns="0" rtlCol="0">
              <a:spAutoFit/>
            </a:bodyPr>
            <a:lstStyle/>
            <a:p>
              <a:r>
                <a:rPr lang="en-GB" sz="600" dirty="0">
                  <a:solidFill>
                    <a:srgbClr val="000000"/>
                  </a:solidFill>
                  <a:latin typeface="Arial" panose="020B0604020202020204" pitchFamily="34" charset="0"/>
                  <a:ea typeface="Aileron" charset="0"/>
                  <a:cs typeface="Arial" panose="020B0604020202020204" pitchFamily="34" charset="0"/>
                </a:rPr>
                <a:t>Not classified</a:t>
              </a:r>
            </a:p>
          </p:txBody>
        </p:sp>
        <p:sp>
          <p:nvSpPr>
            <p:cNvPr id="411" name="TextBox 410">
              <a:extLst>
                <a:ext uri="{FF2B5EF4-FFF2-40B4-BE49-F238E27FC236}">
                  <a16:creationId xmlns:a16="http://schemas.microsoft.com/office/drawing/2014/main" id="{72E56ABC-7490-954C-DDFD-ADFD358C0832}"/>
                </a:ext>
              </a:extLst>
            </p:cNvPr>
            <p:cNvSpPr txBox="1"/>
            <p:nvPr/>
          </p:nvSpPr>
          <p:spPr>
            <a:xfrm>
              <a:off x="8338066" y="3498781"/>
              <a:ext cx="278215" cy="89540"/>
            </a:xfrm>
            <a:prstGeom prst="rect">
              <a:avLst/>
            </a:prstGeom>
            <a:noFill/>
          </p:spPr>
          <p:txBody>
            <a:bodyPr wrap="none" lIns="0" tIns="0" rIns="0" bIns="0" rtlCol="0">
              <a:spAutoFit/>
            </a:bodyPr>
            <a:lstStyle/>
            <a:p>
              <a:pPr algn="r"/>
              <a:r>
                <a:rPr lang="en-GB" sz="600" dirty="0">
                  <a:solidFill>
                    <a:srgbClr val="000000"/>
                  </a:solidFill>
                  <a:latin typeface="Arial" panose="020B0604020202020204" pitchFamily="34" charset="0"/>
                  <a:ea typeface="Aileron" charset="0"/>
                  <a:cs typeface="Arial" panose="020B0604020202020204" pitchFamily="34" charset="0"/>
                </a:rPr>
                <a:t>p&lt;0.0001</a:t>
              </a:r>
            </a:p>
          </p:txBody>
        </p:sp>
        <p:sp>
          <p:nvSpPr>
            <p:cNvPr id="412" name="TextBox 411">
              <a:extLst>
                <a:ext uri="{FF2B5EF4-FFF2-40B4-BE49-F238E27FC236}">
                  <a16:creationId xmlns:a16="http://schemas.microsoft.com/office/drawing/2014/main" id="{6EF5004D-6CD9-3C7E-B394-91C699B3A04D}"/>
                </a:ext>
              </a:extLst>
            </p:cNvPr>
            <p:cNvSpPr txBox="1"/>
            <p:nvPr/>
          </p:nvSpPr>
          <p:spPr>
            <a:xfrm>
              <a:off x="8227007" y="3855167"/>
              <a:ext cx="141064" cy="484748"/>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689</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346</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190</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143</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132</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178</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1134</a:t>
              </a:r>
            </a:p>
          </p:txBody>
        </p:sp>
        <p:sp>
          <p:nvSpPr>
            <p:cNvPr id="413" name="TextBox 412">
              <a:extLst>
                <a:ext uri="{FF2B5EF4-FFF2-40B4-BE49-F238E27FC236}">
                  <a16:creationId xmlns:a16="http://schemas.microsoft.com/office/drawing/2014/main" id="{5FA20593-9F58-6FF5-767D-EBA6B8A96541}"/>
                </a:ext>
              </a:extLst>
            </p:cNvPr>
            <p:cNvSpPr txBox="1"/>
            <p:nvPr/>
          </p:nvSpPr>
          <p:spPr>
            <a:xfrm>
              <a:off x="8024226" y="3778967"/>
              <a:ext cx="687689" cy="69250"/>
            </a:xfrm>
            <a:prstGeom prst="rect">
              <a:avLst/>
            </a:prstGeom>
            <a:noFill/>
          </p:spPr>
          <p:txBody>
            <a:bodyPr wrap="none" lIns="0" tIns="0" rIns="0" bIns="0" rtlCol="0">
              <a:spAutoFit/>
            </a:bodyPr>
            <a:lstStyle/>
            <a:p>
              <a:pPr algn="ctr">
                <a:lnSpc>
                  <a:spcPct val="90000"/>
                </a:lnSpc>
              </a:pPr>
              <a:r>
                <a:rPr lang="en-GB" sz="500" b="1" dirty="0">
                  <a:solidFill>
                    <a:srgbClr val="000000"/>
                  </a:solidFill>
                  <a:latin typeface="Arial" panose="020B0604020202020204" pitchFamily="34" charset="0"/>
                  <a:ea typeface="Aileron" charset="0"/>
                  <a:cs typeface="Arial" panose="020B0604020202020204" pitchFamily="34" charset="0"/>
                </a:rPr>
                <a:t>Number at risk by time</a:t>
              </a:r>
            </a:p>
          </p:txBody>
        </p:sp>
        <p:sp>
          <p:nvSpPr>
            <p:cNvPr id="414" name="TextBox 413">
              <a:extLst>
                <a:ext uri="{FF2B5EF4-FFF2-40B4-BE49-F238E27FC236}">
                  <a16:creationId xmlns:a16="http://schemas.microsoft.com/office/drawing/2014/main" id="{BDB8CD05-6566-E26F-58D8-50A23062A3C9}"/>
                </a:ext>
              </a:extLst>
            </p:cNvPr>
            <p:cNvSpPr txBox="1"/>
            <p:nvPr/>
          </p:nvSpPr>
          <p:spPr>
            <a:xfrm>
              <a:off x="9279805" y="3736777"/>
              <a:ext cx="211597" cy="83100"/>
            </a:xfrm>
            <a:prstGeom prst="rect">
              <a:avLst/>
            </a:prstGeom>
            <a:noFill/>
          </p:spPr>
          <p:txBody>
            <a:bodyPr wrap="none" lIns="0" tIns="0" rIns="0" bIns="0" rtlCol="0">
              <a:spAutoFit/>
            </a:bodyPr>
            <a:lstStyle/>
            <a:p>
              <a:pPr algn="ctr">
                <a:lnSpc>
                  <a:spcPct val="90000"/>
                </a:lnSpc>
              </a:pPr>
              <a:r>
                <a:rPr lang="en-GB" sz="600" b="1" dirty="0">
                  <a:solidFill>
                    <a:srgbClr val="000000"/>
                  </a:solidFill>
                  <a:latin typeface="Arial" panose="020B0604020202020204" pitchFamily="34" charset="0"/>
                  <a:ea typeface="Aileron" charset="0"/>
                  <a:cs typeface="Arial" panose="020B0604020202020204" pitchFamily="34" charset="0"/>
                </a:rPr>
                <a:t>Years</a:t>
              </a:r>
            </a:p>
          </p:txBody>
        </p:sp>
        <p:sp>
          <p:nvSpPr>
            <p:cNvPr id="415" name="TextBox 414">
              <a:extLst>
                <a:ext uri="{FF2B5EF4-FFF2-40B4-BE49-F238E27FC236}">
                  <a16:creationId xmlns:a16="http://schemas.microsoft.com/office/drawing/2014/main" id="{724E6DC7-061C-D2B6-0016-C98EC4CACEE8}"/>
                </a:ext>
              </a:extLst>
            </p:cNvPr>
            <p:cNvSpPr txBox="1"/>
            <p:nvPr/>
          </p:nvSpPr>
          <p:spPr>
            <a:xfrm>
              <a:off x="8521639" y="3855167"/>
              <a:ext cx="105798" cy="484748"/>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440</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230</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117</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68</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40</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30</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764</a:t>
              </a:r>
            </a:p>
          </p:txBody>
        </p:sp>
        <p:sp>
          <p:nvSpPr>
            <p:cNvPr id="416" name="TextBox 415">
              <a:extLst>
                <a:ext uri="{FF2B5EF4-FFF2-40B4-BE49-F238E27FC236}">
                  <a16:creationId xmlns:a16="http://schemas.microsoft.com/office/drawing/2014/main" id="{31E5206B-6475-1109-54F5-27BF93BBE0F4}"/>
                </a:ext>
              </a:extLst>
            </p:cNvPr>
            <p:cNvSpPr txBox="1"/>
            <p:nvPr/>
          </p:nvSpPr>
          <p:spPr>
            <a:xfrm>
              <a:off x="8811349" y="3855167"/>
              <a:ext cx="105798" cy="484748"/>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258</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140</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69</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36</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17</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15</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563</a:t>
              </a:r>
            </a:p>
          </p:txBody>
        </p:sp>
        <p:sp>
          <p:nvSpPr>
            <p:cNvPr id="417" name="TextBox 416">
              <a:extLst>
                <a:ext uri="{FF2B5EF4-FFF2-40B4-BE49-F238E27FC236}">
                  <a16:creationId xmlns:a16="http://schemas.microsoft.com/office/drawing/2014/main" id="{9F3A9C4F-E3A8-FFBA-95CA-617CF781B3C6}"/>
                </a:ext>
              </a:extLst>
            </p:cNvPr>
            <p:cNvSpPr txBox="1"/>
            <p:nvPr/>
          </p:nvSpPr>
          <p:spPr>
            <a:xfrm>
              <a:off x="9114401" y="3855167"/>
              <a:ext cx="105798" cy="484748"/>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142</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79</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36</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22</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7</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6</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409</a:t>
              </a:r>
            </a:p>
          </p:txBody>
        </p:sp>
        <p:sp>
          <p:nvSpPr>
            <p:cNvPr id="418" name="TextBox 417">
              <a:extLst>
                <a:ext uri="{FF2B5EF4-FFF2-40B4-BE49-F238E27FC236}">
                  <a16:creationId xmlns:a16="http://schemas.microsoft.com/office/drawing/2014/main" id="{3C587B0A-A437-8931-8632-2C54B794703F}"/>
                </a:ext>
              </a:extLst>
            </p:cNvPr>
            <p:cNvSpPr txBox="1"/>
            <p:nvPr/>
          </p:nvSpPr>
          <p:spPr>
            <a:xfrm>
              <a:off x="9385603" y="3855167"/>
              <a:ext cx="105798" cy="484748"/>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82</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45</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24</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13</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5</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293</a:t>
              </a:r>
            </a:p>
          </p:txBody>
        </p:sp>
        <p:sp>
          <p:nvSpPr>
            <p:cNvPr id="419" name="TextBox 418">
              <a:extLst>
                <a:ext uri="{FF2B5EF4-FFF2-40B4-BE49-F238E27FC236}">
                  <a16:creationId xmlns:a16="http://schemas.microsoft.com/office/drawing/2014/main" id="{37FFA73A-F12C-CEDC-007B-20BE91D6BEED}"/>
                </a:ext>
              </a:extLst>
            </p:cNvPr>
            <p:cNvSpPr txBox="1"/>
            <p:nvPr/>
          </p:nvSpPr>
          <p:spPr>
            <a:xfrm>
              <a:off x="9690464" y="3855167"/>
              <a:ext cx="105798" cy="484748"/>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37</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19</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13</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8</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3</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0</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191</a:t>
              </a:r>
            </a:p>
          </p:txBody>
        </p:sp>
        <p:sp>
          <p:nvSpPr>
            <p:cNvPr id="420" name="TextBox 419">
              <a:extLst>
                <a:ext uri="{FF2B5EF4-FFF2-40B4-BE49-F238E27FC236}">
                  <a16:creationId xmlns:a16="http://schemas.microsoft.com/office/drawing/2014/main" id="{FE5853F3-58D1-94E1-CBA1-42A84509D452}"/>
                </a:ext>
              </a:extLst>
            </p:cNvPr>
            <p:cNvSpPr txBox="1"/>
            <p:nvPr/>
          </p:nvSpPr>
          <p:spPr>
            <a:xfrm>
              <a:off x="9958188" y="3855167"/>
              <a:ext cx="105798" cy="484748"/>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21</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15</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8</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5</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0</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115</a:t>
              </a:r>
            </a:p>
          </p:txBody>
        </p:sp>
        <p:sp>
          <p:nvSpPr>
            <p:cNvPr id="421" name="TextBox 420">
              <a:extLst>
                <a:ext uri="{FF2B5EF4-FFF2-40B4-BE49-F238E27FC236}">
                  <a16:creationId xmlns:a16="http://schemas.microsoft.com/office/drawing/2014/main" id="{2A601226-2725-2941-4D41-033F4276706A}"/>
                </a:ext>
              </a:extLst>
            </p:cNvPr>
            <p:cNvSpPr txBox="1"/>
            <p:nvPr/>
          </p:nvSpPr>
          <p:spPr>
            <a:xfrm>
              <a:off x="10301795" y="3855167"/>
              <a:ext cx="70532" cy="484748"/>
            </a:xfrm>
            <a:prstGeom prst="rect">
              <a:avLst/>
            </a:prstGeom>
            <a:noFill/>
          </p:spPr>
          <p:txBody>
            <a:bodyPr wrap="none" lIns="0" tIns="0" rIns="0" bIns="0" rtlCol="0">
              <a:spAutoFit/>
            </a:bodyPr>
            <a:lstStyle/>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9</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5</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5</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1</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2</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0</a:t>
              </a:r>
            </a:p>
            <a:p>
              <a:pPr algn="ctr">
                <a:lnSpc>
                  <a:spcPct val="90000"/>
                </a:lnSpc>
              </a:pPr>
              <a:r>
                <a:rPr lang="en-GB" sz="500" dirty="0">
                  <a:solidFill>
                    <a:srgbClr val="000000"/>
                  </a:solidFill>
                  <a:latin typeface="Arial" panose="020B0604020202020204" pitchFamily="34" charset="0"/>
                  <a:ea typeface="Aileron" charset="0"/>
                  <a:cs typeface="Arial" panose="020B0604020202020204" pitchFamily="34" charset="0"/>
                </a:rPr>
                <a:t>65</a:t>
              </a:r>
            </a:p>
          </p:txBody>
        </p:sp>
        <p:cxnSp>
          <p:nvCxnSpPr>
            <p:cNvPr id="422" name="Straight Connector 421">
              <a:extLst>
                <a:ext uri="{FF2B5EF4-FFF2-40B4-BE49-F238E27FC236}">
                  <a16:creationId xmlns:a16="http://schemas.microsoft.com/office/drawing/2014/main" id="{897EC8B8-3F03-CF8C-5ACB-2E4A00E96BFE}"/>
                </a:ext>
              </a:extLst>
            </p:cNvPr>
            <p:cNvCxnSpPr/>
            <p:nvPr/>
          </p:nvCxnSpPr>
          <p:spPr>
            <a:xfrm>
              <a:off x="8029078" y="3881392"/>
              <a:ext cx="95206"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a:extLst>
                <a:ext uri="{FF2B5EF4-FFF2-40B4-BE49-F238E27FC236}">
                  <a16:creationId xmlns:a16="http://schemas.microsoft.com/office/drawing/2014/main" id="{9BF8DFC6-037A-9658-51D7-200FE08AE843}"/>
                </a:ext>
              </a:extLst>
            </p:cNvPr>
            <p:cNvCxnSpPr/>
            <p:nvPr/>
          </p:nvCxnSpPr>
          <p:spPr>
            <a:xfrm>
              <a:off x="8029078" y="3949125"/>
              <a:ext cx="95206"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a:extLst>
                <a:ext uri="{FF2B5EF4-FFF2-40B4-BE49-F238E27FC236}">
                  <a16:creationId xmlns:a16="http://schemas.microsoft.com/office/drawing/2014/main" id="{94C0813D-D934-DD1E-8114-94A3A60B5FE5}"/>
                </a:ext>
              </a:extLst>
            </p:cNvPr>
            <p:cNvCxnSpPr/>
            <p:nvPr/>
          </p:nvCxnSpPr>
          <p:spPr>
            <a:xfrm>
              <a:off x="8029078" y="4016858"/>
              <a:ext cx="95206"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a:extLst>
                <a:ext uri="{FF2B5EF4-FFF2-40B4-BE49-F238E27FC236}">
                  <a16:creationId xmlns:a16="http://schemas.microsoft.com/office/drawing/2014/main" id="{945A231C-EF60-F576-C31A-D4FE50B58616}"/>
                </a:ext>
              </a:extLst>
            </p:cNvPr>
            <p:cNvCxnSpPr/>
            <p:nvPr/>
          </p:nvCxnSpPr>
          <p:spPr>
            <a:xfrm>
              <a:off x="8029078" y="4087767"/>
              <a:ext cx="95206" cy="0"/>
            </a:xfrm>
            <a:prstGeom prst="line">
              <a:avLst/>
            </a:prstGeom>
            <a:ln w="12700">
              <a:solidFill>
                <a:srgbClr val="AD8ECE"/>
              </a:solidFill>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a:extLst>
                <a:ext uri="{FF2B5EF4-FFF2-40B4-BE49-F238E27FC236}">
                  <a16:creationId xmlns:a16="http://schemas.microsoft.com/office/drawing/2014/main" id="{9D129EB8-E8C9-F001-0EEF-3B2A00580B8A}"/>
                </a:ext>
              </a:extLst>
            </p:cNvPr>
            <p:cNvCxnSpPr/>
            <p:nvPr/>
          </p:nvCxnSpPr>
          <p:spPr>
            <a:xfrm>
              <a:off x="8029078" y="4155500"/>
              <a:ext cx="95206" cy="0"/>
            </a:xfrm>
            <a:prstGeom prst="line">
              <a:avLst/>
            </a:prstGeom>
            <a:ln w="12700">
              <a:solidFill>
                <a:srgbClr val="FF99CC"/>
              </a:solidFill>
            </a:ln>
            <a:effectLst/>
          </p:spPr>
          <p:style>
            <a:lnRef idx="2">
              <a:schemeClr val="accent1"/>
            </a:lnRef>
            <a:fillRef idx="0">
              <a:schemeClr val="accent1"/>
            </a:fillRef>
            <a:effectRef idx="1">
              <a:schemeClr val="accent1"/>
            </a:effectRef>
            <a:fontRef idx="minor">
              <a:schemeClr val="tx1"/>
            </a:fontRef>
          </p:style>
        </p:cxnSp>
        <p:cxnSp>
          <p:nvCxnSpPr>
            <p:cNvPr id="427" name="Straight Connector 426">
              <a:extLst>
                <a:ext uri="{FF2B5EF4-FFF2-40B4-BE49-F238E27FC236}">
                  <a16:creationId xmlns:a16="http://schemas.microsoft.com/office/drawing/2014/main" id="{E813E9AD-63AB-3E91-E523-17FDBD6CEB07}"/>
                </a:ext>
              </a:extLst>
            </p:cNvPr>
            <p:cNvCxnSpPr/>
            <p:nvPr/>
          </p:nvCxnSpPr>
          <p:spPr>
            <a:xfrm>
              <a:off x="8029078" y="4223233"/>
              <a:ext cx="95206"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28" name="Straight Connector 427">
              <a:extLst>
                <a:ext uri="{FF2B5EF4-FFF2-40B4-BE49-F238E27FC236}">
                  <a16:creationId xmlns:a16="http://schemas.microsoft.com/office/drawing/2014/main" id="{8CA49129-1D94-436D-EB90-0EEC3EC18D49}"/>
                </a:ext>
              </a:extLst>
            </p:cNvPr>
            <p:cNvCxnSpPr/>
            <p:nvPr/>
          </p:nvCxnSpPr>
          <p:spPr>
            <a:xfrm>
              <a:off x="8029078" y="4295039"/>
              <a:ext cx="95206" cy="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429" name="TextBox 428">
            <a:extLst>
              <a:ext uri="{FF2B5EF4-FFF2-40B4-BE49-F238E27FC236}">
                <a16:creationId xmlns:a16="http://schemas.microsoft.com/office/drawing/2014/main" id="{16CD3E08-8868-7B1C-70EF-E374234F4EDB}"/>
              </a:ext>
            </a:extLst>
          </p:cNvPr>
          <p:cNvSpPr txBox="1"/>
          <p:nvPr/>
        </p:nvSpPr>
        <p:spPr>
          <a:xfrm rot="16200000">
            <a:off x="4576640" y="4946987"/>
            <a:ext cx="733933" cy="107996"/>
          </a:xfrm>
          <a:prstGeom prst="rect">
            <a:avLst/>
          </a:prstGeom>
          <a:noFill/>
        </p:spPr>
        <p:txBody>
          <a:bodyPr wrap="none" lIns="0" tIns="0" rIns="0" bIns="0" rtlCol="0">
            <a:spAutoFit/>
          </a:bodyPr>
          <a:lstStyle/>
          <a:p>
            <a:pPr algn="ctr"/>
            <a:r>
              <a:rPr lang="en-GB" sz="600" b="1" dirty="0">
                <a:solidFill>
                  <a:srgbClr val="000000"/>
                </a:solidFill>
                <a:latin typeface="Arial" panose="020B0604020202020204" pitchFamily="34" charset="0"/>
                <a:ea typeface="Aileron" charset="0"/>
                <a:cs typeface="Arial" panose="020B0604020202020204" pitchFamily="34" charset="0"/>
              </a:rPr>
              <a:t>Survival probability</a:t>
            </a:r>
          </a:p>
        </p:txBody>
      </p:sp>
      <p:sp>
        <p:nvSpPr>
          <p:cNvPr id="430" name="TextBox 429">
            <a:extLst>
              <a:ext uri="{FF2B5EF4-FFF2-40B4-BE49-F238E27FC236}">
                <a16:creationId xmlns:a16="http://schemas.microsoft.com/office/drawing/2014/main" id="{B18E75B6-E7B1-0EDF-6824-19CDE47DBED5}"/>
              </a:ext>
            </a:extLst>
          </p:cNvPr>
          <p:cNvSpPr txBox="1"/>
          <p:nvPr/>
        </p:nvSpPr>
        <p:spPr>
          <a:xfrm rot="16200000">
            <a:off x="8054756" y="2928233"/>
            <a:ext cx="733933" cy="107996"/>
          </a:xfrm>
          <a:prstGeom prst="rect">
            <a:avLst/>
          </a:prstGeom>
          <a:noFill/>
        </p:spPr>
        <p:txBody>
          <a:bodyPr wrap="none" lIns="0" tIns="0" rIns="0" bIns="0" rtlCol="0">
            <a:spAutoFit/>
          </a:bodyPr>
          <a:lstStyle/>
          <a:p>
            <a:pPr algn="ctr"/>
            <a:r>
              <a:rPr lang="en-GB" sz="600" b="1" dirty="0">
                <a:solidFill>
                  <a:srgbClr val="000000"/>
                </a:solidFill>
                <a:latin typeface="Arial" panose="020B0604020202020204" pitchFamily="34" charset="0"/>
                <a:ea typeface="Aileron" charset="0"/>
                <a:cs typeface="Arial" panose="020B0604020202020204" pitchFamily="34" charset="0"/>
              </a:rPr>
              <a:t>Survival probability</a:t>
            </a:r>
          </a:p>
        </p:txBody>
      </p:sp>
      <p:sp>
        <p:nvSpPr>
          <p:cNvPr id="431" name="TextBox 430">
            <a:extLst>
              <a:ext uri="{FF2B5EF4-FFF2-40B4-BE49-F238E27FC236}">
                <a16:creationId xmlns:a16="http://schemas.microsoft.com/office/drawing/2014/main" id="{DAED25FA-92C2-C4C3-721C-8D08C805F20A}"/>
              </a:ext>
            </a:extLst>
          </p:cNvPr>
          <p:cNvSpPr txBox="1"/>
          <p:nvPr/>
        </p:nvSpPr>
        <p:spPr>
          <a:xfrm rot="16200000">
            <a:off x="8044755" y="4987967"/>
            <a:ext cx="733933" cy="107996"/>
          </a:xfrm>
          <a:prstGeom prst="rect">
            <a:avLst/>
          </a:prstGeom>
          <a:noFill/>
        </p:spPr>
        <p:txBody>
          <a:bodyPr wrap="none" lIns="0" tIns="0" rIns="0" bIns="0" rtlCol="0">
            <a:spAutoFit/>
          </a:bodyPr>
          <a:lstStyle/>
          <a:p>
            <a:pPr algn="ctr"/>
            <a:r>
              <a:rPr lang="en-GB" sz="600" b="1" dirty="0">
                <a:solidFill>
                  <a:srgbClr val="000000"/>
                </a:solidFill>
                <a:latin typeface="Arial" panose="020B0604020202020204" pitchFamily="34" charset="0"/>
                <a:ea typeface="Aileron" charset="0"/>
                <a:cs typeface="Arial" panose="020B0604020202020204" pitchFamily="34" charset="0"/>
              </a:rPr>
              <a:t>Survival probability</a:t>
            </a:r>
          </a:p>
        </p:txBody>
      </p:sp>
    </p:spTree>
    <p:extLst>
      <p:ext uri="{BB962C8B-B14F-4D97-AF65-F5344CB8AC3E}">
        <p14:creationId xmlns:p14="http://schemas.microsoft.com/office/powerpoint/2010/main" val="336906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DC995E-1D37-3D38-E825-4CF82821BA34}"/>
              </a:ext>
            </a:extLst>
          </p:cNvPr>
          <p:cNvSpPr>
            <a:spLocks noGrp="1"/>
          </p:cNvSpPr>
          <p:nvPr>
            <p:ph type="title"/>
          </p:nvPr>
        </p:nvSpPr>
        <p:spPr/>
        <p:txBody>
          <a:bodyPr/>
          <a:lstStyle/>
          <a:p>
            <a:r>
              <a:rPr lang="en-GB" dirty="0" err="1"/>
              <a:t>TUMOuR</a:t>
            </a:r>
            <a:r>
              <a:rPr lang="en-GB" dirty="0"/>
              <a:t>-related factors: EXTENT AND Location of Metastases AND tumour growth RATE</a:t>
            </a:r>
          </a:p>
        </p:txBody>
      </p:sp>
      <p:sp>
        <p:nvSpPr>
          <p:cNvPr id="4" name="Content Placeholder 3">
            <a:extLst>
              <a:ext uri="{FF2B5EF4-FFF2-40B4-BE49-F238E27FC236}">
                <a16:creationId xmlns:a16="http://schemas.microsoft.com/office/drawing/2014/main" id="{50913071-B87F-759B-1744-17F0D9BBA5D4}"/>
              </a:ext>
            </a:extLst>
          </p:cNvPr>
          <p:cNvSpPr>
            <a:spLocks noGrp="1"/>
          </p:cNvSpPr>
          <p:nvPr>
            <p:ph sz="quarter" idx="14"/>
          </p:nvPr>
        </p:nvSpPr>
        <p:spPr/>
        <p:txBody>
          <a:bodyPr>
            <a:normAutofit/>
          </a:bodyPr>
          <a:lstStyle/>
          <a:p>
            <a:pPr>
              <a:lnSpc>
                <a:spcPct val="110000"/>
              </a:lnSpc>
            </a:pPr>
            <a:r>
              <a:rPr lang="en-GB" sz="1400" dirty="0"/>
              <a:t>Haematogenous spread to the liver parenchyma from a primary GEP-NET via the portal vein is common</a:t>
            </a:r>
            <a:r>
              <a:rPr lang="en-GB" sz="1400" baseline="30000" dirty="0"/>
              <a:t>1-3</a:t>
            </a:r>
          </a:p>
          <a:p>
            <a:pPr lvl="1">
              <a:lnSpc>
                <a:spcPct val="110000"/>
              </a:lnSpc>
            </a:pPr>
            <a:r>
              <a:rPr lang="en-GB" sz="1200" dirty="0"/>
              <a:t>Liver-only disease in ~50% of patients</a:t>
            </a:r>
            <a:r>
              <a:rPr lang="en-GB" sz="1200" baseline="30000" dirty="0"/>
              <a:t>4</a:t>
            </a:r>
          </a:p>
          <a:p>
            <a:pPr lvl="1">
              <a:lnSpc>
                <a:spcPct val="110000"/>
              </a:lnSpc>
            </a:pPr>
            <a:r>
              <a:rPr lang="en-GB" sz="1200" dirty="0"/>
              <a:t>Compared to other sites, patients with NET liver metastases have worse overall survival (HR=1.85; 95% CI, </a:t>
            </a:r>
            <a:r>
              <a:rPr lang="en-GB" sz="1200" dirty="0">
                <a:solidFill>
                  <a:schemeClr val="tx2"/>
                </a:solidFill>
              </a:rPr>
              <a:t>1.46-2.36)</a:t>
            </a:r>
            <a:r>
              <a:rPr lang="en-GB" sz="1200" baseline="30000" dirty="0">
                <a:solidFill>
                  <a:schemeClr val="tx2"/>
                </a:solidFill>
              </a:rPr>
              <a:t>5,a</a:t>
            </a:r>
            <a:endParaRPr lang="en-GB" sz="1200" baseline="30000" dirty="0">
              <a:solidFill>
                <a:srgbClr val="0000FF"/>
              </a:solidFill>
            </a:endParaRPr>
          </a:p>
          <a:p>
            <a:pPr>
              <a:lnSpc>
                <a:spcPct val="110000"/>
              </a:lnSpc>
            </a:pPr>
            <a:r>
              <a:rPr lang="en-GB" sz="1400" dirty="0"/>
              <a:t>Size, distribution, and extent of liver metastases impact prognosis and therapeutic approach</a:t>
            </a:r>
            <a:r>
              <a:rPr lang="en-GB" sz="1400" baseline="30000" dirty="0"/>
              <a:t>1,4</a:t>
            </a:r>
          </a:p>
          <a:p>
            <a:pPr lvl="1">
              <a:lnSpc>
                <a:spcPct val="110000"/>
              </a:lnSpc>
            </a:pPr>
            <a:r>
              <a:rPr lang="en-GB" sz="1200" dirty="0"/>
              <a:t>Palliative resection can be considered in selected patients</a:t>
            </a:r>
          </a:p>
          <a:p>
            <a:pPr lvl="1">
              <a:lnSpc>
                <a:spcPct val="110000"/>
              </a:lnSpc>
            </a:pPr>
            <a:r>
              <a:rPr lang="en-GB" sz="1200" dirty="0"/>
              <a:t>Liver-directed therapy reserved for those with adequate liver function, no portal vein thrombosis, and &lt;70% liver involvement</a:t>
            </a:r>
          </a:p>
          <a:p>
            <a:pPr lvl="2">
              <a:lnSpc>
                <a:spcPct val="110000"/>
              </a:lnSpc>
            </a:pPr>
            <a:r>
              <a:rPr lang="en-GB" sz="1100" dirty="0"/>
              <a:t>Bland embolization, chemoembolization, and selective internal radiation therapy</a:t>
            </a:r>
          </a:p>
          <a:p>
            <a:pPr>
              <a:lnSpc>
                <a:spcPct val="110000"/>
              </a:lnSpc>
            </a:pPr>
            <a:r>
              <a:rPr lang="en-GB" sz="1400" dirty="0"/>
              <a:t>Location and extent of metastases matter in NETs</a:t>
            </a:r>
          </a:p>
          <a:p>
            <a:pPr lvl="1">
              <a:lnSpc>
                <a:spcPct val="110000"/>
              </a:lnSpc>
            </a:pPr>
            <a:r>
              <a:rPr lang="en-GB" sz="1200" dirty="0"/>
              <a:t>Consider liver-directed therapy for liver-dominant disease</a:t>
            </a:r>
          </a:p>
          <a:p>
            <a:pPr lvl="1">
              <a:lnSpc>
                <a:spcPct val="110000"/>
              </a:lnSpc>
            </a:pPr>
            <a:r>
              <a:rPr lang="en-GB" sz="1200" dirty="0"/>
              <a:t>Systemic pattern (e.g., bone, lung, lymph node, peritoneum) of disease warrants systemic therapy</a:t>
            </a:r>
          </a:p>
          <a:p>
            <a:pPr lvl="1">
              <a:lnSpc>
                <a:spcPct val="110000"/>
              </a:lnSpc>
            </a:pPr>
            <a:r>
              <a:rPr lang="en-GB" sz="1200" dirty="0"/>
              <a:t>Evaluate burden of disease: Low vs bulky disease</a:t>
            </a:r>
          </a:p>
          <a:p>
            <a:pPr>
              <a:lnSpc>
                <a:spcPct val="110000"/>
              </a:lnSpc>
            </a:pPr>
            <a:r>
              <a:rPr lang="en-GB" sz="1400" dirty="0"/>
              <a:t>Rate of growth</a:t>
            </a:r>
          </a:p>
          <a:p>
            <a:pPr lvl="1">
              <a:lnSpc>
                <a:spcPct val="110000"/>
              </a:lnSpc>
            </a:pPr>
            <a:r>
              <a:rPr lang="en-GB" sz="1200" dirty="0"/>
              <a:t>Assess tumour kinetics: Fast growing over weeks to months vs slow growing over years</a:t>
            </a:r>
          </a:p>
          <a:p>
            <a:pPr lvl="1">
              <a:lnSpc>
                <a:spcPct val="110000"/>
              </a:lnSpc>
            </a:pPr>
            <a:r>
              <a:rPr lang="en-GB" sz="1200" dirty="0"/>
              <a:t>Tumour Growth Rate (TGR) may be predictive for tumour progression and prognostic for survival in patients with NETs who are undergoing SSA treatment</a:t>
            </a:r>
            <a:r>
              <a:rPr lang="en-GB" sz="1200" baseline="30000" dirty="0"/>
              <a:t>6</a:t>
            </a:r>
          </a:p>
        </p:txBody>
      </p:sp>
      <p:sp>
        <p:nvSpPr>
          <p:cNvPr id="5" name="Content Placeholder 4">
            <a:extLst>
              <a:ext uri="{FF2B5EF4-FFF2-40B4-BE49-F238E27FC236}">
                <a16:creationId xmlns:a16="http://schemas.microsoft.com/office/drawing/2014/main" id="{60762808-100A-5EC5-3343-EE481D907469}"/>
              </a:ext>
            </a:extLst>
          </p:cNvPr>
          <p:cNvSpPr>
            <a:spLocks noGrp="1"/>
          </p:cNvSpPr>
          <p:nvPr>
            <p:ph sz="quarter" idx="15"/>
          </p:nvPr>
        </p:nvSpPr>
        <p:spPr>
          <a:xfrm>
            <a:off x="191344" y="6274065"/>
            <a:ext cx="11089232" cy="365125"/>
          </a:xfrm>
        </p:spPr>
        <p:txBody>
          <a:bodyPr anchor="b" anchorCtr="0"/>
          <a:lstStyle/>
          <a:p>
            <a:r>
              <a:rPr lang="en-GB" sz="1100" baseline="30000" dirty="0"/>
              <a:t>a</a:t>
            </a:r>
            <a:r>
              <a:rPr lang="en-GB" sz="1100" dirty="0"/>
              <a:t> Multivariable analysis with HRs calculated for 5-year mortality hazard rates, reference is lung (other sites: appendix, caecum, colon, pancreas, rectum, small intestine, stomach)</a:t>
            </a:r>
          </a:p>
          <a:p>
            <a:r>
              <a:rPr lang="en-GB" sz="1100" dirty="0"/>
              <a:t>CI, confidence interval; GEP-NET, gastroenteropancreatic neuroendocrine tumour; HR, hazard ratio; NET, neuroendocrine tumour</a:t>
            </a:r>
          </a:p>
          <a:p>
            <a:r>
              <a:rPr lang="en-GB" sz="1100" dirty="0"/>
              <a:t>1. Lewis MA and Hobday TJ. Int J Hepatol. 2012;2012:973946; 2. Mayo SC, et al. Ann Surg Oncol. 2010;17:3129-36; 3. John BJ and Davidson BR. Expert Rev Gastroenterol Hepatol. 2012;6:357-69; 4. Cazzato RL, et al. Cancers (Basel). 2021;13:6368; 5. Dasari A, et al. JAMA Oncol. 2017;3:1335-42; 6. </a:t>
            </a:r>
            <a:r>
              <a:rPr lang="en-GB" sz="1100" dirty="0" err="1"/>
              <a:t>Lamarca</a:t>
            </a:r>
            <a:r>
              <a:rPr lang="en-GB" sz="1100" dirty="0"/>
              <a:t> A, et al. Oncologist. 2019;24:e1082-e90</a:t>
            </a:r>
          </a:p>
        </p:txBody>
      </p:sp>
      <p:sp>
        <p:nvSpPr>
          <p:cNvPr id="6" name="Slide Number Placeholder 5">
            <a:extLst>
              <a:ext uri="{FF2B5EF4-FFF2-40B4-BE49-F238E27FC236}">
                <a16:creationId xmlns:a16="http://schemas.microsoft.com/office/drawing/2014/main" id="{39233BD3-8A17-143E-9F99-42451E8BA2A9}"/>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Tree>
    <p:extLst>
      <p:ext uri="{BB962C8B-B14F-4D97-AF65-F5344CB8AC3E}">
        <p14:creationId xmlns:p14="http://schemas.microsoft.com/office/powerpoint/2010/main" val="12661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0F497-332F-5EEE-DBC2-9998D9B072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56501E-8FF4-197F-9CA4-07CD5719E8A0}"/>
              </a:ext>
            </a:extLst>
          </p:cNvPr>
          <p:cNvSpPr>
            <a:spLocks noGrp="1"/>
          </p:cNvSpPr>
          <p:nvPr>
            <p:ph type="title"/>
          </p:nvPr>
        </p:nvSpPr>
        <p:spPr/>
        <p:txBody>
          <a:bodyPr/>
          <a:lstStyle/>
          <a:p>
            <a:r>
              <a:rPr lang="en-GB" dirty="0" err="1"/>
              <a:t>TUMOuR</a:t>
            </a:r>
            <a:r>
              <a:rPr lang="en-GB" dirty="0"/>
              <a:t>-RELATED Factors: PET Imaging characteristics</a:t>
            </a:r>
          </a:p>
        </p:txBody>
      </p:sp>
      <p:sp>
        <p:nvSpPr>
          <p:cNvPr id="4" name="Content Placeholder 3">
            <a:extLst>
              <a:ext uri="{FF2B5EF4-FFF2-40B4-BE49-F238E27FC236}">
                <a16:creationId xmlns:a16="http://schemas.microsoft.com/office/drawing/2014/main" id="{6CE89FB8-2F9B-73A1-C6A0-A040492D793E}"/>
              </a:ext>
            </a:extLst>
          </p:cNvPr>
          <p:cNvSpPr>
            <a:spLocks noGrp="1"/>
          </p:cNvSpPr>
          <p:nvPr>
            <p:ph sz="quarter" idx="14"/>
          </p:nvPr>
        </p:nvSpPr>
        <p:spPr>
          <a:xfrm>
            <a:off x="407368" y="1268760"/>
            <a:ext cx="11449272" cy="4525200"/>
          </a:xfrm>
        </p:spPr>
        <p:txBody>
          <a:bodyPr>
            <a:normAutofit lnSpcReduction="10000"/>
          </a:bodyPr>
          <a:lstStyle/>
          <a:p>
            <a:r>
              <a:rPr lang="en-GB" sz="1800" dirty="0"/>
              <a:t>DOTA PET imaging for well differentiated NETs</a:t>
            </a:r>
          </a:p>
          <a:p>
            <a:pPr lvl="1"/>
            <a:r>
              <a:rPr lang="en-GB" sz="1600" dirty="0"/>
              <a:t>Assesses somatostatin receptor (SSTR) expression and extent of disease</a:t>
            </a:r>
          </a:p>
          <a:p>
            <a:pPr lvl="1"/>
            <a:r>
              <a:rPr lang="en-GB" sz="1600" dirty="0"/>
              <a:t>SSTR types 1 and 2 are highly expressed in &gt;90% of GEP-NETs</a:t>
            </a:r>
            <a:r>
              <a:rPr lang="en-GB" sz="1600" baseline="30000" dirty="0"/>
              <a:t>1,2</a:t>
            </a:r>
          </a:p>
          <a:p>
            <a:pPr lvl="1"/>
            <a:r>
              <a:rPr lang="en-GB" sz="1600" dirty="0"/>
              <a:t>Imaging using SSTR PET (DOTA-) radiotracers is the gold standard in well-differentiated NETs</a:t>
            </a:r>
          </a:p>
          <a:p>
            <a:pPr lvl="1"/>
            <a:r>
              <a:rPr lang="en-GB" sz="1600" dirty="0"/>
              <a:t>68Ga/64Cu-DOTATATE and 68Ga-DOTATOC are approved SSTR PET tracers</a:t>
            </a:r>
            <a:r>
              <a:rPr lang="en-GB" sz="1600" baseline="30000" dirty="0"/>
              <a:t>3</a:t>
            </a:r>
          </a:p>
          <a:p>
            <a:pPr lvl="1"/>
            <a:r>
              <a:rPr lang="en-GB" sz="1600" dirty="0"/>
              <a:t>Routinely used to select patients for peptide receptor radionuclide therapy (PRRT)</a:t>
            </a:r>
            <a:r>
              <a:rPr lang="en-GB" sz="1600" baseline="30000" dirty="0"/>
              <a:t>4</a:t>
            </a:r>
          </a:p>
          <a:p>
            <a:pPr lvl="1"/>
            <a:endParaRPr lang="en-GB" sz="1600" dirty="0"/>
          </a:p>
          <a:p>
            <a:r>
              <a:rPr lang="en-GB" sz="1800" dirty="0"/>
              <a:t> [18F]FDG PET imaging for well differentiated NETs</a:t>
            </a:r>
          </a:p>
          <a:p>
            <a:pPr lvl="1"/>
            <a:r>
              <a:rPr lang="en-GB" sz="1600" dirty="0"/>
              <a:t>Assesses glucose uptake, usually correlated to biological aggressiveness and Ki67 index</a:t>
            </a:r>
          </a:p>
          <a:p>
            <a:pPr lvl="1"/>
            <a:r>
              <a:rPr lang="en-GB" sz="1600" dirty="0"/>
              <a:t>Can be useful as baseline scan:</a:t>
            </a:r>
          </a:p>
          <a:p>
            <a:pPr lvl="2"/>
            <a:r>
              <a:rPr lang="en-GB" sz="1400" dirty="0"/>
              <a:t>In G3 NET to assess concordance with DOTA-PET uptake</a:t>
            </a:r>
          </a:p>
          <a:p>
            <a:pPr lvl="2"/>
            <a:r>
              <a:rPr lang="en-GB" sz="1400" dirty="0"/>
              <a:t>In people living with NETs with low or no uptake on DOTA-PET or those with very unfavourable tumour biology</a:t>
            </a:r>
          </a:p>
          <a:p>
            <a:pPr lvl="2"/>
            <a:r>
              <a:rPr lang="en-GB" sz="1400" dirty="0"/>
              <a:t>For G3 NET with very high Ki67 index (e.g. &gt;55%), particularly if curative surgery is considered (and in some cases for response assessment)</a:t>
            </a:r>
          </a:p>
          <a:p>
            <a:pPr lvl="1"/>
            <a:r>
              <a:rPr lang="en-GB" sz="1600" dirty="0"/>
              <a:t>In summary, FDG-PET should be performed in NETs if awareness of more biologically aggressive disease </a:t>
            </a:r>
            <a:br>
              <a:rPr lang="en-GB" sz="1600" dirty="0"/>
            </a:br>
            <a:r>
              <a:rPr lang="en-GB" sz="1600" dirty="0"/>
              <a:t>could influence the therapeutic decision</a:t>
            </a:r>
            <a:r>
              <a:rPr lang="en-GB" sz="1600" baseline="30000" dirty="0"/>
              <a:t>5</a:t>
            </a:r>
            <a:r>
              <a:rPr lang="en-GB" sz="1600" dirty="0"/>
              <a:t> </a:t>
            </a:r>
          </a:p>
        </p:txBody>
      </p:sp>
      <p:sp>
        <p:nvSpPr>
          <p:cNvPr id="5" name="Content Placeholder 4">
            <a:extLst>
              <a:ext uri="{FF2B5EF4-FFF2-40B4-BE49-F238E27FC236}">
                <a16:creationId xmlns:a16="http://schemas.microsoft.com/office/drawing/2014/main" id="{FE6CC9BF-C42A-7F2E-F415-3CEA4B79455B}"/>
              </a:ext>
            </a:extLst>
          </p:cNvPr>
          <p:cNvSpPr>
            <a:spLocks noGrp="1"/>
          </p:cNvSpPr>
          <p:nvPr>
            <p:ph sz="quarter" idx="15"/>
          </p:nvPr>
        </p:nvSpPr>
        <p:spPr>
          <a:xfrm>
            <a:off x="263352" y="6416237"/>
            <a:ext cx="11161240" cy="365125"/>
          </a:xfrm>
        </p:spPr>
        <p:txBody>
          <a:bodyPr anchor="b"/>
          <a:lstStyle/>
          <a:p>
            <a:r>
              <a:rPr lang="en-GB" dirty="0"/>
              <a:t>[18F]FDG, fludeoxyglucose, fluorine-18; 64Cu, copper-64; 68Ga, gallium-68; G3, grade 3; GEP-NET, gastroenteropancreatic neuroendocrine tumour; Ki67, antigen Kiel 67; NEC, neuroendocrine carcinoma; NET, neuroendocrine tumour; PET, positron emission tomography; PRRT, peptide receptor radionuclide therapy; SSTR, somatostatin receptor</a:t>
            </a:r>
          </a:p>
          <a:p>
            <a:r>
              <a:rPr lang="en-GB" dirty="0"/>
              <a:t>1. Reubi JC, et al. Eur J Nucl Med. 2001;28:836-46; 2. Zaknun JJ, et al. Eur J Nucl Med Mol Imaging. 2013;40:800-16; 3. Ambrosini V, et al. J Neuroendocrinol. 2024;36:e13359; 4. Hope TA, et al. J Nucl Med. 2023;64:204-10; 5. Rinzivillo M, et al. Oncologist. 2018;23:186-92</a:t>
            </a:r>
          </a:p>
        </p:txBody>
      </p:sp>
      <p:sp>
        <p:nvSpPr>
          <p:cNvPr id="6" name="Slide Number Placeholder 5">
            <a:extLst>
              <a:ext uri="{FF2B5EF4-FFF2-40B4-BE49-F238E27FC236}">
                <a16:creationId xmlns:a16="http://schemas.microsoft.com/office/drawing/2014/main" id="{00A7BD8D-81EE-F142-134A-ED8B0CF995F7}"/>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Tree>
    <p:extLst>
      <p:ext uri="{BB962C8B-B14F-4D97-AF65-F5344CB8AC3E}">
        <p14:creationId xmlns:p14="http://schemas.microsoft.com/office/powerpoint/2010/main" val="159709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BAD98-8116-6C36-525F-6AF1FF7AF0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E7B0B8-121E-2F5B-1050-09DCCD50DE22}"/>
              </a:ext>
            </a:extLst>
          </p:cNvPr>
          <p:cNvSpPr>
            <a:spLocks noGrp="1"/>
          </p:cNvSpPr>
          <p:nvPr>
            <p:ph type="title"/>
          </p:nvPr>
        </p:nvSpPr>
        <p:spPr/>
        <p:txBody>
          <a:bodyPr/>
          <a:lstStyle/>
          <a:p>
            <a:r>
              <a:rPr lang="en-GB" dirty="0"/>
              <a:t>EXAMPLES OF Other Potential biomarkers</a:t>
            </a:r>
          </a:p>
        </p:txBody>
      </p:sp>
      <p:sp>
        <p:nvSpPr>
          <p:cNvPr id="4" name="Content Placeholder 3">
            <a:extLst>
              <a:ext uri="{FF2B5EF4-FFF2-40B4-BE49-F238E27FC236}">
                <a16:creationId xmlns:a16="http://schemas.microsoft.com/office/drawing/2014/main" id="{F99C1EA9-1387-D0AA-7FA3-AEB2C0AF9CF3}"/>
              </a:ext>
            </a:extLst>
          </p:cNvPr>
          <p:cNvSpPr>
            <a:spLocks noGrp="1"/>
          </p:cNvSpPr>
          <p:nvPr>
            <p:ph sz="quarter" idx="14"/>
          </p:nvPr>
        </p:nvSpPr>
        <p:spPr>
          <a:xfrm>
            <a:off x="273629" y="1120833"/>
            <a:ext cx="10962216" cy="4525200"/>
          </a:xfrm>
        </p:spPr>
        <p:txBody>
          <a:bodyPr>
            <a:normAutofit/>
          </a:bodyPr>
          <a:lstStyle/>
          <a:p>
            <a:r>
              <a:rPr lang="en-GB" sz="2100" dirty="0"/>
              <a:t>MGMT protein expression or </a:t>
            </a:r>
            <a:r>
              <a:rPr lang="en-GB" sz="2100" i="1" dirty="0"/>
              <a:t>MGMT</a:t>
            </a:r>
            <a:r>
              <a:rPr lang="en-GB" sz="2100" dirty="0"/>
              <a:t> promoter gene methylation (emerging biomarker)</a:t>
            </a:r>
            <a:endParaRPr lang="en-GB" sz="2100" baseline="30000" dirty="0"/>
          </a:p>
          <a:p>
            <a:pPr lvl="1"/>
            <a:r>
              <a:rPr lang="en-GB" sz="1600" dirty="0"/>
              <a:t>~50% of pNETs are MGMT-deficient</a:t>
            </a:r>
            <a:r>
              <a:rPr lang="en-GB" sz="1600" baseline="30000" dirty="0"/>
              <a:t>1</a:t>
            </a:r>
          </a:p>
          <a:p>
            <a:pPr lvl="1"/>
            <a:r>
              <a:rPr lang="en-GB" sz="1600" dirty="0"/>
              <a:t>MGMT enzyme deficiency may be associated with response in patients treated with alkylating agents (especially those living with </a:t>
            </a:r>
            <a:r>
              <a:rPr lang="en-GB" sz="1600" dirty="0" err="1"/>
              <a:t>pNETs</a:t>
            </a:r>
            <a:r>
              <a:rPr lang="en-GB" sz="1600" dirty="0"/>
              <a:t>)</a:t>
            </a:r>
            <a:r>
              <a:rPr lang="en-GB" sz="1600" baseline="30000" dirty="0"/>
              <a:t>1,2</a:t>
            </a:r>
            <a:br>
              <a:rPr lang="en-GB" sz="1600" baseline="30000" dirty="0"/>
            </a:br>
            <a:endParaRPr lang="en-GB" sz="1600" baseline="30000" dirty="0">
              <a:highlight>
                <a:srgbClr val="FFFF00"/>
              </a:highlight>
            </a:endParaRPr>
          </a:p>
          <a:p>
            <a:r>
              <a:rPr lang="en-GB" dirty="0"/>
              <a:t>Neuroendocrine neoplasms test (NETest)</a:t>
            </a:r>
            <a:r>
              <a:rPr lang="en-GB" baseline="30000" dirty="0"/>
              <a:t>4-8</a:t>
            </a:r>
            <a:endParaRPr lang="en-US" b="0" i="0" u="none" strike="noStrike" dirty="0">
              <a:solidFill>
                <a:srgbClr val="212121"/>
              </a:solidFill>
              <a:effectLst/>
              <a:latin typeface="BlinkMacSystemFont"/>
            </a:endParaRPr>
          </a:p>
          <a:p>
            <a:pPr lvl="1"/>
            <a:r>
              <a:rPr lang="en-GB" dirty="0"/>
              <a:t>Multianalyte liquid biopsy that measures NET gene expression in blood</a:t>
            </a:r>
          </a:p>
          <a:p>
            <a:pPr lvl="1"/>
            <a:r>
              <a:rPr lang="en-GB" dirty="0"/>
              <a:t>Under study as a biomarker of response to therapy and recurrent/residual disease following surgery</a:t>
            </a:r>
            <a:br>
              <a:rPr lang="en-GB" dirty="0"/>
            </a:br>
            <a:endParaRPr lang="en-GB" dirty="0"/>
          </a:p>
          <a:p>
            <a:r>
              <a:rPr lang="en-GB" dirty="0"/>
              <a:t>PRRT Predictive Quotient (PPQ)</a:t>
            </a:r>
            <a:r>
              <a:rPr lang="en-GB" baseline="30000" dirty="0"/>
              <a:t>9,10 </a:t>
            </a:r>
          </a:p>
          <a:p>
            <a:pPr lvl="1"/>
            <a:r>
              <a:rPr lang="en-GB" dirty="0"/>
              <a:t>PPQ integrates NET transcript expression in blood with tumour grade </a:t>
            </a:r>
          </a:p>
          <a:p>
            <a:pPr lvl="1"/>
            <a:r>
              <a:rPr lang="en-GB" dirty="0"/>
              <a:t>Emerging data suggest baseline PPQ stratifies PRRT “responders” from “non-responders”</a:t>
            </a:r>
          </a:p>
        </p:txBody>
      </p:sp>
      <p:sp>
        <p:nvSpPr>
          <p:cNvPr id="5" name="Content Placeholder 4">
            <a:extLst>
              <a:ext uri="{FF2B5EF4-FFF2-40B4-BE49-F238E27FC236}">
                <a16:creationId xmlns:a16="http://schemas.microsoft.com/office/drawing/2014/main" id="{68748A14-8E66-272B-05E5-7DD638ABA46D}"/>
              </a:ext>
            </a:extLst>
          </p:cNvPr>
          <p:cNvSpPr>
            <a:spLocks noGrp="1"/>
          </p:cNvSpPr>
          <p:nvPr>
            <p:ph sz="quarter" idx="15"/>
          </p:nvPr>
        </p:nvSpPr>
        <p:spPr>
          <a:xfrm>
            <a:off x="263352" y="6298818"/>
            <a:ext cx="10729192" cy="365125"/>
          </a:xfrm>
        </p:spPr>
        <p:txBody>
          <a:bodyPr anchor="b"/>
          <a:lstStyle/>
          <a:p>
            <a:r>
              <a:rPr lang="en-GB" dirty="0"/>
              <a:t>MAPK, mitogen-activated protein kinase; MGMT, methylguanine methyltransferase; NEN, neuroendocrine neoplasm; OS, overall survival; PFS, progression-free survival; (p)NET, (pancreatic) neuroendocrine tumour; </a:t>
            </a:r>
            <a:r>
              <a:rPr lang="en-GB" sz="1200" dirty="0"/>
              <a:t>PRRT, peptide receptor radionuclide therapy; </a:t>
            </a:r>
            <a:r>
              <a:rPr lang="en-GB" dirty="0"/>
              <a:t>SSA, somatostatin analogue</a:t>
            </a:r>
          </a:p>
          <a:p>
            <a:r>
              <a:rPr lang="en-GB" dirty="0"/>
              <a:t>1. de Mestier L, et al. Endocr Relat Cancer. 2020;27:R391-405; 2. Kunz PL, et al. J Clin Oncol. 2023;41:1359-69; 3. </a:t>
            </a:r>
            <a:r>
              <a:rPr lang="en-GB" dirty="0" err="1"/>
              <a:t>Modlin</a:t>
            </a:r>
            <a:r>
              <a:rPr lang="en-GB" dirty="0"/>
              <a:t> IM, et al. Ann </a:t>
            </a:r>
            <a:r>
              <a:rPr lang="en-GB" dirty="0" err="1"/>
              <a:t>Surg</a:t>
            </a:r>
            <a:r>
              <a:rPr lang="en-GB" dirty="0"/>
              <a:t> Oncol. 2010;17:2427-4; 4. Bevere M, et al. Diagnostics (Basel). 2023;13:2820; 4. Modlin IM, et al. Endocrinol Metab Clin North Am. 2018;47:485-504; 5. </a:t>
            </a:r>
            <a:r>
              <a:rPr lang="en-GB" dirty="0" err="1"/>
              <a:t>Puliani</a:t>
            </a:r>
            <a:r>
              <a:rPr lang="en-GB" dirty="0"/>
              <a:t> G, et al. Neuroendocrinology. 2022;112:523-36; 6. </a:t>
            </a:r>
            <a:r>
              <a:rPr lang="en-GB" dirty="0" err="1"/>
              <a:t>Partelli</a:t>
            </a:r>
            <a:r>
              <a:rPr lang="en-GB" dirty="0"/>
              <a:t> S, et al. Ann </a:t>
            </a:r>
            <a:r>
              <a:rPr lang="en-GB" dirty="0" err="1"/>
              <a:t>Surg</a:t>
            </a:r>
            <a:r>
              <a:rPr lang="en-GB" dirty="0"/>
              <a:t> Oncol. 2020;27:3928-36; 7. </a:t>
            </a:r>
            <a:r>
              <a:rPr lang="en-GB" dirty="0" err="1"/>
              <a:t>Malczewska</a:t>
            </a:r>
            <a:r>
              <a:rPr lang="en-GB" dirty="0"/>
              <a:t> A, et al. </a:t>
            </a:r>
            <a:r>
              <a:rPr lang="en-GB" dirty="0" err="1"/>
              <a:t>Endocr</a:t>
            </a:r>
            <a:r>
              <a:rPr lang="en-GB" dirty="0"/>
              <a:t> Connect. 2019;8:442-53; 8. </a:t>
            </a:r>
            <a:r>
              <a:rPr lang="en-GB" dirty="0" err="1"/>
              <a:t>Malczewska</a:t>
            </a:r>
            <a:r>
              <a:rPr lang="en-GB" dirty="0"/>
              <a:t> A, et al. </a:t>
            </a:r>
            <a:r>
              <a:rPr lang="en-GB" dirty="0" err="1"/>
              <a:t>Endocr</a:t>
            </a:r>
            <a:r>
              <a:rPr lang="en-GB" dirty="0"/>
              <a:t> Connect. 2021;10:110-12; 9. Bodei L, et al. Eur J Nucl Med Mol Imaging. 2018;45:1155-69; 10. </a:t>
            </a:r>
            <a:r>
              <a:rPr lang="en-GB" dirty="0" err="1"/>
              <a:t>Bodei</a:t>
            </a:r>
            <a:r>
              <a:rPr lang="en-GB" dirty="0"/>
              <a:t> L. et al. J </a:t>
            </a:r>
            <a:r>
              <a:rPr lang="en-GB" dirty="0" err="1"/>
              <a:t>Nucl</a:t>
            </a:r>
            <a:r>
              <a:rPr lang="en-GB" dirty="0"/>
              <a:t> Med. 2023;64:567-73</a:t>
            </a:r>
          </a:p>
        </p:txBody>
      </p:sp>
      <p:sp>
        <p:nvSpPr>
          <p:cNvPr id="6" name="Slide Number Placeholder 5">
            <a:extLst>
              <a:ext uri="{FF2B5EF4-FFF2-40B4-BE49-F238E27FC236}">
                <a16:creationId xmlns:a16="http://schemas.microsoft.com/office/drawing/2014/main" id="{7A0BA3CD-BAEE-E715-1117-297DFC81D416}"/>
              </a:ext>
            </a:extLst>
          </p:cNvPr>
          <p:cNvSpPr>
            <a:spLocks noGrp="1"/>
          </p:cNvSpPr>
          <p:nvPr>
            <p:ph type="sldNum" sz="quarter" idx="4"/>
          </p:nvPr>
        </p:nvSpPr>
        <p:spPr/>
        <p:txBody>
          <a:bodyPr/>
          <a:lstStyle/>
          <a:p>
            <a:fld id="{FCE43C0F-8A7B-3A4B-9DB5-B3472E36E833}" type="slidenum">
              <a:rPr lang="en-GB" smtClean="0"/>
              <a:pPr/>
              <a:t>24</a:t>
            </a:fld>
            <a:endParaRPr lang="en-GB" dirty="0"/>
          </a:p>
        </p:txBody>
      </p:sp>
      <p:sp>
        <p:nvSpPr>
          <p:cNvPr id="1089" name="Freeform 1088">
            <a:extLst>
              <a:ext uri="{FF2B5EF4-FFF2-40B4-BE49-F238E27FC236}">
                <a16:creationId xmlns:a16="http://schemas.microsoft.com/office/drawing/2014/main" id="{65034AE2-571A-5481-2798-1A57EABC9B93}"/>
              </a:ext>
            </a:extLst>
          </p:cNvPr>
          <p:cNvSpPr/>
          <p:nvPr/>
        </p:nvSpPr>
        <p:spPr>
          <a:xfrm>
            <a:off x="10075433" y="4199999"/>
            <a:ext cx="29569" cy="29303"/>
          </a:xfrm>
          <a:custGeom>
            <a:avLst/>
            <a:gdLst>
              <a:gd name="connsiteX0" fmla="*/ 2216 w 29569"/>
              <a:gd name="connsiteY0" fmla="*/ 26854 h 29303"/>
              <a:gd name="connsiteX1" fmla="*/ 7774 w 29569"/>
              <a:gd name="connsiteY1" fmla="*/ 29303 h 29303"/>
              <a:gd name="connsiteX2" fmla="*/ 12984 w 29569"/>
              <a:gd name="connsiteY2" fmla="*/ 27204 h 29303"/>
              <a:gd name="connsiteX3" fmla="*/ 27225 w 29569"/>
              <a:gd name="connsiteY3" fmla="*/ 13208 h 29303"/>
              <a:gd name="connsiteX4" fmla="*/ 27225 w 29569"/>
              <a:gd name="connsiteY4" fmla="*/ 2362 h 29303"/>
              <a:gd name="connsiteX5" fmla="*/ 16457 w 29569"/>
              <a:gd name="connsiteY5" fmla="*/ 2362 h 29303"/>
              <a:gd name="connsiteX6" fmla="*/ 2216 w 29569"/>
              <a:gd name="connsiteY6" fmla="*/ 16357 h 29303"/>
              <a:gd name="connsiteX7" fmla="*/ 2216 w 29569"/>
              <a:gd name="connsiteY7" fmla="*/ 26854 h 2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69" h="29303">
                <a:moveTo>
                  <a:pt x="2216" y="26854"/>
                </a:moveTo>
                <a:cubicBezTo>
                  <a:pt x="3606" y="28254"/>
                  <a:pt x="5690" y="29303"/>
                  <a:pt x="7774" y="29303"/>
                </a:cubicBezTo>
                <a:cubicBezTo>
                  <a:pt x="9858" y="29303"/>
                  <a:pt x="11595" y="28604"/>
                  <a:pt x="12984" y="27204"/>
                </a:cubicBezTo>
                <a:lnTo>
                  <a:pt x="27225" y="13208"/>
                </a:lnTo>
                <a:cubicBezTo>
                  <a:pt x="30351" y="10409"/>
                  <a:pt x="30351" y="5511"/>
                  <a:pt x="27225" y="2362"/>
                </a:cubicBezTo>
                <a:cubicBezTo>
                  <a:pt x="24446" y="-787"/>
                  <a:pt x="19584" y="-787"/>
                  <a:pt x="16457" y="2362"/>
                </a:cubicBezTo>
                <a:lnTo>
                  <a:pt x="2216" y="16357"/>
                </a:lnTo>
                <a:cubicBezTo>
                  <a:pt x="-563" y="18807"/>
                  <a:pt x="-910" y="23705"/>
                  <a:pt x="2216" y="26854"/>
                </a:cubicBezTo>
                <a:close/>
              </a:path>
            </a:pathLst>
          </a:custGeom>
          <a:solidFill>
            <a:schemeClr val="accent1"/>
          </a:solidFill>
          <a:ln w="0" cap="flat">
            <a:noFill/>
            <a:prstDash val="solid"/>
            <a:miter/>
          </a:ln>
        </p:spPr>
        <p:txBody>
          <a:bodyPr rtlCol="0" anchor="ctr"/>
          <a:lstStyle/>
          <a:p>
            <a:endParaRPr lang="en-GB" dirty="0"/>
          </a:p>
        </p:txBody>
      </p:sp>
      <p:sp>
        <p:nvSpPr>
          <p:cNvPr id="1090" name="Freeform 1089">
            <a:extLst>
              <a:ext uri="{FF2B5EF4-FFF2-40B4-BE49-F238E27FC236}">
                <a16:creationId xmlns:a16="http://schemas.microsoft.com/office/drawing/2014/main" id="{409BD2CC-C66E-6AC4-B60B-E6C90DE1A499}"/>
              </a:ext>
            </a:extLst>
          </p:cNvPr>
          <p:cNvSpPr/>
          <p:nvPr/>
        </p:nvSpPr>
        <p:spPr>
          <a:xfrm>
            <a:off x="10099853" y="4266014"/>
            <a:ext cx="35134" cy="16821"/>
          </a:xfrm>
          <a:custGeom>
            <a:avLst/>
            <a:gdLst>
              <a:gd name="connsiteX0" fmla="*/ 26772 w 35134"/>
              <a:gd name="connsiteY0" fmla="*/ 27 h 16821"/>
              <a:gd name="connsiteX1" fmla="*/ 6973 w 35134"/>
              <a:gd name="connsiteY1" fmla="*/ 1426 h 16821"/>
              <a:gd name="connsiteX2" fmla="*/ 26 w 35134"/>
              <a:gd name="connsiteY2" fmla="*/ 9823 h 16821"/>
              <a:gd name="connsiteX3" fmla="*/ 7668 w 35134"/>
              <a:gd name="connsiteY3" fmla="*/ 16821 h 16821"/>
              <a:gd name="connsiteX4" fmla="*/ 8363 w 35134"/>
              <a:gd name="connsiteY4" fmla="*/ 16821 h 16821"/>
              <a:gd name="connsiteX5" fmla="*/ 28161 w 35134"/>
              <a:gd name="connsiteY5" fmla="*/ 15422 h 16821"/>
              <a:gd name="connsiteX6" fmla="*/ 35108 w 35134"/>
              <a:gd name="connsiteY6" fmla="*/ 7024 h 16821"/>
              <a:gd name="connsiteX7" fmla="*/ 26772 w 35134"/>
              <a:gd name="connsiteY7" fmla="*/ 27 h 1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34" h="16821">
                <a:moveTo>
                  <a:pt x="26772" y="27"/>
                </a:moveTo>
                <a:lnTo>
                  <a:pt x="6973" y="1426"/>
                </a:lnTo>
                <a:cubicBezTo>
                  <a:pt x="2805" y="1776"/>
                  <a:pt x="-321" y="5275"/>
                  <a:pt x="26" y="9823"/>
                </a:cubicBezTo>
                <a:cubicBezTo>
                  <a:pt x="374" y="14022"/>
                  <a:pt x="3500" y="16821"/>
                  <a:pt x="7668" y="16821"/>
                </a:cubicBezTo>
                <a:lnTo>
                  <a:pt x="8363" y="16821"/>
                </a:lnTo>
                <a:lnTo>
                  <a:pt x="28161" y="15422"/>
                </a:lnTo>
                <a:cubicBezTo>
                  <a:pt x="32330" y="15072"/>
                  <a:pt x="35456" y="11573"/>
                  <a:pt x="35108" y="7024"/>
                </a:cubicBezTo>
                <a:cubicBezTo>
                  <a:pt x="34414" y="2826"/>
                  <a:pt x="30940" y="-323"/>
                  <a:pt x="26772" y="27"/>
                </a:cubicBezTo>
                <a:close/>
              </a:path>
            </a:pathLst>
          </a:custGeom>
          <a:solidFill>
            <a:schemeClr val="accent1"/>
          </a:solidFill>
          <a:ln w="0" cap="flat">
            <a:noFill/>
            <a:prstDash val="solid"/>
            <a:miter/>
          </a:ln>
        </p:spPr>
        <p:txBody>
          <a:bodyPr rtlCol="0" anchor="ctr"/>
          <a:lstStyle/>
          <a:p>
            <a:endParaRPr lang="en-GB" dirty="0"/>
          </a:p>
        </p:txBody>
      </p:sp>
    </p:spTree>
    <p:extLst>
      <p:ext uri="{BB962C8B-B14F-4D97-AF65-F5344CB8AC3E}">
        <p14:creationId xmlns:p14="http://schemas.microsoft.com/office/powerpoint/2010/main" val="78847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1B31E-0CDA-F7A3-F6E8-A8ECA6A6C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0771A-83F4-EEFB-C10F-4CBDF4B178B7}"/>
              </a:ext>
            </a:extLst>
          </p:cNvPr>
          <p:cNvSpPr>
            <a:spLocks noGrp="1"/>
          </p:cNvSpPr>
          <p:nvPr>
            <p:ph type="title"/>
          </p:nvPr>
        </p:nvSpPr>
        <p:spPr/>
        <p:txBody>
          <a:bodyPr/>
          <a:lstStyle/>
          <a:p>
            <a:r>
              <a:rPr lang="en-GB" dirty="0"/>
              <a:t>patient-related Factors</a:t>
            </a:r>
          </a:p>
        </p:txBody>
      </p:sp>
      <p:sp>
        <p:nvSpPr>
          <p:cNvPr id="5" name="Slide Number Placeholder 4">
            <a:extLst>
              <a:ext uri="{FF2B5EF4-FFF2-40B4-BE49-F238E27FC236}">
                <a16:creationId xmlns:a16="http://schemas.microsoft.com/office/drawing/2014/main" id="{708E3F96-E139-58F9-1FBD-8937E0DACADD}"/>
              </a:ext>
            </a:extLst>
          </p:cNvPr>
          <p:cNvSpPr>
            <a:spLocks noGrp="1"/>
          </p:cNvSpPr>
          <p:nvPr>
            <p:ph type="sldNum" sz="quarter" idx="4"/>
          </p:nvPr>
        </p:nvSpPr>
        <p:spPr/>
        <p:txBody>
          <a:bodyPr/>
          <a:lstStyle/>
          <a:p>
            <a:fld id="{FCE43C0F-8A7B-3A4B-9DB5-B3472E36E833}" type="slidenum">
              <a:rPr lang="en-GB" smtClean="0"/>
              <a:pPr/>
              <a:t>25</a:t>
            </a:fld>
            <a:endParaRPr lang="en-GB" dirty="0"/>
          </a:p>
        </p:txBody>
      </p:sp>
    </p:spTree>
    <p:extLst>
      <p:ext uri="{BB962C8B-B14F-4D97-AF65-F5344CB8AC3E}">
        <p14:creationId xmlns:p14="http://schemas.microsoft.com/office/powerpoint/2010/main" val="347238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A6146C-E5CF-EC4B-E0ED-1BC53AF4CE7F}"/>
              </a:ext>
            </a:extLst>
          </p:cNvPr>
          <p:cNvSpPr>
            <a:spLocks noGrp="1"/>
          </p:cNvSpPr>
          <p:nvPr>
            <p:ph type="title"/>
          </p:nvPr>
        </p:nvSpPr>
        <p:spPr/>
        <p:txBody>
          <a:bodyPr/>
          <a:lstStyle/>
          <a:p>
            <a:r>
              <a:rPr lang="en-GB" dirty="0"/>
              <a:t>Patient-related Factors: history</a:t>
            </a:r>
          </a:p>
        </p:txBody>
      </p:sp>
      <p:sp>
        <p:nvSpPr>
          <p:cNvPr id="4" name="Content Placeholder 3">
            <a:extLst>
              <a:ext uri="{FF2B5EF4-FFF2-40B4-BE49-F238E27FC236}">
                <a16:creationId xmlns:a16="http://schemas.microsoft.com/office/drawing/2014/main" id="{5A337FAD-EBA7-05E8-13DB-9AAFA7A15647}"/>
              </a:ext>
            </a:extLst>
          </p:cNvPr>
          <p:cNvSpPr>
            <a:spLocks noGrp="1"/>
          </p:cNvSpPr>
          <p:nvPr>
            <p:ph sz="quarter" idx="14"/>
          </p:nvPr>
        </p:nvSpPr>
        <p:spPr>
          <a:xfrm>
            <a:off x="609600" y="1123200"/>
            <a:ext cx="10962216" cy="4525200"/>
          </a:xfrm>
        </p:spPr>
        <p:txBody>
          <a:bodyPr>
            <a:normAutofit/>
          </a:bodyPr>
          <a:lstStyle/>
          <a:p>
            <a:r>
              <a:rPr lang="en-GB" dirty="0"/>
              <a:t>Predisposition: Some NETs arise in setting of hereditary cancer syndrome, for example:</a:t>
            </a:r>
            <a:br>
              <a:rPr lang="en-GB" dirty="0"/>
            </a:br>
            <a:endParaRPr lang="en-GB" dirty="0"/>
          </a:p>
          <a:p>
            <a:pPr lvl="1"/>
            <a:r>
              <a:rPr lang="en-GB" dirty="0"/>
              <a:t>GEP-NETs occur in 70-80% of patients with multiple endocrine neoplasia type 1 (MEN1) syndrome</a:t>
            </a:r>
            <a:r>
              <a:rPr lang="en-GB" baseline="30000" dirty="0"/>
              <a:t>1</a:t>
            </a:r>
            <a:r>
              <a:rPr lang="en-GB" dirty="0"/>
              <a:t> </a:t>
            </a:r>
          </a:p>
          <a:p>
            <a:pPr lvl="1"/>
            <a:r>
              <a:rPr lang="en-GB" dirty="0"/>
              <a:t>pNETs occur in 10-17% of patients with von Hippel-Lindau (VHL) disease</a:t>
            </a:r>
            <a:r>
              <a:rPr lang="en-GB" baseline="30000" dirty="0"/>
              <a:t>2</a:t>
            </a:r>
          </a:p>
          <a:p>
            <a:pPr lvl="1"/>
            <a:r>
              <a:rPr lang="en-GB" dirty="0"/>
              <a:t>The presence of a hereditary cancer syndrome can impact surgical decision-making</a:t>
            </a:r>
            <a:br>
              <a:rPr lang="en-GB" dirty="0"/>
            </a:br>
            <a:endParaRPr lang="en-GB" dirty="0"/>
          </a:p>
          <a:p>
            <a:r>
              <a:rPr lang="en-GB" dirty="0"/>
              <a:t>Comorbidities</a:t>
            </a:r>
            <a:br>
              <a:rPr lang="en-GB" dirty="0"/>
            </a:br>
            <a:endParaRPr lang="en-GB" dirty="0"/>
          </a:p>
          <a:p>
            <a:pPr lvl="1"/>
            <a:r>
              <a:rPr lang="en-GB" dirty="0"/>
              <a:t>Liver or renal function impairment can impact choice of therapy</a:t>
            </a:r>
            <a:r>
              <a:rPr lang="en-GB" baseline="30000" dirty="0"/>
              <a:t>3</a:t>
            </a:r>
          </a:p>
          <a:p>
            <a:pPr lvl="2"/>
            <a:r>
              <a:rPr lang="en-GB" dirty="0"/>
              <a:t>e.g. careful with PRRT or capecitabine in the setting of renal dysfunction</a:t>
            </a:r>
          </a:p>
          <a:p>
            <a:pPr lvl="1"/>
            <a:r>
              <a:rPr lang="en-GB" dirty="0"/>
              <a:t>Carcinoid heart disease is present in approximately 30-40% of patients with carcinoid syndrome</a:t>
            </a:r>
            <a:r>
              <a:rPr lang="en-GB" baseline="30000" dirty="0"/>
              <a:t>4</a:t>
            </a:r>
          </a:p>
          <a:p>
            <a:pPr lvl="1"/>
            <a:r>
              <a:rPr lang="en-GB" dirty="0"/>
              <a:t>Use caution when using with </a:t>
            </a:r>
            <a:r>
              <a:rPr lang="en-GB" dirty="0" err="1"/>
              <a:t>everolimus</a:t>
            </a:r>
            <a:r>
              <a:rPr lang="en-GB" dirty="0"/>
              <a:t> in the setting of poorly controlled diabetes</a:t>
            </a:r>
          </a:p>
          <a:p>
            <a:pPr lvl="1"/>
            <a:r>
              <a:rPr lang="en-GB" dirty="0"/>
              <a:t>Avoid sunitinib in the setting of poorly controlled hypertension, angina, or stroke</a:t>
            </a:r>
          </a:p>
        </p:txBody>
      </p:sp>
      <p:sp>
        <p:nvSpPr>
          <p:cNvPr id="5" name="Content Placeholder 4">
            <a:extLst>
              <a:ext uri="{FF2B5EF4-FFF2-40B4-BE49-F238E27FC236}">
                <a16:creationId xmlns:a16="http://schemas.microsoft.com/office/drawing/2014/main" id="{98FF897A-4FC8-5C3C-DB15-16D37E08FE37}"/>
              </a:ext>
            </a:extLst>
          </p:cNvPr>
          <p:cNvSpPr>
            <a:spLocks noGrp="1"/>
          </p:cNvSpPr>
          <p:nvPr>
            <p:ph sz="quarter" idx="15"/>
          </p:nvPr>
        </p:nvSpPr>
        <p:spPr/>
        <p:txBody>
          <a:bodyPr anchor="b"/>
          <a:lstStyle/>
          <a:p>
            <a:r>
              <a:rPr lang="en-GB" sz="1200" dirty="0"/>
              <a:t>GEP-NET, gastroenteropancreatic neuroendocrine tumour; </a:t>
            </a:r>
            <a:r>
              <a:rPr lang="en-GB" dirty="0"/>
              <a:t>(p)NET, (pancreatic) neuroendocrine tumour</a:t>
            </a:r>
            <a:r>
              <a:rPr lang="en-GB" sz="1200" dirty="0"/>
              <a:t>; TKI, tyrosine kinase inhibitor</a:t>
            </a:r>
            <a:endParaRPr lang="en-GB" dirty="0"/>
          </a:p>
          <a:p>
            <a:r>
              <a:rPr lang="en-GB" dirty="0"/>
              <a:t>1. Mele C, et al. Front Endocrinol (Lausanne). 2020;11:591501; 2. Laks S, et al. Cancer;2022:128:435-46; 3. Duan H, et al. Oncologist. 2022;27:447-52; </a:t>
            </a:r>
            <a:br>
              <a:rPr lang="en-GB" dirty="0"/>
            </a:br>
            <a:r>
              <a:rPr lang="en-GB" dirty="0"/>
              <a:t>4. Davar J, et al. J Am Coll Cardiol. 2017;69:1288-304</a:t>
            </a:r>
          </a:p>
        </p:txBody>
      </p:sp>
      <p:sp>
        <p:nvSpPr>
          <p:cNvPr id="6" name="Slide Number Placeholder 5">
            <a:extLst>
              <a:ext uri="{FF2B5EF4-FFF2-40B4-BE49-F238E27FC236}">
                <a16:creationId xmlns:a16="http://schemas.microsoft.com/office/drawing/2014/main" id="{250BAB15-F1B0-7D26-FA37-695973984DEE}"/>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Tree>
    <p:extLst>
      <p:ext uri="{BB962C8B-B14F-4D97-AF65-F5344CB8AC3E}">
        <p14:creationId xmlns:p14="http://schemas.microsoft.com/office/powerpoint/2010/main" val="138205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1DDE7EB-D7A8-E954-88BD-0939BCD60913}"/>
              </a:ext>
            </a:extLst>
          </p:cNvPr>
          <p:cNvSpPr>
            <a:spLocks noGrp="1"/>
          </p:cNvSpPr>
          <p:nvPr>
            <p:ph type="sldNum" sz="quarter" idx="4"/>
          </p:nvPr>
        </p:nvSpPr>
        <p:spPr/>
        <p:txBody>
          <a:bodyPr/>
          <a:lstStyle/>
          <a:p>
            <a:fld id="{FCE43C0F-8A7B-3A4B-9DB5-B3472E36E833}" type="slidenum">
              <a:rPr lang="en-GB" smtClean="0"/>
              <a:pPr/>
              <a:t>27</a:t>
            </a:fld>
            <a:endParaRPr lang="en-GB" dirty="0"/>
          </a:p>
        </p:txBody>
      </p:sp>
      <p:sp>
        <p:nvSpPr>
          <p:cNvPr id="6" name="Text Placeholder 11">
            <a:extLst>
              <a:ext uri="{FF2B5EF4-FFF2-40B4-BE49-F238E27FC236}">
                <a16:creationId xmlns:a16="http://schemas.microsoft.com/office/drawing/2014/main" id="{3F5B5846-7F15-EAE3-41E9-3AFEA0F585D7}"/>
              </a:ext>
            </a:extLst>
          </p:cNvPr>
          <p:cNvSpPr txBox="1">
            <a:spLocks/>
          </p:cNvSpPr>
          <p:nvPr/>
        </p:nvSpPr>
        <p:spPr>
          <a:xfrm>
            <a:off x="609600" y="1214362"/>
            <a:ext cx="10972800" cy="702470"/>
          </a:xfrm>
          <a:prstGeom prst="rect">
            <a:avLst/>
          </a:prstGeom>
        </p:spPr>
        <p:txBody>
          <a:bodyPr>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b="1">
                <a:solidFill>
                  <a:schemeClr val="accent1"/>
                </a:solidFill>
              </a:rPr>
              <a:t>Need for improved patient–provider communication and integration of patient preferences in treatment planning and medical decision-making</a:t>
            </a:r>
            <a:endParaRPr lang="en-GB" b="1" dirty="0">
              <a:solidFill>
                <a:schemeClr val="accent1"/>
              </a:solidFill>
            </a:endParaRPr>
          </a:p>
        </p:txBody>
      </p:sp>
      <p:sp>
        <p:nvSpPr>
          <p:cNvPr id="7" name="Title 2">
            <a:extLst>
              <a:ext uri="{FF2B5EF4-FFF2-40B4-BE49-F238E27FC236}">
                <a16:creationId xmlns:a16="http://schemas.microsoft.com/office/drawing/2014/main" id="{0D724898-1CBD-4E7D-BF64-41CD61B0FAFC}"/>
              </a:ext>
            </a:extLst>
          </p:cNvPr>
          <p:cNvSpPr>
            <a:spLocks noGrp="1"/>
          </p:cNvSpPr>
          <p:nvPr>
            <p:ph type="title"/>
          </p:nvPr>
        </p:nvSpPr>
        <p:spPr>
          <a:xfrm>
            <a:off x="620183" y="287667"/>
            <a:ext cx="10963199" cy="864000"/>
          </a:xfrm>
        </p:spPr>
        <p:txBody>
          <a:bodyPr/>
          <a:lstStyle/>
          <a:p>
            <a:r>
              <a:rPr lang="en-GB" dirty="0"/>
              <a:t>Patient-related </a:t>
            </a:r>
            <a:r>
              <a:rPr lang="en-GB" dirty="0" err="1"/>
              <a:t>FacTors</a:t>
            </a:r>
            <a:r>
              <a:rPr lang="en-GB" dirty="0"/>
              <a:t>: Patient </a:t>
            </a:r>
            <a:r>
              <a:rPr lang="en-GB" dirty="0" err="1"/>
              <a:t>preferenceS</a:t>
            </a:r>
            <a:endParaRPr lang="en-GB" dirty="0"/>
          </a:p>
        </p:txBody>
      </p:sp>
      <p:sp>
        <p:nvSpPr>
          <p:cNvPr id="8" name="Content Placeholder 4">
            <a:extLst>
              <a:ext uri="{FF2B5EF4-FFF2-40B4-BE49-F238E27FC236}">
                <a16:creationId xmlns:a16="http://schemas.microsoft.com/office/drawing/2014/main" id="{E7CCE8EF-F310-2CBA-F65B-A16DF0D761F5}"/>
              </a:ext>
            </a:extLst>
          </p:cNvPr>
          <p:cNvSpPr txBox="1">
            <a:spLocks/>
          </p:cNvSpPr>
          <p:nvPr/>
        </p:nvSpPr>
        <p:spPr>
          <a:xfrm>
            <a:off x="620184" y="6351588"/>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100" baseline="30000" dirty="0"/>
              <a:t>a</a:t>
            </a:r>
            <a:r>
              <a:rPr lang="en-GB" sz="1100" dirty="0"/>
              <a:t> Stage IV is not thought to be curable, even if </a:t>
            </a:r>
            <a:r>
              <a:rPr lang="en-GB" sz="1100" dirty="0" err="1"/>
              <a:t>resectable</a:t>
            </a:r>
            <a:endParaRPr lang="en-GB" sz="1100" dirty="0"/>
          </a:p>
          <a:p>
            <a:r>
              <a:rPr lang="en-GB" sz="1100" dirty="0"/>
              <a:t>NET, neuroendocrine tumour</a:t>
            </a:r>
          </a:p>
          <a:p>
            <a:r>
              <a:rPr lang="en-GB" sz="1100" dirty="0"/>
              <a:t>Li D, et al. J Natl </a:t>
            </a:r>
            <a:r>
              <a:rPr lang="en-GB" sz="1100" dirty="0" err="1"/>
              <a:t>Compr</a:t>
            </a:r>
            <a:r>
              <a:rPr lang="en-GB" sz="1100" dirty="0"/>
              <a:t> </a:t>
            </a:r>
            <a:r>
              <a:rPr lang="en-GB" sz="1100" dirty="0" err="1"/>
              <a:t>Canc</a:t>
            </a:r>
            <a:r>
              <a:rPr lang="en-GB" sz="1100" dirty="0"/>
              <a:t> </a:t>
            </a:r>
            <a:r>
              <a:rPr lang="en-GB" sz="1100" dirty="0" err="1"/>
              <a:t>Netw</a:t>
            </a:r>
            <a:r>
              <a:rPr lang="en-GB" sz="1100" dirty="0"/>
              <a:t>. 2022;20:1330-37.e3</a:t>
            </a:r>
          </a:p>
        </p:txBody>
      </p:sp>
      <p:sp>
        <p:nvSpPr>
          <p:cNvPr id="9" name="Slide Number Placeholder 5">
            <a:extLst>
              <a:ext uri="{FF2B5EF4-FFF2-40B4-BE49-F238E27FC236}">
                <a16:creationId xmlns:a16="http://schemas.microsoft.com/office/drawing/2014/main" id="{21FDCC18-5978-74EA-5071-1800AF6E81A7}"/>
              </a:ext>
            </a:extLst>
          </p:cNvPr>
          <p:cNvSpPr txBox="1">
            <a:spLocks/>
          </p:cNvSpPr>
          <p:nvPr/>
        </p:nvSpPr>
        <p:spPr>
          <a:xfrm>
            <a:off x="10800523" y="6428359"/>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E43C0F-8A7B-3A4B-9DB5-B3472E36E833}" type="slidenum">
              <a:rPr lang="en-GB" smtClean="0"/>
              <a:pPr/>
              <a:t>27</a:t>
            </a:fld>
            <a:endParaRPr lang="en-GB" dirty="0"/>
          </a:p>
        </p:txBody>
      </p:sp>
      <p:grpSp>
        <p:nvGrpSpPr>
          <p:cNvPr id="10" name="Group 9">
            <a:extLst>
              <a:ext uri="{FF2B5EF4-FFF2-40B4-BE49-F238E27FC236}">
                <a16:creationId xmlns:a16="http://schemas.microsoft.com/office/drawing/2014/main" id="{39CC8043-D9D5-FFAF-7C37-42A6D58A96DA}"/>
              </a:ext>
            </a:extLst>
          </p:cNvPr>
          <p:cNvGrpSpPr/>
          <p:nvPr/>
        </p:nvGrpSpPr>
        <p:grpSpPr>
          <a:xfrm>
            <a:off x="326934" y="1767730"/>
            <a:ext cx="6912768" cy="3990502"/>
            <a:chOff x="4871864" y="1532202"/>
            <a:chExt cx="7128792" cy="4600104"/>
          </a:xfrm>
          <a:noFill/>
        </p:grpSpPr>
        <p:sp>
          <p:nvSpPr>
            <p:cNvPr id="11" name="Rectangle 10">
              <a:extLst>
                <a:ext uri="{FF2B5EF4-FFF2-40B4-BE49-F238E27FC236}">
                  <a16:creationId xmlns:a16="http://schemas.microsoft.com/office/drawing/2014/main" id="{D6D55E3B-0D15-6127-7CB1-177BADAB9090}"/>
                </a:ext>
              </a:extLst>
            </p:cNvPr>
            <p:cNvSpPr/>
            <p:nvPr/>
          </p:nvSpPr>
          <p:spPr>
            <a:xfrm>
              <a:off x="4871864" y="1649865"/>
              <a:ext cx="7128792" cy="4482441"/>
            </a:xfrm>
            <a:prstGeom prst="rect">
              <a:avLst/>
            </a:prstGeom>
            <a:grp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12" name="Chart 11">
              <a:extLst>
                <a:ext uri="{FF2B5EF4-FFF2-40B4-BE49-F238E27FC236}">
                  <a16:creationId xmlns:a16="http://schemas.microsoft.com/office/drawing/2014/main" id="{BF7D0EEE-BEC2-66AC-0ED4-E487A2D22107}"/>
                </a:ext>
              </a:extLst>
            </p:cNvPr>
            <p:cNvGraphicFramePr/>
            <p:nvPr>
              <p:extLst>
                <p:ext uri="{D42A27DB-BD31-4B8C-83A1-F6EECF244321}">
                  <p14:modId xmlns:p14="http://schemas.microsoft.com/office/powerpoint/2010/main" val="1673256759"/>
                </p:ext>
              </p:extLst>
            </p:nvPr>
          </p:nvGraphicFramePr>
          <p:xfrm>
            <a:off x="5087888" y="1532202"/>
            <a:ext cx="6840760" cy="438365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B5F132FE-BDC3-3640-A63E-D0D1231B2468}"/>
                </a:ext>
              </a:extLst>
            </p:cNvPr>
            <p:cNvSpPr txBox="1"/>
            <p:nvPr/>
          </p:nvSpPr>
          <p:spPr>
            <a:xfrm>
              <a:off x="5540188" y="5852383"/>
              <a:ext cx="6162868" cy="248356"/>
            </a:xfrm>
            <a:prstGeom prst="rect">
              <a:avLst/>
            </a:prstGeom>
            <a:grpFill/>
          </p:spPr>
          <p:txBody>
            <a:bodyPr wrap="square">
              <a:spAutoFit/>
            </a:bodyPr>
            <a:lstStyle/>
            <a:p>
              <a:r>
                <a:rPr lang="en-GB" sz="800" b="0" i="0" u="none" strike="noStrike" baseline="0" dirty="0">
                  <a:latin typeface="Arial" panose="020B0604020202020204" pitchFamily="34" charset="0"/>
                  <a:cs typeface="Arial" panose="020B0604020202020204" pitchFamily="34" charset="0"/>
                </a:rPr>
                <a:t>Percentages may not add up to 100% due to rounding.</a:t>
              </a:r>
              <a:endParaRPr lang="en-GB" dirty="0">
                <a:latin typeface="Arial" panose="020B0604020202020204" pitchFamily="34" charset="0"/>
                <a:cs typeface="Arial" panose="020B0604020202020204" pitchFamily="34" charset="0"/>
              </a:endParaRPr>
            </a:p>
          </p:txBody>
        </p:sp>
      </p:grpSp>
      <p:sp>
        <p:nvSpPr>
          <p:cNvPr id="14" name="Text Placeholder 11">
            <a:extLst>
              <a:ext uri="{FF2B5EF4-FFF2-40B4-BE49-F238E27FC236}">
                <a16:creationId xmlns:a16="http://schemas.microsoft.com/office/drawing/2014/main" id="{2227CA37-773F-B508-C263-0F70C2E54163}"/>
              </a:ext>
            </a:extLst>
          </p:cNvPr>
          <p:cNvSpPr txBox="1">
            <a:spLocks/>
          </p:cNvSpPr>
          <p:nvPr/>
        </p:nvSpPr>
        <p:spPr>
          <a:xfrm>
            <a:off x="570298" y="5779163"/>
            <a:ext cx="11004658" cy="70247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GB" cap="none" dirty="0">
                <a:solidFill>
                  <a:schemeClr val="accent1"/>
                </a:solidFill>
              </a:rPr>
              <a:t>Only 52% of patients have the same treatment goals as their physician</a:t>
            </a:r>
            <a:r>
              <a:rPr lang="en-GB" cap="none" baseline="30000" dirty="0">
                <a:solidFill>
                  <a:schemeClr val="accent1"/>
                </a:solidFill>
              </a:rPr>
              <a:t>1</a:t>
            </a:r>
          </a:p>
        </p:txBody>
      </p:sp>
      <p:sp>
        <p:nvSpPr>
          <p:cNvPr id="15" name="Content Placeholder 3">
            <a:extLst>
              <a:ext uri="{FF2B5EF4-FFF2-40B4-BE49-F238E27FC236}">
                <a16:creationId xmlns:a16="http://schemas.microsoft.com/office/drawing/2014/main" id="{E9D4E776-C521-613D-FF8B-D5FD25E5DB71}"/>
              </a:ext>
            </a:extLst>
          </p:cNvPr>
          <p:cNvSpPr txBox="1">
            <a:spLocks/>
          </p:cNvSpPr>
          <p:nvPr/>
        </p:nvSpPr>
        <p:spPr>
          <a:xfrm>
            <a:off x="7449180" y="2015234"/>
            <a:ext cx="4134202" cy="3629025"/>
          </a:xfrm>
          <a:prstGeom prst="rect">
            <a:avLst/>
          </a:prstGeom>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dirty="0"/>
              <a:t>Primary therapeutic objectives</a:t>
            </a:r>
          </a:p>
          <a:p>
            <a:r>
              <a:rPr lang="en-GB" sz="1600" dirty="0"/>
              <a:t>Surgery with curative </a:t>
            </a:r>
            <a:r>
              <a:rPr lang="en-GB" sz="1600" dirty="0" err="1"/>
              <a:t>intent</a:t>
            </a:r>
            <a:r>
              <a:rPr lang="en-GB" sz="1600" baseline="30000" dirty="0" err="1"/>
              <a:t>a</a:t>
            </a:r>
            <a:endParaRPr lang="en-GB" sz="1600" baseline="30000" dirty="0"/>
          </a:p>
          <a:p>
            <a:r>
              <a:rPr lang="en-GB" sz="1600" dirty="0"/>
              <a:t>Tumour stability versus shrinkage</a:t>
            </a:r>
          </a:p>
          <a:p>
            <a:r>
              <a:rPr lang="en-GB" sz="1600" dirty="0"/>
              <a:t>Survival</a:t>
            </a:r>
          </a:p>
          <a:p>
            <a:r>
              <a:rPr lang="en-GB" sz="1600" dirty="0"/>
              <a:t>Symptom control</a:t>
            </a:r>
          </a:p>
          <a:p>
            <a:r>
              <a:rPr lang="en-GB" sz="1600" dirty="0"/>
              <a:t>Urgency</a:t>
            </a:r>
          </a:p>
          <a:p>
            <a:r>
              <a:rPr lang="en-GB" sz="1600" dirty="0"/>
              <a:t>Patient preferences</a:t>
            </a:r>
          </a:p>
          <a:p>
            <a:r>
              <a:rPr lang="en-GB" sz="1600" dirty="0"/>
              <a:t>Quality of life </a:t>
            </a:r>
          </a:p>
        </p:txBody>
      </p:sp>
    </p:spTree>
    <p:extLst>
      <p:ext uri="{BB962C8B-B14F-4D97-AF65-F5344CB8AC3E}">
        <p14:creationId xmlns:p14="http://schemas.microsoft.com/office/powerpoint/2010/main" val="1993873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EF64AB3-1DB5-DC0E-BD94-2ED7DC99FF02}"/>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
        <p:nvSpPr>
          <p:cNvPr id="6" name="Slide Number Placeholder 4">
            <a:extLst>
              <a:ext uri="{FF2B5EF4-FFF2-40B4-BE49-F238E27FC236}">
                <a16:creationId xmlns:a16="http://schemas.microsoft.com/office/drawing/2014/main" id="{5F6E60DF-ABE8-E041-01FD-A6001B0B07EA}"/>
              </a:ext>
            </a:extLst>
          </p:cNvPr>
          <p:cNvSpPr txBox="1">
            <a:spLocks/>
          </p:cNvSpPr>
          <p:nvPr/>
        </p:nvSpPr>
        <p:spPr>
          <a:xfrm>
            <a:off x="10800523" y="6428359"/>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E43C0F-8A7B-3A4B-9DB5-B3472E36E833}" type="slidenum">
              <a:rPr lang="en-GB" smtClean="0"/>
              <a:pPr/>
              <a:t>28</a:t>
            </a:fld>
            <a:endParaRPr lang="en-GB" dirty="0"/>
          </a:p>
        </p:txBody>
      </p:sp>
      <p:sp>
        <p:nvSpPr>
          <p:cNvPr id="7" name="Content Placeholder 3">
            <a:extLst>
              <a:ext uri="{FF2B5EF4-FFF2-40B4-BE49-F238E27FC236}">
                <a16:creationId xmlns:a16="http://schemas.microsoft.com/office/drawing/2014/main" id="{AC35E618-00B4-3FEC-6C9B-65629715FB87}"/>
              </a:ext>
            </a:extLst>
          </p:cNvPr>
          <p:cNvSpPr txBox="1">
            <a:spLocks/>
          </p:cNvSpPr>
          <p:nvPr/>
        </p:nvSpPr>
        <p:spPr>
          <a:xfrm>
            <a:off x="620183" y="6356351"/>
            <a:ext cx="1044436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a:t>NET, neuroendocrine tumour; QoL, quality of life; RFA, radiofrequency ablation; RLT, radioligand therapy; SSA, somatostatin analogue; TACE, transarterial chemoembolization; TAE, transarterial embolization; TARE, transarterial radioembolization; TE, telotristat ethyl</a:t>
            </a:r>
          </a:p>
          <a:p>
            <a:r>
              <a:rPr lang="en-GB" sz="1000"/>
              <a:t>1. Naraev BG, et al. Expert Rev Anticancer Ther. 2023;23:601-15; 2. Li D, et al. J Natl Compr Canc Netw 2022;20:1330-37.e3</a:t>
            </a:r>
            <a:endParaRPr lang="en-GB" sz="1000" dirty="0"/>
          </a:p>
        </p:txBody>
      </p:sp>
      <p:sp>
        <p:nvSpPr>
          <p:cNvPr id="10" name="Title 9">
            <a:extLst>
              <a:ext uri="{FF2B5EF4-FFF2-40B4-BE49-F238E27FC236}">
                <a16:creationId xmlns:a16="http://schemas.microsoft.com/office/drawing/2014/main" id="{6197B433-36D1-1358-EFDE-BF33AFDFF812}"/>
              </a:ext>
            </a:extLst>
          </p:cNvPr>
          <p:cNvSpPr>
            <a:spLocks noGrp="1"/>
          </p:cNvSpPr>
          <p:nvPr>
            <p:ph type="title"/>
          </p:nvPr>
        </p:nvSpPr>
        <p:spPr>
          <a:xfrm>
            <a:off x="619201" y="245959"/>
            <a:ext cx="10963199" cy="864000"/>
          </a:xfrm>
        </p:spPr>
        <p:txBody>
          <a:bodyPr/>
          <a:lstStyle/>
          <a:p>
            <a:r>
              <a:rPr lang="en-GB" dirty="0"/>
              <a:t>Patient-related </a:t>
            </a:r>
            <a:r>
              <a:rPr lang="en-GB" dirty="0" err="1"/>
              <a:t>FacTors</a:t>
            </a:r>
            <a:r>
              <a:rPr lang="en-GB" dirty="0"/>
              <a:t>: Quality of life (QoL)</a:t>
            </a:r>
          </a:p>
        </p:txBody>
      </p:sp>
      <p:sp>
        <p:nvSpPr>
          <p:cNvPr id="8" name="Slide Number Placeholder 5">
            <a:extLst>
              <a:ext uri="{FF2B5EF4-FFF2-40B4-BE49-F238E27FC236}">
                <a16:creationId xmlns:a16="http://schemas.microsoft.com/office/drawing/2014/main" id="{D6831100-7EF2-4B6F-5800-1507030ED45C}"/>
              </a:ext>
            </a:extLst>
          </p:cNvPr>
          <p:cNvSpPr txBox="1">
            <a:spLocks/>
          </p:cNvSpPr>
          <p:nvPr/>
        </p:nvSpPr>
        <p:spPr>
          <a:xfrm>
            <a:off x="10800523" y="6428359"/>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E43C0F-8A7B-3A4B-9DB5-B3472E36E833}" type="slidenum">
              <a:rPr lang="en-GB" smtClean="0"/>
              <a:pPr/>
              <a:t>28</a:t>
            </a:fld>
            <a:endParaRPr lang="en-GB" dirty="0"/>
          </a:p>
        </p:txBody>
      </p:sp>
      <p:sp>
        <p:nvSpPr>
          <p:cNvPr id="17" name="TextBox 16">
            <a:extLst>
              <a:ext uri="{FF2B5EF4-FFF2-40B4-BE49-F238E27FC236}">
                <a16:creationId xmlns:a16="http://schemas.microsoft.com/office/drawing/2014/main" id="{7D08537C-CA5A-ABD0-0069-CE1F3FD0C4E4}"/>
              </a:ext>
            </a:extLst>
          </p:cNvPr>
          <p:cNvSpPr txBox="1"/>
          <p:nvPr/>
        </p:nvSpPr>
        <p:spPr>
          <a:xfrm>
            <a:off x="2476485" y="981937"/>
            <a:ext cx="6134356" cy="307777"/>
          </a:xfrm>
          <a:prstGeom prst="rect">
            <a:avLst/>
          </a:prstGeom>
          <a:noFill/>
        </p:spPr>
        <p:txBody>
          <a:bodyPr wrap="square">
            <a:spAutoFit/>
          </a:bodyPr>
          <a:lstStyle/>
          <a:p>
            <a:pPr algn="ctr"/>
            <a:r>
              <a:rPr lang="en-GB" sz="1400" b="1" dirty="0">
                <a:solidFill>
                  <a:schemeClr val="accent1"/>
                </a:solidFill>
                <a:latin typeface="Arial" panose="020B0604020202020204" pitchFamily="34" charset="0"/>
                <a:cs typeface="Arial" panose="020B0604020202020204" pitchFamily="34" charset="0"/>
              </a:rPr>
              <a:t> Using QoL considerations in treatment decisions</a:t>
            </a:r>
            <a:r>
              <a:rPr lang="en-GB" sz="1400" b="1" baseline="30000" dirty="0">
                <a:solidFill>
                  <a:srgbClr val="C6573B"/>
                </a:solidFill>
                <a:latin typeface="Arial" panose="020B0604020202020204" pitchFamily="34" charset="0"/>
                <a:cs typeface="Arial" panose="020B0604020202020204" pitchFamily="34" charset="0"/>
              </a:rPr>
              <a:t>1</a:t>
            </a:r>
          </a:p>
        </p:txBody>
      </p:sp>
      <p:sp>
        <p:nvSpPr>
          <p:cNvPr id="18" name="Text Placeholder 11">
            <a:extLst>
              <a:ext uri="{FF2B5EF4-FFF2-40B4-BE49-F238E27FC236}">
                <a16:creationId xmlns:a16="http://schemas.microsoft.com/office/drawing/2014/main" id="{68F7C3CF-1A2A-F110-6366-DD41CE5C4186}"/>
              </a:ext>
            </a:extLst>
          </p:cNvPr>
          <p:cNvSpPr txBox="1">
            <a:spLocks/>
          </p:cNvSpPr>
          <p:nvPr/>
        </p:nvSpPr>
        <p:spPr>
          <a:xfrm>
            <a:off x="459059" y="4970462"/>
            <a:ext cx="10732402" cy="70247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endParaRPr lang="en-GB" cap="none" baseline="30000" dirty="0">
              <a:solidFill>
                <a:srgbClr val="C6573B"/>
              </a:solidFill>
            </a:endParaRPr>
          </a:p>
        </p:txBody>
      </p:sp>
      <p:grpSp>
        <p:nvGrpSpPr>
          <p:cNvPr id="2" name="Group 1">
            <a:extLst>
              <a:ext uri="{FF2B5EF4-FFF2-40B4-BE49-F238E27FC236}">
                <a16:creationId xmlns:a16="http://schemas.microsoft.com/office/drawing/2014/main" id="{1E5A7491-F130-F655-6EA3-B8D5E1F5B90C}"/>
              </a:ext>
            </a:extLst>
          </p:cNvPr>
          <p:cNvGrpSpPr/>
          <p:nvPr/>
        </p:nvGrpSpPr>
        <p:grpSpPr>
          <a:xfrm>
            <a:off x="395758" y="1413505"/>
            <a:ext cx="8364538" cy="4667325"/>
            <a:chOff x="386454" y="1985661"/>
            <a:chExt cx="6218442" cy="3475562"/>
          </a:xfrm>
        </p:grpSpPr>
        <p:sp>
          <p:nvSpPr>
            <p:cNvPr id="9" name="Rounded Rectangle 7">
              <a:extLst>
                <a:ext uri="{FF2B5EF4-FFF2-40B4-BE49-F238E27FC236}">
                  <a16:creationId xmlns:a16="http://schemas.microsoft.com/office/drawing/2014/main" id="{F5137297-E733-A8C0-BE39-99281ED9C136}"/>
                </a:ext>
              </a:extLst>
            </p:cNvPr>
            <p:cNvSpPr/>
            <p:nvPr/>
          </p:nvSpPr>
          <p:spPr>
            <a:xfrm>
              <a:off x="2999656" y="3865101"/>
              <a:ext cx="854697" cy="87629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t" anchorCtr="0"/>
            <a:lstStyle/>
            <a:p>
              <a:r>
                <a:rPr lang="en-GB" sz="900" dirty="0">
                  <a:solidFill>
                    <a:schemeClr val="tx1"/>
                  </a:solidFill>
                  <a:effectLst/>
                  <a:latin typeface="Arial" panose="020B0604020202020204" pitchFamily="34" charset="0"/>
                  <a:cs typeface="Arial" panose="020B0604020202020204" pitchFamily="34" charset="0"/>
                </a:rPr>
                <a:t>Reduce tumour burden and pain via: </a:t>
              </a:r>
            </a:p>
            <a:p>
              <a:pPr marL="93663" indent="-93663">
                <a:buClr>
                  <a:schemeClr val="accent1"/>
                </a:buClr>
                <a:buFont typeface="Arial" panose="020B0604020202020204" pitchFamily="34" charset="0"/>
                <a:buChar char="•"/>
              </a:pPr>
              <a:r>
                <a:rPr lang="en-GB" sz="900" dirty="0">
                  <a:solidFill>
                    <a:schemeClr val="tx1"/>
                  </a:solidFill>
                  <a:effectLst/>
                  <a:latin typeface="Arial" panose="020B0604020202020204" pitchFamily="34" charset="0"/>
                  <a:cs typeface="Arial" panose="020B0604020202020204" pitchFamily="34" charset="0"/>
                </a:rPr>
                <a:t>Surgical debulking</a:t>
              </a:r>
            </a:p>
            <a:p>
              <a:pPr marL="93663" indent="-93663">
                <a:buClr>
                  <a:schemeClr val="accent1"/>
                </a:buClr>
                <a:buFont typeface="Arial" panose="020B0604020202020204" pitchFamily="34" charset="0"/>
                <a:buChar char="•"/>
              </a:pPr>
              <a:r>
                <a:rPr lang="en-GB" sz="900" dirty="0">
                  <a:solidFill>
                    <a:schemeClr val="tx1"/>
                  </a:solidFill>
                  <a:effectLst/>
                  <a:latin typeface="Arial" panose="020B0604020202020204" pitchFamily="34" charset="0"/>
                  <a:cs typeface="Arial" panose="020B0604020202020204" pitchFamily="34" charset="0"/>
                </a:rPr>
                <a:t>External beam radiotherapy </a:t>
              </a:r>
            </a:p>
            <a:p>
              <a:pPr marL="93663" indent="-93663">
                <a:buClr>
                  <a:schemeClr val="accent1"/>
                </a:buClr>
                <a:buFont typeface="Arial" panose="020B0604020202020204" pitchFamily="34" charset="0"/>
                <a:buChar char="•"/>
              </a:pPr>
              <a:r>
                <a:rPr lang="en-GB" sz="900" dirty="0">
                  <a:solidFill>
                    <a:schemeClr val="tx1"/>
                  </a:solidFill>
                  <a:effectLst/>
                  <a:latin typeface="Arial" panose="020B0604020202020204" pitchFamily="34" charset="0"/>
                  <a:cs typeface="Arial" panose="020B0604020202020204" pitchFamily="34" charset="0"/>
                </a:rPr>
                <a:t>Chemotherapy (may adversely affect QoL) </a:t>
              </a:r>
            </a:p>
          </p:txBody>
        </p:sp>
        <p:sp>
          <p:nvSpPr>
            <p:cNvPr id="13" name="Rounded Rectangle 12">
              <a:extLst>
                <a:ext uri="{FF2B5EF4-FFF2-40B4-BE49-F238E27FC236}">
                  <a16:creationId xmlns:a16="http://schemas.microsoft.com/office/drawing/2014/main" id="{FEC9F0A6-54B0-A846-1B41-2CB81B6CEEBC}"/>
                </a:ext>
              </a:extLst>
            </p:cNvPr>
            <p:cNvSpPr/>
            <p:nvPr/>
          </p:nvSpPr>
          <p:spPr>
            <a:xfrm>
              <a:off x="3898569" y="3865101"/>
              <a:ext cx="853200" cy="8748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36000" tIns="54000" rIns="36000" bIns="36000" rtlCol="0" anchor="t" anchorCtr="0"/>
            <a:lstStyle/>
            <a:p>
              <a:pPr marL="93663" indent="-93663">
                <a:buClr>
                  <a:schemeClr val="accent1"/>
                </a:buClr>
                <a:buFont typeface="Arial" panose="020B0604020202020204" pitchFamily="34" charset="0"/>
                <a:buChar char="•"/>
              </a:pPr>
              <a:r>
                <a:rPr lang="en-GB" sz="900" dirty="0">
                  <a:solidFill>
                    <a:schemeClr val="tx1"/>
                  </a:solidFill>
                  <a:effectLst/>
                  <a:latin typeface="Arial" panose="020B0604020202020204" pitchFamily="34" charset="0"/>
                  <a:cs typeface="Arial" panose="020B0604020202020204" pitchFamily="34" charset="0"/>
                </a:rPr>
                <a:t>Surgical debulking to reduce risk of small bowel obstruction </a:t>
              </a:r>
            </a:p>
          </p:txBody>
        </p:sp>
        <p:cxnSp>
          <p:nvCxnSpPr>
            <p:cNvPr id="27" name="Straight Connector 26">
              <a:extLst>
                <a:ext uri="{FF2B5EF4-FFF2-40B4-BE49-F238E27FC236}">
                  <a16:creationId xmlns:a16="http://schemas.microsoft.com/office/drawing/2014/main" id="{3FFFC9DE-FEEA-C95C-819F-098D25864FB2}"/>
                </a:ext>
              </a:extLst>
            </p:cNvPr>
            <p:cNvCxnSpPr>
              <a:cxnSpLocks/>
            </p:cNvCxnSpPr>
            <p:nvPr/>
          </p:nvCxnSpPr>
          <p:spPr>
            <a:xfrm>
              <a:off x="2336948" y="2078740"/>
              <a:ext cx="0" cy="180000"/>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84793B2-D7C7-7BB5-3ED3-ABABBB07E535}"/>
                </a:ext>
              </a:extLst>
            </p:cNvPr>
            <p:cNvCxnSpPr>
              <a:cxnSpLocks/>
            </p:cNvCxnSpPr>
            <p:nvPr/>
          </p:nvCxnSpPr>
          <p:spPr>
            <a:xfrm>
              <a:off x="4076848" y="2078740"/>
              <a:ext cx="0" cy="180000"/>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sp>
          <p:nvSpPr>
            <p:cNvPr id="15" name="Rounded Rectangle 14">
              <a:extLst>
                <a:ext uri="{FF2B5EF4-FFF2-40B4-BE49-F238E27FC236}">
                  <a16:creationId xmlns:a16="http://schemas.microsoft.com/office/drawing/2014/main" id="{D52A89B9-539A-303C-EB0C-618F6A9A77C4}"/>
                </a:ext>
              </a:extLst>
            </p:cNvPr>
            <p:cNvSpPr/>
            <p:nvPr/>
          </p:nvSpPr>
          <p:spPr>
            <a:xfrm>
              <a:off x="1502071" y="1997540"/>
              <a:ext cx="1669754" cy="1440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72000" tIns="0" rIns="72000" bIns="0" rtlCol="0" anchor="ctr" anchorCtr="0"/>
            <a:lstStyle/>
            <a:p>
              <a:pPr algn="ctr">
                <a:buClr>
                  <a:schemeClr val="accent1"/>
                </a:buClr>
              </a:pPr>
              <a:r>
                <a:rPr lang="en-GB" sz="900" dirty="0">
                  <a:solidFill>
                    <a:schemeClr val="tx1"/>
                  </a:solidFill>
                  <a:effectLst/>
                  <a:latin typeface="Arial" panose="020B0604020202020204" pitchFamily="34" charset="0"/>
                  <a:cs typeface="Arial" panose="020B0604020202020204" pitchFamily="34" charset="0"/>
                </a:rPr>
                <a:t>Assess symptoms and QoL</a:t>
              </a:r>
            </a:p>
          </p:txBody>
        </p:sp>
        <p:sp>
          <p:nvSpPr>
            <p:cNvPr id="20" name="Rounded Rectangle 19">
              <a:extLst>
                <a:ext uri="{FF2B5EF4-FFF2-40B4-BE49-F238E27FC236}">
                  <a16:creationId xmlns:a16="http://schemas.microsoft.com/office/drawing/2014/main" id="{8923F46D-D6F7-F394-65FE-1FCA6A2D1094}"/>
                </a:ext>
              </a:extLst>
            </p:cNvPr>
            <p:cNvSpPr/>
            <p:nvPr/>
          </p:nvSpPr>
          <p:spPr>
            <a:xfrm>
              <a:off x="3241971" y="1997540"/>
              <a:ext cx="1669754" cy="1440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0"/>
            <a:lstStyle/>
            <a:p>
              <a:pPr algn="ctr">
                <a:buClr>
                  <a:schemeClr val="accent1"/>
                </a:buClr>
              </a:pPr>
              <a:r>
                <a:rPr lang="en-GB" sz="900" dirty="0">
                  <a:solidFill>
                    <a:schemeClr val="tx1"/>
                  </a:solidFill>
                  <a:effectLst/>
                  <a:latin typeface="Arial" panose="020B0604020202020204" pitchFamily="34" charset="0"/>
                  <a:cs typeface="Arial" panose="020B0604020202020204" pitchFamily="34" charset="0"/>
                </a:rPr>
                <a:t>Assess patient and disease characteristics</a:t>
              </a:r>
            </a:p>
          </p:txBody>
        </p:sp>
        <p:cxnSp>
          <p:nvCxnSpPr>
            <p:cNvPr id="29" name="Straight Connector 28">
              <a:extLst>
                <a:ext uri="{FF2B5EF4-FFF2-40B4-BE49-F238E27FC236}">
                  <a16:creationId xmlns:a16="http://schemas.microsoft.com/office/drawing/2014/main" id="{C63E3AD5-7491-16E2-B7ED-FA5D771B9985}"/>
                </a:ext>
              </a:extLst>
            </p:cNvPr>
            <p:cNvCxnSpPr>
              <a:cxnSpLocks/>
            </p:cNvCxnSpPr>
            <p:nvPr/>
          </p:nvCxnSpPr>
          <p:spPr>
            <a:xfrm>
              <a:off x="1865920" y="2822915"/>
              <a:ext cx="0" cy="129600"/>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CFF4C8C-C124-4D1E-4C4A-4B69132D4531}"/>
                </a:ext>
              </a:extLst>
            </p:cNvPr>
            <p:cNvCxnSpPr>
              <a:cxnSpLocks/>
            </p:cNvCxnSpPr>
            <p:nvPr/>
          </p:nvCxnSpPr>
          <p:spPr>
            <a:xfrm>
              <a:off x="3206898" y="2462915"/>
              <a:ext cx="0" cy="360000"/>
            </a:xfrm>
            <a:prstGeom prst="line">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922C562A-463E-E6A1-DE90-C3F7A951418E}"/>
                </a:ext>
              </a:extLst>
            </p:cNvPr>
            <p:cNvCxnSpPr>
              <a:cxnSpLocks/>
            </p:cNvCxnSpPr>
            <p:nvPr/>
          </p:nvCxnSpPr>
          <p:spPr>
            <a:xfrm flipH="1">
              <a:off x="1865920" y="2830240"/>
              <a:ext cx="2717912" cy="0"/>
            </a:xfrm>
            <a:prstGeom prst="line">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sp>
          <p:nvSpPr>
            <p:cNvPr id="21" name="Rounded Rectangle 20">
              <a:extLst>
                <a:ext uri="{FF2B5EF4-FFF2-40B4-BE49-F238E27FC236}">
                  <a16:creationId xmlns:a16="http://schemas.microsoft.com/office/drawing/2014/main" id="{2183CED2-3A1C-0668-8B1E-6998536A0268}"/>
                </a:ext>
              </a:extLst>
            </p:cNvPr>
            <p:cNvSpPr/>
            <p:nvPr/>
          </p:nvSpPr>
          <p:spPr>
            <a:xfrm>
              <a:off x="1502071" y="2268921"/>
              <a:ext cx="3409654" cy="232593"/>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72000" tIns="0" rIns="72000" bIns="0" rtlCol="0" anchor="ctr" anchorCtr="0"/>
            <a:lstStyle/>
            <a:p>
              <a:pPr algn="ctr">
                <a:buClr>
                  <a:schemeClr val="accent1"/>
                </a:buClr>
              </a:pPr>
              <a:r>
                <a:rPr lang="en-GB" sz="900" dirty="0">
                  <a:solidFill>
                    <a:schemeClr val="tx1"/>
                  </a:solidFill>
                  <a:effectLst/>
                  <a:latin typeface="Arial" panose="020B0604020202020204" pitchFamily="34" charset="0"/>
                  <a:cs typeface="Arial" panose="020B0604020202020204" pitchFamily="34" charset="0"/>
                </a:rPr>
                <a:t>Establish QoL as a treatment goal based on patient profile and preferences, </a:t>
              </a:r>
              <a:br>
                <a:rPr lang="en-GB" sz="900" dirty="0">
                  <a:solidFill>
                    <a:schemeClr val="tx1"/>
                  </a:solidFill>
                  <a:effectLst/>
                  <a:latin typeface="Arial" panose="020B0604020202020204" pitchFamily="34" charset="0"/>
                  <a:cs typeface="Arial" panose="020B0604020202020204" pitchFamily="34" charset="0"/>
                </a:rPr>
              </a:br>
              <a:r>
                <a:rPr lang="en-GB" sz="900" dirty="0">
                  <a:solidFill>
                    <a:schemeClr val="tx1"/>
                  </a:solidFill>
                  <a:effectLst/>
                  <a:latin typeface="Arial" panose="020B0604020202020204" pitchFamily="34" charset="0"/>
                  <a:cs typeface="Arial" panose="020B0604020202020204" pitchFamily="34" charset="0"/>
                </a:rPr>
                <a:t>disease profile, and treatment sequencing considerations</a:t>
              </a:r>
            </a:p>
          </p:txBody>
        </p:sp>
        <p:sp>
          <p:nvSpPr>
            <p:cNvPr id="22" name="Rounded Rectangle 21">
              <a:extLst>
                <a:ext uri="{FF2B5EF4-FFF2-40B4-BE49-F238E27FC236}">
                  <a16:creationId xmlns:a16="http://schemas.microsoft.com/office/drawing/2014/main" id="{D0E6CD1A-1D52-1C0C-6520-D3D245DA4455}"/>
                </a:ext>
              </a:extLst>
            </p:cNvPr>
            <p:cNvSpPr/>
            <p:nvPr/>
          </p:nvSpPr>
          <p:spPr>
            <a:xfrm>
              <a:off x="1502071" y="2602276"/>
              <a:ext cx="3409654" cy="1440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72000" tIns="0" rIns="72000" bIns="0" rtlCol="0" anchor="ctr" anchorCtr="0"/>
            <a:lstStyle/>
            <a:p>
              <a:pPr algn="ctr">
                <a:buClr>
                  <a:schemeClr val="accent1"/>
                </a:buClr>
              </a:pPr>
              <a:r>
                <a:rPr lang="en-GB" sz="900" dirty="0">
                  <a:solidFill>
                    <a:schemeClr val="tx1"/>
                  </a:solidFill>
                  <a:effectLst/>
                  <a:latin typeface="Arial" panose="020B0604020202020204" pitchFamily="34" charset="0"/>
                  <a:cs typeface="Arial" panose="020B0604020202020204" pitchFamily="34" charset="0"/>
                </a:rPr>
                <a:t>Select a treatment to stabilise/improve QoL and reduce risk of QoL deterioration</a:t>
              </a:r>
            </a:p>
          </p:txBody>
        </p:sp>
        <p:cxnSp>
          <p:nvCxnSpPr>
            <p:cNvPr id="36" name="Straight Connector 35">
              <a:extLst>
                <a:ext uri="{FF2B5EF4-FFF2-40B4-BE49-F238E27FC236}">
                  <a16:creationId xmlns:a16="http://schemas.microsoft.com/office/drawing/2014/main" id="{1972F496-6922-70DA-9421-3348D8C8E44D}"/>
                </a:ext>
              </a:extLst>
            </p:cNvPr>
            <p:cNvCxnSpPr>
              <a:cxnSpLocks/>
            </p:cNvCxnSpPr>
            <p:nvPr/>
          </p:nvCxnSpPr>
          <p:spPr>
            <a:xfrm>
              <a:off x="4577370" y="2822915"/>
              <a:ext cx="0" cy="129600"/>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DAAAB88-FA91-83F5-7095-7607AF33829E}"/>
                </a:ext>
              </a:extLst>
            </p:cNvPr>
            <p:cNvCxnSpPr>
              <a:cxnSpLocks/>
            </p:cNvCxnSpPr>
            <p:nvPr/>
          </p:nvCxnSpPr>
          <p:spPr>
            <a:xfrm>
              <a:off x="1046770" y="3400765"/>
              <a:ext cx="0" cy="129600"/>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5E1F51C-BE1E-DE25-E3E8-09534DD77DF0}"/>
                </a:ext>
              </a:extLst>
            </p:cNvPr>
            <p:cNvCxnSpPr>
              <a:cxnSpLocks/>
            </p:cNvCxnSpPr>
            <p:nvPr/>
          </p:nvCxnSpPr>
          <p:spPr>
            <a:xfrm flipH="1">
              <a:off x="1046770" y="3408090"/>
              <a:ext cx="1660735" cy="0"/>
            </a:xfrm>
            <a:prstGeom prst="line">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FB32DAA9-0D73-D236-CE59-A84B79F73FF0}"/>
                </a:ext>
              </a:extLst>
            </p:cNvPr>
            <p:cNvCxnSpPr>
              <a:cxnSpLocks/>
            </p:cNvCxnSpPr>
            <p:nvPr/>
          </p:nvCxnSpPr>
          <p:spPr>
            <a:xfrm>
              <a:off x="1465771" y="3400765"/>
              <a:ext cx="0" cy="129600"/>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3862E6E6-3EC7-3807-7BA1-28A645DA44CA}"/>
                </a:ext>
              </a:extLst>
            </p:cNvPr>
            <p:cNvCxnSpPr>
              <a:cxnSpLocks/>
            </p:cNvCxnSpPr>
            <p:nvPr/>
          </p:nvCxnSpPr>
          <p:spPr>
            <a:xfrm>
              <a:off x="1885962" y="3197200"/>
              <a:ext cx="0" cy="333165"/>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43707CE-E9C7-8498-E3D1-F3D8CAB6FD59}"/>
                </a:ext>
              </a:extLst>
            </p:cNvPr>
            <p:cNvCxnSpPr>
              <a:cxnSpLocks/>
            </p:cNvCxnSpPr>
            <p:nvPr/>
          </p:nvCxnSpPr>
          <p:spPr>
            <a:xfrm>
              <a:off x="2296733" y="3400765"/>
              <a:ext cx="0" cy="129600"/>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A86BD64B-47EA-04D1-FC29-44E6B9F9DC6E}"/>
                </a:ext>
              </a:extLst>
            </p:cNvPr>
            <p:cNvCxnSpPr>
              <a:cxnSpLocks/>
            </p:cNvCxnSpPr>
            <p:nvPr/>
          </p:nvCxnSpPr>
          <p:spPr>
            <a:xfrm>
              <a:off x="2707505" y="3400765"/>
              <a:ext cx="0" cy="129600"/>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sp>
          <p:nvSpPr>
            <p:cNvPr id="23" name="Rounded Rectangle 22">
              <a:extLst>
                <a:ext uri="{FF2B5EF4-FFF2-40B4-BE49-F238E27FC236}">
                  <a16:creationId xmlns:a16="http://schemas.microsoft.com/office/drawing/2014/main" id="{81A7782C-37AD-49CF-6D59-0C87ED9056EA}"/>
                </a:ext>
              </a:extLst>
            </p:cNvPr>
            <p:cNvSpPr/>
            <p:nvPr/>
          </p:nvSpPr>
          <p:spPr>
            <a:xfrm>
              <a:off x="839416" y="2964607"/>
              <a:ext cx="2053009" cy="331476"/>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72000" tIns="0" rIns="72000" bIns="0" rtlCol="0" anchor="ctr" anchorCtr="0"/>
            <a:lstStyle/>
            <a:p>
              <a:pPr algn="ctr">
                <a:buClr>
                  <a:schemeClr val="accent1"/>
                </a:buClr>
              </a:pPr>
              <a:r>
                <a:rPr lang="en-GB" sz="900" dirty="0">
                  <a:solidFill>
                    <a:schemeClr val="tx1"/>
                  </a:solidFill>
                  <a:effectLst/>
                  <a:latin typeface="Arial" panose="020B0604020202020204" pitchFamily="34" charset="0"/>
                  <a:cs typeface="Arial" panose="020B0604020202020204" pitchFamily="34" charset="0"/>
                </a:rPr>
                <a:t>Consider aligning choice of systemic therapy</a:t>
              </a:r>
              <a:br>
                <a:rPr lang="en-GB" sz="900" dirty="0">
                  <a:solidFill>
                    <a:schemeClr val="tx1"/>
                  </a:solidFill>
                  <a:effectLst/>
                  <a:latin typeface="Arial" panose="020B0604020202020204" pitchFamily="34" charset="0"/>
                  <a:cs typeface="Arial" panose="020B0604020202020204" pitchFamily="34" charset="0"/>
                </a:rPr>
              </a:br>
              <a:r>
                <a:rPr lang="en-GB" sz="900" dirty="0">
                  <a:solidFill>
                    <a:schemeClr val="tx1"/>
                  </a:solidFill>
                  <a:effectLst/>
                  <a:latin typeface="Arial" panose="020B0604020202020204" pitchFamily="34" charset="0"/>
                  <a:cs typeface="Arial" panose="020B0604020202020204" pitchFamily="34" charset="0"/>
                </a:rPr>
                <a:t>with patient profile (symptoms, comorbidities)</a:t>
              </a:r>
              <a:br>
                <a:rPr lang="en-GB" sz="900" dirty="0">
                  <a:solidFill>
                    <a:schemeClr val="tx1"/>
                  </a:solidFill>
                  <a:effectLst/>
                  <a:latin typeface="Arial" panose="020B0604020202020204" pitchFamily="34" charset="0"/>
                  <a:cs typeface="Arial" panose="020B0604020202020204" pitchFamily="34" charset="0"/>
                </a:rPr>
              </a:br>
              <a:r>
                <a:rPr lang="en-GB" sz="900" dirty="0">
                  <a:solidFill>
                    <a:schemeClr val="tx1"/>
                  </a:solidFill>
                  <a:effectLst/>
                  <a:latin typeface="Arial" panose="020B0604020202020204" pitchFamily="34" charset="0"/>
                  <a:cs typeface="Arial" panose="020B0604020202020204" pitchFamily="34" charset="0"/>
                </a:rPr>
                <a:t>to improve QoL</a:t>
              </a:r>
            </a:p>
          </p:txBody>
        </p:sp>
        <p:sp>
          <p:nvSpPr>
            <p:cNvPr id="51" name="Right Brace 50">
              <a:extLst>
                <a:ext uri="{FF2B5EF4-FFF2-40B4-BE49-F238E27FC236}">
                  <a16:creationId xmlns:a16="http://schemas.microsoft.com/office/drawing/2014/main" id="{99435C2A-8DAE-573D-1BA0-499D0100EFB0}"/>
                </a:ext>
              </a:extLst>
            </p:cNvPr>
            <p:cNvSpPr/>
            <p:nvPr/>
          </p:nvSpPr>
          <p:spPr>
            <a:xfrm>
              <a:off x="5112681" y="2151512"/>
              <a:ext cx="108469" cy="614221"/>
            </a:xfrm>
            <a:prstGeom prst="rightBrace">
              <a:avLst>
                <a:gd name="adj1" fmla="val 32584"/>
                <a:gd name="adj2" fmla="val 50000"/>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2400" dirty="0"/>
            </a:p>
          </p:txBody>
        </p:sp>
        <p:grpSp>
          <p:nvGrpSpPr>
            <p:cNvPr id="60" name="Group 59">
              <a:extLst>
                <a:ext uri="{FF2B5EF4-FFF2-40B4-BE49-F238E27FC236}">
                  <a16:creationId xmlns:a16="http://schemas.microsoft.com/office/drawing/2014/main" id="{EAB39CD7-C7CF-93E5-5BE2-D1FF62FC1D07}"/>
                </a:ext>
              </a:extLst>
            </p:cNvPr>
            <p:cNvGrpSpPr/>
            <p:nvPr/>
          </p:nvGrpSpPr>
          <p:grpSpPr>
            <a:xfrm>
              <a:off x="4496661" y="2464180"/>
              <a:ext cx="2108235" cy="2951576"/>
              <a:chOff x="3764570" y="2468149"/>
              <a:chExt cx="2717912" cy="2951576"/>
            </a:xfrm>
          </p:grpSpPr>
          <p:cxnSp>
            <p:nvCxnSpPr>
              <p:cNvPr id="53" name="Straight Connector 52">
                <a:extLst>
                  <a:ext uri="{FF2B5EF4-FFF2-40B4-BE49-F238E27FC236}">
                    <a16:creationId xmlns:a16="http://schemas.microsoft.com/office/drawing/2014/main" id="{D3BAA382-B35F-3B23-0A89-39D2D58A7BFE}"/>
                  </a:ext>
                </a:extLst>
              </p:cNvPr>
              <p:cNvCxnSpPr>
                <a:cxnSpLocks/>
              </p:cNvCxnSpPr>
              <p:nvPr/>
            </p:nvCxnSpPr>
            <p:spPr>
              <a:xfrm flipH="1">
                <a:off x="5017158" y="2469249"/>
                <a:ext cx="1463018" cy="0"/>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B5CC6C7-449A-99B6-DFA7-EC2A71614785}"/>
                  </a:ext>
                </a:extLst>
              </p:cNvPr>
              <p:cNvCxnSpPr>
                <a:cxnSpLocks/>
              </p:cNvCxnSpPr>
              <p:nvPr/>
            </p:nvCxnSpPr>
            <p:spPr>
              <a:xfrm>
                <a:off x="6477148" y="2468149"/>
                <a:ext cx="0" cy="2951576"/>
              </a:xfrm>
              <a:prstGeom prst="line">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6882640-AB52-1E4E-D241-871AD8DA8074}"/>
                  </a:ext>
                </a:extLst>
              </p:cNvPr>
              <p:cNvCxnSpPr>
                <a:cxnSpLocks/>
              </p:cNvCxnSpPr>
              <p:nvPr/>
            </p:nvCxnSpPr>
            <p:spPr>
              <a:xfrm flipH="1">
                <a:off x="3764570" y="5416749"/>
                <a:ext cx="2717912" cy="0"/>
              </a:xfrm>
              <a:prstGeom prst="line">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grpSp>
        <p:sp>
          <p:nvSpPr>
            <p:cNvPr id="61" name="Down Arrow 60">
              <a:extLst>
                <a:ext uri="{FF2B5EF4-FFF2-40B4-BE49-F238E27FC236}">
                  <a16:creationId xmlns:a16="http://schemas.microsoft.com/office/drawing/2014/main" id="{9AC40F4E-C5A3-984E-1DF5-ADFA984336D6}"/>
                </a:ext>
              </a:extLst>
            </p:cNvPr>
            <p:cNvSpPr/>
            <p:nvPr/>
          </p:nvSpPr>
          <p:spPr>
            <a:xfrm>
              <a:off x="638707" y="2184611"/>
              <a:ext cx="144015" cy="3024000"/>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62" name="Rounded Rectangle 61">
              <a:extLst>
                <a:ext uri="{FF2B5EF4-FFF2-40B4-BE49-F238E27FC236}">
                  <a16:creationId xmlns:a16="http://schemas.microsoft.com/office/drawing/2014/main" id="{A41E6785-9884-666A-D0C3-CCC67BF0F1FD}"/>
                </a:ext>
              </a:extLst>
            </p:cNvPr>
            <p:cNvSpPr/>
            <p:nvPr/>
          </p:nvSpPr>
          <p:spPr>
            <a:xfrm>
              <a:off x="860661" y="3785547"/>
              <a:ext cx="369840" cy="3600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36000" tIns="36000" rIns="0" bIns="0" rtlCol="0" anchor="t" anchorCtr="0"/>
            <a:lstStyle/>
            <a:p>
              <a:pPr marL="44450" indent="-44450">
                <a:buClr>
                  <a:schemeClr val="accent1"/>
                </a:buClr>
                <a:buFont typeface="Arial" panose="020B0604020202020204" pitchFamily="34" charset="0"/>
                <a:buChar char="•"/>
              </a:pPr>
              <a:r>
                <a:rPr lang="en-GB" sz="900" dirty="0">
                  <a:solidFill>
                    <a:schemeClr val="tx1"/>
                  </a:solidFill>
                  <a:effectLst/>
                  <a:latin typeface="Arial" panose="020B0604020202020204" pitchFamily="34" charset="0"/>
                  <a:cs typeface="Arial" panose="020B0604020202020204" pitchFamily="34" charset="0"/>
                </a:rPr>
                <a:t>SSAs</a:t>
              </a:r>
            </a:p>
            <a:p>
              <a:pPr marL="44450" indent="-44450">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RLT</a:t>
              </a:r>
              <a:endParaRPr lang="en-GB" sz="900" dirty="0">
                <a:solidFill>
                  <a:schemeClr val="tx1"/>
                </a:solidFill>
                <a:effectLst/>
                <a:latin typeface="Arial" panose="020B0604020202020204" pitchFamily="34" charset="0"/>
                <a:cs typeface="Arial" panose="020B0604020202020204" pitchFamily="34" charset="0"/>
              </a:endParaRPr>
            </a:p>
          </p:txBody>
        </p:sp>
        <p:sp>
          <p:nvSpPr>
            <p:cNvPr id="63" name="Rounded Rectangle 62">
              <a:extLst>
                <a:ext uri="{FF2B5EF4-FFF2-40B4-BE49-F238E27FC236}">
                  <a16:creationId xmlns:a16="http://schemas.microsoft.com/office/drawing/2014/main" id="{223BBFF6-98C8-9BC4-2683-6D78F408FDD9}"/>
                </a:ext>
              </a:extLst>
            </p:cNvPr>
            <p:cNvSpPr/>
            <p:nvPr/>
          </p:nvSpPr>
          <p:spPr>
            <a:xfrm>
              <a:off x="2111813" y="3785547"/>
              <a:ext cx="369840" cy="3600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36000" tIns="36000" rIns="0" bIns="0" rtlCol="0" anchor="t" anchorCtr="0"/>
            <a:lstStyle/>
            <a:p>
              <a:pPr marL="44450" indent="-44450">
                <a:buClr>
                  <a:schemeClr val="accent1"/>
                </a:buClr>
                <a:buFont typeface="Arial" panose="020B0604020202020204" pitchFamily="34" charset="0"/>
                <a:buChar char="•"/>
              </a:pPr>
              <a:r>
                <a:rPr lang="en-GB" sz="900" dirty="0">
                  <a:solidFill>
                    <a:schemeClr val="tx1"/>
                  </a:solidFill>
                  <a:effectLst/>
                  <a:latin typeface="Arial" panose="020B0604020202020204" pitchFamily="34" charset="0"/>
                  <a:cs typeface="Arial" panose="020B0604020202020204" pitchFamily="34" charset="0"/>
                </a:rPr>
                <a:t>SSAs</a:t>
              </a:r>
            </a:p>
            <a:p>
              <a:pPr marL="44450" indent="-44450">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RLT</a:t>
              </a:r>
            </a:p>
            <a:p>
              <a:pPr marL="44450" indent="-44450">
                <a:buClr>
                  <a:schemeClr val="accent1"/>
                </a:buClr>
                <a:buFont typeface="Arial" panose="020B0604020202020204" pitchFamily="34" charset="0"/>
                <a:buChar char="•"/>
              </a:pPr>
              <a:r>
                <a:rPr lang="en-GB" sz="900" dirty="0">
                  <a:solidFill>
                    <a:schemeClr val="tx1"/>
                  </a:solidFill>
                  <a:effectLst/>
                  <a:latin typeface="Arial" panose="020B0604020202020204" pitchFamily="34" charset="0"/>
                  <a:cs typeface="Arial" panose="020B0604020202020204" pitchFamily="34" charset="0"/>
                </a:rPr>
                <a:t>TE</a:t>
              </a:r>
            </a:p>
          </p:txBody>
        </p:sp>
        <p:sp>
          <p:nvSpPr>
            <p:cNvPr id="64" name="Rounded Rectangle 63">
              <a:extLst>
                <a:ext uri="{FF2B5EF4-FFF2-40B4-BE49-F238E27FC236}">
                  <a16:creationId xmlns:a16="http://schemas.microsoft.com/office/drawing/2014/main" id="{F1C9FA50-CC2E-FF04-B240-1BCBA429DB60}"/>
                </a:ext>
              </a:extLst>
            </p:cNvPr>
            <p:cNvSpPr/>
            <p:nvPr/>
          </p:nvSpPr>
          <p:spPr>
            <a:xfrm>
              <a:off x="2522585" y="3785547"/>
              <a:ext cx="369840" cy="3600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36000" tIns="36000" rIns="0" bIns="0" rtlCol="0" anchor="t" anchorCtr="0"/>
            <a:lstStyle/>
            <a:p>
              <a:pPr marL="44450" indent="-44450">
                <a:buClr>
                  <a:schemeClr val="accent1"/>
                </a:buClr>
                <a:buFont typeface="Arial" panose="020B0604020202020204" pitchFamily="34" charset="0"/>
                <a:buChar char="•"/>
              </a:pPr>
              <a:r>
                <a:rPr lang="en-GB" sz="900" dirty="0">
                  <a:solidFill>
                    <a:schemeClr val="tx1"/>
                  </a:solidFill>
                  <a:effectLst/>
                  <a:latin typeface="Arial" panose="020B0604020202020204" pitchFamily="34" charset="0"/>
                  <a:cs typeface="Arial" panose="020B0604020202020204" pitchFamily="34" charset="0"/>
                </a:rPr>
                <a:t>SSAs</a:t>
              </a:r>
            </a:p>
            <a:p>
              <a:pPr marL="44450" indent="-44450">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TE</a:t>
              </a:r>
              <a:endParaRPr lang="en-GB" sz="900" dirty="0">
                <a:solidFill>
                  <a:schemeClr val="tx1"/>
                </a:solidFill>
                <a:effectLst/>
                <a:latin typeface="Arial" panose="020B0604020202020204" pitchFamily="34" charset="0"/>
                <a:cs typeface="Arial" panose="020B0604020202020204" pitchFamily="34" charset="0"/>
              </a:endParaRPr>
            </a:p>
          </p:txBody>
        </p:sp>
        <p:sp>
          <p:nvSpPr>
            <p:cNvPr id="65" name="Rounded Rectangle 64">
              <a:extLst>
                <a:ext uri="{FF2B5EF4-FFF2-40B4-BE49-F238E27FC236}">
                  <a16:creationId xmlns:a16="http://schemas.microsoft.com/office/drawing/2014/main" id="{C91526E1-1645-4601-6370-96D356D3CC36}"/>
                </a:ext>
              </a:extLst>
            </p:cNvPr>
            <p:cNvSpPr/>
            <p:nvPr/>
          </p:nvSpPr>
          <p:spPr>
            <a:xfrm>
              <a:off x="1701042" y="3785547"/>
              <a:ext cx="369840" cy="3600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36000" tIns="36000" rIns="0" bIns="0" rtlCol="0" anchor="t" anchorCtr="0"/>
            <a:lstStyle/>
            <a:p>
              <a:pPr marL="44450" indent="-44450">
                <a:buClr>
                  <a:schemeClr val="accent1"/>
                </a:buClr>
                <a:buFont typeface="Arial" panose="020B0604020202020204" pitchFamily="34" charset="0"/>
                <a:buChar char="•"/>
              </a:pPr>
              <a:r>
                <a:rPr lang="en-GB" sz="900" dirty="0">
                  <a:solidFill>
                    <a:schemeClr val="tx1"/>
                  </a:solidFill>
                  <a:effectLst/>
                  <a:latin typeface="Arial" panose="020B0604020202020204" pitchFamily="34" charset="0"/>
                  <a:cs typeface="Arial" panose="020B0604020202020204" pitchFamily="34" charset="0"/>
                </a:rPr>
                <a:t>SSAs</a:t>
              </a:r>
            </a:p>
            <a:p>
              <a:pPr marL="44450" indent="-44450">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RLT</a:t>
              </a:r>
              <a:endParaRPr lang="en-GB" sz="900" dirty="0">
                <a:solidFill>
                  <a:schemeClr val="tx1"/>
                </a:solidFill>
                <a:effectLst/>
                <a:latin typeface="Arial" panose="020B0604020202020204" pitchFamily="34" charset="0"/>
                <a:cs typeface="Arial" panose="020B0604020202020204" pitchFamily="34" charset="0"/>
              </a:endParaRPr>
            </a:p>
          </p:txBody>
        </p:sp>
        <p:sp>
          <p:nvSpPr>
            <p:cNvPr id="66" name="Rounded Rectangle 65">
              <a:extLst>
                <a:ext uri="{FF2B5EF4-FFF2-40B4-BE49-F238E27FC236}">
                  <a16:creationId xmlns:a16="http://schemas.microsoft.com/office/drawing/2014/main" id="{DA4DA647-E425-5C8F-E168-2EDAF632E2B0}"/>
                </a:ext>
              </a:extLst>
            </p:cNvPr>
            <p:cNvSpPr/>
            <p:nvPr/>
          </p:nvSpPr>
          <p:spPr>
            <a:xfrm>
              <a:off x="1271432" y="3785547"/>
              <a:ext cx="388679" cy="3600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36000" tIns="36000" rIns="0" bIns="0" rtlCol="0" anchor="t" anchorCtr="0"/>
            <a:lstStyle/>
            <a:p>
              <a:pPr marL="44450" indent="-44450">
                <a:buClr>
                  <a:schemeClr val="accent1"/>
                </a:buClr>
                <a:buFont typeface="Arial" panose="020B0604020202020204" pitchFamily="34" charset="0"/>
                <a:buChar char="•"/>
              </a:pPr>
              <a:r>
                <a:rPr lang="en-GB" sz="900" dirty="0">
                  <a:solidFill>
                    <a:schemeClr val="tx1"/>
                  </a:solidFill>
                  <a:effectLst/>
                  <a:latin typeface="Arial" panose="020B0604020202020204" pitchFamily="34" charset="0"/>
                  <a:cs typeface="Arial" panose="020B0604020202020204" pitchFamily="34" charset="0"/>
                </a:rPr>
                <a:t>SSAs</a:t>
              </a:r>
            </a:p>
            <a:p>
              <a:pPr marL="44450" indent="-44450">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RLT</a:t>
              </a:r>
            </a:p>
            <a:p>
              <a:pPr marL="44450" indent="-44450">
                <a:buClr>
                  <a:schemeClr val="accent1"/>
                </a:buClr>
                <a:buFont typeface="Arial" panose="020B0604020202020204" pitchFamily="34" charset="0"/>
                <a:buChar char="•"/>
              </a:pPr>
              <a:r>
                <a:rPr lang="en-GB" sz="900" dirty="0">
                  <a:solidFill>
                    <a:schemeClr val="tx1"/>
                  </a:solidFill>
                  <a:effectLst/>
                  <a:latin typeface="Arial" panose="020B0604020202020204" pitchFamily="34" charset="0"/>
                  <a:cs typeface="Arial" panose="020B0604020202020204" pitchFamily="34" charset="0"/>
                </a:rPr>
                <a:t>TE</a:t>
              </a:r>
            </a:p>
          </p:txBody>
        </p:sp>
        <p:cxnSp>
          <p:nvCxnSpPr>
            <p:cNvPr id="67" name="Straight Connector 66">
              <a:extLst>
                <a:ext uri="{FF2B5EF4-FFF2-40B4-BE49-F238E27FC236}">
                  <a16:creationId xmlns:a16="http://schemas.microsoft.com/office/drawing/2014/main" id="{3175107E-F2A0-55F7-EF78-915238FDB57D}"/>
                </a:ext>
              </a:extLst>
            </p:cNvPr>
            <p:cNvCxnSpPr>
              <a:cxnSpLocks/>
            </p:cNvCxnSpPr>
            <p:nvPr/>
          </p:nvCxnSpPr>
          <p:spPr>
            <a:xfrm>
              <a:off x="1046770" y="3654765"/>
              <a:ext cx="0" cy="129600"/>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A35CDB61-3E1A-783D-DB2D-58DD565333CD}"/>
                </a:ext>
              </a:extLst>
            </p:cNvPr>
            <p:cNvCxnSpPr>
              <a:cxnSpLocks/>
            </p:cNvCxnSpPr>
            <p:nvPr/>
          </p:nvCxnSpPr>
          <p:spPr>
            <a:xfrm>
              <a:off x="1465771" y="3654765"/>
              <a:ext cx="0" cy="129600"/>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9C77544-61EB-F6AD-CBCD-621BB66D4DA3}"/>
                </a:ext>
              </a:extLst>
            </p:cNvPr>
            <p:cNvCxnSpPr>
              <a:cxnSpLocks/>
            </p:cNvCxnSpPr>
            <p:nvPr/>
          </p:nvCxnSpPr>
          <p:spPr>
            <a:xfrm>
              <a:off x="1885962" y="3451200"/>
              <a:ext cx="0" cy="333165"/>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6BCF8B3B-21F0-C12D-82D5-70743353EA6D}"/>
                </a:ext>
              </a:extLst>
            </p:cNvPr>
            <p:cNvCxnSpPr>
              <a:cxnSpLocks/>
            </p:cNvCxnSpPr>
            <p:nvPr/>
          </p:nvCxnSpPr>
          <p:spPr>
            <a:xfrm>
              <a:off x="2296733" y="3654765"/>
              <a:ext cx="0" cy="129600"/>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79AD7C6B-CAC5-CA95-EB9C-0CB6C9B6AFF3}"/>
                </a:ext>
              </a:extLst>
            </p:cNvPr>
            <p:cNvCxnSpPr>
              <a:cxnSpLocks/>
            </p:cNvCxnSpPr>
            <p:nvPr/>
          </p:nvCxnSpPr>
          <p:spPr>
            <a:xfrm>
              <a:off x="2707505" y="3654765"/>
              <a:ext cx="0" cy="129600"/>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sp>
          <p:nvSpPr>
            <p:cNvPr id="72" name="Rounded Rectangle 71">
              <a:extLst>
                <a:ext uri="{FF2B5EF4-FFF2-40B4-BE49-F238E27FC236}">
                  <a16:creationId xmlns:a16="http://schemas.microsoft.com/office/drawing/2014/main" id="{EC64E329-3151-1F32-DA93-AEE2CE93CA55}"/>
                </a:ext>
              </a:extLst>
            </p:cNvPr>
            <p:cNvSpPr/>
            <p:nvPr/>
          </p:nvSpPr>
          <p:spPr>
            <a:xfrm>
              <a:off x="839416" y="4239742"/>
              <a:ext cx="2053009" cy="445366"/>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36000" tIns="0" rIns="72000" bIns="0" rtlCol="0" anchor="ctr" anchorCtr="0"/>
            <a:lstStyle/>
            <a:p>
              <a:pPr marL="88900" indent="-88900">
                <a:buClr>
                  <a:schemeClr val="accent1"/>
                </a:buClr>
                <a:buFont typeface="Arial" panose="020B0604020202020204" pitchFamily="34" charset="0"/>
                <a:buChar char="•"/>
              </a:pPr>
              <a:r>
                <a:rPr lang="en-GB" sz="900" dirty="0">
                  <a:solidFill>
                    <a:schemeClr val="tx1"/>
                  </a:solidFill>
                  <a:effectLst/>
                  <a:latin typeface="Arial" panose="020B0604020202020204" pitchFamily="34" charset="0"/>
                  <a:cs typeface="Arial" panose="020B0604020202020204" pitchFamily="34" charset="0"/>
                </a:rPr>
                <a:t>Dietary modifications</a:t>
              </a:r>
            </a:p>
            <a:p>
              <a:pPr marL="88900" indent="-88900">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Pancreatic enzyme therapy</a:t>
              </a:r>
            </a:p>
            <a:p>
              <a:pPr marL="88900" indent="-88900">
                <a:buClr>
                  <a:schemeClr val="accent1"/>
                </a:buClr>
                <a:buFont typeface="Arial" panose="020B0604020202020204" pitchFamily="34" charset="0"/>
                <a:buChar char="•"/>
              </a:pPr>
              <a:r>
                <a:rPr lang="en-GB" sz="900" dirty="0">
                  <a:solidFill>
                    <a:schemeClr val="tx1"/>
                  </a:solidFill>
                  <a:latin typeface="Arial" panose="020B0604020202020204" pitchFamily="34" charset="0"/>
                  <a:cs typeface="Arial" panose="020B0604020202020204" pitchFamily="34" charset="0"/>
                </a:rPr>
                <a:t>Bile acid sequestrants</a:t>
              </a:r>
            </a:p>
            <a:p>
              <a:pPr marL="88900" indent="-88900">
                <a:buClr>
                  <a:schemeClr val="accent1"/>
                </a:buClr>
                <a:buFont typeface="Arial" panose="020B0604020202020204" pitchFamily="34" charset="0"/>
                <a:buChar char="•"/>
              </a:pPr>
              <a:r>
                <a:rPr lang="en-GB" sz="900" dirty="0">
                  <a:solidFill>
                    <a:schemeClr val="tx1"/>
                  </a:solidFill>
                  <a:effectLst/>
                  <a:latin typeface="Arial" panose="020B0604020202020204" pitchFamily="34" charset="0"/>
                  <a:cs typeface="Arial" panose="020B0604020202020204" pitchFamily="34" charset="0"/>
                </a:rPr>
                <a:t>Medication to slo</a:t>
              </a:r>
              <a:r>
                <a:rPr lang="en-GB" sz="900" dirty="0">
                  <a:solidFill>
                    <a:schemeClr val="tx1"/>
                  </a:solidFill>
                  <a:latin typeface="Arial" panose="020B0604020202020204" pitchFamily="34" charset="0"/>
                  <a:cs typeface="Arial" panose="020B0604020202020204" pitchFamily="34" charset="0"/>
                </a:rPr>
                <a:t>w GI transit time</a:t>
              </a:r>
              <a:endParaRPr lang="en-GB" sz="900" dirty="0">
                <a:solidFill>
                  <a:schemeClr val="tx1"/>
                </a:solidFill>
                <a:effectLst/>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5BB76873-E3B9-E677-C9F8-7AFA91D8F5BB}"/>
                </a:ext>
              </a:extLst>
            </p:cNvPr>
            <p:cNvSpPr/>
            <p:nvPr/>
          </p:nvSpPr>
          <p:spPr>
            <a:xfrm>
              <a:off x="860661" y="3531547"/>
              <a:ext cx="369840" cy="1440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0"/>
            <a:lstStyle/>
            <a:p>
              <a:pPr algn="ctr">
                <a:buClr>
                  <a:schemeClr val="accent1"/>
                </a:buClr>
              </a:pPr>
              <a:r>
                <a:rPr lang="en-GB" sz="900" dirty="0">
                  <a:solidFill>
                    <a:schemeClr val="tx1"/>
                  </a:solidFill>
                  <a:effectLst/>
                  <a:latin typeface="Arial" panose="020B0604020202020204" pitchFamily="34" charset="0"/>
                  <a:cs typeface="Arial" panose="020B0604020202020204" pitchFamily="34" charset="0"/>
                </a:rPr>
                <a:t>Fatigue</a:t>
              </a:r>
            </a:p>
          </p:txBody>
        </p:sp>
        <p:sp>
          <p:nvSpPr>
            <p:cNvPr id="39" name="Rounded Rectangle 38">
              <a:extLst>
                <a:ext uri="{FF2B5EF4-FFF2-40B4-BE49-F238E27FC236}">
                  <a16:creationId xmlns:a16="http://schemas.microsoft.com/office/drawing/2014/main" id="{3741B572-34A3-2C8E-0099-D44B896CA0D4}"/>
                </a:ext>
              </a:extLst>
            </p:cNvPr>
            <p:cNvSpPr/>
            <p:nvPr/>
          </p:nvSpPr>
          <p:spPr>
            <a:xfrm>
              <a:off x="2111813" y="3531547"/>
              <a:ext cx="369840" cy="1440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0"/>
            <a:lstStyle/>
            <a:p>
              <a:pPr algn="ctr">
                <a:buClr>
                  <a:schemeClr val="accent1"/>
                </a:buClr>
              </a:pPr>
              <a:r>
                <a:rPr lang="en-GB" sz="900" dirty="0">
                  <a:solidFill>
                    <a:schemeClr val="tx1"/>
                  </a:solidFill>
                  <a:effectLst/>
                  <a:latin typeface="Arial" panose="020B0604020202020204" pitchFamily="34" charset="0"/>
                  <a:cs typeface="Arial" panose="020B0604020202020204" pitchFamily="34" charset="0"/>
                </a:rPr>
                <a:t>Pain</a:t>
              </a:r>
            </a:p>
          </p:txBody>
        </p:sp>
        <p:sp>
          <p:nvSpPr>
            <p:cNvPr id="40" name="Rounded Rectangle 39">
              <a:extLst>
                <a:ext uri="{FF2B5EF4-FFF2-40B4-BE49-F238E27FC236}">
                  <a16:creationId xmlns:a16="http://schemas.microsoft.com/office/drawing/2014/main" id="{B8BBD9D8-C967-839D-758A-7C426D6F3C79}"/>
                </a:ext>
              </a:extLst>
            </p:cNvPr>
            <p:cNvSpPr/>
            <p:nvPr/>
          </p:nvSpPr>
          <p:spPr>
            <a:xfrm>
              <a:off x="2522585" y="3531547"/>
              <a:ext cx="369840" cy="1440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0"/>
            <a:lstStyle/>
            <a:p>
              <a:pPr algn="ctr">
                <a:buClr>
                  <a:schemeClr val="accent1"/>
                </a:buClr>
              </a:pPr>
              <a:r>
                <a:rPr lang="en-GB" sz="900" dirty="0">
                  <a:solidFill>
                    <a:schemeClr val="tx1"/>
                  </a:solidFill>
                  <a:effectLst/>
                  <a:latin typeface="Arial" panose="020B0604020202020204" pitchFamily="34" charset="0"/>
                  <a:cs typeface="Arial" panose="020B0604020202020204" pitchFamily="34" charset="0"/>
                </a:rPr>
                <a:t>Nausea</a:t>
              </a:r>
            </a:p>
          </p:txBody>
        </p:sp>
        <p:sp>
          <p:nvSpPr>
            <p:cNvPr id="41" name="Rounded Rectangle 40">
              <a:extLst>
                <a:ext uri="{FF2B5EF4-FFF2-40B4-BE49-F238E27FC236}">
                  <a16:creationId xmlns:a16="http://schemas.microsoft.com/office/drawing/2014/main" id="{16553B1D-8EEA-CDAC-7E8B-BA26AE651B2A}"/>
                </a:ext>
              </a:extLst>
            </p:cNvPr>
            <p:cNvSpPr/>
            <p:nvPr/>
          </p:nvSpPr>
          <p:spPr>
            <a:xfrm>
              <a:off x="1692566" y="3531547"/>
              <a:ext cx="369840" cy="1440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0"/>
            <a:lstStyle/>
            <a:p>
              <a:pPr algn="ctr">
                <a:buClr>
                  <a:schemeClr val="accent1"/>
                </a:buClr>
              </a:pPr>
              <a:r>
                <a:rPr lang="en-GB" sz="900" dirty="0">
                  <a:solidFill>
                    <a:schemeClr val="tx1"/>
                  </a:solidFill>
                  <a:effectLst/>
                  <a:latin typeface="Arial" panose="020B0604020202020204" pitchFamily="34" charset="0"/>
                  <a:cs typeface="Arial" panose="020B0604020202020204" pitchFamily="34" charset="0"/>
                </a:rPr>
                <a:t>Flushing</a:t>
              </a:r>
            </a:p>
          </p:txBody>
        </p:sp>
        <p:sp>
          <p:nvSpPr>
            <p:cNvPr id="42" name="Rounded Rectangle 41">
              <a:extLst>
                <a:ext uri="{FF2B5EF4-FFF2-40B4-BE49-F238E27FC236}">
                  <a16:creationId xmlns:a16="http://schemas.microsoft.com/office/drawing/2014/main" id="{B538F2E5-0663-CAB0-DE9B-B4657BED71F6}"/>
                </a:ext>
              </a:extLst>
            </p:cNvPr>
            <p:cNvSpPr/>
            <p:nvPr/>
          </p:nvSpPr>
          <p:spPr>
            <a:xfrm>
              <a:off x="1271432" y="3531547"/>
              <a:ext cx="388679" cy="1440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0"/>
            <a:lstStyle/>
            <a:p>
              <a:pPr algn="ctr">
                <a:buClr>
                  <a:schemeClr val="accent1"/>
                </a:buClr>
              </a:pPr>
              <a:r>
                <a:rPr lang="en-GB" sz="900" dirty="0">
                  <a:solidFill>
                    <a:schemeClr val="tx1"/>
                  </a:solidFill>
                  <a:effectLst/>
                  <a:latin typeface="Arial" panose="020B0604020202020204" pitchFamily="34" charset="0"/>
                  <a:cs typeface="Arial" panose="020B0604020202020204" pitchFamily="34" charset="0"/>
                </a:rPr>
                <a:t>Diarrhoea</a:t>
              </a:r>
            </a:p>
          </p:txBody>
        </p:sp>
        <p:sp>
          <p:nvSpPr>
            <p:cNvPr id="74" name="Rounded Rectangle 73">
              <a:extLst>
                <a:ext uri="{FF2B5EF4-FFF2-40B4-BE49-F238E27FC236}">
                  <a16:creationId xmlns:a16="http://schemas.microsoft.com/office/drawing/2014/main" id="{035EA29A-45D4-8222-8705-0843116BFB47}"/>
                </a:ext>
              </a:extLst>
            </p:cNvPr>
            <p:cNvSpPr/>
            <p:nvPr/>
          </p:nvSpPr>
          <p:spPr>
            <a:xfrm>
              <a:off x="4795985" y="3865101"/>
              <a:ext cx="853200" cy="8748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36000" tIns="54000" rIns="36000" bIns="36000" rtlCol="0" anchor="t" anchorCtr="0"/>
            <a:lstStyle/>
            <a:p>
              <a:pPr marL="93663" indent="-93663">
                <a:buClr>
                  <a:schemeClr val="accent1"/>
                </a:buClr>
                <a:buFont typeface="Arial" panose="020B0604020202020204" pitchFamily="34" charset="0"/>
                <a:buChar char="•"/>
              </a:pPr>
              <a:r>
                <a:rPr lang="en-GB" sz="900" dirty="0">
                  <a:solidFill>
                    <a:schemeClr val="tx1"/>
                  </a:solidFill>
                  <a:effectLst/>
                  <a:latin typeface="Arial" panose="020B0604020202020204" pitchFamily="34" charset="0"/>
                  <a:cs typeface="Arial" panose="020B0604020202020204" pitchFamily="34" charset="0"/>
                </a:rPr>
                <a:t>Surgical debulking to reduce symptoms of carcinoid syndrome from biochemically active metastases</a:t>
              </a:r>
            </a:p>
          </p:txBody>
        </p:sp>
        <p:sp>
          <p:nvSpPr>
            <p:cNvPr id="75" name="Rounded Rectangle 74">
              <a:extLst>
                <a:ext uri="{FF2B5EF4-FFF2-40B4-BE49-F238E27FC236}">
                  <a16:creationId xmlns:a16="http://schemas.microsoft.com/office/drawing/2014/main" id="{2F2FBBC8-EE89-8596-CE8D-0E66C68BC3D3}"/>
                </a:ext>
              </a:extLst>
            </p:cNvPr>
            <p:cNvSpPr/>
            <p:nvPr/>
          </p:nvSpPr>
          <p:spPr>
            <a:xfrm>
              <a:off x="5693400" y="3865101"/>
              <a:ext cx="853200" cy="8748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36000" tIns="54000" rIns="36000" bIns="36000" rtlCol="0" anchor="t" anchorCtr="0"/>
            <a:lstStyle/>
            <a:p>
              <a:pPr marL="93663" indent="-93663">
                <a:buClr>
                  <a:schemeClr val="accent1"/>
                </a:buClr>
                <a:buFont typeface="Arial" panose="020B0604020202020204" pitchFamily="34" charset="0"/>
                <a:buChar char="•"/>
              </a:pPr>
              <a:r>
                <a:rPr lang="en-GB" sz="900" dirty="0">
                  <a:solidFill>
                    <a:schemeClr val="tx1"/>
                  </a:solidFill>
                  <a:effectLst/>
                  <a:latin typeface="Arial" panose="020B0604020202020204" pitchFamily="34" charset="0"/>
                  <a:cs typeface="Arial" panose="020B0604020202020204" pitchFamily="34" charset="0"/>
                </a:rPr>
                <a:t>Liver-directed therapy (TACE, TARE, TAE, RFA) to reduce symptoms</a:t>
              </a:r>
            </a:p>
          </p:txBody>
        </p:sp>
        <p:sp>
          <p:nvSpPr>
            <p:cNvPr id="76" name="Rounded Rectangle 75">
              <a:extLst>
                <a:ext uri="{FF2B5EF4-FFF2-40B4-BE49-F238E27FC236}">
                  <a16:creationId xmlns:a16="http://schemas.microsoft.com/office/drawing/2014/main" id="{F3C95903-7360-3FD7-A9DA-9F4517A107D0}"/>
                </a:ext>
              </a:extLst>
            </p:cNvPr>
            <p:cNvSpPr/>
            <p:nvPr/>
          </p:nvSpPr>
          <p:spPr>
            <a:xfrm>
              <a:off x="2999656" y="3531547"/>
              <a:ext cx="854697" cy="2340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nchorCtr="0"/>
            <a:lstStyle/>
            <a:p>
              <a:pPr algn="ctr"/>
              <a:r>
                <a:rPr lang="en-GB" sz="900" dirty="0">
                  <a:solidFill>
                    <a:schemeClr val="tx1"/>
                  </a:solidFill>
                  <a:effectLst/>
                  <a:latin typeface="Arial" panose="020B0604020202020204" pitchFamily="34" charset="0"/>
                  <a:cs typeface="Arial" panose="020B0604020202020204" pitchFamily="34" charset="0"/>
                </a:rPr>
                <a:t>Bulky and/or aggressive tumour</a:t>
              </a:r>
            </a:p>
          </p:txBody>
        </p:sp>
        <p:sp>
          <p:nvSpPr>
            <p:cNvPr id="77" name="Rounded Rectangle 76">
              <a:extLst>
                <a:ext uri="{FF2B5EF4-FFF2-40B4-BE49-F238E27FC236}">
                  <a16:creationId xmlns:a16="http://schemas.microsoft.com/office/drawing/2014/main" id="{BB3C8532-6F29-F1F6-81A0-855D5BC7AE49}"/>
                </a:ext>
              </a:extLst>
            </p:cNvPr>
            <p:cNvSpPr/>
            <p:nvPr/>
          </p:nvSpPr>
          <p:spPr>
            <a:xfrm>
              <a:off x="3898569" y="3531547"/>
              <a:ext cx="853200" cy="2340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36000" tIns="54000" rIns="36000" bIns="36000" rtlCol="0" anchor="ctr" anchorCtr="0"/>
            <a:lstStyle/>
            <a:p>
              <a:pPr algn="ctr">
                <a:buClr>
                  <a:schemeClr val="accent1"/>
                </a:buClr>
              </a:pPr>
              <a:r>
                <a:rPr lang="en-GB" sz="900" dirty="0">
                  <a:solidFill>
                    <a:schemeClr val="tx1"/>
                  </a:solidFill>
                  <a:effectLst/>
                  <a:latin typeface="Arial" panose="020B0604020202020204" pitchFamily="34" charset="0"/>
                  <a:cs typeface="Arial" panose="020B0604020202020204" pitchFamily="34" charset="0"/>
                </a:rPr>
                <a:t>Stage 4 small</a:t>
              </a:r>
              <a:br>
                <a:rPr lang="en-GB" sz="900" dirty="0">
                  <a:solidFill>
                    <a:schemeClr val="tx1"/>
                  </a:solidFill>
                  <a:effectLst/>
                  <a:latin typeface="Arial" panose="020B0604020202020204" pitchFamily="34" charset="0"/>
                  <a:cs typeface="Arial" panose="020B0604020202020204" pitchFamily="34" charset="0"/>
                </a:rPr>
              </a:br>
              <a:r>
                <a:rPr lang="en-GB" sz="900" dirty="0">
                  <a:solidFill>
                    <a:schemeClr val="tx1"/>
                  </a:solidFill>
                  <a:effectLst/>
                  <a:latin typeface="Arial" panose="020B0604020202020204" pitchFamily="34" charset="0"/>
                  <a:cs typeface="Arial" panose="020B0604020202020204" pitchFamily="34" charset="0"/>
                </a:rPr>
                <a:t>bowel NET</a:t>
              </a:r>
            </a:p>
          </p:txBody>
        </p:sp>
        <p:sp>
          <p:nvSpPr>
            <p:cNvPr id="78" name="Rounded Rectangle 77">
              <a:extLst>
                <a:ext uri="{FF2B5EF4-FFF2-40B4-BE49-F238E27FC236}">
                  <a16:creationId xmlns:a16="http://schemas.microsoft.com/office/drawing/2014/main" id="{8FA6CCE6-3BC4-16FC-5514-A3F5329D4022}"/>
                </a:ext>
              </a:extLst>
            </p:cNvPr>
            <p:cNvSpPr/>
            <p:nvPr/>
          </p:nvSpPr>
          <p:spPr>
            <a:xfrm>
              <a:off x="4795985" y="3531547"/>
              <a:ext cx="853200" cy="2340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36000" tIns="54000" rIns="36000" bIns="36000" rtlCol="0" anchor="ctr" anchorCtr="0"/>
            <a:lstStyle/>
            <a:p>
              <a:pPr algn="ctr">
                <a:buClr>
                  <a:schemeClr val="accent1"/>
                </a:buClr>
              </a:pPr>
              <a:r>
                <a:rPr lang="en-GB" sz="900" dirty="0">
                  <a:solidFill>
                    <a:schemeClr val="tx1"/>
                  </a:solidFill>
                  <a:effectLst/>
                  <a:latin typeface="Arial" panose="020B0604020202020204" pitchFamily="34" charset="0"/>
                  <a:cs typeface="Arial" panose="020B0604020202020204" pitchFamily="34" charset="0"/>
                </a:rPr>
                <a:t>Metastases</a:t>
              </a:r>
            </a:p>
          </p:txBody>
        </p:sp>
        <p:sp>
          <p:nvSpPr>
            <p:cNvPr id="79" name="Rounded Rectangle 78">
              <a:extLst>
                <a:ext uri="{FF2B5EF4-FFF2-40B4-BE49-F238E27FC236}">
                  <a16:creationId xmlns:a16="http://schemas.microsoft.com/office/drawing/2014/main" id="{863F7C54-75C1-2A89-23C1-2886BC64D8F1}"/>
                </a:ext>
              </a:extLst>
            </p:cNvPr>
            <p:cNvSpPr/>
            <p:nvPr/>
          </p:nvSpPr>
          <p:spPr>
            <a:xfrm>
              <a:off x="5693400" y="3531547"/>
              <a:ext cx="853200" cy="234000"/>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36000" tIns="54000" rIns="36000" bIns="36000" rtlCol="0" anchor="ctr" anchorCtr="0"/>
            <a:lstStyle/>
            <a:p>
              <a:pPr algn="ctr">
                <a:buClr>
                  <a:schemeClr val="accent1"/>
                </a:buClr>
              </a:pPr>
              <a:r>
                <a:rPr lang="en-GB" sz="900" dirty="0">
                  <a:solidFill>
                    <a:schemeClr val="tx1"/>
                  </a:solidFill>
                  <a:effectLst/>
                  <a:latin typeface="Arial" panose="020B0604020202020204" pitchFamily="34" charset="0"/>
                  <a:cs typeface="Arial" panose="020B0604020202020204" pitchFamily="34" charset="0"/>
                </a:rPr>
                <a:t>NETs in the liver</a:t>
              </a:r>
            </a:p>
          </p:txBody>
        </p:sp>
        <p:cxnSp>
          <p:nvCxnSpPr>
            <p:cNvPr id="80" name="Straight Connector 79">
              <a:extLst>
                <a:ext uri="{FF2B5EF4-FFF2-40B4-BE49-F238E27FC236}">
                  <a16:creationId xmlns:a16="http://schemas.microsoft.com/office/drawing/2014/main" id="{AC5BB101-B33B-C857-105F-0EB9DD635A5F}"/>
                </a:ext>
              </a:extLst>
            </p:cNvPr>
            <p:cNvCxnSpPr>
              <a:cxnSpLocks/>
            </p:cNvCxnSpPr>
            <p:nvPr/>
          </p:nvCxnSpPr>
          <p:spPr>
            <a:xfrm>
              <a:off x="3418495" y="3400765"/>
              <a:ext cx="0" cy="129600"/>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1BB80433-9369-FF44-A012-270FE0968355}"/>
                </a:ext>
              </a:extLst>
            </p:cNvPr>
            <p:cNvCxnSpPr>
              <a:cxnSpLocks/>
            </p:cNvCxnSpPr>
            <p:nvPr/>
          </p:nvCxnSpPr>
          <p:spPr>
            <a:xfrm flipH="1">
              <a:off x="3418495" y="3400765"/>
              <a:ext cx="2706080" cy="0"/>
            </a:xfrm>
            <a:prstGeom prst="line">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3FED2804-7AC3-75EE-9CE5-631EB0BFF5CB}"/>
                </a:ext>
              </a:extLst>
            </p:cNvPr>
            <p:cNvCxnSpPr>
              <a:cxnSpLocks/>
            </p:cNvCxnSpPr>
            <p:nvPr/>
          </p:nvCxnSpPr>
          <p:spPr>
            <a:xfrm>
              <a:off x="4325169" y="3400765"/>
              <a:ext cx="0" cy="129600"/>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B9A94158-7F8C-934F-1F9E-6A2ED4E0641B}"/>
                </a:ext>
              </a:extLst>
            </p:cNvPr>
            <p:cNvCxnSpPr>
              <a:cxnSpLocks/>
            </p:cNvCxnSpPr>
            <p:nvPr/>
          </p:nvCxnSpPr>
          <p:spPr>
            <a:xfrm>
              <a:off x="5222585" y="3400765"/>
              <a:ext cx="0" cy="129600"/>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8199152-F310-442A-510F-E52C33042CFE}"/>
                </a:ext>
              </a:extLst>
            </p:cNvPr>
            <p:cNvCxnSpPr>
              <a:cxnSpLocks/>
            </p:cNvCxnSpPr>
            <p:nvPr/>
          </p:nvCxnSpPr>
          <p:spPr>
            <a:xfrm>
              <a:off x="6120000" y="3400765"/>
              <a:ext cx="0" cy="129600"/>
            </a:xfrm>
            <a:prstGeom prst="line">
              <a:avLst/>
            </a:prstGeom>
            <a:ln w="12700">
              <a:solidFill>
                <a:schemeClr val="tx1"/>
              </a:solidFill>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FFE5A18-F6BA-9A91-C385-0B1F9BBCDC5E}"/>
                </a:ext>
              </a:extLst>
            </p:cNvPr>
            <p:cNvCxnSpPr>
              <a:cxnSpLocks/>
            </p:cNvCxnSpPr>
            <p:nvPr/>
          </p:nvCxnSpPr>
          <p:spPr>
            <a:xfrm>
              <a:off x="4577370" y="3280115"/>
              <a:ext cx="0" cy="129600"/>
            </a:xfrm>
            <a:prstGeom prst="line">
              <a:avLst/>
            </a:prstGeom>
            <a:ln w="12700">
              <a:solidFill>
                <a:schemeClr val="tx1"/>
              </a:solidFill>
              <a:tailEnd type="none" w="sm" len="med"/>
            </a:ln>
            <a:effectLst/>
          </p:spPr>
          <p:style>
            <a:lnRef idx="2">
              <a:schemeClr val="accent1"/>
            </a:lnRef>
            <a:fillRef idx="0">
              <a:schemeClr val="accent1"/>
            </a:fillRef>
            <a:effectRef idx="1">
              <a:schemeClr val="accent1"/>
            </a:effectRef>
            <a:fontRef idx="minor">
              <a:schemeClr val="tx1"/>
            </a:fontRef>
          </p:style>
        </p:cxnSp>
        <p:sp>
          <p:nvSpPr>
            <p:cNvPr id="37" name="Rounded Rectangle 36">
              <a:extLst>
                <a:ext uri="{FF2B5EF4-FFF2-40B4-BE49-F238E27FC236}">
                  <a16:creationId xmlns:a16="http://schemas.microsoft.com/office/drawing/2014/main" id="{E00F02E5-272E-EDE1-39AA-A07C161CD9B1}"/>
                </a:ext>
              </a:extLst>
            </p:cNvPr>
            <p:cNvSpPr/>
            <p:nvPr/>
          </p:nvSpPr>
          <p:spPr>
            <a:xfrm>
              <a:off x="3550865" y="2964607"/>
              <a:ext cx="2053009" cy="331476"/>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72000" tIns="0" rIns="72000" bIns="0" rtlCol="0" anchor="ctr" anchorCtr="0"/>
            <a:lstStyle/>
            <a:p>
              <a:pPr algn="ctr">
                <a:buClr>
                  <a:schemeClr val="accent1"/>
                </a:buClr>
              </a:pPr>
              <a:r>
                <a:rPr lang="en-GB" sz="900" dirty="0">
                  <a:solidFill>
                    <a:schemeClr val="tx1"/>
                  </a:solidFill>
                  <a:effectLst/>
                  <a:latin typeface="Arial" panose="020B0604020202020204" pitchFamily="34" charset="0"/>
                  <a:cs typeface="Arial" panose="020B0604020202020204" pitchFamily="34" charset="0"/>
                </a:rPr>
                <a:t>Consider local-regional therapy to </a:t>
              </a:r>
              <a:br>
                <a:rPr lang="en-GB" sz="900" dirty="0">
                  <a:solidFill>
                    <a:schemeClr val="tx1"/>
                  </a:solidFill>
                  <a:effectLst/>
                  <a:latin typeface="Arial" panose="020B0604020202020204" pitchFamily="34" charset="0"/>
                  <a:cs typeface="Arial" panose="020B0604020202020204" pitchFamily="34" charset="0"/>
                </a:rPr>
              </a:br>
              <a:r>
                <a:rPr lang="en-GB" sz="900" dirty="0">
                  <a:solidFill>
                    <a:schemeClr val="tx1"/>
                  </a:solidFill>
                  <a:effectLst/>
                  <a:latin typeface="Arial" panose="020B0604020202020204" pitchFamily="34" charset="0"/>
                  <a:cs typeface="Arial" panose="020B0604020202020204" pitchFamily="34" charset="0"/>
                </a:rPr>
                <a:t>improve symptoms and QoL via primary </a:t>
              </a:r>
              <a:br>
                <a:rPr lang="en-GB" sz="900" dirty="0">
                  <a:solidFill>
                    <a:schemeClr val="tx1"/>
                  </a:solidFill>
                  <a:effectLst/>
                  <a:latin typeface="Arial" panose="020B0604020202020204" pitchFamily="34" charset="0"/>
                  <a:cs typeface="Arial" panose="020B0604020202020204" pitchFamily="34" charset="0"/>
                </a:rPr>
              </a:br>
              <a:r>
                <a:rPr lang="en-GB" sz="900" dirty="0">
                  <a:solidFill>
                    <a:schemeClr val="tx1"/>
                  </a:solidFill>
                  <a:effectLst/>
                  <a:latin typeface="Arial" panose="020B0604020202020204" pitchFamily="34" charset="0"/>
                  <a:cs typeface="Arial" panose="020B0604020202020204" pitchFamily="34" charset="0"/>
                </a:rPr>
                <a:t>or metastatic tumour debulking</a:t>
              </a:r>
            </a:p>
          </p:txBody>
        </p:sp>
        <p:sp>
          <p:nvSpPr>
            <p:cNvPr id="87" name="Rounded Rectangle 86">
              <a:extLst>
                <a:ext uri="{FF2B5EF4-FFF2-40B4-BE49-F238E27FC236}">
                  <a16:creationId xmlns:a16="http://schemas.microsoft.com/office/drawing/2014/main" id="{F63B0F96-0978-A4BE-FF92-384DE6FACA88}"/>
                </a:ext>
              </a:extLst>
            </p:cNvPr>
            <p:cNvSpPr/>
            <p:nvPr/>
          </p:nvSpPr>
          <p:spPr>
            <a:xfrm>
              <a:off x="1919536" y="5212668"/>
              <a:ext cx="2592288" cy="232593"/>
            </a:xfrm>
            <a:prstGeom prst="roundRect">
              <a:avLst>
                <a:gd name="adj" fmla="val 0"/>
              </a:avLst>
            </a:prstGeom>
            <a:solidFill>
              <a:schemeClr val="bg1"/>
            </a:solid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72000" tIns="0" rIns="72000" bIns="0" rtlCol="0" anchor="ctr" anchorCtr="0"/>
            <a:lstStyle/>
            <a:p>
              <a:pPr algn="ctr">
                <a:buClr>
                  <a:schemeClr val="accent1"/>
                </a:buClr>
              </a:pPr>
              <a:r>
                <a:rPr lang="en-GB" sz="900" dirty="0">
                  <a:solidFill>
                    <a:schemeClr val="tx1"/>
                  </a:solidFill>
                  <a:effectLst/>
                  <a:latin typeface="Arial" panose="020B0604020202020204" pitchFamily="34" charset="0"/>
                  <a:cs typeface="Arial" panose="020B0604020202020204" pitchFamily="34" charset="0"/>
                </a:rPr>
                <a:t>Consider a change in therapy to maintain or improve QoL;</a:t>
              </a:r>
              <a:br>
                <a:rPr lang="en-GB" sz="900" dirty="0">
                  <a:solidFill>
                    <a:schemeClr val="tx1"/>
                  </a:solidFill>
                  <a:effectLst/>
                  <a:latin typeface="Arial" panose="020B0604020202020204" pitchFamily="34" charset="0"/>
                  <a:cs typeface="Arial" panose="020B0604020202020204" pitchFamily="34" charset="0"/>
                </a:rPr>
              </a:br>
              <a:r>
                <a:rPr lang="en-GB" sz="900" dirty="0">
                  <a:solidFill>
                    <a:schemeClr val="tx1"/>
                  </a:solidFill>
                  <a:effectLst/>
                  <a:latin typeface="Arial" panose="020B0604020202020204" pitchFamily="34" charset="0"/>
                  <a:cs typeface="Arial" panose="020B0604020202020204" pitchFamily="34" charset="0"/>
                </a:rPr>
                <a:t>Consider addition of palliative/supplemental care as needed</a:t>
              </a:r>
            </a:p>
          </p:txBody>
        </p:sp>
        <p:sp>
          <p:nvSpPr>
            <p:cNvPr id="88" name="TextBox 87">
              <a:extLst>
                <a:ext uri="{FF2B5EF4-FFF2-40B4-BE49-F238E27FC236}">
                  <a16:creationId xmlns:a16="http://schemas.microsoft.com/office/drawing/2014/main" id="{974394D6-D055-1DFE-CAF4-273B1869148C}"/>
                </a:ext>
              </a:extLst>
            </p:cNvPr>
            <p:cNvSpPr txBox="1"/>
            <p:nvPr/>
          </p:nvSpPr>
          <p:spPr>
            <a:xfrm rot="16200000">
              <a:off x="-864197" y="3646558"/>
              <a:ext cx="2672909" cy="171607"/>
            </a:xfrm>
            <a:prstGeom prst="rect">
              <a:avLst/>
            </a:prstGeom>
            <a:noFill/>
          </p:spPr>
          <p:txBody>
            <a:bodyPr wrap="none" rtlCol="0">
              <a:spAutoFit/>
            </a:bodyPr>
            <a:lstStyle/>
            <a:p>
              <a:pPr algn="ctr"/>
              <a:r>
                <a:rPr lang="en-GB" sz="900" dirty="0">
                  <a:solidFill>
                    <a:srgbClr val="000000"/>
                  </a:solidFill>
                  <a:latin typeface="Arial" panose="020B0604020202020204" pitchFamily="34" charset="0"/>
                  <a:ea typeface="Aileron" charset="0"/>
                  <a:cs typeface="Arial" panose="020B0604020202020204" pitchFamily="34" charset="0"/>
                </a:rPr>
                <a:t>Monitor for disease progression; assess symptom burden and QoL</a:t>
              </a:r>
            </a:p>
          </p:txBody>
        </p:sp>
        <p:sp>
          <p:nvSpPr>
            <p:cNvPr id="90" name="TextBox 89">
              <a:extLst>
                <a:ext uri="{FF2B5EF4-FFF2-40B4-BE49-F238E27FC236}">
                  <a16:creationId xmlns:a16="http://schemas.microsoft.com/office/drawing/2014/main" id="{F26DBAD8-0128-DCF9-4EC1-C56962813516}"/>
                </a:ext>
              </a:extLst>
            </p:cNvPr>
            <p:cNvSpPr txBox="1"/>
            <p:nvPr/>
          </p:nvSpPr>
          <p:spPr>
            <a:xfrm>
              <a:off x="394195" y="5186197"/>
              <a:ext cx="633041" cy="275026"/>
            </a:xfrm>
            <a:prstGeom prst="rect">
              <a:avLst/>
            </a:prstGeom>
            <a:noFill/>
          </p:spPr>
          <p:txBody>
            <a:bodyPr wrap="none" rtlCol="0">
              <a:spAutoFit/>
            </a:bodyPr>
            <a:lstStyle/>
            <a:p>
              <a:pPr algn="ctr"/>
              <a:r>
                <a:rPr lang="en-GB" sz="900" b="1" dirty="0">
                  <a:solidFill>
                    <a:srgbClr val="000000"/>
                  </a:solidFill>
                  <a:latin typeface="Arial" panose="020B0604020202020204" pitchFamily="34" charset="0"/>
                  <a:ea typeface="Aileron" charset="0"/>
                  <a:cs typeface="Arial" panose="020B0604020202020204" pitchFamily="34" charset="0"/>
                </a:rPr>
                <a:t>Disease</a:t>
              </a:r>
              <a:br>
                <a:rPr lang="en-GB" sz="900" b="1" dirty="0">
                  <a:solidFill>
                    <a:srgbClr val="000000"/>
                  </a:solidFill>
                  <a:latin typeface="Arial" panose="020B0604020202020204" pitchFamily="34" charset="0"/>
                  <a:ea typeface="Aileron" charset="0"/>
                  <a:cs typeface="Arial" panose="020B0604020202020204" pitchFamily="34" charset="0"/>
                </a:rPr>
              </a:br>
              <a:r>
                <a:rPr lang="en-GB" sz="900" b="1" dirty="0">
                  <a:solidFill>
                    <a:srgbClr val="000000"/>
                  </a:solidFill>
                  <a:latin typeface="Arial" panose="020B0604020202020204" pitchFamily="34" charset="0"/>
                  <a:ea typeface="Aileron" charset="0"/>
                  <a:cs typeface="Arial" panose="020B0604020202020204" pitchFamily="34" charset="0"/>
                </a:rPr>
                <a:t>progression</a:t>
              </a:r>
            </a:p>
          </p:txBody>
        </p:sp>
        <p:sp>
          <p:nvSpPr>
            <p:cNvPr id="91" name="TextBox 90">
              <a:extLst>
                <a:ext uri="{FF2B5EF4-FFF2-40B4-BE49-F238E27FC236}">
                  <a16:creationId xmlns:a16="http://schemas.microsoft.com/office/drawing/2014/main" id="{EAE22726-3684-7B8A-9056-101C4122AD06}"/>
                </a:ext>
              </a:extLst>
            </p:cNvPr>
            <p:cNvSpPr txBox="1"/>
            <p:nvPr/>
          </p:nvSpPr>
          <p:spPr>
            <a:xfrm>
              <a:off x="465698" y="1985661"/>
              <a:ext cx="490035" cy="171891"/>
            </a:xfrm>
            <a:prstGeom prst="rect">
              <a:avLst/>
            </a:prstGeom>
            <a:noFill/>
          </p:spPr>
          <p:txBody>
            <a:bodyPr wrap="none" rtlCol="0">
              <a:spAutoFit/>
            </a:bodyPr>
            <a:lstStyle/>
            <a:p>
              <a:pPr algn="ctr"/>
              <a:r>
                <a:rPr lang="en-GB" sz="900" b="1" dirty="0">
                  <a:solidFill>
                    <a:srgbClr val="000000"/>
                  </a:solidFill>
                  <a:latin typeface="Arial" panose="020B0604020202020204" pitchFamily="34" charset="0"/>
                  <a:ea typeface="Aileron" charset="0"/>
                  <a:cs typeface="Arial" panose="020B0604020202020204" pitchFamily="34" charset="0"/>
                </a:rPr>
                <a:t>Baseline</a:t>
              </a:r>
            </a:p>
          </p:txBody>
        </p:sp>
      </p:grpSp>
      <p:sp>
        <p:nvSpPr>
          <p:cNvPr id="11" name="Content Placeholder 3">
            <a:extLst>
              <a:ext uri="{FF2B5EF4-FFF2-40B4-BE49-F238E27FC236}">
                <a16:creationId xmlns:a16="http://schemas.microsoft.com/office/drawing/2014/main" id="{82F06557-A944-DC1C-A047-38C9972F6DEE}"/>
              </a:ext>
            </a:extLst>
          </p:cNvPr>
          <p:cNvSpPr>
            <a:spLocks noGrp="1"/>
          </p:cNvSpPr>
          <p:nvPr>
            <p:ph sz="quarter" idx="14"/>
          </p:nvPr>
        </p:nvSpPr>
        <p:spPr>
          <a:xfrm>
            <a:off x="8873404" y="1413505"/>
            <a:ext cx="3049741" cy="4266003"/>
          </a:xfrm>
        </p:spPr>
        <p:txBody>
          <a:bodyPr>
            <a:normAutofit/>
          </a:bodyPr>
          <a:lstStyle/>
          <a:p>
            <a:r>
              <a:rPr lang="en-GB" sz="1800" dirty="0"/>
              <a:t>Adults living with NETs strongly value independence over survival</a:t>
            </a:r>
            <a:r>
              <a:rPr lang="en-GB" sz="1800" baseline="30000" dirty="0"/>
              <a:t>2</a:t>
            </a:r>
          </a:p>
          <a:p>
            <a:r>
              <a:rPr lang="en-GB" sz="1800" dirty="0"/>
              <a:t>Maintaining current ability to do daily activities is the most important outcome for 47% of patients</a:t>
            </a:r>
            <a:r>
              <a:rPr lang="en-GB" sz="1800" baseline="30000" dirty="0"/>
              <a:t>2</a:t>
            </a:r>
          </a:p>
          <a:p>
            <a:r>
              <a:rPr lang="en-GB" sz="1800" dirty="0"/>
              <a:t>Only 12% of patients consider eliminating symptoms to be the most important outcome</a:t>
            </a:r>
            <a:r>
              <a:rPr lang="en-GB" sz="1800" baseline="30000" dirty="0"/>
              <a:t>2</a:t>
            </a:r>
          </a:p>
        </p:txBody>
      </p:sp>
      <p:sp>
        <p:nvSpPr>
          <p:cNvPr id="12" name="Text Placeholder 11">
            <a:extLst>
              <a:ext uri="{FF2B5EF4-FFF2-40B4-BE49-F238E27FC236}">
                <a16:creationId xmlns:a16="http://schemas.microsoft.com/office/drawing/2014/main" id="{0DEEEF3B-3A57-377F-C17F-0913DD772DFF}"/>
              </a:ext>
            </a:extLst>
          </p:cNvPr>
          <p:cNvSpPr txBox="1">
            <a:spLocks/>
          </p:cNvSpPr>
          <p:nvPr/>
        </p:nvSpPr>
        <p:spPr>
          <a:xfrm>
            <a:off x="578724" y="5422342"/>
            <a:ext cx="11004658" cy="70247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endParaRPr lang="en-GB" cap="none" baseline="30000" dirty="0">
              <a:solidFill>
                <a:schemeClr val="accent1"/>
              </a:solidFill>
            </a:endParaRPr>
          </a:p>
        </p:txBody>
      </p:sp>
    </p:spTree>
    <p:extLst>
      <p:ext uri="{BB962C8B-B14F-4D97-AF65-F5344CB8AC3E}">
        <p14:creationId xmlns:p14="http://schemas.microsoft.com/office/powerpoint/2010/main" val="364720935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B2EC5-1607-01A2-2962-27CAEC4264A0}"/>
              </a:ext>
            </a:extLst>
          </p:cNvPr>
          <p:cNvSpPr>
            <a:spLocks noGrp="1"/>
          </p:cNvSpPr>
          <p:nvPr>
            <p:ph type="sldNum" sz="quarter" idx="4"/>
          </p:nvPr>
        </p:nvSpPr>
        <p:spPr/>
        <p:txBody>
          <a:bodyPr/>
          <a:lstStyle/>
          <a:p>
            <a:fld id="{FCE43C0F-8A7B-3A4B-9DB5-B3472E36E833}" type="slidenum">
              <a:rPr lang="en-GB" smtClean="0"/>
              <a:pPr/>
              <a:t>29</a:t>
            </a:fld>
            <a:endParaRPr lang="en-GB" dirty="0"/>
          </a:p>
        </p:txBody>
      </p:sp>
      <p:sp>
        <p:nvSpPr>
          <p:cNvPr id="6" name="Slide Number Placeholder 4">
            <a:extLst>
              <a:ext uri="{FF2B5EF4-FFF2-40B4-BE49-F238E27FC236}">
                <a16:creationId xmlns:a16="http://schemas.microsoft.com/office/drawing/2014/main" id="{5F6E60DF-ABE8-E041-01FD-A6001B0B07EA}"/>
              </a:ext>
            </a:extLst>
          </p:cNvPr>
          <p:cNvSpPr txBox="1">
            <a:spLocks/>
          </p:cNvSpPr>
          <p:nvPr/>
        </p:nvSpPr>
        <p:spPr>
          <a:xfrm>
            <a:off x="10800523" y="6428359"/>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E43C0F-8A7B-3A4B-9DB5-B3472E36E833}" type="slidenum">
              <a:rPr lang="en-GB" smtClean="0"/>
              <a:pPr/>
              <a:t>29</a:t>
            </a:fld>
            <a:endParaRPr lang="en-GB" dirty="0"/>
          </a:p>
        </p:txBody>
      </p:sp>
      <p:sp>
        <p:nvSpPr>
          <p:cNvPr id="10" name="Title 9">
            <a:extLst>
              <a:ext uri="{FF2B5EF4-FFF2-40B4-BE49-F238E27FC236}">
                <a16:creationId xmlns:a16="http://schemas.microsoft.com/office/drawing/2014/main" id="{6197B433-36D1-1358-EFDE-BF33AFDFF812}"/>
              </a:ext>
            </a:extLst>
          </p:cNvPr>
          <p:cNvSpPr>
            <a:spLocks noGrp="1"/>
          </p:cNvSpPr>
          <p:nvPr>
            <p:ph type="title"/>
          </p:nvPr>
        </p:nvSpPr>
        <p:spPr>
          <a:xfrm>
            <a:off x="619201" y="259200"/>
            <a:ext cx="10963199" cy="864000"/>
          </a:xfrm>
        </p:spPr>
        <p:txBody>
          <a:bodyPr/>
          <a:lstStyle/>
          <a:p>
            <a:r>
              <a:rPr lang="en-GB" dirty="0"/>
              <a:t>Patient-related </a:t>
            </a:r>
            <a:r>
              <a:rPr lang="en-GB" dirty="0" err="1"/>
              <a:t>FacTors</a:t>
            </a:r>
            <a:r>
              <a:rPr lang="en-GB" dirty="0"/>
              <a:t>: Quality of life (QoL) evidence gaps</a:t>
            </a:r>
          </a:p>
        </p:txBody>
      </p:sp>
      <p:sp>
        <p:nvSpPr>
          <p:cNvPr id="7" name="Content Placeholder 3">
            <a:extLst>
              <a:ext uri="{FF2B5EF4-FFF2-40B4-BE49-F238E27FC236}">
                <a16:creationId xmlns:a16="http://schemas.microsoft.com/office/drawing/2014/main" id="{AC35E618-00B4-3FEC-6C9B-65629715FB87}"/>
              </a:ext>
            </a:extLst>
          </p:cNvPr>
          <p:cNvSpPr txBox="1">
            <a:spLocks/>
          </p:cNvSpPr>
          <p:nvPr/>
        </p:nvSpPr>
        <p:spPr>
          <a:xfrm>
            <a:off x="620183" y="6356351"/>
            <a:ext cx="1044436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a:t>GEP-NET, gastroenteropancreatic neuroendocrine tumour; NET, neuroendocrine tumour; PRO, patient-reported outcome; QoL, quality of life</a:t>
            </a:r>
          </a:p>
          <a:p>
            <a:r>
              <a:rPr lang="en-GB" sz="1000"/>
              <a:t>Naraev BG, et al. Expert Rev Anticancer Ther. 2023;23:601-15</a:t>
            </a:r>
            <a:endParaRPr lang="en-GB" sz="1000" dirty="0"/>
          </a:p>
        </p:txBody>
      </p:sp>
      <p:sp>
        <p:nvSpPr>
          <p:cNvPr id="8" name="Slide Number Placeholder 5">
            <a:extLst>
              <a:ext uri="{FF2B5EF4-FFF2-40B4-BE49-F238E27FC236}">
                <a16:creationId xmlns:a16="http://schemas.microsoft.com/office/drawing/2014/main" id="{D6831100-7EF2-4B6F-5800-1507030ED45C}"/>
              </a:ext>
            </a:extLst>
          </p:cNvPr>
          <p:cNvSpPr txBox="1">
            <a:spLocks/>
          </p:cNvSpPr>
          <p:nvPr/>
        </p:nvSpPr>
        <p:spPr>
          <a:xfrm>
            <a:off x="10800523" y="6428359"/>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E43C0F-8A7B-3A4B-9DB5-B3472E36E833}" type="slidenum">
              <a:rPr lang="en-GB" smtClean="0"/>
              <a:pPr/>
              <a:t>29</a:t>
            </a:fld>
            <a:endParaRPr lang="en-GB" dirty="0"/>
          </a:p>
        </p:txBody>
      </p:sp>
      <p:sp>
        <p:nvSpPr>
          <p:cNvPr id="9" name="TextBox 8">
            <a:extLst>
              <a:ext uri="{FF2B5EF4-FFF2-40B4-BE49-F238E27FC236}">
                <a16:creationId xmlns:a16="http://schemas.microsoft.com/office/drawing/2014/main" id="{E0C510BD-1BB2-9A93-0E75-B157A79E00F5}"/>
              </a:ext>
            </a:extLst>
          </p:cNvPr>
          <p:cNvSpPr txBox="1"/>
          <p:nvPr/>
        </p:nvSpPr>
        <p:spPr>
          <a:xfrm>
            <a:off x="623888" y="1245579"/>
            <a:ext cx="10728697" cy="369332"/>
          </a:xfrm>
          <a:prstGeom prst="rect">
            <a:avLst/>
          </a:prstGeom>
          <a:noFill/>
        </p:spPr>
        <p:txBody>
          <a:bodyPr wrap="square">
            <a:spAutoFit/>
          </a:bodyPr>
          <a:lstStyle/>
          <a:p>
            <a:pPr algn="ctr"/>
            <a:r>
              <a:rPr lang="en-GB" b="1" dirty="0">
                <a:solidFill>
                  <a:schemeClr val="accent1"/>
                </a:solidFill>
                <a:latin typeface="Arial" panose="020B0604020202020204" pitchFamily="34" charset="0"/>
                <a:cs typeface="Arial" panose="020B0604020202020204" pitchFamily="34" charset="0"/>
              </a:rPr>
              <a:t>Additional work needed to address evidence gaps in GEP-NET treatment and patient QoL</a:t>
            </a:r>
            <a:endParaRPr lang="en-GB" b="1" baseline="30000" dirty="0">
              <a:solidFill>
                <a:srgbClr val="C6573B"/>
              </a:solidFill>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6FD0C009-1EDE-B936-9B2F-070F1098F72C}"/>
              </a:ext>
            </a:extLst>
          </p:cNvPr>
          <p:cNvGraphicFramePr>
            <a:graphicFrameLocks noGrp="1"/>
          </p:cNvGraphicFramePr>
          <p:nvPr>
            <p:extLst>
              <p:ext uri="{D42A27DB-BD31-4B8C-83A1-F6EECF244321}">
                <p14:modId xmlns:p14="http://schemas.microsoft.com/office/powerpoint/2010/main" val="2294112535"/>
              </p:ext>
            </p:extLst>
          </p:nvPr>
        </p:nvGraphicFramePr>
        <p:xfrm>
          <a:off x="619201" y="1737291"/>
          <a:ext cx="10728697" cy="4139633"/>
        </p:xfrm>
        <a:graphic>
          <a:graphicData uri="http://schemas.openxmlformats.org/drawingml/2006/table">
            <a:tbl>
              <a:tblPr firstRow="1" bandRow="1">
                <a:tableStyleId>{69CF1AB2-1976-4502-BF36-3FF5EA218861}</a:tableStyleId>
              </a:tblPr>
              <a:tblGrid>
                <a:gridCol w="10728697">
                  <a:extLst>
                    <a:ext uri="{9D8B030D-6E8A-4147-A177-3AD203B41FA5}">
                      <a16:colId xmlns:a16="http://schemas.microsoft.com/office/drawing/2014/main" val="1727646320"/>
                    </a:ext>
                  </a:extLst>
                </a:gridCol>
              </a:tblGrid>
              <a:tr h="843603">
                <a:tc>
                  <a:txBody>
                    <a:bodyPr/>
                    <a:lstStyle/>
                    <a:p>
                      <a:r>
                        <a:rPr lang="en-GB" sz="1800" b="0" dirty="0">
                          <a:latin typeface="Arial" panose="020B0604020202020204" pitchFamily="34" charset="0"/>
                          <a:cs typeface="Arial" panose="020B0604020202020204" pitchFamily="34" charset="0"/>
                        </a:rPr>
                        <a:t>Few direct QoL comparisons between treatment modalities for  GEP-NETs; lack of data guiding the optimal sequence of treatments</a:t>
                      </a:r>
                    </a:p>
                  </a:txBody>
                  <a:tcPr anchor="ctr"/>
                </a:tc>
                <a:extLst>
                  <a:ext uri="{0D108BD9-81ED-4DB2-BD59-A6C34878D82A}">
                    <a16:rowId xmlns:a16="http://schemas.microsoft.com/office/drawing/2014/main" val="400468137"/>
                  </a:ext>
                </a:extLst>
              </a:tr>
              <a:tr h="482059">
                <a:tc>
                  <a:txBody>
                    <a:bodyPr/>
                    <a:lstStyle/>
                    <a:p>
                      <a:r>
                        <a:rPr lang="en-GB" sz="1800" dirty="0">
                          <a:latin typeface="Arial" panose="020B0604020202020204" pitchFamily="34" charset="0"/>
                          <a:cs typeface="Arial" panose="020B0604020202020204" pitchFamily="34" charset="0"/>
                        </a:rPr>
                        <a:t>Few trials provide information on the effects of treatment on patient QoL</a:t>
                      </a:r>
                    </a:p>
                  </a:txBody>
                  <a:tcPr anchor="ctr"/>
                </a:tc>
                <a:extLst>
                  <a:ext uri="{0D108BD9-81ED-4DB2-BD59-A6C34878D82A}">
                    <a16:rowId xmlns:a16="http://schemas.microsoft.com/office/drawing/2014/main" val="1599156270"/>
                  </a:ext>
                </a:extLst>
              </a:tr>
              <a:tr h="482059">
                <a:tc>
                  <a:txBody>
                    <a:bodyPr/>
                    <a:lstStyle/>
                    <a:p>
                      <a:r>
                        <a:rPr lang="en-GB" sz="1800" dirty="0">
                          <a:latin typeface="Arial" panose="020B0604020202020204" pitchFamily="34" charset="0"/>
                          <a:cs typeface="Arial" panose="020B0604020202020204" pitchFamily="34" charset="0"/>
                        </a:rPr>
                        <a:t>Longitudinal data regarding treatment effects on QoL are sparse</a:t>
                      </a:r>
                    </a:p>
                  </a:txBody>
                  <a:tcPr anchor="ctr"/>
                </a:tc>
                <a:extLst>
                  <a:ext uri="{0D108BD9-81ED-4DB2-BD59-A6C34878D82A}">
                    <a16:rowId xmlns:a16="http://schemas.microsoft.com/office/drawing/2014/main" val="1464280905"/>
                  </a:ext>
                </a:extLst>
              </a:tr>
              <a:tr h="482059">
                <a:tc>
                  <a:txBody>
                    <a:bodyPr/>
                    <a:lstStyle/>
                    <a:p>
                      <a:r>
                        <a:rPr lang="en-GB" sz="1800" dirty="0">
                          <a:latin typeface="Arial" panose="020B0604020202020204" pitchFamily="34" charset="0"/>
                          <a:cs typeface="Arial" panose="020B0604020202020204" pitchFamily="34" charset="0"/>
                        </a:rPr>
                        <a:t>PRO assessments of QoL are not used in routine clinical practice</a:t>
                      </a:r>
                    </a:p>
                  </a:txBody>
                  <a:tcPr anchor="ctr"/>
                </a:tc>
                <a:extLst>
                  <a:ext uri="{0D108BD9-81ED-4DB2-BD59-A6C34878D82A}">
                    <a16:rowId xmlns:a16="http://schemas.microsoft.com/office/drawing/2014/main" val="1543982052"/>
                  </a:ext>
                </a:extLst>
              </a:tr>
              <a:tr h="482059">
                <a:tc>
                  <a:txBody>
                    <a:bodyPr/>
                    <a:lstStyle/>
                    <a:p>
                      <a:r>
                        <a:rPr lang="en-GB" sz="1800" dirty="0">
                          <a:latin typeface="Arial" panose="020B0604020202020204" pitchFamily="34" charset="0"/>
                          <a:cs typeface="Arial" panose="020B0604020202020204" pitchFamily="34" charset="0"/>
                        </a:rPr>
                        <a:t>QoL assessment tools are NET-specific</a:t>
                      </a:r>
                    </a:p>
                  </a:txBody>
                  <a:tcPr anchor="ctr"/>
                </a:tc>
                <a:extLst>
                  <a:ext uri="{0D108BD9-81ED-4DB2-BD59-A6C34878D82A}">
                    <a16:rowId xmlns:a16="http://schemas.microsoft.com/office/drawing/2014/main" val="523814247"/>
                  </a:ext>
                </a:extLst>
              </a:tr>
              <a:tr h="524191">
                <a:tc>
                  <a:txBody>
                    <a:bodyPr/>
                    <a:lstStyle/>
                    <a:p>
                      <a:r>
                        <a:rPr lang="en-GB" sz="1800" dirty="0">
                          <a:latin typeface="Arial" panose="020B0604020202020204" pitchFamily="34" charset="0"/>
                          <a:cs typeface="Arial" panose="020B0604020202020204" pitchFamily="34" charset="0"/>
                        </a:rPr>
                        <a:t>Lack of data supporting the role of hormonal control in maintenance of QoL in patients with GEP-NETs</a:t>
                      </a:r>
                    </a:p>
                  </a:txBody>
                  <a:tcPr anchor="ctr"/>
                </a:tc>
                <a:extLst>
                  <a:ext uri="{0D108BD9-81ED-4DB2-BD59-A6C34878D82A}">
                    <a16:rowId xmlns:a16="http://schemas.microsoft.com/office/drawing/2014/main" val="1451920028"/>
                  </a:ext>
                </a:extLst>
              </a:tr>
              <a:tr h="843603">
                <a:tc>
                  <a:txBody>
                    <a:bodyPr/>
                    <a:lstStyle/>
                    <a:p>
                      <a:r>
                        <a:rPr lang="en-GB" sz="1800" dirty="0">
                          <a:latin typeface="Arial" panose="020B0604020202020204" pitchFamily="34" charset="0"/>
                          <a:cs typeface="Arial" panose="020B0604020202020204" pitchFamily="34" charset="0"/>
                        </a:rPr>
                        <a:t>Role of interventions beyond medical treatments in supporting the physical, emotional, social, and financial well-being of patients with NETs</a:t>
                      </a:r>
                    </a:p>
                  </a:txBody>
                  <a:tcPr anchor="ctr"/>
                </a:tc>
                <a:extLst>
                  <a:ext uri="{0D108BD9-81ED-4DB2-BD59-A6C34878D82A}">
                    <a16:rowId xmlns:a16="http://schemas.microsoft.com/office/drawing/2014/main" val="4092097423"/>
                  </a:ext>
                </a:extLst>
              </a:tr>
            </a:tbl>
          </a:graphicData>
        </a:graphic>
      </p:graphicFrame>
    </p:spTree>
    <p:extLst>
      <p:ext uri="{BB962C8B-B14F-4D97-AF65-F5344CB8AC3E}">
        <p14:creationId xmlns:p14="http://schemas.microsoft.com/office/powerpoint/2010/main" val="208214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extLst>
              <a:ext uri="{FF2B5EF4-FFF2-40B4-BE49-F238E27FC236}">
                <a16:creationId xmlns:a16="http://schemas.microsoft.com/office/drawing/2014/main" id="{77D5A0F7-E4A1-BB44-A87B-07B974887500}"/>
              </a:ext>
            </a:extLst>
          </p:cNvPr>
          <p:cNvPicPr>
            <a:picLocks noChangeAspect="1"/>
          </p:cNvPicPr>
          <p:nvPr/>
        </p:nvPicPr>
        <p:blipFill rotWithShape="1">
          <a:blip r:embed="rId4"/>
          <a:srcRect r="1774"/>
          <a:stretch/>
        </p:blipFill>
        <p:spPr>
          <a:xfrm>
            <a:off x="7380000" y="1213200"/>
            <a:ext cx="2513722" cy="991659"/>
          </a:xfrm>
          <a:prstGeom prst="rect">
            <a:avLst/>
          </a:prstGeom>
        </p:spPr>
      </p:pic>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329343"/>
            <a:ext cx="10963200" cy="4707919"/>
          </a:xfrm>
        </p:spPr>
        <p:txBody>
          <a:bodyPr>
            <a:normAutofit fontScale="85000" lnSpcReduction="20000"/>
          </a:bodyPr>
          <a:lstStyle/>
          <a:p>
            <a:pPr marL="0" indent="0">
              <a:lnSpc>
                <a:spcPct val="120000"/>
              </a:lnSpc>
              <a:spcBef>
                <a:spcPts val="600"/>
              </a:spcBef>
              <a:buNone/>
            </a:pPr>
            <a:r>
              <a:rPr lang="en-GB" altLang="en-US" b="1" dirty="0">
                <a:latin typeface="Arial" panose="020B0604020202020204" pitchFamily="34" charset="0"/>
              </a:rPr>
              <a:t>This programme is developed by NET CONNECT, </a:t>
            </a:r>
            <a:br>
              <a:rPr lang="en-GB" altLang="en-US" b="1" dirty="0">
                <a:latin typeface="Arial" panose="020B0604020202020204" pitchFamily="34" charset="0"/>
              </a:rPr>
            </a:br>
            <a:r>
              <a:rPr lang="en-GB" altLang="en-US" b="1" dirty="0">
                <a:latin typeface="Arial" panose="020B0604020202020204" pitchFamily="34" charset="0"/>
              </a:rPr>
              <a:t>an international group of experts in the field of </a:t>
            </a:r>
            <a:br>
              <a:rPr lang="en-GB" altLang="en-US" b="1" dirty="0">
                <a:latin typeface="Arial" panose="020B0604020202020204" pitchFamily="34" charset="0"/>
              </a:rPr>
            </a:br>
            <a:r>
              <a:rPr lang="en-GB" b="1" dirty="0"/>
              <a:t>neuroendocrine tumours.</a:t>
            </a:r>
            <a:endParaRPr lang="en-GB" altLang="en-US" b="1" dirty="0">
              <a:latin typeface="Arial" panose="020B0604020202020204" pitchFamily="34" charset="0"/>
            </a:endParaRPr>
          </a:p>
          <a:p>
            <a:pPr marL="0" indent="0">
              <a:lnSpc>
                <a:spcPct val="120000"/>
              </a:lnSpc>
              <a:spcBef>
                <a:spcPts val="600"/>
              </a:spcBef>
              <a:buNone/>
            </a:pPr>
            <a:endParaRPr lang="en-GB" altLang="en-US" dirty="0">
              <a:latin typeface="Arial" panose="020B0604020202020204" pitchFamily="34" charset="0"/>
            </a:endParaRPr>
          </a:p>
          <a:p>
            <a:pPr marL="0" indent="0">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buNone/>
            </a:pPr>
            <a:r>
              <a:rPr lang="en-GB" altLang="en-US" dirty="0">
                <a:latin typeface="Arial" panose="020B0604020202020204" pitchFamily="34" charset="0"/>
              </a:rPr>
              <a:t>This NET CONNECT programme is supported through an independent educational grant from </a:t>
            </a:r>
            <a:r>
              <a:rPr lang="en-GB" dirty="0"/>
              <a:t>Ipsen</a:t>
            </a:r>
            <a:r>
              <a:rPr lang="en-GB" altLang="en-US" dirty="0">
                <a:latin typeface="Arial" panose="020B0604020202020204" pitchFamily="34" charset="0"/>
              </a:rPr>
              <a:t>. The programme is therefore independent, the content is not influenced by the supporter and is under the sole responsibility of the experts.</a:t>
            </a:r>
            <a:endParaRPr lang="en-GB" dirty="0">
              <a:latin typeface="Arial" panose="020B0604020202020204" pitchFamily="34" charset="0"/>
            </a:endParaRPr>
          </a:p>
          <a:p>
            <a:pPr marL="0" indent="0">
              <a:buNone/>
            </a:pPr>
            <a:r>
              <a:rPr lang="en-GB" b="1" dirty="0">
                <a:latin typeface="Arial" panose="020B0604020202020204" pitchFamily="34" charset="0"/>
              </a:rPr>
              <a:t>Please note:</a:t>
            </a:r>
            <a:r>
              <a:rPr lang="en-GB" dirty="0">
                <a:latin typeface="Arial" panose="020B0604020202020204" pitchFamily="34" charset="0"/>
              </a:rPr>
              <a:t> The views expressed within this programme are the personal opinions of the experts. They do not necessarily represent the views of the experts’ institutions, or the rest of the NET CONNECT group.</a:t>
            </a:r>
          </a:p>
          <a:p>
            <a:pPr marL="0" indent="0">
              <a:buNone/>
            </a:pPr>
            <a:r>
              <a:rPr lang="en-GB" dirty="0">
                <a:latin typeface="Arial" panose="020B0604020202020204" pitchFamily="34" charset="0"/>
              </a:rPr>
              <a:t>Expert disclosures:</a:t>
            </a:r>
          </a:p>
          <a:p>
            <a:r>
              <a:rPr lang="en-GB" b="1" dirty="0">
                <a:solidFill>
                  <a:srgbClr val="C6573B"/>
                </a:solidFill>
                <a:latin typeface="Arial" panose="020B0604020202020204" pitchFamily="34" charset="0"/>
              </a:rPr>
              <a:t>Emily Bergsland, MD </a:t>
            </a:r>
            <a:r>
              <a:rPr lang="en-GB" dirty="0">
                <a:latin typeface="Arial" panose="020B0604020202020204" pitchFamily="34" charset="0"/>
              </a:rPr>
              <a:t>has received financial support/sponsorship for research support, consultation, or speaker fees from the following companies: </a:t>
            </a:r>
            <a:r>
              <a:rPr lang="en-GB" dirty="0"/>
              <a:t>Boehringer Ingelheim, Merck, and</a:t>
            </a:r>
            <a:r>
              <a:rPr lang="en-GB" dirty="0">
                <a:latin typeface="Arial" panose="020B0604020202020204" pitchFamily="34" charset="0"/>
              </a:rPr>
              <a:t> RayzeBio (support to institution for clinical trials)</a:t>
            </a:r>
          </a:p>
          <a:p>
            <a:r>
              <a:rPr lang="en-GB" b="1" dirty="0">
                <a:solidFill>
                  <a:schemeClr val="accent1"/>
                </a:solidFill>
                <a:latin typeface="Arial" panose="020B0604020202020204" pitchFamily="34" charset="0"/>
              </a:rPr>
              <a:t>Louis de Mestier, MD, PhD </a:t>
            </a:r>
            <a:r>
              <a:rPr lang="en-GB" dirty="0">
                <a:latin typeface="Arial" panose="020B0604020202020204" pitchFamily="34" charset="0"/>
              </a:rPr>
              <a:t>has received financial support/sponsorship for research support, consultation, or speaker fees from the following companies: </a:t>
            </a:r>
            <a:r>
              <a:rPr lang="en-GB" dirty="0"/>
              <a:t>Advanced Accelerator Applications/Novartis, Esteve, Ipsen, Mayoly, and Servier</a:t>
            </a:r>
            <a:endParaRPr lang="en-GB" dirty="0">
              <a:latin typeface="Arial" panose="020B0604020202020204" pitchFamily="34" charset="0"/>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NET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smtClean="0">
                <a:latin typeface="Arial" panose="020B0604020202020204" pitchFamily="34" charset="0"/>
                <a:cs typeface="Arial" panose="020B0604020202020204" pitchFamily="34" charset="0"/>
              </a:rPr>
              <a:pPr/>
              <a:t>3</a:t>
            </a:fld>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spTree>
    <p:extLst>
      <p:ext uri="{BB962C8B-B14F-4D97-AF65-F5344CB8AC3E}">
        <p14:creationId xmlns:p14="http://schemas.microsoft.com/office/powerpoint/2010/main" val="143538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E7301-BFB7-C565-F12D-157A664C6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866D07-5AFF-16AE-F184-2BBB51B9F98D}"/>
              </a:ext>
            </a:extLst>
          </p:cNvPr>
          <p:cNvSpPr>
            <a:spLocks noGrp="1"/>
          </p:cNvSpPr>
          <p:nvPr>
            <p:ph type="title"/>
          </p:nvPr>
        </p:nvSpPr>
        <p:spPr/>
        <p:txBody>
          <a:bodyPr/>
          <a:lstStyle/>
          <a:p>
            <a:r>
              <a:rPr lang="en-GB" dirty="0"/>
              <a:t>treatment-related Factors</a:t>
            </a:r>
          </a:p>
        </p:txBody>
      </p:sp>
      <p:sp>
        <p:nvSpPr>
          <p:cNvPr id="5" name="Slide Number Placeholder 4">
            <a:extLst>
              <a:ext uri="{FF2B5EF4-FFF2-40B4-BE49-F238E27FC236}">
                <a16:creationId xmlns:a16="http://schemas.microsoft.com/office/drawing/2014/main" id="{32250FBE-0C10-383F-1341-B55E6774380B}"/>
              </a:ext>
            </a:extLst>
          </p:cNvPr>
          <p:cNvSpPr>
            <a:spLocks noGrp="1"/>
          </p:cNvSpPr>
          <p:nvPr>
            <p:ph type="sldNum" sz="quarter" idx="4"/>
          </p:nvPr>
        </p:nvSpPr>
        <p:spPr/>
        <p:txBody>
          <a:bodyPr/>
          <a:lstStyle/>
          <a:p>
            <a:fld id="{FCE43C0F-8A7B-3A4B-9DB5-B3472E36E833}" type="slidenum">
              <a:rPr lang="en-GB" smtClean="0"/>
              <a:pPr/>
              <a:t>30</a:t>
            </a:fld>
            <a:endParaRPr lang="en-GB" dirty="0"/>
          </a:p>
        </p:txBody>
      </p:sp>
    </p:spTree>
    <p:extLst>
      <p:ext uri="{BB962C8B-B14F-4D97-AF65-F5344CB8AC3E}">
        <p14:creationId xmlns:p14="http://schemas.microsoft.com/office/powerpoint/2010/main" val="62171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3AF5DD-C8D7-B0FF-87B4-F00936C85929}"/>
              </a:ext>
            </a:extLst>
          </p:cNvPr>
          <p:cNvSpPr>
            <a:spLocks noGrp="1"/>
          </p:cNvSpPr>
          <p:nvPr>
            <p:ph sz="quarter" idx="12"/>
          </p:nvPr>
        </p:nvSpPr>
        <p:spPr>
          <a:xfrm>
            <a:off x="620184" y="980728"/>
            <a:ext cx="10963200" cy="1440160"/>
          </a:xfrm>
        </p:spPr>
        <p:txBody>
          <a:bodyPr>
            <a:normAutofit/>
          </a:bodyPr>
          <a:lstStyle/>
          <a:p>
            <a:r>
              <a:rPr lang="en-GB" sz="1600" dirty="0"/>
              <a:t>Limited metastatic disease (liver-directed interventions)</a:t>
            </a:r>
          </a:p>
          <a:p>
            <a:pPr lvl="1"/>
            <a:r>
              <a:rPr lang="en-GB" sz="1400" dirty="0"/>
              <a:t>Liver metastases resection/destruction/debulking, percutaneous thermal ablation</a:t>
            </a:r>
            <a:r>
              <a:rPr lang="en-GB" sz="1400" baseline="30000" dirty="0"/>
              <a:t>1</a:t>
            </a:r>
          </a:p>
          <a:p>
            <a:pPr lvl="1"/>
            <a:r>
              <a:rPr lang="en-GB" sz="1400" dirty="0"/>
              <a:t>Trans-arterial chemoembolization (TACE)/embolization (TAE)</a:t>
            </a:r>
            <a:r>
              <a:rPr lang="en-GB" sz="1400" baseline="30000" dirty="0"/>
              <a:t>1</a:t>
            </a:r>
          </a:p>
          <a:p>
            <a:pPr lvl="1"/>
            <a:r>
              <a:rPr lang="en-GB" sz="1400" dirty="0"/>
              <a:t>Selective internal radiation therapy (SIRT)</a:t>
            </a:r>
            <a:r>
              <a:rPr lang="en-GB" sz="1400" baseline="30000" dirty="0"/>
              <a:t>2</a:t>
            </a:r>
          </a:p>
          <a:p>
            <a:pPr lvl="1"/>
            <a:r>
              <a:rPr lang="en-GB" sz="1400" dirty="0"/>
              <a:t>Liver transplantation </a:t>
            </a:r>
          </a:p>
        </p:txBody>
      </p:sp>
      <p:sp>
        <p:nvSpPr>
          <p:cNvPr id="2" name="Title 1">
            <a:extLst>
              <a:ext uri="{FF2B5EF4-FFF2-40B4-BE49-F238E27FC236}">
                <a16:creationId xmlns:a16="http://schemas.microsoft.com/office/drawing/2014/main" id="{BD659CD0-6D99-6772-6F23-9A10212D3B8A}"/>
              </a:ext>
            </a:extLst>
          </p:cNvPr>
          <p:cNvSpPr>
            <a:spLocks noGrp="1"/>
          </p:cNvSpPr>
          <p:nvPr>
            <p:ph type="title"/>
          </p:nvPr>
        </p:nvSpPr>
        <p:spPr>
          <a:xfrm>
            <a:off x="619201" y="259200"/>
            <a:ext cx="10963199" cy="864000"/>
          </a:xfrm>
        </p:spPr>
        <p:txBody>
          <a:bodyPr/>
          <a:lstStyle/>
          <a:p>
            <a:r>
              <a:rPr lang="en-GB" dirty="0"/>
              <a:t>Therapeutic options: Liver-directed therapy </a:t>
            </a:r>
          </a:p>
        </p:txBody>
      </p:sp>
      <p:sp>
        <p:nvSpPr>
          <p:cNvPr id="5" name="Slide Number Placeholder 4">
            <a:extLst>
              <a:ext uri="{FF2B5EF4-FFF2-40B4-BE49-F238E27FC236}">
                <a16:creationId xmlns:a16="http://schemas.microsoft.com/office/drawing/2014/main" id="{B7D74315-E81B-6BA7-F163-049C95BB7250}"/>
              </a:ext>
            </a:extLst>
          </p:cNvPr>
          <p:cNvSpPr>
            <a:spLocks noGrp="1"/>
          </p:cNvSpPr>
          <p:nvPr>
            <p:ph type="sldNum" sz="quarter" idx="4"/>
          </p:nvPr>
        </p:nvSpPr>
        <p:spPr/>
        <p:txBody>
          <a:bodyPr/>
          <a:lstStyle/>
          <a:p>
            <a:fld id="{FCE43C0F-8A7B-3A4B-9DB5-B3472E36E833}" type="slidenum">
              <a:rPr lang="en-GB" smtClean="0"/>
              <a:pPr/>
              <a:t>31</a:t>
            </a:fld>
            <a:endParaRPr lang="en-GB" dirty="0"/>
          </a:p>
        </p:txBody>
      </p:sp>
      <p:sp>
        <p:nvSpPr>
          <p:cNvPr id="4" name="Content Placeholder 3">
            <a:extLst>
              <a:ext uri="{FF2B5EF4-FFF2-40B4-BE49-F238E27FC236}">
                <a16:creationId xmlns:a16="http://schemas.microsoft.com/office/drawing/2014/main" id="{1DCF48FB-0A81-A8B8-B7F4-2FCFFD2F9033}"/>
              </a:ext>
            </a:extLst>
          </p:cNvPr>
          <p:cNvSpPr>
            <a:spLocks noGrp="1"/>
          </p:cNvSpPr>
          <p:nvPr>
            <p:ph sz="quarter" idx="15"/>
          </p:nvPr>
        </p:nvSpPr>
        <p:spPr/>
        <p:txBody>
          <a:bodyPr anchor="b"/>
          <a:lstStyle/>
          <a:p>
            <a:r>
              <a:rPr lang="en-GB" dirty="0"/>
              <a:t>h, hours; NET, neuroendocrine tumour</a:t>
            </a:r>
          </a:p>
          <a:p>
            <a:r>
              <a:rPr lang="en-GB" dirty="0"/>
              <a:t>1. Liu DM, et al. Am J Clin Oncol. 2009;32:200-15; 2. Rajekar H, et al. Int J Hepatol. 2011;2011:404916; 3. Cazzato RL, et al. Cancers (Basel). 2021;13:6368</a:t>
            </a:r>
          </a:p>
        </p:txBody>
      </p:sp>
      <p:graphicFrame>
        <p:nvGraphicFramePr>
          <p:cNvPr id="6" name="Table 5">
            <a:extLst>
              <a:ext uri="{FF2B5EF4-FFF2-40B4-BE49-F238E27FC236}">
                <a16:creationId xmlns:a16="http://schemas.microsoft.com/office/drawing/2014/main" id="{89873866-E060-65FB-FDC5-7542034C0A6E}"/>
              </a:ext>
            </a:extLst>
          </p:cNvPr>
          <p:cNvGraphicFramePr>
            <a:graphicFrameLocks noGrp="1"/>
          </p:cNvGraphicFramePr>
          <p:nvPr>
            <p:extLst>
              <p:ext uri="{D42A27DB-BD31-4B8C-83A1-F6EECF244321}">
                <p14:modId xmlns:p14="http://schemas.microsoft.com/office/powerpoint/2010/main" val="2745139701"/>
              </p:ext>
            </p:extLst>
          </p:nvPr>
        </p:nvGraphicFramePr>
        <p:xfrm>
          <a:off x="619200" y="2934441"/>
          <a:ext cx="11021415" cy="3185160"/>
        </p:xfrm>
        <a:graphic>
          <a:graphicData uri="http://schemas.openxmlformats.org/drawingml/2006/table">
            <a:tbl>
              <a:tblPr firstRow="1" bandRow="1">
                <a:tableStyleId>{5C22544A-7EE6-4342-B048-85BDC9FD1C3A}</a:tableStyleId>
              </a:tblPr>
              <a:tblGrid>
                <a:gridCol w="1660376">
                  <a:extLst>
                    <a:ext uri="{9D8B030D-6E8A-4147-A177-3AD203B41FA5}">
                      <a16:colId xmlns:a16="http://schemas.microsoft.com/office/drawing/2014/main" val="3240383369"/>
                    </a:ext>
                  </a:extLst>
                </a:gridCol>
                <a:gridCol w="2088232">
                  <a:extLst>
                    <a:ext uri="{9D8B030D-6E8A-4147-A177-3AD203B41FA5}">
                      <a16:colId xmlns:a16="http://schemas.microsoft.com/office/drawing/2014/main" val="4258904181"/>
                    </a:ext>
                  </a:extLst>
                </a:gridCol>
                <a:gridCol w="2864241">
                  <a:extLst>
                    <a:ext uri="{9D8B030D-6E8A-4147-A177-3AD203B41FA5}">
                      <a16:colId xmlns:a16="http://schemas.microsoft.com/office/drawing/2014/main" val="3710584134"/>
                    </a:ext>
                  </a:extLst>
                </a:gridCol>
                <a:gridCol w="2204283">
                  <a:extLst>
                    <a:ext uri="{9D8B030D-6E8A-4147-A177-3AD203B41FA5}">
                      <a16:colId xmlns:a16="http://schemas.microsoft.com/office/drawing/2014/main" val="335304582"/>
                    </a:ext>
                  </a:extLst>
                </a:gridCol>
                <a:gridCol w="2204283">
                  <a:extLst>
                    <a:ext uri="{9D8B030D-6E8A-4147-A177-3AD203B41FA5}">
                      <a16:colId xmlns:a16="http://schemas.microsoft.com/office/drawing/2014/main" val="131135055"/>
                    </a:ext>
                  </a:extLst>
                </a:gridCol>
              </a:tblGrid>
              <a:tr h="0">
                <a:tc>
                  <a:txBody>
                    <a:bodyPr/>
                    <a:lstStyle/>
                    <a:p>
                      <a:r>
                        <a:rPr lang="en-GB" sz="900" noProof="0" dirty="0">
                          <a:latin typeface="Arial" panose="020B0604020202020204" pitchFamily="34" charset="0"/>
                          <a:cs typeface="Arial" panose="020B0604020202020204" pitchFamily="34" charset="0"/>
                        </a:rPr>
                        <a:t>Treatment</a:t>
                      </a:r>
                    </a:p>
                  </a:txBody>
                  <a:tcPr/>
                </a:tc>
                <a:tc>
                  <a:txBody>
                    <a:bodyPr/>
                    <a:lstStyle/>
                    <a:p>
                      <a:r>
                        <a:rPr lang="en-GB" sz="900" noProof="0" dirty="0">
                          <a:latin typeface="Arial" panose="020B0604020202020204" pitchFamily="34" charset="0"/>
                          <a:cs typeface="Arial" panose="020B0604020202020204" pitchFamily="34" charset="0"/>
                        </a:rPr>
                        <a:t>Main indications</a:t>
                      </a:r>
                    </a:p>
                  </a:txBody>
                  <a:tcPr/>
                </a:tc>
                <a:tc>
                  <a:txBody>
                    <a:bodyPr/>
                    <a:lstStyle/>
                    <a:p>
                      <a:r>
                        <a:rPr lang="en-GB" sz="900" noProof="0" dirty="0">
                          <a:latin typeface="Arial" panose="020B0604020202020204" pitchFamily="34" charset="0"/>
                          <a:cs typeface="Arial" panose="020B0604020202020204" pitchFamily="34" charset="0"/>
                        </a:rPr>
                        <a:t>Contraindications</a:t>
                      </a:r>
                    </a:p>
                  </a:txBody>
                  <a:tcPr/>
                </a:tc>
                <a:tc>
                  <a:txBody>
                    <a:bodyPr/>
                    <a:lstStyle/>
                    <a:p>
                      <a:r>
                        <a:rPr lang="en-GB" sz="900" noProof="0" dirty="0">
                          <a:latin typeface="Arial" panose="020B0604020202020204" pitchFamily="34" charset="0"/>
                          <a:cs typeface="Arial" panose="020B0604020202020204" pitchFamily="34" charset="0"/>
                        </a:rPr>
                        <a:t>Advantages</a:t>
                      </a:r>
                    </a:p>
                  </a:txBody>
                  <a:tcPr/>
                </a:tc>
                <a:tc>
                  <a:txBody>
                    <a:bodyPr/>
                    <a:lstStyle/>
                    <a:p>
                      <a:r>
                        <a:rPr lang="en-GB" sz="900" noProof="0" dirty="0">
                          <a:latin typeface="Arial" panose="020B0604020202020204" pitchFamily="34" charset="0"/>
                          <a:cs typeface="Arial" panose="020B0604020202020204" pitchFamily="34" charset="0"/>
                        </a:rPr>
                        <a:t>Disadvantages</a:t>
                      </a:r>
                    </a:p>
                  </a:txBody>
                  <a:tcPr/>
                </a:tc>
                <a:extLst>
                  <a:ext uri="{0D108BD9-81ED-4DB2-BD59-A6C34878D82A}">
                    <a16:rowId xmlns:a16="http://schemas.microsoft.com/office/drawing/2014/main" val="626520859"/>
                  </a:ext>
                </a:extLst>
              </a:tr>
              <a:tr h="0">
                <a:tc>
                  <a:txBody>
                    <a:bodyPr/>
                    <a:lstStyle/>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Percutaneous ablation</a:t>
                      </a:r>
                    </a:p>
                  </a:txBody>
                  <a:tcPr/>
                </a:tc>
                <a:tc>
                  <a:txBody>
                    <a:bodyPr/>
                    <a:lstStyle/>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Oligo-metastatic disease (less than 3-5 metastases)</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Oligo-progressive disease (1-2 metastases not responding to systemic treatments)</a:t>
                      </a:r>
                    </a:p>
                    <a:p>
                      <a:pPr marL="171450" indent="-171450">
                        <a:buClr>
                          <a:schemeClr val="accent1"/>
                        </a:buClr>
                        <a:buFont typeface="Arial" panose="020B0604020202020204" pitchFamily="34" charset="0"/>
                        <a:buChar char="•"/>
                      </a:pPr>
                      <a:endParaRPr lang="en-GB" sz="800" noProof="0" dirty="0">
                        <a:latin typeface="Arial" panose="020B0604020202020204" pitchFamily="34" charset="0"/>
                        <a:cs typeface="Arial" panose="020B0604020202020204" pitchFamily="34" charset="0"/>
                      </a:endParaRPr>
                    </a:p>
                  </a:txBody>
                  <a:tcPr/>
                </a:tc>
                <a:tc>
                  <a:txBody>
                    <a:bodyPr/>
                    <a:lstStyle/>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Irreversible coagulative disorders</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Contraindications to sedation or general anaesthesia</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Bilio-enteric anastomosis/history of sphincterotomy</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Dilatation of intra-hepatic biliary tree due to biliary strictures</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Cardiac arrythmia in case of electroporation</a:t>
                      </a:r>
                    </a:p>
                  </a:txBody>
                  <a:tcPr/>
                </a:tc>
                <a:tc>
                  <a:txBody>
                    <a:bodyPr/>
                    <a:lstStyle/>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Minimally invasive</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Relative fast post-operative recovering phase</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Can be repeated</a:t>
                      </a:r>
                    </a:p>
                  </a:txBody>
                  <a:tcPr/>
                </a:tc>
                <a:tc>
                  <a:txBody>
                    <a:bodyPr/>
                    <a:lstStyle/>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Useful for a limited burden of disease only</a:t>
                      </a:r>
                      <a:endParaRPr lang="en-GB" sz="8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89239561"/>
                  </a:ext>
                </a:extLst>
              </a:tr>
              <a:tr h="0">
                <a:tc>
                  <a:txBody>
                    <a:bodyPr/>
                    <a:lstStyle/>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Transarterial embolization (TAE)</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Transarterial chemoembolization (TACE)</a:t>
                      </a:r>
                    </a:p>
                  </a:txBody>
                  <a:tcPr/>
                </a:tc>
                <a:tc>
                  <a:txBody>
                    <a:bodyPr/>
                    <a:lstStyle/>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Unresectable hepatic metastatic disease or not suitable for thermal ablation</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Disease progression or persistent symptoms despite cold somatostatin analogues therapy</a:t>
                      </a:r>
                    </a:p>
                  </a:txBody>
                  <a:tcPr/>
                </a:tc>
                <a:tc>
                  <a:txBody>
                    <a:bodyPr/>
                    <a:lstStyle/>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Portal vein thrombosis</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Bilio-enteric anastomosis/history of sphincterotomy</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Liver involvement &gt;75%</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Impaired hepatic function (bilirubin level 3 mg/dL, ascites)</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Allergy to contrast media</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Irreversible coagulative disorders</a:t>
                      </a:r>
                    </a:p>
                  </a:txBody>
                  <a:tcPr/>
                </a:tc>
                <a:tc>
                  <a:txBody>
                    <a:bodyPr/>
                    <a:lstStyle/>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Treat a large and diffuse disease</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Can be repeated</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TACE provides a combined ischemic and chemotherapy effect on large and/or diffuse disease</a:t>
                      </a:r>
                    </a:p>
                  </a:txBody>
                  <a:tcPr/>
                </a:tc>
                <a:tc>
                  <a:txBody>
                    <a:bodyPr/>
                    <a:lstStyle/>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Frequent post-embolisation syndrome</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TAE provides an ischemic effect only </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Needs 6-12 h of in-bed stay after treatment due to the arterial femoral access</a:t>
                      </a:r>
                      <a:endParaRPr lang="en-GB" sz="8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4579575"/>
                  </a:ext>
                </a:extLst>
              </a:tr>
              <a:tr h="0">
                <a:tc>
                  <a:txBody>
                    <a:bodyPr/>
                    <a:lstStyle/>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Selective Internal Radiation Therapy (SIRT) or radioembolization</a:t>
                      </a:r>
                    </a:p>
                  </a:txBody>
                  <a:tcPr/>
                </a:tc>
                <a:tc>
                  <a:txBody>
                    <a:bodyPr/>
                    <a:lstStyle/>
                    <a:p>
                      <a:pPr marL="93663" indent="-93663">
                        <a:buFont typeface="Arial" panose="020B0604020202020204" pitchFamily="34" charset="0"/>
                        <a:buChar char="•"/>
                        <a:tabLst/>
                      </a:pPr>
                      <a:endParaRPr lang="en-GB" sz="800"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Pre-existing liver disease, including patients who have previously received chemotherapies</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Impaired hepatic function (bilirubin level ≥3 mg/dL, ascites)</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Greater than 20% lung shunting of the hepatic artery blood flow determined during the work-up</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Pre-assessment angiogram that demonstrates abnormal vascular anatomy that would result in significant reflux of hepatic arterial blood to the stomach, pancreas, or bowel</a:t>
                      </a:r>
                    </a:p>
                  </a:txBody>
                  <a:tcPr/>
                </a:tc>
                <a:tc>
                  <a:txBody>
                    <a:bodyPr/>
                    <a:lstStyle/>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Better tolerance profile compared with TAE and TACE</a:t>
                      </a:r>
                    </a:p>
                  </a:txBody>
                  <a:tcPr/>
                </a:tc>
                <a:tc>
                  <a:txBody>
                    <a:bodyPr/>
                    <a:lstStyle/>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Needs two separate vascular procedures (work‑up and treatment)</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Needs 6-12 h of in-bed stay after treatment due to the arterial each femoral access</a:t>
                      </a:r>
                    </a:p>
                    <a:p>
                      <a:pPr marL="93663" indent="-93663">
                        <a:buClr>
                          <a:schemeClr val="accent1"/>
                        </a:buClr>
                        <a:buFont typeface="Arial" panose="020B0604020202020204" pitchFamily="34" charset="0"/>
                        <a:buChar char="•"/>
                        <a:tabLst/>
                      </a:pPr>
                      <a:r>
                        <a:rPr lang="en-GB" sz="800" kern="1200" noProof="0" dirty="0">
                          <a:solidFill>
                            <a:schemeClr val="dk1"/>
                          </a:solidFill>
                          <a:effectLst/>
                          <a:latin typeface="Arial" panose="020B0604020202020204" pitchFamily="34" charset="0"/>
                          <a:ea typeface="+mn-ea"/>
                          <a:cs typeface="Arial" panose="020B0604020202020204" pitchFamily="34" charset="0"/>
                        </a:rPr>
                        <a:t>Needs well-organised institutional protocols</a:t>
                      </a:r>
                      <a:endParaRPr lang="en-GB" sz="8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1060796"/>
                  </a:ext>
                </a:extLst>
              </a:tr>
            </a:tbl>
          </a:graphicData>
        </a:graphic>
      </p:graphicFrame>
      <p:sp>
        <p:nvSpPr>
          <p:cNvPr id="9" name="TextBox 8">
            <a:extLst>
              <a:ext uri="{FF2B5EF4-FFF2-40B4-BE49-F238E27FC236}">
                <a16:creationId xmlns:a16="http://schemas.microsoft.com/office/drawing/2014/main" id="{EAD2817B-ED23-AE60-405F-7A61B5DC2561}"/>
              </a:ext>
            </a:extLst>
          </p:cNvPr>
          <p:cNvSpPr txBox="1"/>
          <p:nvPr/>
        </p:nvSpPr>
        <p:spPr>
          <a:xfrm>
            <a:off x="649747" y="2431546"/>
            <a:ext cx="10990867" cy="430887"/>
          </a:xfrm>
          <a:prstGeom prst="rect">
            <a:avLst/>
          </a:prstGeom>
          <a:noFill/>
        </p:spPr>
        <p:txBody>
          <a:bodyPr wrap="square" lIns="0" tIns="0" rIns="0" bIns="0" rtlCol="0">
            <a:spAutoFit/>
          </a:bodyPr>
          <a:lstStyle/>
          <a:p>
            <a:pPr algn="ctr"/>
            <a:r>
              <a:rPr lang="en-GB" sz="1400" b="1" dirty="0">
                <a:solidFill>
                  <a:schemeClr val="accent1"/>
                </a:solidFill>
                <a:effectLst/>
                <a:latin typeface="Arial" panose="020B0604020202020204" pitchFamily="34" charset="0"/>
                <a:cs typeface="Arial" panose="020B0604020202020204" pitchFamily="34" charset="0"/>
              </a:rPr>
              <a:t>Clinical indications and contraindications of the main liver-directed therapy procedures for neuroendocrine metastasis treatment,</a:t>
            </a:r>
            <a:br>
              <a:rPr lang="en-GB" sz="1400" b="1" dirty="0">
                <a:solidFill>
                  <a:schemeClr val="accent1"/>
                </a:solidFill>
                <a:effectLst/>
                <a:latin typeface="Arial" panose="020B0604020202020204" pitchFamily="34" charset="0"/>
                <a:cs typeface="Arial" panose="020B0604020202020204" pitchFamily="34" charset="0"/>
              </a:rPr>
            </a:br>
            <a:r>
              <a:rPr lang="en-GB" sz="1400" b="1" dirty="0">
                <a:solidFill>
                  <a:schemeClr val="accent1"/>
                </a:solidFill>
                <a:effectLst/>
                <a:latin typeface="Arial" panose="020B0604020202020204" pitchFamily="34" charset="0"/>
                <a:cs typeface="Arial" panose="020B0604020202020204" pitchFamily="34" charset="0"/>
              </a:rPr>
              <a:t>including interventional radiology and nuclear medicine options</a:t>
            </a:r>
            <a:r>
              <a:rPr lang="en-GB" sz="1400" b="1" baseline="30000" dirty="0">
                <a:solidFill>
                  <a:schemeClr val="accent1"/>
                </a:solidFill>
                <a:effectLst/>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87530852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1AACBCE-56EC-DE57-5FF6-B3A85BBF0A29}"/>
              </a:ext>
            </a:extLst>
          </p:cNvPr>
          <p:cNvSpPr>
            <a:spLocks noGrp="1"/>
          </p:cNvSpPr>
          <p:nvPr>
            <p:ph type="sldNum" sz="quarter" idx="4"/>
          </p:nvPr>
        </p:nvSpPr>
        <p:spPr/>
        <p:txBody>
          <a:bodyPr/>
          <a:lstStyle/>
          <a:p>
            <a:fld id="{FCE43C0F-8A7B-3A4B-9DB5-B3472E36E833}" type="slidenum">
              <a:rPr lang="en-GB" smtClean="0"/>
              <a:pPr/>
              <a:t>32</a:t>
            </a:fld>
            <a:endParaRPr lang="en-GB" dirty="0"/>
          </a:p>
        </p:txBody>
      </p:sp>
      <p:sp>
        <p:nvSpPr>
          <p:cNvPr id="6" name="Text Placeholder 5">
            <a:extLst>
              <a:ext uri="{FF2B5EF4-FFF2-40B4-BE49-F238E27FC236}">
                <a16:creationId xmlns:a16="http://schemas.microsoft.com/office/drawing/2014/main" id="{26697C6B-2CD5-8382-6157-08416D2B292C}"/>
              </a:ext>
            </a:extLst>
          </p:cNvPr>
          <p:cNvSpPr txBox="1">
            <a:spLocks/>
          </p:cNvSpPr>
          <p:nvPr/>
        </p:nvSpPr>
        <p:spPr>
          <a:xfrm>
            <a:off x="619125" y="749772"/>
            <a:ext cx="10972800" cy="702470"/>
          </a:xfrm>
          <a:prstGeom prst="rect">
            <a:avLst/>
          </a:prstGeom>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cap="all" spc="100" dirty="0">
                <a:solidFill>
                  <a:srgbClr val="C7573C"/>
                </a:solidFill>
              </a:rPr>
              <a:t>Evidence-base for consensus on appropriate interventions</a:t>
            </a:r>
          </a:p>
        </p:txBody>
      </p:sp>
      <p:sp>
        <p:nvSpPr>
          <p:cNvPr id="7" name="Title 1">
            <a:extLst>
              <a:ext uri="{FF2B5EF4-FFF2-40B4-BE49-F238E27FC236}">
                <a16:creationId xmlns:a16="http://schemas.microsoft.com/office/drawing/2014/main" id="{C2145EF4-28E0-025C-BF5F-05D7ABB15C4E}"/>
              </a:ext>
            </a:extLst>
          </p:cNvPr>
          <p:cNvSpPr>
            <a:spLocks noGrp="1"/>
          </p:cNvSpPr>
          <p:nvPr>
            <p:ph type="title"/>
          </p:nvPr>
        </p:nvSpPr>
        <p:spPr>
          <a:xfrm>
            <a:off x="619201" y="259200"/>
            <a:ext cx="10963199" cy="864000"/>
          </a:xfrm>
        </p:spPr>
        <p:txBody>
          <a:bodyPr/>
          <a:lstStyle/>
          <a:p>
            <a:r>
              <a:rPr lang="en-GB" dirty="0"/>
              <a:t>Supporting clinical studies</a:t>
            </a:r>
          </a:p>
        </p:txBody>
      </p:sp>
      <p:sp>
        <p:nvSpPr>
          <p:cNvPr id="8" name="Content Placeholder 2">
            <a:extLst>
              <a:ext uri="{FF2B5EF4-FFF2-40B4-BE49-F238E27FC236}">
                <a16:creationId xmlns:a16="http://schemas.microsoft.com/office/drawing/2014/main" id="{BFDBDD4D-6310-D1DA-9458-73F367292816}"/>
              </a:ext>
            </a:extLst>
          </p:cNvPr>
          <p:cNvSpPr>
            <a:spLocks noGrp="1"/>
          </p:cNvSpPr>
          <p:nvPr>
            <p:ph sz="quarter" idx="14"/>
          </p:nvPr>
        </p:nvSpPr>
        <p:spPr>
          <a:xfrm>
            <a:off x="619125" y="1800000"/>
            <a:ext cx="10963275" cy="407554"/>
          </a:xfrm>
        </p:spPr>
        <p:txBody>
          <a:bodyPr>
            <a:normAutofit/>
          </a:bodyPr>
          <a:lstStyle/>
          <a:p>
            <a:r>
              <a:rPr lang="en-GB" sz="1600" dirty="0"/>
              <a:t>SSAs are typically first-line therapy for controlling growth of well-differentiated NETs without poor prognostic factors</a:t>
            </a:r>
          </a:p>
          <a:p>
            <a:endParaRPr lang="en-GB" sz="1600" dirty="0"/>
          </a:p>
        </p:txBody>
      </p:sp>
      <p:sp>
        <p:nvSpPr>
          <p:cNvPr id="12" name="Content Placeholder 11">
            <a:extLst>
              <a:ext uri="{FF2B5EF4-FFF2-40B4-BE49-F238E27FC236}">
                <a16:creationId xmlns:a16="http://schemas.microsoft.com/office/drawing/2014/main" id="{1E765676-0E69-0B3B-2DEF-48646D2E446B}"/>
              </a:ext>
            </a:extLst>
          </p:cNvPr>
          <p:cNvSpPr>
            <a:spLocks noGrp="1"/>
          </p:cNvSpPr>
          <p:nvPr>
            <p:ph sz="quarter" idx="15"/>
          </p:nvPr>
        </p:nvSpPr>
        <p:spPr>
          <a:xfrm>
            <a:off x="620183" y="6356351"/>
            <a:ext cx="10180339" cy="365125"/>
          </a:xfrm>
        </p:spPr>
        <p:txBody>
          <a:bodyPr anchor="b"/>
          <a:lstStyle/>
          <a:p>
            <a:r>
              <a:rPr lang="en-GB" dirty="0"/>
              <a:t>CI, confidence interval; HR, hazard ratio; Ki67, antigen Kiel 67; LAR, long-acting release; (p)NET, (pancreatic) neuroendocrine tumour; PFS, progression-free survival; SSA, somatostatin analogue; TTP, time to progression </a:t>
            </a:r>
          </a:p>
          <a:p>
            <a:r>
              <a:rPr lang="en-GB" dirty="0"/>
              <a:t>1. Rinke A, et al. J Clin Oncol. 2009;27:4656-63; 2. Caplin ME, et al. N Engl J Med. 2014;371:224-33; 3. Pavel M, et al. </a:t>
            </a:r>
            <a:r>
              <a:rPr lang="en-GB" dirty="0" err="1"/>
              <a:t>Eur</a:t>
            </a:r>
            <a:r>
              <a:rPr lang="en-GB" dirty="0"/>
              <a:t> J Cancer. 2021;157:403-14</a:t>
            </a:r>
          </a:p>
        </p:txBody>
      </p:sp>
      <p:sp>
        <p:nvSpPr>
          <p:cNvPr id="9" name="Slide Number Placeholder 4">
            <a:extLst>
              <a:ext uri="{FF2B5EF4-FFF2-40B4-BE49-F238E27FC236}">
                <a16:creationId xmlns:a16="http://schemas.microsoft.com/office/drawing/2014/main" id="{4B1227E9-6ECD-5BC9-CE45-B77E203BC4C1}"/>
              </a:ext>
            </a:extLst>
          </p:cNvPr>
          <p:cNvSpPr txBox="1">
            <a:spLocks/>
          </p:cNvSpPr>
          <p:nvPr/>
        </p:nvSpPr>
        <p:spPr>
          <a:xfrm>
            <a:off x="10800523" y="6428359"/>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E43C0F-8A7B-3A4B-9DB5-B3472E36E833}" type="slidenum">
              <a:rPr lang="en-GB" smtClean="0"/>
              <a:pPr/>
              <a:t>32</a:t>
            </a:fld>
            <a:endParaRPr lang="en-GB" dirty="0"/>
          </a:p>
        </p:txBody>
      </p:sp>
      <p:graphicFrame>
        <p:nvGraphicFramePr>
          <p:cNvPr id="14" name="Table 13">
            <a:extLst>
              <a:ext uri="{FF2B5EF4-FFF2-40B4-BE49-F238E27FC236}">
                <a16:creationId xmlns:a16="http://schemas.microsoft.com/office/drawing/2014/main" id="{5DEFDF62-1A9E-C923-6EC2-FC63F30E774E}"/>
              </a:ext>
            </a:extLst>
          </p:cNvPr>
          <p:cNvGraphicFramePr>
            <a:graphicFrameLocks noGrp="1"/>
          </p:cNvGraphicFramePr>
          <p:nvPr>
            <p:extLst>
              <p:ext uri="{D42A27DB-BD31-4B8C-83A1-F6EECF244321}">
                <p14:modId xmlns:p14="http://schemas.microsoft.com/office/powerpoint/2010/main" val="1715734399"/>
              </p:ext>
            </p:extLst>
          </p:nvPr>
        </p:nvGraphicFramePr>
        <p:xfrm>
          <a:off x="614249" y="2060848"/>
          <a:ext cx="11170383" cy="1615440"/>
        </p:xfrm>
        <a:graphic>
          <a:graphicData uri="http://schemas.openxmlformats.org/drawingml/2006/table">
            <a:tbl>
              <a:tblPr firstRow="1" bandRow="1">
                <a:tableStyleId>{5C22544A-7EE6-4342-B048-85BDC9FD1C3A}</a:tableStyleId>
              </a:tblPr>
              <a:tblGrid>
                <a:gridCol w="2169383">
                  <a:extLst>
                    <a:ext uri="{9D8B030D-6E8A-4147-A177-3AD203B41FA5}">
                      <a16:colId xmlns:a16="http://schemas.microsoft.com/office/drawing/2014/main" val="3040111461"/>
                    </a:ext>
                  </a:extLst>
                </a:gridCol>
                <a:gridCol w="3024336">
                  <a:extLst>
                    <a:ext uri="{9D8B030D-6E8A-4147-A177-3AD203B41FA5}">
                      <a16:colId xmlns:a16="http://schemas.microsoft.com/office/drawing/2014/main" val="3645345629"/>
                    </a:ext>
                  </a:extLst>
                </a:gridCol>
                <a:gridCol w="2448272">
                  <a:extLst>
                    <a:ext uri="{9D8B030D-6E8A-4147-A177-3AD203B41FA5}">
                      <a16:colId xmlns:a16="http://schemas.microsoft.com/office/drawing/2014/main" val="903645229"/>
                    </a:ext>
                  </a:extLst>
                </a:gridCol>
                <a:gridCol w="1512168">
                  <a:extLst>
                    <a:ext uri="{9D8B030D-6E8A-4147-A177-3AD203B41FA5}">
                      <a16:colId xmlns:a16="http://schemas.microsoft.com/office/drawing/2014/main" val="1195159842"/>
                    </a:ext>
                  </a:extLst>
                </a:gridCol>
                <a:gridCol w="2016224">
                  <a:extLst>
                    <a:ext uri="{9D8B030D-6E8A-4147-A177-3AD203B41FA5}">
                      <a16:colId xmlns:a16="http://schemas.microsoft.com/office/drawing/2014/main" val="1220154378"/>
                    </a:ext>
                  </a:extLst>
                </a:gridCol>
              </a:tblGrid>
              <a:tr h="284996">
                <a:tc>
                  <a:txBody>
                    <a:bodyPr/>
                    <a:lstStyle/>
                    <a:p>
                      <a:r>
                        <a:rPr lang="de-DE" sz="1100" dirty="0">
                          <a:latin typeface="Arial" panose="020B0604020202020204" pitchFamily="34" charset="0"/>
                          <a:cs typeface="Arial" panose="020B0604020202020204" pitchFamily="34" charset="0"/>
                        </a:rPr>
                        <a:t>Study</a:t>
                      </a:r>
                      <a:endParaRPr lang="en-GB" sz="1100" dirty="0">
                        <a:latin typeface="Arial" panose="020B0604020202020204" pitchFamily="34" charset="0"/>
                        <a:cs typeface="Arial" panose="020B0604020202020204" pitchFamily="34" charset="0"/>
                      </a:endParaRPr>
                    </a:p>
                  </a:txBody>
                  <a:tcPr/>
                </a:tc>
                <a:tc>
                  <a:txBody>
                    <a:bodyPr/>
                    <a:lstStyle/>
                    <a:p>
                      <a:r>
                        <a:rPr lang="de-DE" sz="1100" dirty="0">
                          <a:latin typeface="Arial" panose="020B0604020202020204" pitchFamily="34" charset="0"/>
                          <a:cs typeface="Arial" panose="020B0604020202020204" pitchFamily="34" charset="0"/>
                        </a:rPr>
                        <a:t>Regimen</a:t>
                      </a:r>
                      <a:endParaRPr lang="en-GB" sz="1100" dirty="0">
                        <a:latin typeface="Arial" panose="020B0604020202020204" pitchFamily="34" charset="0"/>
                        <a:cs typeface="Arial" panose="020B0604020202020204" pitchFamily="34" charset="0"/>
                      </a:endParaRPr>
                    </a:p>
                  </a:txBody>
                  <a:tcPr/>
                </a:tc>
                <a:tc>
                  <a:txBody>
                    <a:bodyPr/>
                    <a:lstStyle/>
                    <a:p>
                      <a:r>
                        <a:rPr lang="de-DE" sz="1100" dirty="0">
                          <a:latin typeface="Arial" panose="020B0604020202020204" pitchFamily="34" charset="0"/>
                          <a:cs typeface="Arial" panose="020B0604020202020204" pitchFamily="34" charset="0"/>
                        </a:rPr>
                        <a:t>Patients</a:t>
                      </a:r>
                      <a:endParaRPr lang="en-GB" sz="1100" dirty="0">
                        <a:latin typeface="Arial" panose="020B0604020202020204" pitchFamily="34" charset="0"/>
                        <a:cs typeface="Arial" panose="020B0604020202020204" pitchFamily="34" charset="0"/>
                      </a:endParaRPr>
                    </a:p>
                  </a:txBody>
                  <a:tcPr/>
                </a:tc>
                <a:tc>
                  <a:txBody>
                    <a:bodyPr/>
                    <a:lstStyle/>
                    <a:p>
                      <a:r>
                        <a:rPr lang="de-DE" sz="1100" dirty="0">
                          <a:latin typeface="Arial" panose="020B0604020202020204" pitchFamily="34" charset="0"/>
                          <a:cs typeface="Arial" panose="020B0604020202020204" pitchFamily="34" charset="0"/>
                        </a:rPr>
                        <a:t>Key outcome measure</a:t>
                      </a:r>
                      <a:endParaRPr lang="en-GB" sz="1100" dirty="0">
                        <a:latin typeface="Arial" panose="020B0604020202020204" pitchFamily="34" charset="0"/>
                        <a:cs typeface="Arial" panose="020B0604020202020204" pitchFamily="34" charset="0"/>
                      </a:endParaRPr>
                    </a:p>
                  </a:txBody>
                  <a:tcPr/>
                </a:tc>
                <a:tc>
                  <a:txBody>
                    <a:bodyPr/>
                    <a:lstStyle/>
                    <a:p>
                      <a:r>
                        <a:rPr lang="de-DE" sz="1100" dirty="0">
                          <a:latin typeface="Arial" panose="020B0604020202020204" pitchFamily="34" charset="0"/>
                          <a:cs typeface="Arial" panose="020B0604020202020204" pitchFamily="34" charset="0"/>
                        </a:rPr>
                        <a:t>Key result</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1627243"/>
                  </a:ext>
                </a:extLst>
              </a:tr>
              <a:tr h="284996">
                <a:tc>
                  <a:txBody>
                    <a:bodyPr/>
                    <a:lstStyle/>
                    <a:p>
                      <a:r>
                        <a:rPr lang="en-GB" sz="1100" dirty="0">
                          <a:latin typeface="Arial" panose="020B0604020202020204" pitchFamily="34" charset="0"/>
                          <a:cs typeface="Arial" panose="020B0604020202020204" pitchFamily="34" charset="0"/>
                        </a:rPr>
                        <a:t>PROMID (NCT00171873)</a:t>
                      </a:r>
                      <a:r>
                        <a:rPr lang="en-GB" sz="1100" baseline="30000" dirty="0">
                          <a:latin typeface="Arial" panose="020B0604020202020204" pitchFamily="34" charset="0"/>
                          <a:cs typeface="Arial" panose="020B0604020202020204" pitchFamily="34" charset="0"/>
                        </a:rPr>
                        <a:t>1</a:t>
                      </a:r>
                    </a:p>
                  </a:txBody>
                  <a:tcPr/>
                </a:tc>
                <a:tc>
                  <a:txBody>
                    <a:bodyPr/>
                    <a:lstStyle/>
                    <a:p>
                      <a:r>
                        <a:rPr lang="en-GB" sz="1100" dirty="0">
                          <a:latin typeface="Arial" panose="020B0604020202020204" pitchFamily="34" charset="0"/>
                          <a:cs typeface="Arial" panose="020B0604020202020204" pitchFamily="34" charset="0"/>
                        </a:rPr>
                        <a:t>Octreotide LAR vs placebo</a:t>
                      </a:r>
                    </a:p>
                  </a:txBody>
                  <a:tcPr/>
                </a:tc>
                <a:tc>
                  <a:txBody>
                    <a:bodyPr/>
                    <a:lstStyle/>
                    <a:p>
                      <a:r>
                        <a:rPr lang="en-GB" sz="1100" dirty="0">
                          <a:latin typeface="Arial" panose="020B0604020202020204" pitchFamily="34" charset="0"/>
                          <a:cs typeface="Arial" panose="020B0604020202020204" pitchFamily="34" charset="0"/>
                        </a:rPr>
                        <a:t>Metastatic midgut NETs (n=85)</a:t>
                      </a:r>
                    </a:p>
                  </a:txBody>
                  <a:tcPr/>
                </a:tc>
                <a:tc>
                  <a:txBody>
                    <a:bodyPr/>
                    <a:lstStyle/>
                    <a:p>
                      <a:r>
                        <a:rPr lang="en-GB" sz="1100" dirty="0">
                          <a:latin typeface="Arial" panose="020B0604020202020204" pitchFamily="34" charset="0"/>
                          <a:cs typeface="Arial" panose="020B0604020202020204" pitchFamily="34" charset="0"/>
                        </a:rPr>
                        <a:t>Median TTP</a:t>
                      </a:r>
                    </a:p>
                  </a:txBody>
                  <a:tcPr/>
                </a:tc>
                <a:tc>
                  <a:txBody>
                    <a:bodyPr/>
                    <a:lstStyle/>
                    <a:p>
                      <a:r>
                        <a:rPr lang="en-GB" sz="1100" b="0" dirty="0">
                          <a:latin typeface="Arial" panose="020B0604020202020204" pitchFamily="34" charset="0"/>
                          <a:cs typeface="Arial" panose="020B0604020202020204" pitchFamily="34" charset="0"/>
                        </a:rPr>
                        <a:t>14.3 vs 6.0 months</a:t>
                      </a:r>
                    </a:p>
                    <a:p>
                      <a:r>
                        <a:rPr lang="pl-PL" sz="1100" i="1" dirty="0">
                          <a:latin typeface="Arial" panose="020B0604020202020204" pitchFamily="34" charset="0"/>
                          <a:cs typeface="Arial" panose="020B0604020202020204" pitchFamily="34" charset="0"/>
                        </a:rPr>
                        <a:t>HR</a:t>
                      </a:r>
                      <a:r>
                        <a:rPr lang="de-DE" sz="1100" i="1" dirty="0">
                          <a:latin typeface="Arial" panose="020B0604020202020204" pitchFamily="34" charset="0"/>
                          <a:cs typeface="Arial" panose="020B0604020202020204" pitchFamily="34" charset="0"/>
                        </a:rPr>
                        <a:t>=</a:t>
                      </a:r>
                      <a:r>
                        <a:rPr lang="pl-PL" sz="1100" i="1" dirty="0">
                          <a:latin typeface="Arial" panose="020B0604020202020204" pitchFamily="34" charset="0"/>
                          <a:cs typeface="Arial" panose="020B0604020202020204" pitchFamily="34" charset="0"/>
                        </a:rPr>
                        <a:t>0.34; 95% CI, </a:t>
                      </a:r>
                      <a:br>
                        <a:rPr lang="pl-PL" sz="1100" i="1" dirty="0">
                          <a:latin typeface="Arial" panose="020B0604020202020204" pitchFamily="34" charset="0"/>
                          <a:cs typeface="Arial" panose="020B0604020202020204" pitchFamily="34" charset="0"/>
                        </a:rPr>
                      </a:br>
                      <a:r>
                        <a:rPr lang="pl-PL" sz="1100" i="1" dirty="0">
                          <a:latin typeface="Arial" panose="020B0604020202020204" pitchFamily="34" charset="0"/>
                          <a:cs typeface="Arial" panose="020B0604020202020204" pitchFamily="34" charset="0"/>
                        </a:rPr>
                        <a:t>0.20-0.59; </a:t>
                      </a:r>
                      <a:r>
                        <a:rPr lang="de-DE" sz="1100" i="1" dirty="0">
                          <a:latin typeface="Arial" panose="020B0604020202020204" pitchFamily="34" charset="0"/>
                          <a:cs typeface="Arial" panose="020B0604020202020204" pitchFamily="34" charset="0"/>
                        </a:rPr>
                        <a:t>p=0</a:t>
                      </a:r>
                      <a:r>
                        <a:rPr lang="pl-PL" sz="1100" i="1" dirty="0">
                          <a:latin typeface="Arial" panose="020B0604020202020204" pitchFamily="34" charset="0"/>
                          <a:cs typeface="Arial" panose="020B0604020202020204" pitchFamily="34" charset="0"/>
                        </a:rPr>
                        <a:t>.000072</a:t>
                      </a:r>
                      <a:endParaRPr lang="en-GB" sz="11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786109"/>
                  </a:ext>
                </a:extLst>
              </a:tr>
              <a:tr h="125833">
                <a:tc>
                  <a:txBody>
                    <a:bodyPr/>
                    <a:lstStyle/>
                    <a:p>
                      <a:r>
                        <a:rPr lang="en-GB" sz="1100" dirty="0">
                          <a:latin typeface="Arial" panose="020B0604020202020204" pitchFamily="34" charset="0"/>
                          <a:cs typeface="Arial" panose="020B0604020202020204" pitchFamily="34" charset="0"/>
                        </a:rPr>
                        <a:t>CLARINET (NCT00353496)</a:t>
                      </a:r>
                      <a:r>
                        <a:rPr lang="en-GB" sz="1100" baseline="30000" dirty="0">
                          <a:latin typeface="Arial" panose="020B0604020202020204" pitchFamily="34" charset="0"/>
                          <a:cs typeface="Arial" panose="020B0604020202020204" pitchFamily="34" charset="0"/>
                        </a:rPr>
                        <a:t>2</a:t>
                      </a:r>
                    </a:p>
                  </a:txBody>
                  <a:tcPr/>
                </a:tc>
                <a:tc>
                  <a:txBody>
                    <a:bodyPr/>
                    <a:lstStyle/>
                    <a:p>
                      <a:r>
                        <a:rPr lang="en-GB" sz="1100" dirty="0">
                          <a:latin typeface="Arial" panose="020B0604020202020204" pitchFamily="34" charset="0"/>
                          <a:cs typeface="Arial" panose="020B0604020202020204" pitchFamily="34" charset="0"/>
                        </a:rPr>
                        <a:t>Lanreotide vs placebo</a:t>
                      </a:r>
                    </a:p>
                  </a:txBody>
                  <a:tcPr/>
                </a:tc>
                <a:tc>
                  <a:txBody>
                    <a:bodyPr/>
                    <a:lstStyle/>
                    <a:p>
                      <a:r>
                        <a:rPr lang="en-GB" sz="1100" dirty="0">
                          <a:latin typeface="Arial" panose="020B0604020202020204" pitchFamily="34" charset="0"/>
                          <a:cs typeface="Arial" panose="020B0604020202020204" pitchFamily="34" charset="0"/>
                        </a:rPr>
                        <a:t>Locally advanced or metastatic non-functioning pancreatic and intestinal NETs (n=204)</a:t>
                      </a:r>
                    </a:p>
                  </a:txBody>
                  <a:tcPr/>
                </a:tc>
                <a:tc>
                  <a:txBody>
                    <a:bodyPr/>
                    <a:lstStyle/>
                    <a:p>
                      <a:r>
                        <a:rPr lang="en-GB" sz="1100" dirty="0">
                          <a:latin typeface="Arial" panose="020B0604020202020204" pitchFamily="34" charset="0"/>
                          <a:cs typeface="Arial" panose="020B0604020202020204" pitchFamily="34" charset="0"/>
                        </a:rPr>
                        <a:t>Median PFS </a:t>
                      </a:r>
                    </a:p>
                  </a:txBody>
                  <a:tcPr/>
                </a:tc>
                <a:tc>
                  <a:txBody>
                    <a:bodyPr/>
                    <a:lstStyle/>
                    <a:p>
                      <a:r>
                        <a:rPr lang="en-GB" sz="1100" dirty="0">
                          <a:latin typeface="Arial" panose="020B0604020202020204" pitchFamily="34" charset="0"/>
                          <a:cs typeface="Arial" panose="020B0604020202020204" pitchFamily="34" charset="0"/>
                        </a:rPr>
                        <a:t>Not reached vs 18 months</a:t>
                      </a:r>
                    </a:p>
                    <a:p>
                      <a:pPr marL="0" marR="0" lvl="0" indent="0" algn="l" defTabSz="457200" rtl="0" eaLnBrk="1" fontAlgn="auto" latinLnBrk="0" hangingPunct="1">
                        <a:lnSpc>
                          <a:spcPct val="100000"/>
                        </a:lnSpc>
                        <a:spcBef>
                          <a:spcPts val="0"/>
                        </a:spcBef>
                        <a:spcAft>
                          <a:spcPts val="0"/>
                        </a:spcAft>
                        <a:buClrTx/>
                        <a:buSzTx/>
                        <a:buFontTx/>
                        <a:buNone/>
                        <a:tabLst/>
                        <a:defRPr/>
                      </a:pPr>
                      <a:r>
                        <a:rPr lang="pl-PL" sz="1100" i="1" dirty="0">
                          <a:latin typeface="Arial" panose="020B0604020202020204" pitchFamily="34" charset="0"/>
                          <a:cs typeface="Arial" panose="020B0604020202020204" pitchFamily="34" charset="0"/>
                        </a:rPr>
                        <a:t>HR</a:t>
                      </a:r>
                      <a:r>
                        <a:rPr lang="de-DE" sz="1100" i="1" dirty="0">
                          <a:latin typeface="Arial" panose="020B0604020202020204" pitchFamily="34" charset="0"/>
                          <a:cs typeface="Arial" panose="020B0604020202020204" pitchFamily="34" charset="0"/>
                        </a:rPr>
                        <a:t>=</a:t>
                      </a:r>
                      <a:r>
                        <a:rPr lang="pl-PL" sz="1100" i="1" dirty="0">
                          <a:latin typeface="Arial" panose="020B0604020202020204" pitchFamily="34" charset="0"/>
                          <a:cs typeface="Arial" panose="020B0604020202020204" pitchFamily="34" charset="0"/>
                        </a:rPr>
                        <a:t>0.</a:t>
                      </a:r>
                      <a:r>
                        <a:rPr lang="de-DE" sz="1100" i="1" dirty="0">
                          <a:latin typeface="Arial" panose="020B0604020202020204" pitchFamily="34" charset="0"/>
                          <a:cs typeface="Arial" panose="020B0604020202020204" pitchFamily="34" charset="0"/>
                        </a:rPr>
                        <a:t>47</a:t>
                      </a:r>
                      <a:r>
                        <a:rPr lang="pl-PL" sz="1100" i="1" dirty="0">
                          <a:latin typeface="Arial" panose="020B0604020202020204" pitchFamily="34" charset="0"/>
                          <a:cs typeface="Arial" panose="020B0604020202020204" pitchFamily="34" charset="0"/>
                        </a:rPr>
                        <a:t>; 95% CI, </a:t>
                      </a:r>
                      <a:br>
                        <a:rPr lang="pl-PL" sz="1100" i="1" dirty="0">
                          <a:latin typeface="Arial" panose="020B0604020202020204" pitchFamily="34" charset="0"/>
                          <a:cs typeface="Arial" panose="020B0604020202020204" pitchFamily="34" charset="0"/>
                        </a:rPr>
                      </a:br>
                      <a:r>
                        <a:rPr lang="pl-PL" sz="1100" i="1" dirty="0">
                          <a:latin typeface="Arial" panose="020B0604020202020204" pitchFamily="34" charset="0"/>
                          <a:cs typeface="Arial" panose="020B0604020202020204" pitchFamily="34" charset="0"/>
                        </a:rPr>
                        <a:t>0.</a:t>
                      </a:r>
                      <a:r>
                        <a:rPr lang="de-DE" sz="1100" i="1" dirty="0">
                          <a:latin typeface="Arial" panose="020B0604020202020204" pitchFamily="34" charset="0"/>
                          <a:cs typeface="Arial" panose="020B0604020202020204" pitchFamily="34" charset="0"/>
                        </a:rPr>
                        <a:t>3</a:t>
                      </a:r>
                      <a:r>
                        <a:rPr lang="pl-PL" sz="1100" i="1" dirty="0">
                          <a:latin typeface="Arial" panose="020B0604020202020204" pitchFamily="34" charset="0"/>
                          <a:cs typeface="Arial" panose="020B0604020202020204" pitchFamily="34" charset="0"/>
                        </a:rPr>
                        <a:t>0-0.</a:t>
                      </a:r>
                      <a:r>
                        <a:rPr lang="de-DE" sz="1100" i="1" dirty="0">
                          <a:latin typeface="Arial" panose="020B0604020202020204" pitchFamily="34" charset="0"/>
                          <a:cs typeface="Arial" panose="020B0604020202020204" pitchFamily="34" charset="0"/>
                        </a:rPr>
                        <a:t>73</a:t>
                      </a:r>
                      <a:r>
                        <a:rPr lang="pl-PL" sz="1100" i="1" dirty="0">
                          <a:latin typeface="Arial" panose="020B0604020202020204" pitchFamily="34" charset="0"/>
                          <a:cs typeface="Arial" panose="020B0604020202020204" pitchFamily="34" charset="0"/>
                        </a:rPr>
                        <a:t>; </a:t>
                      </a:r>
                      <a:r>
                        <a:rPr lang="de-DE" sz="1100" i="1" dirty="0">
                          <a:latin typeface="Arial" panose="020B0604020202020204" pitchFamily="34" charset="0"/>
                          <a:cs typeface="Arial" panose="020B0604020202020204" pitchFamily="34" charset="0"/>
                        </a:rPr>
                        <a:t>p&lt;0.001</a:t>
                      </a:r>
                      <a:endParaRPr lang="en-GB" sz="11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12551042"/>
                  </a:ext>
                </a:extLst>
              </a:tr>
            </a:tbl>
          </a:graphicData>
        </a:graphic>
      </p:graphicFrame>
      <p:sp>
        <p:nvSpPr>
          <p:cNvPr id="10" name="Content Placeholder 2">
            <a:extLst>
              <a:ext uri="{FF2B5EF4-FFF2-40B4-BE49-F238E27FC236}">
                <a16:creationId xmlns:a16="http://schemas.microsoft.com/office/drawing/2014/main" id="{AB747E07-EA73-FF6D-1C35-9B750FF31F14}"/>
              </a:ext>
            </a:extLst>
          </p:cNvPr>
          <p:cNvSpPr txBox="1">
            <a:spLocks/>
          </p:cNvSpPr>
          <p:nvPr/>
        </p:nvSpPr>
        <p:spPr>
          <a:xfrm>
            <a:off x="619125" y="4242893"/>
            <a:ext cx="10963275" cy="407554"/>
          </a:xfrm>
          <a:prstGeom prst="rect">
            <a:avLst/>
          </a:prstGeom>
        </p:spPr>
        <p:txBody>
          <a:bodyPr vert="horz" lIns="0" tIns="0" rIns="0" bIns="0" rtlCol="0">
            <a:normAutofit fontScale="92500"/>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dirty="0"/>
              <a:t>Upon progression with first-line SSAs, high-dose lanreotide may prolong PFS and delay the use of subsequent therapies</a:t>
            </a:r>
          </a:p>
        </p:txBody>
      </p:sp>
      <p:graphicFrame>
        <p:nvGraphicFramePr>
          <p:cNvPr id="11" name="Table 10">
            <a:extLst>
              <a:ext uri="{FF2B5EF4-FFF2-40B4-BE49-F238E27FC236}">
                <a16:creationId xmlns:a16="http://schemas.microsoft.com/office/drawing/2014/main" id="{7AED1DF3-F714-094D-39A1-4507C37E6967}"/>
              </a:ext>
            </a:extLst>
          </p:cNvPr>
          <p:cNvGraphicFramePr>
            <a:graphicFrameLocks noGrp="1"/>
          </p:cNvGraphicFramePr>
          <p:nvPr>
            <p:extLst>
              <p:ext uri="{D42A27DB-BD31-4B8C-83A1-F6EECF244321}">
                <p14:modId xmlns:p14="http://schemas.microsoft.com/office/powerpoint/2010/main" val="1003907377"/>
              </p:ext>
            </p:extLst>
          </p:nvPr>
        </p:nvGraphicFramePr>
        <p:xfrm>
          <a:off x="614249" y="4509120"/>
          <a:ext cx="11170383" cy="1356360"/>
        </p:xfrm>
        <a:graphic>
          <a:graphicData uri="http://schemas.openxmlformats.org/drawingml/2006/table">
            <a:tbl>
              <a:tblPr firstRow="1" bandRow="1">
                <a:tableStyleId>{5C22544A-7EE6-4342-B048-85BDC9FD1C3A}</a:tableStyleId>
              </a:tblPr>
              <a:tblGrid>
                <a:gridCol w="2169383">
                  <a:extLst>
                    <a:ext uri="{9D8B030D-6E8A-4147-A177-3AD203B41FA5}">
                      <a16:colId xmlns:a16="http://schemas.microsoft.com/office/drawing/2014/main" val="3040111461"/>
                    </a:ext>
                  </a:extLst>
                </a:gridCol>
                <a:gridCol w="3024336">
                  <a:extLst>
                    <a:ext uri="{9D8B030D-6E8A-4147-A177-3AD203B41FA5}">
                      <a16:colId xmlns:a16="http://schemas.microsoft.com/office/drawing/2014/main" val="3645345629"/>
                    </a:ext>
                  </a:extLst>
                </a:gridCol>
                <a:gridCol w="2448272">
                  <a:extLst>
                    <a:ext uri="{9D8B030D-6E8A-4147-A177-3AD203B41FA5}">
                      <a16:colId xmlns:a16="http://schemas.microsoft.com/office/drawing/2014/main" val="903645229"/>
                    </a:ext>
                  </a:extLst>
                </a:gridCol>
                <a:gridCol w="1512168">
                  <a:extLst>
                    <a:ext uri="{9D8B030D-6E8A-4147-A177-3AD203B41FA5}">
                      <a16:colId xmlns:a16="http://schemas.microsoft.com/office/drawing/2014/main" val="1195159842"/>
                    </a:ext>
                  </a:extLst>
                </a:gridCol>
                <a:gridCol w="2016224">
                  <a:extLst>
                    <a:ext uri="{9D8B030D-6E8A-4147-A177-3AD203B41FA5}">
                      <a16:colId xmlns:a16="http://schemas.microsoft.com/office/drawing/2014/main" val="1220154378"/>
                    </a:ext>
                  </a:extLst>
                </a:gridCol>
              </a:tblGrid>
              <a:tr h="284996">
                <a:tc>
                  <a:txBody>
                    <a:bodyPr/>
                    <a:lstStyle/>
                    <a:p>
                      <a:r>
                        <a:rPr lang="de-DE" sz="1100" dirty="0">
                          <a:latin typeface="Arial" panose="020B0604020202020204" pitchFamily="34" charset="0"/>
                          <a:cs typeface="Arial" panose="020B0604020202020204" pitchFamily="34" charset="0"/>
                        </a:rPr>
                        <a:t>Study</a:t>
                      </a:r>
                      <a:endParaRPr lang="en-GB" sz="1100" dirty="0">
                        <a:latin typeface="Arial" panose="020B0604020202020204" pitchFamily="34" charset="0"/>
                        <a:cs typeface="Arial" panose="020B0604020202020204" pitchFamily="34" charset="0"/>
                      </a:endParaRPr>
                    </a:p>
                  </a:txBody>
                  <a:tcPr/>
                </a:tc>
                <a:tc>
                  <a:txBody>
                    <a:bodyPr/>
                    <a:lstStyle/>
                    <a:p>
                      <a:r>
                        <a:rPr lang="de-DE" sz="1100" dirty="0">
                          <a:latin typeface="Arial" panose="020B0604020202020204" pitchFamily="34" charset="0"/>
                          <a:cs typeface="Arial" panose="020B0604020202020204" pitchFamily="34" charset="0"/>
                        </a:rPr>
                        <a:t>Regimen</a:t>
                      </a:r>
                      <a:endParaRPr lang="en-GB" sz="1100" dirty="0">
                        <a:latin typeface="Arial" panose="020B0604020202020204" pitchFamily="34" charset="0"/>
                        <a:cs typeface="Arial" panose="020B0604020202020204" pitchFamily="34" charset="0"/>
                      </a:endParaRPr>
                    </a:p>
                  </a:txBody>
                  <a:tcPr/>
                </a:tc>
                <a:tc>
                  <a:txBody>
                    <a:bodyPr/>
                    <a:lstStyle/>
                    <a:p>
                      <a:r>
                        <a:rPr lang="de-DE" sz="1100" dirty="0">
                          <a:latin typeface="Arial" panose="020B0604020202020204" pitchFamily="34" charset="0"/>
                          <a:cs typeface="Arial" panose="020B0604020202020204" pitchFamily="34" charset="0"/>
                        </a:rPr>
                        <a:t>Patients</a:t>
                      </a:r>
                      <a:endParaRPr lang="en-GB" sz="1100" dirty="0">
                        <a:latin typeface="Arial" panose="020B0604020202020204" pitchFamily="34" charset="0"/>
                        <a:cs typeface="Arial" panose="020B0604020202020204" pitchFamily="34" charset="0"/>
                      </a:endParaRPr>
                    </a:p>
                  </a:txBody>
                  <a:tcPr/>
                </a:tc>
                <a:tc>
                  <a:txBody>
                    <a:bodyPr/>
                    <a:lstStyle/>
                    <a:p>
                      <a:r>
                        <a:rPr lang="de-DE" sz="1100" dirty="0">
                          <a:latin typeface="Arial" panose="020B0604020202020204" pitchFamily="34" charset="0"/>
                          <a:cs typeface="Arial" panose="020B0604020202020204" pitchFamily="34" charset="0"/>
                        </a:rPr>
                        <a:t>Key outcome measure</a:t>
                      </a:r>
                      <a:endParaRPr lang="en-GB" sz="1100" dirty="0">
                        <a:latin typeface="Arial" panose="020B0604020202020204" pitchFamily="34" charset="0"/>
                        <a:cs typeface="Arial" panose="020B0604020202020204" pitchFamily="34" charset="0"/>
                      </a:endParaRPr>
                    </a:p>
                  </a:txBody>
                  <a:tcPr/>
                </a:tc>
                <a:tc>
                  <a:txBody>
                    <a:bodyPr/>
                    <a:lstStyle/>
                    <a:p>
                      <a:r>
                        <a:rPr lang="de-DE" sz="1100" dirty="0">
                          <a:latin typeface="Arial" panose="020B0604020202020204" pitchFamily="34" charset="0"/>
                          <a:cs typeface="Arial" panose="020B0604020202020204" pitchFamily="34" charset="0"/>
                        </a:rPr>
                        <a:t>Key results</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1627243"/>
                  </a:ext>
                </a:extLst>
              </a:tr>
              <a:tr h="304516">
                <a:tc>
                  <a:txBody>
                    <a:bodyPr/>
                    <a:lstStyle/>
                    <a:p>
                      <a:r>
                        <a:rPr lang="en-GB" sz="1100" dirty="0">
                          <a:latin typeface="Arial" panose="020B0604020202020204" pitchFamily="34" charset="0"/>
                          <a:cs typeface="Arial" panose="020B0604020202020204" pitchFamily="34" charset="0"/>
                        </a:rPr>
                        <a:t>CLARINET FORTE (NCT02651987)</a:t>
                      </a:r>
                      <a:r>
                        <a:rPr lang="en-GB" sz="1100" baseline="30000" dirty="0">
                          <a:latin typeface="Arial" panose="020B0604020202020204" pitchFamily="34" charset="0"/>
                          <a:cs typeface="Arial" panose="020B0604020202020204" pitchFamily="34" charset="0"/>
                        </a:rPr>
                        <a:t>3</a:t>
                      </a:r>
                    </a:p>
                  </a:txBody>
                  <a:tcPr/>
                </a:tc>
                <a:tc>
                  <a:txBody>
                    <a:bodyPr/>
                    <a:lstStyle/>
                    <a:p>
                      <a:r>
                        <a:rPr lang="en-GB" sz="1100" dirty="0">
                          <a:latin typeface="Arial" panose="020B0604020202020204" pitchFamily="34" charset="0"/>
                          <a:cs typeface="Arial" panose="020B0604020202020204" pitchFamily="34" charset="0"/>
                        </a:rPr>
                        <a:t>Lanreotide (single-arm) 120 mg every 14 days</a:t>
                      </a:r>
                    </a:p>
                  </a:txBody>
                  <a:tcPr/>
                </a:tc>
                <a:tc>
                  <a:txBody>
                    <a:bodyPr/>
                    <a:lstStyle/>
                    <a:p>
                      <a:r>
                        <a:rPr lang="en-GB" sz="1100" dirty="0">
                          <a:latin typeface="Arial" panose="020B0604020202020204" pitchFamily="34" charset="0"/>
                          <a:cs typeface="Arial" panose="020B0604020202020204" pitchFamily="34" charset="0"/>
                        </a:rPr>
                        <a:t>Progressive disease (n=99)</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Median PFS </a:t>
                      </a:r>
                    </a:p>
                    <a:p>
                      <a:endParaRPr lang="en-GB" sz="1100" dirty="0">
                        <a:latin typeface="Arial" panose="020B0604020202020204" pitchFamily="34" charset="0"/>
                        <a:cs typeface="Arial" panose="020B0604020202020204" pitchFamily="34" charset="0"/>
                      </a:endParaRPr>
                    </a:p>
                  </a:txBody>
                  <a:tcPr/>
                </a:tc>
                <a:tc>
                  <a:txBody>
                    <a:bodyPr/>
                    <a:lstStyle/>
                    <a:p>
                      <a:r>
                        <a:rPr lang="en-GB" sz="1100" dirty="0">
                          <a:latin typeface="Arial" panose="020B0604020202020204" pitchFamily="34" charset="0"/>
                          <a:cs typeface="Arial" panose="020B0604020202020204" pitchFamily="34" charset="0"/>
                        </a:rPr>
                        <a:t>5.6 months in pNETs</a:t>
                      </a:r>
                    </a:p>
                    <a:p>
                      <a:r>
                        <a:rPr lang="pl-PL" sz="1100" i="1" dirty="0">
                          <a:latin typeface="Arial" panose="020B0604020202020204" pitchFamily="34" charset="0"/>
                          <a:cs typeface="Arial" panose="020B0604020202020204" pitchFamily="34" charset="0"/>
                        </a:rPr>
                        <a:t>95% CI, </a:t>
                      </a:r>
                      <a:r>
                        <a:rPr lang="de-DE" sz="1100" i="1" dirty="0">
                          <a:latin typeface="Arial" panose="020B0604020202020204" pitchFamily="34" charset="0"/>
                          <a:cs typeface="Arial" panose="020B0604020202020204" pitchFamily="34" charset="0"/>
                        </a:rPr>
                        <a:t>5.5</a:t>
                      </a:r>
                      <a:r>
                        <a:rPr lang="pl-PL" sz="1100" i="1" dirty="0">
                          <a:latin typeface="Arial" panose="020B0604020202020204" pitchFamily="34" charset="0"/>
                          <a:cs typeface="Arial" panose="020B0604020202020204" pitchFamily="34" charset="0"/>
                        </a:rPr>
                        <a:t>–</a:t>
                      </a:r>
                      <a:r>
                        <a:rPr lang="de-DE" sz="1100" i="1" dirty="0">
                          <a:latin typeface="Arial" panose="020B0604020202020204" pitchFamily="34" charset="0"/>
                          <a:cs typeface="Arial" panose="020B0604020202020204" pitchFamily="34" charset="0"/>
                        </a:rPr>
                        <a:t>8.3</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8.3 months in midgut NETs</a:t>
                      </a:r>
                    </a:p>
                    <a:p>
                      <a:r>
                        <a:rPr lang="pl-PL" sz="1100" i="1" dirty="0">
                          <a:latin typeface="Arial" panose="020B0604020202020204" pitchFamily="34" charset="0"/>
                          <a:cs typeface="Arial" panose="020B0604020202020204" pitchFamily="34" charset="0"/>
                        </a:rPr>
                        <a:t>95% CI, </a:t>
                      </a:r>
                      <a:r>
                        <a:rPr lang="de-DE" sz="1100" i="1" dirty="0">
                          <a:latin typeface="Arial" panose="020B0604020202020204" pitchFamily="34" charset="0"/>
                          <a:cs typeface="Arial" panose="020B0604020202020204" pitchFamily="34" charset="0"/>
                        </a:rPr>
                        <a:t>5.6</a:t>
                      </a:r>
                      <a:r>
                        <a:rPr lang="pl-PL" sz="1100" i="1" dirty="0">
                          <a:latin typeface="Arial" panose="020B0604020202020204" pitchFamily="34" charset="0"/>
                          <a:cs typeface="Arial" panose="020B0604020202020204" pitchFamily="34" charset="0"/>
                        </a:rPr>
                        <a:t>-</a:t>
                      </a:r>
                      <a:r>
                        <a:rPr lang="de-DE" sz="1100" i="1" dirty="0">
                          <a:latin typeface="Arial" panose="020B0604020202020204" pitchFamily="34" charset="0"/>
                          <a:cs typeface="Arial" panose="020B0604020202020204" pitchFamily="34" charset="0"/>
                        </a:rPr>
                        <a:t>11,1</a:t>
                      </a:r>
                    </a:p>
                    <a:p>
                      <a:r>
                        <a:rPr lang="en-GB" sz="1100" dirty="0">
                          <a:latin typeface="Arial" panose="020B0604020202020204" pitchFamily="34" charset="0"/>
                          <a:cs typeface="Arial" panose="020B0604020202020204" pitchFamily="34" charset="0"/>
                        </a:rPr>
                        <a:t>PFS longer if Ki67 &lt;10%</a:t>
                      </a:r>
                    </a:p>
                  </a:txBody>
                  <a:tcPr/>
                </a:tc>
                <a:extLst>
                  <a:ext uri="{0D108BD9-81ED-4DB2-BD59-A6C34878D82A}">
                    <a16:rowId xmlns:a16="http://schemas.microsoft.com/office/drawing/2014/main" val="1407580005"/>
                  </a:ext>
                </a:extLst>
              </a:tr>
            </a:tbl>
          </a:graphicData>
        </a:graphic>
      </p:graphicFrame>
    </p:spTree>
    <p:extLst>
      <p:ext uri="{BB962C8B-B14F-4D97-AF65-F5344CB8AC3E}">
        <p14:creationId xmlns:p14="http://schemas.microsoft.com/office/powerpoint/2010/main" val="332747016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25EA55-494A-CEEE-B17B-089392B56D27}"/>
              </a:ext>
            </a:extLst>
          </p:cNvPr>
          <p:cNvSpPr>
            <a:spLocks noGrp="1"/>
          </p:cNvSpPr>
          <p:nvPr>
            <p:ph type="sldNum" sz="quarter" idx="4"/>
          </p:nvPr>
        </p:nvSpPr>
        <p:spPr/>
        <p:txBody>
          <a:bodyPr/>
          <a:lstStyle/>
          <a:p>
            <a:fld id="{FCE43C0F-8A7B-3A4B-9DB5-B3472E36E833}" type="slidenum">
              <a:rPr lang="en-GB" smtClean="0"/>
              <a:pPr/>
              <a:t>33</a:t>
            </a:fld>
            <a:endParaRPr lang="en-GB" dirty="0"/>
          </a:p>
        </p:txBody>
      </p:sp>
      <p:sp>
        <p:nvSpPr>
          <p:cNvPr id="6" name="Text Placeholder 5">
            <a:extLst>
              <a:ext uri="{FF2B5EF4-FFF2-40B4-BE49-F238E27FC236}">
                <a16:creationId xmlns:a16="http://schemas.microsoft.com/office/drawing/2014/main" id="{26697C6B-2CD5-8382-6157-08416D2B292C}"/>
              </a:ext>
            </a:extLst>
          </p:cNvPr>
          <p:cNvSpPr txBox="1">
            <a:spLocks/>
          </p:cNvSpPr>
          <p:nvPr/>
        </p:nvSpPr>
        <p:spPr>
          <a:xfrm>
            <a:off x="656172" y="727938"/>
            <a:ext cx="10972800" cy="702470"/>
          </a:xfrm>
          <a:prstGeom prst="rect">
            <a:avLst/>
          </a:prstGeom>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cap="all" spc="100" dirty="0">
                <a:solidFill>
                  <a:srgbClr val="C7573C"/>
                </a:solidFill>
              </a:rPr>
              <a:t>Evidence-base for consensus on appropriate interventions</a:t>
            </a:r>
          </a:p>
        </p:txBody>
      </p:sp>
      <p:sp>
        <p:nvSpPr>
          <p:cNvPr id="7" name="Title 1">
            <a:extLst>
              <a:ext uri="{FF2B5EF4-FFF2-40B4-BE49-F238E27FC236}">
                <a16:creationId xmlns:a16="http://schemas.microsoft.com/office/drawing/2014/main" id="{C2145EF4-28E0-025C-BF5F-05D7ABB15C4E}"/>
              </a:ext>
            </a:extLst>
          </p:cNvPr>
          <p:cNvSpPr>
            <a:spLocks noGrp="1"/>
          </p:cNvSpPr>
          <p:nvPr>
            <p:ph type="title"/>
          </p:nvPr>
        </p:nvSpPr>
        <p:spPr>
          <a:xfrm>
            <a:off x="619201" y="259200"/>
            <a:ext cx="10963199" cy="864000"/>
          </a:xfrm>
        </p:spPr>
        <p:txBody>
          <a:bodyPr/>
          <a:lstStyle/>
          <a:p>
            <a:r>
              <a:rPr lang="en-GB" dirty="0"/>
              <a:t>Supporting clinical studies</a:t>
            </a:r>
          </a:p>
        </p:txBody>
      </p:sp>
      <p:sp>
        <p:nvSpPr>
          <p:cNvPr id="12" name="Content Placeholder 11">
            <a:extLst>
              <a:ext uri="{FF2B5EF4-FFF2-40B4-BE49-F238E27FC236}">
                <a16:creationId xmlns:a16="http://schemas.microsoft.com/office/drawing/2014/main" id="{1E765676-0E69-0B3B-2DEF-48646D2E446B}"/>
              </a:ext>
            </a:extLst>
          </p:cNvPr>
          <p:cNvSpPr txBox="1">
            <a:spLocks/>
          </p:cNvSpPr>
          <p:nvPr/>
        </p:nvSpPr>
        <p:spPr>
          <a:xfrm>
            <a:off x="620183" y="6356351"/>
            <a:ext cx="1044436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baseline="30000"/>
              <a:t>a </a:t>
            </a:r>
            <a:r>
              <a:rPr lang="en-GB" sz="1000"/>
              <a:t>G2/3, Ki-67 10-55%</a:t>
            </a:r>
          </a:p>
          <a:p>
            <a:r>
              <a:rPr lang="en-GB" sz="1000" baseline="30000"/>
              <a:t>177</a:t>
            </a:r>
            <a:r>
              <a:rPr lang="en-GB" sz="1000"/>
              <a:t>Lu, lutetium-177; CAPTEM, capecitabine plus temozolomide; CI, confidence interval; G, grade; GEP-NET, gastroenteropancreatic neuroendocrine tumour; HR, hazard ratio; Ki67, antigen Kiel 67; LAR, long-acting release; OS, overall survival; PFS, progression-free survival; p(NET), (pancreatic) neuroendocrine tumour; PRRT, peptide receptor radionuclide therapy; SSA, somatostatin analogue; SSTR, somatostatin receptor </a:t>
            </a:r>
          </a:p>
          <a:p>
            <a:r>
              <a:rPr lang="en-GB" sz="1000"/>
              <a:t>1. Strosberg J, et al. N Engl J Med. 2017;376:125-35; 2. Strosberg JR, et al. Lancet Oncol. 20231;22:1752-63; 3. Kunz PL, et al. J Clin Oncol. 2023;41:1359-69</a:t>
            </a:r>
            <a:endParaRPr lang="en-GB" sz="1000" dirty="0"/>
          </a:p>
        </p:txBody>
      </p:sp>
      <p:sp>
        <p:nvSpPr>
          <p:cNvPr id="8" name="Slide Number Placeholder 4">
            <a:extLst>
              <a:ext uri="{FF2B5EF4-FFF2-40B4-BE49-F238E27FC236}">
                <a16:creationId xmlns:a16="http://schemas.microsoft.com/office/drawing/2014/main" id="{4B1227E9-6ECD-5BC9-CE45-B77E203BC4C1}"/>
              </a:ext>
            </a:extLst>
          </p:cNvPr>
          <p:cNvSpPr txBox="1">
            <a:spLocks/>
          </p:cNvSpPr>
          <p:nvPr/>
        </p:nvSpPr>
        <p:spPr>
          <a:xfrm>
            <a:off x="10800523" y="6428359"/>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E43C0F-8A7B-3A4B-9DB5-B3472E36E833}" type="slidenum">
              <a:rPr lang="en-GB" smtClean="0"/>
              <a:pPr/>
              <a:t>33</a:t>
            </a:fld>
            <a:endParaRPr lang="en-GB" dirty="0"/>
          </a:p>
        </p:txBody>
      </p:sp>
      <p:sp>
        <p:nvSpPr>
          <p:cNvPr id="18" name="Content Placeholder 2">
            <a:extLst>
              <a:ext uri="{FF2B5EF4-FFF2-40B4-BE49-F238E27FC236}">
                <a16:creationId xmlns:a16="http://schemas.microsoft.com/office/drawing/2014/main" id="{191C2D5A-E7A2-6DB1-E8A2-6B81A608E32C}"/>
              </a:ext>
            </a:extLst>
          </p:cNvPr>
          <p:cNvSpPr txBox="1">
            <a:spLocks/>
          </p:cNvSpPr>
          <p:nvPr/>
        </p:nvSpPr>
        <p:spPr>
          <a:xfrm>
            <a:off x="632954" y="1628800"/>
            <a:ext cx="10963275" cy="3976415"/>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dirty="0"/>
              <a:t>For patients with SSTR-positive GEP-NETs, PRRT using </a:t>
            </a:r>
            <a:r>
              <a:rPr lang="en-GB" sz="1600" baseline="30000" dirty="0"/>
              <a:t>177</a:t>
            </a:r>
            <a:r>
              <a:rPr lang="en-GB" sz="1600" dirty="0"/>
              <a:t>Lu-DOTATATE offers disease control and survival benefit</a:t>
            </a:r>
          </a:p>
        </p:txBody>
      </p:sp>
      <p:graphicFrame>
        <p:nvGraphicFramePr>
          <p:cNvPr id="19" name="Table 18">
            <a:extLst>
              <a:ext uri="{FF2B5EF4-FFF2-40B4-BE49-F238E27FC236}">
                <a16:creationId xmlns:a16="http://schemas.microsoft.com/office/drawing/2014/main" id="{6A859EFE-4EA6-0325-BA08-3F573B422875}"/>
              </a:ext>
            </a:extLst>
          </p:cNvPr>
          <p:cNvGraphicFramePr>
            <a:graphicFrameLocks noGrp="1"/>
          </p:cNvGraphicFramePr>
          <p:nvPr>
            <p:extLst>
              <p:ext uri="{D42A27DB-BD31-4B8C-83A1-F6EECF244321}">
                <p14:modId xmlns:p14="http://schemas.microsoft.com/office/powerpoint/2010/main" val="2660795775"/>
              </p:ext>
            </p:extLst>
          </p:nvPr>
        </p:nvGraphicFramePr>
        <p:xfrm>
          <a:off x="644290" y="1947948"/>
          <a:ext cx="10952690" cy="1767840"/>
        </p:xfrm>
        <a:graphic>
          <a:graphicData uri="http://schemas.openxmlformats.org/drawingml/2006/table">
            <a:tbl>
              <a:tblPr firstRow="1" bandRow="1">
                <a:tableStyleId>{5C22544A-7EE6-4342-B048-85BDC9FD1C3A}</a:tableStyleId>
              </a:tblPr>
              <a:tblGrid>
                <a:gridCol w="2155554">
                  <a:extLst>
                    <a:ext uri="{9D8B030D-6E8A-4147-A177-3AD203B41FA5}">
                      <a16:colId xmlns:a16="http://schemas.microsoft.com/office/drawing/2014/main" val="3040111461"/>
                    </a:ext>
                  </a:extLst>
                </a:gridCol>
                <a:gridCol w="3024336">
                  <a:extLst>
                    <a:ext uri="{9D8B030D-6E8A-4147-A177-3AD203B41FA5}">
                      <a16:colId xmlns:a16="http://schemas.microsoft.com/office/drawing/2014/main" val="3645345629"/>
                    </a:ext>
                  </a:extLst>
                </a:gridCol>
                <a:gridCol w="2448272">
                  <a:extLst>
                    <a:ext uri="{9D8B030D-6E8A-4147-A177-3AD203B41FA5}">
                      <a16:colId xmlns:a16="http://schemas.microsoft.com/office/drawing/2014/main" val="903645229"/>
                    </a:ext>
                  </a:extLst>
                </a:gridCol>
                <a:gridCol w="1584176">
                  <a:extLst>
                    <a:ext uri="{9D8B030D-6E8A-4147-A177-3AD203B41FA5}">
                      <a16:colId xmlns:a16="http://schemas.microsoft.com/office/drawing/2014/main" val="1195159842"/>
                    </a:ext>
                  </a:extLst>
                </a:gridCol>
                <a:gridCol w="1740352">
                  <a:extLst>
                    <a:ext uri="{9D8B030D-6E8A-4147-A177-3AD203B41FA5}">
                      <a16:colId xmlns:a16="http://schemas.microsoft.com/office/drawing/2014/main" val="1220154378"/>
                    </a:ext>
                  </a:extLst>
                </a:gridCol>
              </a:tblGrid>
              <a:tr h="159174">
                <a:tc>
                  <a:txBody>
                    <a:bodyPr/>
                    <a:lstStyle/>
                    <a:p>
                      <a:r>
                        <a:rPr lang="de-DE" sz="1100" dirty="0">
                          <a:latin typeface="Arial" panose="020B0604020202020204" pitchFamily="34" charset="0"/>
                          <a:cs typeface="Arial" panose="020B0604020202020204" pitchFamily="34" charset="0"/>
                        </a:rPr>
                        <a:t>Study</a:t>
                      </a:r>
                      <a:endParaRPr lang="en-GB" sz="1100" dirty="0">
                        <a:latin typeface="Arial" panose="020B0604020202020204" pitchFamily="34" charset="0"/>
                        <a:cs typeface="Arial" panose="020B0604020202020204" pitchFamily="34" charset="0"/>
                      </a:endParaRPr>
                    </a:p>
                  </a:txBody>
                  <a:tcPr/>
                </a:tc>
                <a:tc>
                  <a:txBody>
                    <a:bodyPr/>
                    <a:lstStyle/>
                    <a:p>
                      <a:r>
                        <a:rPr lang="de-DE" sz="1100" dirty="0">
                          <a:latin typeface="Arial" panose="020B0604020202020204" pitchFamily="34" charset="0"/>
                          <a:cs typeface="Arial" panose="020B0604020202020204" pitchFamily="34" charset="0"/>
                        </a:rPr>
                        <a:t>Regimen</a:t>
                      </a:r>
                      <a:endParaRPr lang="en-GB" sz="1100" dirty="0">
                        <a:latin typeface="Arial" panose="020B0604020202020204" pitchFamily="34" charset="0"/>
                        <a:cs typeface="Arial" panose="020B0604020202020204" pitchFamily="34" charset="0"/>
                      </a:endParaRPr>
                    </a:p>
                  </a:txBody>
                  <a:tcPr/>
                </a:tc>
                <a:tc>
                  <a:txBody>
                    <a:bodyPr/>
                    <a:lstStyle/>
                    <a:p>
                      <a:r>
                        <a:rPr lang="de-DE" sz="1100" dirty="0">
                          <a:latin typeface="Arial" panose="020B0604020202020204" pitchFamily="34" charset="0"/>
                          <a:cs typeface="Arial" panose="020B0604020202020204" pitchFamily="34" charset="0"/>
                        </a:rPr>
                        <a:t>Patients</a:t>
                      </a:r>
                      <a:endParaRPr lang="en-GB" sz="1100" dirty="0">
                        <a:latin typeface="Arial" panose="020B0604020202020204" pitchFamily="34" charset="0"/>
                        <a:cs typeface="Arial" panose="020B0604020202020204" pitchFamily="34" charset="0"/>
                      </a:endParaRPr>
                    </a:p>
                  </a:txBody>
                  <a:tcPr/>
                </a:tc>
                <a:tc>
                  <a:txBody>
                    <a:bodyPr/>
                    <a:lstStyle/>
                    <a:p>
                      <a:r>
                        <a:rPr lang="de-DE" sz="1100" dirty="0">
                          <a:latin typeface="Arial" panose="020B0604020202020204" pitchFamily="34" charset="0"/>
                          <a:cs typeface="Arial" panose="020B0604020202020204" pitchFamily="34" charset="0"/>
                        </a:rPr>
                        <a:t>Key outcome measure(s)</a:t>
                      </a:r>
                      <a:endParaRPr lang="en-GB" sz="1100" dirty="0">
                        <a:latin typeface="Arial" panose="020B0604020202020204" pitchFamily="34" charset="0"/>
                        <a:cs typeface="Arial" panose="020B0604020202020204" pitchFamily="34" charset="0"/>
                      </a:endParaRPr>
                    </a:p>
                  </a:txBody>
                  <a:tcPr/>
                </a:tc>
                <a:tc>
                  <a:txBody>
                    <a:bodyPr/>
                    <a:lstStyle/>
                    <a:p>
                      <a:r>
                        <a:rPr lang="de-DE" sz="1100" dirty="0">
                          <a:latin typeface="Arial" panose="020B0604020202020204" pitchFamily="34" charset="0"/>
                          <a:cs typeface="Arial" panose="020B0604020202020204" pitchFamily="34" charset="0"/>
                        </a:rPr>
                        <a:t>Key result(s)</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1627243"/>
                  </a:ext>
                </a:extLst>
              </a:tr>
              <a:tr h="534369">
                <a:tc>
                  <a:txBody>
                    <a:bodyPr/>
                    <a:lstStyle/>
                    <a:p>
                      <a:r>
                        <a:rPr lang="de-DE" sz="1100" kern="1200" baseline="0" dirty="0">
                          <a:solidFill>
                            <a:schemeClr val="dk1"/>
                          </a:solidFill>
                          <a:latin typeface="Arial" panose="020B0604020202020204" pitchFamily="34" charset="0"/>
                          <a:ea typeface="+mn-ea"/>
                          <a:cs typeface="Arial" panose="020B0604020202020204" pitchFamily="34" charset="0"/>
                        </a:rPr>
                        <a:t>NETTER-1 (</a:t>
                      </a:r>
                      <a:r>
                        <a:rPr lang="en-GB" sz="1100" kern="1200" baseline="0" dirty="0">
                          <a:solidFill>
                            <a:schemeClr val="dk1"/>
                          </a:solidFill>
                          <a:latin typeface="Arial" panose="020B0604020202020204" pitchFamily="34" charset="0"/>
                          <a:ea typeface="+mn-ea"/>
                          <a:cs typeface="Arial" panose="020B0604020202020204" pitchFamily="34" charset="0"/>
                        </a:rPr>
                        <a:t>NCT01578239)</a:t>
                      </a:r>
                      <a:r>
                        <a:rPr lang="en-GB" sz="1100" kern="1200" baseline="30000" dirty="0">
                          <a:solidFill>
                            <a:schemeClr val="dk1"/>
                          </a:solidFill>
                          <a:latin typeface="Arial" panose="020B0604020202020204" pitchFamily="34" charset="0"/>
                          <a:ea typeface="+mn-ea"/>
                          <a:cs typeface="Arial" panose="020B0604020202020204" pitchFamily="34" charset="0"/>
                        </a:rPr>
                        <a:t>1,2</a:t>
                      </a:r>
                    </a:p>
                  </a:txBody>
                  <a:tcPr/>
                </a:tc>
                <a:tc>
                  <a:txBody>
                    <a:bodyPr/>
                    <a:lstStyle/>
                    <a:p>
                      <a:r>
                        <a:rPr lang="en-GB" sz="1100" kern="1200" baseline="30000" dirty="0">
                          <a:solidFill>
                            <a:schemeClr val="dk1"/>
                          </a:solidFill>
                          <a:latin typeface="Arial" panose="020B0604020202020204" pitchFamily="34" charset="0"/>
                          <a:ea typeface="+mn-ea"/>
                          <a:cs typeface="Arial" panose="020B0604020202020204" pitchFamily="34" charset="0"/>
                        </a:rPr>
                        <a:t>177</a:t>
                      </a:r>
                      <a:r>
                        <a:rPr lang="en-GB" sz="1100" kern="1200" baseline="0" dirty="0">
                          <a:solidFill>
                            <a:schemeClr val="dk1"/>
                          </a:solidFill>
                          <a:latin typeface="Arial" panose="020B0604020202020204" pitchFamily="34" charset="0"/>
                          <a:ea typeface="+mn-ea"/>
                          <a:cs typeface="Arial" panose="020B0604020202020204" pitchFamily="34" charset="0"/>
                        </a:rPr>
                        <a:t>Lu-DOTATATE plus best supportive care (including octreotide LAR 30 mg/month) vs high-dose octreotide LAR (60 mg/month)</a:t>
                      </a:r>
                    </a:p>
                  </a:txBody>
                  <a:tcPr/>
                </a:tc>
                <a:tc>
                  <a:txBody>
                    <a:bodyPr/>
                    <a:lstStyle/>
                    <a:p>
                      <a:r>
                        <a:rPr lang="en-GB" sz="1100" kern="1200" baseline="0" dirty="0">
                          <a:solidFill>
                            <a:schemeClr val="dk1"/>
                          </a:solidFill>
                          <a:latin typeface="Arial" panose="020B0604020202020204" pitchFamily="34" charset="0"/>
                          <a:ea typeface="+mn-ea"/>
                          <a:cs typeface="Arial" panose="020B0604020202020204" pitchFamily="34" charset="0"/>
                        </a:rPr>
                        <a:t>Advanced midgut NETs (n=229)</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Arial" panose="020B0604020202020204" pitchFamily="34" charset="0"/>
                          <a:ea typeface="+mn-ea"/>
                          <a:cs typeface="Arial" panose="020B0604020202020204" pitchFamily="34" charset="0"/>
                        </a:rPr>
                        <a:t>Median PFS</a:t>
                      </a:r>
                      <a:br>
                        <a:rPr lang="en-GB" sz="1100" kern="1200" baseline="0" dirty="0">
                          <a:solidFill>
                            <a:schemeClr val="dk1"/>
                          </a:solidFill>
                          <a:latin typeface="Arial" panose="020B0604020202020204" pitchFamily="34" charset="0"/>
                          <a:ea typeface="+mn-ea"/>
                          <a:cs typeface="Arial" panose="020B0604020202020204" pitchFamily="34" charset="0"/>
                        </a:rPr>
                      </a:br>
                      <a:endParaRPr lang="en-GB" sz="1100" kern="1200" baseline="0" dirty="0">
                        <a:solidFill>
                          <a:schemeClr val="dk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100" kern="1200" baseline="0" dirty="0">
                        <a:solidFill>
                          <a:schemeClr val="dk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100" kern="1200" baseline="0" dirty="0">
                        <a:solidFill>
                          <a:schemeClr val="dk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500" kern="1200" baseline="0" dirty="0">
                        <a:solidFill>
                          <a:schemeClr val="dk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Arial" panose="020B0604020202020204" pitchFamily="34" charset="0"/>
                          <a:ea typeface="+mn-ea"/>
                          <a:cs typeface="Arial" panose="020B0604020202020204" pitchFamily="34" charset="0"/>
                        </a:rPr>
                        <a:t>Median OS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Arial" panose="020B0604020202020204" pitchFamily="34" charset="0"/>
                          <a:ea typeface="+mn-ea"/>
                          <a:cs typeface="Arial" panose="020B0604020202020204" pitchFamily="34" charset="0"/>
                        </a:rPr>
                        <a:t>Not reached vs 8.4 months</a:t>
                      </a:r>
                    </a:p>
                    <a:p>
                      <a:pPr marL="0" marR="0" lvl="0" indent="0" algn="l" defTabSz="457200" rtl="0" eaLnBrk="1" fontAlgn="auto" latinLnBrk="0" hangingPunct="1">
                        <a:lnSpc>
                          <a:spcPct val="100000"/>
                        </a:lnSpc>
                        <a:spcBef>
                          <a:spcPts val="0"/>
                        </a:spcBef>
                        <a:spcAft>
                          <a:spcPts val="0"/>
                        </a:spcAft>
                        <a:buClrTx/>
                        <a:buSzTx/>
                        <a:buFontTx/>
                        <a:buNone/>
                        <a:tabLst/>
                        <a:defRPr/>
                      </a:pPr>
                      <a:r>
                        <a:rPr lang="pl-PL" sz="1100" i="1" dirty="0">
                          <a:latin typeface="Arial" panose="020B0604020202020204" pitchFamily="34" charset="0"/>
                          <a:cs typeface="Arial" panose="020B0604020202020204" pitchFamily="34" charset="0"/>
                        </a:rPr>
                        <a:t>HR</a:t>
                      </a:r>
                      <a:r>
                        <a:rPr lang="de-DE" sz="1100" i="1" dirty="0">
                          <a:latin typeface="Arial" panose="020B0604020202020204" pitchFamily="34" charset="0"/>
                          <a:cs typeface="Arial" panose="020B0604020202020204" pitchFamily="34" charset="0"/>
                        </a:rPr>
                        <a:t>=</a:t>
                      </a:r>
                      <a:r>
                        <a:rPr lang="pl-PL" sz="1100" i="1" dirty="0">
                          <a:latin typeface="Arial" panose="020B0604020202020204" pitchFamily="34" charset="0"/>
                          <a:cs typeface="Arial" panose="020B0604020202020204" pitchFamily="34" charset="0"/>
                        </a:rPr>
                        <a:t>0.</a:t>
                      </a:r>
                      <a:r>
                        <a:rPr lang="de-DE" sz="1100" i="1" dirty="0">
                          <a:latin typeface="Arial" panose="020B0604020202020204" pitchFamily="34" charset="0"/>
                          <a:cs typeface="Arial" panose="020B0604020202020204" pitchFamily="34" charset="0"/>
                        </a:rPr>
                        <a:t>21</a:t>
                      </a:r>
                      <a:r>
                        <a:rPr lang="pl-PL" sz="1100" i="1" dirty="0">
                          <a:latin typeface="Arial" panose="020B0604020202020204" pitchFamily="34" charset="0"/>
                          <a:cs typeface="Arial" panose="020B0604020202020204" pitchFamily="34" charset="0"/>
                        </a:rPr>
                        <a:t>; 95% CI, </a:t>
                      </a:r>
                      <a:br>
                        <a:rPr lang="pl-PL" sz="1100" i="1" dirty="0">
                          <a:latin typeface="Arial" panose="020B0604020202020204" pitchFamily="34" charset="0"/>
                          <a:cs typeface="Arial" panose="020B0604020202020204" pitchFamily="34" charset="0"/>
                        </a:rPr>
                      </a:br>
                      <a:r>
                        <a:rPr lang="pl-PL" sz="1100" i="1" dirty="0">
                          <a:latin typeface="Arial" panose="020B0604020202020204" pitchFamily="34" charset="0"/>
                          <a:cs typeface="Arial" panose="020B0604020202020204" pitchFamily="34" charset="0"/>
                        </a:rPr>
                        <a:t>0.</a:t>
                      </a:r>
                      <a:r>
                        <a:rPr lang="de-DE" sz="1100" i="1" dirty="0">
                          <a:latin typeface="Arial" panose="020B0604020202020204" pitchFamily="34" charset="0"/>
                          <a:cs typeface="Arial" panose="020B0604020202020204" pitchFamily="34" charset="0"/>
                        </a:rPr>
                        <a:t>13</a:t>
                      </a:r>
                      <a:r>
                        <a:rPr lang="pl-PL" sz="1100" i="1" dirty="0">
                          <a:latin typeface="Arial" panose="020B0604020202020204" pitchFamily="34" charset="0"/>
                          <a:cs typeface="Arial" panose="020B0604020202020204" pitchFamily="34" charset="0"/>
                        </a:rPr>
                        <a:t>-0.</a:t>
                      </a:r>
                      <a:r>
                        <a:rPr lang="de-DE" sz="1100" i="1" dirty="0">
                          <a:latin typeface="Arial" panose="020B0604020202020204" pitchFamily="34" charset="0"/>
                          <a:cs typeface="Arial" panose="020B0604020202020204" pitchFamily="34" charset="0"/>
                        </a:rPr>
                        <a:t>33</a:t>
                      </a:r>
                      <a:r>
                        <a:rPr lang="pl-PL" sz="1100" i="1" dirty="0">
                          <a:latin typeface="Arial" panose="020B0604020202020204" pitchFamily="34" charset="0"/>
                          <a:cs typeface="Arial" panose="020B0604020202020204" pitchFamily="34" charset="0"/>
                        </a:rPr>
                        <a:t>; </a:t>
                      </a:r>
                      <a:r>
                        <a:rPr lang="de-DE" sz="1100" i="1" dirty="0">
                          <a:latin typeface="Arial" panose="020B0604020202020204" pitchFamily="34" charset="0"/>
                          <a:cs typeface="Arial" panose="020B0604020202020204" pitchFamily="34" charset="0"/>
                        </a:rPr>
                        <a:t>p&lt;0.001</a:t>
                      </a:r>
                      <a:br>
                        <a:rPr lang="en-GB" sz="1100" kern="1200" baseline="0" dirty="0">
                          <a:solidFill>
                            <a:schemeClr val="dk1"/>
                          </a:solidFill>
                          <a:latin typeface="Arial" panose="020B0604020202020204" pitchFamily="34" charset="0"/>
                          <a:ea typeface="+mn-ea"/>
                          <a:cs typeface="Arial" panose="020B0604020202020204" pitchFamily="34" charset="0"/>
                        </a:rPr>
                      </a:br>
                      <a:endParaRPr lang="en-GB" sz="500" kern="1200" baseline="0" dirty="0">
                        <a:solidFill>
                          <a:schemeClr val="dk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Arial" panose="020B0604020202020204" pitchFamily="34" charset="0"/>
                          <a:ea typeface="+mn-ea"/>
                          <a:cs typeface="Arial" panose="020B0604020202020204" pitchFamily="34" charset="0"/>
                        </a:rPr>
                        <a:t>48.0 vs 36.3 months</a:t>
                      </a:r>
                    </a:p>
                    <a:p>
                      <a:pPr marL="0" marR="0" lvl="0" indent="0" algn="l" defTabSz="457200" rtl="0" eaLnBrk="1" fontAlgn="auto" latinLnBrk="0" hangingPunct="1">
                        <a:lnSpc>
                          <a:spcPct val="100000"/>
                        </a:lnSpc>
                        <a:spcBef>
                          <a:spcPts val="0"/>
                        </a:spcBef>
                        <a:spcAft>
                          <a:spcPts val="0"/>
                        </a:spcAft>
                        <a:buClrTx/>
                        <a:buSzTx/>
                        <a:buFontTx/>
                        <a:buNone/>
                        <a:tabLst/>
                        <a:defRPr/>
                      </a:pPr>
                      <a:r>
                        <a:rPr lang="pl-PL" sz="1100" i="1" dirty="0">
                          <a:latin typeface="Arial" panose="020B0604020202020204" pitchFamily="34" charset="0"/>
                          <a:cs typeface="Arial" panose="020B0604020202020204" pitchFamily="34" charset="0"/>
                        </a:rPr>
                        <a:t>HR</a:t>
                      </a:r>
                      <a:r>
                        <a:rPr lang="de-DE" sz="1100" i="1" dirty="0">
                          <a:latin typeface="Arial" panose="020B0604020202020204" pitchFamily="34" charset="0"/>
                          <a:cs typeface="Arial" panose="020B0604020202020204" pitchFamily="34" charset="0"/>
                        </a:rPr>
                        <a:t>=</a:t>
                      </a:r>
                      <a:r>
                        <a:rPr lang="pl-PL" sz="1100" i="1" dirty="0">
                          <a:latin typeface="Arial" panose="020B0604020202020204" pitchFamily="34" charset="0"/>
                          <a:cs typeface="Arial" panose="020B0604020202020204" pitchFamily="34" charset="0"/>
                        </a:rPr>
                        <a:t>0.</a:t>
                      </a:r>
                      <a:r>
                        <a:rPr lang="de-DE" sz="1100" i="1" dirty="0">
                          <a:latin typeface="Arial" panose="020B0604020202020204" pitchFamily="34" charset="0"/>
                          <a:cs typeface="Arial" panose="020B0604020202020204" pitchFamily="34" charset="0"/>
                        </a:rPr>
                        <a:t>84</a:t>
                      </a:r>
                      <a:r>
                        <a:rPr lang="pl-PL" sz="1100" i="1" dirty="0">
                          <a:latin typeface="Arial" panose="020B0604020202020204" pitchFamily="34" charset="0"/>
                          <a:cs typeface="Arial" panose="020B0604020202020204" pitchFamily="34" charset="0"/>
                        </a:rPr>
                        <a:t>; 95% CI, </a:t>
                      </a:r>
                      <a:br>
                        <a:rPr lang="pl-PL" sz="1100" i="1" dirty="0">
                          <a:latin typeface="Arial" panose="020B0604020202020204" pitchFamily="34" charset="0"/>
                          <a:cs typeface="Arial" panose="020B0604020202020204" pitchFamily="34" charset="0"/>
                        </a:rPr>
                      </a:br>
                      <a:r>
                        <a:rPr lang="pl-PL" sz="1100" i="1" dirty="0">
                          <a:latin typeface="Arial" panose="020B0604020202020204" pitchFamily="34" charset="0"/>
                          <a:cs typeface="Arial" panose="020B0604020202020204" pitchFamily="34" charset="0"/>
                        </a:rPr>
                        <a:t>0.</a:t>
                      </a:r>
                      <a:r>
                        <a:rPr lang="de-DE" sz="1100" i="1" dirty="0">
                          <a:latin typeface="Arial" panose="020B0604020202020204" pitchFamily="34" charset="0"/>
                          <a:cs typeface="Arial" panose="020B0604020202020204" pitchFamily="34" charset="0"/>
                        </a:rPr>
                        <a:t>6</a:t>
                      </a:r>
                      <a:r>
                        <a:rPr lang="pl-PL" sz="1100" i="1" dirty="0">
                          <a:latin typeface="Arial" panose="020B0604020202020204" pitchFamily="34" charset="0"/>
                          <a:cs typeface="Arial" panose="020B0604020202020204" pitchFamily="34" charset="0"/>
                        </a:rPr>
                        <a:t>0-</a:t>
                      </a:r>
                      <a:r>
                        <a:rPr lang="de-DE" sz="1100" i="1" dirty="0">
                          <a:latin typeface="Arial" panose="020B0604020202020204" pitchFamily="34" charset="0"/>
                          <a:cs typeface="Arial" panose="020B0604020202020204" pitchFamily="34" charset="0"/>
                        </a:rPr>
                        <a:t>1.17</a:t>
                      </a:r>
                      <a:r>
                        <a:rPr lang="pl-PL" sz="1100" i="1" dirty="0">
                          <a:latin typeface="Arial" panose="020B0604020202020204" pitchFamily="34" charset="0"/>
                          <a:cs typeface="Arial" panose="020B0604020202020204" pitchFamily="34" charset="0"/>
                        </a:rPr>
                        <a:t>; </a:t>
                      </a:r>
                      <a:r>
                        <a:rPr lang="de-DE" sz="1100" i="1" dirty="0">
                          <a:latin typeface="Arial" panose="020B0604020202020204" pitchFamily="34" charset="0"/>
                          <a:cs typeface="Arial" panose="020B0604020202020204" pitchFamily="34" charset="0"/>
                        </a:rPr>
                        <a:t>p=0.3</a:t>
                      </a:r>
                      <a:endParaRPr lang="en-GB" sz="11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786109"/>
                  </a:ext>
                </a:extLst>
              </a:tr>
            </a:tbl>
          </a:graphicData>
        </a:graphic>
      </p:graphicFrame>
      <p:sp>
        <p:nvSpPr>
          <p:cNvPr id="9" name="Content Placeholder 2">
            <a:extLst>
              <a:ext uri="{FF2B5EF4-FFF2-40B4-BE49-F238E27FC236}">
                <a16:creationId xmlns:a16="http://schemas.microsoft.com/office/drawing/2014/main" id="{54ED9888-AFFE-D769-BD30-A29B3E246F7E}"/>
              </a:ext>
            </a:extLst>
          </p:cNvPr>
          <p:cNvSpPr txBox="1">
            <a:spLocks/>
          </p:cNvSpPr>
          <p:nvPr/>
        </p:nvSpPr>
        <p:spPr>
          <a:xfrm>
            <a:off x="645946" y="3972480"/>
            <a:ext cx="10963275" cy="407554"/>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500" dirty="0"/>
              <a:t>CAP-TEM is recommended in advanced pNETs for which cytotoxic agents are indicated</a:t>
            </a:r>
            <a:r>
              <a:rPr lang="en-GB" sz="1500" baseline="30000" dirty="0"/>
              <a:t>3</a:t>
            </a:r>
          </a:p>
        </p:txBody>
      </p:sp>
      <p:graphicFrame>
        <p:nvGraphicFramePr>
          <p:cNvPr id="10" name="Table 9">
            <a:extLst>
              <a:ext uri="{FF2B5EF4-FFF2-40B4-BE49-F238E27FC236}">
                <a16:creationId xmlns:a16="http://schemas.microsoft.com/office/drawing/2014/main" id="{4101AD8C-B979-A890-6D67-78DD845E71A2}"/>
              </a:ext>
            </a:extLst>
          </p:cNvPr>
          <p:cNvGraphicFramePr>
            <a:graphicFrameLocks noGrp="1"/>
          </p:cNvGraphicFramePr>
          <p:nvPr>
            <p:extLst>
              <p:ext uri="{D42A27DB-BD31-4B8C-83A1-F6EECF244321}">
                <p14:modId xmlns:p14="http://schemas.microsoft.com/office/powerpoint/2010/main" val="959608264"/>
              </p:ext>
            </p:extLst>
          </p:nvPr>
        </p:nvGraphicFramePr>
        <p:xfrm>
          <a:off x="629710" y="4233328"/>
          <a:ext cx="10952690" cy="792480"/>
        </p:xfrm>
        <a:graphic>
          <a:graphicData uri="http://schemas.openxmlformats.org/drawingml/2006/table">
            <a:tbl>
              <a:tblPr firstRow="1" bandRow="1">
                <a:tableStyleId>{5C22544A-7EE6-4342-B048-85BDC9FD1C3A}</a:tableStyleId>
              </a:tblPr>
              <a:tblGrid>
                <a:gridCol w="2155554">
                  <a:extLst>
                    <a:ext uri="{9D8B030D-6E8A-4147-A177-3AD203B41FA5}">
                      <a16:colId xmlns:a16="http://schemas.microsoft.com/office/drawing/2014/main" val="3040111461"/>
                    </a:ext>
                  </a:extLst>
                </a:gridCol>
                <a:gridCol w="3024336">
                  <a:extLst>
                    <a:ext uri="{9D8B030D-6E8A-4147-A177-3AD203B41FA5}">
                      <a16:colId xmlns:a16="http://schemas.microsoft.com/office/drawing/2014/main" val="3645345629"/>
                    </a:ext>
                  </a:extLst>
                </a:gridCol>
                <a:gridCol w="2448272">
                  <a:extLst>
                    <a:ext uri="{9D8B030D-6E8A-4147-A177-3AD203B41FA5}">
                      <a16:colId xmlns:a16="http://schemas.microsoft.com/office/drawing/2014/main" val="903645229"/>
                    </a:ext>
                  </a:extLst>
                </a:gridCol>
                <a:gridCol w="1584176">
                  <a:extLst>
                    <a:ext uri="{9D8B030D-6E8A-4147-A177-3AD203B41FA5}">
                      <a16:colId xmlns:a16="http://schemas.microsoft.com/office/drawing/2014/main" val="1195159842"/>
                    </a:ext>
                  </a:extLst>
                </a:gridCol>
                <a:gridCol w="1740352">
                  <a:extLst>
                    <a:ext uri="{9D8B030D-6E8A-4147-A177-3AD203B41FA5}">
                      <a16:colId xmlns:a16="http://schemas.microsoft.com/office/drawing/2014/main" val="1220154378"/>
                    </a:ext>
                  </a:extLst>
                </a:gridCol>
              </a:tblGrid>
              <a:tr h="153191">
                <a:tc>
                  <a:txBody>
                    <a:bodyPr/>
                    <a:lstStyle/>
                    <a:p>
                      <a:r>
                        <a:rPr lang="de-DE" sz="1000" dirty="0">
                          <a:solidFill>
                            <a:schemeClr val="bg1"/>
                          </a:solidFill>
                          <a:latin typeface="Arial" panose="020B0604020202020204" pitchFamily="34" charset="0"/>
                          <a:cs typeface="Arial" panose="020B0604020202020204" pitchFamily="34" charset="0"/>
                        </a:rPr>
                        <a:t>Study</a:t>
                      </a:r>
                      <a:endParaRPr lang="en-GB" sz="1000" dirty="0">
                        <a:solidFill>
                          <a:schemeClr val="bg1"/>
                        </a:solidFill>
                        <a:latin typeface="Arial" panose="020B0604020202020204" pitchFamily="34" charset="0"/>
                        <a:cs typeface="Arial" panose="020B0604020202020204" pitchFamily="34" charset="0"/>
                      </a:endParaRPr>
                    </a:p>
                  </a:txBody>
                  <a:tcPr/>
                </a:tc>
                <a:tc>
                  <a:txBody>
                    <a:bodyPr/>
                    <a:lstStyle/>
                    <a:p>
                      <a:r>
                        <a:rPr lang="de-DE" sz="1000" dirty="0">
                          <a:solidFill>
                            <a:schemeClr val="bg1"/>
                          </a:solidFill>
                          <a:latin typeface="Arial" panose="020B0604020202020204" pitchFamily="34" charset="0"/>
                          <a:cs typeface="Arial" panose="020B0604020202020204" pitchFamily="34" charset="0"/>
                        </a:rPr>
                        <a:t>Regimen</a:t>
                      </a:r>
                      <a:endParaRPr lang="en-GB" sz="1000" dirty="0">
                        <a:solidFill>
                          <a:schemeClr val="bg1"/>
                        </a:solidFill>
                        <a:latin typeface="Arial" panose="020B0604020202020204" pitchFamily="34" charset="0"/>
                        <a:cs typeface="Arial" panose="020B0604020202020204" pitchFamily="34" charset="0"/>
                      </a:endParaRPr>
                    </a:p>
                  </a:txBody>
                  <a:tcPr/>
                </a:tc>
                <a:tc>
                  <a:txBody>
                    <a:bodyPr/>
                    <a:lstStyle/>
                    <a:p>
                      <a:r>
                        <a:rPr lang="de-DE" sz="1000" dirty="0">
                          <a:solidFill>
                            <a:schemeClr val="bg1"/>
                          </a:solidFill>
                          <a:latin typeface="Arial" panose="020B0604020202020204" pitchFamily="34" charset="0"/>
                          <a:cs typeface="Arial" panose="020B0604020202020204" pitchFamily="34" charset="0"/>
                        </a:rPr>
                        <a:t>Patients</a:t>
                      </a:r>
                      <a:endParaRPr lang="en-GB" sz="1000" dirty="0">
                        <a:solidFill>
                          <a:schemeClr val="bg1"/>
                        </a:solidFill>
                        <a:latin typeface="Arial" panose="020B0604020202020204" pitchFamily="34" charset="0"/>
                        <a:cs typeface="Arial" panose="020B0604020202020204" pitchFamily="34" charset="0"/>
                      </a:endParaRPr>
                    </a:p>
                  </a:txBody>
                  <a:tcPr/>
                </a:tc>
                <a:tc>
                  <a:txBody>
                    <a:bodyPr/>
                    <a:lstStyle/>
                    <a:p>
                      <a:r>
                        <a:rPr lang="de-DE" sz="1000" dirty="0">
                          <a:solidFill>
                            <a:schemeClr val="bg1"/>
                          </a:solidFill>
                          <a:latin typeface="Arial" panose="020B0604020202020204" pitchFamily="34" charset="0"/>
                          <a:cs typeface="Arial" panose="020B0604020202020204" pitchFamily="34" charset="0"/>
                        </a:rPr>
                        <a:t>Key outcome measure</a:t>
                      </a:r>
                      <a:endParaRPr lang="en-GB" sz="1000" dirty="0">
                        <a:solidFill>
                          <a:schemeClr val="bg1"/>
                        </a:solidFill>
                        <a:latin typeface="Arial" panose="020B0604020202020204" pitchFamily="34" charset="0"/>
                        <a:cs typeface="Arial" panose="020B0604020202020204" pitchFamily="34" charset="0"/>
                      </a:endParaRPr>
                    </a:p>
                  </a:txBody>
                  <a:tcPr/>
                </a:tc>
                <a:tc>
                  <a:txBody>
                    <a:bodyPr/>
                    <a:lstStyle/>
                    <a:p>
                      <a:r>
                        <a:rPr lang="de-DE" sz="1000" dirty="0">
                          <a:solidFill>
                            <a:schemeClr val="bg1"/>
                          </a:solidFill>
                          <a:latin typeface="Arial" panose="020B0604020202020204" pitchFamily="34" charset="0"/>
                          <a:cs typeface="Arial" panose="020B0604020202020204" pitchFamily="34" charset="0"/>
                        </a:rPr>
                        <a:t>Key result</a:t>
                      </a:r>
                      <a:endParaRPr lang="en-GB" sz="10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1627243"/>
                  </a:ext>
                </a:extLst>
              </a:tr>
              <a:tr h="224118">
                <a:tc>
                  <a:txBody>
                    <a:bodyPr/>
                    <a:lstStyle/>
                    <a:p>
                      <a:r>
                        <a:rPr lang="en-GB" sz="1000" kern="1200" dirty="0">
                          <a:solidFill>
                            <a:schemeClr val="dk1"/>
                          </a:solidFill>
                          <a:latin typeface="Arial" panose="020B0604020202020204" pitchFamily="34" charset="0"/>
                          <a:ea typeface="+mn-ea"/>
                          <a:cs typeface="Arial" panose="020B0604020202020204" pitchFamily="34" charset="0"/>
                        </a:rPr>
                        <a:t> Phase 2 (NCT01824875)</a:t>
                      </a:r>
                      <a:r>
                        <a:rPr lang="en-GB" sz="1000" kern="1200" baseline="30000" dirty="0">
                          <a:solidFill>
                            <a:schemeClr val="dk1"/>
                          </a:solidFill>
                          <a:latin typeface="Arial" panose="020B0604020202020204" pitchFamily="34" charset="0"/>
                          <a:ea typeface="+mn-ea"/>
                          <a:cs typeface="Arial" panose="020B0604020202020204" pitchFamily="34" charset="0"/>
                        </a:rPr>
                        <a:t>3</a:t>
                      </a:r>
                    </a:p>
                  </a:txBody>
                  <a:tcPr/>
                </a:tc>
                <a:tc>
                  <a:txBody>
                    <a:bodyPr/>
                    <a:lstStyle/>
                    <a:p>
                      <a:r>
                        <a:rPr lang="de-DE" sz="1000" kern="1200" dirty="0">
                          <a:solidFill>
                            <a:schemeClr val="dk1"/>
                          </a:solidFill>
                          <a:latin typeface="Arial" panose="020B0604020202020204" pitchFamily="34" charset="0"/>
                          <a:ea typeface="+mn-ea"/>
                          <a:cs typeface="Arial" panose="020B0604020202020204" pitchFamily="34" charset="0"/>
                        </a:rPr>
                        <a:t>CAP-TEM vs temozolomide </a:t>
                      </a:r>
                      <a:endParaRPr lang="en-GB" sz="10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000" kern="1200" dirty="0">
                          <a:solidFill>
                            <a:schemeClr val="dk1"/>
                          </a:solidFill>
                          <a:latin typeface="Arial" panose="020B0604020202020204" pitchFamily="34" charset="0"/>
                          <a:ea typeface="+mn-ea"/>
                          <a:cs typeface="Arial" panose="020B0604020202020204" pitchFamily="34" charset="0"/>
                        </a:rPr>
                        <a:t>Progressive, unresectable low or intermediate grade pNETs (n=144)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Arial" panose="020B0604020202020204" pitchFamily="34" charset="0"/>
                          <a:ea typeface="+mn-ea"/>
                          <a:cs typeface="Arial" panose="020B0604020202020204" pitchFamily="34" charset="0"/>
                        </a:rPr>
                        <a:t>Median PFS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Arial" panose="020B0604020202020204" pitchFamily="34" charset="0"/>
                          <a:ea typeface="+mn-ea"/>
                          <a:cs typeface="Arial" panose="020B0604020202020204" pitchFamily="34" charset="0"/>
                        </a:rPr>
                        <a:t>22.7 vs 14.4 months</a:t>
                      </a:r>
                    </a:p>
                    <a:p>
                      <a:pPr marL="0" marR="0" lvl="0" indent="0" algn="l" defTabSz="457200" rtl="0" eaLnBrk="1" fontAlgn="auto" latinLnBrk="0" hangingPunct="1">
                        <a:lnSpc>
                          <a:spcPct val="100000"/>
                        </a:lnSpc>
                        <a:spcBef>
                          <a:spcPts val="0"/>
                        </a:spcBef>
                        <a:spcAft>
                          <a:spcPts val="0"/>
                        </a:spcAft>
                        <a:buClrTx/>
                        <a:buSzTx/>
                        <a:buFontTx/>
                        <a:buNone/>
                        <a:tabLst/>
                        <a:defRPr/>
                      </a:pPr>
                      <a:r>
                        <a:rPr lang="pl-PL" sz="1000" i="1" kern="1200" dirty="0">
                          <a:solidFill>
                            <a:schemeClr val="dk1"/>
                          </a:solidFill>
                          <a:latin typeface="Arial" panose="020B0604020202020204" pitchFamily="34" charset="0"/>
                          <a:ea typeface="+mn-ea"/>
                          <a:cs typeface="Arial" panose="020B0604020202020204" pitchFamily="34" charset="0"/>
                        </a:rPr>
                        <a:t>HR</a:t>
                      </a:r>
                      <a:r>
                        <a:rPr lang="de-DE" sz="1000" i="1" kern="1200" dirty="0">
                          <a:solidFill>
                            <a:schemeClr val="dk1"/>
                          </a:solidFill>
                          <a:latin typeface="Arial" panose="020B0604020202020204" pitchFamily="34" charset="0"/>
                          <a:ea typeface="+mn-ea"/>
                          <a:cs typeface="Arial" panose="020B0604020202020204" pitchFamily="34" charset="0"/>
                        </a:rPr>
                        <a:t>=</a:t>
                      </a:r>
                      <a:r>
                        <a:rPr lang="pl-PL" sz="1000" i="1" kern="1200" dirty="0">
                          <a:solidFill>
                            <a:schemeClr val="dk1"/>
                          </a:solidFill>
                          <a:latin typeface="Arial" panose="020B0604020202020204" pitchFamily="34" charset="0"/>
                          <a:ea typeface="+mn-ea"/>
                          <a:cs typeface="Arial" panose="020B0604020202020204" pitchFamily="34" charset="0"/>
                        </a:rPr>
                        <a:t>0.</a:t>
                      </a:r>
                      <a:r>
                        <a:rPr lang="de-DE" sz="1000" i="1" kern="1200" dirty="0">
                          <a:solidFill>
                            <a:schemeClr val="dk1"/>
                          </a:solidFill>
                          <a:latin typeface="Arial" panose="020B0604020202020204" pitchFamily="34" charset="0"/>
                          <a:ea typeface="+mn-ea"/>
                          <a:cs typeface="Arial" panose="020B0604020202020204" pitchFamily="34" charset="0"/>
                        </a:rPr>
                        <a:t>58</a:t>
                      </a:r>
                      <a:r>
                        <a:rPr lang="pl-PL" sz="1000" i="1" kern="1200" dirty="0">
                          <a:solidFill>
                            <a:schemeClr val="dk1"/>
                          </a:solidFill>
                          <a:latin typeface="Arial" panose="020B0604020202020204" pitchFamily="34" charset="0"/>
                          <a:ea typeface="+mn-ea"/>
                          <a:cs typeface="Arial" panose="020B0604020202020204" pitchFamily="34" charset="0"/>
                        </a:rPr>
                        <a:t>; 95% CI, </a:t>
                      </a:r>
                      <a:br>
                        <a:rPr lang="pl-PL" sz="1000" i="1" kern="1200" dirty="0">
                          <a:solidFill>
                            <a:schemeClr val="dk1"/>
                          </a:solidFill>
                          <a:latin typeface="Arial" panose="020B0604020202020204" pitchFamily="34" charset="0"/>
                          <a:ea typeface="+mn-ea"/>
                          <a:cs typeface="Arial" panose="020B0604020202020204" pitchFamily="34" charset="0"/>
                        </a:rPr>
                      </a:br>
                      <a:r>
                        <a:rPr lang="pl-PL" sz="1000" i="1" kern="1200" dirty="0">
                          <a:solidFill>
                            <a:schemeClr val="dk1"/>
                          </a:solidFill>
                          <a:latin typeface="Arial" panose="020B0604020202020204" pitchFamily="34" charset="0"/>
                          <a:ea typeface="+mn-ea"/>
                          <a:cs typeface="Arial" panose="020B0604020202020204" pitchFamily="34" charset="0"/>
                        </a:rPr>
                        <a:t>0.</a:t>
                      </a:r>
                      <a:r>
                        <a:rPr lang="de-DE" sz="1000" i="1" kern="1200" dirty="0">
                          <a:solidFill>
                            <a:schemeClr val="dk1"/>
                          </a:solidFill>
                          <a:latin typeface="Arial" panose="020B0604020202020204" pitchFamily="34" charset="0"/>
                          <a:ea typeface="+mn-ea"/>
                          <a:cs typeface="Arial" panose="020B0604020202020204" pitchFamily="34" charset="0"/>
                        </a:rPr>
                        <a:t>36</a:t>
                      </a:r>
                      <a:r>
                        <a:rPr lang="pl-PL" sz="1000" i="1" kern="1200" dirty="0">
                          <a:solidFill>
                            <a:schemeClr val="dk1"/>
                          </a:solidFill>
                          <a:latin typeface="Arial" panose="020B0604020202020204" pitchFamily="34" charset="0"/>
                          <a:ea typeface="+mn-ea"/>
                          <a:cs typeface="Arial" panose="020B0604020202020204" pitchFamily="34" charset="0"/>
                        </a:rPr>
                        <a:t>-0.</a:t>
                      </a:r>
                      <a:r>
                        <a:rPr lang="de-DE" sz="1000" i="1" kern="1200" dirty="0">
                          <a:solidFill>
                            <a:schemeClr val="dk1"/>
                          </a:solidFill>
                          <a:latin typeface="Arial" panose="020B0604020202020204" pitchFamily="34" charset="0"/>
                          <a:ea typeface="+mn-ea"/>
                          <a:cs typeface="Arial" panose="020B0604020202020204" pitchFamily="34" charset="0"/>
                        </a:rPr>
                        <a:t>93</a:t>
                      </a:r>
                      <a:r>
                        <a:rPr lang="pl-PL" sz="1000" i="1" kern="1200" dirty="0">
                          <a:solidFill>
                            <a:schemeClr val="dk1"/>
                          </a:solidFill>
                          <a:latin typeface="Arial" panose="020B0604020202020204" pitchFamily="34" charset="0"/>
                          <a:ea typeface="+mn-ea"/>
                          <a:cs typeface="Arial" panose="020B0604020202020204" pitchFamily="34" charset="0"/>
                        </a:rPr>
                        <a:t>; </a:t>
                      </a:r>
                      <a:r>
                        <a:rPr lang="de-DE" sz="1000" i="1" kern="1200" dirty="0">
                          <a:solidFill>
                            <a:schemeClr val="dk1"/>
                          </a:solidFill>
                          <a:latin typeface="Arial" panose="020B0604020202020204" pitchFamily="34" charset="0"/>
                          <a:ea typeface="+mn-ea"/>
                          <a:cs typeface="Arial" panose="020B0604020202020204" pitchFamily="34" charset="0"/>
                        </a:rPr>
                        <a:t>p=0.022</a:t>
                      </a:r>
                      <a:endParaRPr lang="en-GB" sz="1000" i="1"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10786109"/>
                  </a:ext>
                </a:extLst>
              </a:tr>
            </a:tbl>
          </a:graphicData>
        </a:graphic>
      </p:graphicFrame>
    </p:spTree>
    <p:extLst>
      <p:ext uri="{BB962C8B-B14F-4D97-AF65-F5344CB8AC3E}">
        <p14:creationId xmlns:p14="http://schemas.microsoft.com/office/powerpoint/2010/main" val="193044440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4409BB2-BFE3-668C-7ED2-943C43303C07}"/>
              </a:ext>
            </a:extLst>
          </p:cNvPr>
          <p:cNvSpPr>
            <a:spLocks noGrp="1"/>
          </p:cNvSpPr>
          <p:nvPr>
            <p:ph type="sldNum" sz="quarter" idx="4"/>
          </p:nvPr>
        </p:nvSpPr>
        <p:spPr/>
        <p:txBody>
          <a:bodyPr/>
          <a:lstStyle/>
          <a:p>
            <a:fld id="{FCE43C0F-8A7B-3A4B-9DB5-B3472E36E833}" type="slidenum">
              <a:rPr lang="en-GB" smtClean="0"/>
              <a:pPr/>
              <a:t>34</a:t>
            </a:fld>
            <a:endParaRPr lang="en-GB" dirty="0"/>
          </a:p>
        </p:txBody>
      </p:sp>
      <p:sp>
        <p:nvSpPr>
          <p:cNvPr id="6" name="Text Placeholder 5">
            <a:extLst>
              <a:ext uri="{FF2B5EF4-FFF2-40B4-BE49-F238E27FC236}">
                <a16:creationId xmlns:a16="http://schemas.microsoft.com/office/drawing/2014/main" id="{6A26155A-8A71-B9FC-B815-F52A8DB3C8CC}"/>
              </a:ext>
            </a:extLst>
          </p:cNvPr>
          <p:cNvSpPr txBox="1">
            <a:spLocks/>
          </p:cNvSpPr>
          <p:nvPr/>
        </p:nvSpPr>
        <p:spPr>
          <a:xfrm>
            <a:off x="623429" y="743617"/>
            <a:ext cx="10972800" cy="702470"/>
          </a:xfrm>
          <a:prstGeom prst="rect">
            <a:avLst/>
          </a:prstGeom>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cap="all" spc="100" dirty="0">
                <a:solidFill>
                  <a:srgbClr val="C7573C"/>
                </a:solidFill>
              </a:rPr>
              <a:t>Evidence-base for consensus on appropriate interventions</a:t>
            </a:r>
          </a:p>
        </p:txBody>
      </p:sp>
      <p:sp>
        <p:nvSpPr>
          <p:cNvPr id="7" name="Title 1">
            <a:extLst>
              <a:ext uri="{FF2B5EF4-FFF2-40B4-BE49-F238E27FC236}">
                <a16:creationId xmlns:a16="http://schemas.microsoft.com/office/drawing/2014/main" id="{57EDA4D0-2E81-2359-00AB-D1510CE18375}"/>
              </a:ext>
            </a:extLst>
          </p:cNvPr>
          <p:cNvSpPr>
            <a:spLocks noGrp="1"/>
          </p:cNvSpPr>
          <p:nvPr>
            <p:ph type="title"/>
          </p:nvPr>
        </p:nvSpPr>
        <p:spPr>
          <a:xfrm>
            <a:off x="633250" y="259200"/>
            <a:ext cx="10963199" cy="864000"/>
          </a:xfrm>
        </p:spPr>
        <p:txBody>
          <a:bodyPr/>
          <a:lstStyle/>
          <a:p>
            <a:r>
              <a:rPr lang="en-GB" dirty="0"/>
              <a:t>Supporting clinical studies</a:t>
            </a:r>
          </a:p>
        </p:txBody>
      </p:sp>
      <p:sp>
        <p:nvSpPr>
          <p:cNvPr id="8" name="Content Placeholder 2">
            <a:extLst>
              <a:ext uri="{FF2B5EF4-FFF2-40B4-BE49-F238E27FC236}">
                <a16:creationId xmlns:a16="http://schemas.microsoft.com/office/drawing/2014/main" id="{846C8030-5385-E829-2E6A-9BBEEBE41D25}"/>
              </a:ext>
            </a:extLst>
          </p:cNvPr>
          <p:cNvSpPr>
            <a:spLocks noGrp="1"/>
          </p:cNvSpPr>
          <p:nvPr>
            <p:ph sz="quarter" idx="14"/>
          </p:nvPr>
        </p:nvSpPr>
        <p:spPr>
          <a:xfrm>
            <a:off x="619125" y="1675097"/>
            <a:ext cx="10963275" cy="407554"/>
          </a:xfrm>
        </p:spPr>
        <p:txBody>
          <a:bodyPr>
            <a:normAutofit fontScale="92500" lnSpcReduction="20000"/>
          </a:bodyPr>
          <a:lstStyle/>
          <a:p>
            <a:r>
              <a:rPr lang="en-GB" sz="1600" dirty="0"/>
              <a:t>Everolimus offers PFS improvements for people living with pNETs and non-functional NETs of gastrointestinal, lung, or unknown primary origin</a:t>
            </a:r>
          </a:p>
          <a:p>
            <a:endParaRPr lang="en-GB" sz="1600" dirty="0"/>
          </a:p>
        </p:txBody>
      </p:sp>
      <p:sp>
        <p:nvSpPr>
          <p:cNvPr id="12" name="Content Placeholder 11">
            <a:extLst>
              <a:ext uri="{FF2B5EF4-FFF2-40B4-BE49-F238E27FC236}">
                <a16:creationId xmlns:a16="http://schemas.microsoft.com/office/drawing/2014/main" id="{71BB6DFC-CF85-1E24-A7AC-1E9C001BC790}"/>
              </a:ext>
            </a:extLst>
          </p:cNvPr>
          <p:cNvSpPr>
            <a:spLocks noGrp="1"/>
          </p:cNvSpPr>
          <p:nvPr>
            <p:ph sz="quarter" idx="15"/>
          </p:nvPr>
        </p:nvSpPr>
        <p:spPr>
          <a:xfrm>
            <a:off x="620183" y="6356351"/>
            <a:ext cx="10660393" cy="365125"/>
          </a:xfrm>
        </p:spPr>
        <p:txBody>
          <a:bodyPr anchor="b" anchorCtr="0"/>
          <a:lstStyle/>
          <a:p>
            <a:r>
              <a:rPr lang="en-GB" sz="1000" dirty="0"/>
              <a:t>CI, confidence interval; G, grade; GI, gastrointestinal; HR, hazard ratio; PFS, progression-free survival; (p)NET, (pancreatic) neuroendocrine tumour </a:t>
            </a:r>
          </a:p>
          <a:p>
            <a:r>
              <a:rPr lang="en-GB" sz="1000" dirty="0"/>
              <a:t>1. Yao JC, et al. N Engl J Med. 2011;364:514-23; 2. Yao JC, et al. Lancet. 2016;387:968-77; 3. Raymond E, et al. N Engl J Med. 2011;364:501-13</a:t>
            </a:r>
          </a:p>
        </p:txBody>
      </p:sp>
      <p:graphicFrame>
        <p:nvGraphicFramePr>
          <p:cNvPr id="14" name="Table 13">
            <a:extLst>
              <a:ext uri="{FF2B5EF4-FFF2-40B4-BE49-F238E27FC236}">
                <a16:creationId xmlns:a16="http://schemas.microsoft.com/office/drawing/2014/main" id="{2795E860-0E6A-CB00-88B2-186C1E170CAD}"/>
              </a:ext>
            </a:extLst>
          </p:cNvPr>
          <p:cNvGraphicFramePr>
            <a:graphicFrameLocks noGrp="1"/>
          </p:cNvGraphicFramePr>
          <p:nvPr>
            <p:extLst>
              <p:ext uri="{D42A27DB-BD31-4B8C-83A1-F6EECF244321}">
                <p14:modId xmlns:p14="http://schemas.microsoft.com/office/powerpoint/2010/main" val="2798194470"/>
              </p:ext>
            </p:extLst>
          </p:nvPr>
        </p:nvGraphicFramePr>
        <p:xfrm>
          <a:off x="614249" y="2082650"/>
          <a:ext cx="10952690" cy="1737360"/>
        </p:xfrm>
        <a:graphic>
          <a:graphicData uri="http://schemas.openxmlformats.org/drawingml/2006/table">
            <a:tbl>
              <a:tblPr firstRow="1" bandRow="1">
                <a:tableStyleId>{5C22544A-7EE6-4342-B048-85BDC9FD1C3A}</a:tableStyleId>
              </a:tblPr>
              <a:tblGrid>
                <a:gridCol w="2169383">
                  <a:extLst>
                    <a:ext uri="{9D8B030D-6E8A-4147-A177-3AD203B41FA5}">
                      <a16:colId xmlns:a16="http://schemas.microsoft.com/office/drawing/2014/main" val="3040111461"/>
                    </a:ext>
                  </a:extLst>
                </a:gridCol>
                <a:gridCol w="3024336">
                  <a:extLst>
                    <a:ext uri="{9D8B030D-6E8A-4147-A177-3AD203B41FA5}">
                      <a16:colId xmlns:a16="http://schemas.microsoft.com/office/drawing/2014/main" val="3645345629"/>
                    </a:ext>
                  </a:extLst>
                </a:gridCol>
                <a:gridCol w="2448272">
                  <a:extLst>
                    <a:ext uri="{9D8B030D-6E8A-4147-A177-3AD203B41FA5}">
                      <a16:colId xmlns:a16="http://schemas.microsoft.com/office/drawing/2014/main" val="903645229"/>
                    </a:ext>
                  </a:extLst>
                </a:gridCol>
                <a:gridCol w="1584176">
                  <a:extLst>
                    <a:ext uri="{9D8B030D-6E8A-4147-A177-3AD203B41FA5}">
                      <a16:colId xmlns:a16="http://schemas.microsoft.com/office/drawing/2014/main" val="1195159842"/>
                    </a:ext>
                  </a:extLst>
                </a:gridCol>
                <a:gridCol w="1726523">
                  <a:extLst>
                    <a:ext uri="{9D8B030D-6E8A-4147-A177-3AD203B41FA5}">
                      <a16:colId xmlns:a16="http://schemas.microsoft.com/office/drawing/2014/main" val="1220154378"/>
                    </a:ext>
                  </a:extLst>
                </a:gridCol>
              </a:tblGrid>
              <a:tr h="0">
                <a:tc>
                  <a:txBody>
                    <a:bodyPr/>
                    <a:lstStyle/>
                    <a:p>
                      <a:r>
                        <a:rPr lang="de-DE" sz="1200" dirty="0">
                          <a:latin typeface="Arial" panose="020B0604020202020204" pitchFamily="34" charset="0"/>
                          <a:cs typeface="Arial" panose="020B0604020202020204" pitchFamily="34" charset="0"/>
                        </a:rPr>
                        <a:t>Study</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Regimen</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Patients</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Key outcome measure</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Key result</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1627243"/>
                  </a:ext>
                </a:extLst>
              </a:tr>
              <a:tr h="0">
                <a:tc>
                  <a:txBody>
                    <a:bodyPr/>
                    <a:lstStyle/>
                    <a:p>
                      <a:r>
                        <a:rPr lang="de-DE" sz="1200" kern="1200" dirty="0">
                          <a:solidFill>
                            <a:schemeClr val="dk1"/>
                          </a:solidFill>
                          <a:latin typeface="Arial" panose="020B0604020202020204" pitchFamily="34" charset="0"/>
                          <a:ea typeface="+mn-ea"/>
                          <a:cs typeface="Arial" panose="020B0604020202020204" pitchFamily="34" charset="0"/>
                        </a:rPr>
                        <a:t>RADIANT-3 (NCT00510068)</a:t>
                      </a:r>
                      <a:r>
                        <a:rPr lang="de-DE" sz="1200" kern="1200" baseline="30000" dirty="0">
                          <a:solidFill>
                            <a:schemeClr val="dk1"/>
                          </a:solidFill>
                          <a:latin typeface="Arial" panose="020B0604020202020204" pitchFamily="34" charset="0"/>
                          <a:ea typeface="+mn-ea"/>
                          <a:cs typeface="Arial" panose="020B0604020202020204" pitchFamily="34" charset="0"/>
                        </a:rPr>
                        <a:t>1</a:t>
                      </a:r>
                      <a:endParaRPr lang="en-GB" sz="1200" kern="1200" baseline="300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200" kern="1200" dirty="0">
                          <a:solidFill>
                            <a:schemeClr val="dk1"/>
                          </a:solidFill>
                          <a:latin typeface="Arial" panose="020B0604020202020204" pitchFamily="34" charset="0"/>
                          <a:ea typeface="+mn-ea"/>
                          <a:cs typeface="Arial" panose="020B0604020202020204" pitchFamily="34" charset="0"/>
                        </a:rPr>
                        <a:t>Everolimus vs placebo</a:t>
                      </a:r>
                    </a:p>
                  </a:txBody>
                  <a:tcPr/>
                </a:tc>
                <a:tc>
                  <a:txBody>
                    <a:bodyPr/>
                    <a:lstStyle/>
                    <a:p>
                      <a:r>
                        <a:rPr lang="en-GB" sz="1200" kern="1200" dirty="0">
                          <a:solidFill>
                            <a:schemeClr val="dk1"/>
                          </a:solidFill>
                          <a:latin typeface="Arial" panose="020B0604020202020204" pitchFamily="34" charset="0"/>
                          <a:ea typeface="+mn-ea"/>
                          <a:cs typeface="Arial" panose="020B0604020202020204" pitchFamily="34" charset="0"/>
                        </a:rPr>
                        <a:t>Advanced, progressive pNETs (n=410)</a:t>
                      </a:r>
                    </a:p>
                  </a:txBody>
                  <a:tcPr/>
                </a:tc>
                <a:tc>
                  <a:txBody>
                    <a:bodyPr/>
                    <a:lstStyle/>
                    <a:p>
                      <a:r>
                        <a:rPr lang="en-GB" sz="1200" kern="1200" dirty="0">
                          <a:solidFill>
                            <a:schemeClr val="dk1"/>
                          </a:solidFill>
                          <a:latin typeface="Arial" panose="020B0604020202020204" pitchFamily="34" charset="0"/>
                          <a:ea typeface="+mn-ea"/>
                          <a:cs typeface="Arial" panose="020B0604020202020204" pitchFamily="34" charset="0"/>
                        </a:rPr>
                        <a:t>Median PFS</a:t>
                      </a:r>
                    </a:p>
                  </a:txBody>
                  <a:tcPr/>
                </a:tc>
                <a:tc>
                  <a:txBody>
                    <a:bodyPr/>
                    <a:lstStyle/>
                    <a:p>
                      <a:r>
                        <a:rPr lang="en-GB" sz="1200" kern="1200" dirty="0">
                          <a:solidFill>
                            <a:schemeClr val="dk1"/>
                          </a:solidFill>
                          <a:latin typeface="Arial" panose="020B0604020202020204" pitchFamily="34" charset="0"/>
                          <a:ea typeface="+mn-ea"/>
                          <a:cs typeface="Arial" panose="020B0604020202020204" pitchFamily="34" charset="0"/>
                        </a:rPr>
                        <a:t>11.0 vs 4.6 months</a:t>
                      </a:r>
                    </a:p>
                    <a:p>
                      <a:r>
                        <a:rPr lang="pl-PL" sz="1200" i="1" dirty="0">
                          <a:latin typeface="Arial" panose="020B0604020202020204" pitchFamily="34" charset="0"/>
                          <a:cs typeface="Arial" panose="020B0604020202020204" pitchFamily="34" charset="0"/>
                        </a:rPr>
                        <a:t>HR</a:t>
                      </a:r>
                      <a:r>
                        <a:rPr lang="de-DE" sz="1200" i="1" dirty="0">
                          <a:latin typeface="Arial" panose="020B0604020202020204" pitchFamily="34" charset="0"/>
                          <a:cs typeface="Arial" panose="020B0604020202020204" pitchFamily="34" charset="0"/>
                        </a:rPr>
                        <a:t>=</a:t>
                      </a:r>
                      <a:r>
                        <a:rPr lang="pl-PL" sz="1200" i="1" dirty="0">
                          <a:latin typeface="Arial" panose="020B0604020202020204" pitchFamily="34" charset="0"/>
                          <a:cs typeface="Arial" panose="020B0604020202020204" pitchFamily="34" charset="0"/>
                        </a:rPr>
                        <a:t>0.</a:t>
                      </a:r>
                      <a:r>
                        <a:rPr lang="de-DE" sz="1200" i="1" dirty="0">
                          <a:latin typeface="Arial" panose="020B0604020202020204" pitchFamily="34" charset="0"/>
                          <a:cs typeface="Arial" panose="020B0604020202020204" pitchFamily="34" charset="0"/>
                        </a:rPr>
                        <a:t>35</a:t>
                      </a:r>
                      <a:r>
                        <a:rPr lang="pl-PL" sz="1200" i="1" dirty="0">
                          <a:latin typeface="Arial" panose="020B0604020202020204" pitchFamily="34" charset="0"/>
                          <a:cs typeface="Arial" panose="020B0604020202020204" pitchFamily="34" charset="0"/>
                        </a:rPr>
                        <a:t>; 95% CI, </a:t>
                      </a:r>
                      <a:br>
                        <a:rPr lang="pl-PL" sz="1200" i="1" dirty="0">
                          <a:latin typeface="Arial" panose="020B0604020202020204" pitchFamily="34" charset="0"/>
                          <a:cs typeface="Arial" panose="020B0604020202020204" pitchFamily="34" charset="0"/>
                        </a:rPr>
                      </a:br>
                      <a:r>
                        <a:rPr lang="pl-PL" sz="1200" i="1" dirty="0">
                          <a:latin typeface="Arial" panose="020B0604020202020204" pitchFamily="34" charset="0"/>
                          <a:cs typeface="Arial" panose="020B0604020202020204" pitchFamily="34" charset="0"/>
                        </a:rPr>
                        <a:t>0.</a:t>
                      </a:r>
                      <a:r>
                        <a:rPr lang="de-DE" sz="1200" i="1" dirty="0">
                          <a:latin typeface="Arial" panose="020B0604020202020204" pitchFamily="34" charset="0"/>
                          <a:cs typeface="Arial" panose="020B0604020202020204" pitchFamily="34" charset="0"/>
                        </a:rPr>
                        <a:t>27</a:t>
                      </a:r>
                      <a:r>
                        <a:rPr lang="pl-PL" sz="1200" i="1" dirty="0">
                          <a:latin typeface="Arial" panose="020B0604020202020204" pitchFamily="34" charset="0"/>
                          <a:cs typeface="Arial" panose="020B0604020202020204" pitchFamily="34" charset="0"/>
                        </a:rPr>
                        <a:t>-0.</a:t>
                      </a:r>
                      <a:r>
                        <a:rPr lang="de-DE" sz="1200" i="1" dirty="0">
                          <a:latin typeface="Arial" panose="020B0604020202020204" pitchFamily="34" charset="0"/>
                          <a:cs typeface="Arial" panose="020B0604020202020204" pitchFamily="34" charset="0"/>
                        </a:rPr>
                        <a:t>45</a:t>
                      </a:r>
                      <a:r>
                        <a:rPr lang="pl-PL" sz="1200" i="1" dirty="0">
                          <a:latin typeface="Arial" panose="020B0604020202020204" pitchFamily="34" charset="0"/>
                          <a:cs typeface="Arial" panose="020B0604020202020204" pitchFamily="34" charset="0"/>
                        </a:rPr>
                        <a:t>; </a:t>
                      </a:r>
                      <a:r>
                        <a:rPr lang="de-DE" sz="1200" i="1" dirty="0">
                          <a:latin typeface="Arial" panose="020B0604020202020204" pitchFamily="34" charset="0"/>
                          <a:cs typeface="Arial" panose="020B0604020202020204" pitchFamily="34" charset="0"/>
                        </a:rPr>
                        <a:t>p&lt;0.001</a:t>
                      </a:r>
                      <a:endParaRPr lang="en-GB" sz="12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10786109"/>
                  </a:ext>
                </a:extLst>
              </a:tr>
              <a:tr h="0">
                <a:tc>
                  <a:txBody>
                    <a:bodyPr/>
                    <a:lstStyle/>
                    <a:p>
                      <a:r>
                        <a:rPr lang="de-DE" sz="1200" kern="1200" dirty="0">
                          <a:solidFill>
                            <a:schemeClr val="dk1"/>
                          </a:solidFill>
                          <a:latin typeface="Arial" panose="020B0604020202020204" pitchFamily="34" charset="0"/>
                          <a:ea typeface="+mn-ea"/>
                          <a:cs typeface="Arial" panose="020B0604020202020204" pitchFamily="34" charset="0"/>
                        </a:rPr>
                        <a:t>RADIANT-4 (NCT01524783)</a:t>
                      </a:r>
                      <a:r>
                        <a:rPr lang="de-DE" sz="1200" kern="1200" baseline="30000" dirty="0">
                          <a:solidFill>
                            <a:schemeClr val="dk1"/>
                          </a:solidFill>
                          <a:latin typeface="Arial" panose="020B0604020202020204" pitchFamily="34" charset="0"/>
                          <a:ea typeface="+mn-ea"/>
                          <a:cs typeface="Arial" panose="020B0604020202020204" pitchFamily="34" charset="0"/>
                        </a:rPr>
                        <a:t>2</a:t>
                      </a:r>
                      <a:endParaRPr lang="en-GB" sz="1200" kern="1200" baseline="300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Arial" panose="020B0604020202020204" pitchFamily="34" charset="0"/>
                          <a:ea typeface="+mn-ea"/>
                          <a:cs typeface="Arial" panose="020B0604020202020204" pitchFamily="34" charset="0"/>
                        </a:rPr>
                        <a:t>Everolimus vs placebo</a:t>
                      </a:r>
                    </a:p>
                  </a:txBody>
                  <a:tcPr/>
                </a:tc>
                <a:tc>
                  <a:txBody>
                    <a:bodyPr/>
                    <a:lstStyle/>
                    <a:p>
                      <a:r>
                        <a:rPr lang="en-GB" sz="1200" kern="1200" dirty="0">
                          <a:solidFill>
                            <a:schemeClr val="dk1"/>
                          </a:solidFill>
                          <a:latin typeface="Arial" panose="020B0604020202020204" pitchFamily="34" charset="0"/>
                          <a:ea typeface="+mn-ea"/>
                          <a:cs typeface="Arial" panose="020B0604020202020204" pitchFamily="34" charset="0"/>
                        </a:rPr>
                        <a:t>Progressive, nonfunctional lung or GI NETs (n=302)</a:t>
                      </a:r>
                    </a:p>
                  </a:txBody>
                  <a:tcPr/>
                </a:tc>
                <a:tc>
                  <a:txBody>
                    <a:bodyPr/>
                    <a:lstStyle/>
                    <a:p>
                      <a:r>
                        <a:rPr lang="en-GB" sz="1200" kern="1200" dirty="0">
                          <a:solidFill>
                            <a:schemeClr val="dk1"/>
                          </a:solidFill>
                          <a:latin typeface="Arial" panose="020B0604020202020204" pitchFamily="34" charset="0"/>
                          <a:ea typeface="+mn-ea"/>
                          <a:cs typeface="Arial" panose="020B0604020202020204" pitchFamily="34" charset="0"/>
                        </a:rPr>
                        <a:t>Median PFS</a:t>
                      </a:r>
                    </a:p>
                  </a:txBody>
                  <a:tcPr/>
                </a:tc>
                <a:tc>
                  <a:txBody>
                    <a:bodyPr/>
                    <a:lstStyle/>
                    <a:p>
                      <a:r>
                        <a:rPr lang="en-GB" sz="1200" kern="1200" dirty="0">
                          <a:solidFill>
                            <a:schemeClr val="dk1"/>
                          </a:solidFill>
                          <a:latin typeface="Arial" panose="020B0604020202020204" pitchFamily="34" charset="0"/>
                          <a:ea typeface="+mn-ea"/>
                          <a:cs typeface="Arial" panose="020B0604020202020204" pitchFamily="34" charset="0"/>
                        </a:rPr>
                        <a:t>11.0 vs 3.9 months</a:t>
                      </a:r>
                    </a:p>
                    <a:p>
                      <a:r>
                        <a:rPr lang="pl-PL" sz="1200" i="1" dirty="0">
                          <a:latin typeface="Arial" panose="020B0604020202020204" pitchFamily="34" charset="0"/>
                          <a:cs typeface="Arial" panose="020B0604020202020204" pitchFamily="34" charset="0"/>
                        </a:rPr>
                        <a:t>HR</a:t>
                      </a:r>
                      <a:r>
                        <a:rPr lang="de-DE" sz="1200" i="1" dirty="0">
                          <a:latin typeface="Arial" panose="020B0604020202020204" pitchFamily="34" charset="0"/>
                          <a:cs typeface="Arial" panose="020B0604020202020204" pitchFamily="34" charset="0"/>
                        </a:rPr>
                        <a:t>=</a:t>
                      </a:r>
                      <a:r>
                        <a:rPr lang="pl-PL" sz="1200" i="1" dirty="0">
                          <a:latin typeface="Arial" panose="020B0604020202020204" pitchFamily="34" charset="0"/>
                          <a:cs typeface="Arial" panose="020B0604020202020204" pitchFamily="34" charset="0"/>
                        </a:rPr>
                        <a:t>0.</a:t>
                      </a:r>
                      <a:r>
                        <a:rPr lang="de-DE" sz="1200" i="1" dirty="0">
                          <a:latin typeface="Arial" panose="020B0604020202020204" pitchFamily="34" charset="0"/>
                          <a:cs typeface="Arial" panose="020B0604020202020204" pitchFamily="34" charset="0"/>
                        </a:rPr>
                        <a:t>48</a:t>
                      </a:r>
                      <a:r>
                        <a:rPr lang="pl-PL" sz="1200" i="1" dirty="0">
                          <a:latin typeface="Arial" panose="020B0604020202020204" pitchFamily="34" charset="0"/>
                          <a:cs typeface="Arial" panose="020B0604020202020204" pitchFamily="34" charset="0"/>
                        </a:rPr>
                        <a:t>; 95% CI, </a:t>
                      </a:r>
                      <a:br>
                        <a:rPr lang="pl-PL" sz="1200" i="1" dirty="0">
                          <a:latin typeface="Arial" panose="020B0604020202020204" pitchFamily="34" charset="0"/>
                          <a:cs typeface="Arial" panose="020B0604020202020204" pitchFamily="34" charset="0"/>
                        </a:rPr>
                      </a:br>
                      <a:r>
                        <a:rPr lang="pl-PL" sz="1200" i="1" dirty="0">
                          <a:latin typeface="Arial" panose="020B0604020202020204" pitchFamily="34" charset="0"/>
                          <a:cs typeface="Arial" panose="020B0604020202020204" pitchFamily="34" charset="0"/>
                        </a:rPr>
                        <a:t>0.</a:t>
                      </a:r>
                      <a:r>
                        <a:rPr lang="de-DE" sz="1200" i="1" dirty="0">
                          <a:latin typeface="Arial" panose="020B0604020202020204" pitchFamily="34" charset="0"/>
                          <a:cs typeface="Arial" panose="020B0604020202020204" pitchFamily="34" charset="0"/>
                        </a:rPr>
                        <a:t>35</a:t>
                      </a:r>
                      <a:r>
                        <a:rPr lang="pl-PL" sz="1200" i="1" dirty="0">
                          <a:latin typeface="Arial" panose="020B0604020202020204" pitchFamily="34" charset="0"/>
                          <a:cs typeface="Arial" panose="020B0604020202020204" pitchFamily="34" charset="0"/>
                        </a:rPr>
                        <a:t>-0.</a:t>
                      </a:r>
                      <a:r>
                        <a:rPr lang="de-DE" sz="1200" i="1" dirty="0">
                          <a:latin typeface="Arial" panose="020B0604020202020204" pitchFamily="34" charset="0"/>
                          <a:cs typeface="Arial" panose="020B0604020202020204" pitchFamily="34" charset="0"/>
                        </a:rPr>
                        <a:t>67</a:t>
                      </a:r>
                      <a:r>
                        <a:rPr lang="pl-PL" sz="1200" i="1" dirty="0">
                          <a:latin typeface="Arial" panose="020B0604020202020204" pitchFamily="34" charset="0"/>
                          <a:cs typeface="Arial" panose="020B0604020202020204" pitchFamily="34" charset="0"/>
                        </a:rPr>
                        <a:t>; </a:t>
                      </a:r>
                      <a:r>
                        <a:rPr lang="de-DE" sz="1200" i="1" dirty="0">
                          <a:latin typeface="Arial" panose="020B0604020202020204" pitchFamily="34" charset="0"/>
                          <a:cs typeface="Arial" panose="020B0604020202020204" pitchFamily="34" charset="0"/>
                        </a:rPr>
                        <a:t>p&lt;0.00001</a:t>
                      </a:r>
                      <a:endParaRPr lang="en-GB" sz="12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512551042"/>
                  </a:ext>
                </a:extLst>
              </a:tr>
            </a:tbl>
          </a:graphicData>
        </a:graphic>
      </p:graphicFrame>
      <p:sp>
        <p:nvSpPr>
          <p:cNvPr id="9" name="Slide Number Placeholder 4">
            <a:extLst>
              <a:ext uri="{FF2B5EF4-FFF2-40B4-BE49-F238E27FC236}">
                <a16:creationId xmlns:a16="http://schemas.microsoft.com/office/drawing/2014/main" id="{E4E1CF39-E81F-5837-2EFB-BCE92798C197}"/>
              </a:ext>
            </a:extLst>
          </p:cNvPr>
          <p:cNvSpPr txBox="1">
            <a:spLocks/>
          </p:cNvSpPr>
          <p:nvPr/>
        </p:nvSpPr>
        <p:spPr>
          <a:xfrm>
            <a:off x="10800523" y="6428359"/>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E43C0F-8A7B-3A4B-9DB5-B3472E36E833}" type="slidenum">
              <a:rPr lang="en-GB" smtClean="0"/>
              <a:pPr/>
              <a:t>34</a:t>
            </a:fld>
            <a:endParaRPr lang="en-GB" dirty="0"/>
          </a:p>
        </p:txBody>
      </p:sp>
      <p:sp>
        <p:nvSpPr>
          <p:cNvPr id="18" name="Content Placeholder 2">
            <a:extLst>
              <a:ext uri="{FF2B5EF4-FFF2-40B4-BE49-F238E27FC236}">
                <a16:creationId xmlns:a16="http://schemas.microsoft.com/office/drawing/2014/main" id="{510302D0-B4A6-6CA1-A49B-9586E26DFB30}"/>
              </a:ext>
            </a:extLst>
          </p:cNvPr>
          <p:cNvSpPr txBox="1">
            <a:spLocks/>
          </p:cNvSpPr>
          <p:nvPr/>
        </p:nvSpPr>
        <p:spPr>
          <a:xfrm>
            <a:off x="633250" y="4272261"/>
            <a:ext cx="10963275" cy="407554"/>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500" dirty="0"/>
              <a:t>Sunitinib is used to treat unresectable metastatic progressive pNETs</a:t>
            </a:r>
          </a:p>
        </p:txBody>
      </p:sp>
      <p:graphicFrame>
        <p:nvGraphicFramePr>
          <p:cNvPr id="19" name="Table 18">
            <a:extLst>
              <a:ext uri="{FF2B5EF4-FFF2-40B4-BE49-F238E27FC236}">
                <a16:creationId xmlns:a16="http://schemas.microsoft.com/office/drawing/2014/main" id="{7E713513-C1B5-7A94-1CA0-33533842E8D0}"/>
              </a:ext>
            </a:extLst>
          </p:cNvPr>
          <p:cNvGraphicFramePr>
            <a:graphicFrameLocks noGrp="1"/>
          </p:cNvGraphicFramePr>
          <p:nvPr>
            <p:extLst>
              <p:ext uri="{D42A27DB-BD31-4B8C-83A1-F6EECF244321}">
                <p14:modId xmlns:p14="http://schemas.microsoft.com/office/powerpoint/2010/main" val="1575971539"/>
              </p:ext>
            </p:extLst>
          </p:nvPr>
        </p:nvGraphicFramePr>
        <p:xfrm>
          <a:off x="628374" y="4551932"/>
          <a:ext cx="10952690" cy="1097280"/>
        </p:xfrm>
        <a:graphic>
          <a:graphicData uri="http://schemas.openxmlformats.org/drawingml/2006/table">
            <a:tbl>
              <a:tblPr firstRow="1" bandRow="1">
                <a:tableStyleId>{5C22544A-7EE6-4342-B048-85BDC9FD1C3A}</a:tableStyleId>
              </a:tblPr>
              <a:tblGrid>
                <a:gridCol w="2155554">
                  <a:extLst>
                    <a:ext uri="{9D8B030D-6E8A-4147-A177-3AD203B41FA5}">
                      <a16:colId xmlns:a16="http://schemas.microsoft.com/office/drawing/2014/main" val="3040111461"/>
                    </a:ext>
                  </a:extLst>
                </a:gridCol>
                <a:gridCol w="3024336">
                  <a:extLst>
                    <a:ext uri="{9D8B030D-6E8A-4147-A177-3AD203B41FA5}">
                      <a16:colId xmlns:a16="http://schemas.microsoft.com/office/drawing/2014/main" val="3645345629"/>
                    </a:ext>
                  </a:extLst>
                </a:gridCol>
                <a:gridCol w="2448272">
                  <a:extLst>
                    <a:ext uri="{9D8B030D-6E8A-4147-A177-3AD203B41FA5}">
                      <a16:colId xmlns:a16="http://schemas.microsoft.com/office/drawing/2014/main" val="903645229"/>
                    </a:ext>
                  </a:extLst>
                </a:gridCol>
                <a:gridCol w="1584176">
                  <a:extLst>
                    <a:ext uri="{9D8B030D-6E8A-4147-A177-3AD203B41FA5}">
                      <a16:colId xmlns:a16="http://schemas.microsoft.com/office/drawing/2014/main" val="1195159842"/>
                    </a:ext>
                  </a:extLst>
                </a:gridCol>
                <a:gridCol w="1740352">
                  <a:extLst>
                    <a:ext uri="{9D8B030D-6E8A-4147-A177-3AD203B41FA5}">
                      <a16:colId xmlns:a16="http://schemas.microsoft.com/office/drawing/2014/main" val="1220154378"/>
                    </a:ext>
                  </a:extLst>
                </a:gridCol>
              </a:tblGrid>
              <a:tr h="0">
                <a:tc>
                  <a:txBody>
                    <a:bodyPr/>
                    <a:lstStyle/>
                    <a:p>
                      <a:r>
                        <a:rPr lang="de-DE" sz="1200" dirty="0">
                          <a:latin typeface="Arial" panose="020B0604020202020204" pitchFamily="34" charset="0"/>
                          <a:cs typeface="Arial" panose="020B0604020202020204" pitchFamily="34" charset="0"/>
                        </a:rPr>
                        <a:t>Study</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Regimen</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Patients</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Key outcome measure</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Key result</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1627243"/>
                  </a:ext>
                </a:extLst>
              </a:tr>
              <a:tr h="0">
                <a:tc>
                  <a:txBody>
                    <a:bodyPr/>
                    <a:lstStyle/>
                    <a:p>
                      <a:r>
                        <a:rPr lang="en-GB" sz="1200" kern="1200" dirty="0">
                          <a:solidFill>
                            <a:schemeClr val="dk1"/>
                          </a:solidFill>
                          <a:latin typeface="Arial" panose="020B0604020202020204" pitchFamily="34" charset="0"/>
                          <a:ea typeface="+mn-ea"/>
                          <a:cs typeface="Arial" panose="020B0604020202020204" pitchFamily="34" charset="0"/>
                        </a:rPr>
                        <a:t> Phase 3 (NCT00428597)</a:t>
                      </a:r>
                      <a:r>
                        <a:rPr lang="en-GB" sz="1200" kern="1200" baseline="30000" dirty="0">
                          <a:solidFill>
                            <a:schemeClr val="dk1"/>
                          </a:solidFill>
                          <a:latin typeface="Arial" panose="020B0604020202020204" pitchFamily="34" charset="0"/>
                          <a:ea typeface="+mn-ea"/>
                          <a:cs typeface="Arial" panose="020B0604020202020204" pitchFamily="34" charset="0"/>
                        </a:rPr>
                        <a:t>3</a:t>
                      </a:r>
                    </a:p>
                  </a:txBody>
                  <a:tcPr/>
                </a:tc>
                <a:tc>
                  <a:txBody>
                    <a:bodyPr/>
                    <a:lstStyle/>
                    <a:p>
                      <a:r>
                        <a:rPr lang="de-DE" sz="1200" kern="1200" dirty="0">
                          <a:solidFill>
                            <a:schemeClr val="dk1"/>
                          </a:solidFill>
                          <a:latin typeface="Arial" panose="020B0604020202020204" pitchFamily="34" charset="0"/>
                          <a:ea typeface="+mn-ea"/>
                          <a:cs typeface="Arial" panose="020B0604020202020204" pitchFamily="34" charset="0"/>
                        </a:rPr>
                        <a:t>Sunitinib vs placebo</a:t>
                      </a:r>
                      <a:endParaRPr lang="en-GB"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200" kern="1200" dirty="0">
                          <a:solidFill>
                            <a:schemeClr val="dk1"/>
                          </a:solidFill>
                          <a:latin typeface="Arial" panose="020B0604020202020204" pitchFamily="34" charset="0"/>
                          <a:ea typeface="+mn-ea"/>
                          <a:cs typeface="Arial" panose="020B0604020202020204" pitchFamily="34" charset="0"/>
                        </a:rPr>
                        <a:t>Advanced, well-differentiated pNETs (n=171)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Arial" panose="020B0604020202020204" pitchFamily="34" charset="0"/>
                          <a:ea typeface="+mn-ea"/>
                          <a:cs typeface="Arial" panose="020B0604020202020204" pitchFamily="34" charset="0"/>
                        </a:rPr>
                        <a:t>Median PFS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Arial" panose="020B0604020202020204" pitchFamily="34" charset="0"/>
                          <a:ea typeface="+mn-ea"/>
                          <a:cs typeface="Arial" panose="020B0604020202020204" pitchFamily="34" charset="0"/>
                        </a:rPr>
                        <a:t>11.4 vs 5.5 months</a:t>
                      </a:r>
                    </a:p>
                    <a:p>
                      <a:pPr marL="0" marR="0" lvl="0" indent="0" algn="l" defTabSz="457200" rtl="0" eaLnBrk="1" fontAlgn="auto" latinLnBrk="0" hangingPunct="1">
                        <a:lnSpc>
                          <a:spcPct val="100000"/>
                        </a:lnSpc>
                        <a:spcBef>
                          <a:spcPts val="0"/>
                        </a:spcBef>
                        <a:spcAft>
                          <a:spcPts val="0"/>
                        </a:spcAft>
                        <a:buClrTx/>
                        <a:buSzTx/>
                        <a:buFontTx/>
                        <a:buNone/>
                        <a:tabLst/>
                        <a:defRPr/>
                      </a:pPr>
                      <a:r>
                        <a:rPr lang="pl-PL" sz="1200" i="1" dirty="0">
                          <a:latin typeface="Arial" panose="020B0604020202020204" pitchFamily="34" charset="0"/>
                          <a:cs typeface="Arial" panose="020B0604020202020204" pitchFamily="34" charset="0"/>
                        </a:rPr>
                        <a:t>HR</a:t>
                      </a:r>
                      <a:r>
                        <a:rPr lang="de-DE" sz="1200" i="1" dirty="0">
                          <a:latin typeface="Arial" panose="020B0604020202020204" pitchFamily="34" charset="0"/>
                          <a:cs typeface="Arial" panose="020B0604020202020204" pitchFamily="34" charset="0"/>
                        </a:rPr>
                        <a:t>=</a:t>
                      </a:r>
                      <a:r>
                        <a:rPr lang="pl-PL" sz="1200" i="1" dirty="0">
                          <a:latin typeface="Arial" panose="020B0604020202020204" pitchFamily="34" charset="0"/>
                          <a:cs typeface="Arial" panose="020B0604020202020204" pitchFamily="34" charset="0"/>
                        </a:rPr>
                        <a:t>0.</a:t>
                      </a:r>
                      <a:r>
                        <a:rPr lang="de-DE" sz="1200" i="1" dirty="0">
                          <a:latin typeface="Arial" panose="020B0604020202020204" pitchFamily="34" charset="0"/>
                          <a:cs typeface="Arial" panose="020B0604020202020204" pitchFamily="34" charset="0"/>
                        </a:rPr>
                        <a:t>42</a:t>
                      </a:r>
                      <a:r>
                        <a:rPr lang="pl-PL" sz="1200" i="1" dirty="0">
                          <a:latin typeface="Arial" panose="020B0604020202020204" pitchFamily="34" charset="0"/>
                          <a:cs typeface="Arial" panose="020B0604020202020204" pitchFamily="34" charset="0"/>
                        </a:rPr>
                        <a:t>; 95% CI, </a:t>
                      </a:r>
                      <a:br>
                        <a:rPr lang="pl-PL" sz="1200" i="1" dirty="0">
                          <a:latin typeface="Arial" panose="020B0604020202020204" pitchFamily="34" charset="0"/>
                          <a:cs typeface="Arial" panose="020B0604020202020204" pitchFamily="34" charset="0"/>
                        </a:rPr>
                      </a:br>
                      <a:r>
                        <a:rPr lang="pl-PL" sz="1200" i="1" dirty="0">
                          <a:latin typeface="Arial" panose="020B0604020202020204" pitchFamily="34" charset="0"/>
                          <a:cs typeface="Arial" panose="020B0604020202020204" pitchFamily="34" charset="0"/>
                        </a:rPr>
                        <a:t>0.</a:t>
                      </a:r>
                      <a:r>
                        <a:rPr lang="de-DE" sz="1200" i="1" dirty="0">
                          <a:latin typeface="Arial" panose="020B0604020202020204" pitchFamily="34" charset="0"/>
                          <a:cs typeface="Arial" panose="020B0604020202020204" pitchFamily="34" charset="0"/>
                        </a:rPr>
                        <a:t>26</a:t>
                      </a:r>
                      <a:r>
                        <a:rPr lang="pl-PL" sz="1200" i="1" dirty="0">
                          <a:latin typeface="Arial" panose="020B0604020202020204" pitchFamily="34" charset="0"/>
                          <a:cs typeface="Arial" panose="020B0604020202020204" pitchFamily="34" charset="0"/>
                        </a:rPr>
                        <a:t>-0.</a:t>
                      </a:r>
                      <a:r>
                        <a:rPr lang="de-DE" sz="1200" i="1" dirty="0">
                          <a:latin typeface="Arial" panose="020B0604020202020204" pitchFamily="34" charset="0"/>
                          <a:cs typeface="Arial" panose="020B0604020202020204" pitchFamily="34" charset="0"/>
                        </a:rPr>
                        <a:t>66</a:t>
                      </a:r>
                      <a:r>
                        <a:rPr lang="pl-PL" sz="1200" i="1" dirty="0">
                          <a:latin typeface="Arial" panose="020B0604020202020204" pitchFamily="34" charset="0"/>
                          <a:cs typeface="Arial" panose="020B0604020202020204" pitchFamily="34" charset="0"/>
                        </a:rPr>
                        <a:t>; </a:t>
                      </a:r>
                      <a:r>
                        <a:rPr lang="de-DE" sz="1200" i="1" dirty="0">
                          <a:latin typeface="Arial" panose="020B0604020202020204" pitchFamily="34" charset="0"/>
                          <a:cs typeface="Arial" panose="020B0604020202020204" pitchFamily="34" charset="0"/>
                        </a:rPr>
                        <a:t>p&lt;0.001</a:t>
                      </a:r>
                      <a:endParaRPr lang="en-GB" sz="12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10786109"/>
                  </a:ext>
                </a:extLst>
              </a:tr>
            </a:tbl>
          </a:graphicData>
        </a:graphic>
      </p:graphicFrame>
    </p:spTree>
    <p:extLst>
      <p:ext uri="{BB962C8B-B14F-4D97-AF65-F5344CB8AC3E}">
        <p14:creationId xmlns:p14="http://schemas.microsoft.com/office/powerpoint/2010/main" val="367807697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114E1-C2AE-F9EF-2BA0-88F6AEC0BC14}"/>
              </a:ext>
            </a:extLst>
          </p:cNvPr>
          <p:cNvSpPr>
            <a:spLocks noGrp="1"/>
          </p:cNvSpPr>
          <p:nvPr>
            <p:ph sz="quarter" idx="12"/>
          </p:nvPr>
        </p:nvSpPr>
        <p:spPr>
          <a:xfrm>
            <a:off x="620184" y="1425600"/>
            <a:ext cx="10963200" cy="4090963"/>
          </a:xfrm>
        </p:spPr>
        <p:txBody>
          <a:bodyPr>
            <a:normAutofit fontScale="85000" lnSpcReduction="20000"/>
          </a:bodyPr>
          <a:lstStyle/>
          <a:p>
            <a:r>
              <a:rPr lang="en-GB" sz="1800" dirty="0"/>
              <a:t>SSAs</a:t>
            </a:r>
          </a:p>
          <a:p>
            <a:pPr lvl="1"/>
            <a:r>
              <a:rPr lang="en-GB" sz="1600" dirty="0"/>
              <a:t>Oc­treotide LAR depot (≥20% of patients): Back pain, fatigue, headache, abdominal pain, nausea, dizziness</a:t>
            </a:r>
            <a:r>
              <a:rPr lang="en-GB" sz="1600" baseline="30000" dirty="0"/>
              <a:t>1</a:t>
            </a:r>
            <a:r>
              <a:rPr lang="en-GB" sz="1600" dirty="0"/>
              <a:t> </a:t>
            </a:r>
          </a:p>
          <a:p>
            <a:pPr lvl="1"/>
            <a:r>
              <a:rPr lang="en-GB" sz="1600" dirty="0" err="1"/>
              <a:t>Lan­reotide</a:t>
            </a:r>
            <a:r>
              <a:rPr lang="en-GB" sz="1600" dirty="0"/>
              <a:t> depot (&gt;10% of patients): Abdominal pain, musculoskeletal pain, vomiting, headache, injection site reaction, hyperglycaemia, hypertension, cholelithiasis</a:t>
            </a:r>
            <a:r>
              <a:rPr lang="en-GB" sz="1600" baseline="30000" dirty="0"/>
              <a:t>2</a:t>
            </a:r>
          </a:p>
          <a:p>
            <a:r>
              <a:rPr lang="en-GB" sz="1800" baseline="30000" dirty="0"/>
              <a:t>177</a:t>
            </a:r>
            <a:r>
              <a:rPr lang="en-GB" sz="1800" dirty="0"/>
              <a:t>Lu-DOTATATE</a:t>
            </a:r>
          </a:p>
          <a:p>
            <a:pPr lvl="1"/>
            <a:r>
              <a:rPr lang="en-GB" sz="1600" dirty="0"/>
              <a:t>Thrombocytopenia, lymphopenia, anaemia, pancytopenia, decreased appetite, nausea, vomiting, fatigue (≥10% of patients)</a:t>
            </a:r>
            <a:r>
              <a:rPr lang="en-GB" sz="1600" baseline="30000" dirty="0"/>
              <a:t>3</a:t>
            </a:r>
          </a:p>
          <a:p>
            <a:r>
              <a:rPr lang="en-GB" sz="1800" dirty="0"/>
              <a:t>Everolimus</a:t>
            </a:r>
          </a:p>
          <a:p>
            <a:pPr lvl="1"/>
            <a:r>
              <a:rPr lang="en-GB" sz="1600" dirty="0"/>
              <a:t>Stomatitis, infections, rash, fatigue, diarrhoea, oedema, abdominal pain, nausea, fever, asthenia, cough, headache, decreased appetite (≥30% of patients)</a:t>
            </a:r>
            <a:r>
              <a:rPr lang="en-GB" sz="1600" baseline="30000" dirty="0"/>
              <a:t>4</a:t>
            </a:r>
          </a:p>
          <a:p>
            <a:r>
              <a:rPr lang="en-GB" sz="1800" dirty="0"/>
              <a:t>Sunitinib</a:t>
            </a:r>
          </a:p>
          <a:p>
            <a:pPr lvl="1"/>
            <a:r>
              <a:rPr lang="en-GB" sz="1600" dirty="0"/>
              <a:t>Fatigue/asthenia, diarrhoea, mucositis/stomatitis, nausea, decreased appetite/anorexia, vomiting, abdominal pain, hand-foot syndrome, hypertension, bleeding events, dysgeusia/altered taste, dyspepsia, thrombocytopenia (≥25% of patients)</a:t>
            </a:r>
            <a:r>
              <a:rPr lang="en-GB" sz="1600" baseline="30000" dirty="0"/>
              <a:t>5</a:t>
            </a:r>
          </a:p>
          <a:p>
            <a:r>
              <a:rPr lang="en-GB" sz="1600" dirty="0"/>
              <a:t>Expected cumulative toxicity</a:t>
            </a:r>
          </a:p>
          <a:p>
            <a:pPr lvl="1"/>
            <a:r>
              <a:rPr lang="en-GB" sz="1600" dirty="0"/>
              <a:t>Impact of concomitant medication and/or NET-specific treatment(s)</a:t>
            </a:r>
          </a:p>
          <a:p>
            <a:pPr lvl="1"/>
            <a:r>
              <a:rPr lang="en-GB" sz="1600" dirty="0"/>
              <a:t>Real-world studies with long follow-up are needed to evaluate the risk of cumulative toxicities of </a:t>
            </a:r>
            <a:br>
              <a:rPr lang="en-GB" sz="1600" dirty="0"/>
            </a:br>
            <a:r>
              <a:rPr lang="en-GB" sz="1600" dirty="0"/>
              <a:t>different treatments and treatment sequences,</a:t>
            </a:r>
            <a:r>
              <a:rPr lang="en-GB" sz="1600" baseline="30000" dirty="0"/>
              <a:t>6</a:t>
            </a:r>
            <a:r>
              <a:rPr lang="en-GB" sz="1600" dirty="0"/>
              <a:t> e.g. myelotoxicity (including therapy-related myeloid neoplasms) due to cumulative effects of PRRT and chemotherapies</a:t>
            </a:r>
          </a:p>
        </p:txBody>
      </p:sp>
      <p:sp>
        <p:nvSpPr>
          <p:cNvPr id="2" name="Title 1">
            <a:extLst>
              <a:ext uri="{FF2B5EF4-FFF2-40B4-BE49-F238E27FC236}">
                <a16:creationId xmlns:a16="http://schemas.microsoft.com/office/drawing/2014/main" id="{05F41324-67A8-AED7-6E8C-805072B1B65C}"/>
              </a:ext>
            </a:extLst>
          </p:cNvPr>
          <p:cNvSpPr>
            <a:spLocks noGrp="1"/>
          </p:cNvSpPr>
          <p:nvPr>
            <p:ph type="title"/>
          </p:nvPr>
        </p:nvSpPr>
        <p:spPr/>
        <p:txBody>
          <a:bodyPr/>
          <a:lstStyle/>
          <a:p>
            <a:r>
              <a:rPr lang="en-GB" dirty="0"/>
              <a:t>Treatment-specific issues: common adverse reactions</a:t>
            </a:r>
          </a:p>
        </p:txBody>
      </p:sp>
      <p:sp>
        <p:nvSpPr>
          <p:cNvPr id="5" name="Slide Number Placeholder 4">
            <a:extLst>
              <a:ext uri="{FF2B5EF4-FFF2-40B4-BE49-F238E27FC236}">
                <a16:creationId xmlns:a16="http://schemas.microsoft.com/office/drawing/2014/main" id="{49285A6B-266B-F4BF-6ACB-A23DB09A3419}"/>
              </a:ext>
            </a:extLst>
          </p:cNvPr>
          <p:cNvSpPr>
            <a:spLocks noGrp="1"/>
          </p:cNvSpPr>
          <p:nvPr>
            <p:ph type="sldNum" sz="quarter" idx="4"/>
          </p:nvPr>
        </p:nvSpPr>
        <p:spPr/>
        <p:txBody>
          <a:bodyPr/>
          <a:lstStyle/>
          <a:p>
            <a:fld id="{FCE43C0F-8A7B-3A4B-9DB5-B3472E36E833}" type="slidenum">
              <a:rPr lang="en-GB" smtClean="0"/>
              <a:pPr/>
              <a:t>35</a:t>
            </a:fld>
            <a:endParaRPr lang="en-GB" dirty="0"/>
          </a:p>
        </p:txBody>
      </p:sp>
      <p:sp>
        <p:nvSpPr>
          <p:cNvPr id="4" name="Content Placeholder 3">
            <a:extLst>
              <a:ext uri="{FF2B5EF4-FFF2-40B4-BE49-F238E27FC236}">
                <a16:creationId xmlns:a16="http://schemas.microsoft.com/office/drawing/2014/main" id="{1AB92DD9-58CD-685B-84E3-54FB1AB704D7}"/>
              </a:ext>
            </a:extLst>
          </p:cNvPr>
          <p:cNvSpPr>
            <a:spLocks noGrp="1"/>
          </p:cNvSpPr>
          <p:nvPr>
            <p:ph sz="quarter" idx="15"/>
          </p:nvPr>
        </p:nvSpPr>
        <p:spPr>
          <a:xfrm>
            <a:off x="620183" y="6356351"/>
            <a:ext cx="10732401" cy="365125"/>
          </a:xfrm>
        </p:spPr>
        <p:txBody>
          <a:bodyPr anchor="b"/>
          <a:lstStyle/>
          <a:p>
            <a:r>
              <a:rPr lang="en-GB" baseline="30000" dirty="0"/>
              <a:t>177</a:t>
            </a:r>
            <a:r>
              <a:rPr lang="en-GB" dirty="0"/>
              <a:t>Lu, lutetium-177; LAR, long-acting release; NET, neuroendocrine tumour; </a:t>
            </a:r>
            <a:r>
              <a:rPr lang="en-GB"/>
              <a:t>PPRT, </a:t>
            </a:r>
            <a:r>
              <a:rPr lang="en-GB" sz="1200"/>
              <a:t>peptide </a:t>
            </a:r>
            <a:r>
              <a:rPr lang="en-GB" sz="1200" dirty="0"/>
              <a:t>receptor </a:t>
            </a:r>
            <a:r>
              <a:rPr lang="en-GB" sz="1200"/>
              <a:t>radionuclide therapy; SSA,</a:t>
            </a:r>
            <a:r>
              <a:rPr lang="en-GB"/>
              <a:t> </a:t>
            </a:r>
            <a:r>
              <a:rPr lang="en-GB" dirty="0"/>
              <a:t>somatostatin analogue</a:t>
            </a:r>
          </a:p>
          <a:p>
            <a:r>
              <a:rPr lang="en-GB" dirty="0"/>
              <a:t>Package Inserts/Summary of Product Characteristics available at:</a:t>
            </a:r>
            <a:br>
              <a:rPr lang="en-GB" dirty="0"/>
            </a:br>
            <a:r>
              <a:rPr lang="en-GB" dirty="0"/>
              <a:t>1. https://www.accessdata.fda.gov/drugsatfda_docs/label/2019/021008s043lbl.pdf; 2. https://www.accessdata.fda.gov/drugsatfda_docs/label/2014/022074s011lbl.pdf;</a:t>
            </a:r>
            <a:br>
              <a:rPr lang="en-GB" dirty="0"/>
            </a:br>
            <a:r>
              <a:rPr lang="en-GB" dirty="0"/>
              <a:t>3. https://www.ema.europa.eu/en/documents/product-information/lutathera-epar-product-information_en.pdf;</a:t>
            </a:r>
            <a:br>
              <a:rPr lang="en-GB" dirty="0"/>
            </a:br>
            <a:r>
              <a:rPr lang="en-GB" dirty="0"/>
              <a:t>4. https://www.accessdata.fda.gov/drugsatfda_docs/label/2012/022334s016lbl.pdf; 5. https://www.accessdata.fda.gov/drugsatfda_docs/label/2017/021938s033lbl.pdf (accessed May 2024); 6. Perrier M, et al. </a:t>
            </a:r>
            <a:r>
              <a:rPr lang="en-GB" dirty="0" err="1"/>
              <a:t>Ther</a:t>
            </a:r>
            <a:r>
              <a:rPr lang="en-GB" dirty="0"/>
              <a:t> Adv Med Oncol. 2023;15:17588359231171041</a:t>
            </a:r>
          </a:p>
        </p:txBody>
      </p:sp>
    </p:spTree>
    <p:extLst>
      <p:ext uri="{BB962C8B-B14F-4D97-AF65-F5344CB8AC3E}">
        <p14:creationId xmlns:p14="http://schemas.microsoft.com/office/powerpoint/2010/main" val="113154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F50FABC-27B4-FCE5-7350-D9486D617127}"/>
              </a:ext>
            </a:extLst>
          </p:cNvPr>
          <p:cNvSpPr>
            <a:spLocks noGrp="1"/>
          </p:cNvSpPr>
          <p:nvPr>
            <p:ph type="sldNum" sz="quarter" idx="4"/>
          </p:nvPr>
        </p:nvSpPr>
        <p:spPr/>
        <p:txBody>
          <a:bodyPr/>
          <a:lstStyle/>
          <a:p>
            <a:fld id="{FCE43C0F-8A7B-3A4B-9DB5-B3472E36E833}" type="slidenum">
              <a:rPr lang="en-GB" smtClean="0"/>
              <a:pPr/>
              <a:t>36</a:t>
            </a:fld>
            <a:endParaRPr lang="en-GB" dirty="0"/>
          </a:p>
        </p:txBody>
      </p:sp>
      <p:sp>
        <p:nvSpPr>
          <p:cNvPr id="6" name="Title 1">
            <a:extLst>
              <a:ext uri="{FF2B5EF4-FFF2-40B4-BE49-F238E27FC236}">
                <a16:creationId xmlns:a16="http://schemas.microsoft.com/office/drawing/2014/main" id="{C2145EF4-28E0-025C-BF5F-05D7ABB15C4E}"/>
              </a:ext>
            </a:extLst>
          </p:cNvPr>
          <p:cNvSpPr>
            <a:spLocks noGrp="1"/>
          </p:cNvSpPr>
          <p:nvPr>
            <p:ph type="title"/>
          </p:nvPr>
        </p:nvSpPr>
        <p:spPr>
          <a:xfrm>
            <a:off x="619201" y="259200"/>
            <a:ext cx="10963199" cy="864000"/>
          </a:xfrm>
        </p:spPr>
        <p:txBody>
          <a:bodyPr/>
          <a:lstStyle/>
          <a:p>
            <a:r>
              <a:rPr lang="en-GB" dirty="0"/>
              <a:t>clinical studies of additional interest</a:t>
            </a:r>
          </a:p>
        </p:txBody>
      </p:sp>
      <p:sp>
        <p:nvSpPr>
          <p:cNvPr id="12" name="Content Placeholder 11">
            <a:extLst>
              <a:ext uri="{FF2B5EF4-FFF2-40B4-BE49-F238E27FC236}">
                <a16:creationId xmlns:a16="http://schemas.microsoft.com/office/drawing/2014/main" id="{1E765676-0E69-0B3B-2DEF-48646D2E446B}"/>
              </a:ext>
            </a:extLst>
          </p:cNvPr>
          <p:cNvSpPr txBox="1">
            <a:spLocks/>
          </p:cNvSpPr>
          <p:nvPr/>
        </p:nvSpPr>
        <p:spPr>
          <a:xfrm>
            <a:off x="620183" y="6356351"/>
            <a:ext cx="1044436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baseline="30000" dirty="0"/>
              <a:t>a </a:t>
            </a:r>
            <a:r>
              <a:rPr lang="en-GB" sz="1000" dirty="0"/>
              <a:t>G2/3, Ki-67 10-55%</a:t>
            </a:r>
          </a:p>
          <a:p>
            <a:r>
              <a:rPr lang="en-GB" sz="1000" baseline="30000" dirty="0"/>
              <a:t>177</a:t>
            </a:r>
            <a:r>
              <a:rPr lang="en-GB" sz="1000" dirty="0"/>
              <a:t>Lu, lutetium-177; CI, confidence interval; G, grade; GEP-NET, </a:t>
            </a:r>
            <a:r>
              <a:rPr lang="en-GB" sz="1000" dirty="0" err="1"/>
              <a:t>gastroenteropancreatic</a:t>
            </a:r>
            <a:r>
              <a:rPr lang="en-GB" sz="1000" dirty="0"/>
              <a:t> neuroendocrine tumour; HR, hazard ratio; Ki67, antigen Kiel 67; LAR, long-acting release; OS, overall survival; 177Lu, lutetium-177PF; S, progression-free survival; p(NET), (pancreatic) neuroendocrine tumour; PRRT, peptide receptor radionuclide therapy; SSA, somatostatin analogue; SSTR, somatostatin receptor </a:t>
            </a:r>
          </a:p>
          <a:p>
            <a:r>
              <a:rPr lang="en-GB" sz="1000" dirty="0"/>
              <a:t>1. Singh S, et al. J Clin Oncol. 2024;42 (no. 3_Suppl):LBA588; 2. </a:t>
            </a:r>
            <a:r>
              <a:rPr lang="en-GB" sz="1000" dirty="0" err="1"/>
              <a:t>Baudin</a:t>
            </a:r>
            <a:r>
              <a:rPr lang="en-GB" sz="1000" dirty="0"/>
              <a:t> E, et al. Ann Oncol. 2022;33 (supplement 7):S954 (abstract 887O)</a:t>
            </a:r>
          </a:p>
        </p:txBody>
      </p:sp>
      <p:sp>
        <p:nvSpPr>
          <p:cNvPr id="7" name="Slide Number Placeholder 4">
            <a:extLst>
              <a:ext uri="{FF2B5EF4-FFF2-40B4-BE49-F238E27FC236}">
                <a16:creationId xmlns:a16="http://schemas.microsoft.com/office/drawing/2014/main" id="{4B1227E9-6ECD-5BC9-CE45-B77E203BC4C1}"/>
              </a:ext>
            </a:extLst>
          </p:cNvPr>
          <p:cNvSpPr txBox="1">
            <a:spLocks/>
          </p:cNvSpPr>
          <p:nvPr/>
        </p:nvSpPr>
        <p:spPr>
          <a:xfrm>
            <a:off x="10800523" y="6428359"/>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E43C0F-8A7B-3A4B-9DB5-B3472E36E833}" type="slidenum">
              <a:rPr lang="en-GB" smtClean="0"/>
              <a:pPr/>
              <a:t>36</a:t>
            </a:fld>
            <a:endParaRPr lang="en-GB" dirty="0"/>
          </a:p>
        </p:txBody>
      </p:sp>
      <p:sp>
        <p:nvSpPr>
          <p:cNvPr id="18" name="Content Placeholder 2">
            <a:extLst>
              <a:ext uri="{FF2B5EF4-FFF2-40B4-BE49-F238E27FC236}">
                <a16:creationId xmlns:a16="http://schemas.microsoft.com/office/drawing/2014/main" id="{191C2D5A-E7A2-6DB1-E8A2-6B81A608E32C}"/>
              </a:ext>
            </a:extLst>
          </p:cNvPr>
          <p:cNvSpPr txBox="1">
            <a:spLocks/>
          </p:cNvSpPr>
          <p:nvPr/>
        </p:nvSpPr>
        <p:spPr>
          <a:xfrm>
            <a:off x="632954" y="1628800"/>
            <a:ext cx="10963275" cy="3976415"/>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400"/>
              </a:spcBef>
            </a:pPr>
            <a:r>
              <a:rPr lang="en-GB" sz="1800" dirty="0"/>
              <a:t>Emerging prospective data suggest that </a:t>
            </a:r>
            <a:r>
              <a:rPr lang="en-GB" sz="1800" baseline="30000" dirty="0"/>
              <a:t>177</a:t>
            </a:r>
            <a:r>
              <a:rPr lang="en-GB" sz="1800" dirty="0"/>
              <a:t>Lu-based PRRT has activity in advanced pancreatic NETs, and as up-front therapy in G2/3 GEP-NETs</a:t>
            </a:r>
          </a:p>
        </p:txBody>
      </p:sp>
      <p:graphicFrame>
        <p:nvGraphicFramePr>
          <p:cNvPr id="19" name="Table 18">
            <a:extLst>
              <a:ext uri="{FF2B5EF4-FFF2-40B4-BE49-F238E27FC236}">
                <a16:creationId xmlns:a16="http://schemas.microsoft.com/office/drawing/2014/main" id="{6A859EFE-4EA6-0325-BA08-3F573B422875}"/>
              </a:ext>
            </a:extLst>
          </p:cNvPr>
          <p:cNvGraphicFramePr>
            <a:graphicFrameLocks noGrp="1"/>
          </p:cNvGraphicFramePr>
          <p:nvPr>
            <p:extLst>
              <p:ext uri="{D42A27DB-BD31-4B8C-83A1-F6EECF244321}">
                <p14:modId xmlns:p14="http://schemas.microsoft.com/office/powerpoint/2010/main" val="2626892301"/>
              </p:ext>
            </p:extLst>
          </p:nvPr>
        </p:nvGraphicFramePr>
        <p:xfrm>
          <a:off x="643539" y="2237175"/>
          <a:ext cx="10952690" cy="3368040"/>
        </p:xfrm>
        <a:graphic>
          <a:graphicData uri="http://schemas.openxmlformats.org/drawingml/2006/table">
            <a:tbl>
              <a:tblPr firstRow="1" bandRow="1">
                <a:tableStyleId>{5C22544A-7EE6-4342-B048-85BDC9FD1C3A}</a:tableStyleId>
              </a:tblPr>
              <a:tblGrid>
                <a:gridCol w="2155554">
                  <a:extLst>
                    <a:ext uri="{9D8B030D-6E8A-4147-A177-3AD203B41FA5}">
                      <a16:colId xmlns:a16="http://schemas.microsoft.com/office/drawing/2014/main" val="3040111461"/>
                    </a:ext>
                  </a:extLst>
                </a:gridCol>
                <a:gridCol w="3024336">
                  <a:extLst>
                    <a:ext uri="{9D8B030D-6E8A-4147-A177-3AD203B41FA5}">
                      <a16:colId xmlns:a16="http://schemas.microsoft.com/office/drawing/2014/main" val="3645345629"/>
                    </a:ext>
                  </a:extLst>
                </a:gridCol>
                <a:gridCol w="2448272">
                  <a:extLst>
                    <a:ext uri="{9D8B030D-6E8A-4147-A177-3AD203B41FA5}">
                      <a16:colId xmlns:a16="http://schemas.microsoft.com/office/drawing/2014/main" val="903645229"/>
                    </a:ext>
                  </a:extLst>
                </a:gridCol>
                <a:gridCol w="1584176">
                  <a:extLst>
                    <a:ext uri="{9D8B030D-6E8A-4147-A177-3AD203B41FA5}">
                      <a16:colId xmlns:a16="http://schemas.microsoft.com/office/drawing/2014/main" val="1195159842"/>
                    </a:ext>
                  </a:extLst>
                </a:gridCol>
                <a:gridCol w="1740352">
                  <a:extLst>
                    <a:ext uri="{9D8B030D-6E8A-4147-A177-3AD203B41FA5}">
                      <a16:colId xmlns:a16="http://schemas.microsoft.com/office/drawing/2014/main" val="1220154378"/>
                    </a:ext>
                  </a:extLst>
                </a:gridCol>
              </a:tblGrid>
              <a:tr h="142014">
                <a:tc>
                  <a:txBody>
                    <a:bodyPr/>
                    <a:lstStyle/>
                    <a:p>
                      <a:r>
                        <a:rPr lang="de-DE" sz="1400" dirty="0">
                          <a:latin typeface="Arial" panose="020B0604020202020204" pitchFamily="34" charset="0"/>
                          <a:cs typeface="Arial" panose="020B0604020202020204" pitchFamily="34" charset="0"/>
                        </a:rPr>
                        <a:t>Study</a:t>
                      </a:r>
                      <a:endParaRPr lang="en-GB" sz="1400" dirty="0">
                        <a:latin typeface="Arial" panose="020B0604020202020204" pitchFamily="34" charset="0"/>
                        <a:cs typeface="Arial" panose="020B0604020202020204" pitchFamily="34" charset="0"/>
                      </a:endParaRPr>
                    </a:p>
                  </a:txBody>
                  <a:tcPr/>
                </a:tc>
                <a:tc>
                  <a:txBody>
                    <a:bodyPr/>
                    <a:lstStyle/>
                    <a:p>
                      <a:r>
                        <a:rPr lang="de-DE" sz="1400" dirty="0">
                          <a:latin typeface="Arial" panose="020B0604020202020204" pitchFamily="34" charset="0"/>
                          <a:cs typeface="Arial" panose="020B0604020202020204" pitchFamily="34" charset="0"/>
                        </a:rPr>
                        <a:t>Regimen</a:t>
                      </a:r>
                      <a:endParaRPr lang="en-GB" sz="1400" dirty="0">
                        <a:latin typeface="Arial" panose="020B0604020202020204" pitchFamily="34" charset="0"/>
                        <a:cs typeface="Arial" panose="020B0604020202020204" pitchFamily="34" charset="0"/>
                      </a:endParaRPr>
                    </a:p>
                  </a:txBody>
                  <a:tcPr/>
                </a:tc>
                <a:tc>
                  <a:txBody>
                    <a:bodyPr/>
                    <a:lstStyle/>
                    <a:p>
                      <a:r>
                        <a:rPr lang="de-DE" sz="1400" dirty="0">
                          <a:latin typeface="Arial" panose="020B0604020202020204" pitchFamily="34" charset="0"/>
                          <a:cs typeface="Arial" panose="020B0604020202020204" pitchFamily="34" charset="0"/>
                        </a:rPr>
                        <a:t>Patients</a:t>
                      </a:r>
                      <a:endParaRPr lang="en-GB" sz="1400" dirty="0">
                        <a:latin typeface="Arial" panose="020B0604020202020204" pitchFamily="34" charset="0"/>
                        <a:cs typeface="Arial" panose="020B0604020202020204" pitchFamily="34" charset="0"/>
                      </a:endParaRPr>
                    </a:p>
                  </a:txBody>
                  <a:tcPr/>
                </a:tc>
                <a:tc>
                  <a:txBody>
                    <a:bodyPr/>
                    <a:lstStyle/>
                    <a:p>
                      <a:r>
                        <a:rPr lang="de-DE" sz="1400" dirty="0">
                          <a:latin typeface="Arial" panose="020B0604020202020204" pitchFamily="34" charset="0"/>
                          <a:cs typeface="Arial" panose="020B0604020202020204" pitchFamily="34" charset="0"/>
                        </a:rPr>
                        <a:t>Key outcome measure(s)</a:t>
                      </a:r>
                      <a:endParaRPr lang="en-GB" sz="1400" dirty="0">
                        <a:latin typeface="Arial" panose="020B0604020202020204" pitchFamily="34" charset="0"/>
                        <a:cs typeface="Arial" panose="020B0604020202020204" pitchFamily="34" charset="0"/>
                      </a:endParaRPr>
                    </a:p>
                  </a:txBody>
                  <a:tcPr/>
                </a:tc>
                <a:tc>
                  <a:txBody>
                    <a:bodyPr/>
                    <a:lstStyle/>
                    <a:p>
                      <a:r>
                        <a:rPr lang="de-DE" sz="1400" dirty="0">
                          <a:latin typeface="Arial" panose="020B0604020202020204" pitchFamily="34" charset="0"/>
                          <a:cs typeface="Arial" panose="020B0604020202020204" pitchFamily="34" charset="0"/>
                        </a:rPr>
                        <a:t>Key result(s)</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1627243"/>
                  </a:ext>
                </a:extLst>
              </a:tr>
              <a:tr h="582037">
                <a:tc>
                  <a:txBody>
                    <a:bodyPr/>
                    <a:lstStyle/>
                    <a:p>
                      <a:r>
                        <a:rPr lang="de-DE" sz="1400" kern="1200" baseline="0" dirty="0">
                          <a:solidFill>
                            <a:schemeClr val="dk1"/>
                          </a:solidFill>
                          <a:latin typeface="Arial" panose="020B0604020202020204" pitchFamily="34" charset="0"/>
                          <a:ea typeface="+mn-ea"/>
                          <a:cs typeface="Arial" panose="020B0604020202020204" pitchFamily="34" charset="0"/>
                        </a:rPr>
                        <a:t>NETTER-2 (NCT03972488)</a:t>
                      </a:r>
                      <a:r>
                        <a:rPr lang="de-DE" sz="1400" kern="1200" baseline="30000" dirty="0">
                          <a:solidFill>
                            <a:schemeClr val="dk1"/>
                          </a:solidFill>
                          <a:latin typeface="Arial" panose="020B0604020202020204" pitchFamily="34" charset="0"/>
                          <a:ea typeface="+mn-ea"/>
                          <a:cs typeface="Arial" panose="020B0604020202020204" pitchFamily="34" charset="0"/>
                        </a:rPr>
                        <a:t>1</a:t>
                      </a:r>
                      <a:endParaRPr lang="en-GB" sz="1400" kern="1200" baseline="300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400" kern="1200" baseline="30000" dirty="0">
                          <a:solidFill>
                            <a:schemeClr val="dk1"/>
                          </a:solidFill>
                          <a:latin typeface="Arial" panose="020B0604020202020204" pitchFamily="34" charset="0"/>
                          <a:ea typeface="+mn-ea"/>
                          <a:cs typeface="Arial" panose="020B0604020202020204" pitchFamily="34" charset="0"/>
                        </a:rPr>
                        <a:t>177</a:t>
                      </a:r>
                      <a:r>
                        <a:rPr lang="en-GB" sz="1400" kern="1200" baseline="0" dirty="0">
                          <a:solidFill>
                            <a:schemeClr val="dk1"/>
                          </a:solidFill>
                          <a:latin typeface="Arial" panose="020B0604020202020204" pitchFamily="34" charset="0"/>
                          <a:ea typeface="+mn-ea"/>
                          <a:cs typeface="Arial" panose="020B0604020202020204" pitchFamily="34" charset="0"/>
                        </a:rPr>
                        <a:t>Lu-DOTATATE plus octreotide LAR 30 mg/month vs high-dose octreotide LAR (60 mg/month) (first-line)</a:t>
                      </a:r>
                    </a:p>
                  </a:txBody>
                  <a:tcPr/>
                </a:tc>
                <a:tc>
                  <a:txBody>
                    <a:bodyPr/>
                    <a:lstStyle/>
                    <a:p>
                      <a:r>
                        <a:rPr lang="en-GB" sz="1400" kern="1200" baseline="0" dirty="0">
                          <a:solidFill>
                            <a:schemeClr val="dk1"/>
                          </a:solidFill>
                          <a:latin typeface="Arial" panose="020B0604020202020204" pitchFamily="34" charset="0"/>
                          <a:ea typeface="+mn-ea"/>
                          <a:cs typeface="Arial" panose="020B0604020202020204" pitchFamily="34" charset="0"/>
                        </a:rPr>
                        <a:t>SSTR-positive,</a:t>
                      </a:r>
                      <a:br>
                        <a:rPr lang="en-GB" sz="1400" kern="1200" baseline="0" dirty="0">
                          <a:solidFill>
                            <a:schemeClr val="dk1"/>
                          </a:solidFill>
                          <a:latin typeface="Arial" panose="020B0604020202020204" pitchFamily="34" charset="0"/>
                          <a:ea typeface="+mn-ea"/>
                          <a:cs typeface="Arial" panose="020B0604020202020204" pitchFamily="34" charset="0"/>
                        </a:rPr>
                      </a:br>
                      <a:r>
                        <a:rPr lang="en-GB" sz="1400" kern="1200" baseline="0" dirty="0">
                          <a:solidFill>
                            <a:schemeClr val="dk1"/>
                          </a:solidFill>
                          <a:latin typeface="Arial" panose="020B0604020202020204" pitchFamily="34" charset="0"/>
                          <a:ea typeface="+mn-ea"/>
                          <a:cs typeface="Arial" panose="020B0604020202020204" pitchFamily="34" charset="0"/>
                        </a:rPr>
                        <a:t>high-proliferation</a:t>
                      </a:r>
                      <a:r>
                        <a:rPr lang="en-GB" sz="1400" kern="1200" baseline="30000" dirty="0">
                          <a:solidFill>
                            <a:schemeClr val="dk1"/>
                          </a:solidFill>
                          <a:latin typeface="Arial" panose="020B0604020202020204" pitchFamily="34" charset="0"/>
                          <a:ea typeface="+mn-ea"/>
                          <a:cs typeface="Arial" panose="020B0604020202020204" pitchFamily="34" charset="0"/>
                        </a:rPr>
                        <a:t>a</a:t>
                      </a:r>
                      <a:r>
                        <a:rPr lang="en-GB" sz="1400" kern="1200" baseline="0" dirty="0">
                          <a:solidFill>
                            <a:schemeClr val="dk1"/>
                          </a:solidFill>
                          <a:latin typeface="Arial" panose="020B0604020202020204" pitchFamily="34" charset="0"/>
                          <a:ea typeface="+mn-ea"/>
                          <a:cs typeface="Arial" panose="020B0604020202020204" pitchFamily="34" charset="0"/>
                        </a:rPr>
                        <a:t> GEP-NETs (n=226)</a:t>
                      </a:r>
                    </a:p>
                  </a:txBody>
                  <a:tcPr/>
                </a:tc>
                <a:tc>
                  <a:txBody>
                    <a:bodyPr/>
                    <a:lstStyle/>
                    <a:p>
                      <a:r>
                        <a:rPr lang="de-DE" sz="1400" kern="1200" baseline="0" dirty="0">
                          <a:solidFill>
                            <a:schemeClr val="dk1"/>
                          </a:solidFill>
                          <a:latin typeface="Arial" panose="020B0604020202020204" pitchFamily="34" charset="0"/>
                          <a:ea typeface="+mn-ea"/>
                          <a:cs typeface="Arial" panose="020B0604020202020204" pitchFamily="34" charset="0"/>
                        </a:rPr>
                        <a:t>ORR</a:t>
                      </a:r>
                    </a:p>
                    <a:p>
                      <a:endParaRPr lang="de-DE" sz="1400" kern="1200" baseline="0" dirty="0">
                        <a:solidFill>
                          <a:schemeClr val="dk1"/>
                        </a:solidFill>
                        <a:latin typeface="Arial" panose="020B0604020202020204" pitchFamily="34" charset="0"/>
                        <a:ea typeface="+mn-ea"/>
                        <a:cs typeface="Arial" panose="020B0604020202020204" pitchFamily="34" charset="0"/>
                      </a:endParaRPr>
                    </a:p>
                    <a:p>
                      <a:endParaRPr lang="de-DE" sz="1400" kern="1200" baseline="0" dirty="0">
                        <a:solidFill>
                          <a:schemeClr val="dk1"/>
                        </a:solidFill>
                        <a:latin typeface="Arial" panose="020B0604020202020204" pitchFamily="34" charset="0"/>
                        <a:ea typeface="+mn-ea"/>
                        <a:cs typeface="Arial" panose="020B0604020202020204" pitchFamily="34" charset="0"/>
                      </a:endParaRPr>
                    </a:p>
                    <a:p>
                      <a:endParaRPr lang="de-DE" sz="700" kern="1200" baseline="0" dirty="0">
                        <a:solidFill>
                          <a:schemeClr val="dk1"/>
                        </a:solidFill>
                        <a:latin typeface="Arial" panose="020B0604020202020204" pitchFamily="34" charset="0"/>
                        <a:ea typeface="+mn-ea"/>
                        <a:cs typeface="Arial" panose="020B0604020202020204" pitchFamily="34" charset="0"/>
                      </a:endParaRPr>
                    </a:p>
                    <a:p>
                      <a:r>
                        <a:rPr lang="de-DE" sz="1400" kern="1200" baseline="0" dirty="0">
                          <a:solidFill>
                            <a:schemeClr val="dk1"/>
                          </a:solidFill>
                          <a:latin typeface="Arial" panose="020B0604020202020204" pitchFamily="34" charset="0"/>
                          <a:ea typeface="+mn-ea"/>
                          <a:cs typeface="Arial" panose="020B0604020202020204" pitchFamily="34" charset="0"/>
                        </a:rPr>
                        <a:t>Median PFS</a:t>
                      </a:r>
                      <a:endParaRPr lang="en-GB" sz="1400"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400" kern="1200" baseline="0" dirty="0">
                          <a:solidFill>
                            <a:schemeClr val="dk1"/>
                          </a:solidFill>
                          <a:latin typeface="Arial" panose="020B0604020202020204" pitchFamily="34" charset="0"/>
                          <a:ea typeface="+mn-ea"/>
                          <a:cs typeface="Arial" panose="020B0604020202020204" pitchFamily="34" charset="0"/>
                        </a:rPr>
                        <a:t>43.0% vs 9.3%</a:t>
                      </a:r>
                    </a:p>
                    <a:p>
                      <a:r>
                        <a:rPr lang="de-DE" sz="1400" i="1" dirty="0">
                          <a:latin typeface="Arial" panose="020B0604020202020204" pitchFamily="34" charset="0"/>
                          <a:cs typeface="Arial" panose="020B0604020202020204" pitchFamily="34" charset="0"/>
                        </a:rPr>
                        <a:t>O</a:t>
                      </a:r>
                      <a:r>
                        <a:rPr lang="pl-PL" sz="1400" i="1" dirty="0">
                          <a:latin typeface="Arial" panose="020B0604020202020204" pitchFamily="34" charset="0"/>
                          <a:cs typeface="Arial" panose="020B0604020202020204" pitchFamily="34" charset="0"/>
                        </a:rPr>
                        <a:t>R</a:t>
                      </a:r>
                      <a:r>
                        <a:rPr lang="de-DE" sz="1400" i="1" dirty="0">
                          <a:latin typeface="Arial" panose="020B0604020202020204" pitchFamily="34" charset="0"/>
                          <a:cs typeface="Arial" panose="020B0604020202020204" pitchFamily="34" charset="0"/>
                        </a:rPr>
                        <a:t>=7.81</a:t>
                      </a:r>
                      <a:r>
                        <a:rPr lang="pl-PL" sz="1400" i="1" dirty="0">
                          <a:latin typeface="Arial" panose="020B0604020202020204" pitchFamily="34" charset="0"/>
                          <a:cs typeface="Arial" panose="020B0604020202020204" pitchFamily="34" charset="0"/>
                        </a:rPr>
                        <a:t>; 95% CI, </a:t>
                      </a:r>
                      <a:br>
                        <a:rPr lang="pl-PL" sz="1400" i="1" dirty="0">
                          <a:latin typeface="Arial" panose="020B0604020202020204" pitchFamily="34" charset="0"/>
                          <a:cs typeface="Arial" panose="020B0604020202020204" pitchFamily="34" charset="0"/>
                        </a:rPr>
                      </a:br>
                      <a:r>
                        <a:rPr lang="de-DE" sz="1400" i="1" dirty="0">
                          <a:latin typeface="Arial" panose="020B0604020202020204" pitchFamily="34" charset="0"/>
                          <a:cs typeface="Arial" panose="020B0604020202020204" pitchFamily="34" charset="0"/>
                        </a:rPr>
                        <a:t>3.32</a:t>
                      </a:r>
                      <a:r>
                        <a:rPr lang="pl-PL" sz="1400" i="1" dirty="0">
                          <a:latin typeface="Arial" panose="020B0604020202020204" pitchFamily="34" charset="0"/>
                          <a:cs typeface="Arial" panose="020B0604020202020204" pitchFamily="34" charset="0"/>
                        </a:rPr>
                        <a:t>-</a:t>
                      </a:r>
                      <a:r>
                        <a:rPr lang="de-DE" sz="1400" i="1" dirty="0">
                          <a:latin typeface="Arial" panose="020B0604020202020204" pitchFamily="34" charset="0"/>
                          <a:cs typeface="Arial" panose="020B0604020202020204" pitchFamily="34" charset="0"/>
                        </a:rPr>
                        <a:t>18.4</a:t>
                      </a:r>
                      <a:r>
                        <a:rPr lang="pl-PL" sz="1400" i="1" dirty="0">
                          <a:latin typeface="Arial" panose="020B0604020202020204" pitchFamily="34" charset="0"/>
                          <a:cs typeface="Arial" panose="020B0604020202020204" pitchFamily="34" charset="0"/>
                        </a:rPr>
                        <a:t>; </a:t>
                      </a:r>
                      <a:r>
                        <a:rPr lang="de-DE" sz="1400" i="1" dirty="0">
                          <a:latin typeface="Arial" panose="020B0604020202020204" pitchFamily="34" charset="0"/>
                          <a:cs typeface="Arial" panose="020B0604020202020204" pitchFamily="34" charset="0"/>
                        </a:rPr>
                        <a:t>p&lt;0.0001</a:t>
                      </a:r>
                      <a:endParaRPr lang="en-GB" sz="1400" kern="1200" baseline="0" dirty="0">
                        <a:solidFill>
                          <a:schemeClr val="dk1"/>
                        </a:solidFill>
                        <a:latin typeface="Arial" panose="020B0604020202020204" pitchFamily="34" charset="0"/>
                        <a:ea typeface="+mn-ea"/>
                        <a:cs typeface="Arial" panose="020B0604020202020204" pitchFamily="34" charset="0"/>
                      </a:endParaRPr>
                    </a:p>
                    <a:p>
                      <a:endParaRPr lang="en-GB" sz="700" kern="1200" baseline="0" dirty="0">
                        <a:solidFill>
                          <a:schemeClr val="dk1"/>
                        </a:solidFill>
                        <a:latin typeface="Arial" panose="020B0604020202020204" pitchFamily="34" charset="0"/>
                        <a:ea typeface="+mn-ea"/>
                        <a:cs typeface="Arial" panose="020B0604020202020204" pitchFamily="34" charset="0"/>
                      </a:endParaRPr>
                    </a:p>
                    <a:p>
                      <a:r>
                        <a:rPr lang="en-GB" sz="1400" kern="1200" baseline="0" dirty="0">
                          <a:solidFill>
                            <a:schemeClr val="dk1"/>
                          </a:solidFill>
                          <a:latin typeface="Arial" panose="020B0604020202020204" pitchFamily="34" charset="0"/>
                          <a:ea typeface="+mn-ea"/>
                          <a:cs typeface="Arial" panose="020B0604020202020204" pitchFamily="34" charset="0"/>
                        </a:rPr>
                        <a:t>22.8 vs 8.5 months</a:t>
                      </a:r>
                    </a:p>
                    <a:p>
                      <a:r>
                        <a:rPr lang="pl-PL" sz="1400" i="1" dirty="0">
                          <a:latin typeface="Arial" panose="020B0604020202020204" pitchFamily="34" charset="0"/>
                          <a:cs typeface="Arial" panose="020B0604020202020204" pitchFamily="34" charset="0"/>
                        </a:rPr>
                        <a:t>HR</a:t>
                      </a:r>
                      <a:r>
                        <a:rPr lang="de-DE" sz="1400" i="1" dirty="0">
                          <a:latin typeface="Arial" panose="020B0604020202020204" pitchFamily="34" charset="0"/>
                          <a:cs typeface="Arial" panose="020B0604020202020204" pitchFamily="34" charset="0"/>
                        </a:rPr>
                        <a:t>=</a:t>
                      </a:r>
                      <a:r>
                        <a:rPr lang="pl-PL" sz="1400" i="1" dirty="0">
                          <a:latin typeface="Arial" panose="020B0604020202020204" pitchFamily="34" charset="0"/>
                          <a:cs typeface="Arial" panose="020B0604020202020204" pitchFamily="34" charset="0"/>
                        </a:rPr>
                        <a:t>0.</a:t>
                      </a:r>
                      <a:r>
                        <a:rPr lang="de-DE" sz="1400" i="1" dirty="0">
                          <a:latin typeface="Arial" panose="020B0604020202020204" pitchFamily="34" charset="0"/>
                          <a:cs typeface="Arial" panose="020B0604020202020204" pitchFamily="34" charset="0"/>
                        </a:rPr>
                        <a:t>276</a:t>
                      </a:r>
                      <a:r>
                        <a:rPr lang="pl-PL" sz="1400" i="1" dirty="0">
                          <a:latin typeface="Arial" panose="020B0604020202020204" pitchFamily="34" charset="0"/>
                          <a:cs typeface="Arial" panose="020B0604020202020204" pitchFamily="34" charset="0"/>
                        </a:rPr>
                        <a:t>; 95% CI, 0.</a:t>
                      </a:r>
                      <a:r>
                        <a:rPr lang="de-DE" sz="1400" i="1" dirty="0">
                          <a:latin typeface="Arial" panose="020B0604020202020204" pitchFamily="34" charset="0"/>
                          <a:cs typeface="Arial" panose="020B0604020202020204" pitchFamily="34" charset="0"/>
                        </a:rPr>
                        <a:t>182</a:t>
                      </a:r>
                      <a:r>
                        <a:rPr lang="pl-PL" sz="1400" i="1" dirty="0">
                          <a:latin typeface="Arial" panose="020B0604020202020204" pitchFamily="34" charset="0"/>
                          <a:cs typeface="Arial" panose="020B0604020202020204" pitchFamily="34" charset="0"/>
                        </a:rPr>
                        <a:t>-0.</a:t>
                      </a:r>
                      <a:r>
                        <a:rPr lang="de-DE" sz="1400" i="1" dirty="0">
                          <a:latin typeface="Arial" panose="020B0604020202020204" pitchFamily="34" charset="0"/>
                          <a:cs typeface="Arial" panose="020B0604020202020204" pitchFamily="34" charset="0"/>
                        </a:rPr>
                        <a:t>418</a:t>
                      </a:r>
                      <a:r>
                        <a:rPr lang="pl-PL" sz="1400" i="1" dirty="0">
                          <a:latin typeface="Arial" panose="020B0604020202020204" pitchFamily="34" charset="0"/>
                          <a:cs typeface="Arial" panose="020B0604020202020204" pitchFamily="34" charset="0"/>
                        </a:rPr>
                        <a:t>; </a:t>
                      </a:r>
                      <a:r>
                        <a:rPr lang="de-DE" sz="1400" i="1" dirty="0">
                          <a:latin typeface="Arial" panose="020B0604020202020204" pitchFamily="34" charset="0"/>
                          <a:cs typeface="Arial" panose="020B0604020202020204" pitchFamily="34" charset="0"/>
                        </a:rPr>
                        <a:t>p&lt;0.0001</a:t>
                      </a:r>
                      <a:endParaRPr lang="en-GB" sz="1400"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512551042"/>
                  </a:ext>
                </a:extLst>
              </a:tr>
              <a:tr h="221706">
                <a:tc>
                  <a:txBody>
                    <a:bodyPr/>
                    <a:lstStyle/>
                    <a:p>
                      <a:r>
                        <a:rPr lang="en-GB" sz="1400" kern="1200" dirty="0">
                          <a:solidFill>
                            <a:schemeClr val="dk1"/>
                          </a:solidFill>
                          <a:latin typeface="Arial" panose="020B0604020202020204" pitchFamily="34" charset="0"/>
                          <a:ea typeface="+mn-ea"/>
                          <a:cs typeface="Arial" panose="020B0604020202020204" pitchFamily="34" charset="0"/>
                        </a:rPr>
                        <a:t>OCLURANDOM</a:t>
                      </a:r>
                      <a:br>
                        <a:rPr lang="en-GB" sz="1400" kern="1200" dirty="0">
                          <a:solidFill>
                            <a:schemeClr val="dk1"/>
                          </a:solidFill>
                          <a:latin typeface="Arial" panose="020B0604020202020204" pitchFamily="34" charset="0"/>
                          <a:ea typeface="+mn-ea"/>
                          <a:cs typeface="Arial" panose="020B0604020202020204" pitchFamily="34" charset="0"/>
                        </a:rPr>
                      </a:br>
                      <a:r>
                        <a:rPr lang="en-GB" sz="1400" kern="1200" dirty="0">
                          <a:solidFill>
                            <a:schemeClr val="dk1"/>
                          </a:solidFill>
                          <a:latin typeface="Arial" panose="020B0604020202020204" pitchFamily="34" charset="0"/>
                          <a:ea typeface="+mn-ea"/>
                          <a:cs typeface="Arial" panose="020B0604020202020204" pitchFamily="34" charset="0"/>
                        </a:rPr>
                        <a:t>(EudraCT 2013-004032-30)</a:t>
                      </a:r>
                      <a:r>
                        <a:rPr lang="en-GB" sz="1400" kern="1200" baseline="30000" dirty="0">
                          <a:solidFill>
                            <a:schemeClr val="dk1"/>
                          </a:solidFill>
                          <a:latin typeface="Arial" panose="020B0604020202020204" pitchFamily="34" charset="0"/>
                          <a:ea typeface="+mn-ea"/>
                          <a:cs typeface="Arial" panose="020B0604020202020204" pitchFamily="34" charset="0"/>
                        </a:rPr>
                        <a:t>2</a:t>
                      </a:r>
                    </a:p>
                  </a:txBody>
                  <a:tcPr/>
                </a:tc>
                <a:tc>
                  <a:txBody>
                    <a:bodyPr/>
                    <a:lstStyle/>
                    <a:p>
                      <a:r>
                        <a:rPr lang="en-GB" sz="1400" baseline="30000" dirty="0">
                          <a:latin typeface="Arial" panose="020B0604020202020204" pitchFamily="34" charset="0"/>
                          <a:cs typeface="Arial" panose="020B0604020202020204" pitchFamily="34" charset="0"/>
                        </a:rPr>
                        <a:t>177</a:t>
                      </a:r>
                      <a:r>
                        <a:rPr lang="en-GB" sz="1400" dirty="0">
                          <a:latin typeface="Arial" panose="020B0604020202020204" pitchFamily="34" charset="0"/>
                          <a:cs typeface="Arial" panose="020B0604020202020204" pitchFamily="34" charset="0"/>
                        </a:rPr>
                        <a:t>Lu-Octreotate vs sunitinib</a:t>
                      </a:r>
                      <a:endParaRPr lang="en-GB"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400" kern="1200" dirty="0">
                          <a:solidFill>
                            <a:schemeClr val="dk1"/>
                          </a:solidFill>
                          <a:latin typeface="Arial" panose="020B0604020202020204" pitchFamily="34" charset="0"/>
                          <a:ea typeface="+mn-ea"/>
                          <a:cs typeface="Arial" panose="020B0604020202020204" pitchFamily="34" charset="0"/>
                        </a:rPr>
                        <a:t>Progressive advanced pNETs (n=84)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Arial" panose="020B0604020202020204" pitchFamily="34" charset="0"/>
                          <a:ea typeface="+mn-ea"/>
                          <a:cs typeface="Arial" panose="020B0604020202020204" pitchFamily="34" charset="0"/>
                        </a:rPr>
                        <a:t>Median PFS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Arial" panose="020B0604020202020204" pitchFamily="34" charset="0"/>
                          <a:ea typeface="+mn-ea"/>
                          <a:cs typeface="Arial" panose="020B0604020202020204" pitchFamily="34" charset="0"/>
                        </a:rPr>
                        <a:t>20.7 (</a:t>
                      </a:r>
                      <a:r>
                        <a:rPr lang="pl-PL" sz="1400" i="1" dirty="0">
                          <a:latin typeface="Arial" panose="020B0604020202020204" pitchFamily="34" charset="0"/>
                          <a:cs typeface="Arial" panose="020B0604020202020204" pitchFamily="34" charset="0"/>
                        </a:rPr>
                        <a:t>9</a:t>
                      </a:r>
                      <a:r>
                        <a:rPr lang="de-DE" sz="1400" i="1" dirty="0">
                          <a:latin typeface="Arial" panose="020B0604020202020204" pitchFamily="34" charset="0"/>
                          <a:cs typeface="Arial" panose="020B0604020202020204" pitchFamily="34" charset="0"/>
                        </a:rPr>
                        <a:t>0</a:t>
                      </a:r>
                      <a:r>
                        <a:rPr lang="pl-PL" sz="1400" i="1" dirty="0">
                          <a:latin typeface="Arial" panose="020B0604020202020204" pitchFamily="34" charset="0"/>
                          <a:cs typeface="Arial" panose="020B0604020202020204" pitchFamily="34" charset="0"/>
                        </a:rPr>
                        <a:t>% CI, </a:t>
                      </a:r>
                      <a:r>
                        <a:rPr lang="en-GB" sz="1400" kern="1200" dirty="0">
                          <a:solidFill>
                            <a:schemeClr val="dk1"/>
                          </a:solidFill>
                          <a:latin typeface="Arial" panose="020B0604020202020204" pitchFamily="34" charset="0"/>
                          <a:ea typeface="+mn-ea"/>
                          <a:cs typeface="Arial" panose="020B0604020202020204" pitchFamily="34" charset="0"/>
                        </a:rPr>
                        <a:t>17.2</a:t>
                      </a:r>
                      <a:r>
                        <a:rPr lang="pl-PL" sz="1400" i="1" dirty="0">
                          <a:latin typeface="Arial" panose="020B0604020202020204" pitchFamily="34" charset="0"/>
                          <a:cs typeface="Arial" panose="020B0604020202020204" pitchFamily="34" charset="0"/>
                        </a:rPr>
                        <a:t>-</a:t>
                      </a:r>
                      <a:r>
                        <a:rPr lang="en-GB" sz="1400" kern="1200" dirty="0">
                          <a:solidFill>
                            <a:schemeClr val="dk1"/>
                          </a:solidFill>
                          <a:latin typeface="Arial" panose="020B0604020202020204" pitchFamily="34" charset="0"/>
                          <a:ea typeface="+mn-ea"/>
                          <a:cs typeface="Arial" panose="020B0604020202020204" pitchFamily="34" charset="0"/>
                        </a:rPr>
                        <a:t>23.7) vs 11 (</a:t>
                      </a:r>
                      <a:r>
                        <a:rPr lang="en-GB" sz="1400" i="1" kern="1200" dirty="0">
                          <a:solidFill>
                            <a:schemeClr val="dk1"/>
                          </a:solidFill>
                          <a:latin typeface="Arial" panose="020B0604020202020204" pitchFamily="34" charset="0"/>
                          <a:ea typeface="+mn-ea"/>
                          <a:cs typeface="Arial" panose="020B0604020202020204" pitchFamily="34" charset="0"/>
                        </a:rPr>
                        <a:t>90% CI, 8.8</a:t>
                      </a:r>
                      <a:r>
                        <a:rPr lang="pl-PL" sz="1400" i="1" dirty="0">
                          <a:latin typeface="Arial" panose="020B0604020202020204" pitchFamily="34" charset="0"/>
                          <a:cs typeface="Arial" panose="020B0604020202020204" pitchFamily="34" charset="0"/>
                        </a:rPr>
                        <a:t>-</a:t>
                      </a:r>
                      <a:r>
                        <a:rPr lang="en-GB" sz="1400" i="1" kern="1200" dirty="0">
                          <a:solidFill>
                            <a:schemeClr val="dk1"/>
                          </a:solidFill>
                          <a:latin typeface="Arial" panose="020B0604020202020204" pitchFamily="34" charset="0"/>
                          <a:ea typeface="+mn-ea"/>
                          <a:cs typeface="Arial" panose="020B0604020202020204" pitchFamily="34" charset="0"/>
                        </a:rPr>
                        <a:t>12.4</a:t>
                      </a:r>
                      <a:r>
                        <a:rPr lang="en-GB" sz="1400" kern="1200" dirty="0">
                          <a:solidFill>
                            <a:schemeClr val="dk1"/>
                          </a:solidFill>
                          <a:latin typeface="Arial" panose="020B0604020202020204" pitchFamily="34" charset="0"/>
                          <a:ea typeface="+mn-ea"/>
                          <a:cs typeface="Arial" panose="020B0604020202020204" pitchFamily="34" charset="0"/>
                        </a:rPr>
                        <a:t>) months</a:t>
                      </a:r>
                    </a:p>
                  </a:txBody>
                  <a:tcPr/>
                </a:tc>
                <a:extLst>
                  <a:ext uri="{0D108BD9-81ED-4DB2-BD59-A6C34878D82A}">
                    <a16:rowId xmlns:a16="http://schemas.microsoft.com/office/drawing/2014/main" val="3334958554"/>
                  </a:ext>
                </a:extLst>
              </a:tr>
            </a:tbl>
          </a:graphicData>
        </a:graphic>
      </p:graphicFrame>
    </p:spTree>
    <p:extLst>
      <p:ext uri="{BB962C8B-B14F-4D97-AF65-F5344CB8AC3E}">
        <p14:creationId xmlns:p14="http://schemas.microsoft.com/office/powerpoint/2010/main" val="340220832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309F6-EB33-531E-6543-F243268AD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71AD9-FAA0-B968-DF1D-F9B4AFFA53A3}"/>
              </a:ext>
            </a:extLst>
          </p:cNvPr>
          <p:cNvSpPr>
            <a:spLocks noGrp="1"/>
          </p:cNvSpPr>
          <p:nvPr>
            <p:ph type="title"/>
          </p:nvPr>
        </p:nvSpPr>
        <p:spPr>
          <a:xfrm>
            <a:off x="619201" y="259200"/>
            <a:ext cx="10963199" cy="864000"/>
          </a:xfrm>
        </p:spPr>
        <p:txBody>
          <a:bodyPr/>
          <a:lstStyle/>
          <a:p>
            <a:r>
              <a:rPr lang="en-GB" dirty="0"/>
              <a:t>clinical studies of additional interest</a:t>
            </a:r>
          </a:p>
        </p:txBody>
      </p:sp>
      <p:sp>
        <p:nvSpPr>
          <p:cNvPr id="5" name="Slide Number Placeholder 4">
            <a:extLst>
              <a:ext uri="{FF2B5EF4-FFF2-40B4-BE49-F238E27FC236}">
                <a16:creationId xmlns:a16="http://schemas.microsoft.com/office/drawing/2014/main" id="{4C0D4F75-11C2-BCD0-1643-A6E775D38201}"/>
              </a:ext>
            </a:extLst>
          </p:cNvPr>
          <p:cNvSpPr>
            <a:spLocks noGrp="1"/>
          </p:cNvSpPr>
          <p:nvPr>
            <p:ph type="sldNum" sz="quarter" idx="4"/>
          </p:nvPr>
        </p:nvSpPr>
        <p:spPr/>
        <p:txBody>
          <a:bodyPr/>
          <a:lstStyle/>
          <a:p>
            <a:fld id="{FCE43C0F-8A7B-3A4B-9DB5-B3472E36E833}" type="slidenum">
              <a:rPr lang="en-GB" smtClean="0"/>
              <a:pPr/>
              <a:t>37</a:t>
            </a:fld>
            <a:endParaRPr lang="en-GB" dirty="0"/>
          </a:p>
        </p:txBody>
      </p:sp>
      <p:sp>
        <p:nvSpPr>
          <p:cNvPr id="12" name="Content Placeholder 11">
            <a:extLst>
              <a:ext uri="{FF2B5EF4-FFF2-40B4-BE49-F238E27FC236}">
                <a16:creationId xmlns:a16="http://schemas.microsoft.com/office/drawing/2014/main" id="{E427D979-D743-DF5E-C200-B3B0B87E2BC7}"/>
              </a:ext>
            </a:extLst>
          </p:cNvPr>
          <p:cNvSpPr>
            <a:spLocks noGrp="1"/>
          </p:cNvSpPr>
          <p:nvPr>
            <p:ph sz="quarter" idx="15"/>
          </p:nvPr>
        </p:nvSpPr>
        <p:spPr>
          <a:xfrm>
            <a:off x="620183" y="6356351"/>
            <a:ext cx="10962293" cy="365125"/>
          </a:xfrm>
        </p:spPr>
        <p:txBody>
          <a:bodyPr anchor="b"/>
          <a:lstStyle/>
          <a:p>
            <a:pPr>
              <a:lnSpc>
                <a:spcPct val="90000"/>
              </a:lnSpc>
              <a:spcBef>
                <a:spcPts val="0"/>
              </a:spcBef>
              <a:spcAft>
                <a:spcPts val="200"/>
              </a:spcAft>
            </a:pPr>
            <a:r>
              <a:rPr lang="en-GB" sz="1100" dirty="0"/>
              <a:t>CI, confidence interval; ECOG, Eastern Cooperative Oncology Group; epNET, extrapancreatic neuroendocrine tumour; G, grade; HR, hazard ratio; ORR, overall response rate; PFS, progression-free survival; (p)NET, (pancreatic) neuroendocrine tumour</a:t>
            </a:r>
          </a:p>
          <a:p>
            <a:pPr>
              <a:lnSpc>
                <a:spcPct val="90000"/>
              </a:lnSpc>
              <a:spcBef>
                <a:spcPts val="0"/>
              </a:spcBef>
              <a:spcAft>
                <a:spcPts val="200"/>
              </a:spcAft>
            </a:pPr>
            <a:r>
              <a:rPr lang="en-GB" sz="1100" dirty="0"/>
              <a:t>1. Salazar R, et al. Ann Oncol. 2022;33 (suppl_7):S808-69; 2. Chan J, et al. Ann Oncol. 2023;34 (supplement 2):S1292</a:t>
            </a:r>
          </a:p>
        </p:txBody>
      </p:sp>
      <p:graphicFrame>
        <p:nvGraphicFramePr>
          <p:cNvPr id="14" name="Table 13">
            <a:extLst>
              <a:ext uri="{FF2B5EF4-FFF2-40B4-BE49-F238E27FC236}">
                <a16:creationId xmlns:a16="http://schemas.microsoft.com/office/drawing/2014/main" id="{B29E8598-FE1D-DA5B-E06C-2FCACCBBB05F}"/>
              </a:ext>
            </a:extLst>
          </p:cNvPr>
          <p:cNvGraphicFramePr>
            <a:graphicFrameLocks noGrp="1"/>
          </p:cNvGraphicFramePr>
          <p:nvPr>
            <p:extLst>
              <p:ext uri="{D42A27DB-BD31-4B8C-83A1-F6EECF244321}">
                <p14:modId xmlns:p14="http://schemas.microsoft.com/office/powerpoint/2010/main" val="3624854184"/>
              </p:ext>
            </p:extLst>
          </p:nvPr>
        </p:nvGraphicFramePr>
        <p:xfrm>
          <a:off x="619201" y="3429000"/>
          <a:ext cx="10952690" cy="2194560"/>
        </p:xfrm>
        <a:graphic>
          <a:graphicData uri="http://schemas.openxmlformats.org/drawingml/2006/table">
            <a:tbl>
              <a:tblPr firstRow="1" bandRow="1">
                <a:tableStyleId>{5C22544A-7EE6-4342-B048-85BDC9FD1C3A}</a:tableStyleId>
              </a:tblPr>
              <a:tblGrid>
                <a:gridCol w="2169383">
                  <a:extLst>
                    <a:ext uri="{9D8B030D-6E8A-4147-A177-3AD203B41FA5}">
                      <a16:colId xmlns:a16="http://schemas.microsoft.com/office/drawing/2014/main" val="3040111461"/>
                    </a:ext>
                  </a:extLst>
                </a:gridCol>
                <a:gridCol w="3024336">
                  <a:extLst>
                    <a:ext uri="{9D8B030D-6E8A-4147-A177-3AD203B41FA5}">
                      <a16:colId xmlns:a16="http://schemas.microsoft.com/office/drawing/2014/main" val="3645345629"/>
                    </a:ext>
                  </a:extLst>
                </a:gridCol>
                <a:gridCol w="2448272">
                  <a:extLst>
                    <a:ext uri="{9D8B030D-6E8A-4147-A177-3AD203B41FA5}">
                      <a16:colId xmlns:a16="http://schemas.microsoft.com/office/drawing/2014/main" val="903645229"/>
                    </a:ext>
                  </a:extLst>
                </a:gridCol>
                <a:gridCol w="1584176">
                  <a:extLst>
                    <a:ext uri="{9D8B030D-6E8A-4147-A177-3AD203B41FA5}">
                      <a16:colId xmlns:a16="http://schemas.microsoft.com/office/drawing/2014/main" val="1195159842"/>
                    </a:ext>
                  </a:extLst>
                </a:gridCol>
                <a:gridCol w="1726523">
                  <a:extLst>
                    <a:ext uri="{9D8B030D-6E8A-4147-A177-3AD203B41FA5}">
                      <a16:colId xmlns:a16="http://schemas.microsoft.com/office/drawing/2014/main" val="1220154378"/>
                    </a:ext>
                  </a:extLst>
                </a:gridCol>
              </a:tblGrid>
              <a:tr h="0">
                <a:tc>
                  <a:txBody>
                    <a:bodyPr/>
                    <a:lstStyle/>
                    <a:p>
                      <a:r>
                        <a:rPr lang="de-DE" sz="1200" dirty="0">
                          <a:latin typeface="Arial" panose="020B0604020202020204" pitchFamily="34" charset="0"/>
                          <a:cs typeface="Arial" panose="020B0604020202020204" pitchFamily="34" charset="0"/>
                        </a:rPr>
                        <a:t>Study</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Regimen</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Patients</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Key outcome measure</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Key result</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1627243"/>
                  </a:ext>
                </a:extLst>
              </a:tr>
              <a:tr h="0">
                <a:tc>
                  <a:txBody>
                    <a:bodyPr/>
                    <a:lstStyle/>
                    <a:p>
                      <a:r>
                        <a:rPr lang="de-DE" sz="1200" kern="1200" dirty="0">
                          <a:solidFill>
                            <a:schemeClr val="dk1"/>
                          </a:solidFill>
                          <a:latin typeface="Arial" panose="020B0604020202020204" pitchFamily="34" charset="0"/>
                          <a:ea typeface="+mn-ea"/>
                          <a:cs typeface="Arial" panose="020B0604020202020204" pitchFamily="34" charset="0"/>
                        </a:rPr>
                        <a:t>CABINET (NCT03375320)</a:t>
                      </a:r>
                      <a:r>
                        <a:rPr lang="de-DE" sz="1200" kern="1200" baseline="30000" dirty="0">
                          <a:solidFill>
                            <a:schemeClr val="dk1"/>
                          </a:solidFill>
                          <a:latin typeface="Arial" panose="020B0604020202020204" pitchFamily="34" charset="0"/>
                          <a:ea typeface="+mn-ea"/>
                          <a:cs typeface="Arial" panose="020B0604020202020204" pitchFamily="34" charset="0"/>
                        </a:rPr>
                        <a:t>2</a:t>
                      </a:r>
                      <a:endParaRPr lang="en-GB" sz="1200" kern="1200" baseline="300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Cabozantinib</a:t>
                      </a:r>
                      <a:r>
                        <a:rPr lang="en-GB" sz="1200" kern="1200" dirty="0">
                          <a:solidFill>
                            <a:schemeClr val="dk1"/>
                          </a:solidFill>
                          <a:latin typeface="Arial" panose="020B0604020202020204" pitchFamily="34" charset="0"/>
                          <a:ea typeface="+mn-ea"/>
                          <a:cs typeface="Arial" panose="020B0604020202020204" pitchFamily="34" charset="0"/>
                        </a:rPr>
                        <a:t> vs placebo</a:t>
                      </a:r>
                    </a:p>
                  </a:txBody>
                  <a:tcPr/>
                </a:tc>
                <a:tc>
                  <a:txBody>
                    <a:bodyPr/>
                    <a:lstStyle/>
                    <a:p>
                      <a:r>
                        <a:rPr lang="en-GB" sz="1200" kern="1200" dirty="0">
                          <a:solidFill>
                            <a:schemeClr val="dk1"/>
                          </a:solidFill>
                          <a:latin typeface="Arial" panose="020B0604020202020204" pitchFamily="34" charset="0"/>
                          <a:ea typeface="+mn-ea"/>
                          <a:cs typeface="Arial" panose="020B0604020202020204" pitchFamily="34" charset="0"/>
                        </a:rPr>
                        <a:t>Locally advanced or metastatic well or moderately differentiated </a:t>
                      </a:r>
                      <a:r>
                        <a:rPr lang="en-GB" sz="1200" kern="1200" dirty="0" err="1">
                          <a:solidFill>
                            <a:schemeClr val="dk1"/>
                          </a:solidFill>
                          <a:latin typeface="Arial" panose="020B0604020202020204" pitchFamily="34" charset="0"/>
                          <a:ea typeface="+mn-ea"/>
                          <a:cs typeface="Arial" panose="020B0604020202020204" pitchFamily="34" charset="0"/>
                        </a:rPr>
                        <a:t>epNETs</a:t>
                      </a:r>
                      <a:r>
                        <a:rPr lang="en-GB" sz="1200" kern="1200" dirty="0">
                          <a:solidFill>
                            <a:schemeClr val="dk1"/>
                          </a:solidFill>
                          <a:latin typeface="Arial" panose="020B0604020202020204" pitchFamily="34" charset="0"/>
                          <a:ea typeface="+mn-ea"/>
                          <a:cs typeface="Arial" panose="020B0604020202020204" pitchFamily="34" charset="0"/>
                        </a:rPr>
                        <a:t> (n=197) or pNETs (n=93)</a:t>
                      </a:r>
                    </a:p>
                  </a:txBody>
                  <a:tcPr/>
                </a:tc>
                <a:tc>
                  <a:txBody>
                    <a:bodyPr/>
                    <a:lstStyle/>
                    <a:p>
                      <a:r>
                        <a:rPr lang="en-GB" sz="1200" kern="1200" dirty="0">
                          <a:solidFill>
                            <a:schemeClr val="dk1"/>
                          </a:solidFill>
                          <a:latin typeface="Arial" panose="020B0604020202020204" pitchFamily="34" charset="0"/>
                          <a:ea typeface="+mn-ea"/>
                          <a:cs typeface="Arial" panose="020B0604020202020204" pitchFamily="34" charset="0"/>
                        </a:rPr>
                        <a:t>Median PFS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Arial" panose="020B0604020202020204" pitchFamily="34" charset="0"/>
                          <a:ea typeface="+mn-ea"/>
                          <a:cs typeface="Arial" panose="020B0604020202020204" pitchFamily="34" charset="0"/>
                        </a:rPr>
                        <a:t>8.2 vs 3.2 months in epNETs </a:t>
                      </a:r>
                      <a:r>
                        <a:rPr lang="pl-PL" sz="1200" i="1" dirty="0">
                          <a:latin typeface="Arial" panose="020B0604020202020204" pitchFamily="34" charset="0"/>
                          <a:cs typeface="Arial" panose="020B0604020202020204" pitchFamily="34" charset="0"/>
                        </a:rPr>
                        <a:t>HR</a:t>
                      </a:r>
                      <a:r>
                        <a:rPr lang="de-DE" sz="1200" i="1" dirty="0">
                          <a:latin typeface="Arial" panose="020B0604020202020204" pitchFamily="34" charset="0"/>
                          <a:cs typeface="Arial" panose="020B0604020202020204" pitchFamily="34" charset="0"/>
                        </a:rPr>
                        <a:t>=</a:t>
                      </a:r>
                      <a:r>
                        <a:rPr lang="pl-PL" sz="1200" i="1" dirty="0">
                          <a:latin typeface="Arial" panose="020B0604020202020204" pitchFamily="34" charset="0"/>
                          <a:cs typeface="Arial" panose="020B0604020202020204" pitchFamily="34" charset="0"/>
                        </a:rPr>
                        <a:t>0.</a:t>
                      </a:r>
                      <a:r>
                        <a:rPr lang="de-DE" sz="1200" i="1" dirty="0">
                          <a:latin typeface="Arial" panose="020B0604020202020204" pitchFamily="34" charset="0"/>
                          <a:cs typeface="Arial" panose="020B0604020202020204" pitchFamily="34" charset="0"/>
                        </a:rPr>
                        <a:t>41</a:t>
                      </a:r>
                      <a:r>
                        <a:rPr lang="pl-PL" sz="1200" i="1" dirty="0">
                          <a:latin typeface="Arial" panose="020B0604020202020204" pitchFamily="34" charset="0"/>
                          <a:cs typeface="Arial" panose="020B0604020202020204" pitchFamily="34" charset="0"/>
                        </a:rPr>
                        <a:t>; 95% CI, </a:t>
                      </a:r>
                      <a:br>
                        <a:rPr lang="pl-PL" sz="1200" i="1" dirty="0">
                          <a:latin typeface="Arial" panose="020B0604020202020204" pitchFamily="34" charset="0"/>
                          <a:cs typeface="Arial" panose="020B0604020202020204" pitchFamily="34" charset="0"/>
                        </a:rPr>
                      </a:br>
                      <a:r>
                        <a:rPr lang="pl-PL" sz="1200" i="1" dirty="0">
                          <a:latin typeface="Arial" panose="020B0604020202020204" pitchFamily="34" charset="0"/>
                          <a:cs typeface="Arial" panose="020B0604020202020204" pitchFamily="34" charset="0"/>
                        </a:rPr>
                        <a:t>0.</a:t>
                      </a:r>
                      <a:r>
                        <a:rPr lang="de-DE" sz="1200" i="1" dirty="0">
                          <a:latin typeface="Arial" panose="020B0604020202020204" pitchFamily="34" charset="0"/>
                          <a:cs typeface="Arial" panose="020B0604020202020204" pitchFamily="34" charset="0"/>
                        </a:rPr>
                        <a:t>27</a:t>
                      </a:r>
                      <a:r>
                        <a:rPr lang="pl-PL" sz="1200" i="1" dirty="0">
                          <a:latin typeface="Arial" panose="020B0604020202020204" pitchFamily="34" charset="0"/>
                          <a:cs typeface="Arial" panose="020B0604020202020204" pitchFamily="34" charset="0"/>
                        </a:rPr>
                        <a:t>-0.</a:t>
                      </a:r>
                      <a:r>
                        <a:rPr lang="de-DE" sz="1200" i="1" dirty="0">
                          <a:latin typeface="Arial" panose="020B0604020202020204" pitchFamily="34" charset="0"/>
                          <a:cs typeface="Arial" panose="020B0604020202020204" pitchFamily="34" charset="0"/>
                        </a:rPr>
                        <a:t>62</a:t>
                      </a:r>
                      <a:r>
                        <a:rPr lang="pl-PL" sz="1200" i="1" dirty="0">
                          <a:latin typeface="Arial" panose="020B0604020202020204" pitchFamily="34" charset="0"/>
                          <a:cs typeface="Arial" panose="020B0604020202020204" pitchFamily="34" charset="0"/>
                        </a:rPr>
                        <a:t>; </a:t>
                      </a:r>
                      <a:r>
                        <a:rPr lang="de-DE" sz="1200" i="1" dirty="0">
                          <a:latin typeface="Arial" panose="020B0604020202020204" pitchFamily="34" charset="0"/>
                          <a:cs typeface="Arial" panose="020B0604020202020204" pitchFamily="34" charset="0"/>
                        </a:rPr>
                        <a:t>p&lt;0.0001</a:t>
                      </a:r>
                      <a:endParaRPr lang="en-GB" sz="1200" kern="1200" dirty="0">
                        <a:solidFill>
                          <a:schemeClr val="dk1"/>
                        </a:solidFill>
                        <a:latin typeface="Arial" panose="020B0604020202020204" pitchFamily="34" charset="0"/>
                        <a:ea typeface="+mn-ea"/>
                        <a:cs typeface="Arial" panose="020B0604020202020204" pitchFamily="34" charset="0"/>
                      </a:endParaRPr>
                    </a:p>
                    <a:p>
                      <a:endParaRPr lang="en-GB" sz="1200" kern="1200" dirty="0">
                        <a:solidFill>
                          <a:schemeClr val="dk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Arial" panose="020B0604020202020204" pitchFamily="34" charset="0"/>
                          <a:ea typeface="+mn-ea"/>
                          <a:cs typeface="Arial" panose="020B0604020202020204" pitchFamily="34" charset="0"/>
                        </a:rPr>
                        <a:t>13.7 vs 3.0 months in pNETs </a:t>
                      </a:r>
                      <a:r>
                        <a:rPr lang="pl-PL" sz="1200" i="1" dirty="0">
                          <a:latin typeface="Arial" panose="020B0604020202020204" pitchFamily="34" charset="0"/>
                          <a:cs typeface="Arial" panose="020B0604020202020204" pitchFamily="34" charset="0"/>
                        </a:rPr>
                        <a:t>HR</a:t>
                      </a:r>
                      <a:r>
                        <a:rPr lang="de-DE" sz="1200" i="1" dirty="0">
                          <a:latin typeface="Arial" panose="020B0604020202020204" pitchFamily="34" charset="0"/>
                          <a:cs typeface="Arial" panose="020B0604020202020204" pitchFamily="34" charset="0"/>
                        </a:rPr>
                        <a:t>=</a:t>
                      </a:r>
                      <a:r>
                        <a:rPr lang="pl-PL" sz="1200" i="1" dirty="0">
                          <a:latin typeface="Arial" panose="020B0604020202020204" pitchFamily="34" charset="0"/>
                          <a:cs typeface="Arial" panose="020B0604020202020204" pitchFamily="34" charset="0"/>
                        </a:rPr>
                        <a:t>0.</a:t>
                      </a:r>
                      <a:r>
                        <a:rPr lang="de-DE" sz="1200" i="1" dirty="0">
                          <a:latin typeface="Arial" panose="020B0604020202020204" pitchFamily="34" charset="0"/>
                          <a:cs typeface="Arial" panose="020B0604020202020204" pitchFamily="34" charset="0"/>
                        </a:rPr>
                        <a:t>25</a:t>
                      </a:r>
                      <a:r>
                        <a:rPr lang="pl-PL" sz="1200" i="1" dirty="0">
                          <a:latin typeface="Arial" panose="020B0604020202020204" pitchFamily="34" charset="0"/>
                          <a:cs typeface="Arial" panose="020B0604020202020204" pitchFamily="34" charset="0"/>
                        </a:rPr>
                        <a:t>; 95% CI, 0.</a:t>
                      </a:r>
                      <a:r>
                        <a:rPr lang="de-DE" sz="1200" i="1" dirty="0">
                          <a:latin typeface="Arial" panose="020B0604020202020204" pitchFamily="34" charset="0"/>
                          <a:cs typeface="Arial" panose="020B0604020202020204" pitchFamily="34" charset="0"/>
                        </a:rPr>
                        <a:t>12</a:t>
                      </a:r>
                      <a:r>
                        <a:rPr lang="pl-PL" sz="1200" i="1" dirty="0">
                          <a:latin typeface="Arial" panose="020B0604020202020204" pitchFamily="34" charset="0"/>
                          <a:cs typeface="Arial" panose="020B0604020202020204" pitchFamily="34" charset="0"/>
                        </a:rPr>
                        <a:t>-0.</a:t>
                      </a:r>
                      <a:r>
                        <a:rPr lang="de-DE" sz="1200" i="1" dirty="0">
                          <a:latin typeface="Arial" panose="020B0604020202020204" pitchFamily="34" charset="0"/>
                          <a:cs typeface="Arial" panose="020B0604020202020204" pitchFamily="34" charset="0"/>
                        </a:rPr>
                        <a:t>49</a:t>
                      </a:r>
                      <a:r>
                        <a:rPr lang="pl-PL" sz="1200" i="1" dirty="0">
                          <a:latin typeface="Arial" panose="020B0604020202020204" pitchFamily="34" charset="0"/>
                          <a:cs typeface="Arial" panose="020B0604020202020204" pitchFamily="34" charset="0"/>
                        </a:rPr>
                        <a:t>; </a:t>
                      </a:r>
                      <a:r>
                        <a:rPr lang="de-DE" sz="1200" i="1" dirty="0">
                          <a:latin typeface="Arial" panose="020B0604020202020204" pitchFamily="34" charset="0"/>
                          <a:cs typeface="Arial" panose="020B0604020202020204" pitchFamily="34" charset="0"/>
                        </a:rPr>
                        <a:t>p&lt;0.0001</a:t>
                      </a:r>
                      <a:endParaRPr lang="en-GB" sz="12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10786109"/>
                  </a:ext>
                </a:extLst>
              </a:tr>
            </a:tbl>
          </a:graphicData>
        </a:graphic>
      </p:graphicFrame>
      <p:sp>
        <p:nvSpPr>
          <p:cNvPr id="18" name="Content Placeholder 2">
            <a:extLst>
              <a:ext uri="{FF2B5EF4-FFF2-40B4-BE49-F238E27FC236}">
                <a16:creationId xmlns:a16="http://schemas.microsoft.com/office/drawing/2014/main" id="{95F2F3CF-9A67-315F-DE9E-37B86DA0EFB0}"/>
              </a:ext>
            </a:extLst>
          </p:cNvPr>
          <p:cNvSpPr txBox="1">
            <a:spLocks/>
          </p:cNvSpPr>
          <p:nvPr/>
        </p:nvSpPr>
        <p:spPr>
          <a:xfrm>
            <a:off x="619201" y="1094216"/>
            <a:ext cx="10963275" cy="195281"/>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1500" dirty="0">
                <a:solidFill>
                  <a:schemeClr val="tx2"/>
                </a:solidFill>
              </a:rPr>
              <a:t>Sequencing: streptozotocin and everolimus in pNETs</a:t>
            </a:r>
          </a:p>
        </p:txBody>
      </p:sp>
      <p:graphicFrame>
        <p:nvGraphicFramePr>
          <p:cNvPr id="19" name="Table 18">
            <a:extLst>
              <a:ext uri="{FF2B5EF4-FFF2-40B4-BE49-F238E27FC236}">
                <a16:creationId xmlns:a16="http://schemas.microsoft.com/office/drawing/2014/main" id="{24B3BCCB-7F1D-B247-AFD9-26AC634C947A}"/>
              </a:ext>
            </a:extLst>
          </p:cNvPr>
          <p:cNvGraphicFramePr>
            <a:graphicFrameLocks noGrp="1"/>
          </p:cNvGraphicFramePr>
          <p:nvPr>
            <p:extLst>
              <p:ext uri="{D42A27DB-BD31-4B8C-83A1-F6EECF244321}">
                <p14:modId xmlns:p14="http://schemas.microsoft.com/office/powerpoint/2010/main" val="1720071416"/>
              </p:ext>
            </p:extLst>
          </p:nvPr>
        </p:nvGraphicFramePr>
        <p:xfrm>
          <a:off x="619201" y="1343383"/>
          <a:ext cx="10952690" cy="1645920"/>
        </p:xfrm>
        <a:graphic>
          <a:graphicData uri="http://schemas.openxmlformats.org/drawingml/2006/table">
            <a:tbl>
              <a:tblPr firstRow="1" bandRow="1">
                <a:tableStyleId>{5C22544A-7EE6-4342-B048-85BDC9FD1C3A}</a:tableStyleId>
              </a:tblPr>
              <a:tblGrid>
                <a:gridCol w="2164431">
                  <a:extLst>
                    <a:ext uri="{9D8B030D-6E8A-4147-A177-3AD203B41FA5}">
                      <a16:colId xmlns:a16="http://schemas.microsoft.com/office/drawing/2014/main" val="3040111461"/>
                    </a:ext>
                  </a:extLst>
                </a:gridCol>
                <a:gridCol w="3015459">
                  <a:extLst>
                    <a:ext uri="{9D8B030D-6E8A-4147-A177-3AD203B41FA5}">
                      <a16:colId xmlns:a16="http://schemas.microsoft.com/office/drawing/2014/main" val="3645345629"/>
                    </a:ext>
                  </a:extLst>
                </a:gridCol>
                <a:gridCol w="2448272">
                  <a:extLst>
                    <a:ext uri="{9D8B030D-6E8A-4147-A177-3AD203B41FA5}">
                      <a16:colId xmlns:a16="http://schemas.microsoft.com/office/drawing/2014/main" val="903645229"/>
                    </a:ext>
                  </a:extLst>
                </a:gridCol>
                <a:gridCol w="1584176">
                  <a:extLst>
                    <a:ext uri="{9D8B030D-6E8A-4147-A177-3AD203B41FA5}">
                      <a16:colId xmlns:a16="http://schemas.microsoft.com/office/drawing/2014/main" val="1195159842"/>
                    </a:ext>
                  </a:extLst>
                </a:gridCol>
                <a:gridCol w="1740352">
                  <a:extLst>
                    <a:ext uri="{9D8B030D-6E8A-4147-A177-3AD203B41FA5}">
                      <a16:colId xmlns:a16="http://schemas.microsoft.com/office/drawing/2014/main" val="1220154378"/>
                    </a:ext>
                  </a:extLst>
                </a:gridCol>
              </a:tblGrid>
              <a:tr h="0">
                <a:tc>
                  <a:txBody>
                    <a:bodyPr/>
                    <a:lstStyle/>
                    <a:p>
                      <a:r>
                        <a:rPr lang="de-DE" sz="1200" dirty="0">
                          <a:latin typeface="Arial" panose="020B0604020202020204" pitchFamily="34" charset="0"/>
                          <a:cs typeface="Arial" panose="020B0604020202020204" pitchFamily="34" charset="0"/>
                        </a:rPr>
                        <a:t>Study</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Regimen</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Patients</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Key outcome measure(s)</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Key result(s)</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1627243"/>
                  </a:ext>
                </a:extLst>
              </a:tr>
              <a:tr h="0">
                <a:tc>
                  <a:txBody>
                    <a:bodyPr/>
                    <a:lstStyle/>
                    <a:p>
                      <a:r>
                        <a:rPr lang="de-DE" sz="1200" kern="1200" baseline="0" dirty="0">
                          <a:solidFill>
                            <a:schemeClr val="dk1"/>
                          </a:solidFill>
                          <a:latin typeface="Arial" panose="020B0604020202020204" pitchFamily="34" charset="0"/>
                          <a:ea typeface="+mn-ea"/>
                          <a:cs typeface="Arial" panose="020B0604020202020204" pitchFamily="34" charset="0"/>
                        </a:rPr>
                        <a:t>SEQTOR (NCT02246127)</a:t>
                      </a:r>
                      <a:r>
                        <a:rPr lang="de-DE" sz="1200" kern="1200" baseline="30000" dirty="0">
                          <a:solidFill>
                            <a:schemeClr val="dk1"/>
                          </a:solidFill>
                          <a:latin typeface="Arial" panose="020B0604020202020204" pitchFamily="34" charset="0"/>
                          <a:ea typeface="+mn-ea"/>
                          <a:cs typeface="Arial" panose="020B0604020202020204" pitchFamily="34" charset="0"/>
                        </a:rPr>
                        <a:t>1</a:t>
                      </a:r>
                      <a:endParaRPr lang="en-GB" sz="1200" kern="1200" baseline="300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200" kern="1200" dirty="0">
                          <a:solidFill>
                            <a:schemeClr val="dk1"/>
                          </a:solidFill>
                          <a:latin typeface="Arial" panose="020B0604020202020204" pitchFamily="34" charset="0"/>
                          <a:ea typeface="+mn-ea"/>
                          <a:cs typeface="Arial" panose="020B0604020202020204" pitchFamily="34" charset="0"/>
                        </a:rPr>
                        <a:t>Everolimus followed by streptozotocin upon progression vs the reverse sequence</a:t>
                      </a:r>
                    </a:p>
                  </a:txBody>
                  <a:tcPr/>
                </a:tc>
                <a:tc>
                  <a:txBody>
                    <a:bodyPr/>
                    <a:lstStyle/>
                    <a:p>
                      <a:r>
                        <a:rPr lang="en-GB" sz="1200" kern="1200" dirty="0">
                          <a:solidFill>
                            <a:schemeClr val="dk1"/>
                          </a:solidFill>
                          <a:latin typeface="Arial" panose="020B0604020202020204" pitchFamily="34" charset="0"/>
                          <a:ea typeface="+mn-ea"/>
                          <a:cs typeface="Arial" panose="020B0604020202020204" pitchFamily="34" charset="0"/>
                        </a:rPr>
                        <a:t>Advanced G1/2 pNETs,</a:t>
                      </a:r>
                      <a:br>
                        <a:rPr lang="en-GB" sz="1200" kern="1200" dirty="0">
                          <a:solidFill>
                            <a:schemeClr val="dk1"/>
                          </a:solidFill>
                          <a:latin typeface="Arial" panose="020B0604020202020204" pitchFamily="34" charset="0"/>
                          <a:ea typeface="+mn-ea"/>
                          <a:cs typeface="Arial" panose="020B0604020202020204" pitchFamily="34" charset="0"/>
                        </a:rPr>
                      </a:br>
                      <a:r>
                        <a:rPr lang="en-GB" sz="1200" kern="1200" dirty="0">
                          <a:solidFill>
                            <a:schemeClr val="dk1"/>
                          </a:solidFill>
                          <a:latin typeface="Arial" panose="020B0604020202020204" pitchFamily="34" charset="0"/>
                          <a:ea typeface="+mn-ea"/>
                          <a:cs typeface="Arial" panose="020B0604020202020204" pitchFamily="34" charset="0"/>
                        </a:rPr>
                        <a:t>ECOG 0-2 (n=141)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Arial" panose="020B0604020202020204" pitchFamily="34" charset="0"/>
                          <a:ea typeface="+mn-ea"/>
                          <a:cs typeface="Arial" panose="020B0604020202020204" pitchFamily="34" charset="0"/>
                        </a:rPr>
                        <a:t>Median PFS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Arial" panose="020B0604020202020204" pitchFamily="34" charset="0"/>
                          <a:ea typeface="+mn-ea"/>
                          <a:cs typeface="Arial" panose="020B0604020202020204" pitchFamily="34" charset="0"/>
                        </a:rPr>
                        <a:t>ORR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latin typeface="Arial" panose="020B0604020202020204" pitchFamily="34" charset="0"/>
                          <a:ea typeface="+mn-ea"/>
                          <a:cs typeface="Arial" panose="020B0604020202020204" pitchFamily="34" charset="0"/>
                        </a:rPr>
                        <a:t>21.5 (</a:t>
                      </a:r>
                      <a:r>
                        <a:rPr lang="it-IT" sz="1200" i="1" kern="1200" dirty="0">
                          <a:solidFill>
                            <a:schemeClr val="dk1"/>
                          </a:solidFill>
                          <a:latin typeface="Arial" panose="020B0604020202020204" pitchFamily="34" charset="0"/>
                          <a:ea typeface="+mn-ea"/>
                          <a:cs typeface="Arial" panose="020B0604020202020204" pitchFamily="34" charset="0"/>
                        </a:rPr>
                        <a:t>95% CI, 16.9-31.3)</a:t>
                      </a:r>
                      <a:r>
                        <a:rPr lang="it-IT" sz="1200" kern="1200" dirty="0">
                          <a:solidFill>
                            <a:schemeClr val="dk1"/>
                          </a:solidFill>
                          <a:latin typeface="Arial" panose="020B0604020202020204" pitchFamily="34" charset="0"/>
                          <a:ea typeface="+mn-ea"/>
                          <a:cs typeface="Arial" panose="020B0604020202020204" pitchFamily="34" charset="0"/>
                        </a:rPr>
                        <a:t> vs 23.8 months </a:t>
                      </a:r>
                      <a:r>
                        <a:rPr lang="it-IT" sz="1200" i="1" kern="1200" dirty="0">
                          <a:solidFill>
                            <a:schemeClr val="dk1"/>
                          </a:solidFill>
                          <a:latin typeface="Arial" panose="020B0604020202020204" pitchFamily="34" charset="0"/>
                          <a:ea typeface="+mn-ea"/>
                          <a:cs typeface="Arial" panose="020B0604020202020204" pitchFamily="34" charset="0"/>
                        </a:rPr>
                        <a:t>(95% CI, 13.6-30.8) p=0.351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Arial" panose="020B0604020202020204" pitchFamily="34" charset="0"/>
                          <a:ea typeface="+mn-ea"/>
                          <a:cs typeface="Arial" panose="020B0604020202020204" pitchFamily="34" charset="0"/>
                        </a:rPr>
                        <a:t>11% vs 30% </a:t>
                      </a:r>
                      <a:r>
                        <a:rPr lang="en-GB" sz="1200" i="1" kern="1200" dirty="0">
                          <a:solidFill>
                            <a:schemeClr val="dk1"/>
                          </a:solidFill>
                          <a:latin typeface="Arial" panose="020B0604020202020204" pitchFamily="34" charset="0"/>
                          <a:ea typeface="+mn-ea"/>
                          <a:cs typeface="Arial" panose="020B0604020202020204" pitchFamily="34" charset="0"/>
                        </a:rPr>
                        <a:t>p=0.014</a:t>
                      </a:r>
                    </a:p>
                  </a:txBody>
                  <a:tcPr/>
                </a:tc>
                <a:extLst>
                  <a:ext uri="{0D108BD9-81ED-4DB2-BD59-A6C34878D82A}">
                    <a16:rowId xmlns:a16="http://schemas.microsoft.com/office/drawing/2014/main" val="310786109"/>
                  </a:ext>
                </a:extLst>
              </a:tr>
            </a:tbl>
          </a:graphicData>
        </a:graphic>
      </p:graphicFrame>
      <p:sp>
        <p:nvSpPr>
          <p:cNvPr id="13" name="Content Placeholder 2">
            <a:extLst>
              <a:ext uri="{FF2B5EF4-FFF2-40B4-BE49-F238E27FC236}">
                <a16:creationId xmlns:a16="http://schemas.microsoft.com/office/drawing/2014/main" id="{2F416B15-4EDC-B4B0-B07C-E8F647456331}"/>
              </a:ext>
            </a:extLst>
          </p:cNvPr>
          <p:cNvSpPr txBox="1">
            <a:spLocks/>
          </p:cNvSpPr>
          <p:nvPr/>
        </p:nvSpPr>
        <p:spPr>
          <a:xfrm>
            <a:off x="619201" y="3155601"/>
            <a:ext cx="10963275" cy="195281"/>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1500" dirty="0">
                <a:solidFill>
                  <a:schemeClr val="tx2"/>
                </a:solidFill>
              </a:rPr>
              <a:t>Cabozantinib for people living with previously treated, progressive NET</a:t>
            </a:r>
          </a:p>
        </p:txBody>
      </p:sp>
    </p:spTree>
    <p:extLst>
      <p:ext uri="{BB962C8B-B14F-4D97-AF65-F5344CB8AC3E}">
        <p14:creationId xmlns:p14="http://schemas.microsoft.com/office/powerpoint/2010/main" val="321906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309F6-EB33-531E-6543-F243268AD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71AD9-FAA0-B968-DF1D-F9B4AFFA53A3}"/>
              </a:ext>
            </a:extLst>
          </p:cNvPr>
          <p:cNvSpPr>
            <a:spLocks noGrp="1"/>
          </p:cNvSpPr>
          <p:nvPr>
            <p:ph type="title"/>
          </p:nvPr>
        </p:nvSpPr>
        <p:spPr>
          <a:xfrm>
            <a:off x="619201" y="259200"/>
            <a:ext cx="10963199" cy="864000"/>
          </a:xfrm>
        </p:spPr>
        <p:txBody>
          <a:bodyPr/>
          <a:lstStyle/>
          <a:p>
            <a:r>
              <a:rPr lang="en-GB" dirty="0"/>
              <a:t>clinical studies of additional interest</a:t>
            </a:r>
          </a:p>
        </p:txBody>
      </p:sp>
      <p:sp>
        <p:nvSpPr>
          <p:cNvPr id="5" name="Slide Number Placeholder 4">
            <a:extLst>
              <a:ext uri="{FF2B5EF4-FFF2-40B4-BE49-F238E27FC236}">
                <a16:creationId xmlns:a16="http://schemas.microsoft.com/office/drawing/2014/main" id="{4C0D4F75-11C2-BCD0-1643-A6E775D38201}"/>
              </a:ext>
            </a:extLst>
          </p:cNvPr>
          <p:cNvSpPr>
            <a:spLocks noGrp="1"/>
          </p:cNvSpPr>
          <p:nvPr>
            <p:ph type="sldNum" sz="quarter" idx="4"/>
          </p:nvPr>
        </p:nvSpPr>
        <p:spPr/>
        <p:txBody>
          <a:bodyPr/>
          <a:lstStyle/>
          <a:p>
            <a:fld id="{FCE43C0F-8A7B-3A4B-9DB5-B3472E36E833}" type="slidenum">
              <a:rPr lang="en-GB" smtClean="0"/>
              <a:pPr/>
              <a:t>38</a:t>
            </a:fld>
            <a:endParaRPr lang="en-GB" dirty="0"/>
          </a:p>
        </p:txBody>
      </p:sp>
      <p:sp>
        <p:nvSpPr>
          <p:cNvPr id="12" name="Content Placeholder 11">
            <a:extLst>
              <a:ext uri="{FF2B5EF4-FFF2-40B4-BE49-F238E27FC236}">
                <a16:creationId xmlns:a16="http://schemas.microsoft.com/office/drawing/2014/main" id="{E427D979-D743-DF5E-C200-B3B0B87E2BC7}"/>
              </a:ext>
            </a:extLst>
          </p:cNvPr>
          <p:cNvSpPr>
            <a:spLocks noGrp="1"/>
          </p:cNvSpPr>
          <p:nvPr>
            <p:ph sz="quarter" idx="15"/>
          </p:nvPr>
        </p:nvSpPr>
        <p:spPr>
          <a:xfrm>
            <a:off x="620183" y="6356351"/>
            <a:ext cx="10962293" cy="365125"/>
          </a:xfrm>
        </p:spPr>
        <p:txBody>
          <a:bodyPr anchor="b"/>
          <a:lstStyle/>
          <a:p>
            <a:pPr>
              <a:lnSpc>
                <a:spcPct val="90000"/>
              </a:lnSpc>
              <a:spcBef>
                <a:spcPts val="0"/>
              </a:spcBef>
              <a:spcAft>
                <a:spcPts val="200"/>
              </a:spcAft>
            </a:pPr>
            <a:r>
              <a:rPr lang="en-GB" sz="1100" dirty="0"/>
              <a:t>CI, confidence interval; ECOG, Eastern Cooperative Oncology Group; epNET, extrapancreatic neuroendocrine tumour; G, grade; GEP-NET, gastroenteropancreatic neuroendocrine tumour; GI, gastrointestinal; HR, hazard ratio; ORR, overall response rate; PFS, progression-free survival; (p)NET, (pancreatic) neuroendocrine tumour</a:t>
            </a:r>
          </a:p>
          <a:p>
            <a:pPr>
              <a:lnSpc>
                <a:spcPct val="90000"/>
              </a:lnSpc>
              <a:spcBef>
                <a:spcPts val="0"/>
              </a:spcBef>
              <a:spcAft>
                <a:spcPts val="200"/>
              </a:spcAft>
            </a:pPr>
            <a:r>
              <a:rPr lang="en-GB" sz="1100" dirty="0"/>
              <a:t>1. Xu J, et al. Lancet Oncol. 2020;21:1500-12; 2. Xu J, et al. Lancet Oncol. 2020;21:1489-99; 3. Capdevila J, et al. J Clin Oncol. 2021;39:2304-12</a:t>
            </a:r>
          </a:p>
        </p:txBody>
      </p:sp>
      <p:graphicFrame>
        <p:nvGraphicFramePr>
          <p:cNvPr id="6" name="Table 5">
            <a:extLst>
              <a:ext uri="{FF2B5EF4-FFF2-40B4-BE49-F238E27FC236}">
                <a16:creationId xmlns:a16="http://schemas.microsoft.com/office/drawing/2014/main" id="{99FA4828-6258-601A-E988-B4C6D5917364}"/>
              </a:ext>
            </a:extLst>
          </p:cNvPr>
          <p:cNvGraphicFramePr>
            <a:graphicFrameLocks noGrp="1"/>
          </p:cNvGraphicFramePr>
          <p:nvPr>
            <p:extLst>
              <p:ext uri="{D42A27DB-BD31-4B8C-83A1-F6EECF244321}">
                <p14:modId xmlns:p14="http://schemas.microsoft.com/office/powerpoint/2010/main" val="3489025505"/>
              </p:ext>
            </p:extLst>
          </p:nvPr>
        </p:nvGraphicFramePr>
        <p:xfrm>
          <a:off x="619201" y="1412349"/>
          <a:ext cx="10952690" cy="1737360"/>
        </p:xfrm>
        <a:graphic>
          <a:graphicData uri="http://schemas.openxmlformats.org/drawingml/2006/table">
            <a:tbl>
              <a:tblPr firstRow="1" bandRow="1">
                <a:tableStyleId>{5C22544A-7EE6-4342-B048-85BDC9FD1C3A}</a:tableStyleId>
              </a:tblPr>
              <a:tblGrid>
                <a:gridCol w="2169383">
                  <a:extLst>
                    <a:ext uri="{9D8B030D-6E8A-4147-A177-3AD203B41FA5}">
                      <a16:colId xmlns:a16="http://schemas.microsoft.com/office/drawing/2014/main" val="3040111461"/>
                    </a:ext>
                  </a:extLst>
                </a:gridCol>
                <a:gridCol w="3024336">
                  <a:extLst>
                    <a:ext uri="{9D8B030D-6E8A-4147-A177-3AD203B41FA5}">
                      <a16:colId xmlns:a16="http://schemas.microsoft.com/office/drawing/2014/main" val="3645345629"/>
                    </a:ext>
                  </a:extLst>
                </a:gridCol>
                <a:gridCol w="2448272">
                  <a:extLst>
                    <a:ext uri="{9D8B030D-6E8A-4147-A177-3AD203B41FA5}">
                      <a16:colId xmlns:a16="http://schemas.microsoft.com/office/drawing/2014/main" val="903645229"/>
                    </a:ext>
                  </a:extLst>
                </a:gridCol>
                <a:gridCol w="1584176">
                  <a:extLst>
                    <a:ext uri="{9D8B030D-6E8A-4147-A177-3AD203B41FA5}">
                      <a16:colId xmlns:a16="http://schemas.microsoft.com/office/drawing/2014/main" val="1195159842"/>
                    </a:ext>
                  </a:extLst>
                </a:gridCol>
                <a:gridCol w="1726523">
                  <a:extLst>
                    <a:ext uri="{9D8B030D-6E8A-4147-A177-3AD203B41FA5}">
                      <a16:colId xmlns:a16="http://schemas.microsoft.com/office/drawing/2014/main" val="1220154378"/>
                    </a:ext>
                  </a:extLst>
                </a:gridCol>
              </a:tblGrid>
              <a:tr h="0">
                <a:tc>
                  <a:txBody>
                    <a:bodyPr/>
                    <a:lstStyle/>
                    <a:p>
                      <a:r>
                        <a:rPr lang="de-DE" sz="1200" dirty="0">
                          <a:latin typeface="Arial" panose="020B0604020202020204" pitchFamily="34" charset="0"/>
                          <a:cs typeface="Arial" panose="020B0604020202020204" pitchFamily="34" charset="0"/>
                        </a:rPr>
                        <a:t>Study</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Regimen</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Patients</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Key outcome measure</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Key result</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1627243"/>
                  </a:ext>
                </a:extLst>
              </a:tr>
              <a:tr h="0">
                <a:tc>
                  <a:txBody>
                    <a:bodyPr/>
                    <a:lstStyle/>
                    <a:p>
                      <a:r>
                        <a:rPr lang="de-DE" sz="1200" kern="1200" dirty="0">
                          <a:solidFill>
                            <a:schemeClr val="dk1"/>
                          </a:solidFill>
                          <a:latin typeface="Arial" panose="020B0604020202020204" pitchFamily="34" charset="0"/>
                          <a:ea typeface="+mn-ea"/>
                          <a:cs typeface="Arial" panose="020B0604020202020204" pitchFamily="34" charset="0"/>
                        </a:rPr>
                        <a:t>SANET-ep (NCT02588170)</a:t>
                      </a:r>
                      <a:r>
                        <a:rPr lang="de-DE" sz="1200" kern="1200" baseline="30000" dirty="0">
                          <a:solidFill>
                            <a:schemeClr val="dk1"/>
                          </a:solidFill>
                          <a:latin typeface="Arial" panose="020B0604020202020204" pitchFamily="34" charset="0"/>
                          <a:ea typeface="+mn-ea"/>
                          <a:cs typeface="Arial" panose="020B0604020202020204" pitchFamily="34" charset="0"/>
                        </a:rPr>
                        <a:t>1</a:t>
                      </a:r>
                      <a:endParaRPr lang="en-GB" sz="1200" kern="1200" baseline="300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Surufatinib vs placebo</a:t>
                      </a:r>
                      <a:endParaRPr lang="en-GB"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200" kern="1200" dirty="0">
                          <a:solidFill>
                            <a:schemeClr val="dk1"/>
                          </a:solidFill>
                          <a:latin typeface="Arial" panose="020B0604020202020204" pitchFamily="34" charset="0"/>
                          <a:ea typeface="+mn-ea"/>
                          <a:cs typeface="Arial" panose="020B0604020202020204" pitchFamily="34" charset="0"/>
                        </a:rPr>
                        <a:t>Unresectable or metastatic, well differentiated epNETs, ECOG 0-1 (n=198)</a:t>
                      </a:r>
                    </a:p>
                  </a:txBody>
                  <a:tcPr/>
                </a:tc>
                <a:tc>
                  <a:txBody>
                    <a:bodyPr/>
                    <a:lstStyle/>
                    <a:p>
                      <a:r>
                        <a:rPr lang="en-GB" sz="1200" kern="1200" dirty="0">
                          <a:solidFill>
                            <a:schemeClr val="dk1"/>
                          </a:solidFill>
                          <a:latin typeface="Arial" panose="020B0604020202020204" pitchFamily="34" charset="0"/>
                          <a:ea typeface="+mn-ea"/>
                          <a:cs typeface="Arial" panose="020B0604020202020204" pitchFamily="34" charset="0"/>
                        </a:rPr>
                        <a:t>Median PFS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Arial" panose="020B0604020202020204" pitchFamily="34" charset="0"/>
                          <a:ea typeface="+mn-ea"/>
                          <a:cs typeface="Arial" panose="020B0604020202020204" pitchFamily="34" charset="0"/>
                        </a:rPr>
                        <a:t>9.2 vs 3.8 months </a:t>
                      </a:r>
                      <a:r>
                        <a:rPr lang="pl-PL" sz="1200" i="1" dirty="0">
                          <a:latin typeface="Arial" panose="020B0604020202020204" pitchFamily="34" charset="0"/>
                          <a:cs typeface="Arial" panose="020B0604020202020204" pitchFamily="34" charset="0"/>
                        </a:rPr>
                        <a:t>HR</a:t>
                      </a:r>
                      <a:r>
                        <a:rPr lang="de-DE" sz="1200" i="1" dirty="0">
                          <a:latin typeface="Arial" panose="020B0604020202020204" pitchFamily="34" charset="0"/>
                          <a:cs typeface="Arial" panose="020B0604020202020204" pitchFamily="34" charset="0"/>
                        </a:rPr>
                        <a:t>=</a:t>
                      </a:r>
                      <a:r>
                        <a:rPr lang="pl-PL" sz="1200" i="1" dirty="0">
                          <a:latin typeface="Arial" panose="020B0604020202020204" pitchFamily="34" charset="0"/>
                          <a:cs typeface="Arial" panose="020B0604020202020204" pitchFamily="34" charset="0"/>
                        </a:rPr>
                        <a:t>0.</a:t>
                      </a:r>
                      <a:r>
                        <a:rPr lang="de-DE" sz="1200" i="1" dirty="0">
                          <a:latin typeface="Arial" panose="020B0604020202020204" pitchFamily="34" charset="0"/>
                          <a:cs typeface="Arial" panose="020B0604020202020204" pitchFamily="34" charset="0"/>
                        </a:rPr>
                        <a:t>33</a:t>
                      </a:r>
                      <a:r>
                        <a:rPr lang="pl-PL" sz="1200" i="1" dirty="0">
                          <a:latin typeface="Arial" panose="020B0604020202020204" pitchFamily="34" charset="0"/>
                          <a:cs typeface="Arial" panose="020B0604020202020204" pitchFamily="34" charset="0"/>
                        </a:rPr>
                        <a:t>; 95% CI, 0.</a:t>
                      </a:r>
                      <a:r>
                        <a:rPr lang="de-DE" sz="1200" i="1" dirty="0">
                          <a:latin typeface="Arial" panose="020B0604020202020204" pitchFamily="34" charset="0"/>
                          <a:cs typeface="Arial" panose="020B0604020202020204" pitchFamily="34" charset="0"/>
                        </a:rPr>
                        <a:t>22</a:t>
                      </a:r>
                      <a:r>
                        <a:rPr lang="pl-PL" sz="1200" i="1" dirty="0">
                          <a:latin typeface="Arial" panose="020B0604020202020204" pitchFamily="34" charset="0"/>
                          <a:cs typeface="Arial" panose="020B0604020202020204" pitchFamily="34" charset="0"/>
                        </a:rPr>
                        <a:t>-0.</a:t>
                      </a:r>
                      <a:r>
                        <a:rPr lang="de-DE" sz="1200" i="1" dirty="0">
                          <a:latin typeface="Arial" panose="020B0604020202020204" pitchFamily="34" charset="0"/>
                          <a:cs typeface="Arial" panose="020B0604020202020204" pitchFamily="34" charset="0"/>
                        </a:rPr>
                        <a:t>50</a:t>
                      </a:r>
                      <a:r>
                        <a:rPr lang="pl-PL" sz="1200" i="1" dirty="0">
                          <a:latin typeface="Arial" panose="020B0604020202020204" pitchFamily="34" charset="0"/>
                          <a:cs typeface="Arial" panose="020B0604020202020204" pitchFamily="34" charset="0"/>
                        </a:rPr>
                        <a:t>; </a:t>
                      </a:r>
                      <a:r>
                        <a:rPr lang="de-DE" sz="1200" i="1" dirty="0">
                          <a:latin typeface="Arial" panose="020B0604020202020204" pitchFamily="34" charset="0"/>
                          <a:cs typeface="Arial" panose="020B0604020202020204" pitchFamily="34" charset="0"/>
                        </a:rPr>
                        <a:t>p&lt;0.0001</a:t>
                      </a:r>
                      <a:endParaRPr lang="en-GB" sz="12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10786109"/>
                  </a:ext>
                </a:extLst>
              </a:tr>
              <a:tr h="0">
                <a:tc>
                  <a:txBody>
                    <a:bodyPr/>
                    <a:lstStyle/>
                    <a:p>
                      <a:r>
                        <a:rPr lang="de-DE" sz="1200" kern="1200" baseline="0" dirty="0">
                          <a:solidFill>
                            <a:schemeClr val="dk1"/>
                          </a:solidFill>
                          <a:latin typeface="Arial" panose="020B0604020202020204" pitchFamily="34" charset="0"/>
                          <a:ea typeface="+mn-ea"/>
                          <a:cs typeface="Arial" panose="020B0604020202020204" pitchFamily="34" charset="0"/>
                        </a:rPr>
                        <a:t>SANET-p (NCT02589821)</a:t>
                      </a:r>
                      <a:r>
                        <a:rPr lang="de-DE" sz="1200" kern="1200" baseline="30000" dirty="0">
                          <a:solidFill>
                            <a:schemeClr val="dk1"/>
                          </a:solidFill>
                          <a:latin typeface="Arial" panose="020B0604020202020204" pitchFamily="34" charset="0"/>
                          <a:ea typeface="+mn-ea"/>
                          <a:cs typeface="Arial" panose="020B0604020202020204" pitchFamily="34" charset="0"/>
                        </a:rPr>
                        <a:t>2</a:t>
                      </a:r>
                      <a:endParaRPr lang="en-GB" sz="1200" kern="1200" baseline="300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Surufatinib vs placebo</a:t>
                      </a:r>
                      <a:endParaRPr lang="en-GB"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200" kern="1200" dirty="0">
                          <a:solidFill>
                            <a:schemeClr val="dk1"/>
                          </a:solidFill>
                          <a:latin typeface="Arial" panose="020B0604020202020204" pitchFamily="34" charset="0"/>
                          <a:ea typeface="+mn-ea"/>
                          <a:cs typeface="Arial" panose="020B0604020202020204" pitchFamily="34" charset="0"/>
                        </a:rPr>
                        <a:t>Progressive, advanced, well differentiated pNETs, ECOG 0-1 (n=172)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Arial" panose="020B0604020202020204" pitchFamily="34" charset="0"/>
                          <a:ea typeface="+mn-ea"/>
                          <a:cs typeface="Arial" panose="020B0604020202020204" pitchFamily="34" charset="0"/>
                        </a:rPr>
                        <a:t>Median PFS</a:t>
                      </a:r>
                    </a:p>
                  </a:txBody>
                  <a:tcPr/>
                </a:tc>
                <a:tc>
                  <a:txBody>
                    <a:bodyPr/>
                    <a:lstStyle/>
                    <a:p>
                      <a:r>
                        <a:rPr lang="de-DE" sz="1200" kern="1200" dirty="0">
                          <a:solidFill>
                            <a:schemeClr val="dk1"/>
                          </a:solidFill>
                          <a:latin typeface="Arial" panose="020B0604020202020204" pitchFamily="34" charset="0"/>
                          <a:ea typeface="+mn-ea"/>
                          <a:cs typeface="Arial" panose="020B0604020202020204" pitchFamily="34" charset="0"/>
                        </a:rPr>
                        <a:t>10.9 vs 3.7 months </a:t>
                      </a:r>
                      <a:r>
                        <a:rPr lang="pl-PL" sz="1200" i="1" dirty="0">
                          <a:latin typeface="Arial" panose="020B0604020202020204" pitchFamily="34" charset="0"/>
                          <a:cs typeface="Arial" panose="020B0604020202020204" pitchFamily="34" charset="0"/>
                        </a:rPr>
                        <a:t>HR</a:t>
                      </a:r>
                      <a:r>
                        <a:rPr lang="de-DE" sz="1200" i="1" dirty="0">
                          <a:latin typeface="Arial" panose="020B0604020202020204" pitchFamily="34" charset="0"/>
                          <a:cs typeface="Arial" panose="020B0604020202020204" pitchFamily="34" charset="0"/>
                        </a:rPr>
                        <a:t>=</a:t>
                      </a:r>
                      <a:r>
                        <a:rPr lang="pl-PL" sz="1200" i="1" dirty="0">
                          <a:latin typeface="Arial" panose="020B0604020202020204" pitchFamily="34" charset="0"/>
                          <a:cs typeface="Arial" panose="020B0604020202020204" pitchFamily="34" charset="0"/>
                        </a:rPr>
                        <a:t>0.</a:t>
                      </a:r>
                      <a:r>
                        <a:rPr lang="de-DE" sz="1200" i="1" dirty="0">
                          <a:latin typeface="Arial" panose="020B0604020202020204" pitchFamily="34" charset="0"/>
                          <a:cs typeface="Arial" panose="020B0604020202020204" pitchFamily="34" charset="0"/>
                        </a:rPr>
                        <a:t>49</a:t>
                      </a:r>
                      <a:r>
                        <a:rPr lang="pl-PL" sz="1200" i="1" dirty="0">
                          <a:latin typeface="Arial" panose="020B0604020202020204" pitchFamily="34" charset="0"/>
                          <a:cs typeface="Arial" panose="020B0604020202020204" pitchFamily="34" charset="0"/>
                        </a:rPr>
                        <a:t>; 95% CI, 0.</a:t>
                      </a:r>
                      <a:r>
                        <a:rPr lang="de-DE" sz="1200" i="1" dirty="0">
                          <a:latin typeface="Arial" panose="020B0604020202020204" pitchFamily="34" charset="0"/>
                          <a:cs typeface="Arial" panose="020B0604020202020204" pitchFamily="34" charset="0"/>
                        </a:rPr>
                        <a:t>32</a:t>
                      </a:r>
                      <a:r>
                        <a:rPr lang="pl-PL" sz="1200" i="1" dirty="0">
                          <a:latin typeface="Arial" panose="020B0604020202020204" pitchFamily="34" charset="0"/>
                          <a:cs typeface="Arial" panose="020B0604020202020204" pitchFamily="34" charset="0"/>
                        </a:rPr>
                        <a:t>-0.</a:t>
                      </a:r>
                      <a:r>
                        <a:rPr lang="de-DE" sz="1200" i="1" dirty="0">
                          <a:latin typeface="Arial" panose="020B0604020202020204" pitchFamily="34" charset="0"/>
                          <a:cs typeface="Arial" panose="020B0604020202020204" pitchFamily="34" charset="0"/>
                        </a:rPr>
                        <a:t>76</a:t>
                      </a:r>
                      <a:r>
                        <a:rPr lang="pl-PL" sz="1200" i="1" dirty="0">
                          <a:latin typeface="Arial" panose="020B0604020202020204" pitchFamily="34" charset="0"/>
                          <a:cs typeface="Arial" panose="020B0604020202020204" pitchFamily="34" charset="0"/>
                        </a:rPr>
                        <a:t>; </a:t>
                      </a:r>
                      <a:r>
                        <a:rPr lang="de-DE" sz="1200" i="1" dirty="0">
                          <a:latin typeface="Arial" panose="020B0604020202020204" pitchFamily="34" charset="0"/>
                          <a:cs typeface="Arial" panose="020B0604020202020204" pitchFamily="34" charset="0"/>
                        </a:rPr>
                        <a:t>p=0.0011</a:t>
                      </a:r>
                      <a:endParaRPr lang="en-GB" sz="12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855094791"/>
                  </a:ext>
                </a:extLst>
              </a:tr>
            </a:tbl>
          </a:graphicData>
        </a:graphic>
      </p:graphicFrame>
      <p:graphicFrame>
        <p:nvGraphicFramePr>
          <p:cNvPr id="10" name="Table 9">
            <a:extLst>
              <a:ext uri="{FF2B5EF4-FFF2-40B4-BE49-F238E27FC236}">
                <a16:creationId xmlns:a16="http://schemas.microsoft.com/office/drawing/2014/main" id="{A399F276-6FA1-D3F4-D1FE-3F77BA761C3B}"/>
              </a:ext>
            </a:extLst>
          </p:cNvPr>
          <p:cNvGraphicFramePr>
            <a:graphicFrameLocks noGrp="1"/>
          </p:cNvGraphicFramePr>
          <p:nvPr>
            <p:extLst>
              <p:ext uri="{D42A27DB-BD31-4B8C-83A1-F6EECF244321}">
                <p14:modId xmlns:p14="http://schemas.microsoft.com/office/powerpoint/2010/main" val="1306169550"/>
              </p:ext>
            </p:extLst>
          </p:nvPr>
        </p:nvGraphicFramePr>
        <p:xfrm>
          <a:off x="619201" y="3624281"/>
          <a:ext cx="10952690" cy="1280160"/>
        </p:xfrm>
        <a:graphic>
          <a:graphicData uri="http://schemas.openxmlformats.org/drawingml/2006/table">
            <a:tbl>
              <a:tblPr firstRow="1" bandRow="1">
                <a:tableStyleId>{5C22544A-7EE6-4342-B048-85BDC9FD1C3A}</a:tableStyleId>
              </a:tblPr>
              <a:tblGrid>
                <a:gridCol w="2169383">
                  <a:extLst>
                    <a:ext uri="{9D8B030D-6E8A-4147-A177-3AD203B41FA5}">
                      <a16:colId xmlns:a16="http://schemas.microsoft.com/office/drawing/2014/main" val="3040111461"/>
                    </a:ext>
                  </a:extLst>
                </a:gridCol>
                <a:gridCol w="3024336">
                  <a:extLst>
                    <a:ext uri="{9D8B030D-6E8A-4147-A177-3AD203B41FA5}">
                      <a16:colId xmlns:a16="http://schemas.microsoft.com/office/drawing/2014/main" val="3645345629"/>
                    </a:ext>
                  </a:extLst>
                </a:gridCol>
                <a:gridCol w="2448272">
                  <a:extLst>
                    <a:ext uri="{9D8B030D-6E8A-4147-A177-3AD203B41FA5}">
                      <a16:colId xmlns:a16="http://schemas.microsoft.com/office/drawing/2014/main" val="903645229"/>
                    </a:ext>
                  </a:extLst>
                </a:gridCol>
                <a:gridCol w="1584176">
                  <a:extLst>
                    <a:ext uri="{9D8B030D-6E8A-4147-A177-3AD203B41FA5}">
                      <a16:colId xmlns:a16="http://schemas.microsoft.com/office/drawing/2014/main" val="1195159842"/>
                    </a:ext>
                  </a:extLst>
                </a:gridCol>
                <a:gridCol w="1726523">
                  <a:extLst>
                    <a:ext uri="{9D8B030D-6E8A-4147-A177-3AD203B41FA5}">
                      <a16:colId xmlns:a16="http://schemas.microsoft.com/office/drawing/2014/main" val="1220154378"/>
                    </a:ext>
                  </a:extLst>
                </a:gridCol>
              </a:tblGrid>
              <a:tr h="0">
                <a:tc>
                  <a:txBody>
                    <a:bodyPr/>
                    <a:lstStyle/>
                    <a:p>
                      <a:r>
                        <a:rPr lang="de-DE" sz="1200" dirty="0">
                          <a:latin typeface="Arial" panose="020B0604020202020204" pitchFamily="34" charset="0"/>
                          <a:cs typeface="Arial" panose="020B0604020202020204" pitchFamily="34" charset="0"/>
                        </a:rPr>
                        <a:t>Study</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Regimen</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Patients</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Key outcome measure</a:t>
                      </a:r>
                      <a:endParaRPr lang="en-GB" sz="1200" dirty="0">
                        <a:latin typeface="Arial" panose="020B0604020202020204" pitchFamily="34" charset="0"/>
                        <a:cs typeface="Arial" panose="020B0604020202020204" pitchFamily="34" charset="0"/>
                      </a:endParaRPr>
                    </a:p>
                  </a:txBody>
                  <a:tcPr/>
                </a:tc>
                <a:tc>
                  <a:txBody>
                    <a:bodyPr/>
                    <a:lstStyle/>
                    <a:p>
                      <a:r>
                        <a:rPr lang="de-DE" sz="1200" dirty="0">
                          <a:latin typeface="Arial" panose="020B0604020202020204" pitchFamily="34" charset="0"/>
                          <a:cs typeface="Arial" panose="020B0604020202020204" pitchFamily="34" charset="0"/>
                        </a:rPr>
                        <a:t>Key result</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1627243"/>
                  </a:ext>
                </a:extLst>
              </a:tr>
              <a:tr h="0">
                <a:tc>
                  <a:txBody>
                    <a:bodyPr/>
                    <a:lstStyle/>
                    <a:p>
                      <a:r>
                        <a:rPr lang="de-DE" sz="1200" kern="1200" dirty="0">
                          <a:solidFill>
                            <a:schemeClr val="dk1"/>
                          </a:solidFill>
                          <a:latin typeface="Arial" panose="020B0604020202020204" pitchFamily="34" charset="0"/>
                          <a:ea typeface="+mn-ea"/>
                          <a:cs typeface="Arial" panose="020B0604020202020204" pitchFamily="34" charset="0"/>
                        </a:rPr>
                        <a:t>TALENT (NCT02678780)</a:t>
                      </a:r>
                      <a:r>
                        <a:rPr lang="de-DE" sz="1200" kern="1200" baseline="30000" dirty="0">
                          <a:solidFill>
                            <a:schemeClr val="dk1"/>
                          </a:solidFill>
                          <a:latin typeface="Arial" panose="020B0604020202020204" pitchFamily="34" charset="0"/>
                          <a:ea typeface="+mn-ea"/>
                          <a:cs typeface="Arial" panose="020B0604020202020204" pitchFamily="34" charset="0"/>
                        </a:rPr>
                        <a:t>3</a:t>
                      </a:r>
                      <a:endParaRPr lang="en-GB" sz="1200" kern="1200" baseline="300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Levatinib </a:t>
                      </a:r>
                      <a:r>
                        <a:rPr lang="en-GB" sz="1200" kern="1200" dirty="0">
                          <a:solidFill>
                            <a:schemeClr val="dk1"/>
                          </a:solidFill>
                          <a:latin typeface="Arial" panose="020B0604020202020204" pitchFamily="34" charset="0"/>
                          <a:ea typeface="+mn-ea"/>
                          <a:cs typeface="Arial" panose="020B0604020202020204" pitchFamily="34" charset="0"/>
                        </a:rPr>
                        <a:t>(open-label)</a:t>
                      </a:r>
                    </a:p>
                  </a:txBody>
                  <a:tcPr/>
                </a:tc>
                <a:tc>
                  <a:txBody>
                    <a:bodyPr/>
                    <a:lstStyle/>
                    <a:p>
                      <a:r>
                        <a:rPr lang="en-GB" sz="1200" kern="1200" dirty="0">
                          <a:solidFill>
                            <a:schemeClr val="dk1"/>
                          </a:solidFill>
                          <a:latin typeface="Arial" panose="020B0604020202020204" pitchFamily="34" charset="0"/>
                          <a:ea typeface="+mn-ea"/>
                          <a:cs typeface="Arial" panose="020B0604020202020204" pitchFamily="34" charset="0"/>
                        </a:rPr>
                        <a:t>Advanced G1/2 pNETs or GI-NETs, progression after treatment (n=111)</a:t>
                      </a:r>
                    </a:p>
                  </a:txBody>
                  <a:tcPr/>
                </a:tc>
                <a:tc>
                  <a:txBody>
                    <a:bodyPr/>
                    <a:lstStyle/>
                    <a:p>
                      <a:r>
                        <a:rPr lang="en-GB" sz="1200" kern="1200" dirty="0">
                          <a:solidFill>
                            <a:schemeClr val="dk1"/>
                          </a:solidFill>
                          <a:latin typeface="Arial" panose="020B0604020202020204" pitchFamily="34" charset="0"/>
                          <a:ea typeface="+mn-ea"/>
                          <a:cs typeface="Arial" panose="020B0604020202020204" pitchFamily="34" charset="0"/>
                        </a:rPr>
                        <a:t>ORR</a:t>
                      </a:r>
                    </a:p>
                  </a:txBody>
                  <a:tcPr/>
                </a:tc>
                <a:tc>
                  <a:txBody>
                    <a:bodyPr/>
                    <a:lstStyle/>
                    <a:p>
                      <a:r>
                        <a:rPr lang="en-GB" sz="1200" kern="1200" dirty="0">
                          <a:solidFill>
                            <a:schemeClr val="dk1"/>
                          </a:solidFill>
                          <a:latin typeface="Arial" panose="020B0604020202020204" pitchFamily="34" charset="0"/>
                          <a:ea typeface="+mn-ea"/>
                          <a:cs typeface="Arial" panose="020B0604020202020204" pitchFamily="34" charset="0"/>
                        </a:rPr>
                        <a:t>29.9% (95% CI, 21.6-39.6)</a:t>
                      </a:r>
                    </a:p>
                    <a:p>
                      <a:r>
                        <a:rPr lang="en-GB" sz="1200" kern="1200" dirty="0">
                          <a:solidFill>
                            <a:schemeClr val="dk1"/>
                          </a:solidFill>
                          <a:latin typeface="Arial" panose="020B0604020202020204" pitchFamily="34" charset="0"/>
                          <a:ea typeface="+mn-ea"/>
                          <a:cs typeface="Arial" panose="020B0604020202020204" pitchFamily="34" charset="0"/>
                        </a:rPr>
                        <a:t>44.2% in pNETs</a:t>
                      </a:r>
                    </a:p>
                    <a:p>
                      <a:r>
                        <a:rPr lang="en-GB" sz="1200" kern="1200" dirty="0">
                          <a:solidFill>
                            <a:schemeClr val="dk1"/>
                          </a:solidFill>
                          <a:latin typeface="Arial" panose="020B0604020202020204" pitchFamily="34" charset="0"/>
                          <a:ea typeface="+mn-ea"/>
                          <a:cs typeface="Arial" panose="020B0604020202020204" pitchFamily="34" charset="0"/>
                        </a:rPr>
                        <a:t>16.4% in GI-NETs</a:t>
                      </a:r>
                    </a:p>
                  </a:txBody>
                  <a:tcPr/>
                </a:tc>
                <a:extLst>
                  <a:ext uri="{0D108BD9-81ED-4DB2-BD59-A6C34878D82A}">
                    <a16:rowId xmlns:a16="http://schemas.microsoft.com/office/drawing/2014/main" val="310786109"/>
                  </a:ext>
                </a:extLst>
              </a:tr>
            </a:tbl>
          </a:graphicData>
        </a:graphic>
      </p:graphicFrame>
      <p:sp>
        <p:nvSpPr>
          <p:cNvPr id="15" name="Content Placeholder 2">
            <a:extLst>
              <a:ext uri="{FF2B5EF4-FFF2-40B4-BE49-F238E27FC236}">
                <a16:creationId xmlns:a16="http://schemas.microsoft.com/office/drawing/2014/main" id="{9A2B05E0-6963-7813-9B36-7EFB63E4C225}"/>
              </a:ext>
            </a:extLst>
          </p:cNvPr>
          <p:cNvSpPr txBox="1">
            <a:spLocks/>
          </p:cNvSpPr>
          <p:nvPr/>
        </p:nvSpPr>
        <p:spPr>
          <a:xfrm>
            <a:off x="619201" y="1124744"/>
            <a:ext cx="10963275" cy="195281"/>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500" dirty="0">
                <a:solidFill>
                  <a:schemeClr val="tx2"/>
                </a:solidFill>
              </a:rPr>
              <a:t>Surufatinib in advanced epNETs and pNETs</a:t>
            </a:r>
          </a:p>
        </p:txBody>
      </p:sp>
      <p:sp>
        <p:nvSpPr>
          <p:cNvPr id="16" name="Content Placeholder 2">
            <a:extLst>
              <a:ext uri="{FF2B5EF4-FFF2-40B4-BE49-F238E27FC236}">
                <a16:creationId xmlns:a16="http://schemas.microsoft.com/office/drawing/2014/main" id="{3836FFB4-D86F-6123-FA03-39571AF2CBCB}"/>
              </a:ext>
            </a:extLst>
          </p:cNvPr>
          <p:cNvSpPr txBox="1">
            <a:spLocks/>
          </p:cNvSpPr>
          <p:nvPr/>
        </p:nvSpPr>
        <p:spPr>
          <a:xfrm>
            <a:off x="619201" y="3356992"/>
            <a:ext cx="10963275" cy="195281"/>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500" dirty="0">
                <a:solidFill>
                  <a:schemeClr val="tx2"/>
                </a:solidFill>
              </a:rPr>
              <a:t>Levatinib in previously treated advanced GEP-NETs</a:t>
            </a:r>
          </a:p>
        </p:txBody>
      </p:sp>
    </p:spTree>
    <p:extLst>
      <p:ext uri="{BB962C8B-B14F-4D97-AF65-F5344CB8AC3E}">
        <p14:creationId xmlns:p14="http://schemas.microsoft.com/office/powerpoint/2010/main" val="340273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B8499-F00E-01B8-E75D-1FF4CF766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2D8F6B-4204-A317-BF38-EF8B9BC18D03}"/>
              </a:ext>
            </a:extLst>
          </p:cNvPr>
          <p:cNvSpPr>
            <a:spLocks noGrp="1"/>
          </p:cNvSpPr>
          <p:nvPr>
            <p:ph type="title"/>
          </p:nvPr>
        </p:nvSpPr>
        <p:spPr/>
        <p:txBody>
          <a:bodyPr/>
          <a:lstStyle/>
          <a:p>
            <a:r>
              <a:rPr lang="en-GB" dirty="0"/>
              <a:t>summary</a:t>
            </a:r>
          </a:p>
        </p:txBody>
      </p:sp>
      <p:sp>
        <p:nvSpPr>
          <p:cNvPr id="5" name="Slide Number Placeholder 4">
            <a:extLst>
              <a:ext uri="{FF2B5EF4-FFF2-40B4-BE49-F238E27FC236}">
                <a16:creationId xmlns:a16="http://schemas.microsoft.com/office/drawing/2014/main" id="{3EE2970D-96E0-8B3E-525E-8910956D75AA}"/>
              </a:ext>
            </a:extLst>
          </p:cNvPr>
          <p:cNvSpPr>
            <a:spLocks noGrp="1"/>
          </p:cNvSpPr>
          <p:nvPr>
            <p:ph type="sldNum" sz="quarter" idx="4"/>
          </p:nvPr>
        </p:nvSpPr>
        <p:spPr/>
        <p:txBody>
          <a:bodyPr/>
          <a:lstStyle/>
          <a:p>
            <a:fld id="{FCE43C0F-8A7B-3A4B-9DB5-B3472E36E833}" type="slidenum">
              <a:rPr lang="en-GB" smtClean="0"/>
              <a:pPr/>
              <a:t>39</a:t>
            </a:fld>
            <a:endParaRPr lang="en-GB" dirty="0"/>
          </a:p>
        </p:txBody>
      </p:sp>
    </p:spTree>
    <p:extLst>
      <p:ext uri="{BB962C8B-B14F-4D97-AF65-F5344CB8AC3E}">
        <p14:creationId xmlns:p14="http://schemas.microsoft.com/office/powerpoint/2010/main" val="262970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p:txBody>
          <a:bodyPr/>
          <a:lstStyle/>
          <a:p>
            <a:r>
              <a:rPr lang="en-GB" dirty="0"/>
              <a:t>This programme has been developed by the following experts</a:t>
            </a:r>
          </a:p>
        </p:txBody>
      </p:sp>
      <p:sp>
        <p:nvSpPr>
          <p:cNvPr id="4" name="Slide Number Placeholder 3">
            <a:extLst>
              <a:ext uri="{FF2B5EF4-FFF2-40B4-BE49-F238E27FC236}">
                <a16:creationId xmlns:a16="http://schemas.microsoft.com/office/drawing/2014/main" id="{62A7D3FD-1CEE-F940-8B61-C2D15929BC21}"/>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20" name="Rectangle 19">
            <a:extLst>
              <a:ext uri="{FF2B5EF4-FFF2-40B4-BE49-F238E27FC236}">
                <a16:creationId xmlns:a16="http://schemas.microsoft.com/office/drawing/2014/main" id="{5090901F-8360-9447-8205-F826C84CD801}"/>
              </a:ext>
            </a:extLst>
          </p:cNvPr>
          <p:cNvSpPr/>
          <p:nvPr/>
        </p:nvSpPr>
        <p:spPr>
          <a:xfrm>
            <a:off x="3025775" y="1838631"/>
            <a:ext cx="2880320" cy="3672000"/>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Freeform 22">
            <a:extLst>
              <a:ext uri="{FF2B5EF4-FFF2-40B4-BE49-F238E27FC236}">
                <a16:creationId xmlns:a16="http://schemas.microsoft.com/office/drawing/2014/main" id="{4896AB56-3581-7E47-8025-67950CFCD93B}"/>
              </a:ext>
            </a:extLst>
          </p:cNvPr>
          <p:cNvSpPr/>
          <p:nvPr/>
        </p:nvSpPr>
        <p:spPr>
          <a:xfrm>
            <a:off x="3169935" y="2003527"/>
            <a:ext cx="2592000" cy="689488"/>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dirty="0">
                <a:latin typeface="Arial" panose="020B0604020202020204" pitchFamily="34" charset="0"/>
                <a:cs typeface="Arial" panose="020B0604020202020204" pitchFamily="34" charset="0"/>
              </a:rPr>
              <a:t>Emily Bergsland, MD</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University of California-San Francisco (UCSF), USA</a:t>
            </a:r>
            <a:endParaRPr lang="en-GB" sz="1400" kern="12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CA85BAAC-FDD3-2145-AF80-95F49266338D}"/>
              </a:ext>
            </a:extLst>
          </p:cNvPr>
          <p:cNvSpPr/>
          <p:nvPr/>
        </p:nvSpPr>
        <p:spPr>
          <a:xfrm>
            <a:off x="6280977" y="1838631"/>
            <a:ext cx="2880320" cy="3672000"/>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Freeform 26">
            <a:extLst>
              <a:ext uri="{FF2B5EF4-FFF2-40B4-BE49-F238E27FC236}">
                <a16:creationId xmlns:a16="http://schemas.microsoft.com/office/drawing/2014/main" id="{AED290C2-2223-1946-8CEE-7DE5061FA477}"/>
              </a:ext>
            </a:extLst>
          </p:cNvPr>
          <p:cNvSpPr/>
          <p:nvPr/>
        </p:nvSpPr>
        <p:spPr>
          <a:xfrm>
            <a:off x="6425137" y="2003527"/>
            <a:ext cx="2592000" cy="689488"/>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dirty="0">
                <a:latin typeface="Arial" panose="020B0604020202020204" pitchFamily="34" charset="0"/>
                <a:cs typeface="Arial" panose="020B0604020202020204" pitchFamily="34" charset="0"/>
              </a:rPr>
              <a:t>Louis de Mestier, MD, PhD</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Paris-Cité University </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&amp; Beaujon Hospital, France</a:t>
            </a:r>
            <a:endParaRPr lang="en-GB" sz="1400" kern="1200" dirty="0">
              <a:latin typeface="Arial" panose="020B0604020202020204" pitchFamily="34" charset="0"/>
              <a:cs typeface="Arial" panose="020B0604020202020204" pitchFamily="34" charset="0"/>
            </a:endParaRPr>
          </a:p>
        </p:txBody>
      </p:sp>
      <p:pic>
        <p:nvPicPr>
          <p:cNvPr id="1028" name="Picture 4" descr="Emily Bergsland | UCSF Health">
            <a:extLst>
              <a:ext uri="{FF2B5EF4-FFF2-40B4-BE49-F238E27FC236}">
                <a16:creationId xmlns:a16="http://schemas.microsoft.com/office/drawing/2014/main" id="{7498E9C2-1710-2684-C347-C06BE1FAC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935" y="2766792"/>
            <a:ext cx="2592000" cy="259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in a white coat&#10;&#10;Description automatically generated">
            <a:extLst>
              <a:ext uri="{FF2B5EF4-FFF2-40B4-BE49-F238E27FC236}">
                <a16:creationId xmlns:a16="http://schemas.microsoft.com/office/drawing/2014/main" id="{790C0472-1F08-7391-FFC4-7C4257E32C61}"/>
              </a:ext>
            </a:extLst>
          </p:cNvPr>
          <p:cNvPicPr>
            <a:picLocks noChangeAspect="1"/>
          </p:cNvPicPr>
          <p:nvPr/>
        </p:nvPicPr>
        <p:blipFill rotWithShape="1">
          <a:blip r:embed="rId4"/>
          <a:srcRect l="1882" r="5648" b="17926"/>
          <a:stretch/>
        </p:blipFill>
        <p:spPr>
          <a:xfrm>
            <a:off x="6425137" y="2766793"/>
            <a:ext cx="2592000" cy="2592000"/>
          </a:xfrm>
          <a:prstGeom prst="rect">
            <a:avLst/>
          </a:prstGeom>
        </p:spPr>
      </p:pic>
    </p:spTree>
    <p:extLst>
      <p:ext uri="{BB962C8B-B14F-4D97-AF65-F5344CB8AC3E}">
        <p14:creationId xmlns:p14="http://schemas.microsoft.com/office/powerpoint/2010/main" val="112669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52C7-1D35-FA55-33C6-4E757F79752F}"/>
              </a:ext>
            </a:extLst>
          </p:cNvPr>
          <p:cNvSpPr>
            <a:spLocks noGrp="1"/>
          </p:cNvSpPr>
          <p:nvPr>
            <p:ph type="title"/>
          </p:nvPr>
        </p:nvSpPr>
        <p:spPr/>
        <p:txBody>
          <a:bodyPr/>
          <a:lstStyle/>
          <a:p>
            <a:r>
              <a:rPr lang="en-GB" dirty="0"/>
              <a:t>Factors influencing choice of GEP-Net therapy</a:t>
            </a:r>
          </a:p>
        </p:txBody>
      </p:sp>
      <p:sp>
        <p:nvSpPr>
          <p:cNvPr id="4" name="Content Placeholder 3">
            <a:extLst>
              <a:ext uri="{FF2B5EF4-FFF2-40B4-BE49-F238E27FC236}">
                <a16:creationId xmlns:a16="http://schemas.microsoft.com/office/drawing/2014/main" id="{3107B92A-6D10-7389-B3CB-10FE110B4B6A}"/>
              </a:ext>
            </a:extLst>
          </p:cNvPr>
          <p:cNvSpPr>
            <a:spLocks noGrp="1"/>
          </p:cNvSpPr>
          <p:nvPr>
            <p:ph sz="quarter" idx="15"/>
          </p:nvPr>
        </p:nvSpPr>
        <p:spPr/>
        <p:txBody>
          <a:bodyPr/>
          <a:lstStyle/>
          <a:p>
            <a:r>
              <a:rPr lang="en-GB" sz="1200" dirty="0"/>
              <a:t>CR, creatinine; GEP-NET, </a:t>
            </a:r>
            <a:r>
              <a:rPr lang="en-GB" sz="1200" dirty="0" err="1"/>
              <a:t>gastroenteropancreatic</a:t>
            </a:r>
            <a:r>
              <a:rPr lang="en-GB" sz="1200" dirty="0"/>
              <a:t> neuroendocrine tumour; Ki67, antigen Kiel 67; SB, small bowel; SSTR, somatostatin receptor</a:t>
            </a:r>
            <a:endParaRPr lang="en-GB" dirty="0"/>
          </a:p>
          <a:p>
            <a:r>
              <a:rPr lang="en-GB" dirty="0"/>
              <a:t>Courtesy of Dr E. </a:t>
            </a:r>
            <a:r>
              <a:rPr lang="en-GB" dirty="0" err="1"/>
              <a:t>Bergsland</a:t>
            </a:r>
            <a:endParaRPr lang="en-GB" dirty="0"/>
          </a:p>
        </p:txBody>
      </p:sp>
      <p:sp>
        <p:nvSpPr>
          <p:cNvPr id="5" name="Slide Number Placeholder 4">
            <a:extLst>
              <a:ext uri="{FF2B5EF4-FFF2-40B4-BE49-F238E27FC236}">
                <a16:creationId xmlns:a16="http://schemas.microsoft.com/office/drawing/2014/main" id="{C37EE246-613F-D1CD-13A9-8A6B15C2BE6F}"/>
              </a:ext>
            </a:extLst>
          </p:cNvPr>
          <p:cNvSpPr>
            <a:spLocks noGrp="1"/>
          </p:cNvSpPr>
          <p:nvPr>
            <p:ph type="sldNum" sz="quarter" idx="4"/>
          </p:nvPr>
        </p:nvSpPr>
        <p:spPr/>
        <p:txBody>
          <a:bodyPr/>
          <a:lstStyle/>
          <a:p>
            <a:fld id="{FCE43C0F-8A7B-3A4B-9DB5-B3472E36E833}" type="slidenum">
              <a:rPr lang="en-GB" smtClean="0"/>
              <a:pPr/>
              <a:t>40</a:t>
            </a:fld>
            <a:endParaRPr lang="en-GB" dirty="0"/>
          </a:p>
        </p:txBody>
      </p:sp>
      <p:sp>
        <p:nvSpPr>
          <p:cNvPr id="10" name="Text Placeholder 1">
            <a:extLst>
              <a:ext uri="{FF2B5EF4-FFF2-40B4-BE49-F238E27FC236}">
                <a16:creationId xmlns:a16="http://schemas.microsoft.com/office/drawing/2014/main" id="{D7B7F59D-1D3A-C08F-25BD-F57AFB33944B}"/>
              </a:ext>
            </a:extLst>
          </p:cNvPr>
          <p:cNvSpPr txBox="1">
            <a:spLocks/>
          </p:cNvSpPr>
          <p:nvPr/>
        </p:nvSpPr>
        <p:spPr>
          <a:xfrm>
            <a:off x="609600" y="1214362"/>
            <a:ext cx="10972800" cy="702470"/>
          </a:xfrm>
          <a:prstGeom prst="rect">
            <a:avLst/>
          </a:prstGeom>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cap="all" spc="100" dirty="0">
                <a:solidFill>
                  <a:srgbClr val="C7573C"/>
                </a:solidFill>
              </a:rPr>
              <a:t>Involvement of a multidisciplinary team is key</a:t>
            </a:r>
          </a:p>
        </p:txBody>
      </p:sp>
      <p:graphicFrame>
        <p:nvGraphicFramePr>
          <p:cNvPr id="12" name="Content Placeholder 10">
            <a:extLst>
              <a:ext uri="{FF2B5EF4-FFF2-40B4-BE49-F238E27FC236}">
                <a16:creationId xmlns:a16="http://schemas.microsoft.com/office/drawing/2014/main" id="{FB86C05B-54E1-43A6-18CE-6913EBD8ADB7}"/>
              </a:ext>
            </a:extLst>
          </p:cNvPr>
          <p:cNvGraphicFramePr>
            <a:graphicFrameLocks noGrp="1"/>
          </p:cNvGraphicFramePr>
          <p:nvPr>
            <p:ph sz="quarter" idx="14"/>
            <p:extLst>
              <p:ext uri="{D42A27DB-BD31-4B8C-83A1-F6EECF244321}">
                <p14:modId xmlns:p14="http://schemas.microsoft.com/office/powerpoint/2010/main" val="69920659"/>
              </p:ext>
            </p:extLst>
          </p:nvPr>
        </p:nvGraphicFramePr>
        <p:xfrm>
          <a:off x="619125" y="1987550"/>
          <a:ext cx="10963275" cy="3779520"/>
        </p:xfrm>
        <a:graphic>
          <a:graphicData uri="http://schemas.openxmlformats.org/drawingml/2006/table">
            <a:tbl>
              <a:tblPr firstRow="1" bandRow="1">
                <a:tableStyleId>{5C22544A-7EE6-4342-B048-85BDC9FD1C3A}</a:tableStyleId>
              </a:tblPr>
              <a:tblGrid>
                <a:gridCol w="3654425">
                  <a:extLst>
                    <a:ext uri="{9D8B030D-6E8A-4147-A177-3AD203B41FA5}">
                      <a16:colId xmlns:a16="http://schemas.microsoft.com/office/drawing/2014/main" val="1368016291"/>
                    </a:ext>
                  </a:extLst>
                </a:gridCol>
                <a:gridCol w="4414738">
                  <a:extLst>
                    <a:ext uri="{9D8B030D-6E8A-4147-A177-3AD203B41FA5}">
                      <a16:colId xmlns:a16="http://schemas.microsoft.com/office/drawing/2014/main" val="2719483154"/>
                    </a:ext>
                  </a:extLst>
                </a:gridCol>
                <a:gridCol w="2894112">
                  <a:extLst>
                    <a:ext uri="{9D8B030D-6E8A-4147-A177-3AD203B41FA5}">
                      <a16:colId xmlns:a16="http://schemas.microsoft.com/office/drawing/2014/main" val="1473849769"/>
                    </a:ext>
                  </a:extLst>
                </a:gridCol>
              </a:tblGrid>
              <a:tr h="237066">
                <a:tc>
                  <a:txBody>
                    <a:bodyPr/>
                    <a:lstStyle/>
                    <a:p>
                      <a:pPr algn="ctr"/>
                      <a:r>
                        <a:rPr lang="en-GB" dirty="0">
                          <a:latin typeface="Arial" panose="020B0604020202020204" pitchFamily="34" charset="0"/>
                          <a:cs typeface="Arial" panose="020B0604020202020204" pitchFamily="34" charset="0"/>
                        </a:rPr>
                        <a:t>Tumour</a:t>
                      </a:r>
                    </a:p>
                  </a:txBody>
                  <a:tcPr/>
                </a:tc>
                <a:tc>
                  <a:txBody>
                    <a:bodyPr/>
                    <a:lstStyle/>
                    <a:p>
                      <a:pPr algn="ctr"/>
                      <a:r>
                        <a:rPr lang="en-GB" dirty="0">
                          <a:latin typeface="Arial" panose="020B0604020202020204" pitchFamily="34" charset="0"/>
                          <a:cs typeface="Arial" panose="020B0604020202020204" pitchFamily="34" charset="0"/>
                        </a:rPr>
                        <a:t>Patient</a:t>
                      </a:r>
                    </a:p>
                  </a:txBody>
                  <a:tcPr/>
                </a:tc>
                <a:tc>
                  <a:txBody>
                    <a:bodyPr/>
                    <a:lstStyle/>
                    <a:p>
                      <a:pPr algn="ctr"/>
                      <a:r>
                        <a:rPr lang="en-GB" dirty="0">
                          <a:latin typeface="Arial" panose="020B0604020202020204" pitchFamily="34" charset="0"/>
                          <a:cs typeface="Arial" panose="020B0604020202020204" pitchFamily="34" charset="0"/>
                        </a:rPr>
                        <a:t>Provider/treatment</a:t>
                      </a:r>
                    </a:p>
                  </a:txBody>
                  <a:tcPr/>
                </a:tc>
                <a:extLst>
                  <a:ext uri="{0D108BD9-81ED-4DB2-BD59-A6C34878D82A}">
                    <a16:rowId xmlns:a16="http://schemas.microsoft.com/office/drawing/2014/main" val="965302415"/>
                  </a:ext>
                </a:extLst>
              </a:tr>
              <a:tr h="370212">
                <a:tc>
                  <a:txBody>
                    <a:bodyPr/>
                    <a:lstStyle/>
                    <a:p>
                      <a:pPr algn="ctr"/>
                      <a:r>
                        <a:rPr lang="en-GB" sz="1600" dirty="0">
                          <a:latin typeface="Arial" panose="020B0604020202020204" pitchFamily="34" charset="0"/>
                          <a:cs typeface="Arial" panose="020B0604020202020204" pitchFamily="34" charset="0"/>
                        </a:rPr>
                        <a:t>Liver tumour burden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involvement, size, #, distribution)</a:t>
                      </a:r>
                    </a:p>
                  </a:txBody>
                  <a:tcPr/>
                </a:tc>
                <a:tc>
                  <a:txBody>
                    <a:bodyPr/>
                    <a:lstStyle/>
                    <a:p>
                      <a:pPr algn="ctr"/>
                      <a:r>
                        <a:rPr lang="en-GB" sz="1600" dirty="0">
                          <a:latin typeface="Arial" panose="020B0604020202020204" pitchFamily="34" charset="0"/>
                          <a:cs typeface="Arial" panose="020B0604020202020204" pitchFamily="34" charset="0"/>
                        </a:rPr>
                        <a:t>Co-morbidities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(e.g. bilirubin, Cr, </a:t>
                      </a:r>
                      <a:r>
                        <a:rPr lang="en-GB" sz="1600" kern="1200" dirty="0">
                          <a:solidFill>
                            <a:schemeClr val="dk1"/>
                          </a:solidFill>
                          <a:latin typeface="Arial" panose="020B0604020202020204" pitchFamily="34" charset="0"/>
                          <a:ea typeface="+mn-ea"/>
                          <a:cs typeface="Arial" panose="020B0604020202020204" pitchFamily="34" charset="0"/>
                        </a:rPr>
                        <a:t>hypertension, diabetes)</a:t>
                      </a:r>
                    </a:p>
                  </a:txBody>
                  <a:tcPr/>
                </a:tc>
                <a:tc>
                  <a:txBody>
                    <a:bodyPr/>
                    <a:lstStyle/>
                    <a:p>
                      <a:pPr algn="ctr"/>
                      <a:r>
                        <a:rPr lang="en-GB" sz="1600" dirty="0">
                          <a:latin typeface="Arial" panose="020B0604020202020204" pitchFamily="34" charset="0"/>
                          <a:cs typeface="Arial" panose="020B0604020202020204" pitchFamily="34" charset="0"/>
                        </a:rPr>
                        <a:t>Provider preference</a:t>
                      </a:r>
                    </a:p>
                  </a:txBody>
                  <a:tcPr/>
                </a:tc>
                <a:extLst>
                  <a:ext uri="{0D108BD9-81ED-4DB2-BD59-A6C34878D82A}">
                    <a16:rowId xmlns:a16="http://schemas.microsoft.com/office/drawing/2014/main" val="3108672276"/>
                  </a:ext>
                </a:extLst>
              </a:tr>
              <a:tr h="237066">
                <a:tc>
                  <a:txBody>
                    <a:bodyPr/>
                    <a:lstStyle/>
                    <a:p>
                      <a:pPr algn="ctr"/>
                      <a:r>
                        <a:rPr lang="en-GB" sz="1600" dirty="0">
                          <a:latin typeface="Arial" panose="020B0604020202020204" pitchFamily="34" charset="0"/>
                          <a:cs typeface="Arial" panose="020B0604020202020204" pitchFamily="34" charset="0"/>
                        </a:rPr>
                        <a:t>Extent of extrahepatic disease</a:t>
                      </a:r>
                    </a:p>
                  </a:txBody>
                  <a:tcPr/>
                </a:tc>
                <a:tc>
                  <a:txBody>
                    <a:bodyPr/>
                    <a:lstStyle/>
                    <a:p>
                      <a:pPr algn="ctr"/>
                      <a:r>
                        <a:rPr lang="en-GB" sz="1600" dirty="0">
                          <a:latin typeface="Arial" panose="020B0604020202020204" pitchFamily="34" charset="0"/>
                          <a:cs typeface="Arial" panose="020B0604020202020204" pitchFamily="34" charset="0"/>
                        </a:rPr>
                        <a:t>Prior therapy (including Whipple)</a:t>
                      </a:r>
                    </a:p>
                  </a:txBody>
                  <a:tcPr/>
                </a:tc>
                <a:tc>
                  <a:txBody>
                    <a:bodyPr/>
                    <a:lstStyle/>
                    <a:p>
                      <a:pPr algn="ctr"/>
                      <a:r>
                        <a:rPr lang="en-GB" sz="1600" dirty="0">
                          <a:latin typeface="Arial" panose="020B0604020202020204" pitchFamily="34" charset="0"/>
                          <a:cs typeface="Arial" panose="020B0604020202020204" pitchFamily="34" charset="0"/>
                        </a:rPr>
                        <a:t>Provider experience</a:t>
                      </a:r>
                    </a:p>
                  </a:txBody>
                  <a:tcPr/>
                </a:tc>
                <a:extLst>
                  <a:ext uri="{0D108BD9-81ED-4DB2-BD59-A6C34878D82A}">
                    <a16:rowId xmlns:a16="http://schemas.microsoft.com/office/drawing/2014/main" val="3544266828"/>
                  </a:ext>
                </a:extLst>
              </a:tr>
              <a:tr h="237066">
                <a:tc>
                  <a:txBody>
                    <a:bodyPr/>
                    <a:lstStyle/>
                    <a:p>
                      <a:pPr algn="ctr"/>
                      <a:r>
                        <a:rPr lang="en-GB" sz="1600" dirty="0">
                          <a:latin typeface="Arial" panose="020B0604020202020204" pitchFamily="34" charset="0"/>
                          <a:cs typeface="Arial" panose="020B0604020202020204" pitchFamily="34" charset="0"/>
                        </a:rPr>
                        <a:t>Rate of growth/Ki67</a:t>
                      </a:r>
                    </a:p>
                  </a:txBody>
                  <a:tcPr/>
                </a:tc>
                <a:tc>
                  <a:txBody>
                    <a:bodyPr/>
                    <a:lstStyle/>
                    <a:p>
                      <a:pPr algn="ctr"/>
                      <a:r>
                        <a:rPr lang="en-GB" sz="1600" dirty="0">
                          <a:latin typeface="Arial" panose="020B0604020202020204" pitchFamily="34" charset="0"/>
                          <a:cs typeface="Arial" panose="020B0604020202020204" pitchFamily="34" charset="0"/>
                        </a:rPr>
                        <a:t>Logistics (co-pays, travel)</a:t>
                      </a:r>
                    </a:p>
                  </a:txBody>
                  <a:tcPr/>
                </a:tc>
                <a:tc>
                  <a:txBody>
                    <a:bodyPr/>
                    <a:lstStyle/>
                    <a:p>
                      <a:pPr algn="ctr"/>
                      <a:r>
                        <a:rPr lang="en-GB" sz="1600" dirty="0">
                          <a:latin typeface="Arial" panose="020B0604020202020204" pitchFamily="34" charset="0"/>
                          <a:cs typeface="Arial" panose="020B0604020202020204" pitchFamily="34" charset="0"/>
                        </a:rPr>
                        <a:t>Availability of therapy</a:t>
                      </a:r>
                    </a:p>
                  </a:txBody>
                  <a:tcPr/>
                </a:tc>
                <a:extLst>
                  <a:ext uri="{0D108BD9-81ED-4DB2-BD59-A6C34878D82A}">
                    <a16:rowId xmlns:a16="http://schemas.microsoft.com/office/drawing/2014/main" val="1074785854"/>
                  </a:ext>
                </a:extLst>
              </a:tr>
              <a:tr h="237066">
                <a:tc>
                  <a:txBody>
                    <a:bodyPr/>
                    <a:lstStyle/>
                    <a:p>
                      <a:pPr algn="ctr"/>
                      <a:r>
                        <a:rPr lang="en-GB" sz="1600" dirty="0">
                          <a:latin typeface="Arial" panose="020B0604020202020204" pitchFamily="34" charset="0"/>
                          <a:cs typeface="Arial" panose="020B0604020202020204" pitchFamily="34" charset="0"/>
                        </a:rPr>
                        <a:t>Portal vein patency</a:t>
                      </a:r>
                    </a:p>
                  </a:txBody>
                  <a:tcPr/>
                </a:tc>
                <a:tc>
                  <a:txBody>
                    <a:bodyPr/>
                    <a:lstStyle/>
                    <a:p>
                      <a:pPr algn="ctr"/>
                      <a:r>
                        <a:rPr lang="en-GB" sz="1600" dirty="0">
                          <a:latin typeface="Arial" panose="020B0604020202020204" pitchFamily="34" charset="0"/>
                          <a:cs typeface="Arial" panose="020B0604020202020204" pitchFamily="34" charset="0"/>
                        </a:rPr>
                        <a:t>Symptoms (hormones, bulk)</a:t>
                      </a:r>
                    </a:p>
                  </a:txBody>
                  <a:tcPr/>
                </a:tc>
                <a:tc>
                  <a:txBody>
                    <a:bodyPr/>
                    <a:lstStyle/>
                    <a:p>
                      <a:pPr algn="ctr"/>
                      <a:r>
                        <a:rPr lang="en-GB" sz="1600" dirty="0">
                          <a:latin typeface="Arial" panose="020B0604020202020204" pitchFamily="34" charset="0"/>
                          <a:cs typeface="Arial" panose="020B0604020202020204" pitchFamily="34" charset="0"/>
                        </a:rPr>
                        <a:t>Strength of data</a:t>
                      </a:r>
                    </a:p>
                  </a:txBody>
                  <a:tcPr/>
                </a:tc>
                <a:extLst>
                  <a:ext uri="{0D108BD9-81ED-4DB2-BD59-A6C34878D82A}">
                    <a16:rowId xmlns:a16="http://schemas.microsoft.com/office/drawing/2014/main" val="1314134684"/>
                  </a:ext>
                </a:extLst>
              </a:tr>
              <a:tr h="237066">
                <a:tc>
                  <a:txBody>
                    <a:bodyPr/>
                    <a:lstStyle/>
                    <a:p>
                      <a:pPr algn="ctr"/>
                      <a:r>
                        <a:rPr lang="en-GB" sz="1600" dirty="0">
                          <a:latin typeface="Arial" panose="020B0604020202020204" pitchFamily="34" charset="0"/>
                          <a:cs typeface="Arial" panose="020B0604020202020204" pitchFamily="34" charset="0"/>
                        </a:rPr>
                        <a:t>Primary tumour site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(e.g. pancreas vs SB vs other)</a:t>
                      </a:r>
                    </a:p>
                  </a:txBody>
                  <a:tcPr/>
                </a:tc>
                <a:tc>
                  <a:txBody>
                    <a:bodyPr/>
                    <a:lstStyle/>
                    <a:p>
                      <a:pPr algn="ctr"/>
                      <a:r>
                        <a:rPr lang="en-GB" sz="1600" dirty="0">
                          <a:latin typeface="Arial" panose="020B0604020202020204" pitchFamily="34" charset="0"/>
                          <a:cs typeface="Arial" panose="020B0604020202020204" pitchFamily="34" charset="0"/>
                        </a:rPr>
                        <a:t>Goals of therapy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(stability vs shrinkage) &amp; urgency</a:t>
                      </a:r>
                    </a:p>
                  </a:txBody>
                  <a:tcPr/>
                </a:tc>
                <a:tc>
                  <a:txBody>
                    <a:bodyPr/>
                    <a:lstStyle/>
                    <a:p>
                      <a:pPr algn="ct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2240498"/>
                  </a:ext>
                </a:extLst>
              </a:tr>
              <a:tr h="237066">
                <a:tc>
                  <a:txBody>
                    <a:bodyPr/>
                    <a:lstStyle/>
                    <a:p>
                      <a:pPr algn="ctr"/>
                      <a:r>
                        <a:rPr lang="en-GB" sz="1600" dirty="0">
                          <a:latin typeface="Arial" panose="020B0604020202020204" pitchFamily="34" charset="0"/>
                          <a:cs typeface="Arial" panose="020B0604020202020204" pitchFamily="34" charset="0"/>
                        </a:rPr>
                        <a:t>SSTR expression</a:t>
                      </a:r>
                    </a:p>
                  </a:txBody>
                  <a:tcPr/>
                </a:tc>
                <a:tc>
                  <a:txBody>
                    <a:bodyPr/>
                    <a:lstStyle/>
                    <a:p>
                      <a:pPr algn="ctr"/>
                      <a:r>
                        <a:rPr lang="en-GB" sz="1600" dirty="0">
                          <a:latin typeface="Arial" panose="020B0604020202020204" pitchFamily="34" charset="0"/>
                          <a:cs typeface="Arial" panose="020B0604020202020204" pitchFamily="34" charset="0"/>
                        </a:rPr>
                        <a:t>Concurrent medications</a:t>
                      </a:r>
                    </a:p>
                  </a:txBody>
                  <a:tcPr/>
                </a:tc>
                <a:tc>
                  <a:txBody>
                    <a:bodyPr/>
                    <a:lstStyle/>
                    <a:p>
                      <a:pPr algn="ct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8795743"/>
                  </a:ext>
                </a:extLst>
              </a:tr>
              <a:tr h="237066">
                <a:tc>
                  <a:txBody>
                    <a:bodyPr/>
                    <a:lstStyle/>
                    <a:p>
                      <a:pPr algn="ctr"/>
                      <a:r>
                        <a:rPr lang="en-GB" sz="1600" dirty="0">
                          <a:latin typeface="Arial" panose="020B0604020202020204" pitchFamily="34" charset="0"/>
                          <a:cs typeface="Arial" panose="020B0604020202020204" pitchFamily="34" charset="0"/>
                        </a:rPr>
                        <a:t>+/- molecular features</a:t>
                      </a:r>
                    </a:p>
                  </a:txBody>
                  <a:tcPr/>
                </a:tc>
                <a:tc>
                  <a:txBody>
                    <a:bodyPr/>
                    <a:lstStyle/>
                    <a:p>
                      <a:pPr algn="ctr"/>
                      <a:endParaRPr lang="en-GB" sz="1600" dirty="0">
                        <a:latin typeface="Arial" panose="020B0604020202020204" pitchFamily="34" charset="0"/>
                        <a:cs typeface="Arial" panose="020B0604020202020204" pitchFamily="34" charset="0"/>
                      </a:endParaRPr>
                    </a:p>
                  </a:txBody>
                  <a:tcPr/>
                </a:tc>
                <a:tc>
                  <a:txBody>
                    <a:bodyPr/>
                    <a:lstStyle/>
                    <a:p>
                      <a:pPr algn="ct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13501671"/>
                  </a:ext>
                </a:extLst>
              </a:tr>
              <a:tr h="237066">
                <a:tc>
                  <a:txBody>
                    <a:bodyPr/>
                    <a:lstStyle/>
                    <a:p>
                      <a:pPr algn="ctr"/>
                      <a:r>
                        <a:rPr lang="en-GB" sz="1600" dirty="0">
                          <a:latin typeface="Arial" panose="020B0604020202020204" pitchFamily="34" charset="0"/>
                          <a:cs typeface="Arial" panose="020B0604020202020204" pitchFamily="34" charset="0"/>
                        </a:rPr>
                        <a:t>Overall burden of disease (low volume </a:t>
                      </a:r>
                      <a:r>
                        <a:rPr lang="en-GB" sz="1600">
                          <a:latin typeface="Arial" panose="020B0604020202020204" pitchFamily="34" charset="0"/>
                          <a:cs typeface="Arial" panose="020B0604020202020204" pitchFamily="34" charset="0"/>
                        </a:rPr>
                        <a:t>vs bulky)</a:t>
                      </a:r>
                      <a:endParaRPr lang="en-GB" sz="1600" dirty="0">
                        <a:latin typeface="Arial" panose="020B0604020202020204" pitchFamily="34" charset="0"/>
                        <a:cs typeface="Arial" panose="020B0604020202020204" pitchFamily="34" charset="0"/>
                      </a:endParaRPr>
                    </a:p>
                  </a:txBody>
                  <a:tcPr/>
                </a:tc>
                <a:tc>
                  <a:txBody>
                    <a:bodyPr/>
                    <a:lstStyle/>
                    <a:p>
                      <a:pPr algn="ctr"/>
                      <a:endParaRPr lang="en-GB" sz="1600" dirty="0">
                        <a:latin typeface="Arial" panose="020B0604020202020204" pitchFamily="34" charset="0"/>
                        <a:cs typeface="Arial" panose="020B0604020202020204" pitchFamily="34" charset="0"/>
                      </a:endParaRPr>
                    </a:p>
                  </a:txBody>
                  <a:tcPr/>
                </a:tc>
                <a:tc>
                  <a:txBody>
                    <a:bodyPr/>
                    <a:lstStyle/>
                    <a:p>
                      <a:pPr algn="ct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1928969"/>
                  </a:ext>
                </a:extLst>
              </a:tr>
            </a:tbl>
          </a:graphicData>
        </a:graphic>
      </p:graphicFrame>
    </p:spTree>
    <p:extLst>
      <p:ext uri="{BB962C8B-B14F-4D97-AF65-F5344CB8AC3E}">
        <p14:creationId xmlns:p14="http://schemas.microsoft.com/office/powerpoint/2010/main" val="331767243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1F43D4-7914-219A-1BAD-88DE8679640E}"/>
              </a:ext>
            </a:extLst>
          </p:cNvPr>
          <p:cNvSpPr>
            <a:spLocks noGrp="1"/>
          </p:cNvSpPr>
          <p:nvPr>
            <p:ph type="title"/>
          </p:nvPr>
        </p:nvSpPr>
        <p:spPr>
          <a:xfrm>
            <a:off x="619201" y="259200"/>
            <a:ext cx="10963199" cy="864000"/>
          </a:xfrm>
        </p:spPr>
        <p:txBody>
          <a:bodyPr/>
          <a:lstStyle/>
          <a:p>
            <a:r>
              <a:rPr lang="en-US" dirty="0"/>
              <a:t>Challenges and unmet needs</a:t>
            </a:r>
          </a:p>
        </p:txBody>
      </p:sp>
      <p:sp>
        <p:nvSpPr>
          <p:cNvPr id="102" name="Content Placeholder 101">
            <a:extLst>
              <a:ext uri="{FF2B5EF4-FFF2-40B4-BE49-F238E27FC236}">
                <a16:creationId xmlns:a16="http://schemas.microsoft.com/office/drawing/2014/main" id="{1FDFD002-B960-D80E-0D9F-02CD06AF72C8}"/>
              </a:ext>
            </a:extLst>
          </p:cNvPr>
          <p:cNvSpPr>
            <a:spLocks noGrp="1"/>
          </p:cNvSpPr>
          <p:nvPr>
            <p:ph sz="quarter" idx="14"/>
          </p:nvPr>
        </p:nvSpPr>
        <p:spPr>
          <a:xfrm>
            <a:off x="620184" y="1425600"/>
            <a:ext cx="5475816" cy="4525200"/>
          </a:xfrm>
        </p:spPr>
        <p:txBody>
          <a:bodyPr>
            <a:normAutofit fontScale="85000" lnSpcReduction="20000"/>
          </a:bodyPr>
          <a:lstStyle/>
          <a:p>
            <a:r>
              <a:rPr lang="en-GB" dirty="0"/>
              <a:t>Improved patient–provider communication and integration of patient preferences in treatment planning and medical decision-making</a:t>
            </a:r>
          </a:p>
          <a:p>
            <a:r>
              <a:rPr lang="en-GB" dirty="0"/>
              <a:t>Guidelines vary in terms of level of detail, often recommending several options for a given line of therapy</a:t>
            </a:r>
          </a:p>
          <a:p>
            <a:r>
              <a:rPr lang="en-GB" dirty="0"/>
              <a:t>Reliable, cost-effective biomarkers for diagnostic accuracy, therapeutic guidance, and early relapse detection</a:t>
            </a:r>
          </a:p>
          <a:p>
            <a:r>
              <a:rPr lang="en-GB" dirty="0"/>
              <a:t>Reliable tools to assess extent of disease and treatment outcomes</a:t>
            </a:r>
          </a:p>
          <a:p>
            <a:r>
              <a:rPr lang="en-GB" dirty="0"/>
              <a:t>Individualization of treatment accounting for both tumour- and patient-related factors</a:t>
            </a:r>
          </a:p>
          <a:p>
            <a:r>
              <a:rPr lang="en-GB" dirty="0"/>
              <a:t>Definitive studies addressing therapeutic sequencing</a:t>
            </a:r>
          </a:p>
          <a:p>
            <a:r>
              <a:rPr lang="en-GB" dirty="0"/>
              <a:t>Additional tools to support therapeutic decision-making and drug development in NETs, such as those based on tumour growth rate (TGR) kinetics</a:t>
            </a:r>
          </a:p>
        </p:txBody>
      </p:sp>
      <p:sp>
        <p:nvSpPr>
          <p:cNvPr id="106" name="Content Placeholder 105">
            <a:extLst>
              <a:ext uri="{FF2B5EF4-FFF2-40B4-BE49-F238E27FC236}">
                <a16:creationId xmlns:a16="http://schemas.microsoft.com/office/drawing/2014/main" id="{51D6BE5D-1B1E-86B4-4CB1-ACC0AB33E576}"/>
              </a:ext>
            </a:extLst>
          </p:cNvPr>
          <p:cNvSpPr>
            <a:spLocks noGrp="1"/>
          </p:cNvSpPr>
          <p:nvPr>
            <p:ph sz="quarter" idx="15"/>
          </p:nvPr>
        </p:nvSpPr>
        <p:spPr/>
        <p:txBody>
          <a:bodyPr/>
          <a:lstStyle/>
          <a:p>
            <a:r>
              <a:rPr lang="de-DE" dirty="0"/>
              <a:t>Image adapted from </a:t>
            </a:r>
            <a:r>
              <a:rPr lang="pt-BR" dirty="0"/>
              <a:t>Garcia-Carbonero R, et al. Endocr Rev. 2023;44:724-36</a:t>
            </a:r>
            <a:endParaRPr lang="en-GB" dirty="0"/>
          </a:p>
        </p:txBody>
      </p:sp>
      <p:sp>
        <p:nvSpPr>
          <p:cNvPr id="4" name="Slide Number Placeholder 3">
            <a:extLst>
              <a:ext uri="{FF2B5EF4-FFF2-40B4-BE49-F238E27FC236}">
                <a16:creationId xmlns:a16="http://schemas.microsoft.com/office/drawing/2014/main" id="{F45A8DDD-5024-733A-E55C-A03D21C7911B}"/>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41</a:t>
            </a:fld>
            <a:endParaRPr lang="en-GB" dirty="0"/>
          </a:p>
        </p:txBody>
      </p:sp>
      <p:sp>
        <p:nvSpPr>
          <p:cNvPr id="2" name="Rectangle 1">
            <a:extLst>
              <a:ext uri="{FF2B5EF4-FFF2-40B4-BE49-F238E27FC236}">
                <a16:creationId xmlns:a16="http://schemas.microsoft.com/office/drawing/2014/main" id="{A1DC9ADA-6115-F77D-38E6-53C05FDB2E45}"/>
              </a:ext>
            </a:extLst>
          </p:cNvPr>
          <p:cNvSpPr/>
          <p:nvPr/>
        </p:nvSpPr>
        <p:spPr>
          <a:xfrm>
            <a:off x="9193232" y="2657736"/>
            <a:ext cx="2611754" cy="2160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8420198B-9FB4-A6EA-B925-A0B1A49D5232}"/>
              </a:ext>
            </a:extLst>
          </p:cNvPr>
          <p:cNvSpPr/>
          <p:nvPr/>
        </p:nvSpPr>
        <p:spPr>
          <a:xfrm>
            <a:off x="6202694" y="2657736"/>
            <a:ext cx="1987226" cy="2160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9628E113-F9EE-1996-7506-3E8DFCA61635}"/>
              </a:ext>
            </a:extLst>
          </p:cNvPr>
          <p:cNvSpPr txBox="1"/>
          <p:nvPr/>
        </p:nvSpPr>
        <p:spPr>
          <a:xfrm>
            <a:off x="6223954" y="2327833"/>
            <a:ext cx="1564531" cy="138499"/>
          </a:xfrm>
          <a:prstGeom prst="rect">
            <a:avLst/>
          </a:prstGeom>
          <a:noFill/>
        </p:spPr>
        <p:txBody>
          <a:bodyPr wrap="none" lIns="0" tIns="0" rIns="0" bIns="0" rtlCol="0">
            <a:spAutoFit/>
          </a:bodyPr>
          <a:lstStyle/>
          <a:p>
            <a:r>
              <a:rPr lang="en-GB" sz="900" b="1" dirty="0">
                <a:solidFill>
                  <a:srgbClr val="000000"/>
                </a:solidFill>
                <a:latin typeface="Arial" panose="020B0604020202020204" pitchFamily="34" charset="0"/>
                <a:ea typeface="Aileron" charset="0"/>
                <a:cs typeface="Arial" panose="020B0604020202020204" pitchFamily="34" charset="0"/>
              </a:rPr>
              <a:t>From “one treatment fits all”</a:t>
            </a:r>
          </a:p>
        </p:txBody>
      </p:sp>
      <p:sp>
        <p:nvSpPr>
          <p:cNvPr id="7" name="TextBox 6">
            <a:extLst>
              <a:ext uri="{FF2B5EF4-FFF2-40B4-BE49-F238E27FC236}">
                <a16:creationId xmlns:a16="http://schemas.microsoft.com/office/drawing/2014/main" id="{E38AF6D5-7F75-73DA-903E-CC6B63FF0658}"/>
              </a:ext>
            </a:extLst>
          </p:cNvPr>
          <p:cNvSpPr txBox="1"/>
          <p:nvPr/>
        </p:nvSpPr>
        <p:spPr>
          <a:xfrm>
            <a:off x="8603638" y="2327833"/>
            <a:ext cx="109004" cy="138499"/>
          </a:xfrm>
          <a:prstGeom prst="rect">
            <a:avLst/>
          </a:prstGeom>
          <a:noFill/>
        </p:spPr>
        <p:txBody>
          <a:bodyPr wrap="none" lIns="0" tIns="0" rIns="0" bIns="0" rtlCol="0">
            <a:spAutoFit/>
          </a:bodyPr>
          <a:lstStyle/>
          <a:p>
            <a:r>
              <a:rPr lang="en-GB" sz="900" b="1" dirty="0">
                <a:solidFill>
                  <a:srgbClr val="000000"/>
                </a:solidFill>
                <a:latin typeface="Arial" panose="020B0604020202020204" pitchFamily="34" charset="0"/>
                <a:ea typeface="Aileron" charset="0"/>
                <a:cs typeface="Arial" panose="020B0604020202020204" pitchFamily="34" charset="0"/>
              </a:rPr>
              <a:t>to</a:t>
            </a:r>
          </a:p>
        </p:txBody>
      </p:sp>
      <p:sp>
        <p:nvSpPr>
          <p:cNvPr id="8" name="TextBox 7">
            <a:extLst>
              <a:ext uri="{FF2B5EF4-FFF2-40B4-BE49-F238E27FC236}">
                <a16:creationId xmlns:a16="http://schemas.microsoft.com/office/drawing/2014/main" id="{97D5316A-53A1-0A0E-82AF-AFD1A93FB7C9}"/>
              </a:ext>
            </a:extLst>
          </p:cNvPr>
          <p:cNvSpPr txBox="1"/>
          <p:nvPr/>
        </p:nvSpPr>
        <p:spPr>
          <a:xfrm>
            <a:off x="9193232" y="2327833"/>
            <a:ext cx="1250342" cy="138499"/>
          </a:xfrm>
          <a:prstGeom prst="rect">
            <a:avLst/>
          </a:prstGeom>
          <a:noFill/>
        </p:spPr>
        <p:txBody>
          <a:bodyPr wrap="none" lIns="0" tIns="0" rIns="0" bIns="0" rtlCol="0">
            <a:spAutoFit/>
          </a:bodyPr>
          <a:lstStyle/>
          <a:p>
            <a:r>
              <a:rPr lang="en-GB" sz="900" b="1" dirty="0">
                <a:solidFill>
                  <a:srgbClr val="000000"/>
                </a:solidFill>
                <a:latin typeface="Arial" panose="020B0604020202020204" pitchFamily="34" charset="0"/>
                <a:ea typeface="Aileron" charset="0"/>
                <a:cs typeface="Arial" panose="020B0604020202020204" pitchFamily="34" charset="0"/>
              </a:rPr>
              <a:t>Personalised medicine</a:t>
            </a:r>
          </a:p>
        </p:txBody>
      </p:sp>
      <p:sp>
        <p:nvSpPr>
          <p:cNvPr id="9" name="TextBox 8">
            <a:extLst>
              <a:ext uri="{FF2B5EF4-FFF2-40B4-BE49-F238E27FC236}">
                <a16:creationId xmlns:a16="http://schemas.microsoft.com/office/drawing/2014/main" id="{9D9DE2D9-0DEE-6EEC-59F9-522C5D611139}"/>
              </a:ext>
            </a:extLst>
          </p:cNvPr>
          <p:cNvSpPr txBox="1"/>
          <p:nvPr/>
        </p:nvSpPr>
        <p:spPr>
          <a:xfrm>
            <a:off x="8422498" y="2837292"/>
            <a:ext cx="554640" cy="307777"/>
          </a:xfrm>
          <a:prstGeom prst="rect">
            <a:avLst/>
          </a:prstGeom>
          <a:noFill/>
        </p:spPr>
        <p:txBody>
          <a:bodyPr wrap="none" lIns="0" tIns="0" rIns="0" bIns="0" rtlCol="0">
            <a:spAutoFit/>
          </a:bodyPr>
          <a:lstStyle/>
          <a:p>
            <a:pPr algn="ctr"/>
            <a:r>
              <a:rPr lang="en-GB" sz="1000" dirty="0">
                <a:solidFill>
                  <a:srgbClr val="000000"/>
                </a:solidFill>
                <a:latin typeface="Arial" panose="020B0604020202020204" pitchFamily="34" charset="0"/>
                <a:ea typeface="Aileron" charset="0"/>
                <a:cs typeface="Arial" panose="020B0604020202020204" pitchFamily="34" charset="0"/>
              </a:rPr>
              <a:t>Molecular</a:t>
            </a:r>
            <a:br>
              <a:rPr lang="en-GB" sz="1000" dirty="0">
                <a:solidFill>
                  <a:srgbClr val="000000"/>
                </a:solidFill>
                <a:latin typeface="Arial" panose="020B0604020202020204" pitchFamily="34" charset="0"/>
                <a:ea typeface="Aileron" charset="0"/>
                <a:cs typeface="Arial" panose="020B0604020202020204" pitchFamily="34" charset="0"/>
              </a:rPr>
            </a:br>
            <a:r>
              <a:rPr lang="en-GB" sz="1000" dirty="0">
                <a:solidFill>
                  <a:srgbClr val="000000"/>
                </a:solidFill>
                <a:latin typeface="Arial" panose="020B0604020202020204" pitchFamily="34" charset="0"/>
                <a:ea typeface="Aileron" charset="0"/>
                <a:cs typeface="Arial" panose="020B0604020202020204" pitchFamily="34" charset="0"/>
              </a:rPr>
              <a:t>profiling</a:t>
            </a:r>
          </a:p>
        </p:txBody>
      </p:sp>
      <p:sp>
        <p:nvSpPr>
          <p:cNvPr id="10" name="TextBox 9">
            <a:extLst>
              <a:ext uri="{FF2B5EF4-FFF2-40B4-BE49-F238E27FC236}">
                <a16:creationId xmlns:a16="http://schemas.microsoft.com/office/drawing/2014/main" id="{ECA0E3B9-53CF-5855-5D64-0C08C78610E3}"/>
              </a:ext>
            </a:extLst>
          </p:cNvPr>
          <p:cNvSpPr txBox="1"/>
          <p:nvPr/>
        </p:nvSpPr>
        <p:spPr>
          <a:xfrm>
            <a:off x="10373117" y="3552319"/>
            <a:ext cx="1301638" cy="138499"/>
          </a:xfrm>
          <a:prstGeom prst="rect">
            <a:avLst/>
          </a:prstGeom>
          <a:noFill/>
        </p:spPr>
        <p:txBody>
          <a:bodyPr wrap="none" lIns="0" tIns="0" rIns="0" bIns="0" rtlCol="0">
            <a:spAutoFit/>
          </a:bodyPr>
          <a:lstStyle/>
          <a:p>
            <a:r>
              <a:rPr lang="en-GB" sz="900" dirty="0">
                <a:solidFill>
                  <a:srgbClr val="000000"/>
                </a:solidFill>
                <a:latin typeface="Arial" panose="020B0604020202020204" pitchFamily="34" charset="0"/>
                <a:ea typeface="Aileron" charset="0"/>
                <a:cs typeface="Arial" panose="020B0604020202020204" pitchFamily="34" charset="0"/>
              </a:rPr>
              <a:t>Deficient mismatch repair</a:t>
            </a:r>
          </a:p>
        </p:txBody>
      </p:sp>
      <p:sp>
        <p:nvSpPr>
          <p:cNvPr id="11" name="TextBox 10">
            <a:extLst>
              <a:ext uri="{FF2B5EF4-FFF2-40B4-BE49-F238E27FC236}">
                <a16:creationId xmlns:a16="http://schemas.microsoft.com/office/drawing/2014/main" id="{D64F38E8-6B12-BE31-0E21-0BB6E36281B5}"/>
              </a:ext>
            </a:extLst>
          </p:cNvPr>
          <p:cNvSpPr txBox="1"/>
          <p:nvPr/>
        </p:nvSpPr>
        <p:spPr>
          <a:xfrm>
            <a:off x="9958915" y="3834894"/>
            <a:ext cx="1583767" cy="138499"/>
          </a:xfrm>
          <a:prstGeom prst="rect">
            <a:avLst/>
          </a:prstGeom>
          <a:noFill/>
        </p:spPr>
        <p:txBody>
          <a:bodyPr wrap="none" lIns="0" tIns="0" rIns="0" bIns="0" rtlCol="0">
            <a:spAutoFit/>
          </a:bodyPr>
          <a:lstStyle/>
          <a:p>
            <a:r>
              <a:rPr lang="en-GB" sz="900" dirty="0">
                <a:solidFill>
                  <a:srgbClr val="000000"/>
                </a:solidFill>
                <a:latin typeface="Arial" panose="020B0604020202020204" pitchFamily="34" charset="0"/>
                <a:ea typeface="Aileron" charset="0"/>
                <a:cs typeface="Arial" panose="020B0604020202020204" pitchFamily="34" charset="0"/>
              </a:rPr>
              <a:t>High tumour mutational burden</a:t>
            </a:r>
          </a:p>
        </p:txBody>
      </p:sp>
      <p:sp>
        <p:nvSpPr>
          <p:cNvPr id="12" name="TextBox 11">
            <a:extLst>
              <a:ext uri="{FF2B5EF4-FFF2-40B4-BE49-F238E27FC236}">
                <a16:creationId xmlns:a16="http://schemas.microsoft.com/office/drawing/2014/main" id="{4B966FB6-E8B0-CAC1-1931-319710800E40}"/>
              </a:ext>
            </a:extLst>
          </p:cNvPr>
          <p:cNvSpPr txBox="1"/>
          <p:nvPr/>
        </p:nvSpPr>
        <p:spPr>
          <a:xfrm>
            <a:off x="10376068" y="4108023"/>
            <a:ext cx="679673" cy="138499"/>
          </a:xfrm>
          <a:prstGeom prst="rect">
            <a:avLst/>
          </a:prstGeom>
          <a:noFill/>
        </p:spPr>
        <p:txBody>
          <a:bodyPr wrap="none" lIns="0" tIns="0" rIns="0" bIns="0" rtlCol="0">
            <a:spAutoFit/>
          </a:bodyPr>
          <a:lstStyle/>
          <a:p>
            <a:r>
              <a:rPr lang="en-GB" sz="900" dirty="0">
                <a:solidFill>
                  <a:srgbClr val="000000"/>
                </a:solidFill>
                <a:latin typeface="Arial" panose="020B0604020202020204" pitchFamily="34" charset="0"/>
                <a:ea typeface="Aileron" charset="0"/>
                <a:cs typeface="Arial" panose="020B0604020202020204" pitchFamily="34" charset="0"/>
              </a:rPr>
              <a:t>Gene fusions</a:t>
            </a:r>
          </a:p>
        </p:txBody>
      </p:sp>
      <p:sp>
        <p:nvSpPr>
          <p:cNvPr id="13" name="TextBox 12">
            <a:extLst>
              <a:ext uri="{FF2B5EF4-FFF2-40B4-BE49-F238E27FC236}">
                <a16:creationId xmlns:a16="http://schemas.microsoft.com/office/drawing/2014/main" id="{8A02CAD3-E1CF-B4A5-DD0C-3E97119C1024}"/>
              </a:ext>
            </a:extLst>
          </p:cNvPr>
          <p:cNvSpPr txBox="1"/>
          <p:nvPr/>
        </p:nvSpPr>
        <p:spPr>
          <a:xfrm>
            <a:off x="10898867" y="4456672"/>
            <a:ext cx="307777" cy="138499"/>
          </a:xfrm>
          <a:prstGeom prst="rect">
            <a:avLst/>
          </a:prstGeom>
          <a:noFill/>
        </p:spPr>
        <p:txBody>
          <a:bodyPr wrap="none" lIns="0" tIns="0" rIns="0" bIns="0" rtlCol="0">
            <a:spAutoFit/>
          </a:bodyPr>
          <a:lstStyle/>
          <a:p>
            <a:r>
              <a:rPr lang="en-GB" sz="900" b="1" dirty="0">
                <a:solidFill>
                  <a:srgbClr val="000000"/>
                </a:solidFill>
                <a:latin typeface="Arial" panose="020B0604020202020204" pitchFamily="34" charset="0"/>
                <a:ea typeface="Aileron" charset="0"/>
                <a:cs typeface="Arial" panose="020B0604020202020204" pitchFamily="34" charset="0"/>
              </a:rPr>
              <a:t>Other</a:t>
            </a:r>
          </a:p>
        </p:txBody>
      </p:sp>
      <p:sp>
        <p:nvSpPr>
          <p:cNvPr id="14" name="TextBox 13">
            <a:extLst>
              <a:ext uri="{FF2B5EF4-FFF2-40B4-BE49-F238E27FC236}">
                <a16:creationId xmlns:a16="http://schemas.microsoft.com/office/drawing/2014/main" id="{B78F709C-AABB-AADA-07CD-E6C4ABAD52CD}"/>
              </a:ext>
            </a:extLst>
          </p:cNvPr>
          <p:cNvSpPr txBox="1"/>
          <p:nvPr/>
        </p:nvSpPr>
        <p:spPr>
          <a:xfrm>
            <a:off x="9948454" y="4387423"/>
            <a:ext cx="839974" cy="138499"/>
          </a:xfrm>
          <a:prstGeom prst="rect">
            <a:avLst/>
          </a:prstGeom>
          <a:noFill/>
        </p:spPr>
        <p:txBody>
          <a:bodyPr wrap="none" lIns="0" tIns="0" rIns="0" bIns="0" rtlCol="0">
            <a:spAutoFit/>
          </a:bodyPr>
          <a:lstStyle/>
          <a:p>
            <a:r>
              <a:rPr lang="en-GB" sz="900" dirty="0">
                <a:solidFill>
                  <a:srgbClr val="000000"/>
                </a:solidFill>
                <a:latin typeface="Arial" panose="020B0604020202020204" pitchFamily="34" charset="0"/>
                <a:ea typeface="Aileron" charset="0"/>
                <a:cs typeface="Arial" panose="020B0604020202020204" pitchFamily="34" charset="0"/>
              </a:rPr>
              <a:t>MAPK signalling</a:t>
            </a:r>
          </a:p>
        </p:txBody>
      </p:sp>
      <p:sp>
        <p:nvSpPr>
          <p:cNvPr id="15" name="TextBox 14">
            <a:extLst>
              <a:ext uri="{FF2B5EF4-FFF2-40B4-BE49-F238E27FC236}">
                <a16:creationId xmlns:a16="http://schemas.microsoft.com/office/drawing/2014/main" id="{7B3BF2CC-B85D-E5D5-2DE9-85A7153447CB}"/>
              </a:ext>
            </a:extLst>
          </p:cNvPr>
          <p:cNvSpPr txBox="1"/>
          <p:nvPr/>
        </p:nvSpPr>
        <p:spPr>
          <a:xfrm>
            <a:off x="10288290" y="2826887"/>
            <a:ext cx="718145" cy="138499"/>
          </a:xfrm>
          <a:prstGeom prst="rect">
            <a:avLst/>
          </a:prstGeom>
          <a:noFill/>
        </p:spPr>
        <p:txBody>
          <a:bodyPr wrap="none" lIns="0" tIns="0" rIns="0" bIns="0" rtlCol="0">
            <a:spAutoFit/>
          </a:bodyPr>
          <a:lstStyle/>
          <a:p>
            <a:r>
              <a:rPr lang="en-GB" sz="900" b="1" dirty="0">
                <a:solidFill>
                  <a:schemeClr val="tx2"/>
                </a:solidFill>
                <a:latin typeface="Arial" panose="020B0604020202020204" pitchFamily="34" charset="0"/>
                <a:ea typeface="Aileron" charset="0"/>
                <a:cs typeface="Arial" panose="020B0604020202020204" pitchFamily="34" charset="0"/>
              </a:rPr>
              <a:t>Theranostics</a:t>
            </a:r>
          </a:p>
        </p:txBody>
      </p:sp>
      <p:sp>
        <p:nvSpPr>
          <p:cNvPr id="16" name="TextBox 15">
            <a:extLst>
              <a:ext uri="{FF2B5EF4-FFF2-40B4-BE49-F238E27FC236}">
                <a16:creationId xmlns:a16="http://schemas.microsoft.com/office/drawing/2014/main" id="{8E0534A0-D6D2-B761-7C1A-AC8DBA5FF03D}"/>
              </a:ext>
            </a:extLst>
          </p:cNvPr>
          <p:cNvSpPr txBox="1"/>
          <p:nvPr/>
        </p:nvSpPr>
        <p:spPr>
          <a:xfrm>
            <a:off x="10355617" y="3027750"/>
            <a:ext cx="865622" cy="138499"/>
          </a:xfrm>
          <a:prstGeom prst="rect">
            <a:avLst/>
          </a:prstGeom>
          <a:noFill/>
        </p:spPr>
        <p:txBody>
          <a:bodyPr wrap="none" lIns="0" tIns="0" rIns="0" bIns="0" rtlCol="0">
            <a:spAutoFit/>
          </a:bodyPr>
          <a:lstStyle/>
          <a:p>
            <a:r>
              <a:rPr lang="en-GB" sz="900" b="1" dirty="0">
                <a:solidFill>
                  <a:srgbClr val="7030A0"/>
                </a:solidFill>
                <a:latin typeface="Arial" panose="020B0604020202020204" pitchFamily="34" charset="0"/>
                <a:ea typeface="Aileron" charset="0"/>
                <a:cs typeface="Arial" panose="020B0604020202020204" pitchFamily="34" charset="0"/>
              </a:rPr>
              <a:t>Immunotherapy</a:t>
            </a:r>
          </a:p>
        </p:txBody>
      </p:sp>
      <p:sp>
        <p:nvSpPr>
          <p:cNvPr id="17" name="TextBox 16">
            <a:extLst>
              <a:ext uri="{FF2B5EF4-FFF2-40B4-BE49-F238E27FC236}">
                <a16:creationId xmlns:a16="http://schemas.microsoft.com/office/drawing/2014/main" id="{EACCDCC6-AA57-B4A7-B836-716FB4E604B1}"/>
              </a:ext>
            </a:extLst>
          </p:cNvPr>
          <p:cNvSpPr txBox="1"/>
          <p:nvPr/>
        </p:nvSpPr>
        <p:spPr>
          <a:xfrm>
            <a:off x="9793009" y="3237300"/>
            <a:ext cx="1391407" cy="138499"/>
          </a:xfrm>
          <a:prstGeom prst="rect">
            <a:avLst/>
          </a:prstGeom>
          <a:noFill/>
        </p:spPr>
        <p:txBody>
          <a:bodyPr wrap="none" lIns="0" tIns="0" rIns="0" bIns="0" rtlCol="0">
            <a:spAutoFit/>
          </a:bodyPr>
          <a:lstStyle/>
          <a:p>
            <a:r>
              <a:rPr lang="en-GB" sz="900" b="1" dirty="0">
                <a:solidFill>
                  <a:schemeClr val="accent1"/>
                </a:solidFill>
                <a:latin typeface="Arial" panose="020B0604020202020204" pitchFamily="34" charset="0"/>
                <a:ea typeface="Aileron" charset="0"/>
                <a:cs typeface="Arial" panose="020B0604020202020204" pitchFamily="34" charset="0"/>
              </a:rPr>
              <a:t>Tumour-agnostic therapy</a:t>
            </a:r>
          </a:p>
        </p:txBody>
      </p:sp>
      <p:sp>
        <p:nvSpPr>
          <p:cNvPr id="18" name="TextBox 17">
            <a:extLst>
              <a:ext uri="{FF2B5EF4-FFF2-40B4-BE49-F238E27FC236}">
                <a16:creationId xmlns:a16="http://schemas.microsoft.com/office/drawing/2014/main" id="{AE8A5D26-DB08-59B4-288F-DEED24D9C409}"/>
              </a:ext>
            </a:extLst>
          </p:cNvPr>
          <p:cNvSpPr txBox="1"/>
          <p:nvPr/>
        </p:nvSpPr>
        <p:spPr>
          <a:xfrm>
            <a:off x="7138921" y="4285754"/>
            <a:ext cx="807913" cy="138499"/>
          </a:xfrm>
          <a:prstGeom prst="rect">
            <a:avLst/>
          </a:prstGeom>
          <a:noFill/>
        </p:spPr>
        <p:txBody>
          <a:bodyPr wrap="none" lIns="0" tIns="0" rIns="0" bIns="0" rtlCol="0">
            <a:spAutoFit/>
          </a:bodyPr>
          <a:lstStyle/>
          <a:p>
            <a:r>
              <a:rPr lang="en-GB" sz="900" b="1" dirty="0">
                <a:solidFill>
                  <a:srgbClr val="000000"/>
                </a:solidFill>
                <a:latin typeface="Arial" panose="020B0604020202020204" pitchFamily="34" charset="0"/>
                <a:ea typeface="Aileron" charset="0"/>
                <a:cs typeface="Arial" panose="020B0604020202020204" pitchFamily="34" charset="0"/>
              </a:rPr>
              <a:t>Chemotherapy</a:t>
            </a:r>
          </a:p>
        </p:txBody>
      </p:sp>
      <p:sp>
        <p:nvSpPr>
          <p:cNvPr id="19" name="TextBox 18">
            <a:extLst>
              <a:ext uri="{FF2B5EF4-FFF2-40B4-BE49-F238E27FC236}">
                <a16:creationId xmlns:a16="http://schemas.microsoft.com/office/drawing/2014/main" id="{7F2B107D-E563-6E88-53CE-BF3B42D0DD71}"/>
              </a:ext>
            </a:extLst>
          </p:cNvPr>
          <p:cNvSpPr txBox="1"/>
          <p:nvPr/>
        </p:nvSpPr>
        <p:spPr>
          <a:xfrm>
            <a:off x="6585938" y="3667656"/>
            <a:ext cx="737381" cy="138499"/>
          </a:xfrm>
          <a:prstGeom prst="rect">
            <a:avLst/>
          </a:prstGeom>
          <a:noFill/>
        </p:spPr>
        <p:txBody>
          <a:bodyPr wrap="none" lIns="0" tIns="0" rIns="0" bIns="0" rtlCol="0">
            <a:spAutoFit/>
          </a:bodyPr>
          <a:lstStyle/>
          <a:p>
            <a:r>
              <a:rPr lang="en-GB" sz="900" b="1" dirty="0">
                <a:solidFill>
                  <a:srgbClr val="000000"/>
                </a:solidFill>
                <a:latin typeface="Arial" panose="020B0604020202020204" pitchFamily="34" charset="0"/>
                <a:ea typeface="Aileron" charset="0"/>
                <a:cs typeface="Arial" panose="020B0604020202020204" pitchFamily="34" charset="0"/>
              </a:rPr>
              <a:t>Radiotherapy</a:t>
            </a:r>
          </a:p>
        </p:txBody>
      </p:sp>
      <p:sp>
        <p:nvSpPr>
          <p:cNvPr id="20" name="TextBox 19">
            <a:extLst>
              <a:ext uri="{FF2B5EF4-FFF2-40B4-BE49-F238E27FC236}">
                <a16:creationId xmlns:a16="http://schemas.microsoft.com/office/drawing/2014/main" id="{92A11871-2143-9FFA-2DA6-6F58720FD16C}"/>
              </a:ext>
            </a:extLst>
          </p:cNvPr>
          <p:cNvSpPr txBox="1"/>
          <p:nvPr/>
        </p:nvSpPr>
        <p:spPr>
          <a:xfrm>
            <a:off x="7143734" y="3009803"/>
            <a:ext cx="436017" cy="138499"/>
          </a:xfrm>
          <a:prstGeom prst="rect">
            <a:avLst/>
          </a:prstGeom>
          <a:noFill/>
        </p:spPr>
        <p:txBody>
          <a:bodyPr wrap="none" lIns="0" tIns="0" rIns="0" bIns="0" rtlCol="0">
            <a:spAutoFit/>
          </a:bodyPr>
          <a:lstStyle/>
          <a:p>
            <a:r>
              <a:rPr lang="en-GB" sz="900" b="1" dirty="0">
                <a:solidFill>
                  <a:srgbClr val="000000"/>
                </a:solidFill>
                <a:latin typeface="Arial" panose="020B0604020202020204" pitchFamily="34" charset="0"/>
                <a:ea typeface="Aileron" charset="0"/>
                <a:cs typeface="Arial" panose="020B0604020202020204" pitchFamily="34" charset="0"/>
              </a:rPr>
              <a:t>Surgery</a:t>
            </a:r>
          </a:p>
        </p:txBody>
      </p:sp>
      <p:sp>
        <p:nvSpPr>
          <p:cNvPr id="21" name="Pentagon 31">
            <a:extLst>
              <a:ext uri="{FF2B5EF4-FFF2-40B4-BE49-F238E27FC236}">
                <a16:creationId xmlns:a16="http://schemas.microsoft.com/office/drawing/2014/main" id="{BE26743C-B4D2-1000-1AD6-F3A1A957A375}"/>
              </a:ext>
            </a:extLst>
          </p:cNvPr>
          <p:cNvSpPr/>
          <p:nvPr/>
        </p:nvSpPr>
        <p:spPr>
          <a:xfrm>
            <a:off x="6202694" y="1887538"/>
            <a:ext cx="5602292" cy="238695"/>
          </a:xfrm>
          <a:prstGeom prst="homePlate">
            <a:avLst>
              <a:gd name="adj" fmla="val 62560"/>
            </a:avLst>
          </a:prstGeom>
          <a:gradFill>
            <a:gsLst>
              <a:gs pos="0">
                <a:schemeClr val="accent1">
                  <a:lumMod val="60000"/>
                  <a:lumOff val="40000"/>
                </a:schemeClr>
              </a:gs>
              <a:gs pos="100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ln w="0"/>
                <a:solidFill>
                  <a:schemeClr val="bg1"/>
                </a:solidFill>
                <a:latin typeface="Arial" panose="020B0604020202020204" pitchFamily="34" charset="0"/>
                <a:cs typeface="Arial" panose="020B0604020202020204" pitchFamily="34" charset="0"/>
              </a:rPr>
              <a:t>Translational research</a:t>
            </a:r>
            <a:endParaRPr lang="en-GB" sz="1400" baseline="30000" dirty="0">
              <a:ln w="0"/>
              <a:solidFill>
                <a:schemeClr val="bg1"/>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AB1F87AC-23CE-8BEF-AC1C-4D6C05AC1A02}"/>
              </a:ext>
            </a:extLst>
          </p:cNvPr>
          <p:cNvSpPr/>
          <p:nvPr/>
        </p:nvSpPr>
        <p:spPr>
          <a:xfrm>
            <a:off x="6322338" y="3952027"/>
            <a:ext cx="721681" cy="721681"/>
          </a:xfrm>
          <a:prstGeom prst="ellipse">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363E2225-0721-B4C0-6B52-C027D9A0E0DB}"/>
              </a:ext>
            </a:extLst>
          </p:cNvPr>
          <p:cNvSpPr/>
          <p:nvPr/>
        </p:nvSpPr>
        <p:spPr>
          <a:xfrm>
            <a:off x="6322338" y="2800102"/>
            <a:ext cx="721681" cy="721681"/>
          </a:xfrm>
          <a:prstGeom prst="ellipse">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47D92551-414C-4D63-97F3-CF28B240ACA2}"/>
              </a:ext>
            </a:extLst>
          </p:cNvPr>
          <p:cNvSpPr/>
          <p:nvPr/>
        </p:nvSpPr>
        <p:spPr>
          <a:xfrm>
            <a:off x="7355814" y="3380796"/>
            <a:ext cx="721681" cy="721681"/>
          </a:xfrm>
          <a:prstGeom prst="ellipse">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6FACCD79-63C9-F49B-8B4F-502DC850E979}"/>
              </a:ext>
            </a:extLst>
          </p:cNvPr>
          <p:cNvSpPr/>
          <p:nvPr/>
        </p:nvSpPr>
        <p:spPr>
          <a:xfrm>
            <a:off x="9521573" y="4282579"/>
            <a:ext cx="373982" cy="373982"/>
          </a:xfrm>
          <a:prstGeom prst="ellipse">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9E7B4561-0CF6-B350-B284-EFAA54CBE0EF}"/>
              </a:ext>
            </a:extLst>
          </p:cNvPr>
          <p:cNvSpPr/>
          <p:nvPr/>
        </p:nvSpPr>
        <p:spPr>
          <a:xfrm>
            <a:off x="9940285" y="3990271"/>
            <a:ext cx="373982" cy="373982"/>
          </a:xfrm>
          <a:prstGeom prst="ellipse">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27" name="Straight Connector 26">
            <a:extLst>
              <a:ext uri="{FF2B5EF4-FFF2-40B4-BE49-F238E27FC236}">
                <a16:creationId xmlns:a16="http://schemas.microsoft.com/office/drawing/2014/main" id="{7545E2A4-41FE-D756-F6FB-E6317DB5F219}"/>
              </a:ext>
            </a:extLst>
          </p:cNvPr>
          <p:cNvCxnSpPr>
            <a:cxnSpLocks/>
          </p:cNvCxnSpPr>
          <p:nvPr/>
        </p:nvCxnSpPr>
        <p:spPr>
          <a:xfrm>
            <a:off x="9294479" y="4472002"/>
            <a:ext cx="202494" cy="0"/>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85B271B-0FD9-5935-849E-EEA40B22031F}"/>
              </a:ext>
            </a:extLst>
          </p:cNvPr>
          <p:cNvCxnSpPr>
            <a:cxnSpLocks/>
          </p:cNvCxnSpPr>
          <p:nvPr/>
        </p:nvCxnSpPr>
        <p:spPr>
          <a:xfrm>
            <a:off x="9304919" y="4187189"/>
            <a:ext cx="619125" cy="0"/>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4B12FDDB-0A4E-FE72-1656-3637CF22C3AE}"/>
              </a:ext>
            </a:extLst>
          </p:cNvPr>
          <p:cNvSpPr/>
          <p:nvPr/>
        </p:nvSpPr>
        <p:spPr>
          <a:xfrm>
            <a:off x="9521573" y="3727943"/>
            <a:ext cx="373982" cy="373982"/>
          </a:xfrm>
          <a:prstGeom prst="ellipse">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30" name="Straight Connector 29">
            <a:extLst>
              <a:ext uri="{FF2B5EF4-FFF2-40B4-BE49-F238E27FC236}">
                <a16:creationId xmlns:a16="http://schemas.microsoft.com/office/drawing/2014/main" id="{6F97CE36-009D-5EF9-4EC0-063DD71C3E5A}"/>
              </a:ext>
            </a:extLst>
          </p:cNvPr>
          <p:cNvCxnSpPr>
            <a:cxnSpLocks/>
          </p:cNvCxnSpPr>
          <p:nvPr/>
        </p:nvCxnSpPr>
        <p:spPr>
          <a:xfrm>
            <a:off x="9294479" y="3917366"/>
            <a:ext cx="202494" cy="0"/>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53C02062-6A1E-EECC-22C6-8E59ED052D0F}"/>
              </a:ext>
            </a:extLst>
          </p:cNvPr>
          <p:cNvSpPr/>
          <p:nvPr/>
        </p:nvSpPr>
        <p:spPr>
          <a:xfrm>
            <a:off x="9940285" y="3428140"/>
            <a:ext cx="373982" cy="373982"/>
          </a:xfrm>
          <a:prstGeom prst="ellipse">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32" name="Straight Connector 31">
            <a:extLst>
              <a:ext uri="{FF2B5EF4-FFF2-40B4-BE49-F238E27FC236}">
                <a16:creationId xmlns:a16="http://schemas.microsoft.com/office/drawing/2014/main" id="{15574FEE-F8BD-8782-5009-233407110099}"/>
              </a:ext>
            </a:extLst>
          </p:cNvPr>
          <p:cNvCxnSpPr>
            <a:cxnSpLocks/>
          </p:cNvCxnSpPr>
          <p:nvPr/>
        </p:nvCxnSpPr>
        <p:spPr>
          <a:xfrm>
            <a:off x="9304919" y="3625058"/>
            <a:ext cx="619125" cy="0"/>
          </a:xfrm>
          <a:prstGeom prst="line">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33" name="Oval 32">
            <a:extLst>
              <a:ext uri="{FF2B5EF4-FFF2-40B4-BE49-F238E27FC236}">
                <a16:creationId xmlns:a16="http://schemas.microsoft.com/office/drawing/2014/main" id="{FFB2A109-9157-B037-DA94-CA3BFEC7D69A}"/>
              </a:ext>
            </a:extLst>
          </p:cNvPr>
          <p:cNvSpPr/>
          <p:nvPr/>
        </p:nvSpPr>
        <p:spPr>
          <a:xfrm>
            <a:off x="11255051" y="4247467"/>
            <a:ext cx="498241" cy="498241"/>
          </a:xfrm>
          <a:prstGeom prst="ellipse">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F85EB9F7-8BDF-A80C-2337-E70C49EEFAF0}"/>
              </a:ext>
            </a:extLst>
          </p:cNvPr>
          <p:cNvSpPr/>
          <p:nvPr/>
        </p:nvSpPr>
        <p:spPr>
          <a:xfrm>
            <a:off x="11255051" y="2845414"/>
            <a:ext cx="498241" cy="498241"/>
          </a:xfrm>
          <a:prstGeom prst="ellipse">
            <a:avLst/>
          </a:prstGeom>
          <a:solidFill>
            <a:schemeClr val="bg1"/>
          </a:solidFill>
          <a:ln w="15875">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35" name="Straight Connector 34">
            <a:extLst>
              <a:ext uri="{FF2B5EF4-FFF2-40B4-BE49-F238E27FC236}">
                <a16:creationId xmlns:a16="http://schemas.microsoft.com/office/drawing/2014/main" id="{F388677F-E6E1-7166-7A07-1573E78CD1F5}"/>
              </a:ext>
            </a:extLst>
          </p:cNvPr>
          <p:cNvCxnSpPr>
            <a:cxnSpLocks/>
          </p:cNvCxnSpPr>
          <p:nvPr/>
        </p:nvCxnSpPr>
        <p:spPr>
          <a:xfrm flipV="1">
            <a:off x="9298007" y="3368243"/>
            <a:ext cx="0" cy="1101792"/>
          </a:xfrm>
          <a:prstGeom prst="line">
            <a:avLst/>
          </a:prstGeom>
          <a:ln w="12700">
            <a:solidFill>
              <a:schemeClr val="tx1"/>
            </a:solidFill>
            <a:tailEnd type="none" w="med" len="med"/>
          </a:ln>
          <a:effectLst/>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28BFB6D5-AFE4-976D-C775-3FE0A9EBE7DC}"/>
              </a:ext>
            </a:extLst>
          </p:cNvPr>
          <p:cNvSpPr/>
          <p:nvPr/>
        </p:nvSpPr>
        <p:spPr>
          <a:xfrm>
            <a:off x="9246369" y="3049997"/>
            <a:ext cx="498241" cy="498241"/>
          </a:xfrm>
          <a:prstGeom prst="ellipse">
            <a:avLst/>
          </a:prstGeom>
          <a:solidFill>
            <a:schemeClr val="bg1"/>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37" name="Graphic 61">
            <a:extLst>
              <a:ext uri="{FF2B5EF4-FFF2-40B4-BE49-F238E27FC236}">
                <a16:creationId xmlns:a16="http://schemas.microsoft.com/office/drawing/2014/main" id="{5353D686-CD18-E30E-18C8-164B798FDB91}"/>
              </a:ext>
            </a:extLst>
          </p:cNvPr>
          <p:cNvGrpSpPr/>
          <p:nvPr/>
        </p:nvGrpSpPr>
        <p:grpSpPr>
          <a:xfrm>
            <a:off x="6430404" y="2867568"/>
            <a:ext cx="505343" cy="518608"/>
            <a:chOff x="3713797" y="317566"/>
            <a:chExt cx="4764395" cy="4889454"/>
          </a:xfrm>
          <a:solidFill>
            <a:schemeClr val="accent1"/>
          </a:solidFill>
        </p:grpSpPr>
        <p:sp>
          <p:nvSpPr>
            <p:cNvPr id="38" name="Freeform 1023">
              <a:extLst>
                <a:ext uri="{FF2B5EF4-FFF2-40B4-BE49-F238E27FC236}">
                  <a16:creationId xmlns:a16="http://schemas.microsoft.com/office/drawing/2014/main" id="{C3FA0D51-83AE-0F47-5A98-0DE7026C356C}"/>
                </a:ext>
              </a:extLst>
            </p:cNvPr>
            <p:cNvSpPr/>
            <p:nvPr/>
          </p:nvSpPr>
          <p:spPr>
            <a:xfrm>
              <a:off x="5712071" y="1080926"/>
              <a:ext cx="691657" cy="697391"/>
            </a:xfrm>
            <a:custGeom>
              <a:avLst/>
              <a:gdLst>
                <a:gd name="connsiteX0" fmla="*/ 336304 w 691657"/>
                <a:gd name="connsiteY0" fmla="*/ 161 h 697391"/>
                <a:gd name="connsiteX1" fmla="*/ 98179 w 691657"/>
                <a:gd name="connsiteY1" fmla="*/ 104936 h 697391"/>
                <a:gd name="connsiteX2" fmla="*/ 72 w 691657"/>
                <a:gd name="connsiteY2" fmla="*/ 345919 h 697391"/>
                <a:gd name="connsiteX3" fmla="*/ 99132 w 691657"/>
                <a:gd name="connsiteY3" fmla="*/ 594521 h 697391"/>
                <a:gd name="connsiteX4" fmla="*/ 345829 w 691657"/>
                <a:gd name="connsiteY4" fmla="*/ 697391 h 697391"/>
                <a:gd name="connsiteX5" fmla="*/ 592526 w 691657"/>
                <a:gd name="connsiteY5" fmla="*/ 594521 h 697391"/>
                <a:gd name="connsiteX6" fmla="*/ 691586 w 691657"/>
                <a:gd name="connsiteY6" fmla="*/ 345919 h 697391"/>
                <a:gd name="connsiteX7" fmla="*/ 586811 w 691657"/>
                <a:gd name="connsiteY7" fmla="*/ 98269 h 697391"/>
                <a:gd name="connsiteX8" fmla="*/ 336304 w 691657"/>
                <a:gd name="connsiteY8" fmla="*/ 161 h 697391"/>
                <a:gd name="connsiteX9" fmla="*/ 336304 w 691657"/>
                <a:gd name="connsiteY9" fmla="*/ 161 h 697391"/>
                <a:gd name="connsiteX10" fmla="*/ 343924 w 691657"/>
                <a:gd name="connsiteY10" fmla="*/ 200186 h 697391"/>
                <a:gd name="connsiteX11" fmla="*/ 343924 w 691657"/>
                <a:gd name="connsiteY11" fmla="*/ 200186 h 697391"/>
                <a:gd name="connsiteX12" fmla="*/ 447747 w 691657"/>
                <a:gd name="connsiteY12" fmla="*/ 242096 h 697391"/>
                <a:gd name="connsiteX13" fmla="*/ 489657 w 691657"/>
                <a:gd name="connsiteY13" fmla="*/ 344966 h 697391"/>
                <a:gd name="connsiteX14" fmla="*/ 449651 w 691657"/>
                <a:gd name="connsiteY14" fmla="*/ 449741 h 697391"/>
                <a:gd name="connsiteX15" fmla="*/ 346782 w 691657"/>
                <a:gd name="connsiteY15" fmla="*/ 493556 h 697391"/>
                <a:gd name="connsiteX16" fmla="*/ 243911 w 691657"/>
                <a:gd name="connsiteY16" fmla="*/ 449741 h 697391"/>
                <a:gd name="connsiteX17" fmla="*/ 203907 w 691657"/>
                <a:gd name="connsiteY17" fmla="*/ 344966 h 697391"/>
                <a:gd name="connsiteX18" fmla="*/ 243911 w 691657"/>
                <a:gd name="connsiteY18" fmla="*/ 244001 h 697391"/>
                <a:gd name="connsiteX19" fmla="*/ 343924 w 691657"/>
                <a:gd name="connsiteY19" fmla="*/ 200186 h 697391"/>
                <a:gd name="connsiteX20" fmla="*/ 343924 w 691657"/>
                <a:gd name="connsiteY20" fmla="*/ 200186 h 6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1657" h="697391">
                  <a:moveTo>
                    <a:pt x="336304" y="161"/>
                  </a:moveTo>
                  <a:cubicBezTo>
                    <a:pt x="246769" y="3019"/>
                    <a:pt x="161044" y="40166"/>
                    <a:pt x="98179" y="104936"/>
                  </a:cubicBezTo>
                  <a:cubicBezTo>
                    <a:pt x="35314" y="169706"/>
                    <a:pt x="1024" y="255431"/>
                    <a:pt x="72" y="345919"/>
                  </a:cubicBezTo>
                  <a:cubicBezTo>
                    <a:pt x="-1834" y="438311"/>
                    <a:pt x="34361" y="527846"/>
                    <a:pt x="99132" y="594521"/>
                  </a:cubicBezTo>
                  <a:cubicBezTo>
                    <a:pt x="163901" y="660244"/>
                    <a:pt x="252484" y="697391"/>
                    <a:pt x="345829" y="697391"/>
                  </a:cubicBezTo>
                  <a:cubicBezTo>
                    <a:pt x="438222" y="697391"/>
                    <a:pt x="527757" y="660244"/>
                    <a:pt x="592526" y="594521"/>
                  </a:cubicBezTo>
                  <a:cubicBezTo>
                    <a:pt x="657297" y="528799"/>
                    <a:pt x="693492" y="439264"/>
                    <a:pt x="691586" y="345919"/>
                  </a:cubicBezTo>
                  <a:cubicBezTo>
                    <a:pt x="691586" y="252574"/>
                    <a:pt x="653486" y="163039"/>
                    <a:pt x="586811" y="98269"/>
                  </a:cubicBezTo>
                  <a:cubicBezTo>
                    <a:pt x="520136" y="32546"/>
                    <a:pt x="429649" y="-2696"/>
                    <a:pt x="336304" y="161"/>
                  </a:cubicBezTo>
                  <a:lnTo>
                    <a:pt x="336304" y="161"/>
                  </a:lnTo>
                  <a:close/>
                  <a:moveTo>
                    <a:pt x="343924" y="200186"/>
                  </a:moveTo>
                  <a:lnTo>
                    <a:pt x="343924" y="200186"/>
                  </a:lnTo>
                  <a:cubicBezTo>
                    <a:pt x="382976" y="199234"/>
                    <a:pt x="420124" y="214474"/>
                    <a:pt x="447747" y="242096"/>
                  </a:cubicBezTo>
                  <a:cubicBezTo>
                    <a:pt x="475369" y="269719"/>
                    <a:pt x="490609" y="306866"/>
                    <a:pt x="489657" y="344966"/>
                  </a:cubicBezTo>
                  <a:cubicBezTo>
                    <a:pt x="490609" y="384019"/>
                    <a:pt x="476322" y="421166"/>
                    <a:pt x="449651" y="449741"/>
                  </a:cubicBezTo>
                  <a:cubicBezTo>
                    <a:pt x="422982" y="477364"/>
                    <a:pt x="385834" y="493556"/>
                    <a:pt x="346782" y="493556"/>
                  </a:cubicBezTo>
                  <a:cubicBezTo>
                    <a:pt x="307729" y="493556"/>
                    <a:pt x="270582" y="477364"/>
                    <a:pt x="243911" y="449741"/>
                  </a:cubicBezTo>
                  <a:cubicBezTo>
                    <a:pt x="217241" y="422119"/>
                    <a:pt x="202001" y="384019"/>
                    <a:pt x="203907" y="344966"/>
                  </a:cubicBezTo>
                  <a:cubicBezTo>
                    <a:pt x="203907" y="306866"/>
                    <a:pt x="218194" y="270671"/>
                    <a:pt x="243911" y="244001"/>
                  </a:cubicBezTo>
                  <a:cubicBezTo>
                    <a:pt x="269629" y="216379"/>
                    <a:pt x="305824" y="201139"/>
                    <a:pt x="343924" y="200186"/>
                  </a:cubicBezTo>
                  <a:lnTo>
                    <a:pt x="343924" y="200186"/>
                  </a:lnTo>
                  <a:close/>
                </a:path>
              </a:pathLst>
            </a:custGeom>
            <a:grpFill/>
            <a:ln w="9525" cap="flat">
              <a:noFill/>
              <a:prstDash val="solid"/>
              <a:miter/>
            </a:ln>
          </p:spPr>
          <p:txBody>
            <a:bodyPr rtlCol="0" anchor="ctr"/>
            <a:lstStyle/>
            <a:p>
              <a:endParaRPr lang="en-GB" dirty="0"/>
            </a:p>
          </p:txBody>
        </p:sp>
        <p:sp>
          <p:nvSpPr>
            <p:cNvPr id="39" name="Freeform 1024">
              <a:extLst>
                <a:ext uri="{FF2B5EF4-FFF2-40B4-BE49-F238E27FC236}">
                  <a16:creationId xmlns:a16="http://schemas.microsoft.com/office/drawing/2014/main" id="{B094C36A-AE0D-F1E1-0D43-9AB20B524DC4}"/>
                </a:ext>
              </a:extLst>
            </p:cNvPr>
            <p:cNvSpPr/>
            <p:nvPr/>
          </p:nvSpPr>
          <p:spPr>
            <a:xfrm>
              <a:off x="5519690" y="884766"/>
              <a:ext cx="1076418" cy="1085003"/>
            </a:xfrm>
            <a:custGeom>
              <a:avLst/>
              <a:gdLst>
                <a:gd name="connsiteX0" fmla="*/ 525827 w 1076418"/>
                <a:gd name="connsiteY0" fmla="*/ 106 h 1085003"/>
                <a:gd name="connsiteX1" fmla="*/ 152447 w 1076418"/>
                <a:gd name="connsiteY1" fmla="*/ 162983 h 1085003"/>
                <a:gd name="connsiteX2" fmla="*/ 47 w 1076418"/>
                <a:gd name="connsiteY2" fmla="*/ 540173 h 1085003"/>
                <a:gd name="connsiteX3" fmla="*/ 155304 w 1076418"/>
                <a:gd name="connsiteY3" fmla="*/ 924983 h 1085003"/>
                <a:gd name="connsiteX4" fmla="*/ 538209 w 1076418"/>
                <a:gd name="connsiteY4" fmla="*/ 1085003 h 1085003"/>
                <a:gd name="connsiteX5" fmla="*/ 921115 w 1076418"/>
                <a:gd name="connsiteY5" fmla="*/ 924983 h 1085003"/>
                <a:gd name="connsiteX6" fmla="*/ 1076372 w 1076418"/>
                <a:gd name="connsiteY6" fmla="*/ 540173 h 1085003"/>
                <a:gd name="connsiteX7" fmla="*/ 915399 w 1076418"/>
                <a:gd name="connsiteY7" fmla="*/ 153458 h 1085003"/>
                <a:gd name="connsiteX8" fmla="*/ 525827 w 1076418"/>
                <a:gd name="connsiteY8" fmla="*/ 106 h 1085003"/>
                <a:gd name="connsiteX9" fmla="*/ 536304 w 1076418"/>
                <a:gd name="connsiteY9" fmla="*/ 88688 h 1085003"/>
                <a:gd name="connsiteX10" fmla="*/ 536304 w 1076418"/>
                <a:gd name="connsiteY10" fmla="*/ 88688 h 1085003"/>
                <a:gd name="connsiteX11" fmla="*/ 855392 w 1076418"/>
                <a:gd name="connsiteY11" fmla="*/ 221086 h 1085003"/>
                <a:gd name="connsiteX12" fmla="*/ 983027 w 1076418"/>
                <a:gd name="connsiteY12" fmla="*/ 542078 h 1085003"/>
                <a:gd name="connsiteX13" fmla="*/ 857297 w 1076418"/>
                <a:gd name="connsiteY13" fmla="*/ 862118 h 1085003"/>
                <a:gd name="connsiteX14" fmla="*/ 540115 w 1076418"/>
                <a:gd name="connsiteY14" fmla="*/ 995468 h 1085003"/>
                <a:gd name="connsiteX15" fmla="*/ 222932 w 1076418"/>
                <a:gd name="connsiteY15" fmla="*/ 862118 h 1085003"/>
                <a:gd name="connsiteX16" fmla="*/ 97202 w 1076418"/>
                <a:gd name="connsiteY16" fmla="*/ 542078 h 1085003"/>
                <a:gd name="connsiteX17" fmla="*/ 221979 w 1076418"/>
                <a:gd name="connsiteY17" fmla="*/ 223943 h 1085003"/>
                <a:gd name="connsiteX18" fmla="*/ 536304 w 1076418"/>
                <a:gd name="connsiteY18" fmla="*/ 88688 h 1085003"/>
                <a:gd name="connsiteX19" fmla="*/ 536304 w 1076418"/>
                <a:gd name="connsiteY19" fmla="*/ 88688 h 108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76418" h="1085003">
                  <a:moveTo>
                    <a:pt x="525827" y="106"/>
                  </a:moveTo>
                  <a:cubicBezTo>
                    <a:pt x="384857" y="3916"/>
                    <a:pt x="251507" y="62018"/>
                    <a:pt x="152447" y="162983"/>
                  </a:cubicBezTo>
                  <a:cubicBezTo>
                    <a:pt x="54340" y="263948"/>
                    <a:pt x="47" y="399203"/>
                    <a:pt x="47" y="540173"/>
                  </a:cubicBezTo>
                  <a:cubicBezTo>
                    <a:pt x="-1858" y="684001"/>
                    <a:pt x="54340" y="822113"/>
                    <a:pt x="155304" y="924983"/>
                  </a:cubicBezTo>
                  <a:cubicBezTo>
                    <a:pt x="256269" y="1026901"/>
                    <a:pt x="394382" y="1085003"/>
                    <a:pt x="538209" y="1085003"/>
                  </a:cubicBezTo>
                  <a:cubicBezTo>
                    <a:pt x="682037" y="1085003"/>
                    <a:pt x="820149" y="1027853"/>
                    <a:pt x="921115" y="924983"/>
                  </a:cubicBezTo>
                  <a:cubicBezTo>
                    <a:pt x="1022079" y="823066"/>
                    <a:pt x="1078277" y="684001"/>
                    <a:pt x="1076372" y="540173"/>
                  </a:cubicBezTo>
                  <a:cubicBezTo>
                    <a:pt x="1077325" y="394441"/>
                    <a:pt x="1019222" y="255376"/>
                    <a:pt x="915399" y="153458"/>
                  </a:cubicBezTo>
                  <a:cubicBezTo>
                    <a:pt x="811577" y="52493"/>
                    <a:pt x="670607" y="-2752"/>
                    <a:pt x="525827" y="106"/>
                  </a:cubicBezTo>
                  <a:close/>
                  <a:moveTo>
                    <a:pt x="536304" y="88688"/>
                  </a:moveTo>
                  <a:lnTo>
                    <a:pt x="536304" y="88688"/>
                  </a:lnTo>
                  <a:cubicBezTo>
                    <a:pt x="656319" y="87736"/>
                    <a:pt x="770619" y="135361"/>
                    <a:pt x="855392" y="221086"/>
                  </a:cubicBezTo>
                  <a:cubicBezTo>
                    <a:pt x="939212" y="306811"/>
                    <a:pt x="984932" y="422063"/>
                    <a:pt x="983027" y="542078"/>
                  </a:cubicBezTo>
                  <a:cubicBezTo>
                    <a:pt x="985884" y="661141"/>
                    <a:pt x="941117" y="777346"/>
                    <a:pt x="857297" y="862118"/>
                  </a:cubicBezTo>
                  <a:cubicBezTo>
                    <a:pt x="773477" y="947843"/>
                    <a:pt x="659177" y="995468"/>
                    <a:pt x="540115" y="995468"/>
                  </a:cubicBezTo>
                  <a:cubicBezTo>
                    <a:pt x="421052" y="995468"/>
                    <a:pt x="306752" y="946891"/>
                    <a:pt x="222932" y="862118"/>
                  </a:cubicBezTo>
                  <a:cubicBezTo>
                    <a:pt x="139112" y="776393"/>
                    <a:pt x="94344" y="661141"/>
                    <a:pt x="97202" y="542078"/>
                  </a:cubicBezTo>
                  <a:cubicBezTo>
                    <a:pt x="94344" y="423016"/>
                    <a:pt x="139112" y="308716"/>
                    <a:pt x="221979" y="223943"/>
                  </a:cubicBezTo>
                  <a:cubicBezTo>
                    <a:pt x="303894" y="137266"/>
                    <a:pt x="417242" y="88688"/>
                    <a:pt x="536304" y="88688"/>
                  </a:cubicBezTo>
                  <a:lnTo>
                    <a:pt x="536304" y="88688"/>
                  </a:lnTo>
                  <a:close/>
                </a:path>
              </a:pathLst>
            </a:custGeom>
            <a:grpFill/>
            <a:ln w="9525" cap="flat">
              <a:noFill/>
              <a:prstDash val="solid"/>
              <a:miter/>
            </a:ln>
          </p:spPr>
          <p:txBody>
            <a:bodyPr rtlCol="0" anchor="ctr"/>
            <a:lstStyle/>
            <a:p>
              <a:endParaRPr lang="en-GB" dirty="0"/>
            </a:p>
          </p:txBody>
        </p:sp>
        <p:sp>
          <p:nvSpPr>
            <p:cNvPr id="40" name="Freeform 1026">
              <a:extLst>
                <a:ext uri="{FF2B5EF4-FFF2-40B4-BE49-F238E27FC236}">
                  <a16:creationId xmlns:a16="http://schemas.microsoft.com/office/drawing/2014/main" id="{8021FB24-23D0-A887-065B-D6AB53097083}"/>
                </a:ext>
              </a:extLst>
            </p:cNvPr>
            <p:cNvSpPr/>
            <p:nvPr/>
          </p:nvSpPr>
          <p:spPr>
            <a:xfrm>
              <a:off x="4838700" y="317566"/>
              <a:ext cx="2463165" cy="895918"/>
            </a:xfrm>
            <a:custGeom>
              <a:avLst/>
              <a:gdLst>
                <a:gd name="connsiteX0" fmla="*/ 481013 w 2463165"/>
                <a:gd name="connsiteY0" fmla="*/ 355851 h 895918"/>
                <a:gd name="connsiteX1" fmla="*/ 0 w 2463165"/>
                <a:gd name="connsiteY1" fmla="*/ 895919 h 895918"/>
                <a:gd name="connsiteX2" fmla="*/ 620078 w 2463165"/>
                <a:gd name="connsiteY2" fmla="*/ 895919 h 895918"/>
                <a:gd name="connsiteX3" fmla="*/ 620078 w 2463165"/>
                <a:gd name="connsiteY3" fmla="*/ 895919 h 895918"/>
                <a:gd name="connsiteX4" fmla="*/ 965835 w 2463165"/>
                <a:gd name="connsiteY4" fmla="*/ 525396 h 895918"/>
                <a:gd name="connsiteX5" fmla="*/ 1472565 w 2463165"/>
                <a:gd name="connsiteY5" fmla="*/ 525396 h 895918"/>
                <a:gd name="connsiteX6" fmla="*/ 1818323 w 2463165"/>
                <a:gd name="connsiteY6" fmla="*/ 895919 h 895918"/>
                <a:gd name="connsiteX7" fmla="*/ 2463165 w 2463165"/>
                <a:gd name="connsiteY7" fmla="*/ 895919 h 895918"/>
                <a:gd name="connsiteX8" fmla="*/ 2278380 w 2463165"/>
                <a:gd name="connsiteY8" fmla="*/ 522539 h 895918"/>
                <a:gd name="connsiteX9" fmla="*/ 1924050 w 2463165"/>
                <a:gd name="connsiteY9" fmla="*/ 303464 h 895918"/>
                <a:gd name="connsiteX10" fmla="*/ 1190625 w 2463165"/>
                <a:gd name="connsiteY10" fmla="*/ 569 h 895918"/>
                <a:gd name="connsiteX11" fmla="*/ 481013 w 2463165"/>
                <a:gd name="connsiteY11" fmla="*/ 355851 h 895918"/>
                <a:gd name="connsiteX12" fmla="*/ 481013 w 2463165"/>
                <a:gd name="connsiteY12" fmla="*/ 355851 h 8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3165" h="895918">
                  <a:moveTo>
                    <a:pt x="481013" y="355851"/>
                  </a:moveTo>
                  <a:cubicBezTo>
                    <a:pt x="238125" y="441576"/>
                    <a:pt x="57150" y="645411"/>
                    <a:pt x="0" y="895919"/>
                  </a:cubicBezTo>
                  <a:lnTo>
                    <a:pt x="620078" y="895919"/>
                  </a:lnTo>
                  <a:lnTo>
                    <a:pt x="620078" y="895919"/>
                  </a:lnTo>
                  <a:cubicBezTo>
                    <a:pt x="679132" y="730184"/>
                    <a:pt x="803910" y="595881"/>
                    <a:pt x="965835" y="525396"/>
                  </a:cubicBezTo>
                  <a:cubicBezTo>
                    <a:pt x="1127760" y="454911"/>
                    <a:pt x="1310640" y="454911"/>
                    <a:pt x="1472565" y="525396"/>
                  </a:cubicBezTo>
                  <a:cubicBezTo>
                    <a:pt x="1634490" y="595881"/>
                    <a:pt x="1759268" y="730184"/>
                    <a:pt x="1818323" y="895919"/>
                  </a:cubicBezTo>
                  <a:lnTo>
                    <a:pt x="2463165" y="895919"/>
                  </a:lnTo>
                  <a:cubicBezTo>
                    <a:pt x="2437448" y="756854"/>
                    <a:pt x="2373630" y="627314"/>
                    <a:pt x="2278380" y="522539"/>
                  </a:cubicBezTo>
                  <a:cubicBezTo>
                    <a:pt x="2183130" y="417764"/>
                    <a:pt x="2060257" y="342516"/>
                    <a:pt x="1924050" y="303464"/>
                  </a:cubicBezTo>
                  <a:cubicBezTo>
                    <a:pt x="1734503" y="101534"/>
                    <a:pt x="1466850" y="-8956"/>
                    <a:pt x="1190625" y="569"/>
                  </a:cubicBezTo>
                  <a:cubicBezTo>
                    <a:pt x="913447" y="10094"/>
                    <a:pt x="654368" y="140586"/>
                    <a:pt x="481013" y="355851"/>
                  </a:cubicBezTo>
                  <a:lnTo>
                    <a:pt x="481013" y="355851"/>
                  </a:lnTo>
                  <a:close/>
                </a:path>
              </a:pathLst>
            </a:custGeom>
            <a:grpFill/>
            <a:ln w="9525" cap="flat">
              <a:noFill/>
              <a:prstDash val="solid"/>
              <a:miter/>
            </a:ln>
          </p:spPr>
          <p:txBody>
            <a:bodyPr rtlCol="0" anchor="ctr"/>
            <a:lstStyle/>
            <a:p>
              <a:endParaRPr lang="en-GB" dirty="0"/>
            </a:p>
          </p:txBody>
        </p:sp>
        <p:sp>
          <p:nvSpPr>
            <p:cNvPr id="41" name="Freeform 1027">
              <a:extLst>
                <a:ext uri="{FF2B5EF4-FFF2-40B4-BE49-F238E27FC236}">
                  <a16:creationId xmlns:a16="http://schemas.microsoft.com/office/drawing/2014/main" id="{45C101A8-B6D5-F8F5-8BA0-08CC7285DA97}"/>
                </a:ext>
              </a:extLst>
            </p:cNvPr>
            <p:cNvSpPr/>
            <p:nvPr/>
          </p:nvSpPr>
          <p:spPr>
            <a:xfrm>
              <a:off x="4820542" y="1311592"/>
              <a:ext cx="611564" cy="229552"/>
            </a:xfrm>
            <a:custGeom>
              <a:avLst/>
              <a:gdLst>
                <a:gd name="connsiteX0" fmla="*/ 2917 w 611564"/>
                <a:gd name="connsiteY0" fmla="*/ 0 h 229552"/>
                <a:gd name="connsiteX1" fmla="*/ 17205 w 611564"/>
                <a:gd name="connsiteY1" fmla="*/ 229553 h 229552"/>
                <a:gd name="connsiteX2" fmla="*/ 611564 w 611564"/>
                <a:gd name="connsiteY2" fmla="*/ 229553 h 229552"/>
                <a:gd name="connsiteX3" fmla="*/ 611564 w 611564"/>
                <a:gd name="connsiteY3" fmla="*/ 229553 h 229552"/>
                <a:gd name="connsiteX4" fmla="*/ 611564 w 611564"/>
                <a:gd name="connsiteY4" fmla="*/ 0 h 229552"/>
                <a:gd name="connsiteX5" fmla="*/ 2917 w 611564"/>
                <a:gd name="connsiteY5" fmla="*/ 0 h 22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564" h="229552">
                  <a:moveTo>
                    <a:pt x="2917" y="0"/>
                  </a:moveTo>
                  <a:cubicBezTo>
                    <a:pt x="-3750" y="77153"/>
                    <a:pt x="1012" y="154305"/>
                    <a:pt x="17205" y="229553"/>
                  </a:cubicBezTo>
                  <a:lnTo>
                    <a:pt x="611564" y="229553"/>
                  </a:lnTo>
                  <a:lnTo>
                    <a:pt x="611564" y="229553"/>
                  </a:lnTo>
                  <a:cubicBezTo>
                    <a:pt x="597277" y="153353"/>
                    <a:pt x="597277" y="76200"/>
                    <a:pt x="611564" y="0"/>
                  </a:cubicBezTo>
                  <a:lnTo>
                    <a:pt x="2917" y="0"/>
                  </a:lnTo>
                  <a:close/>
                </a:path>
              </a:pathLst>
            </a:custGeom>
            <a:grpFill/>
            <a:ln w="9525" cap="flat">
              <a:noFill/>
              <a:prstDash val="solid"/>
              <a:miter/>
            </a:ln>
          </p:spPr>
          <p:txBody>
            <a:bodyPr rtlCol="0" anchor="ctr"/>
            <a:lstStyle/>
            <a:p>
              <a:endParaRPr lang="en-GB" dirty="0"/>
            </a:p>
          </p:txBody>
        </p:sp>
        <p:sp>
          <p:nvSpPr>
            <p:cNvPr id="42" name="Freeform 1028">
              <a:extLst>
                <a:ext uri="{FF2B5EF4-FFF2-40B4-BE49-F238E27FC236}">
                  <a16:creationId xmlns:a16="http://schemas.microsoft.com/office/drawing/2014/main" id="{EC13CC51-5662-4FAE-DD77-198ACF5ED79C}"/>
                </a:ext>
              </a:extLst>
            </p:cNvPr>
            <p:cNvSpPr/>
            <p:nvPr/>
          </p:nvSpPr>
          <p:spPr>
            <a:xfrm>
              <a:off x="4867275" y="1638300"/>
              <a:ext cx="146684" cy="241934"/>
            </a:xfrm>
            <a:custGeom>
              <a:avLst/>
              <a:gdLst>
                <a:gd name="connsiteX0" fmla="*/ 146685 w 146684"/>
                <a:gd name="connsiteY0" fmla="*/ 241935 h 241934"/>
                <a:gd name="connsiteX1" fmla="*/ 146685 w 146684"/>
                <a:gd name="connsiteY1" fmla="*/ 0 h 241934"/>
                <a:gd name="connsiteX2" fmla="*/ 0 w 146684"/>
                <a:gd name="connsiteY2" fmla="*/ 0 h 241934"/>
                <a:gd name="connsiteX3" fmla="*/ 0 w 146684"/>
                <a:gd name="connsiteY3" fmla="*/ 0 h 241934"/>
                <a:gd name="connsiteX4" fmla="*/ 146685 w 146684"/>
                <a:gd name="connsiteY4" fmla="*/ 241935 h 241934"/>
                <a:gd name="connsiteX5" fmla="*/ 146685 w 146684"/>
                <a:gd name="connsiteY5" fmla="*/ 241935 h 24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684" h="241934">
                  <a:moveTo>
                    <a:pt x="146685" y="241935"/>
                  </a:moveTo>
                  <a:lnTo>
                    <a:pt x="146685" y="0"/>
                  </a:lnTo>
                  <a:lnTo>
                    <a:pt x="0" y="0"/>
                  </a:lnTo>
                  <a:lnTo>
                    <a:pt x="0" y="0"/>
                  </a:lnTo>
                  <a:cubicBezTo>
                    <a:pt x="32385" y="89535"/>
                    <a:pt x="82867" y="171450"/>
                    <a:pt x="146685" y="241935"/>
                  </a:cubicBezTo>
                  <a:lnTo>
                    <a:pt x="146685" y="241935"/>
                  </a:lnTo>
                  <a:close/>
                </a:path>
              </a:pathLst>
            </a:custGeom>
            <a:grpFill/>
            <a:ln w="9525" cap="flat">
              <a:noFill/>
              <a:prstDash val="solid"/>
              <a:miter/>
            </a:ln>
          </p:spPr>
          <p:txBody>
            <a:bodyPr rtlCol="0" anchor="ctr"/>
            <a:lstStyle/>
            <a:p>
              <a:endParaRPr lang="en-GB" dirty="0"/>
            </a:p>
          </p:txBody>
        </p:sp>
        <p:sp>
          <p:nvSpPr>
            <p:cNvPr id="43" name="Freeform 1029">
              <a:extLst>
                <a:ext uri="{FF2B5EF4-FFF2-40B4-BE49-F238E27FC236}">
                  <a16:creationId xmlns:a16="http://schemas.microsoft.com/office/drawing/2014/main" id="{3D57B367-2E5F-75D0-2E93-6AC67C767E52}"/>
                </a:ext>
              </a:extLst>
            </p:cNvPr>
            <p:cNvSpPr/>
            <p:nvPr/>
          </p:nvSpPr>
          <p:spPr>
            <a:xfrm>
              <a:off x="7111365" y="1638300"/>
              <a:ext cx="145732" cy="227647"/>
            </a:xfrm>
            <a:custGeom>
              <a:avLst/>
              <a:gdLst>
                <a:gd name="connsiteX0" fmla="*/ 0 w 145732"/>
                <a:gd name="connsiteY0" fmla="*/ 0 h 227647"/>
                <a:gd name="connsiteX1" fmla="*/ 0 w 145732"/>
                <a:gd name="connsiteY1" fmla="*/ 227647 h 227647"/>
                <a:gd name="connsiteX2" fmla="*/ 145732 w 145732"/>
                <a:gd name="connsiteY2" fmla="*/ 0 h 227647"/>
                <a:gd name="connsiteX3" fmla="*/ 0 w 145732"/>
                <a:gd name="connsiteY3" fmla="*/ 0 h 227647"/>
              </a:gdLst>
              <a:ahLst/>
              <a:cxnLst>
                <a:cxn ang="0">
                  <a:pos x="connsiteX0" y="connsiteY0"/>
                </a:cxn>
                <a:cxn ang="0">
                  <a:pos x="connsiteX1" y="connsiteY1"/>
                </a:cxn>
                <a:cxn ang="0">
                  <a:pos x="connsiteX2" y="connsiteY2"/>
                </a:cxn>
                <a:cxn ang="0">
                  <a:pos x="connsiteX3" y="connsiteY3"/>
                </a:cxn>
              </a:cxnLst>
              <a:rect l="l" t="t" r="r" b="b"/>
              <a:pathLst>
                <a:path w="145732" h="227647">
                  <a:moveTo>
                    <a:pt x="0" y="0"/>
                  </a:moveTo>
                  <a:lnTo>
                    <a:pt x="0" y="227647"/>
                  </a:lnTo>
                  <a:cubicBezTo>
                    <a:pt x="61913" y="160972"/>
                    <a:pt x="111442" y="83820"/>
                    <a:pt x="145732" y="0"/>
                  </a:cubicBezTo>
                  <a:lnTo>
                    <a:pt x="0" y="0"/>
                  </a:lnTo>
                  <a:close/>
                </a:path>
              </a:pathLst>
            </a:custGeom>
            <a:grpFill/>
            <a:ln w="9525" cap="flat">
              <a:noFill/>
              <a:prstDash val="solid"/>
              <a:miter/>
            </a:ln>
          </p:spPr>
          <p:txBody>
            <a:bodyPr rtlCol="0" anchor="ctr"/>
            <a:lstStyle/>
            <a:p>
              <a:endParaRPr lang="en-GB" dirty="0"/>
            </a:p>
          </p:txBody>
        </p:sp>
        <p:sp>
          <p:nvSpPr>
            <p:cNvPr id="44" name="Freeform 1030">
              <a:extLst>
                <a:ext uri="{FF2B5EF4-FFF2-40B4-BE49-F238E27FC236}">
                  <a16:creationId xmlns:a16="http://schemas.microsoft.com/office/drawing/2014/main" id="{B5234CE3-9919-12D4-0FEE-2D301A5E36EC}"/>
                </a:ext>
              </a:extLst>
            </p:cNvPr>
            <p:cNvSpPr/>
            <p:nvPr/>
          </p:nvSpPr>
          <p:spPr>
            <a:xfrm>
              <a:off x="6683692" y="1311592"/>
              <a:ext cx="630894" cy="229552"/>
            </a:xfrm>
            <a:custGeom>
              <a:avLst/>
              <a:gdLst>
                <a:gd name="connsiteX0" fmla="*/ 0 w 630894"/>
                <a:gd name="connsiteY0" fmla="*/ 0 h 229552"/>
                <a:gd name="connsiteX1" fmla="*/ 0 w 630894"/>
                <a:gd name="connsiteY1" fmla="*/ 229553 h 229552"/>
                <a:gd name="connsiteX2" fmla="*/ 606742 w 630894"/>
                <a:gd name="connsiteY2" fmla="*/ 229553 h 229552"/>
                <a:gd name="connsiteX3" fmla="*/ 606742 w 630894"/>
                <a:gd name="connsiteY3" fmla="*/ 229553 h 229552"/>
                <a:gd name="connsiteX4" fmla="*/ 629602 w 630894"/>
                <a:gd name="connsiteY4" fmla="*/ 0 h 229552"/>
                <a:gd name="connsiteX5" fmla="*/ 0 w 630894"/>
                <a:gd name="connsiteY5" fmla="*/ 0 h 22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894" h="229552">
                  <a:moveTo>
                    <a:pt x="0" y="0"/>
                  </a:moveTo>
                  <a:cubicBezTo>
                    <a:pt x="14288" y="76200"/>
                    <a:pt x="14288" y="153353"/>
                    <a:pt x="0" y="229553"/>
                  </a:cubicBezTo>
                  <a:lnTo>
                    <a:pt x="606742" y="229553"/>
                  </a:lnTo>
                  <a:lnTo>
                    <a:pt x="606742" y="229553"/>
                  </a:lnTo>
                  <a:cubicBezTo>
                    <a:pt x="625792" y="154305"/>
                    <a:pt x="634365" y="77153"/>
                    <a:pt x="629602" y="0"/>
                  </a:cubicBezTo>
                  <a:lnTo>
                    <a:pt x="0" y="0"/>
                  </a:lnTo>
                  <a:close/>
                </a:path>
              </a:pathLst>
            </a:custGeom>
            <a:grpFill/>
            <a:ln w="9525" cap="flat">
              <a:noFill/>
              <a:prstDash val="solid"/>
              <a:miter/>
            </a:ln>
          </p:spPr>
          <p:txBody>
            <a:bodyPr rtlCol="0" anchor="ctr"/>
            <a:lstStyle/>
            <a:p>
              <a:endParaRPr lang="en-GB" dirty="0"/>
            </a:p>
          </p:txBody>
        </p:sp>
        <p:sp>
          <p:nvSpPr>
            <p:cNvPr id="45" name="Freeform 1031">
              <a:extLst>
                <a:ext uri="{FF2B5EF4-FFF2-40B4-BE49-F238E27FC236}">
                  <a16:creationId xmlns:a16="http://schemas.microsoft.com/office/drawing/2014/main" id="{137391DE-8C39-2355-4997-20A1FE04C533}"/>
                </a:ext>
              </a:extLst>
            </p:cNvPr>
            <p:cNvSpPr/>
            <p:nvPr/>
          </p:nvSpPr>
          <p:spPr>
            <a:xfrm>
              <a:off x="4815381" y="1852612"/>
              <a:ext cx="202388" cy="501967"/>
            </a:xfrm>
            <a:custGeom>
              <a:avLst/>
              <a:gdLst>
                <a:gd name="connsiteX0" fmla="*/ 52846 w 202388"/>
                <a:gd name="connsiteY0" fmla="*/ 0 h 501967"/>
                <a:gd name="connsiteX1" fmla="*/ 197626 w 202388"/>
                <a:gd name="connsiteY1" fmla="*/ 163830 h 501967"/>
                <a:gd name="connsiteX2" fmla="*/ 197626 w 202388"/>
                <a:gd name="connsiteY2" fmla="*/ 404813 h 501967"/>
                <a:gd name="connsiteX3" fmla="*/ 197626 w 202388"/>
                <a:gd name="connsiteY3" fmla="*/ 404813 h 501967"/>
                <a:gd name="connsiteX4" fmla="*/ 202389 w 202388"/>
                <a:gd name="connsiteY4" fmla="*/ 501967 h 501967"/>
                <a:gd name="connsiteX5" fmla="*/ 13794 w 202388"/>
                <a:gd name="connsiteY5" fmla="*/ 284797 h 501967"/>
                <a:gd name="connsiteX6" fmla="*/ 52846 w 202388"/>
                <a:gd name="connsiteY6" fmla="*/ 0 h 501967"/>
                <a:gd name="connsiteX7" fmla="*/ 52846 w 202388"/>
                <a:gd name="connsiteY7" fmla="*/ 0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388" h="501967">
                  <a:moveTo>
                    <a:pt x="52846" y="0"/>
                  </a:moveTo>
                  <a:cubicBezTo>
                    <a:pt x="93804" y="60960"/>
                    <a:pt x="142381" y="116205"/>
                    <a:pt x="197626" y="163830"/>
                  </a:cubicBezTo>
                  <a:lnTo>
                    <a:pt x="197626" y="404813"/>
                  </a:lnTo>
                  <a:lnTo>
                    <a:pt x="197626" y="404813"/>
                  </a:lnTo>
                  <a:cubicBezTo>
                    <a:pt x="197626" y="437197"/>
                    <a:pt x="199531" y="469583"/>
                    <a:pt x="202389" y="501967"/>
                  </a:cubicBezTo>
                  <a:cubicBezTo>
                    <a:pt x="110949" y="460058"/>
                    <a:pt x="42369" y="381000"/>
                    <a:pt x="13794" y="284797"/>
                  </a:cubicBezTo>
                  <a:cubicBezTo>
                    <a:pt x="-13829" y="188595"/>
                    <a:pt x="459" y="84772"/>
                    <a:pt x="52846" y="0"/>
                  </a:cubicBezTo>
                  <a:lnTo>
                    <a:pt x="52846" y="0"/>
                  </a:lnTo>
                  <a:close/>
                </a:path>
              </a:pathLst>
            </a:custGeom>
            <a:grpFill/>
            <a:ln w="9525" cap="flat">
              <a:noFill/>
              <a:prstDash val="solid"/>
              <a:miter/>
            </a:ln>
          </p:spPr>
          <p:txBody>
            <a:bodyPr rtlCol="0" anchor="ctr"/>
            <a:lstStyle/>
            <a:p>
              <a:endParaRPr lang="en-GB" dirty="0"/>
            </a:p>
          </p:txBody>
        </p:sp>
        <p:sp>
          <p:nvSpPr>
            <p:cNvPr id="46" name="Freeform 1032">
              <a:extLst>
                <a:ext uri="{FF2B5EF4-FFF2-40B4-BE49-F238E27FC236}">
                  <a16:creationId xmlns:a16="http://schemas.microsoft.com/office/drawing/2014/main" id="{76F48465-0CB3-5320-7AF6-42025B06368E}"/>
                </a:ext>
              </a:extLst>
            </p:cNvPr>
            <p:cNvSpPr/>
            <p:nvPr/>
          </p:nvSpPr>
          <p:spPr>
            <a:xfrm>
              <a:off x="7107555" y="1846897"/>
              <a:ext cx="202338" cy="508635"/>
            </a:xfrm>
            <a:custGeom>
              <a:avLst/>
              <a:gdLst>
                <a:gd name="connsiteX0" fmla="*/ 145732 w 202338"/>
                <a:gd name="connsiteY0" fmla="*/ 0 h 508635"/>
                <a:gd name="connsiteX1" fmla="*/ 4763 w 202338"/>
                <a:gd name="connsiteY1" fmla="*/ 154305 h 508635"/>
                <a:gd name="connsiteX2" fmla="*/ 4763 w 202338"/>
                <a:gd name="connsiteY2" fmla="*/ 411480 h 508635"/>
                <a:gd name="connsiteX3" fmla="*/ 4763 w 202338"/>
                <a:gd name="connsiteY3" fmla="*/ 411480 h 508635"/>
                <a:gd name="connsiteX4" fmla="*/ 0 w 202338"/>
                <a:gd name="connsiteY4" fmla="*/ 508635 h 508635"/>
                <a:gd name="connsiteX5" fmla="*/ 189547 w 202338"/>
                <a:gd name="connsiteY5" fmla="*/ 287655 h 508635"/>
                <a:gd name="connsiteX6" fmla="*/ 145732 w 202338"/>
                <a:gd name="connsiteY6" fmla="*/ 0 h 508635"/>
                <a:gd name="connsiteX7" fmla="*/ 145732 w 202338"/>
                <a:gd name="connsiteY7" fmla="*/ 0 h 50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338" h="508635">
                  <a:moveTo>
                    <a:pt x="145732" y="0"/>
                  </a:moveTo>
                  <a:cubicBezTo>
                    <a:pt x="104775" y="57150"/>
                    <a:pt x="58102" y="108585"/>
                    <a:pt x="4763" y="154305"/>
                  </a:cubicBezTo>
                  <a:lnTo>
                    <a:pt x="4763" y="411480"/>
                  </a:lnTo>
                  <a:lnTo>
                    <a:pt x="4763" y="411480"/>
                  </a:lnTo>
                  <a:cubicBezTo>
                    <a:pt x="4763" y="443865"/>
                    <a:pt x="2857" y="476250"/>
                    <a:pt x="0" y="508635"/>
                  </a:cubicBezTo>
                  <a:cubicBezTo>
                    <a:pt x="92392" y="465773"/>
                    <a:pt x="160972" y="385763"/>
                    <a:pt x="189547" y="287655"/>
                  </a:cubicBezTo>
                  <a:cubicBezTo>
                    <a:pt x="216217" y="189548"/>
                    <a:pt x="200977" y="84773"/>
                    <a:pt x="145732" y="0"/>
                  </a:cubicBezTo>
                  <a:lnTo>
                    <a:pt x="145732" y="0"/>
                  </a:lnTo>
                  <a:close/>
                </a:path>
              </a:pathLst>
            </a:custGeom>
            <a:grpFill/>
            <a:ln w="9525" cap="flat">
              <a:noFill/>
              <a:prstDash val="solid"/>
              <a:miter/>
            </a:ln>
          </p:spPr>
          <p:txBody>
            <a:bodyPr rtlCol="0" anchor="ctr"/>
            <a:lstStyle/>
            <a:p>
              <a:endParaRPr lang="en-GB" dirty="0"/>
            </a:p>
          </p:txBody>
        </p:sp>
        <p:sp>
          <p:nvSpPr>
            <p:cNvPr id="47" name="Freeform 1033">
              <a:extLst>
                <a:ext uri="{FF2B5EF4-FFF2-40B4-BE49-F238E27FC236}">
                  <a16:creationId xmlns:a16="http://schemas.microsoft.com/office/drawing/2014/main" id="{9AE8E02B-5CE6-F952-ABF0-8F004E90819C}"/>
                </a:ext>
              </a:extLst>
            </p:cNvPr>
            <p:cNvSpPr/>
            <p:nvPr/>
          </p:nvSpPr>
          <p:spPr>
            <a:xfrm>
              <a:off x="5110162" y="1638300"/>
              <a:ext cx="1904047" cy="1565671"/>
            </a:xfrm>
            <a:custGeom>
              <a:avLst/>
              <a:gdLst>
                <a:gd name="connsiteX0" fmla="*/ 1546860 w 1904047"/>
                <a:gd name="connsiteY0" fmla="*/ 0 h 1565671"/>
                <a:gd name="connsiteX1" fmla="*/ 1201103 w 1904047"/>
                <a:gd name="connsiteY1" fmla="*/ 370522 h 1565671"/>
                <a:gd name="connsiteX2" fmla="*/ 694372 w 1904047"/>
                <a:gd name="connsiteY2" fmla="*/ 370522 h 1565671"/>
                <a:gd name="connsiteX3" fmla="*/ 348615 w 1904047"/>
                <a:gd name="connsiteY3" fmla="*/ 0 h 1565671"/>
                <a:gd name="connsiteX4" fmla="*/ 0 w 1904047"/>
                <a:gd name="connsiteY4" fmla="*/ 0 h 1565671"/>
                <a:gd name="connsiteX5" fmla="*/ 0 w 1904047"/>
                <a:gd name="connsiteY5" fmla="*/ 620078 h 1565671"/>
                <a:gd name="connsiteX6" fmla="*/ 0 w 1904047"/>
                <a:gd name="connsiteY6" fmla="*/ 620078 h 1565671"/>
                <a:gd name="connsiteX7" fmla="*/ 478155 w 1904047"/>
                <a:gd name="connsiteY7" fmla="*/ 1439228 h 1565671"/>
                <a:gd name="connsiteX8" fmla="*/ 1425893 w 1904047"/>
                <a:gd name="connsiteY8" fmla="*/ 1439228 h 1565671"/>
                <a:gd name="connsiteX9" fmla="*/ 1904048 w 1904047"/>
                <a:gd name="connsiteY9" fmla="*/ 620078 h 1565671"/>
                <a:gd name="connsiteX10" fmla="*/ 1904048 w 1904047"/>
                <a:gd name="connsiteY10" fmla="*/ 0 h 1565671"/>
                <a:gd name="connsiteX11" fmla="*/ 1546860 w 1904047"/>
                <a:gd name="connsiteY11" fmla="*/ 0 h 156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4047" h="1565671">
                  <a:moveTo>
                    <a:pt x="1546860" y="0"/>
                  </a:moveTo>
                  <a:cubicBezTo>
                    <a:pt x="1487805" y="165735"/>
                    <a:pt x="1363028" y="300038"/>
                    <a:pt x="1201103" y="370522"/>
                  </a:cubicBezTo>
                  <a:cubicBezTo>
                    <a:pt x="1039178" y="441008"/>
                    <a:pt x="856297" y="441008"/>
                    <a:pt x="694372" y="370522"/>
                  </a:cubicBezTo>
                  <a:cubicBezTo>
                    <a:pt x="532447" y="300038"/>
                    <a:pt x="407670" y="165735"/>
                    <a:pt x="348615" y="0"/>
                  </a:cubicBezTo>
                  <a:lnTo>
                    <a:pt x="0" y="0"/>
                  </a:lnTo>
                  <a:lnTo>
                    <a:pt x="0" y="620078"/>
                  </a:lnTo>
                  <a:lnTo>
                    <a:pt x="0" y="620078"/>
                  </a:lnTo>
                  <a:cubicBezTo>
                    <a:pt x="1905" y="958215"/>
                    <a:pt x="183832" y="1270635"/>
                    <a:pt x="478155" y="1439228"/>
                  </a:cubicBezTo>
                  <a:cubicBezTo>
                    <a:pt x="771525" y="1607820"/>
                    <a:pt x="1132523" y="1607820"/>
                    <a:pt x="1425893" y="1439228"/>
                  </a:cubicBezTo>
                  <a:cubicBezTo>
                    <a:pt x="1719263" y="1270635"/>
                    <a:pt x="1901190" y="959168"/>
                    <a:pt x="1904048" y="620078"/>
                  </a:cubicBezTo>
                  <a:lnTo>
                    <a:pt x="1904048" y="0"/>
                  </a:lnTo>
                  <a:lnTo>
                    <a:pt x="1546860" y="0"/>
                  </a:lnTo>
                  <a:close/>
                </a:path>
              </a:pathLst>
            </a:custGeom>
            <a:grpFill/>
            <a:ln w="9525" cap="flat">
              <a:noFill/>
              <a:prstDash val="solid"/>
              <a:miter/>
            </a:ln>
          </p:spPr>
          <p:txBody>
            <a:bodyPr rtlCol="0" anchor="ctr"/>
            <a:lstStyle/>
            <a:p>
              <a:endParaRPr lang="en-GB" dirty="0"/>
            </a:p>
          </p:txBody>
        </p:sp>
        <p:sp>
          <p:nvSpPr>
            <p:cNvPr id="48" name="Freeform 1034">
              <a:extLst>
                <a:ext uri="{FF2B5EF4-FFF2-40B4-BE49-F238E27FC236}">
                  <a16:creationId xmlns:a16="http://schemas.microsoft.com/office/drawing/2014/main" id="{F64F9428-E5F1-4D38-B1AC-4862813E5EDE}"/>
                </a:ext>
              </a:extLst>
            </p:cNvPr>
            <p:cNvSpPr/>
            <p:nvPr/>
          </p:nvSpPr>
          <p:spPr>
            <a:xfrm>
              <a:off x="7383780" y="3819525"/>
              <a:ext cx="1027747" cy="1126807"/>
            </a:xfrm>
            <a:custGeom>
              <a:avLst/>
              <a:gdLst>
                <a:gd name="connsiteX0" fmla="*/ 1026795 w 1027747"/>
                <a:gd name="connsiteY0" fmla="*/ 1065848 h 1126807"/>
                <a:gd name="connsiteX1" fmla="*/ 1008697 w 1027747"/>
                <a:gd name="connsiteY1" fmla="*/ 1108710 h 1126807"/>
                <a:gd name="connsiteX2" fmla="*/ 965835 w 1027747"/>
                <a:gd name="connsiteY2" fmla="*/ 1126807 h 1126807"/>
                <a:gd name="connsiteX3" fmla="*/ 0 w 1027747"/>
                <a:gd name="connsiteY3" fmla="*/ 1126807 h 1126807"/>
                <a:gd name="connsiteX4" fmla="*/ 544830 w 1027747"/>
                <a:gd name="connsiteY4" fmla="*/ 0 h 1126807"/>
                <a:gd name="connsiteX5" fmla="*/ 804863 w 1027747"/>
                <a:gd name="connsiteY5" fmla="*/ 173355 h 1126807"/>
                <a:gd name="connsiteX6" fmla="*/ 804863 w 1027747"/>
                <a:gd name="connsiteY6" fmla="*/ 173355 h 1126807"/>
                <a:gd name="connsiteX7" fmla="*/ 1027747 w 1027747"/>
                <a:gd name="connsiteY7" fmla="*/ 588645 h 1126807"/>
                <a:gd name="connsiteX8" fmla="*/ 1026795 w 1027747"/>
                <a:gd name="connsiteY8" fmla="*/ 1065848 h 112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747" h="1126807">
                  <a:moveTo>
                    <a:pt x="1026795" y="1065848"/>
                  </a:moveTo>
                  <a:cubicBezTo>
                    <a:pt x="1026795" y="1082040"/>
                    <a:pt x="1020127" y="1097280"/>
                    <a:pt x="1008697" y="1108710"/>
                  </a:cubicBezTo>
                  <a:cubicBezTo>
                    <a:pt x="997268" y="1120140"/>
                    <a:pt x="982027" y="1126807"/>
                    <a:pt x="965835" y="1126807"/>
                  </a:cubicBezTo>
                  <a:lnTo>
                    <a:pt x="0" y="1126807"/>
                  </a:lnTo>
                  <a:lnTo>
                    <a:pt x="544830" y="0"/>
                  </a:lnTo>
                  <a:lnTo>
                    <a:pt x="804863" y="173355"/>
                  </a:lnTo>
                  <a:lnTo>
                    <a:pt x="804863" y="173355"/>
                  </a:lnTo>
                  <a:cubicBezTo>
                    <a:pt x="943927" y="265747"/>
                    <a:pt x="1027747" y="421957"/>
                    <a:pt x="1027747" y="588645"/>
                  </a:cubicBezTo>
                  <a:lnTo>
                    <a:pt x="1026795" y="1065848"/>
                  </a:lnTo>
                  <a:close/>
                </a:path>
              </a:pathLst>
            </a:custGeom>
            <a:grpFill/>
            <a:ln w="9525" cap="flat">
              <a:noFill/>
              <a:prstDash val="solid"/>
              <a:miter/>
            </a:ln>
          </p:spPr>
          <p:txBody>
            <a:bodyPr rtlCol="0" anchor="ctr"/>
            <a:lstStyle/>
            <a:p>
              <a:endParaRPr lang="en-GB" dirty="0"/>
            </a:p>
          </p:txBody>
        </p:sp>
        <p:sp>
          <p:nvSpPr>
            <p:cNvPr id="49" name="Freeform 1035">
              <a:extLst>
                <a:ext uri="{FF2B5EF4-FFF2-40B4-BE49-F238E27FC236}">
                  <a16:creationId xmlns:a16="http://schemas.microsoft.com/office/drawing/2014/main" id="{6930F75D-D2DE-28F5-7D78-EB4A5575FAF5}"/>
                </a:ext>
              </a:extLst>
            </p:cNvPr>
            <p:cNvSpPr/>
            <p:nvPr/>
          </p:nvSpPr>
          <p:spPr>
            <a:xfrm>
              <a:off x="3713797" y="3120390"/>
              <a:ext cx="3846195" cy="1825942"/>
            </a:xfrm>
            <a:custGeom>
              <a:avLst/>
              <a:gdLst>
                <a:gd name="connsiteX0" fmla="*/ 2274570 w 3846195"/>
                <a:gd name="connsiteY0" fmla="*/ 1513523 h 1825942"/>
                <a:gd name="connsiteX1" fmla="*/ 1721168 w 3846195"/>
                <a:gd name="connsiteY1" fmla="*/ 887730 h 1825942"/>
                <a:gd name="connsiteX2" fmla="*/ 1533525 w 3846195"/>
                <a:gd name="connsiteY2" fmla="*/ 0 h 1825942"/>
                <a:gd name="connsiteX3" fmla="*/ 222885 w 3846195"/>
                <a:gd name="connsiteY3" fmla="*/ 871538 h 1825942"/>
                <a:gd name="connsiteX4" fmla="*/ 222885 w 3846195"/>
                <a:gd name="connsiteY4" fmla="*/ 871538 h 1825942"/>
                <a:gd name="connsiteX5" fmla="*/ 0 w 3846195"/>
                <a:gd name="connsiteY5" fmla="*/ 1286828 h 1825942"/>
                <a:gd name="connsiteX6" fmla="*/ 0 w 3846195"/>
                <a:gd name="connsiteY6" fmla="*/ 1764982 h 1825942"/>
                <a:gd name="connsiteX7" fmla="*/ 0 w 3846195"/>
                <a:gd name="connsiteY7" fmla="*/ 1764982 h 1825942"/>
                <a:gd name="connsiteX8" fmla="*/ 18098 w 3846195"/>
                <a:gd name="connsiteY8" fmla="*/ 1807845 h 1825942"/>
                <a:gd name="connsiteX9" fmla="*/ 60960 w 3846195"/>
                <a:gd name="connsiteY9" fmla="*/ 1825942 h 1825942"/>
                <a:gd name="connsiteX10" fmla="*/ 3184208 w 3846195"/>
                <a:gd name="connsiteY10" fmla="*/ 1825942 h 1825942"/>
                <a:gd name="connsiteX11" fmla="*/ 3846195 w 3846195"/>
                <a:gd name="connsiteY11" fmla="*/ 454342 h 1825942"/>
                <a:gd name="connsiteX12" fmla="*/ 3163253 w 3846195"/>
                <a:gd name="connsiteY12" fmla="*/ 0 h 1825942"/>
                <a:gd name="connsiteX13" fmla="*/ 3163253 w 3846195"/>
                <a:gd name="connsiteY13" fmla="*/ 0 h 1825942"/>
                <a:gd name="connsiteX14" fmla="*/ 2975610 w 3846195"/>
                <a:gd name="connsiteY14" fmla="*/ 887730 h 1825942"/>
                <a:gd name="connsiteX15" fmla="*/ 2422208 w 3846195"/>
                <a:gd name="connsiteY15" fmla="*/ 1513523 h 1825942"/>
                <a:gd name="connsiteX16" fmla="*/ 2274570 w 3846195"/>
                <a:gd name="connsiteY16" fmla="*/ 1513523 h 1825942"/>
                <a:gd name="connsiteX17" fmla="*/ 2274570 w 3846195"/>
                <a:gd name="connsiteY17" fmla="*/ 1513523 h 18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46195" h="1825942">
                  <a:moveTo>
                    <a:pt x="2274570" y="1513523"/>
                  </a:moveTo>
                  <a:cubicBezTo>
                    <a:pt x="2047875" y="1346835"/>
                    <a:pt x="1859280" y="1133475"/>
                    <a:pt x="1721168" y="887730"/>
                  </a:cubicBezTo>
                  <a:cubicBezTo>
                    <a:pt x="1569720" y="618172"/>
                    <a:pt x="1503997" y="307657"/>
                    <a:pt x="1533525" y="0"/>
                  </a:cubicBezTo>
                  <a:lnTo>
                    <a:pt x="222885" y="871538"/>
                  </a:lnTo>
                  <a:lnTo>
                    <a:pt x="222885" y="871538"/>
                  </a:lnTo>
                  <a:cubicBezTo>
                    <a:pt x="83820" y="963930"/>
                    <a:pt x="0" y="1120140"/>
                    <a:pt x="0" y="1286828"/>
                  </a:cubicBezTo>
                  <a:lnTo>
                    <a:pt x="0" y="1764982"/>
                  </a:lnTo>
                  <a:lnTo>
                    <a:pt x="0" y="1764982"/>
                  </a:lnTo>
                  <a:cubicBezTo>
                    <a:pt x="0" y="1781175"/>
                    <a:pt x="6667" y="1796415"/>
                    <a:pt x="18098" y="1807845"/>
                  </a:cubicBezTo>
                  <a:cubicBezTo>
                    <a:pt x="29527" y="1819275"/>
                    <a:pt x="44767" y="1825942"/>
                    <a:pt x="60960" y="1825942"/>
                  </a:cubicBezTo>
                  <a:lnTo>
                    <a:pt x="3184208" y="1825942"/>
                  </a:lnTo>
                  <a:lnTo>
                    <a:pt x="3846195" y="454342"/>
                  </a:lnTo>
                  <a:lnTo>
                    <a:pt x="3163253" y="0"/>
                  </a:lnTo>
                  <a:lnTo>
                    <a:pt x="3163253" y="0"/>
                  </a:lnTo>
                  <a:cubicBezTo>
                    <a:pt x="3192780" y="308610"/>
                    <a:pt x="3128010" y="618172"/>
                    <a:pt x="2975610" y="887730"/>
                  </a:cubicBezTo>
                  <a:cubicBezTo>
                    <a:pt x="2837497" y="1133475"/>
                    <a:pt x="2648903" y="1345882"/>
                    <a:pt x="2422208" y="1513523"/>
                  </a:cubicBezTo>
                  <a:cubicBezTo>
                    <a:pt x="2379345" y="1545907"/>
                    <a:pt x="2318385" y="1545907"/>
                    <a:pt x="2274570" y="1513523"/>
                  </a:cubicBezTo>
                  <a:lnTo>
                    <a:pt x="2274570" y="1513523"/>
                  </a:lnTo>
                  <a:close/>
                </a:path>
              </a:pathLst>
            </a:custGeom>
            <a:grpFill/>
            <a:ln w="9525" cap="flat">
              <a:noFill/>
              <a:prstDash val="solid"/>
              <a:miter/>
            </a:ln>
          </p:spPr>
          <p:txBody>
            <a:bodyPr rtlCol="0" anchor="ctr"/>
            <a:lstStyle/>
            <a:p>
              <a:endParaRPr lang="en-GB" dirty="0"/>
            </a:p>
          </p:txBody>
        </p:sp>
        <p:sp>
          <p:nvSpPr>
            <p:cNvPr id="50" name="Freeform 1036">
              <a:extLst>
                <a:ext uri="{FF2B5EF4-FFF2-40B4-BE49-F238E27FC236}">
                  <a16:creationId xmlns:a16="http://schemas.microsoft.com/office/drawing/2014/main" id="{F1CAF538-D939-47DD-F02F-CCBC8358FC85}"/>
                </a:ext>
              </a:extLst>
            </p:cNvPr>
            <p:cNvSpPr/>
            <p:nvPr/>
          </p:nvSpPr>
          <p:spPr>
            <a:xfrm>
              <a:off x="5337167" y="3034665"/>
              <a:ext cx="1450037" cy="760094"/>
            </a:xfrm>
            <a:custGeom>
              <a:avLst/>
              <a:gdLst>
                <a:gd name="connsiteX0" fmla="*/ 1431298 w 1450037"/>
                <a:gd name="connsiteY0" fmla="*/ 0 h 760094"/>
                <a:gd name="connsiteX1" fmla="*/ 1347477 w 1450037"/>
                <a:gd name="connsiteY1" fmla="*/ 760095 h 760094"/>
                <a:gd name="connsiteX2" fmla="*/ 780740 w 1450037"/>
                <a:gd name="connsiteY2" fmla="*/ 329565 h 760094"/>
                <a:gd name="connsiteX3" fmla="*/ 668345 w 1450037"/>
                <a:gd name="connsiteY3" fmla="*/ 329565 h 760094"/>
                <a:gd name="connsiteX4" fmla="*/ 102560 w 1450037"/>
                <a:gd name="connsiteY4" fmla="*/ 760095 h 760094"/>
                <a:gd name="connsiteX5" fmla="*/ 18740 w 1450037"/>
                <a:gd name="connsiteY5" fmla="*/ 0 h 760094"/>
                <a:gd name="connsiteX6" fmla="*/ 724543 w 1450037"/>
                <a:gd name="connsiteY6" fmla="*/ 272415 h 760094"/>
                <a:gd name="connsiteX7" fmla="*/ 1431298 w 1450037"/>
                <a:gd name="connsiteY7" fmla="*/ 0 h 760094"/>
                <a:gd name="connsiteX8" fmla="*/ 1431298 w 1450037"/>
                <a:gd name="connsiteY8" fmla="*/ 0 h 76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0037" h="760094">
                  <a:moveTo>
                    <a:pt x="1431298" y="0"/>
                  </a:moveTo>
                  <a:cubicBezTo>
                    <a:pt x="1473208" y="256222"/>
                    <a:pt x="1444633" y="519113"/>
                    <a:pt x="1347477" y="760095"/>
                  </a:cubicBezTo>
                  <a:lnTo>
                    <a:pt x="780740" y="329565"/>
                  </a:lnTo>
                  <a:cubicBezTo>
                    <a:pt x="747402" y="304800"/>
                    <a:pt x="701683" y="304800"/>
                    <a:pt x="668345" y="329565"/>
                  </a:cubicBezTo>
                  <a:lnTo>
                    <a:pt x="102560" y="760095"/>
                  </a:lnTo>
                  <a:cubicBezTo>
                    <a:pt x="5405" y="519113"/>
                    <a:pt x="-23170" y="256222"/>
                    <a:pt x="18740" y="0"/>
                  </a:cubicBezTo>
                  <a:cubicBezTo>
                    <a:pt x="212098" y="175260"/>
                    <a:pt x="463558" y="272415"/>
                    <a:pt x="724543" y="272415"/>
                  </a:cubicBezTo>
                  <a:cubicBezTo>
                    <a:pt x="985527" y="272415"/>
                    <a:pt x="1237940" y="175260"/>
                    <a:pt x="1431298" y="0"/>
                  </a:cubicBezTo>
                  <a:lnTo>
                    <a:pt x="1431298" y="0"/>
                  </a:lnTo>
                  <a:close/>
                </a:path>
              </a:pathLst>
            </a:custGeom>
            <a:grpFill/>
            <a:ln w="9525" cap="flat">
              <a:noFill/>
              <a:prstDash val="solid"/>
              <a:miter/>
            </a:ln>
          </p:spPr>
          <p:txBody>
            <a:bodyPr rtlCol="0" anchor="ctr"/>
            <a:lstStyle/>
            <a:p>
              <a:endParaRPr lang="en-GB" dirty="0"/>
            </a:p>
          </p:txBody>
        </p:sp>
        <p:sp>
          <p:nvSpPr>
            <p:cNvPr id="51" name="Freeform 1037">
              <a:extLst>
                <a:ext uri="{FF2B5EF4-FFF2-40B4-BE49-F238E27FC236}">
                  <a16:creationId xmlns:a16="http://schemas.microsoft.com/office/drawing/2014/main" id="{2606C9A4-E6D7-C98E-8CA9-BC1B13FBD36C}"/>
                </a:ext>
              </a:extLst>
            </p:cNvPr>
            <p:cNvSpPr/>
            <p:nvPr/>
          </p:nvSpPr>
          <p:spPr>
            <a:xfrm>
              <a:off x="5481637" y="3734752"/>
              <a:ext cx="340772" cy="551497"/>
            </a:xfrm>
            <a:custGeom>
              <a:avLst/>
              <a:gdLst>
                <a:gd name="connsiteX0" fmla="*/ 269557 w 340772"/>
                <a:gd name="connsiteY0" fmla="*/ 551497 h 551497"/>
                <a:gd name="connsiteX1" fmla="*/ 340043 w 340772"/>
                <a:gd name="connsiteY1" fmla="*/ 206692 h 551497"/>
                <a:gd name="connsiteX2" fmla="*/ 335280 w 340772"/>
                <a:gd name="connsiteY2" fmla="*/ 183832 h 551497"/>
                <a:gd name="connsiteX3" fmla="*/ 198120 w 340772"/>
                <a:gd name="connsiteY3" fmla="*/ 0 h 551497"/>
                <a:gd name="connsiteX4" fmla="*/ 0 w 340772"/>
                <a:gd name="connsiteY4" fmla="*/ 151447 h 551497"/>
                <a:gd name="connsiteX5" fmla="*/ 0 w 340772"/>
                <a:gd name="connsiteY5" fmla="*/ 151447 h 551497"/>
                <a:gd name="connsiteX6" fmla="*/ 39053 w 340772"/>
                <a:gd name="connsiteY6" fmla="*/ 225742 h 551497"/>
                <a:gd name="connsiteX7" fmla="*/ 269557 w 340772"/>
                <a:gd name="connsiteY7" fmla="*/ 551497 h 551497"/>
                <a:gd name="connsiteX8" fmla="*/ 269557 w 340772"/>
                <a:gd name="connsiteY8" fmla="*/ 551497 h 55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772" h="551497">
                  <a:moveTo>
                    <a:pt x="269557" y="551497"/>
                  </a:moveTo>
                  <a:lnTo>
                    <a:pt x="340043" y="206692"/>
                  </a:lnTo>
                  <a:cubicBezTo>
                    <a:pt x="341947" y="199072"/>
                    <a:pt x="340043" y="190500"/>
                    <a:pt x="335280" y="183832"/>
                  </a:cubicBezTo>
                  <a:lnTo>
                    <a:pt x="198120" y="0"/>
                  </a:lnTo>
                  <a:lnTo>
                    <a:pt x="0" y="151447"/>
                  </a:lnTo>
                  <a:lnTo>
                    <a:pt x="0" y="151447"/>
                  </a:lnTo>
                  <a:cubicBezTo>
                    <a:pt x="12382" y="176213"/>
                    <a:pt x="25718" y="201930"/>
                    <a:pt x="39053" y="225742"/>
                  </a:cubicBezTo>
                  <a:cubicBezTo>
                    <a:pt x="103822" y="341947"/>
                    <a:pt x="181928" y="451485"/>
                    <a:pt x="269557" y="551497"/>
                  </a:cubicBezTo>
                  <a:lnTo>
                    <a:pt x="269557" y="551497"/>
                  </a:lnTo>
                  <a:close/>
                </a:path>
              </a:pathLst>
            </a:custGeom>
            <a:grpFill/>
            <a:ln w="9525" cap="flat">
              <a:noFill/>
              <a:prstDash val="solid"/>
              <a:miter/>
            </a:ln>
          </p:spPr>
          <p:txBody>
            <a:bodyPr rtlCol="0" anchor="ctr"/>
            <a:lstStyle/>
            <a:p>
              <a:endParaRPr lang="en-GB" dirty="0"/>
            </a:p>
          </p:txBody>
        </p:sp>
        <p:sp>
          <p:nvSpPr>
            <p:cNvPr id="52" name="Freeform 1038">
              <a:extLst>
                <a:ext uri="{FF2B5EF4-FFF2-40B4-BE49-F238E27FC236}">
                  <a16:creationId xmlns:a16="http://schemas.microsoft.com/office/drawing/2014/main" id="{F48BED20-7A59-282E-CE5E-948C2A0EF3A3}"/>
                </a:ext>
              </a:extLst>
            </p:cNvPr>
            <p:cNvSpPr/>
            <p:nvPr/>
          </p:nvSpPr>
          <p:spPr>
            <a:xfrm>
              <a:off x="5755957" y="3443287"/>
              <a:ext cx="610552" cy="1117282"/>
            </a:xfrm>
            <a:custGeom>
              <a:avLst/>
              <a:gdLst>
                <a:gd name="connsiteX0" fmla="*/ 322898 w 610552"/>
                <a:gd name="connsiteY0" fmla="*/ 1111568 h 1117282"/>
                <a:gd name="connsiteX1" fmla="*/ 535305 w 610552"/>
                <a:gd name="connsiteY1" fmla="*/ 928688 h 1117282"/>
                <a:gd name="connsiteX2" fmla="*/ 450533 w 610552"/>
                <a:gd name="connsiteY2" fmla="*/ 517207 h 1117282"/>
                <a:gd name="connsiteX3" fmla="*/ 450533 w 610552"/>
                <a:gd name="connsiteY3" fmla="*/ 517207 h 1117282"/>
                <a:gd name="connsiteX4" fmla="*/ 472440 w 610552"/>
                <a:gd name="connsiteY4" fmla="*/ 417195 h 1117282"/>
                <a:gd name="connsiteX5" fmla="*/ 610553 w 610552"/>
                <a:gd name="connsiteY5" fmla="*/ 232410 h 1117282"/>
                <a:gd name="connsiteX6" fmla="*/ 304800 w 610552"/>
                <a:gd name="connsiteY6" fmla="*/ 0 h 1117282"/>
                <a:gd name="connsiteX7" fmla="*/ 0 w 610552"/>
                <a:gd name="connsiteY7" fmla="*/ 232410 h 1117282"/>
                <a:gd name="connsiteX8" fmla="*/ 138113 w 610552"/>
                <a:gd name="connsiteY8" fmla="*/ 417195 h 1117282"/>
                <a:gd name="connsiteX9" fmla="*/ 138113 w 610552"/>
                <a:gd name="connsiteY9" fmla="*/ 417195 h 1117282"/>
                <a:gd name="connsiteX10" fmla="*/ 160020 w 610552"/>
                <a:gd name="connsiteY10" fmla="*/ 517207 h 1117282"/>
                <a:gd name="connsiteX11" fmla="*/ 75248 w 610552"/>
                <a:gd name="connsiteY11" fmla="*/ 928688 h 1117282"/>
                <a:gd name="connsiteX12" fmla="*/ 75248 w 610552"/>
                <a:gd name="connsiteY12" fmla="*/ 928688 h 1117282"/>
                <a:gd name="connsiteX13" fmla="*/ 288608 w 610552"/>
                <a:gd name="connsiteY13" fmla="*/ 1111568 h 1117282"/>
                <a:gd name="connsiteX14" fmla="*/ 322898 w 610552"/>
                <a:gd name="connsiteY14" fmla="*/ 1111568 h 1117282"/>
                <a:gd name="connsiteX15" fmla="*/ 322898 w 610552"/>
                <a:gd name="connsiteY15" fmla="*/ 1111568 h 111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0552" h="1117282">
                  <a:moveTo>
                    <a:pt x="322898" y="1111568"/>
                  </a:moveTo>
                  <a:cubicBezTo>
                    <a:pt x="398145" y="1056323"/>
                    <a:pt x="469583" y="994410"/>
                    <a:pt x="535305" y="928688"/>
                  </a:cubicBezTo>
                  <a:lnTo>
                    <a:pt x="450533" y="517207"/>
                  </a:lnTo>
                  <a:lnTo>
                    <a:pt x="450533" y="517207"/>
                  </a:lnTo>
                  <a:cubicBezTo>
                    <a:pt x="442913" y="481965"/>
                    <a:pt x="451485" y="445770"/>
                    <a:pt x="472440" y="417195"/>
                  </a:cubicBezTo>
                  <a:lnTo>
                    <a:pt x="610553" y="232410"/>
                  </a:lnTo>
                  <a:lnTo>
                    <a:pt x="304800" y="0"/>
                  </a:lnTo>
                  <a:lnTo>
                    <a:pt x="0" y="232410"/>
                  </a:lnTo>
                  <a:lnTo>
                    <a:pt x="138113" y="417195"/>
                  </a:lnTo>
                  <a:lnTo>
                    <a:pt x="138113" y="417195"/>
                  </a:lnTo>
                  <a:cubicBezTo>
                    <a:pt x="159068" y="445770"/>
                    <a:pt x="167640" y="481965"/>
                    <a:pt x="160020" y="517207"/>
                  </a:cubicBezTo>
                  <a:lnTo>
                    <a:pt x="75248" y="928688"/>
                  </a:lnTo>
                  <a:lnTo>
                    <a:pt x="75248" y="928688"/>
                  </a:lnTo>
                  <a:cubicBezTo>
                    <a:pt x="141923" y="994410"/>
                    <a:pt x="213360" y="1056323"/>
                    <a:pt x="288608" y="1111568"/>
                  </a:cubicBezTo>
                  <a:cubicBezTo>
                    <a:pt x="300038" y="1119188"/>
                    <a:pt x="313373" y="1119188"/>
                    <a:pt x="322898" y="1111568"/>
                  </a:cubicBezTo>
                  <a:lnTo>
                    <a:pt x="322898" y="1111568"/>
                  </a:lnTo>
                  <a:close/>
                </a:path>
              </a:pathLst>
            </a:custGeom>
            <a:grpFill/>
            <a:ln w="9525" cap="flat">
              <a:noFill/>
              <a:prstDash val="solid"/>
              <a:miter/>
            </a:ln>
          </p:spPr>
          <p:txBody>
            <a:bodyPr rtlCol="0" anchor="ctr"/>
            <a:lstStyle/>
            <a:p>
              <a:endParaRPr lang="en-GB" dirty="0"/>
            </a:p>
          </p:txBody>
        </p:sp>
        <p:sp>
          <p:nvSpPr>
            <p:cNvPr id="53" name="Freeform 1039">
              <a:extLst>
                <a:ext uri="{FF2B5EF4-FFF2-40B4-BE49-F238E27FC236}">
                  <a16:creationId xmlns:a16="http://schemas.microsoft.com/office/drawing/2014/main" id="{E9BF14CD-CEC9-2E98-FBBE-2D15BF6B9597}"/>
                </a:ext>
              </a:extLst>
            </p:cNvPr>
            <p:cNvSpPr/>
            <p:nvPr/>
          </p:nvSpPr>
          <p:spPr>
            <a:xfrm>
              <a:off x="6301962" y="3734752"/>
              <a:ext cx="341724" cy="551497"/>
            </a:xfrm>
            <a:custGeom>
              <a:avLst/>
              <a:gdLst>
                <a:gd name="connsiteX0" fmla="*/ 302672 w 341724"/>
                <a:gd name="connsiteY0" fmla="*/ 225742 h 551497"/>
                <a:gd name="connsiteX1" fmla="*/ 341725 w 341724"/>
                <a:gd name="connsiteY1" fmla="*/ 151447 h 551497"/>
                <a:gd name="connsiteX2" fmla="*/ 142653 w 341724"/>
                <a:gd name="connsiteY2" fmla="*/ 0 h 551497"/>
                <a:gd name="connsiteX3" fmla="*/ 5493 w 341724"/>
                <a:gd name="connsiteY3" fmla="*/ 183832 h 551497"/>
                <a:gd name="connsiteX4" fmla="*/ 5493 w 341724"/>
                <a:gd name="connsiteY4" fmla="*/ 183832 h 551497"/>
                <a:gd name="connsiteX5" fmla="*/ 730 w 341724"/>
                <a:gd name="connsiteY5" fmla="*/ 206692 h 551497"/>
                <a:gd name="connsiteX6" fmla="*/ 71215 w 341724"/>
                <a:gd name="connsiteY6" fmla="*/ 551497 h 551497"/>
                <a:gd name="connsiteX7" fmla="*/ 71215 w 341724"/>
                <a:gd name="connsiteY7" fmla="*/ 551497 h 551497"/>
                <a:gd name="connsiteX8" fmla="*/ 302672 w 341724"/>
                <a:gd name="connsiteY8" fmla="*/ 225742 h 551497"/>
                <a:gd name="connsiteX9" fmla="*/ 302672 w 341724"/>
                <a:gd name="connsiteY9" fmla="*/ 225742 h 55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724" h="551497">
                  <a:moveTo>
                    <a:pt x="302672" y="225742"/>
                  </a:moveTo>
                  <a:cubicBezTo>
                    <a:pt x="316007" y="200978"/>
                    <a:pt x="329343" y="176213"/>
                    <a:pt x="341725" y="151447"/>
                  </a:cubicBezTo>
                  <a:lnTo>
                    <a:pt x="142653" y="0"/>
                  </a:lnTo>
                  <a:lnTo>
                    <a:pt x="5493" y="183832"/>
                  </a:lnTo>
                  <a:lnTo>
                    <a:pt x="5493" y="183832"/>
                  </a:lnTo>
                  <a:cubicBezTo>
                    <a:pt x="730" y="190500"/>
                    <a:pt x="-1175" y="198120"/>
                    <a:pt x="730" y="206692"/>
                  </a:cubicBezTo>
                  <a:lnTo>
                    <a:pt x="71215" y="551497"/>
                  </a:lnTo>
                  <a:lnTo>
                    <a:pt x="71215" y="551497"/>
                  </a:lnTo>
                  <a:cubicBezTo>
                    <a:pt x="159797" y="451485"/>
                    <a:pt x="237903" y="341947"/>
                    <a:pt x="302672" y="225742"/>
                  </a:cubicBezTo>
                  <a:lnTo>
                    <a:pt x="302672" y="225742"/>
                  </a:lnTo>
                  <a:close/>
                </a:path>
              </a:pathLst>
            </a:custGeom>
            <a:grpFill/>
            <a:ln w="9525" cap="flat">
              <a:noFill/>
              <a:prstDash val="solid"/>
              <a:miter/>
            </a:ln>
          </p:spPr>
          <p:txBody>
            <a:bodyPr rtlCol="0" anchor="ctr"/>
            <a:lstStyle/>
            <a:p>
              <a:endParaRPr lang="en-GB" dirty="0"/>
            </a:p>
          </p:txBody>
        </p:sp>
        <p:sp>
          <p:nvSpPr>
            <p:cNvPr id="54" name="Freeform 1040">
              <a:extLst>
                <a:ext uri="{FF2B5EF4-FFF2-40B4-BE49-F238E27FC236}">
                  <a16:creationId xmlns:a16="http://schemas.microsoft.com/office/drawing/2014/main" id="{7D24F711-2672-AC01-505A-31F37A132B9B}"/>
                </a:ext>
              </a:extLst>
            </p:cNvPr>
            <p:cNvSpPr/>
            <p:nvPr/>
          </p:nvSpPr>
          <p:spPr>
            <a:xfrm>
              <a:off x="6952253" y="2164079"/>
              <a:ext cx="1525939" cy="3042940"/>
            </a:xfrm>
            <a:custGeom>
              <a:avLst/>
              <a:gdLst>
                <a:gd name="connsiteX0" fmla="*/ 1445939 w 1525939"/>
                <a:gd name="connsiteY0" fmla="*/ 0 h 3042940"/>
                <a:gd name="connsiteX1" fmla="*/ 995407 w 1525939"/>
                <a:gd name="connsiteY1" fmla="*/ 933450 h 3042940"/>
                <a:gd name="connsiteX2" fmla="*/ 967784 w 1525939"/>
                <a:gd name="connsiteY2" fmla="*/ 890588 h 3042940"/>
                <a:gd name="connsiteX3" fmla="*/ 10521 w 1525939"/>
                <a:gd name="connsiteY3" fmla="*/ 2872740 h 3042940"/>
                <a:gd name="connsiteX4" fmla="*/ 10521 w 1525939"/>
                <a:gd name="connsiteY4" fmla="*/ 2872740 h 3042940"/>
                <a:gd name="connsiteX5" fmla="*/ 68624 w 1525939"/>
                <a:gd name="connsiteY5" fmla="*/ 3030855 h 3042940"/>
                <a:gd name="connsiteX6" fmla="*/ 228644 w 1525939"/>
                <a:gd name="connsiteY6" fmla="*/ 2977515 h 3042940"/>
                <a:gd name="connsiteX7" fmla="*/ 1121136 w 1525939"/>
                <a:gd name="connsiteY7" fmla="*/ 1129665 h 3042940"/>
                <a:gd name="connsiteX8" fmla="*/ 1064939 w 1525939"/>
                <a:gd name="connsiteY8" fmla="*/ 1041083 h 3042940"/>
                <a:gd name="connsiteX9" fmla="*/ 1106849 w 1525939"/>
                <a:gd name="connsiteY9" fmla="*/ 954405 h 3042940"/>
                <a:gd name="connsiteX10" fmla="*/ 1171619 w 1525939"/>
                <a:gd name="connsiteY10" fmla="*/ 905827 h 3042940"/>
                <a:gd name="connsiteX11" fmla="*/ 1279251 w 1525939"/>
                <a:gd name="connsiteY11" fmla="*/ 887730 h 3042940"/>
                <a:gd name="connsiteX12" fmla="*/ 1479276 w 1525939"/>
                <a:gd name="connsiteY12" fmla="*/ 472440 h 3042940"/>
                <a:gd name="connsiteX13" fmla="*/ 1479276 w 1525939"/>
                <a:gd name="connsiteY13" fmla="*/ 472440 h 3042940"/>
                <a:gd name="connsiteX14" fmla="*/ 1445939 w 1525939"/>
                <a:gd name="connsiteY14" fmla="*/ 0 h 3042940"/>
                <a:gd name="connsiteX15" fmla="*/ 1445939 w 1525939"/>
                <a:gd name="connsiteY15" fmla="*/ 0 h 304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5939" h="3042940">
                  <a:moveTo>
                    <a:pt x="1445939" y="0"/>
                  </a:moveTo>
                  <a:lnTo>
                    <a:pt x="995407" y="933450"/>
                  </a:lnTo>
                  <a:lnTo>
                    <a:pt x="967784" y="890588"/>
                  </a:lnTo>
                  <a:lnTo>
                    <a:pt x="10521" y="2872740"/>
                  </a:lnTo>
                  <a:lnTo>
                    <a:pt x="10521" y="2872740"/>
                  </a:lnTo>
                  <a:cubicBezTo>
                    <a:pt x="-16149" y="2932747"/>
                    <a:pt x="9569" y="3002280"/>
                    <a:pt x="68624" y="3030855"/>
                  </a:cubicBezTo>
                  <a:cubicBezTo>
                    <a:pt x="127679" y="3059430"/>
                    <a:pt x="198164" y="3035618"/>
                    <a:pt x="228644" y="2977515"/>
                  </a:cubicBezTo>
                  <a:lnTo>
                    <a:pt x="1121136" y="1129665"/>
                  </a:lnTo>
                  <a:lnTo>
                    <a:pt x="1064939" y="1041083"/>
                  </a:lnTo>
                  <a:lnTo>
                    <a:pt x="1106849" y="954405"/>
                  </a:lnTo>
                  <a:cubicBezTo>
                    <a:pt x="1119232" y="928688"/>
                    <a:pt x="1143044" y="910590"/>
                    <a:pt x="1171619" y="905827"/>
                  </a:cubicBezTo>
                  <a:lnTo>
                    <a:pt x="1279251" y="887730"/>
                  </a:lnTo>
                  <a:lnTo>
                    <a:pt x="1479276" y="472440"/>
                  </a:lnTo>
                  <a:lnTo>
                    <a:pt x="1479276" y="472440"/>
                  </a:lnTo>
                  <a:cubicBezTo>
                    <a:pt x="1551666" y="320992"/>
                    <a:pt x="1539284" y="140970"/>
                    <a:pt x="1445939" y="0"/>
                  </a:cubicBezTo>
                  <a:lnTo>
                    <a:pt x="1445939" y="0"/>
                  </a:lnTo>
                  <a:close/>
                </a:path>
              </a:pathLst>
            </a:custGeom>
            <a:grpFill/>
            <a:ln w="9525" cap="flat">
              <a:noFill/>
              <a:prstDash val="solid"/>
              <a:miter/>
            </a:ln>
          </p:spPr>
          <p:txBody>
            <a:bodyPr rtlCol="0" anchor="ctr"/>
            <a:lstStyle/>
            <a:p>
              <a:endParaRPr lang="en-GB" dirty="0"/>
            </a:p>
          </p:txBody>
        </p:sp>
      </p:grpSp>
      <p:grpSp>
        <p:nvGrpSpPr>
          <p:cNvPr id="55" name="Graphic 1044">
            <a:extLst>
              <a:ext uri="{FF2B5EF4-FFF2-40B4-BE49-F238E27FC236}">
                <a16:creationId xmlns:a16="http://schemas.microsoft.com/office/drawing/2014/main" id="{6A9A78F3-8736-DEDB-0B32-9DFC3820593F}"/>
              </a:ext>
            </a:extLst>
          </p:cNvPr>
          <p:cNvGrpSpPr/>
          <p:nvPr/>
        </p:nvGrpSpPr>
        <p:grpSpPr>
          <a:xfrm>
            <a:off x="6450524" y="4001017"/>
            <a:ext cx="464598" cy="621598"/>
            <a:chOff x="4773929" y="1614487"/>
            <a:chExt cx="2624142" cy="3510914"/>
          </a:xfrm>
          <a:solidFill>
            <a:schemeClr val="accent1"/>
          </a:solidFill>
        </p:grpSpPr>
        <p:sp>
          <p:nvSpPr>
            <p:cNvPr id="56" name="Freeform 1046">
              <a:extLst>
                <a:ext uri="{FF2B5EF4-FFF2-40B4-BE49-F238E27FC236}">
                  <a16:creationId xmlns:a16="http://schemas.microsoft.com/office/drawing/2014/main" id="{43504288-99D6-8851-FC64-C265EB98955B}"/>
                </a:ext>
              </a:extLst>
            </p:cNvPr>
            <p:cNvSpPr/>
            <p:nvPr/>
          </p:nvSpPr>
          <p:spPr>
            <a:xfrm>
              <a:off x="5804773" y="2411729"/>
              <a:ext cx="481488" cy="81915"/>
            </a:xfrm>
            <a:custGeom>
              <a:avLst/>
              <a:gdLst>
                <a:gd name="connsiteX0" fmla="*/ 440769 w 481488"/>
                <a:gd name="connsiteY0" fmla="*/ 81915 h 81915"/>
                <a:gd name="connsiteX1" fmla="*/ 40719 w 481488"/>
                <a:gd name="connsiteY1" fmla="*/ 81915 h 81915"/>
                <a:gd name="connsiteX2" fmla="*/ 40719 w 481488"/>
                <a:gd name="connsiteY2" fmla="*/ 0 h 81915"/>
                <a:gd name="connsiteX3" fmla="*/ 440769 w 481488"/>
                <a:gd name="connsiteY3" fmla="*/ 0 h 81915"/>
                <a:gd name="connsiteX4" fmla="*/ 440769 w 481488"/>
                <a:gd name="connsiteY4" fmla="*/ 81915 h 8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488" h="81915">
                  <a:moveTo>
                    <a:pt x="440769" y="81915"/>
                  </a:moveTo>
                  <a:lnTo>
                    <a:pt x="40719" y="81915"/>
                  </a:lnTo>
                  <a:cubicBezTo>
                    <a:pt x="-13573" y="81915"/>
                    <a:pt x="-13573" y="0"/>
                    <a:pt x="40719" y="0"/>
                  </a:cubicBezTo>
                  <a:lnTo>
                    <a:pt x="440769" y="0"/>
                  </a:lnTo>
                  <a:cubicBezTo>
                    <a:pt x="495062" y="0"/>
                    <a:pt x="495062" y="81915"/>
                    <a:pt x="440769" y="81915"/>
                  </a:cubicBezTo>
                  <a:close/>
                </a:path>
              </a:pathLst>
            </a:custGeom>
            <a:grpFill/>
            <a:ln w="9525" cap="flat">
              <a:noFill/>
              <a:prstDash val="solid"/>
              <a:miter/>
            </a:ln>
          </p:spPr>
          <p:txBody>
            <a:bodyPr rtlCol="0" anchor="ctr"/>
            <a:lstStyle/>
            <a:p>
              <a:endParaRPr lang="en-GB" dirty="0"/>
            </a:p>
          </p:txBody>
        </p:sp>
        <p:sp>
          <p:nvSpPr>
            <p:cNvPr id="57" name="Freeform 1047">
              <a:extLst>
                <a:ext uri="{FF2B5EF4-FFF2-40B4-BE49-F238E27FC236}">
                  <a16:creationId xmlns:a16="http://schemas.microsoft.com/office/drawing/2014/main" id="{E4BFAC28-569B-8CB3-0004-4BDB39A7EF50}"/>
                </a:ext>
              </a:extLst>
            </p:cNvPr>
            <p:cNvSpPr/>
            <p:nvPr/>
          </p:nvSpPr>
          <p:spPr>
            <a:xfrm>
              <a:off x="5893355" y="2634606"/>
              <a:ext cx="392906" cy="81923"/>
            </a:xfrm>
            <a:custGeom>
              <a:avLst/>
              <a:gdLst>
                <a:gd name="connsiteX0" fmla="*/ 352187 w 392906"/>
                <a:gd name="connsiteY0" fmla="*/ 81923 h 81923"/>
                <a:gd name="connsiteX1" fmla="*/ 40719 w 392906"/>
                <a:gd name="connsiteY1" fmla="*/ 81923 h 81923"/>
                <a:gd name="connsiteX2" fmla="*/ 40719 w 392906"/>
                <a:gd name="connsiteY2" fmla="*/ 8 h 81923"/>
                <a:gd name="connsiteX3" fmla="*/ 352187 w 392906"/>
                <a:gd name="connsiteY3" fmla="*/ 8 h 81923"/>
                <a:gd name="connsiteX4" fmla="*/ 352187 w 392906"/>
                <a:gd name="connsiteY4" fmla="*/ 81923 h 8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06" h="81923">
                  <a:moveTo>
                    <a:pt x="352187" y="81923"/>
                  </a:moveTo>
                  <a:lnTo>
                    <a:pt x="40719" y="81923"/>
                  </a:lnTo>
                  <a:cubicBezTo>
                    <a:pt x="-13573" y="81923"/>
                    <a:pt x="-13573" y="8"/>
                    <a:pt x="40719" y="8"/>
                  </a:cubicBezTo>
                  <a:lnTo>
                    <a:pt x="352187" y="8"/>
                  </a:lnTo>
                  <a:cubicBezTo>
                    <a:pt x="406479" y="-944"/>
                    <a:pt x="406479" y="81923"/>
                    <a:pt x="352187" y="81923"/>
                  </a:cubicBezTo>
                  <a:close/>
                </a:path>
              </a:pathLst>
            </a:custGeom>
            <a:grpFill/>
            <a:ln w="9525" cap="flat">
              <a:noFill/>
              <a:prstDash val="solid"/>
              <a:miter/>
            </a:ln>
          </p:spPr>
          <p:txBody>
            <a:bodyPr rtlCol="0" anchor="ctr"/>
            <a:lstStyle/>
            <a:p>
              <a:endParaRPr lang="en-GB" dirty="0"/>
            </a:p>
          </p:txBody>
        </p:sp>
        <p:sp>
          <p:nvSpPr>
            <p:cNvPr id="58" name="Freeform 1048">
              <a:extLst>
                <a:ext uri="{FF2B5EF4-FFF2-40B4-BE49-F238E27FC236}">
                  <a16:creationId xmlns:a16="http://schemas.microsoft.com/office/drawing/2014/main" id="{D10B7E5E-CD1B-5D7E-A4DA-4350E828416C}"/>
                </a:ext>
              </a:extLst>
            </p:cNvPr>
            <p:cNvSpPr/>
            <p:nvPr/>
          </p:nvSpPr>
          <p:spPr>
            <a:xfrm>
              <a:off x="5804773" y="2856547"/>
              <a:ext cx="481488" cy="81915"/>
            </a:xfrm>
            <a:custGeom>
              <a:avLst/>
              <a:gdLst>
                <a:gd name="connsiteX0" fmla="*/ 440769 w 481488"/>
                <a:gd name="connsiteY0" fmla="*/ 81915 h 81915"/>
                <a:gd name="connsiteX1" fmla="*/ 40719 w 481488"/>
                <a:gd name="connsiteY1" fmla="*/ 81915 h 81915"/>
                <a:gd name="connsiteX2" fmla="*/ 40719 w 481488"/>
                <a:gd name="connsiteY2" fmla="*/ 0 h 81915"/>
                <a:gd name="connsiteX3" fmla="*/ 440769 w 481488"/>
                <a:gd name="connsiteY3" fmla="*/ 0 h 81915"/>
                <a:gd name="connsiteX4" fmla="*/ 440769 w 481488"/>
                <a:gd name="connsiteY4" fmla="*/ 81915 h 8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488" h="81915">
                  <a:moveTo>
                    <a:pt x="440769" y="81915"/>
                  </a:moveTo>
                  <a:lnTo>
                    <a:pt x="40719" y="81915"/>
                  </a:lnTo>
                  <a:cubicBezTo>
                    <a:pt x="-13573" y="81915"/>
                    <a:pt x="-13573" y="0"/>
                    <a:pt x="40719" y="0"/>
                  </a:cubicBezTo>
                  <a:lnTo>
                    <a:pt x="440769" y="0"/>
                  </a:lnTo>
                  <a:cubicBezTo>
                    <a:pt x="495062" y="0"/>
                    <a:pt x="495062" y="81915"/>
                    <a:pt x="440769" y="81915"/>
                  </a:cubicBezTo>
                  <a:close/>
                </a:path>
              </a:pathLst>
            </a:custGeom>
            <a:grpFill/>
            <a:ln w="9525" cap="flat">
              <a:noFill/>
              <a:prstDash val="solid"/>
              <a:miter/>
            </a:ln>
          </p:spPr>
          <p:txBody>
            <a:bodyPr rtlCol="0" anchor="ctr"/>
            <a:lstStyle/>
            <a:p>
              <a:endParaRPr lang="en-GB" dirty="0"/>
            </a:p>
          </p:txBody>
        </p:sp>
        <p:sp>
          <p:nvSpPr>
            <p:cNvPr id="59" name="Freeform 1049">
              <a:extLst>
                <a:ext uri="{FF2B5EF4-FFF2-40B4-BE49-F238E27FC236}">
                  <a16:creationId xmlns:a16="http://schemas.microsoft.com/office/drawing/2014/main" id="{2B01A665-F107-5BFF-A3DB-A52C09CD849B}"/>
                </a:ext>
              </a:extLst>
            </p:cNvPr>
            <p:cNvSpPr/>
            <p:nvPr/>
          </p:nvSpPr>
          <p:spPr>
            <a:xfrm>
              <a:off x="4773929" y="1962150"/>
              <a:ext cx="1717357" cy="2230755"/>
            </a:xfrm>
            <a:custGeom>
              <a:avLst/>
              <a:gdLst>
                <a:gd name="connsiteX0" fmla="*/ 1486852 w 1717357"/>
                <a:gd name="connsiteY0" fmla="*/ 2230755 h 2230755"/>
                <a:gd name="connsiteX1" fmla="*/ 230505 w 1717357"/>
                <a:gd name="connsiteY1" fmla="*/ 2230755 h 2230755"/>
                <a:gd name="connsiteX2" fmla="*/ 0 w 1717357"/>
                <a:gd name="connsiteY2" fmla="*/ 2000250 h 2230755"/>
                <a:gd name="connsiteX3" fmla="*/ 0 w 1717357"/>
                <a:gd name="connsiteY3" fmla="*/ 230505 h 2230755"/>
                <a:gd name="connsiteX4" fmla="*/ 230505 w 1717357"/>
                <a:gd name="connsiteY4" fmla="*/ 0 h 2230755"/>
                <a:gd name="connsiteX5" fmla="*/ 1486852 w 1717357"/>
                <a:gd name="connsiteY5" fmla="*/ 0 h 2230755"/>
                <a:gd name="connsiteX6" fmla="*/ 1717358 w 1717357"/>
                <a:gd name="connsiteY6" fmla="*/ 230505 h 2230755"/>
                <a:gd name="connsiteX7" fmla="*/ 1717358 w 1717357"/>
                <a:gd name="connsiteY7" fmla="*/ 2000250 h 2230755"/>
                <a:gd name="connsiteX8" fmla="*/ 1486852 w 1717357"/>
                <a:gd name="connsiteY8" fmla="*/ 2230755 h 2230755"/>
                <a:gd name="connsiteX9" fmla="*/ 514350 w 1717357"/>
                <a:gd name="connsiteY9" fmla="*/ 1314450 h 2230755"/>
                <a:gd name="connsiteX10" fmla="*/ 279083 w 1717357"/>
                <a:gd name="connsiteY10" fmla="*/ 1314450 h 2230755"/>
                <a:gd name="connsiteX11" fmla="*/ 279083 w 1717357"/>
                <a:gd name="connsiteY11" fmla="*/ 1232535 h 2230755"/>
                <a:gd name="connsiteX12" fmla="*/ 514350 w 1717357"/>
                <a:gd name="connsiteY12" fmla="*/ 1232535 h 2230755"/>
                <a:gd name="connsiteX13" fmla="*/ 514350 w 1717357"/>
                <a:gd name="connsiteY13" fmla="*/ 1314450 h 2230755"/>
                <a:gd name="connsiteX14" fmla="*/ 514350 w 1717357"/>
                <a:gd name="connsiteY14" fmla="*/ 1522095 h 2230755"/>
                <a:gd name="connsiteX15" fmla="*/ 279083 w 1717357"/>
                <a:gd name="connsiteY15" fmla="*/ 1522095 h 2230755"/>
                <a:gd name="connsiteX16" fmla="*/ 279083 w 1717357"/>
                <a:gd name="connsiteY16" fmla="*/ 1440180 h 2230755"/>
                <a:gd name="connsiteX17" fmla="*/ 514350 w 1717357"/>
                <a:gd name="connsiteY17" fmla="*/ 1440180 h 2230755"/>
                <a:gd name="connsiteX18" fmla="*/ 514350 w 1717357"/>
                <a:gd name="connsiteY18" fmla="*/ 1522095 h 2230755"/>
                <a:gd name="connsiteX19" fmla="*/ 1438275 w 1717357"/>
                <a:gd name="connsiteY19" fmla="*/ 1314450 h 2230755"/>
                <a:gd name="connsiteX20" fmla="*/ 1203008 w 1717357"/>
                <a:gd name="connsiteY20" fmla="*/ 1314450 h 2230755"/>
                <a:gd name="connsiteX21" fmla="*/ 1203008 w 1717357"/>
                <a:gd name="connsiteY21" fmla="*/ 1232535 h 2230755"/>
                <a:gd name="connsiteX22" fmla="*/ 1438275 w 1717357"/>
                <a:gd name="connsiteY22" fmla="*/ 1232535 h 2230755"/>
                <a:gd name="connsiteX23" fmla="*/ 1438275 w 1717357"/>
                <a:gd name="connsiteY23" fmla="*/ 1314450 h 2230755"/>
                <a:gd name="connsiteX24" fmla="*/ 1438275 w 1717357"/>
                <a:gd name="connsiteY24" fmla="*/ 1522095 h 2230755"/>
                <a:gd name="connsiteX25" fmla="*/ 1203008 w 1717357"/>
                <a:gd name="connsiteY25" fmla="*/ 1522095 h 2230755"/>
                <a:gd name="connsiteX26" fmla="*/ 1203008 w 1717357"/>
                <a:gd name="connsiteY26" fmla="*/ 1440180 h 2230755"/>
                <a:gd name="connsiteX27" fmla="*/ 1438275 w 1717357"/>
                <a:gd name="connsiteY27" fmla="*/ 1440180 h 2230755"/>
                <a:gd name="connsiteX28" fmla="*/ 1438275 w 1717357"/>
                <a:gd name="connsiteY28" fmla="*/ 1522095 h 2230755"/>
                <a:gd name="connsiteX29" fmla="*/ 962977 w 1717357"/>
                <a:gd name="connsiteY29" fmla="*/ 1418273 h 2230755"/>
                <a:gd name="connsiteX30" fmla="*/ 900113 w 1717357"/>
                <a:gd name="connsiteY30" fmla="*/ 1418273 h 2230755"/>
                <a:gd name="connsiteX31" fmla="*/ 900113 w 1717357"/>
                <a:gd name="connsiteY31" fmla="*/ 1481138 h 2230755"/>
                <a:gd name="connsiteX32" fmla="*/ 859155 w 1717357"/>
                <a:gd name="connsiteY32" fmla="*/ 1522095 h 2230755"/>
                <a:gd name="connsiteX33" fmla="*/ 818198 w 1717357"/>
                <a:gd name="connsiteY33" fmla="*/ 1481138 h 2230755"/>
                <a:gd name="connsiteX34" fmla="*/ 818198 w 1717357"/>
                <a:gd name="connsiteY34" fmla="*/ 1418273 h 2230755"/>
                <a:gd name="connsiteX35" fmla="*/ 755333 w 1717357"/>
                <a:gd name="connsiteY35" fmla="*/ 1418273 h 2230755"/>
                <a:gd name="connsiteX36" fmla="*/ 755333 w 1717357"/>
                <a:gd name="connsiteY36" fmla="*/ 1336357 h 2230755"/>
                <a:gd name="connsiteX37" fmla="*/ 818198 w 1717357"/>
                <a:gd name="connsiteY37" fmla="*/ 1336357 h 2230755"/>
                <a:gd name="connsiteX38" fmla="*/ 818198 w 1717357"/>
                <a:gd name="connsiteY38" fmla="*/ 1273493 h 2230755"/>
                <a:gd name="connsiteX39" fmla="*/ 900113 w 1717357"/>
                <a:gd name="connsiteY39" fmla="*/ 1273493 h 2230755"/>
                <a:gd name="connsiteX40" fmla="*/ 900113 w 1717357"/>
                <a:gd name="connsiteY40" fmla="*/ 1336357 h 2230755"/>
                <a:gd name="connsiteX41" fmla="*/ 962977 w 1717357"/>
                <a:gd name="connsiteY41" fmla="*/ 1336357 h 2230755"/>
                <a:gd name="connsiteX42" fmla="*/ 962977 w 1717357"/>
                <a:gd name="connsiteY42" fmla="*/ 1418273 h 2230755"/>
                <a:gd name="connsiteX43" fmla="*/ 1406843 w 1717357"/>
                <a:gd name="connsiteY43" fmla="*/ 1156335 h 2230755"/>
                <a:gd name="connsiteX44" fmla="*/ 310515 w 1717357"/>
                <a:gd name="connsiteY44" fmla="*/ 1156335 h 2230755"/>
                <a:gd name="connsiteX45" fmla="*/ 269558 w 1717357"/>
                <a:gd name="connsiteY45" fmla="*/ 1115378 h 2230755"/>
                <a:gd name="connsiteX46" fmla="*/ 269558 w 1717357"/>
                <a:gd name="connsiteY46" fmla="*/ 310515 h 2230755"/>
                <a:gd name="connsiteX47" fmla="*/ 310515 w 1717357"/>
                <a:gd name="connsiteY47" fmla="*/ 269558 h 2230755"/>
                <a:gd name="connsiteX48" fmla="*/ 1406843 w 1717357"/>
                <a:gd name="connsiteY48" fmla="*/ 269558 h 2230755"/>
                <a:gd name="connsiteX49" fmla="*/ 1447800 w 1717357"/>
                <a:gd name="connsiteY49" fmla="*/ 310515 h 2230755"/>
                <a:gd name="connsiteX50" fmla="*/ 1447800 w 1717357"/>
                <a:gd name="connsiteY50" fmla="*/ 1115378 h 2230755"/>
                <a:gd name="connsiteX51" fmla="*/ 1406843 w 1717357"/>
                <a:gd name="connsiteY51" fmla="*/ 1156335 h 2230755"/>
                <a:gd name="connsiteX52" fmla="*/ 1406843 w 1717357"/>
                <a:gd name="connsiteY52" fmla="*/ 1961198 h 2230755"/>
                <a:gd name="connsiteX53" fmla="*/ 310515 w 1717357"/>
                <a:gd name="connsiteY53" fmla="*/ 1961198 h 2230755"/>
                <a:gd name="connsiteX54" fmla="*/ 269558 w 1717357"/>
                <a:gd name="connsiteY54" fmla="*/ 1920240 h 2230755"/>
                <a:gd name="connsiteX55" fmla="*/ 269558 w 1717357"/>
                <a:gd name="connsiteY55" fmla="*/ 1639253 h 2230755"/>
                <a:gd name="connsiteX56" fmla="*/ 310515 w 1717357"/>
                <a:gd name="connsiteY56" fmla="*/ 1598295 h 2230755"/>
                <a:gd name="connsiteX57" fmla="*/ 1406843 w 1717357"/>
                <a:gd name="connsiteY57" fmla="*/ 1598295 h 2230755"/>
                <a:gd name="connsiteX58" fmla="*/ 1447800 w 1717357"/>
                <a:gd name="connsiteY58" fmla="*/ 1639253 h 2230755"/>
                <a:gd name="connsiteX59" fmla="*/ 1447800 w 1717357"/>
                <a:gd name="connsiteY59" fmla="*/ 1920240 h 2230755"/>
                <a:gd name="connsiteX60" fmla="*/ 1406843 w 1717357"/>
                <a:gd name="connsiteY60" fmla="*/ 1961198 h 223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717357" h="2230755">
                  <a:moveTo>
                    <a:pt x="1486852" y="2230755"/>
                  </a:moveTo>
                  <a:lnTo>
                    <a:pt x="230505" y="2230755"/>
                  </a:lnTo>
                  <a:cubicBezTo>
                    <a:pt x="103823" y="2230755"/>
                    <a:pt x="0" y="2126933"/>
                    <a:pt x="0" y="2000250"/>
                  </a:cubicBezTo>
                  <a:lnTo>
                    <a:pt x="0" y="230505"/>
                  </a:lnTo>
                  <a:cubicBezTo>
                    <a:pt x="0" y="103822"/>
                    <a:pt x="103823" y="0"/>
                    <a:pt x="230505" y="0"/>
                  </a:cubicBezTo>
                  <a:lnTo>
                    <a:pt x="1486852" y="0"/>
                  </a:lnTo>
                  <a:cubicBezTo>
                    <a:pt x="1613535" y="0"/>
                    <a:pt x="1717358" y="103822"/>
                    <a:pt x="1717358" y="230505"/>
                  </a:cubicBezTo>
                  <a:lnTo>
                    <a:pt x="1717358" y="2000250"/>
                  </a:lnTo>
                  <a:cubicBezTo>
                    <a:pt x="1717358" y="2126933"/>
                    <a:pt x="1613535" y="2230755"/>
                    <a:pt x="1486852" y="2230755"/>
                  </a:cubicBezTo>
                  <a:close/>
                  <a:moveTo>
                    <a:pt x="514350" y="1314450"/>
                  </a:moveTo>
                  <a:lnTo>
                    <a:pt x="279083" y="1314450"/>
                  </a:lnTo>
                  <a:cubicBezTo>
                    <a:pt x="224790" y="1314450"/>
                    <a:pt x="224790" y="1232535"/>
                    <a:pt x="279083" y="1232535"/>
                  </a:cubicBezTo>
                  <a:lnTo>
                    <a:pt x="514350" y="1232535"/>
                  </a:lnTo>
                  <a:cubicBezTo>
                    <a:pt x="568643" y="1231582"/>
                    <a:pt x="568643" y="1314450"/>
                    <a:pt x="514350" y="1314450"/>
                  </a:cubicBezTo>
                  <a:close/>
                  <a:moveTo>
                    <a:pt x="514350" y="1522095"/>
                  </a:moveTo>
                  <a:lnTo>
                    <a:pt x="279083" y="1522095"/>
                  </a:lnTo>
                  <a:cubicBezTo>
                    <a:pt x="224790" y="1522095"/>
                    <a:pt x="224790" y="1440180"/>
                    <a:pt x="279083" y="1440180"/>
                  </a:cubicBezTo>
                  <a:lnTo>
                    <a:pt x="514350" y="1440180"/>
                  </a:lnTo>
                  <a:cubicBezTo>
                    <a:pt x="568643" y="1440180"/>
                    <a:pt x="568643" y="1522095"/>
                    <a:pt x="514350" y="1522095"/>
                  </a:cubicBezTo>
                  <a:close/>
                  <a:moveTo>
                    <a:pt x="1438275" y="1314450"/>
                  </a:moveTo>
                  <a:lnTo>
                    <a:pt x="1203008" y="1314450"/>
                  </a:lnTo>
                  <a:cubicBezTo>
                    <a:pt x="1148715" y="1314450"/>
                    <a:pt x="1148715" y="1232535"/>
                    <a:pt x="1203008" y="1232535"/>
                  </a:cubicBezTo>
                  <a:lnTo>
                    <a:pt x="1438275" y="1232535"/>
                  </a:lnTo>
                  <a:cubicBezTo>
                    <a:pt x="1492568" y="1231582"/>
                    <a:pt x="1492568" y="1314450"/>
                    <a:pt x="1438275" y="1314450"/>
                  </a:cubicBezTo>
                  <a:close/>
                  <a:moveTo>
                    <a:pt x="1438275" y="1522095"/>
                  </a:moveTo>
                  <a:lnTo>
                    <a:pt x="1203008" y="1522095"/>
                  </a:lnTo>
                  <a:cubicBezTo>
                    <a:pt x="1148715" y="1522095"/>
                    <a:pt x="1148715" y="1440180"/>
                    <a:pt x="1203008" y="1440180"/>
                  </a:cubicBezTo>
                  <a:lnTo>
                    <a:pt x="1438275" y="1440180"/>
                  </a:lnTo>
                  <a:cubicBezTo>
                    <a:pt x="1492568" y="1440180"/>
                    <a:pt x="1492568" y="1522095"/>
                    <a:pt x="1438275" y="1522095"/>
                  </a:cubicBezTo>
                  <a:close/>
                  <a:moveTo>
                    <a:pt x="962977" y="1418273"/>
                  </a:moveTo>
                  <a:lnTo>
                    <a:pt x="900113" y="1418273"/>
                  </a:lnTo>
                  <a:lnTo>
                    <a:pt x="900113" y="1481138"/>
                  </a:lnTo>
                  <a:cubicBezTo>
                    <a:pt x="900113" y="1503998"/>
                    <a:pt x="882015" y="1522095"/>
                    <a:pt x="859155" y="1522095"/>
                  </a:cubicBezTo>
                  <a:cubicBezTo>
                    <a:pt x="836295" y="1522095"/>
                    <a:pt x="818198" y="1503998"/>
                    <a:pt x="818198" y="1481138"/>
                  </a:cubicBezTo>
                  <a:lnTo>
                    <a:pt x="818198" y="1418273"/>
                  </a:lnTo>
                  <a:lnTo>
                    <a:pt x="755333" y="1418273"/>
                  </a:lnTo>
                  <a:cubicBezTo>
                    <a:pt x="701040" y="1418273"/>
                    <a:pt x="701040" y="1336357"/>
                    <a:pt x="755333" y="1336357"/>
                  </a:cubicBezTo>
                  <a:lnTo>
                    <a:pt x="818198" y="1336357"/>
                  </a:lnTo>
                  <a:lnTo>
                    <a:pt x="818198" y="1273493"/>
                  </a:lnTo>
                  <a:cubicBezTo>
                    <a:pt x="818198" y="1219200"/>
                    <a:pt x="900113" y="1219200"/>
                    <a:pt x="900113" y="1273493"/>
                  </a:cubicBezTo>
                  <a:lnTo>
                    <a:pt x="900113" y="1336357"/>
                  </a:lnTo>
                  <a:lnTo>
                    <a:pt x="962977" y="1336357"/>
                  </a:lnTo>
                  <a:cubicBezTo>
                    <a:pt x="1017270" y="1336357"/>
                    <a:pt x="1017270" y="1418273"/>
                    <a:pt x="962977" y="1418273"/>
                  </a:cubicBezTo>
                  <a:close/>
                  <a:moveTo>
                    <a:pt x="1406843" y="1156335"/>
                  </a:moveTo>
                  <a:lnTo>
                    <a:pt x="310515" y="1156335"/>
                  </a:lnTo>
                  <a:cubicBezTo>
                    <a:pt x="287655" y="1156335"/>
                    <a:pt x="269558" y="1138238"/>
                    <a:pt x="269558" y="1115378"/>
                  </a:cubicBezTo>
                  <a:lnTo>
                    <a:pt x="269558" y="310515"/>
                  </a:lnTo>
                  <a:cubicBezTo>
                    <a:pt x="269558" y="287655"/>
                    <a:pt x="287655" y="269558"/>
                    <a:pt x="310515" y="269558"/>
                  </a:cubicBezTo>
                  <a:lnTo>
                    <a:pt x="1406843" y="269558"/>
                  </a:lnTo>
                  <a:cubicBezTo>
                    <a:pt x="1429702" y="269558"/>
                    <a:pt x="1447800" y="287655"/>
                    <a:pt x="1447800" y="310515"/>
                  </a:cubicBezTo>
                  <a:lnTo>
                    <a:pt x="1447800" y="1115378"/>
                  </a:lnTo>
                  <a:cubicBezTo>
                    <a:pt x="1447800" y="1138238"/>
                    <a:pt x="1429702" y="1156335"/>
                    <a:pt x="1406843" y="1156335"/>
                  </a:cubicBezTo>
                  <a:close/>
                  <a:moveTo>
                    <a:pt x="1406843" y="1961198"/>
                  </a:moveTo>
                  <a:lnTo>
                    <a:pt x="310515" y="1961198"/>
                  </a:lnTo>
                  <a:cubicBezTo>
                    <a:pt x="287655" y="1961198"/>
                    <a:pt x="269558" y="1943100"/>
                    <a:pt x="269558" y="1920240"/>
                  </a:cubicBezTo>
                  <a:lnTo>
                    <a:pt x="269558" y="1639253"/>
                  </a:lnTo>
                  <a:cubicBezTo>
                    <a:pt x="269558" y="1616393"/>
                    <a:pt x="287655" y="1598295"/>
                    <a:pt x="310515" y="1598295"/>
                  </a:cubicBezTo>
                  <a:lnTo>
                    <a:pt x="1406843" y="1598295"/>
                  </a:lnTo>
                  <a:cubicBezTo>
                    <a:pt x="1429702" y="1598295"/>
                    <a:pt x="1447800" y="1616393"/>
                    <a:pt x="1447800" y="1639253"/>
                  </a:cubicBezTo>
                  <a:lnTo>
                    <a:pt x="1447800" y="1920240"/>
                  </a:lnTo>
                  <a:cubicBezTo>
                    <a:pt x="1447800" y="1943100"/>
                    <a:pt x="1429702" y="1961198"/>
                    <a:pt x="1406843" y="1961198"/>
                  </a:cubicBezTo>
                  <a:close/>
                </a:path>
              </a:pathLst>
            </a:custGeom>
            <a:grpFill/>
            <a:ln w="9525" cap="flat">
              <a:noFill/>
              <a:prstDash val="solid"/>
              <a:miter/>
            </a:ln>
          </p:spPr>
          <p:txBody>
            <a:bodyPr rtlCol="0" anchor="ctr"/>
            <a:lstStyle/>
            <a:p>
              <a:endParaRPr lang="en-GB" dirty="0"/>
            </a:p>
          </p:txBody>
        </p:sp>
        <p:sp>
          <p:nvSpPr>
            <p:cNvPr id="60" name="Freeform 1050">
              <a:extLst>
                <a:ext uri="{FF2B5EF4-FFF2-40B4-BE49-F238E27FC236}">
                  <a16:creationId xmlns:a16="http://schemas.microsoft.com/office/drawing/2014/main" id="{D3DE5DDF-0910-8A27-828C-6143CFF5317A}"/>
                </a:ext>
              </a:extLst>
            </p:cNvPr>
            <p:cNvSpPr/>
            <p:nvPr/>
          </p:nvSpPr>
          <p:spPr>
            <a:xfrm>
              <a:off x="5177790" y="1614487"/>
              <a:ext cx="909637" cy="430529"/>
            </a:xfrm>
            <a:custGeom>
              <a:avLst/>
              <a:gdLst>
                <a:gd name="connsiteX0" fmla="*/ 868680 w 909637"/>
                <a:gd name="connsiteY0" fmla="*/ 430530 h 430529"/>
                <a:gd name="connsiteX1" fmla="*/ 40957 w 909637"/>
                <a:gd name="connsiteY1" fmla="*/ 430530 h 430529"/>
                <a:gd name="connsiteX2" fmla="*/ 0 w 909637"/>
                <a:gd name="connsiteY2" fmla="*/ 389572 h 430529"/>
                <a:gd name="connsiteX3" fmla="*/ 0 w 909637"/>
                <a:gd name="connsiteY3" fmla="*/ 215265 h 430529"/>
                <a:gd name="connsiteX4" fmla="*/ 215265 w 909637"/>
                <a:gd name="connsiteY4" fmla="*/ 0 h 430529"/>
                <a:gd name="connsiteX5" fmla="*/ 694372 w 909637"/>
                <a:gd name="connsiteY5" fmla="*/ 0 h 430529"/>
                <a:gd name="connsiteX6" fmla="*/ 909638 w 909637"/>
                <a:gd name="connsiteY6" fmla="*/ 215265 h 430529"/>
                <a:gd name="connsiteX7" fmla="*/ 909638 w 909637"/>
                <a:gd name="connsiteY7" fmla="*/ 389572 h 430529"/>
                <a:gd name="connsiteX8" fmla="*/ 868680 w 909637"/>
                <a:gd name="connsiteY8" fmla="*/ 430530 h 430529"/>
                <a:gd name="connsiteX9" fmla="*/ 81915 w 909637"/>
                <a:gd name="connsiteY9" fmla="*/ 348615 h 430529"/>
                <a:gd name="connsiteX10" fmla="*/ 827722 w 909637"/>
                <a:gd name="connsiteY10" fmla="*/ 348615 h 430529"/>
                <a:gd name="connsiteX11" fmla="*/ 827722 w 909637"/>
                <a:gd name="connsiteY11" fmla="*/ 215265 h 430529"/>
                <a:gd name="connsiteX12" fmla="*/ 694372 w 909637"/>
                <a:gd name="connsiteY12" fmla="*/ 81915 h 430529"/>
                <a:gd name="connsiteX13" fmla="*/ 215265 w 909637"/>
                <a:gd name="connsiteY13" fmla="*/ 81915 h 430529"/>
                <a:gd name="connsiteX14" fmla="*/ 81915 w 909637"/>
                <a:gd name="connsiteY14" fmla="*/ 215265 h 430529"/>
                <a:gd name="connsiteX15" fmla="*/ 81915 w 909637"/>
                <a:gd name="connsiteY15" fmla="*/ 348615 h 43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9637" h="430529">
                  <a:moveTo>
                    <a:pt x="868680" y="430530"/>
                  </a:moveTo>
                  <a:lnTo>
                    <a:pt x="40957" y="430530"/>
                  </a:lnTo>
                  <a:cubicBezTo>
                    <a:pt x="18097" y="430530"/>
                    <a:pt x="0" y="412433"/>
                    <a:pt x="0" y="389572"/>
                  </a:cubicBezTo>
                  <a:lnTo>
                    <a:pt x="0" y="215265"/>
                  </a:lnTo>
                  <a:cubicBezTo>
                    <a:pt x="0" y="96203"/>
                    <a:pt x="96203" y="0"/>
                    <a:pt x="215265" y="0"/>
                  </a:cubicBezTo>
                  <a:lnTo>
                    <a:pt x="694372" y="0"/>
                  </a:lnTo>
                  <a:cubicBezTo>
                    <a:pt x="813435" y="0"/>
                    <a:pt x="909638" y="96203"/>
                    <a:pt x="909638" y="215265"/>
                  </a:cubicBezTo>
                  <a:lnTo>
                    <a:pt x="909638" y="389572"/>
                  </a:lnTo>
                  <a:cubicBezTo>
                    <a:pt x="909638" y="412433"/>
                    <a:pt x="891540" y="430530"/>
                    <a:pt x="868680" y="430530"/>
                  </a:cubicBezTo>
                  <a:close/>
                  <a:moveTo>
                    <a:pt x="81915" y="348615"/>
                  </a:moveTo>
                  <a:lnTo>
                    <a:pt x="827722" y="348615"/>
                  </a:lnTo>
                  <a:lnTo>
                    <a:pt x="827722" y="215265"/>
                  </a:lnTo>
                  <a:cubicBezTo>
                    <a:pt x="827722" y="141922"/>
                    <a:pt x="767715" y="81915"/>
                    <a:pt x="694372" y="81915"/>
                  </a:cubicBezTo>
                  <a:lnTo>
                    <a:pt x="215265" y="81915"/>
                  </a:lnTo>
                  <a:cubicBezTo>
                    <a:pt x="141922" y="81915"/>
                    <a:pt x="81915" y="141922"/>
                    <a:pt x="81915" y="215265"/>
                  </a:cubicBezTo>
                  <a:cubicBezTo>
                    <a:pt x="81915" y="215265"/>
                    <a:pt x="81915" y="348615"/>
                    <a:pt x="81915" y="348615"/>
                  </a:cubicBezTo>
                  <a:close/>
                </a:path>
              </a:pathLst>
            </a:custGeom>
            <a:grpFill/>
            <a:ln w="9525" cap="flat">
              <a:noFill/>
              <a:prstDash val="solid"/>
              <a:miter/>
            </a:ln>
          </p:spPr>
          <p:txBody>
            <a:bodyPr rtlCol="0" anchor="ctr"/>
            <a:lstStyle/>
            <a:p>
              <a:endParaRPr lang="en-GB" dirty="0"/>
            </a:p>
          </p:txBody>
        </p:sp>
        <p:sp>
          <p:nvSpPr>
            <p:cNvPr id="61" name="Freeform 1051">
              <a:extLst>
                <a:ext uri="{FF2B5EF4-FFF2-40B4-BE49-F238E27FC236}">
                  <a16:creationId xmlns:a16="http://schemas.microsoft.com/office/drawing/2014/main" id="{05E98DE6-C288-2BD0-8D58-A2A7F82BB20C}"/>
                </a:ext>
              </a:extLst>
            </p:cNvPr>
            <p:cNvSpPr/>
            <p:nvPr/>
          </p:nvSpPr>
          <p:spPr>
            <a:xfrm>
              <a:off x="5322569" y="4274819"/>
              <a:ext cx="621030" cy="144780"/>
            </a:xfrm>
            <a:custGeom>
              <a:avLst/>
              <a:gdLst>
                <a:gd name="connsiteX0" fmla="*/ 579120 w 621030"/>
                <a:gd name="connsiteY0" fmla="*/ 144780 h 144780"/>
                <a:gd name="connsiteX1" fmla="*/ 40958 w 621030"/>
                <a:gd name="connsiteY1" fmla="*/ 144780 h 144780"/>
                <a:gd name="connsiteX2" fmla="*/ 0 w 621030"/>
                <a:gd name="connsiteY2" fmla="*/ 103823 h 144780"/>
                <a:gd name="connsiteX3" fmla="*/ 0 w 621030"/>
                <a:gd name="connsiteY3" fmla="*/ 0 h 144780"/>
                <a:gd name="connsiteX4" fmla="*/ 621030 w 621030"/>
                <a:gd name="connsiteY4" fmla="*/ 0 h 144780"/>
                <a:gd name="connsiteX5" fmla="*/ 621030 w 621030"/>
                <a:gd name="connsiteY5" fmla="*/ 103823 h 144780"/>
                <a:gd name="connsiteX6" fmla="*/ 579120 w 621030"/>
                <a:gd name="connsiteY6" fmla="*/ 144780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030" h="144780">
                  <a:moveTo>
                    <a:pt x="579120" y="144780"/>
                  </a:moveTo>
                  <a:lnTo>
                    <a:pt x="40958" y="144780"/>
                  </a:lnTo>
                  <a:cubicBezTo>
                    <a:pt x="18098" y="144780"/>
                    <a:pt x="0" y="126683"/>
                    <a:pt x="0" y="103823"/>
                  </a:cubicBezTo>
                  <a:lnTo>
                    <a:pt x="0" y="0"/>
                  </a:lnTo>
                  <a:lnTo>
                    <a:pt x="621030" y="0"/>
                  </a:lnTo>
                  <a:lnTo>
                    <a:pt x="621030" y="103823"/>
                  </a:lnTo>
                  <a:cubicBezTo>
                    <a:pt x="620078" y="125730"/>
                    <a:pt x="601980" y="144780"/>
                    <a:pt x="579120" y="144780"/>
                  </a:cubicBezTo>
                  <a:close/>
                </a:path>
              </a:pathLst>
            </a:custGeom>
            <a:grpFill/>
            <a:ln w="9525" cap="flat">
              <a:noFill/>
              <a:prstDash val="solid"/>
              <a:miter/>
            </a:ln>
          </p:spPr>
          <p:txBody>
            <a:bodyPr rtlCol="0" anchor="ctr"/>
            <a:lstStyle/>
            <a:p>
              <a:endParaRPr lang="en-GB" dirty="0"/>
            </a:p>
          </p:txBody>
        </p:sp>
        <p:sp>
          <p:nvSpPr>
            <p:cNvPr id="62" name="Freeform 1052">
              <a:extLst>
                <a:ext uri="{FF2B5EF4-FFF2-40B4-BE49-F238E27FC236}">
                  <a16:creationId xmlns:a16="http://schemas.microsoft.com/office/drawing/2014/main" id="{A9E23D47-A591-520D-3FFF-BBF492D24AD6}"/>
                </a:ext>
              </a:extLst>
            </p:cNvPr>
            <p:cNvSpPr/>
            <p:nvPr/>
          </p:nvSpPr>
          <p:spPr>
            <a:xfrm>
              <a:off x="4774882" y="3036569"/>
              <a:ext cx="1716404" cy="605790"/>
            </a:xfrm>
            <a:custGeom>
              <a:avLst/>
              <a:gdLst>
                <a:gd name="connsiteX0" fmla="*/ 1675448 w 1716404"/>
                <a:gd name="connsiteY0" fmla="*/ 605790 h 605790"/>
                <a:gd name="connsiteX1" fmla="*/ 40958 w 1716404"/>
                <a:gd name="connsiteY1" fmla="*/ 605790 h 605790"/>
                <a:gd name="connsiteX2" fmla="*/ 0 w 1716404"/>
                <a:gd name="connsiteY2" fmla="*/ 564833 h 605790"/>
                <a:gd name="connsiteX3" fmla="*/ 0 w 1716404"/>
                <a:gd name="connsiteY3" fmla="*/ 40958 h 605790"/>
                <a:gd name="connsiteX4" fmla="*/ 40958 w 1716404"/>
                <a:gd name="connsiteY4" fmla="*/ 0 h 605790"/>
                <a:gd name="connsiteX5" fmla="*/ 1675448 w 1716404"/>
                <a:gd name="connsiteY5" fmla="*/ 0 h 605790"/>
                <a:gd name="connsiteX6" fmla="*/ 1716405 w 1716404"/>
                <a:gd name="connsiteY6" fmla="*/ 40958 h 605790"/>
                <a:gd name="connsiteX7" fmla="*/ 1716405 w 1716404"/>
                <a:gd name="connsiteY7" fmla="*/ 564833 h 605790"/>
                <a:gd name="connsiteX8" fmla="*/ 1675448 w 1716404"/>
                <a:gd name="connsiteY8" fmla="*/ 605790 h 605790"/>
                <a:gd name="connsiteX9" fmla="*/ 513398 w 1716404"/>
                <a:gd name="connsiteY9" fmla="*/ 240030 h 605790"/>
                <a:gd name="connsiteX10" fmla="*/ 278130 w 1716404"/>
                <a:gd name="connsiteY10" fmla="*/ 240030 h 605790"/>
                <a:gd name="connsiteX11" fmla="*/ 278130 w 1716404"/>
                <a:gd name="connsiteY11" fmla="*/ 158115 h 605790"/>
                <a:gd name="connsiteX12" fmla="*/ 513398 w 1716404"/>
                <a:gd name="connsiteY12" fmla="*/ 158115 h 605790"/>
                <a:gd name="connsiteX13" fmla="*/ 513398 w 1716404"/>
                <a:gd name="connsiteY13" fmla="*/ 240030 h 605790"/>
                <a:gd name="connsiteX14" fmla="*/ 513398 w 1716404"/>
                <a:gd name="connsiteY14" fmla="*/ 447675 h 605790"/>
                <a:gd name="connsiteX15" fmla="*/ 278130 w 1716404"/>
                <a:gd name="connsiteY15" fmla="*/ 447675 h 605790"/>
                <a:gd name="connsiteX16" fmla="*/ 278130 w 1716404"/>
                <a:gd name="connsiteY16" fmla="*/ 365760 h 605790"/>
                <a:gd name="connsiteX17" fmla="*/ 513398 w 1716404"/>
                <a:gd name="connsiteY17" fmla="*/ 365760 h 605790"/>
                <a:gd name="connsiteX18" fmla="*/ 513398 w 1716404"/>
                <a:gd name="connsiteY18" fmla="*/ 447675 h 605790"/>
                <a:gd name="connsiteX19" fmla="*/ 1437323 w 1716404"/>
                <a:gd name="connsiteY19" fmla="*/ 240030 h 605790"/>
                <a:gd name="connsiteX20" fmla="*/ 1202055 w 1716404"/>
                <a:gd name="connsiteY20" fmla="*/ 240030 h 605790"/>
                <a:gd name="connsiteX21" fmla="*/ 1202055 w 1716404"/>
                <a:gd name="connsiteY21" fmla="*/ 158115 h 605790"/>
                <a:gd name="connsiteX22" fmla="*/ 1437323 w 1716404"/>
                <a:gd name="connsiteY22" fmla="*/ 158115 h 605790"/>
                <a:gd name="connsiteX23" fmla="*/ 1437323 w 1716404"/>
                <a:gd name="connsiteY23" fmla="*/ 240030 h 605790"/>
                <a:gd name="connsiteX24" fmla="*/ 1437323 w 1716404"/>
                <a:gd name="connsiteY24" fmla="*/ 447675 h 605790"/>
                <a:gd name="connsiteX25" fmla="*/ 1202055 w 1716404"/>
                <a:gd name="connsiteY25" fmla="*/ 447675 h 605790"/>
                <a:gd name="connsiteX26" fmla="*/ 1202055 w 1716404"/>
                <a:gd name="connsiteY26" fmla="*/ 365760 h 605790"/>
                <a:gd name="connsiteX27" fmla="*/ 1437323 w 1716404"/>
                <a:gd name="connsiteY27" fmla="*/ 365760 h 605790"/>
                <a:gd name="connsiteX28" fmla="*/ 1437323 w 1716404"/>
                <a:gd name="connsiteY28" fmla="*/ 447675 h 605790"/>
                <a:gd name="connsiteX29" fmla="*/ 962025 w 1716404"/>
                <a:gd name="connsiteY29" fmla="*/ 343853 h 605790"/>
                <a:gd name="connsiteX30" fmla="*/ 899160 w 1716404"/>
                <a:gd name="connsiteY30" fmla="*/ 343853 h 605790"/>
                <a:gd name="connsiteX31" fmla="*/ 899160 w 1716404"/>
                <a:gd name="connsiteY31" fmla="*/ 406718 h 605790"/>
                <a:gd name="connsiteX32" fmla="*/ 858202 w 1716404"/>
                <a:gd name="connsiteY32" fmla="*/ 447675 h 605790"/>
                <a:gd name="connsiteX33" fmla="*/ 817245 w 1716404"/>
                <a:gd name="connsiteY33" fmla="*/ 406718 h 605790"/>
                <a:gd name="connsiteX34" fmla="*/ 817245 w 1716404"/>
                <a:gd name="connsiteY34" fmla="*/ 343853 h 605790"/>
                <a:gd name="connsiteX35" fmla="*/ 754380 w 1716404"/>
                <a:gd name="connsiteY35" fmla="*/ 343853 h 605790"/>
                <a:gd name="connsiteX36" fmla="*/ 754380 w 1716404"/>
                <a:gd name="connsiteY36" fmla="*/ 261938 h 605790"/>
                <a:gd name="connsiteX37" fmla="*/ 817245 w 1716404"/>
                <a:gd name="connsiteY37" fmla="*/ 261938 h 605790"/>
                <a:gd name="connsiteX38" fmla="*/ 817245 w 1716404"/>
                <a:gd name="connsiteY38" fmla="*/ 199073 h 605790"/>
                <a:gd name="connsiteX39" fmla="*/ 899160 w 1716404"/>
                <a:gd name="connsiteY39" fmla="*/ 199073 h 605790"/>
                <a:gd name="connsiteX40" fmla="*/ 899160 w 1716404"/>
                <a:gd name="connsiteY40" fmla="*/ 261938 h 605790"/>
                <a:gd name="connsiteX41" fmla="*/ 962025 w 1716404"/>
                <a:gd name="connsiteY41" fmla="*/ 261938 h 605790"/>
                <a:gd name="connsiteX42" fmla="*/ 962025 w 1716404"/>
                <a:gd name="connsiteY42" fmla="*/ 343853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16404" h="605790">
                  <a:moveTo>
                    <a:pt x="1675448" y="605790"/>
                  </a:moveTo>
                  <a:lnTo>
                    <a:pt x="40958" y="605790"/>
                  </a:lnTo>
                  <a:cubicBezTo>
                    <a:pt x="18097" y="605790"/>
                    <a:pt x="0" y="587693"/>
                    <a:pt x="0" y="564833"/>
                  </a:cubicBezTo>
                  <a:lnTo>
                    <a:pt x="0" y="40958"/>
                  </a:lnTo>
                  <a:cubicBezTo>
                    <a:pt x="0" y="18098"/>
                    <a:pt x="18097" y="0"/>
                    <a:pt x="40958" y="0"/>
                  </a:cubicBezTo>
                  <a:lnTo>
                    <a:pt x="1675448" y="0"/>
                  </a:lnTo>
                  <a:cubicBezTo>
                    <a:pt x="1698308" y="0"/>
                    <a:pt x="1716405" y="18098"/>
                    <a:pt x="1716405" y="40958"/>
                  </a:cubicBezTo>
                  <a:lnTo>
                    <a:pt x="1716405" y="564833"/>
                  </a:lnTo>
                  <a:cubicBezTo>
                    <a:pt x="1716405" y="587693"/>
                    <a:pt x="1697355" y="605790"/>
                    <a:pt x="1675448" y="605790"/>
                  </a:cubicBezTo>
                  <a:close/>
                  <a:moveTo>
                    <a:pt x="513398" y="240030"/>
                  </a:moveTo>
                  <a:lnTo>
                    <a:pt x="278130" y="240030"/>
                  </a:lnTo>
                  <a:cubicBezTo>
                    <a:pt x="223838" y="240030"/>
                    <a:pt x="223838" y="158115"/>
                    <a:pt x="278130" y="158115"/>
                  </a:cubicBezTo>
                  <a:lnTo>
                    <a:pt x="513398" y="158115"/>
                  </a:lnTo>
                  <a:cubicBezTo>
                    <a:pt x="567690" y="157163"/>
                    <a:pt x="567690" y="240030"/>
                    <a:pt x="513398" y="240030"/>
                  </a:cubicBezTo>
                  <a:close/>
                  <a:moveTo>
                    <a:pt x="513398" y="447675"/>
                  </a:moveTo>
                  <a:lnTo>
                    <a:pt x="278130" y="447675"/>
                  </a:lnTo>
                  <a:cubicBezTo>
                    <a:pt x="223838" y="447675"/>
                    <a:pt x="223838" y="365760"/>
                    <a:pt x="278130" y="365760"/>
                  </a:cubicBezTo>
                  <a:lnTo>
                    <a:pt x="513398" y="365760"/>
                  </a:lnTo>
                  <a:cubicBezTo>
                    <a:pt x="567690" y="365760"/>
                    <a:pt x="567690" y="447675"/>
                    <a:pt x="513398" y="447675"/>
                  </a:cubicBezTo>
                  <a:close/>
                  <a:moveTo>
                    <a:pt x="1437323" y="240030"/>
                  </a:moveTo>
                  <a:lnTo>
                    <a:pt x="1202055" y="240030"/>
                  </a:lnTo>
                  <a:cubicBezTo>
                    <a:pt x="1147762" y="240030"/>
                    <a:pt x="1147762" y="158115"/>
                    <a:pt x="1202055" y="158115"/>
                  </a:cubicBezTo>
                  <a:lnTo>
                    <a:pt x="1437323" y="158115"/>
                  </a:lnTo>
                  <a:cubicBezTo>
                    <a:pt x="1491615" y="157163"/>
                    <a:pt x="1491615" y="240030"/>
                    <a:pt x="1437323" y="240030"/>
                  </a:cubicBezTo>
                  <a:close/>
                  <a:moveTo>
                    <a:pt x="1437323" y="447675"/>
                  </a:moveTo>
                  <a:lnTo>
                    <a:pt x="1202055" y="447675"/>
                  </a:lnTo>
                  <a:cubicBezTo>
                    <a:pt x="1147762" y="447675"/>
                    <a:pt x="1147762" y="365760"/>
                    <a:pt x="1202055" y="365760"/>
                  </a:cubicBezTo>
                  <a:lnTo>
                    <a:pt x="1437323" y="365760"/>
                  </a:lnTo>
                  <a:cubicBezTo>
                    <a:pt x="1491615" y="365760"/>
                    <a:pt x="1491615" y="447675"/>
                    <a:pt x="1437323" y="447675"/>
                  </a:cubicBezTo>
                  <a:close/>
                  <a:moveTo>
                    <a:pt x="962025" y="343853"/>
                  </a:moveTo>
                  <a:lnTo>
                    <a:pt x="899160" y="343853"/>
                  </a:lnTo>
                  <a:lnTo>
                    <a:pt x="899160" y="406718"/>
                  </a:lnTo>
                  <a:cubicBezTo>
                    <a:pt x="899160" y="429578"/>
                    <a:pt x="881062" y="447675"/>
                    <a:pt x="858202" y="447675"/>
                  </a:cubicBezTo>
                  <a:cubicBezTo>
                    <a:pt x="835343" y="447675"/>
                    <a:pt x="817245" y="429578"/>
                    <a:pt x="817245" y="406718"/>
                  </a:cubicBezTo>
                  <a:lnTo>
                    <a:pt x="817245" y="343853"/>
                  </a:lnTo>
                  <a:lnTo>
                    <a:pt x="754380" y="343853"/>
                  </a:lnTo>
                  <a:cubicBezTo>
                    <a:pt x="700087" y="343853"/>
                    <a:pt x="700087" y="261938"/>
                    <a:pt x="754380" y="261938"/>
                  </a:cubicBezTo>
                  <a:lnTo>
                    <a:pt x="817245" y="261938"/>
                  </a:lnTo>
                  <a:lnTo>
                    <a:pt x="817245" y="199073"/>
                  </a:lnTo>
                  <a:cubicBezTo>
                    <a:pt x="817245" y="144780"/>
                    <a:pt x="899160" y="144780"/>
                    <a:pt x="899160" y="199073"/>
                  </a:cubicBezTo>
                  <a:lnTo>
                    <a:pt x="899160" y="261938"/>
                  </a:lnTo>
                  <a:lnTo>
                    <a:pt x="962025" y="261938"/>
                  </a:lnTo>
                  <a:cubicBezTo>
                    <a:pt x="1016318" y="261938"/>
                    <a:pt x="1016318" y="343853"/>
                    <a:pt x="962025" y="343853"/>
                  </a:cubicBezTo>
                  <a:close/>
                </a:path>
              </a:pathLst>
            </a:custGeom>
            <a:grpFill/>
            <a:ln w="9525" cap="flat">
              <a:noFill/>
              <a:prstDash val="solid"/>
              <a:miter/>
            </a:ln>
          </p:spPr>
          <p:txBody>
            <a:bodyPr rtlCol="0" anchor="ctr"/>
            <a:lstStyle/>
            <a:p>
              <a:endParaRPr lang="en-GB" dirty="0"/>
            </a:p>
          </p:txBody>
        </p:sp>
        <p:sp>
          <p:nvSpPr>
            <p:cNvPr id="63" name="Freeform 1053">
              <a:extLst>
                <a:ext uri="{FF2B5EF4-FFF2-40B4-BE49-F238E27FC236}">
                  <a16:creationId xmlns:a16="http://schemas.microsoft.com/office/drawing/2014/main" id="{22968CE3-7F2E-D3A0-6458-63423BD91A61}"/>
                </a:ext>
              </a:extLst>
            </p:cNvPr>
            <p:cNvSpPr/>
            <p:nvPr/>
          </p:nvSpPr>
          <p:spPr>
            <a:xfrm>
              <a:off x="5591175" y="3110150"/>
              <a:ext cx="1806897" cy="1846659"/>
            </a:xfrm>
            <a:custGeom>
              <a:avLst/>
              <a:gdLst>
                <a:gd name="connsiteX0" fmla="*/ 1497330 w 1806897"/>
                <a:gd name="connsiteY0" fmla="*/ 1846659 h 1846659"/>
                <a:gd name="connsiteX1" fmla="*/ 1223010 w 1806897"/>
                <a:gd name="connsiteY1" fmla="*/ 1846659 h 1846659"/>
                <a:gd name="connsiteX2" fmla="*/ 1223010 w 1806897"/>
                <a:gd name="connsiteY2" fmla="*/ 1764744 h 1846659"/>
                <a:gd name="connsiteX3" fmla="*/ 1497330 w 1806897"/>
                <a:gd name="connsiteY3" fmla="*/ 1764744 h 1846659"/>
                <a:gd name="connsiteX4" fmla="*/ 1724978 w 1806897"/>
                <a:gd name="connsiteY4" fmla="*/ 1537097 h 1846659"/>
                <a:gd name="connsiteX5" fmla="*/ 1724978 w 1806897"/>
                <a:gd name="connsiteY5" fmla="*/ 40719 h 1846659"/>
                <a:gd name="connsiteX6" fmla="*/ 1806893 w 1806897"/>
                <a:gd name="connsiteY6" fmla="*/ 40719 h 1846659"/>
                <a:gd name="connsiteX7" fmla="*/ 1806893 w 1806897"/>
                <a:gd name="connsiteY7" fmla="*/ 1537097 h 1846659"/>
                <a:gd name="connsiteX8" fmla="*/ 1497330 w 1806897"/>
                <a:gd name="connsiteY8" fmla="*/ 1846659 h 1846659"/>
                <a:gd name="connsiteX9" fmla="*/ 584835 w 1806897"/>
                <a:gd name="connsiteY9" fmla="*/ 1846659 h 1846659"/>
                <a:gd name="connsiteX10" fmla="*/ 310515 w 1806897"/>
                <a:gd name="connsiteY10" fmla="*/ 1846659 h 1846659"/>
                <a:gd name="connsiteX11" fmla="*/ 0 w 1806897"/>
                <a:gd name="connsiteY11" fmla="*/ 1536144 h 1846659"/>
                <a:gd name="connsiteX12" fmla="*/ 0 w 1806897"/>
                <a:gd name="connsiteY12" fmla="*/ 1267539 h 1846659"/>
                <a:gd name="connsiteX13" fmla="*/ 81915 w 1806897"/>
                <a:gd name="connsiteY13" fmla="*/ 1267539 h 1846659"/>
                <a:gd name="connsiteX14" fmla="*/ 81915 w 1806897"/>
                <a:gd name="connsiteY14" fmla="*/ 1536144 h 1846659"/>
                <a:gd name="connsiteX15" fmla="*/ 309563 w 1806897"/>
                <a:gd name="connsiteY15" fmla="*/ 1763792 h 1846659"/>
                <a:gd name="connsiteX16" fmla="*/ 583882 w 1806897"/>
                <a:gd name="connsiteY16" fmla="*/ 1763792 h 1846659"/>
                <a:gd name="connsiteX17" fmla="*/ 584835 w 1806897"/>
                <a:gd name="connsiteY17" fmla="*/ 1846659 h 184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6897" h="1846659">
                  <a:moveTo>
                    <a:pt x="1497330" y="1846659"/>
                  </a:moveTo>
                  <a:lnTo>
                    <a:pt x="1223010" y="1846659"/>
                  </a:lnTo>
                  <a:cubicBezTo>
                    <a:pt x="1168718" y="1846659"/>
                    <a:pt x="1168718" y="1764744"/>
                    <a:pt x="1223010" y="1764744"/>
                  </a:cubicBezTo>
                  <a:lnTo>
                    <a:pt x="1497330" y="1764744"/>
                  </a:lnTo>
                  <a:cubicBezTo>
                    <a:pt x="1623060" y="1764744"/>
                    <a:pt x="1724978" y="1662827"/>
                    <a:pt x="1724978" y="1537097"/>
                  </a:cubicBezTo>
                  <a:lnTo>
                    <a:pt x="1724978" y="40719"/>
                  </a:lnTo>
                  <a:cubicBezTo>
                    <a:pt x="1724978" y="-13573"/>
                    <a:pt x="1806893" y="-13573"/>
                    <a:pt x="1806893" y="40719"/>
                  </a:cubicBezTo>
                  <a:lnTo>
                    <a:pt x="1806893" y="1537097"/>
                  </a:lnTo>
                  <a:cubicBezTo>
                    <a:pt x="1807845" y="1707594"/>
                    <a:pt x="1668780" y="1846659"/>
                    <a:pt x="1497330" y="1846659"/>
                  </a:cubicBezTo>
                  <a:close/>
                  <a:moveTo>
                    <a:pt x="584835" y="1846659"/>
                  </a:moveTo>
                  <a:lnTo>
                    <a:pt x="310515" y="1846659"/>
                  </a:lnTo>
                  <a:cubicBezTo>
                    <a:pt x="139065" y="1846659"/>
                    <a:pt x="0" y="1707594"/>
                    <a:pt x="0" y="1536144"/>
                  </a:cubicBezTo>
                  <a:lnTo>
                    <a:pt x="0" y="1267539"/>
                  </a:lnTo>
                  <a:cubicBezTo>
                    <a:pt x="0" y="1213247"/>
                    <a:pt x="81915" y="1213247"/>
                    <a:pt x="81915" y="1267539"/>
                  </a:cubicBezTo>
                  <a:lnTo>
                    <a:pt x="81915" y="1536144"/>
                  </a:lnTo>
                  <a:cubicBezTo>
                    <a:pt x="81915" y="1661874"/>
                    <a:pt x="183832" y="1763792"/>
                    <a:pt x="309563" y="1763792"/>
                  </a:cubicBezTo>
                  <a:lnTo>
                    <a:pt x="583882" y="1763792"/>
                  </a:lnTo>
                  <a:cubicBezTo>
                    <a:pt x="639128" y="1764744"/>
                    <a:pt x="639128" y="1846659"/>
                    <a:pt x="584835" y="1846659"/>
                  </a:cubicBezTo>
                  <a:close/>
                </a:path>
              </a:pathLst>
            </a:custGeom>
            <a:grpFill/>
            <a:ln w="9525" cap="flat">
              <a:noFill/>
              <a:prstDash val="solid"/>
              <a:miter/>
            </a:ln>
          </p:spPr>
          <p:txBody>
            <a:bodyPr rtlCol="0" anchor="ctr"/>
            <a:lstStyle/>
            <a:p>
              <a:endParaRPr lang="en-GB" dirty="0"/>
            </a:p>
          </p:txBody>
        </p:sp>
        <p:sp>
          <p:nvSpPr>
            <p:cNvPr id="64" name="Freeform 1054">
              <a:extLst>
                <a:ext uri="{FF2B5EF4-FFF2-40B4-BE49-F238E27FC236}">
                  <a16:creationId xmlns:a16="http://schemas.microsoft.com/office/drawing/2014/main" id="{61A890BB-A608-1C73-B169-D9AC4CB25480}"/>
                </a:ext>
              </a:extLst>
            </p:cNvPr>
            <p:cNvSpPr/>
            <p:nvPr/>
          </p:nvSpPr>
          <p:spPr>
            <a:xfrm>
              <a:off x="6135052" y="4707255"/>
              <a:ext cx="720090" cy="418147"/>
            </a:xfrm>
            <a:custGeom>
              <a:avLst/>
              <a:gdLst>
                <a:gd name="connsiteX0" fmla="*/ 621030 w 720090"/>
                <a:gd name="connsiteY0" fmla="*/ 418147 h 418147"/>
                <a:gd name="connsiteX1" fmla="*/ 99060 w 720090"/>
                <a:gd name="connsiteY1" fmla="*/ 418147 h 418147"/>
                <a:gd name="connsiteX2" fmla="*/ 0 w 720090"/>
                <a:gd name="connsiteY2" fmla="*/ 319088 h 418147"/>
                <a:gd name="connsiteX3" fmla="*/ 0 w 720090"/>
                <a:gd name="connsiteY3" fmla="*/ 99060 h 418147"/>
                <a:gd name="connsiteX4" fmla="*/ 99060 w 720090"/>
                <a:gd name="connsiteY4" fmla="*/ 0 h 418147"/>
                <a:gd name="connsiteX5" fmla="*/ 621030 w 720090"/>
                <a:gd name="connsiteY5" fmla="*/ 0 h 418147"/>
                <a:gd name="connsiteX6" fmla="*/ 720090 w 720090"/>
                <a:gd name="connsiteY6" fmla="*/ 99060 h 418147"/>
                <a:gd name="connsiteX7" fmla="*/ 720090 w 720090"/>
                <a:gd name="connsiteY7" fmla="*/ 319088 h 418147"/>
                <a:gd name="connsiteX8" fmla="*/ 621030 w 720090"/>
                <a:gd name="connsiteY8" fmla="*/ 418147 h 41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90" h="418147">
                  <a:moveTo>
                    <a:pt x="621030" y="418147"/>
                  </a:moveTo>
                  <a:lnTo>
                    <a:pt x="99060" y="418147"/>
                  </a:lnTo>
                  <a:cubicBezTo>
                    <a:pt x="43815" y="418147"/>
                    <a:pt x="0" y="373380"/>
                    <a:pt x="0" y="319088"/>
                  </a:cubicBezTo>
                  <a:lnTo>
                    <a:pt x="0" y="99060"/>
                  </a:lnTo>
                  <a:cubicBezTo>
                    <a:pt x="0" y="43815"/>
                    <a:pt x="44767" y="0"/>
                    <a:pt x="99060" y="0"/>
                  </a:cubicBezTo>
                  <a:lnTo>
                    <a:pt x="621030" y="0"/>
                  </a:lnTo>
                  <a:cubicBezTo>
                    <a:pt x="676275" y="0"/>
                    <a:pt x="720090" y="44767"/>
                    <a:pt x="720090" y="99060"/>
                  </a:cubicBezTo>
                  <a:lnTo>
                    <a:pt x="720090" y="319088"/>
                  </a:lnTo>
                  <a:cubicBezTo>
                    <a:pt x="720090" y="373380"/>
                    <a:pt x="676275" y="418147"/>
                    <a:pt x="621030" y="418147"/>
                  </a:cubicBezTo>
                  <a:close/>
                </a:path>
              </a:pathLst>
            </a:custGeom>
            <a:grpFill/>
            <a:ln w="9525" cap="flat">
              <a:noFill/>
              <a:prstDash val="solid"/>
              <a:miter/>
            </a:ln>
          </p:spPr>
          <p:txBody>
            <a:bodyPr rtlCol="0" anchor="ctr"/>
            <a:lstStyle/>
            <a:p>
              <a:endParaRPr lang="en-GB" dirty="0"/>
            </a:p>
          </p:txBody>
        </p:sp>
      </p:grpSp>
      <p:pic>
        <p:nvPicPr>
          <p:cNvPr id="65" name="Graphic 64">
            <a:extLst>
              <a:ext uri="{FF2B5EF4-FFF2-40B4-BE49-F238E27FC236}">
                <a16:creationId xmlns:a16="http://schemas.microsoft.com/office/drawing/2014/main" id="{140E4CB6-5980-74EB-A8A6-1A2EDE8B7F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26286" y="3455214"/>
            <a:ext cx="377198" cy="604980"/>
          </a:xfrm>
          <a:prstGeom prst="rect">
            <a:avLst/>
          </a:prstGeom>
        </p:spPr>
      </p:pic>
      <p:pic>
        <p:nvPicPr>
          <p:cNvPr id="66" name="Graphic 65" descr="Group of people with solid fill">
            <a:extLst>
              <a:ext uri="{FF2B5EF4-FFF2-40B4-BE49-F238E27FC236}">
                <a16:creationId xmlns:a16="http://schemas.microsoft.com/office/drawing/2014/main" id="{ECED0CDF-FF35-7BFD-1768-415721B4A2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11604" y="2140660"/>
            <a:ext cx="489220" cy="489220"/>
          </a:xfrm>
          <a:prstGeom prst="rect">
            <a:avLst/>
          </a:prstGeom>
        </p:spPr>
      </p:pic>
      <p:grpSp>
        <p:nvGrpSpPr>
          <p:cNvPr id="67" name="Group 66">
            <a:extLst>
              <a:ext uri="{FF2B5EF4-FFF2-40B4-BE49-F238E27FC236}">
                <a16:creationId xmlns:a16="http://schemas.microsoft.com/office/drawing/2014/main" id="{807E036D-05CC-C09A-A0D8-B1A1F3F2FCC0}"/>
              </a:ext>
            </a:extLst>
          </p:cNvPr>
          <p:cNvGrpSpPr/>
          <p:nvPr/>
        </p:nvGrpSpPr>
        <p:grpSpPr>
          <a:xfrm>
            <a:off x="10486569" y="2090250"/>
            <a:ext cx="779079" cy="614046"/>
            <a:chOff x="10395314" y="2779028"/>
            <a:chExt cx="597230" cy="470718"/>
          </a:xfrm>
        </p:grpSpPr>
        <p:pic>
          <p:nvPicPr>
            <p:cNvPr id="68" name="Graphic 67" descr="Group with solid fill">
              <a:extLst>
                <a:ext uri="{FF2B5EF4-FFF2-40B4-BE49-F238E27FC236}">
                  <a16:creationId xmlns:a16="http://schemas.microsoft.com/office/drawing/2014/main" id="{FFDC9329-AC4D-1057-3411-F5C83B46E7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10395314" y="2779028"/>
              <a:ext cx="289932" cy="289932"/>
            </a:xfrm>
            <a:prstGeom prst="rect">
              <a:avLst/>
            </a:prstGeom>
          </p:spPr>
        </p:pic>
        <p:pic>
          <p:nvPicPr>
            <p:cNvPr id="69" name="Graphic 68" descr="Group with solid fill">
              <a:extLst>
                <a:ext uri="{FF2B5EF4-FFF2-40B4-BE49-F238E27FC236}">
                  <a16:creationId xmlns:a16="http://schemas.microsoft.com/office/drawing/2014/main" id="{B3172238-CEFD-D531-D11A-2A4E6AE6AD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0395314" y="2959814"/>
              <a:ext cx="289932" cy="289932"/>
            </a:xfrm>
            <a:prstGeom prst="rect">
              <a:avLst/>
            </a:prstGeom>
          </p:spPr>
        </p:pic>
        <p:pic>
          <p:nvPicPr>
            <p:cNvPr id="70" name="Graphic 69" descr="Group with solid fill">
              <a:extLst>
                <a:ext uri="{FF2B5EF4-FFF2-40B4-BE49-F238E27FC236}">
                  <a16:creationId xmlns:a16="http://schemas.microsoft.com/office/drawing/2014/main" id="{4805307F-716E-E477-1327-E57B0CEAF7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10702612" y="2779028"/>
              <a:ext cx="289932" cy="289932"/>
            </a:xfrm>
            <a:prstGeom prst="rect">
              <a:avLst/>
            </a:prstGeom>
          </p:spPr>
        </p:pic>
        <p:pic>
          <p:nvPicPr>
            <p:cNvPr id="71" name="Graphic 70" descr="Group with solid fill">
              <a:extLst>
                <a:ext uri="{FF2B5EF4-FFF2-40B4-BE49-F238E27FC236}">
                  <a16:creationId xmlns:a16="http://schemas.microsoft.com/office/drawing/2014/main" id="{21CAD078-3829-CE52-C98D-B52561BE036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10702612" y="2959814"/>
              <a:ext cx="289932" cy="289932"/>
            </a:xfrm>
            <a:prstGeom prst="rect">
              <a:avLst/>
            </a:prstGeom>
          </p:spPr>
        </p:pic>
      </p:grpSp>
      <p:sp>
        <p:nvSpPr>
          <p:cNvPr id="72" name="Oval 71">
            <a:extLst>
              <a:ext uri="{FF2B5EF4-FFF2-40B4-BE49-F238E27FC236}">
                <a16:creationId xmlns:a16="http://schemas.microsoft.com/office/drawing/2014/main" id="{93001B83-2EDE-C03C-4B84-3BDADBFA8B7C}"/>
              </a:ext>
            </a:extLst>
          </p:cNvPr>
          <p:cNvSpPr/>
          <p:nvPr/>
        </p:nvSpPr>
        <p:spPr>
          <a:xfrm>
            <a:off x="9733549" y="2718471"/>
            <a:ext cx="498241" cy="498241"/>
          </a:xfrm>
          <a:prstGeom prst="ellipse">
            <a:avLst/>
          </a:prstGeom>
          <a:solidFill>
            <a:schemeClr val="bg1"/>
          </a:solid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73" name="Graphic 72" descr="Group with solid fill">
            <a:extLst>
              <a:ext uri="{FF2B5EF4-FFF2-40B4-BE49-F238E27FC236}">
                <a16:creationId xmlns:a16="http://schemas.microsoft.com/office/drawing/2014/main" id="{C2F416BA-0FAE-CFCD-1149-7C70E5DAA4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9251658" y="3061478"/>
            <a:ext cx="480996" cy="480996"/>
          </a:xfrm>
          <a:prstGeom prst="rect">
            <a:avLst/>
          </a:prstGeom>
        </p:spPr>
      </p:pic>
      <p:pic>
        <p:nvPicPr>
          <p:cNvPr id="74" name="Graphic 73">
            <a:extLst>
              <a:ext uri="{FF2B5EF4-FFF2-40B4-BE49-F238E27FC236}">
                <a16:creationId xmlns:a16="http://schemas.microsoft.com/office/drawing/2014/main" id="{2588D1AC-79ED-ABB0-14EB-246867C2EAD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77646" y="2881975"/>
            <a:ext cx="453050" cy="442595"/>
          </a:xfrm>
          <a:prstGeom prst="rect">
            <a:avLst/>
          </a:prstGeom>
        </p:spPr>
      </p:pic>
      <p:pic>
        <p:nvPicPr>
          <p:cNvPr id="75" name="Graphic 74" descr="Medicine with solid fill">
            <a:extLst>
              <a:ext uri="{FF2B5EF4-FFF2-40B4-BE49-F238E27FC236}">
                <a16:creationId xmlns:a16="http://schemas.microsoft.com/office/drawing/2014/main" id="{9D8A6ACD-C0B2-A6D1-49DA-507A3E5D9B9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303825" y="4274020"/>
            <a:ext cx="445133" cy="445133"/>
          </a:xfrm>
          <a:prstGeom prst="rect">
            <a:avLst/>
          </a:prstGeom>
        </p:spPr>
      </p:pic>
      <p:pic>
        <p:nvPicPr>
          <p:cNvPr id="76" name="Graphic 75">
            <a:extLst>
              <a:ext uri="{FF2B5EF4-FFF2-40B4-BE49-F238E27FC236}">
                <a16:creationId xmlns:a16="http://schemas.microsoft.com/office/drawing/2014/main" id="{57FD6C4C-250E-1AB0-DDAE-BC15DB99BF5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987189" y="4040804"/>
            <a:ext cx="280173" cy="347415"/>
          </a:xfrm>
          <a:prstGeom prst="rect">
            <a:avLst/>
          </a:prstGeom>
        </p:spPr>
      </p:pic>
      <p:pic>
        <p:nvPicPr>
          <p:cNvPr id="77" name="Graphic 76">
            <a:extLst>
              <a:ext uri="{FF2B5EF4-FFF2-40B4-BE49-F238E27FC236}">
                <a16:creationId xmlns:a16="http://schemas.microsoft.com/office/drawing/2014/main" id="{079DD3FA-E037-6435-9FF7-3AC90B78DC1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576027" y="3779470"/>
            <a:ext cx="256211" cy="320263"/>
          </a:xfrm>
          <a:prstGeom prst="rect">
            <a:avLst/>
          </a:prstGeom>
        </p:spPr>
      </p:pic>
      <p:sp>
        <p:nvSpPr>
          <p:cNvPr id="78" name="Freeform 1087">
            <a:extLst>
              <a:ext uri="{FF2B5EF4-FFF2-40B4-BE49-F238E27FC236}">
                <a16:creationId xmlns:a16="http://schemas.microsoft.com/office/drawing/2014/main" id="{BF6CB529-6677-920C-86A6-1A6982C293AC}"/>
              </a:ext>
            </a:extLst>
          </p:cNvPr>
          <p:cNvSpPr/>
          <p:nvPr/>
        </p:nvSpPr>
        <p:spPr>
          <a:xfrm>
            <a:off x="10211901" y="3631103"/>
            <a:ext cx="33652" cy="23772"/>
          </a:xfrm>
          <a:custGeom>
            <a:avLst/>
            <a:gdLst>
              <a:gd name="connsiteX0" fmla="*/ 10748 w 33652"/>
              <a:gd name="connsiteY0" fmla="*/ 23073 h 23772"/>
              <a:gd name="connsiteX1" fmla="*/ 29157 w 33652"/>
              <a:gd name="connsiteY1" fmla="*/ 14675 h 23772"/>
              <a:gd name="connsiteX2" fmla="*/ 32978 w 33652"/>
              <a:gd name="connsiteY2" fmla="*/ 4529 h 23772"/>
              <a:gd name="connsiteX3" fmla="*/ 22905 w 33652"/>
              <a:gd name="connsiteY3" fmla="*/ 680 h 23772"/>
              <a:gd name="connsiteX4" fmla="*/ 4496 w 33652"/>
              <a:gd name="connsiteY4" fmla="*/ 9077 h 23772"/>
              <a:gd name="connsiteX5" fmla="*/ 675 w 33652"/>
              <a:gd name="connsiteY5" fmla="*/ 19224 h 23772"/>
              <a:gd name="connsiteX6" fmla="*/ 7622 w 33652"/>
              <a:gd name="connsiteY6" fmla="*/ 23773 h 23772"/>
              <a:gd name="connsiteX7" fmla="*/ 10748 w 33652"/>
              <a:gd name="connsiteY7" fmla="*/ 23073 h 2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2" h="23772">
                <a:moveTo>
                  <a:pt x="10748" y="23073"/>
                </a:moveTo>
                <a:lnTo>
                  <a:pt x="29157" y="14675"/>
                </a:lnTo>
                <a:cubicBezTo>
                  <a:pt x="32978" y="12926"/>
                  <a:pt x="34715" y="8377"/>
                  <a:pt x="32978" y="4529"/>
                </a:cubicBezTo>
                <a:cubicBezTo>
                  <a:pt x="31241" y="680"/>
                  <a:pt x="26726" y="-1070"/>
                  <a:pt x="22905" y="680"/>
                </a:cubicBezTo>
                <a:lnTo>
                  <a:pt x="4496" y="9077"/>
                </a:lnTo>
                <a:cubicBezTo>
                  <a:pt x="675" y="10827"/>
                  <a:pt x="-1062" y="15375"/>
                  <a:pt x="675" y="19224"/>
                </a:cubicBezTo>
                <a:cubicBezTo>
                  <a:pt x="2064" y="22023"/>
                  <a:pt x="4843" y="23773"/>
                  <a:pt x="7622" y="23773"/>
                </a:cubicBezTo>
                <a:cubicBezTo>
                  <a:pt x="8664" y="23773"/>
                  <a:pt x="9706" y="23423"/>
                  <a:pt x="10748" y="23073"/>
                </a:cubicBezTo>
                <a:close/>
              </a:path>
            </a:pathLst>
          </a:custGeom>
          <a:solidFill>
            <a:schemeClr val="accent1"/>
          </a:solidFill>
          <a:ln w="0" cap="flat">
            <a:noFill/>
            <a:prstDash val="solid"/>
            <a:miter/>
          </a:ln>
        </p:spPr>
        <p:txBody>
          <a:bodyPr rtlCol="0" anchor="ctr"/>
          <a:lstStyle/>
          <a:p>
            <a:endParaRPr lang="en-GB" dirty="0"/>
          </a:p>
        </p:txBody>
      </p:sp>
      <p:sp>
        <p:nvSpPr>
          <p:cNvPr id="79" name="Freeform 1088">
            <a:extLst>
              <a:ext uri="{FF2B5EF4-FFF2-40B4-BE49-F238E27FC236}">
                <a16:creationId xmlns:a16="http://schemas.microsoft.com/office/drawing/2014/main" id="{69A69EB0-7639-C890-01AD-FC44CC54199A}"/>
              </a:ext>
            </a:extLst>
          </p:cNvPr>
          <p:cNvSpPr/>
          <p:nvPr/>
        </p:nvSpPr>
        <p:spPr>
          <a:xfrm>
            <a:off x="10195077" y="3601080"/>
            <a:ext cx="29569" cy="29303"/>
          </a:xfrm>
          <a:custGeom>
            <a:avLst/>
            <a:gdLst>
              <a:gd name="connsiteX0" fmla="*/ 2216 w 29569"/>
              <a:gd name="connsiteY0" fmla="*/ 26854 h 29303"/>
              <a:gd name="connsiteX1" fmla="*/ 7774 w 29569"/>
              <a:gd name="connsiteY1" fmla="*/ 29303 h 29303"/>
              <a:gd name="connsiteX2" fmla="*/ 12984 w 29569"/>
              <a:gd name="connsiteY2" fmla="*/ 27204 h 29303"/>
              <a:gd name="connsiteX3" fmla="*/ 27225 w 29569"/>
              <a:gd name="connsiteY3" fmla="*/ 13208 h 29303"/>
              <a:gd name="connsiteX4" fmla="*/ 27225 w 29569"/>
              <a:gd name="connsiteY4" fmla="*/ 2362 h 29303"/>
              <a:gd name="connsiteX5" fmla="*/ 16457 w 29569"/>
              <a:gd name="connsiteY5" fmla="*/ 2362 h 29303"/>
              <a:gd name="connsiteX6" fmla="*/ 2216 w 29569"/>
              <a:gd name="connsiteY6" fmla="*/ 16357 h 29303"/>
              <a:gd name="connsiteX7" fmla="*/ 2216 w 29569"/>
              <a:gd name="connsiteY7" fmla="*/ 26854 h 2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69" h="29303">
                <a:moveTo>
                  <a:pt x="2216" y="26854"/>
                </a:moveTo>
                <a:cubicBezTo>
                  <a:pt x="3606" y="28254"/>
                  <a:pt x="5690" y="29303"/>
                  <a:pt x="7774" y="29303"/>
                </a:cubicBezTo>
                <a:cubicBezTo>
                  <a:pt x="9858" y="29303"/>
                  <a:pt x="11595" y="28604"/>
                  <a:pt x="12984" y="27204"/>
                </a:cubicBezTo>
                <a:lnTo>
                  <a:pt x="27225" y="13208"/>
                </a:lnTo>
                <a:cubicBezTo>
                  <a:pt x="30351" y="10409"/>
                  <a:pt x="30351" y="5511"/>
                  <a:pt x="27225" y="2362"/>
                </a:cubicBezTo>
                <a:cubicBezTo>
                  <a:pt x="24446" y="-787"/>
                  <a:pt x="19584" y="-787"/>
                  <a:pt x="16457" y="2362"/>
                </a:cubicBezTo>
                <a:lnTo>
                  <a:pt x="2216" y="16357"/>
                </a:lnTo>
                <a:cubicBezTo>
                  <a:pt x="-563" y="18807"/>
                  <a:pt x="-910" y="23705"/>
                  <a:pt x="2216" y="26854"/>
                </a:cubicBezTo>
                <a:close/>
              </a:path>
            </a:pathLst>
          </a:custGeom>
          <a:solidFill>
            <a:schemeClr val="accent1"/>
          </a:solidFill>
          <a:ln w="0" cap="flat">
            <a:noFill/>
            <a:prstDash val="solid"/>
            <a:miter/>
          </a:ln>
        </p:spPr>
        <p:txBody>
          <a:bodyPr rtlCol="0" anchor="ctr"/>
          <a:lstStyle/>
          <a:p>
            <a:endParaRPr lang="en-GB" dirty="0"/>
          </a:p>
        </p:txBody>
      </p:sp>
      <p:sp>
        <p:nvSpPr>
          <p:cNvPr id="80" name="Freeform 1089">
            <a:extLst>
              <a:ext uri="{FF2B5EF4-FFF2-40B4-BE49-F238E27FC236}">
                <a16:creationId xmlns:a16="http://schemas.microsoft.com/office/drawing/2014/main" id="{155281FE-3CCF-FDBF-C36D-55999287B619}"/>
              </a:ext>
            </a:extLst>
          </p:cNvPr>
          <p:cNvSpPr/>
          <p:nvPr/>
        </p:nvSpPr>
        <p:spPr>
          <a:xfrm>
            <a:off x="10219497" y="3667095"/>
            <a:ext cx="35134" cy="16821"/>
          </a:xfrm>
          <a:custGeom>
            <a:avLst/>
            <a:gdLst>
              <a:gd name="connsiteX0" fmla="*/ 26772 w 35134"/>
              <a:gd name="connsiteY0" fmla="*/ 27 h 16821"/>
              <a:gd name="connsiteX1" fmla="*/ 6973 w 35134"/>
              <a:gd name="connsiteY1" fmla="*/ 1426 h 16821"/>
              <a:gd name="connsiteX2" fmla="*/ 26 w 35134"/>
              <a:gd name="connsiteY2" fmla="*/ 9823 h 16821"/>
              <a:gd name="connsiteX3" fmla="*/ 7668 w 35134"/>
              <a:gd name="connsiteY3" fmla="*/ 16821 h 16821"/>
              <a:gd name="connsiteX4" fmla="*/ 8363 w 35134"/>
              <a:gd name="connsiteY4" fmla="*/ 16821 h 16821"/>
              <a:gd name="connsiteX5" fmla="*/ 28161 w 35134"/>
              <a:gd name="connsiteY5" fmla="*/ 15422 h 16821"/>
              <a:gd name="connsiteX6" fmla="*/ 35108 w 35134"/>
              <a:gd name="connsiteY6" fmla="*/ 7024 h 16821"/>
              <a:gd name="connsiteX7" fmla="*/ 26772 w 35134"/>
              <a:gd name="connsiteY7" fmla="*/ 27 h 1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34" h="16821">
                <a:moveTo>
                  <a:pt x="26772" y="27"/>
                </a:moveTo>
                <a:lnTo>
                  <a:pt x="6973" y="1426"/>
                </a:lnTo>
                <a:cubicBezTo>
                  <a:pt x="2805" y="1776"/>
                  <a:pt x="-321" y="5275"/>
                  <a:pt x="26" y="9823"/>
                </a:cubicBezTo>
                <a:cubicBezTo>
                  <a:pt x="374" y="14022"/>
                  <a:pt x="3500" y="16821"/>
                  <a:pt x="7668" y="16821"/>
                </a:cubicBezTo>
                <a:lnTo>
                  <a:pt x="8363" y="16821"/>
                </a:lnTo>
                <a:lnTo>
                  <a:pt x="28161" y="15422"/>
                </a:lnTo>
                <a:cubicBezTo>
                  <a:pt x="32330" y="15072"/>
                  <a:pt x="35456" y="11573"/>
                  <a:pt x="35108" y="7024"/>
                </a:cubicBezTo>
                <a:cubicBezTo>
                  <a:pt x="34414" y="2826"/>
                  <a:pt x="30940" y="-323"/>
                  <a:pt x="26772" y="27"/>
                </a:cubicBezTo>
                <a:close/>
              </a:path>
            </a:pathLst>
          </a:custGeom>
          <a:solidFill>
            <a:schemeClr val="accent1"/>
          </a:solidFill>
          <a:ln w="0" cap="flat">
            <a:noFill/>
            <a:prstDash val="solid"/>
            <a:miter/>
          </a:ln>
        </p:spPr>
        <p:txBody>
          <a:bodyPr rtlCol="0" anchor="ctr"/>
          <a:lstStyle/>
          <a:p>
            <a:endParaRPr lang="en-GB" dirty="0"/>
          </a:p>
        </p:txBody>
      </p:sp>
      <p:sp>
        <p:nvSpPr>
          <p:cNvPr id="81" name="Freeform 1090">
            <a:extLst>
              <a:ext uri="{FF2B5EF4-FFF2-40B4-BE49-F238E27FC236}">
                <a16:creationId xmlns:a16="http://schemas.microsoft.com/office/drawing/2014/main" id="{5253E701-1142-7F4C-2F0C-B1B65E4E278A}"/>
              </a:ext>
            </a:extLst>
          </p:cNvPr>
          <p:cNvSpPr/>
          <p:nvPr/>
        </p:nvSpPr>
        <p:spPr>
          <a:xfrm>
            <a:off x="10039598" y="3451240"/>
            <a:ext cx="169852" cy="332396"/>
          </a:xfrm>
          <a:custGeom>
            <a:avLst/>
            <a:gdLst>
              <a:gd name="connsiteX0" fmla="*/ 154222 w 169852"/>
              <a:gd name="connsiteY0" fmla="*/ 222180 h 332396"/>
              <a:gd name="connsiteX1" fmla="*/ 149012 w 169852"/>
              <a:gd name="connsiteY1" fmla="*/ 231628 h 332396"/>
              <a:gd name="connsiteX2" fmla="*/ 154222 w 169852"/>
              <a:gd name="connsiteY2" fmla="*/ 266966 h 332396"/>
              <a:gd name="connsiteX3" fmla="*/ 154222 w 169852"/>
              <a:gd name="connsiteY3" fmla="*/ 308603 h 332396"/>
              <a:gd name="connsiteX4" fmla="*/ 145886 w 169852"/>
              <a:gd name="connsiteY4" fmla="*/ 317001 h 332396"/>
              <a:gd name="connsiteX5" fmla="*/ 137549 w 169852"/>
              <a:gd name="connsiteY5" fmla="*/ 308603 h 332396"/>
              <a:gd name="connsiteX6" fmla="*/ 137549 w 169852"/>
              <a:gd name="connsiteY6" fmla="*/ 266966 h 332396"/>
              <a:gd name="connsiteX7" fmla="*/ 98994 w 169852"/>
              <a:gd name="connsiteY7" fmla="*/ 185792 h 332396"/>
              <a:gd name="connsiteX8" fmla="*/ 113930 w 169852"/>
              <a:gd name="connsiteY8" fmla="*/ 176345 h 332396"/>
              <a:gd name="connsiteX9" fmla="*/ 134423 w 169852"/>
              <a:gd name="connsiteY9" fmla="*/ 199787 h 332396"/>
              <a:gd name="connsiteX10" fmla="*/ 145191 w 169852"/>
              <a:gd name="connsiteY10" fmla="*/ 201887 h 332396"/>
              <a:gd name="connsiteX11" fmla="*/ 147275 w 169852"/>
              <a:gd name="connsiteY11" fmla="*/ 191040 h 332396"/>
              <a:gd name="connsiteX12" fmla="*/ 126087 w 169852"/>
              <a:gd name="connsiteY12" fmla="*/ 166198 h 332396"/>
              <a:gd name="connsiteX13" fmla="*/ 169853 w 169852"/>
              <a:gd name="connsiteY13" fmla="*/ 65779 h 332396"/>
              <a:gd name="connsiteX14" fmla="*/ 169853 w 169852"/>
              <a:gd name="connsiteY14" fmla="*/ 23793 h 332396"/>
              <a:gd name="connsiteX15" fmla="*/ 146233 w 169852"/>
              <a:gd name="connsiteY15" fmla="*/ 0 h 332396"/>
              <a:gd name="connsiteX16" fmla="*/ 122613 w 169852"/>
              <a:gd name="connsiteY16" fmla="*/ 22043 h 332396"/>
              <a:gd name="connsiteX17" fmla="*/ 47239 w 169852"/>
              <a:gd name="connsiteY17" fmla="*/ 22043 h 332396"/>
              <a:gd name="connsiteX18" fmla="*/ 23620 w 169852"/>
              <a:gd name="connsiteY18" fmla="*/ 0 h 332396"/>
              <a:gd name="connsiteX19" fmla="*/ 0 w 169852"/>
              <a:gd name="connsiteY19" fmla="*/ 23793 h 332396"/>
              <a:gd name="connsiteX20" fmla="*/ 0 w 169852"/>
              <a:gd name="connsiteY20" fmla="*/ 65430 h 332396"/>
              <a:gd name="connsiteX21" fmla="*/ 43766 w 169852"/>
              <a:gd name="connsiteY21" fmla="*/ 165848 h 332396"/>
              <a:gd name="connsiteX22" fmla="*/ 0 w 169852"/>
              <a:gd name="connsiteY22" fmla="*/ 266617 h 332396"/>
              <a:gd name="connsiteX23" fmla="*/ 0 w 169852"/>
              <a:gd name="connsiteY23" fmla="*/ 308603 h 332396"/>
              <a:gd name="connsiteX24" fmla="*/ 23620 w 169852"/>
              <a:gd name="connsiteY24" fmla="*/ 332396 h 332396"/>
              <a:gd name="connsiteX25" fmla="*/ 47239 w 169852"/>
              <a:gd name="connsiteY25" fmla="*/ 310353 h 332396"/>
              <a:gd name="connsiteX26" fmla="*/ 122613 w 169852"/>
              <a:gd name="connsiteY26" fmla="*/ 310353 h 332396"/>
              <a:gd name="connsiteX27" fmla="*/ 146233 w 169852"/>
              <a:gd name="connsiteY27" fmla="*/ 332396 h 332396"/>
              <a:gd name="connsiteX28" fmla="*/ 169853 w 169852"/>
              <a:gd name="connsiteY28" fmla="*/ 308603 h 332396"/>
              <a:gd name="connsiteX29" fmla="*/ 169853 w 169852"/>
              <a:gd name="connsiteY29" fmla="*/ 266966 h 332396"/>
              <a:gd name="connsiteX30" fmla="*/ 163948 w 169852"/>
              <a:gd name="connsiteY30" fmla="*/ 227079 h 332396"/>
              <a:gd name="connsiteX31" fmla="*/ 154222 w 169852"/>
              <a:gd name="connsiteY31" fmla="*/ 222180 h 332396"/>
              <a:gd name="connsiteX32" fmla="*/ 84753 w 169852"/>
              <a:gd name="connsiteY32" fmla="*/ 194539 h 332396"/>
              <a:gd name="connsiteX33" fmla="*/ 108372 w 169852"/>
              <a:gd name="connsiteY33" fmla="*/ 219381 h 332396"/>
              <a:gd name="connsiteX34" fmla="*/ 61133 w 169852"/>
              <a:gd name="connsiteY34" fmla="*/ 219381 h 332396"/>
              <a:gd name="connsiteX35" fmla="*/ 84753 w 169852"/>
              <a:gd name="connsiteY35" fmla="*/ 194539 h 332396"/>
              <a:gd name="connsiteX36" fmla="*/ 47239 w 169852"/>
              <a:gd name="connsiteY36" fmla="*/ 272915 h 332396"/>
              <a:gd name="connsiteX37" fmla="*/ 121919 w 169852"/>
              <a:gd name="connsiteY37" fmla="*/ 272915 h 332396"/>
              <a:gd name="connsiteX38" fmla="*/ 121919 w 169852"/>
              <a:gd name="connsiteY38" fmla="*/ 295308 h 332396"/>
              <a:gd name="connsiteX39" fmla="*/ 47239 w 169852"/>
              <a:gd name="connsiteY39" fmla="*/ 295308 h 332396"/>
              <a:gd name="connsiteX40" fmla="*/ 47239 w 169852"/>
              <a:gd name="connsiteY40" fmla="*/ 272915 h 332396"/>
              <a:gd name="connsiteX41" fmla="*/ 47934 w 169852"/>
              <a:gd name="connsiteY41" fmla="*/ 257519 h 332396"/>
              <a:gd name="connsiteX42" fmla="*/ 53491 w 169852"/>
              <a:gd name="connsiteY42" fmla="*/ 235126 h 332396"/>
              <a:gd name="connsiteX43" fmla="*/ 116014 w 169852"/>
              <a:gd name="connsiteY43" fmla="*/ 235126 h 332396"/>
              <a:gd name="connsiteX44" fmla="*/ 121571 w 169852"/>
              <a:gd name="connsiteY44" fmla="*/ 257519 h 332396"/>
              <a:gd name="connsiteX45" fmla="*/ 47934 w 169852"/>
              <a:gd name="connsiteY45" fmla="*/ 257519 h 332396"/>
              <a:gd name="connsiteX46" fmla="*/ 84753 w 169852"/>
              <a:gd name="connsiteY46" fmla="*/ 138557 h 332396"/>
              <a:gd name="connsiteX47" fmla="*/ 61133 w 169852"/>
              <a:gd name="connsiteY47" fmla="*/ 113714 h 332396"/>
              <a:gd name="connsiteX48" fmla="*/ 108372 w 169852"/>
              <a:gd name="connsiteY48" fmla="*/ 113714 h 332396"/>
              <a:gd name="connsiteX49" fmla="*/ 84753 w 169852"/>
              <a:gd name="connsiteY49" fmla="*/ 138557 h 332396"/>
              <a:gd name="connsiteX50" fmla="*/ 116014 w 169852"/>
              <a:gd name="connsiteY50" fmla="*/ 98319 h 332396"/>
              <a:gd name="connsiteX51" fmla="*/ 53491 w 169852"/>
              <a:gd name="connsiteY51" fmla="*/ 98319 h 332396"/>
              <a:gd name="connsiteX52" fmla="*/ 47934 w 169852"/>
              <a:gd name="connsiteY52" fmla="*/ 75926 h 332396"/>
              <a:gd name="connsiteX53" fmla="*/ 121571 w 169852"/>
              <a:gd name="connsiteY53" fmla="*/ 75926 h 332396"/>
              <a:gd name="connsiteX54" fmla="*/ 116014 w 169852"/>
              <a:gd name="connsiteY54" fmla="*/ 98319 h 332396"/>
              <a:gd name="connsiteX55" fmla="*/ 122266 w 169852"/>
              <a:gd name="connsiteY55" fmla="*/ 60181 h 332396"/>
              <a:gd name="connsiteX56" fmla="*/ 47239 w 169852"/>
              <a:gd name="connsiteY56" fmla="*/ 60181 h 332396"/>
              <a:gd name="connsiteX57" fmla="*/ 47239 w 169852"/>
              <a:gd name="connsiteY57" fmla="*/ 37788 h 332396"/>
              <a:gd name="connsiteX58" fmla="*/ 121919 w 169852"/>
              <a:gd name="connsiteY58" fmla="*/ 37788 h 332396"/>
              <a:gd name="connsiteX59" fmla="*/ 121919 w 169852"/>
              <a:gd name="connsiteY59" fmla="*/ 60181 h 332396"/>
              <a:gd name="connsiteX60" fmla="*/ 122266 w 169852"/>
              <a:gd name="connsiteY60" fmla="*/ 60181 h 332396"/>
              <a:gd name="connsiteX61" fmla="*/ 15283 w 169852"/>
              <a:gd name="connsiteY61" fmla="*/ 66129 h 332396"/>
              <a:gd name="connsiteX62" fmla="*/ 15283 w 169852"/>
              <a:gd name="connsiteY62" fmla="*/ 24142 h 332396"/>
              <a:gd name="connsiteX63" fmla="*/ 23620 w 169852"/>
              <a:gd name="connsiteY63" fmla="*/ 15745 h 332396"/>
              <a:gd name="connsiteX64" fmla="*/ 31956 w 169852"/>
              <a:gd name="connsiteY64" fmla="*/ 24142 h 332396"/>
              <a:gd name="connsiteX65" fmla="*/ 31956 w 169852"/>
              <a:gd name="connsiteY65" fmla="*/ 65779 h 332396"/>
              <a:gd name="connsiteX66" fmla="*/ 70511 w 169852"/>
              <a:gd name="connsiteY66" fmla="*/ 146954 h 332396"/>
              <a:gd name="connsiteX67" fmla="*/ 55575 w 169852"/>
              <a:gd name="connsiteY67" fmla="*/ 156401 h 332396"/>
              <a:gd name="connsiteX68" fmla="*/ 15283 w 169852"/>
              <a:gd name="connsiteY68" fmla="*/ 66129 h 332396"/>
              <a:gd name="connsiteX69" fmla="*/ 31956 w 169852"/>
              <a:gd name="connsiteY69" fmla="*/ 308953 h 332396"/>
              <a:gd name="connsiteX70" fmla="*/ 23620 w 169852"/>
              <a:gd name="connsiteY70" fmla="*/ 317351 h 332396"/>
              <a:gd name="connsiteX71" fmla="*/ 15283 w 169852"/>
              <a:gd name="connsiteY71" fmla="*/ 308953 h 332396"/>
              <a:gd name="connsiteX72" fmla="*/ 15283 w 169852"/>
              <a:gd name="connsiteY72" fmla="*/ 266966 h 332396"/>
              <a:gd name="connsiteX73" fmla="*/ 80932 w 169852"/>
              <a:gd name="connsiteY73" fmla="*/ 158850 h 332396"/>
              <a:gd name="connsiteX74" fmla="*/ 137549 w 169852"/>
              <a:gd name="connsiteY74" fmla="*/ 65779 h 332396"/>
              <a:gd name="connsiteX75" fmla="*/ 137549 w 169852"/>
              <a:gd name="connsiteY75" fmla="*/ 23793 h 332396"/>
              <a:gd name="connsiteX76" fmla="*/ 145886 w 169852"/>
              <a:gd name="connsiteY76" fmla="*/ 15395 h 332396"/>
              <a:gd name="connsiteX77" fmla="*/ 154222 w 169852"/>
              <a:gd name="connsiteY77" fmla="*/ 23793 h 332396"/>
              <a:gd name="connsiteX78" fmla="*/ 154222 w 169852"/>
              <a:gd name="connsiteY78" fmla="*/ 65779 h 332396"/>
              <a:gd name="connsiteX79" fmla="*/ 88573 w 169852"/>
              <a:gd name="connsiteY79" fmla="*/ 173896 h 332396"/>
              <a:gd name="connsiteX80" fmla="*/ 31956 w 169852"/>
              <a:gd name="connsiteY80" fmla="*/ 266966 h 332396"/>
              <a:gd name="connsiteX81" fmla="*/ 31956 w 169852"/>
              <a:gd name="connsiteY81" fmla="*/ 308953 h 33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9852" h="332396">
                <a:moveTo>
                  <a:pt x="154222" y="222180"/>
                </a:moveTo>
                <a:cubicBezTo>
                  <a:pt x="150054" y="223230"/>
                  <a:pt x="147970" y="227779"/>
                  <a:pt x="149012" y="231628"/>
                </a:cubicBezTo>
                <a:cubicBezTo>
                  <a:pt x="152485" y="243174"/>
                  <a:pt x="154222" y="255070"/>
                  <a:pt x="154222" y="266966"/>
                </a:cubicBezTo>
                <a:lnTo>
                  <a:pt x="154222" y="308603"/>
                </a:lnTo>
                <a:cubicBezTo>
                  <a:pt x="154222" y="313152"/>
                  <a:pt x="150401" y="317001"/>
                  <a:pt x="145886" y="317001"/>
                </a:cubicBezTo>
                <a:cubicBezTo>
                  <a:pt x="141370" y="317001"/>
                  <a:pt x="137549" y="313152"/>
                  <a:pt x="137549" y="308603"/>
                </a:cubicBezTo>
                <a:lnTo>
                  <a:pt x="137549" y="266966"/>
                </a:lnTo>
                <a:cubicBezTo>
                  <a:pt x="137549" y="234777"/>
                  <a:pt x="122961" y="205386"/>
                  <a:pt x="98994" y="185792"/>
                </a:cubicBezTo>
                <a:cubicBezTo>
                  <a:pt x="104204" y="182993"/>
                  <a:pt x="109414" y="179844"/>
                  <a:pt x="113930" y="176345"/>
                </a:cubicBezTo>
                <a:cubicBezTo>
                  <a:pt x="121919" y="183343"/>
                  <a:pt x="128518" y="191040"/>
                  <a:pt x="134423" y="199787"/>
                </a:cubicBezTo>
                <a:cubicBezTo>
                  <a:pt x="136855" y="203286"/>
                  <a:pt x="141370" y="204336"/>
                  <a:pt x="145191" y="201887"/>
                </a:cubicBezTo>
                <a:cubicBezTo>
                  <a:pt x="148664" y="199438"/>
                  <a:pt x="149706" y="194889"/>
                  <a:pt x="147275" y="191040"/>
                </a:cubicBezTo>
                <a:cubicBezTo>
                  <a:pt x="141370" y="181943"/>
                  <a:pt x="134076" y="173546"/>
                  <a:pt x="126087" y="166198"/>
                </a:cubicBezTo>
                <a:cubicBezTo>
                  <a:pt x="153527" y="140656"/>
                  <a:pt x="169853" y="104617"/>
                  <a:pt x="169853" y="65779"/>
                </a:cubicBezTo>
                <a:lnTo>
                  <a:pt x="169853" y="23793"/>
                </a:lnTo>
                <a:cubicBezTo>
                  <a:pt x="169853" y="10497"/>
                  <a:pt x="159085" y="0"/>
                  <a:pt x="146233" y="0"/>
                </a:cubicBezTo>
                <a:cubicBezTo>
                  <a:pt x="133381" y="0"/>
                  <a:pt x="123655" y="9797"/>
                  <a:pt x="122613" y="22043"/>
                </a:cubicBezTo>
                <a:lnTo>
                  <a:pt x="47239" y="22043"/>
                </a:lnTo>
                <a:cubicBezTo>
                  <a:pt x="46197" y="9797"/>
                  <a:pt x="36124" y="0"/>
                  <a:pt x="23620" y="0"/>
                </a:cubicBezTo>
                <a:cubicBezTo>
                  <a:pt x="10420" y="0"/>
                  <a:pt x="0" y="10847"/>
                  <a:pt x="0" y="23793"/>
                </a:cubicBezTo>
                <a:lnTo>
                  <a:pt x="0" y="65430"/>
                </a:lnTo>
                <a:cubicBezTo>
                  <a:pt x="0" y="104267"/>
                  <a:pt x="16325" y="140306"/>
                  <a:pt x="43766" y="165848"/>
                </a:cubicBezTo>
                <a:cubicBezTo>
                  <a:pt x="16325" y="191390"/>
                  <a:pt x="0" y="227429"/>
                  <a:pt x="0" y="266617"/>
                </a:cubicBezTo>
                <a:lnTo>
                  <a:pt x="0" y="308603"/>
                </a:lnTo>
                <a:cubicBezTo>
                  <a:pt x="0" y="321899"/>
                  <a:pt x="10768" y="332396"/>
                  <a:pt x="23620" y="332396"/>
                </a:cubicBezTo>
                <a:cubicBezTo>
                  <a:pt x="36471" y="332396"/>
                  <a:pt x="46197" y="322599"/>
                  <a:pt x="47239" y="310353"/>
                </a:cubicBezTo>
                <a:lnTo>
                  <a:pt x="122613" y="310353"/>
                </a:lnTo>
                <a:cubicBezTo>
                  <a:pt x="123655" y="322599"/>
                  <a:pt x="133729" y="332396"/>
                  <a:pt x="146233" y="332396"/>
                </a:cubicBezTo>
                <a:cubicBezTo>
                  <a:pt x="159432" y="332396"/>
                  <a:pt x="169853" y="321549"/>
                  <a:pt x="169853" y="308603"/>
                </a:cubicBezTo>
                <a:lnTo>
                  <a:pt x="169853" y="266966"/>
                </a:lnTo>
                <a:cubicBezTo>
                  <a:pt x="169853" y="253321"/>
                  <a:pt x="167768" y="240025"/>
                  <a:pt x="163948" y="227079"/>
                </a:cubicBezTo>
                <a:cubicBezTo>
                  <a:pt x="162558" y="223230"/>
                  <a:pt x="158390" y="220781"/>
                  <a:pt x="154222" y="222180"/>
                </a:cubicBezTo>
                <a:close/>
                <a:moveTo>
                  <a:pt x="84753" y="194539"/>
                </a:moveTo>
                <a:cubicBezTo>
                  <a:pt x="94478" y="201187"/>
                  <a:pt x="102467" y="209934"/>
                  <a:pt x="108372" y="219381"/>
                </a:cubicBezTo>
                <a:lnTo>
                  <a:pt x="61133" y="219381"/>
                </a:lnTo>
                <a:cubicBezTo>
                  <a:pt x="67038" y="209934"/>
                  <a:pt x="75027" y="201187"/>
                  <a:pt x="84753" y="194539"/>
                </a:cubicBezTo>
                <a:close/>
                <a:moveTo>
                  <a:pt x="47239" y="272915"/>
                </a:moveTo>
                <a:lnTo>
                  <a:pt x="121919" y="272915"/>
                </a:lnTo>
                <a:lnTo>
                  <a:pt x="121919" y="295308"/>
                </a:lnTo>
                <a:lnTo>
                  <a:pt x="47239" y="295308"/>
                </a:lnTo>
                <a:lnTo>
                  <a:pt x="47239" y="272915"/>
                </a:lnTo>
                <a:close/>
                <a:moveTo>
                  <a:pt x="47934" y="257519"/>
                </a:moveTo>
                <a:cubicBezTo>
                  <a:pt x="48629" y="249822"/>
                  <a:pt x="50713" y="242124"/>
                  <a:pt x="53491" y="235126"/>
                </a:cubicBezTo>
                <a:lnTo>
                  <a:pt x="116014" y="235126"/>
                </a:lnTo>
                <a:cubicBezTo>
                  <a:pt x="118793" y="242124"/>
                  <a:pt x="120529" y="249822"/>
                  <a:pt x="121571" y="257519"/>
                </a:cubicBezTo>
                <a:lnTo>
                  <a:pt x="47934" y="257519"/>
                </a:lnTo>
                <a:close/>
                <a:moveTo>
                  <a:pt x="84753" y="138557"/>
                </a:moveTo>
                <a:cubicBezTo>
                  <a:pt x="75027" y="131909"/>
                  <a:pt x="67038" y="123161"/>
                  <a:pt x="61133" y="113714"/>
                </a:cubicBezTo>
                <a:lnTo>
                  <a:pt x="108372" y="113714"/>
                </a:lnTo>
                <a:cubicBezTo>
                  <a:pt x="102467" y="123161"/>
                  <a:pt x="94478" y="131909"/>
                  <a:pt x="84753" y="138557"/>
                </a:cubicBezTo>
                <a:close/>
                <a:moveTo>
                  <a:pt x="116014" y="98319"/>
                </a:moveTo>
                <a:lnTo>
                  <a:pt x="53491" y="98319"/>
                </a:lnTo>
                <a:cubicBezTo>
                  <a:pt x="50713" y="91321"/>
                  <a:pt x="48976" y="83624"/>
                  <a:pt x="47934" y="75926"/>
                </a:cubicBezTo>
                <a:lnTo>
                  <a:pt x="121571" y="75926"/>
                </a:lnTo>
                <a:cubicBezTo>
                  <a:pt x="120529" y="83624"/>
                  <a:pt x="118793" y="90972"/>
                  <a:pt x="116014" y="98319"/>
                </a:cubicBezTo>
                <a:close/>
                <a:moveTo>
                  <a:pt x="122266" y="60181"/>
                </a:moveTo>
                <a:lnTo>
                  <a:pt x="47239" y="60181"/>
                </a:lnTo>
                <a:lnTo>
                  <a:pt x="47239" y="37788"/>
                </a:lnTo>
                <a:lnTo>
                  <a:pt x="121919" y="37788"/>
                </a:lnTo>
                <a:lnTo>
                  <a:pt x="121919" y="60181"/>
                </a:lnTo>
                <a:lnTo>
                  <a:pt x="122266" y="60181"/>
                </a:lnTo>
                <a:close/>
                <a:moveTo>
                  <a:pt x="15283" y="66129"/>
                </a:moveTo>
                <a:lnTo>
                  <a:pt x="15283" y="24142"/>
                </a:lnTo>
                <a:cubicBezTo>
                  <a:pt x="15283" y="19594"/>
                  <a:pt x="19104" y="15745"/>
                  <a:pt x="23620" y="15745"/>
                </a:cubicBezTo>
                <a:cubicBezTo>
                  <a:pt x="28135" y="15745"/>
                  <a:pt x="31956" y="19594"/>
                  <a:pt x="31956" y="24142"/>
                </a:cubicBezTo>
                <a:lnTo>
                  <a:pt x="31956" y="65779"/>
                </a:lnTo>
                <a:cubicBezTo>
                  <a:pt x="31956" y="97969"/>
                  <a:pt x="46544" y="127360"/>
                  <a:pt x="70511" y="146954"/>
                </a:cubicBezTo>
                <a:cubicBezTo>
                  <a:pt x="65301" y="149753"/>
                  <a:pt x="60438" y="152902"/>
                  <a:pt x="55575" y="156401"/>
                </a:cubicBezTo>
                <a:cubicBezTo>
                  <a:pt x="30219" y="134008"/>
                  <a:pt x="15283" y="101468"/>
                  <a:pt x="15283" y="66129"/>
                </a:cubicBezTo>
                <a:close/>
                <a:moveTo>
                  <a:pt x="31956" y="308953"/>
                </a:moveTo>
                <a:cubicBezTo>
                  <a:pt x="31956" y="313502"/>
                  <a:pt x="28135" y="317351"/>
                  <a:pt x="23620" y="317351"/>
                </a:cubicBezTo>
                <a:cubicBezTo>
                  <a:pt x="19104" y="317351"/>
                  <a:pt x="15283" y="313502"/>
                  <a:pt x="15283" y="308953"/>
                </a:cubicBezTo>
                <a:lnTo>
                  <a:pt x="15283" y="266966"/>
                </a:lnTo>
                <a:cubicBezTo>
                  <a:pt x="15283" y="221131"/>
                  <a:pt x="40640" y="179844"/>
                  <a:pt x="80932" y="158850"/>
                </a:cubicBezTo>
                <a:cubicBezTo>
                  <a:pt x="115666" y="141006"/>
                  <a:pt x="137549" y="105317"/>
                  <a:pt x="137549" y="65779"/>
                </a:cubicBezTo>
                <a:lnTo>
                  <a:pt x="137549" y="23793"/>
                </a:lnTo>
                <a:cubicBezTo>
                  <a:pt x="137549" y="19244"/>
                  <a:pt x="141370" y="15395"/>
                  <a:pt x="145886" y="15395"/>
                </a:cubicBezTo>
                <a:cubicBezTo>
                  <a:pt x="150401" y="15395"/>
                  <a:pt x="154222" y="19244"/>
                  <a:pt x="154222" y="23793"/>
                </a:cubicBezTo>
                <a:lnTo>
                  <a:pt x="154222" y="65779"/>
                </a:lnTo>
                <a:cubicBezTo>
                  <a:pt x="154222" y="111615"/>
                  <a:pt x="128866" y="152902"/>
                  <a:pt x="88573" y="173896"/>
                </a:cubicBezTo>
                <a:cubicBezTo>
                  <a:pt x="53839" y="191740"/>
                  <a:pt x="31956" y="227429"/>
                  <a:pt x="31956" y="266966"/>
                </a:cubicBezTo>
                <a:cubicBezTo>
                  <a:pt x="31956" y="266966"/>
                  <a:pt x="31956" y="308953"/>
                  <a:pt x="31956" y="308953"/>
                </a:cubicBezTo>
                <a:close/>
              </a:path>
            </a:pathLst>
          </a:custGeom>
          <a:solidFill>
            <a:schemeClr val="accent6"/>
          </a:solidFill>
          <a:ln w="0" cap="flat">
            <a:noFill/>
            <a:prstDash val="solid"/>
            <a:miter/>
          </a:ln>
        </p:spPr>
        <p:txBody>
          <a:bodyPr rtlCol="0" anchor="ctr"/>
          <a:lstStyle/>
          <a:p>
            <a:endParaRPr lang="en-GB" dirty="0"/>
          </a:p>
        </p:txBody>
      </p:sp>
      <p:grpSp>
        <p:nvGrpSpPr>
          <p:cNvPr id="82" name="Group 81">
            <a:extLst>
              <a:ext uri="{FF2B5EF4-FFF2-40B4-BE49-F238E27FC236}">
                <a16:creationId xmlns:a16="http://schemas.microsoft.com/office/drawing/2014/main" id="{9C4170C4-9E5E-8C51-8127-5B34BA6BBD40}"/>
              </a:ext>
            </a:extLst>
          </p:cNvPr>
          <p:cNvGrpSpPr/>
          <p:nvPr/>
        </p:nvGrpSpPr>
        <p:grpSpPr>
          <a:xfrm>
            <a:off x="9663072" y="4311362"/>
            <a:ext cx="90984" cy="316415"/>
            <a:chOff x="8635386" y="5240880"/>
            <a:chExt cx="173590" cy="603690"/>
          </a:xfrm>
        </p:grpSpPr>
        <p:sp>
          <p:nvSpPr>
            <p:cNvPr id="83" name="Oval 82">
              <a:extLst>
                <a:ext uri="{FF2B5EF4-FFF2-40B4-BE49-F238E27FC236}">
                  <a16:creationId xmlns:a16="http://schemas.microsoft.com/office/drawing/2014/main" id="{015773CA-F692-5D9B-0306-62B304C8F13E}"/>
                </a:ext>
              </a:extLst>
            </p:cNvPr>
            <p:cNvSpPr/>
            <p:nvPr/>
          </p:nvSpPr>
          <p:spPr>
            <a:xfrm>
              <a:off x="8653046" y="5240880"/>
              <a:ext cx="138270" cy="6135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sp>
          <p:nvSpPr>
            <p:cNvPr id="84" name="Down Arrow 1093">
              <a:extLst>
                <a:ext uri="{FF2B5EF4-FFF2-40B4-BE49-F238E27FC236}">
                  <a16:creationId xmlns:a16="http://schemas.microsoft.com/office/drawing/2014/main" id="{6A83CC0C-6564-BB4E-B070-0C81E9C1AA2F}"/>
                </a:ext>
              </a:extLst>
            </p:cNvPr>
            <p:cNvSpPr/>
            <p:nvPr/>
          </p:nvSpPr>
          <p:spPr>
            <a:xfrm>
              <a:off x="8680198" y="5319427"/>
              <a:ext cx="83966" cy="74513"/>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sp>
          <p:nvSpPr>
            <p:cNvPr id="85" name="Down Arrow 1095">
              <a:extLst>
                <a:ext uri="{FF2B5EF4-FFF2-40B4-BE49-F238E27FC236}">
                  <a16:creationId xmlns:a16="http://schemas.microsoft.com/office/drawing/2014/main" id="{E024CE09-F991-4CDA-9D5F-D4EF358C1774}"/>
                </a:ext>
              </a:extLst>
            </p:cNvPr>
            <p:cNvSpPr/>
            <p:nvPr/>
          </p:nvSpPr>
          <p:spPr>
            <a:xfrm>
              <a:off x="8680198" y="5499588"/>
              <a:ext cx="83966" cy="74513"/>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sp>
          <p:nvSpPr>
            <p:cNvPr id="86" name="Oval 85">
              <a:extLst>
                <a:ext uri="{FF2B5EF4-FFF2-40B4-BE49-F238E27FC236}">
                  <a16:creationId xmlns:a16="http://schemas.microsoft.com/office/drawing/2014/main" id="{234F4EBD-88A4-6847-A144-4D5E9D39DE99}"/>
                </a:ext>
              </a:extLst>
            </p:cNvPr>
            <p:cNvSpPr/>
            <p:nvPr/>
          </p:nvSpPr>
          <p:spPr>
            <a:xfrm>
              <a:off x="8635386" y="5405595"/>
              <a:ext cx="173590" cy="7702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sp>
          <p:nvSpPr>
            <p:cNvPr id="87" name="Down Arrow 1097">
              <a:extLst>
                <a:ext uri="{FF2B5EF4-FFF2-40B4-BE49-F238E27FC236}">
                  <a16:creationId xmlns:a16="http://schemas.microsoft.com/office/drawing/2014/main" id="{F8286B36-868A-5A35-9DA8-E065C3DAA919}"/>
                </a:ext>
              </a:extLst>
            </p:cNvPr>
            <p:cNvSpPr/>
            <p:nvPr/>
          </p:nvSpPr>
          <p:spPr>
            <a:xfrm>
              <a:off x="8680198" y="5680563"/>
              <a:ext cx="83966" cy="74513"/>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sp>
          <p:nvSpPr>
            <p:cNvPr id="88" name="Oval 87">
              <a:extLst>
                <a:ext uri="{FF2B5EF4-FFF2-40B4-BE49-F238E27FC236}">
                  <a16:creationId xmlns:a16="http://schemas.microsoft.com/office/drawing/2014/main" id="{E6CC780D-D9D4-71C9-41B8-21EAB969B63F}"/>
                </a:ext>
              </a:extLst>
            </p:cNvPr>
            <p:cNvSpPr/>
            <p:nvPr/>
          </p:nvSpPr>
          <p:spPr>
            <a:xfrm>
              <a:off x="8635386" y="5586570"/>
              <a:ext cx="173590" cy="7702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sp>
          <p:nvSpPr>
            <p:cNvPr id="89" name="Oval 88">
              <a:extLst>
                <a:ext uri="{FF2B5EF4-FFF2-40B4-BE49-F238E27FC236}">
                  <a16:creationId xmlns:a16="http://schemas.microsoft.com/office/drawing/2014/main" id="{19AE71E9-ECC9-0C39-795F-ED1AF62D6FF6}"/>
                </a:ext>
              </a:extLst>
            </p:cNvPr>
            <p:cNvSpPr/>
            <p:nvPr/>
          </p:nvSpPr>
          <p:spPr>
            <a:xfrm>
              <a:off x="8635386" y="5767545"/>
              <a:ext cx="173590" cy="7702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grpSp>
      <p:pic>
        <p:nvPicPr>
          <p:cNvPr id="90" name="Graphic 89">
            <a:extLst>
              <a:ext uri="{FF2B5EF4-FFF2-40B4-BE49-F238E27FC236}">
                <a16:creationId xmlns:a16="http://schemas.microsoft.com/office/drawing/2014/main" id="{953AD9E7-9CD6-DF1C-D2D3-8AED7712D69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210907" y="3236383"/>
            <a:ext cx="952500" cy="1181100"/>
          </a:xfrm>
          <a:prstGeom prst="rect">
            <a:avLst/>
          </a:prstGeom>
        </p:spPr>
      </p:pic>
      <p:pic>
        <p:nvPicPr>
          <p:cNvPr id="91" name="Graphic 90">
            <a:extLst>
              <a:ext uri="{FF2B5EF4-FFF2-40B4-BE49-F238E27FC236}">
                <a16:creationId xmlns:a16="http://schemas.microsoft.com/office/drawing/2014/main" id="{3105D31C-B174-8A05-4E98-789F73DD3A6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725143" y="2712851"/>
            <a:ext cx="513202" cy="636370"/>
          </a:xfrm>
          <a:prstGeom prst="rect">
            <a:avLst/>
          </a:prstGeom>
        </p:spPr>
      </p:pic>
    </p:spTree>
    <p:extLst>
      <p:ext uri="{BB962C8B-B14F-4D97-AF65-F5344CB8AC3E}">
        <p14:creationId xmlns:p14="http://schemas.microsoft.com/office/powerpoint/2010/main" val="424478696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71E208D-04C9-46C2-6E1C-7887F36AA3BA}"/>
              </a:ext>
            </a:extLst>
          </p:cNvPr>
          <p:cNvSpPr>
            <a:spLocks noGrp="1"/>
          </p:cNvSpPr>
          <p:nvPr>
            <p:ph sz="quarter" idx="12"/>
          </p:nvPr>
        </p:nvSpPr>
        <p:spPr>
          <a:xfrm>
            <a:off x="620184" y="1425600"/>
            <a:ext cx="10084328" cy="4525200"/>
          </a:xfrm>
        </p:spPr>
        <p:txBody>
          <a:bodyPr>
            <a:normAutofit/>
          </a:bodyPr>
          <a:lstStyle/>
          <a:p>
            <a:r>
              <a:rPr lang="en-GB" dirty="0"/>
              <a:t>Therapeutic choice is based on a number of tumour-, patient-, and treatment-related factors, in the absence of validated predictive biomarkers (efficacy) or clinical trials addressing sequence of therapy</a:t>
            </a:r>
            <a:br>
              <a:rPr lang="en-GB" dirty="0"/>
            </a:br>
            <a:endParaRPr lang="en-GB" dirty="0"/>
          </a:p>
          <a:p>
            <a:r>
              <a:rPr lang="en-GB" dirty="0"/>
              <a:t>Involvement of a multidisciplinary team is essential</a:t>
            </a:r>
            <a:br>
              <a:rPr lang="en-GB" dirty="0"/>
            </a:br>
            <a:endParaRPr lang="en-GB" dirty="0"/>
          </a:p>
          <a:p>
            <a:r>
              <a:rPr lang="en-GB" dirty="0"/>
              <a:t>In addition, communication between patients and HCPs is needed to ensure that patient preferences are incorporated into decision-making and treatment plans</a:t>
            </a:r>
            <a:br>
              <a:rPr lang="en-GB" dirty="0"/>
            </a:br>
            <a:endParaRPr lang="en-GB" dirty="0"/>
          </a:p>
          <a:p>
            <a:r>
              <a:rPr lang="en-GB" dirty="0"/>
              <a:t>Ultimately, choice of treatment strategy needs to integrate efficacy, QoL, and both short- and long-term toxicity</a:t>
            </a:r>
          </a:p>
        </p:txBody>
      </p:sp>
      <p:sp>
        <p:nvSpPr>
          <p:cNvPr id="11" name="Title 10">
            <a:extLst>
              <a:ext uri="{FF2B5EF4-FFF2-40B4-BE49-F238E27FC236}">
                <a16:creationId xmlns:a16="http://schemas.microsoft.com/office/drawing/2014/main" id="{0FA34D1B-8B5A-F51D-FCA1-4D0D42C4FDC2}"/>
              </a:ext>
            </a:extLst>
          </p:cNvPr>
          <p:cNvSpPr>
            <a:spLocks noGrp="1"/>
          </p:cNvSpPr>
          <p:nvPr>
            <p:ph type="title"/>
          </p:nvPr>
        </p:nvSpPr>
        <p:spPr>
          <a:xfrm>
            <a:off x="619201" y="259200"/>
            <a:ext cx="10963199" cy="864000"/>
          </a:xfrm>
        </p:spPr>
        <p:txBody>
          <a:bodyPr/>
          <a:lstStyle/>
          <a:p>
            <a:r>
              <a:rPr lang="en-GB" dirty="0"/>
              <a:t>Summary</a:t>
            </a:r>
          </a:p>
        </p:txBody>
      </p:sp>
      <p:sp>
        <p:nvSpPr>
          <p:cNvPr id="6" name="Slide Number Placeholder 5">
            <a:extLst>
              <a:ext uri="{FF2B5EF4-FFF2-40B4-BE49-F238E27FC236}">
                <a16:creationId xmlns:a16="http://schemas.microsoft.com/office/drawing/2014/main" id="{896A0438-CE2B-FA7B-3E37-B20B87B8CA63}"/>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42</a:t>
            </a:fld>
            <a:endParaRPr lang="en-GB" dirty="0"/>
          </a:p>
        </p:txBody>
      </p:sp>
      <p:sp>
        <p:nvSpPr>
          <p:cNvPr id="8" name="Content Placeholder 7">
            <a:extLst>
              <a:ext uri="{FF2B5EF4-FFF2-40B4-BE49-F238E27FC236}">
                <a16:creationId xmlns:a16="http://schemas.microsoft.com/office/drawing/2014/main" id="{8E7CBD8C-3C8C-B5FF-1456-A0A75C68BDB9}"/>
              </a:ext>
            </a:extLst>
          </p:cNvPr>
          <p:cNvSpPr>
            <a:spLocks noGrp="1"/>
          </p:cNvSpPr>
          <p:nvPr>
            <p:ph sz="quarter" idx="15"/>
          </p:nvPr>
        </p:nvSpPr>
        <p:spPr/>
        <p:txBody>
          <a:bodyPr anchor="b"/>
          <a:lstStyle/>
          <a:p>
            <a:r>
              <a:rPr lang="en-GB" dirty="0"/>
              <a:t>HCP, healthcare practitioner; </a:t>
            </a:r>
            <a:r>
              <a:rPr lang="en-GB" sz="1200" dirty="0"/>
              <a:t>QoL, quality of life</a:t>
            </a:r>
            <a:endParaRPr lang="en-GB" dirty="0"/>
          </a:p>
        </p:txBody>
      </p:sp>
    </p:spTree>
    <p:extLst>
      <p:ext uri="{BB962C8B-B14F-4D97-AF65-F5344CB8AC3E}">
        <p14:creationId xmlns:p14="http://schemas.microsoft.com/office/powerpoint/2010/main" val="3976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0963200" cy="4525200"/>
          </a:xfrm>
        </p:spPr>
        <p:txBody>
          <a:bodyPr/>
          <a:lstStyle/>
          <a:p>
            <a:r>
              <a:rPr lang="en-GB" dirty="0"/>
              <a:t>Understand how to optimally manage advanced NETs</a:t>
            </a:r>
          </a:p>
          <a:p>
            <a:r>
              <a:rPr lang="en-GB" dirty="0"/>
              <a:t>Raise awareness of the criteria essential for assessing therapeutic success</a:t>
            </a:r>
          </a:p>
          <a:p>
            <a:r>
              <a:rPr lang="en-GB" dirty="0"/>
              <a:t>Highlight the tools available for clinicians to evaluate tumour evolution over time</a:t>
            </a:r>
          </a:p>
          <a:p>
            <a:endParaRPr lang="en-GB"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Educational objectives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5</a:t>
            </a:fld>
            <a:endParaRPr lang="en-GB" dirty="0"/>
          </a:p>
        </p:txBody>
      </p:sp>
      <p:sp>
        <p:nvSpPr>
          <p:cNvPr id="17" name="Content Placeholder 16">
            <a:extLst>
              <a:ext uri="{FF2B5EF4-FFF2-40B4-BE49-F238E27FC236}">
                <a16:creationId xmlns:a16="http://schemas.microsoft.com/office/drawing/2014/main" id="{CF0AC8B3-51D0-997E-B1F0-CE1575447059}"/>
              </a:ext>
            </a:extLst>
          </p:cNvPr>
          <p:cNvSpPr>
            <a:spLocks noGrp="1"/>
          </p:cNvSpPr>
          <p:nvPr>
            <p:ph sz="quarter" idx="15"/>
          </p:nvPr>
        </p:nvSpPr>
        <p:spPr/>
        <p:txBody>
          <a:bodyPr/>
          <a:lstStyle/>
          <a:p>
            <a:r>
              <a:rPr lang="en-GB" dirty="0"/>
              <a:t>NET, neuroendocrine tumour</a:t>
            </a:r>
          </a:p>
        </p:txBody>
      </p:sp>
    </p:spTree>
    <p:extLst>
      <p:ext uri="{BB962C8B-B14F-4D97-AF65-F5344CB8AC3E}">
        <p14:creationId xmlns:p14="http://schemas.microsoft.com/office/powerpoint/2010/main" val="352561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B34A5-0AAE-223F-6E26-2C816A1838D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C34163-6790-3BDF-51FF-3765B2B73453}"/>
              </a:ext>
            </a:extLst>
          </p:cNvPr>
          <p:cNvSpPr>
            <a:spLocks noGrp="1"/>
          </p:cNvSpPr>
          <p:nvPr>
            <p:ph sz="quarter" idx="12"/>
          </p:nvPr>
        </p:nvSpPr>
        <p:spPr>
          <a:xfrm>
            <a:off x="620184" y="1425600"/>
            <a:ext cx="10963200" cy="4525200"/>
          </a:xfrm>
        </p:spPr>
        <p:txBody>
          <a:bodyPr>
            <a:normAutofit/>
          </a:bodyPr>
          <a:lstStyle/>
          <a:p>
            <a:pPr lvl="0"/>
            <a:r>
              <a:rPr lang="en-GB" dirty="0"/>
              <a:t>Outcomes depend on tumour location, size, distribution, and hepatic extent of metastases as well as tumour growth rate</a:t>
            </a:r>
          </a:p>
          <a:p>
            <a:r>
              <a:rPr lang="en-GB" dirty="0"/>
              <a:t>Involvement of the patient, as well as a multidisciplinary team, in decision-making is essential</a:t>
            </a:r>
          </a:p>
          <a:p>
            <a:r>
              <a:rPr lang="en-GB" dirty="0"/>
              <a:t>Always take quality of life (QoL) and long-term toxicity into account when choosing therapy</a:t>
            </a:r>
          </a:p>
        </p:txBody>
      </p:sp>
      <p:sp>
        <p:nvSpPr>
          <p:cNvPr id="3" name="Title 2">
            <a:extLst>
              <a:ext uri="{FF2B5EF4-FFF2-40B4-BE49-F238E27FC236}">
                <a16:creationId xmlns:a16="http://schemas.microsoft.com/office/drawing/2014/main" id="{43842CE5-B9CF-3199-2E11-DB86477B07BC}"/>
              </a:ext>
            </a:extLst>
          </p:cNvPr>
          <p:cNvSpPr>
            <a:spLocks noGrp="1"/>
          </p:cNvSpPr>
          <p:nvPr>
            <p:ph type="title"/>
          </p:nvPr>
        </p:nvSpPr>
        <p:spPr>
          <a:xfrm>
            <a:off x="619201" y="259200"/>
            <a:ext cx="10963199" cy="864000"/>
          </a:xfrm>
        </p:spPr>
        <p:txBody>
          <a:bodyPr/>
          <a:lstStyle/>
          <a:p>
            <a:r>
              <a:rPr lang="en-GB" dirty="0"/>
              <a:t>Clinical takeaways</a:t>
            </a:r>
          </a:p>
        </p:txBody>
      </p:sp>
      <p:sp>
        <p:nvSpPr>
          <p:cNvPr id="4" name="Slide Number Placeholder 3">
            <a:extLst>
              <a:ext uri="{FF2B5EF4-FFF2-40B4-BE49-F238E27FC236}">
                <a16:creationId xmlns:a16="http://schemas.microsoft.com/office/drawing/2014/main" id="{6EC6F5F3-75D7-341F-8437-207578A4C191}"/>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6</a:t>
            </a:fld>
            <a:endParaRPr lang="en-GB" dirty="0"/>
          </a:p>
        </p:txBody>
      </p:sp>
      <p:sp>
        <p:nvSpPr>
          <p:cNvPr id="9" name="Content Placeholder 8">
            <a:extLst>
              <a:ext uri="{FF2B5EF4-FFF2-40B4-BE49-F238E27FC236}">
                <a16:creationId xmlns:a16="http://schemas.microsoft.com/office/drawing/2014/main" id="{3406CC04-8A44-901D-CC77-06BBB00FDEB7}"/>
              </a:ext>
            </a:extLst>
          </p:cNvPr>
          <p:cNvSpPr>
            <a:spLocks noGrp="1"/>
          </p:cNvSpPr>
          <p:nvPr>
            <p:ph sz="quarter" idx="15"/>
          </p:nvPr>
        </p:nvSpPr>
        <p:spPr>
          <a:xfrm>
            <a:off x="620183" y="6356351"/>
            <a:ext cx="10180339" cy="365125"/>
          </a:xfrm>
        </p:spPr>
        <p:txBody>
          <a:bodyPr/>
          <a:lstStyle/>
          <a:p>
            <a:r>
              <a:rPr lang="en-GB" dirty="0"/>
              <a:t>NET, neuroendocrine tumour; QoL, quality of life</a:t>
            </a:r>
          </a:p>
        </p:txBody>
      </p:sp>
    </p:spTree>
    <p:extLst>
      <p:ext uri="{BB962C8B-B14F-4D97-AF65-F5344CB8AC3E}">
        <p14:creationId xmlns:p14="http://schemas.microsoft.com/office/powerpoint/2010/main" val="23487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71716-AEDB-3ED1-2891-AD43E2749BCF}"/>
              </a:ext>
            </a:extLst>
          </p:cNvPr>
          <p:cNvSpPr>
            <a:spLocks noGrp="1"/>
          </p:cNvSpPr>
          <p:nvPr>
            <p:ph type="title"/>
          </p:nvPr>
        </p:nvSpPr>
        <p:spPr/>
        <p:txBody>
          <a:bodyPr/>
          <a:lstStyle/>
          <a:p>
            <a:r>
              <a:rPr lang="en-GB" dirty="0"/>
              <a:t>introduction</a:t>
            </a:r>
          </a:p>
        </p:txBody>
      </p:sp>
      <p:sp>
        <p:nvSpPr>
          <p:cNvPr id="3" name="Subtitle 2">
            <a:extLst>
              <a:ext uri="{FF2B5EF4-FFF2-40B4-BE49-F238E27FC236}">
                <a16:creationId xmlns:a16="http://schemas.microsoft.com/office/drawing/2014/main" id="{69C1C7AC-3441-8420-04D0-A39A3C3171A2}"/>
              </a:ext>
            </a:extLst>
          </p:cNvPr>
          <p:cNvSpPr>
            <a:spLocks noGrp="1"/>
          </p:cNvSpPr>
          <p:nvPr>
            <p:ph type="subTitle" idx="1"/>
          </p:nvPr>
        </p:nvSpPr>
        <p:spPr/>
        <p:txBody>
          <a:bodyPr/>
          <a:lstStyle/>
          <a:p>
            <a:r>
              <a:rPr lang="en-GB" b="1" dirty="0"/>
              <a:t>Brief overview</a:t>
            </a:r>
          </a:p>
        </p:txBody>
      </p:sp>
      <p:sp>
        <p:nvSpPr>
          <p:cNvPr id="5" name="Slide Number Placeholder 4">
            <a:extLst>
              <a:ext uri="{FF2B5EF4-FFF2-40B4-BE49-F238E27FC236}">
                <a16:creationId xmlns:a16="http://schemas.microsoft.com/office/drawing/2014/main" id="{64C639EC-81AE-E7A7-8EF2-329E490D3547}"/>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7" name="Content Placeholder 6">
            <a:extLst>
              <a:ext uri="{FF2B5EF4-FFF2-40B4-BE49-F238E27FC236}">
                <a16:creationId xmlns:a16="http://schemas.microsoft.com/office/drawing/2014/main" id="{C0FB2725-1DE9-9D56-D25A-87A33CC958CC}"/>
              </a:ext>
            </a:extLst>
          </p:cNvPr>
          <p:cNvSpPr>
            <a:spLocks noGrp="1"/>
          </p:cNvSpPr>
          <p:nvPr>
            <p:ph sz="quarter" idx="15"/>
          </p:nvPr>
        </p:nvSpPr>
        <p:spPr/>
        <p:txBody>
          <a:bodyPr/>
          <a:lstStyle/>
          <a:p>
            <a:endParaRPr lang="en-GB"/>
          </a:p>
        </p:txBody>
      </p:sp>
    </p:spTree>
    <p:extLst>
      <p:ext uri="{BB962C8B-B14F-4D97-AF65-F5344CB8AC3E}">
        <p14:creationId xmlns:p14="http://schemas.microsoft.com/office/powerpoint/2010/main" val="93886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91F56-386A-3A6D-996B-128CD3F9BF91}"/>
              </a:ext>
            </a:extLst>
          </p:cNvPr>
          <p:cNvSpPr>
            <a:spLocks noGrp="1"/>
          </p:cNvSpPr>
          <p:nvPr>
            <p:ph type="title"/>
          </p:nvPr>
        </p:nvSpPr>
        <p:spPr>
          <a:xfrm>
            <a:off x="619201" y="259200"/>
            <a:ext cx="10963199" cy="864000"/>
          </a:xfrm>
        </p:spPr>
        <p:txBody>
          <a:bodyPr/>
          <a:lstStyle/>
          <a:p>
            <a:r>
              <a:rPr lang="en-GB" dirty="0"/>
              <a:t>Classification of NEn</a:t>
            </a:r>
            <a:r>
              <a:rPr lang="en-GB" cap="none" dirty="0"/>
              <a:t>s</a:t>
            </a:r>
            <a:r>
              <a:rPr lang="en-GB" dirty="0"/>
              <a:t> (who 2022)</a:t>
            </a:r>
          </a:p>
        </p:txBody>
      </p:sp>
      <p:sp>
        <p:nvSpPr>
          <p:cNvPr id="5" name="Slide Number Placeholder 4">
            <a:extLst>
              <a:ext uri="{FF2B5EF4-FFF2-40B4-BE49-F238E27FC236}">
                <a16:creationId xmlns:a16="http://schemas.microsoft.com/office/drawing/2014/main" id="{B74C36E9-A9C1-AC3E-52C7-C8893B4B6812}"/>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4" name="Content Placeholder 3">
            <a:extLst>
              <a:ext uri="{FF2B5EF4-FFF2-40B4-BE49-F238E27FC236}">
                <a16:creationId xmlns:a16="http://schemas.microsoft.com/office/drawing/2014/main" id="{93C8223F-313F-C54E-5668-6E3BC81DF7F3}"/>
              </a:ext>
            </a:extLst>
          </p:cNvPr>
          <p:cNvSpPr>
            <a:spLocks noGrp="1"/>
          </p:cNvSpPr>
          <p:nvPr>
            <p:ph sz="quarter" idx="15"/>
          </p:nvPr>
        </p:nvSpPr>
        <p:spPr>
          <a:xfrm>
            <a:off x="620183" y="6304235"/>
            <a:ext cx="10180339" cy="365125"/>
          </a:xfrm>
        </p:spPr>
        <p:txBody>
          <a:bodyPr anchor="b"/>
          <a:lstStyle/>
          <a:p>
            <a:pPr>
              <a:lnSpc>
                <a:spcPct val="95000"/>
              </a:lnSpc>
              <a:spcBef>
                <a:spcPts val="0"/>
              </a:spcBef>
              <a:spcAft>
                <a:spcPts val="200"/>
              </a:spcAft>
            </a:pPr>
            <a:r>
              <a:rPr lang="en-GB" dirty="0"/>
              <a:t>Mixed neuroendocrine-non-neuroendocrine neoplasms (MiNENs) were recognised for the first time in the 5th edition of the </a:t>
            </a:r>
            <a:r>
              <a:rPr lang="en-GB" i="1" dirty="0"/>
              <a:t>WHO Classification of Endocrine and Neuroendocrine Tumors </a:t>
            </a:r>
            <a:r>
              <a:rPr lang="en-GB" dirty="0"/>
              <a:t>to define mixed neoplasms arising in all systems of the body; descriptive and conceptual category rather than a specific diagnosis</a:t>
            </a:r>
          </a:p>
          <a:p>
            <a:pPr>
              <a:lnSpc>
                <a:spcPct val="95000"/>
              </a:lnSpc>
              <a:spcBef>
                <a:spcPts val="0"/>
              </a:spcBef>
              <a:spcAft>
                <a:spcPts val="200"/>
              </a:spcAft>
            </a:pPr>
            <a:r>
              <a:rPr lang="en-GB" dirty="0"/>
              <a:t>Ki67, antigen Kiel 67; MR, mitotic rate; WHO, World Health Organization</a:t>
            </a:r>
          </a:p>
          <a:p>
            <a:pPr>
              <a:lnSpc>
                <a:spcPct val="95000"/>
              </a:lnSpc>
              <a:spcBef>
                <a:spcPts val="0"/>
              </a:spcBef>
              <a:spcAft>
                <a:spcPts val="200"/>
              </a:spcAft>
            </a:pPr>
            <a:r>
              <a:rPr lang="en-GB" dirty="0"/>
              <a:t>Rindi G, et al. Endocr Pathol. 2022;33:115-54; image adapted from Chauhan A, et al. CA Cancer J Clin. 2024 Apr 29,  </a:t>
            </a:r>
            <a:r>
              <a:rPr lang="en-GB" dirty="0" err="1"/>
              <a:t>Epub</a:t>
            </a:r>
            <a:r>
              <a:rPr lang="en-GB" dirty="0"/>
              <a:t> ahead of print</a:t>
            </a:r>
          </a:p>
        </p:txBody>
      </p:sp>
      <p:sp>
        <p:nvSpPr>
          <p:cNvPr id="3" name="TextBox 2">
            <a:extLst>
              <a:ext uri="{FF2B5EF4-FFF2-40B4-BE49-F238E27FC236}">
                <a16:creationId xmlns:a16="http://schemas.microsoft.com/office/drawing/2014/main" id="{6E76F997-A5A1-1D30-F929-3B06704461D6}"/>
              </a:ext>
            </a:extLst>
          </p:cNvPr>
          <p:cNvSpPr txBox="1"/>
          <p:nvPr/>
        </p:nvSpPr>
        <p:spPr>
          <a:xfrm>
            <a:off x="7105421" y="1772816"/>
            <a:ext cx="2896627"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Neuroendocrine Carcinoma (NEC)</a:t>
            </a:r>
          </a:p>
        </p:txBody>
      </p:sp>
      <p:sp>
        <p:nvSpPr>
          <p:cNvPr id="6" name="TextBox 5">
            <a:extLst>
              <a:ext uri="{FF2B5EF4-FFF2-40B4-BE49-F238E27FC236}">
                <a16:creationId xmlns:a16="http://schemas.microsoft.com/office/drawing/2014/main" id="{F3657A90-464D-3EB9-D4B5-9FA7213D03DE}"/>
              </a:ext>
            </a:extLst>
          </p:cNvPr>
          <p:cNvSpPr txBox="1"/>
          <p:nvPr/>
        </p:nvSpPr>
        <p:spPr>
          <a:xfrm>
            <a:off x="2583430" y="1772816"/>
            <a:ext cx="2623603"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Neuroendocrine </a:t>
            </a:r>
            <a:r>
              <a:rPr lang="en-US" sz="1400" b="1" dirty="0" err="1">
                <a:latin typeface="Arial" panose="020B0604020202020204" pitchFamily="34" charset="0"/>
                <a:ea typeface="Aileron" charset="0"/>
                <a:cs typeface="Arial" panose="020B0604020202020204" pitchFamily="34" charset="0"/>
              </a:rPr>
              <a:t>Tumour</a:t>
            </a:r>
            <a:r>
              <a:rPr lang="en-US" sz="1400" b="1" dirty="0">
                <a:latin typeface="Arial" panose="020B0604020202020204" pitchFamily="34" charset="0"/>
                <a:ea typeface="Aileron" charset="0"/>
                <a:cs typeface="Arial" panose="020B0604020202020204" pitchFamily="34" charset="0"/>
              </a:rPr>
              <a:t> (NET)</a:t>
            </a:r>
          </a:p>
        </p:txBody>
      </p:sp>
      <p:sp>
        <p:nvSpPr>
          <p:cNvPr id="7" name="TextBox 6">
            <a:extLst>
              <a:ext uri="{FF2B5EF4-FFF2-40B4-BE49-F238E27FC236}">
                <a16:creationId xmlns:a16="http://schemas.microsoft.com/office/drawing/2014/main" id="{70C5617A-EBF4-2119-3701-966DEC556CC5}"/>
              </a:ext>
            </a:extLst>
          </p:cNvPr>
          <p:cNvSpPr txBox="1"/>
          <p:nvPr/>
        </p:nvSpPr>
        <p:spPr>
          <a:xfrm>
            <a:off x="4237865" y="1052736"/>
            <a:ext cx="3898504" cy="276999"/>
          </a:xfrm>
          <a:prstGeom prst="rect">
            <a:avLst/>
          </a:prstGeom>
          <a:noFill/>
        </p:spPr>
        <p:txBody>
          <a:bodyPr wrap="none" lIns="0" tIns="0" rIns="0" bIns="0" rtlCol="0">
            <a:spAutoFit/>
          </a:bodyPr>
          <a:lstStyle/>
          <a:p>
            <a:pPr algn="ctr"/>
            <a:r>
              <a:rPr lang="en-US" b="1" dirty="0">
                <a:solidFill>
                  <a:schemeClr val="accent1"/>
                </a:solidFill>
                <a:latin typeface="Arial" panose="020B0604020202020204" pitchFamily="34" charset="0"/>
                <a:ea typeface="Aileron" charset="0"/>
                <a:cs typeface="Arial" panose="020B0604020202020204" pitchFamily="34" charset="0"/>
              </a:rPr>
              <a:t>Neuroendocrine Neoplasms (NEN)</a:t>
            </a:r>
          </a:p>
        </p:txBody>
      </p:sp>
      <p:sp>
        <p:nvSpPr>
          <p:cNvPr id="9" name="Left-right-up Arrow 8">
            <a:extLst>
              <a:ext uri="{FF2B5EF4-FFF2-40B4-BE49-F238E27FC236}">
                <a16:creationId xmlns:a16="http://schemas.microsoft.com/office/drawing/2014/main" id="{552408FD-0943-7B3D-774B-9365D1CD508C}"/>
              </a:ext>
            </a:extLst>
          </p:cNvPr>
          <p:cNvSpPr/>
          <p:nvPr/>
        </p:nvSpPr>
        <p:spPr>
          <a:xfrm flipV="1">
            <a:off x="4113306" y="1369392"/>
            <a:ext cx="4147622" cy="496902"/>
          </a:xfrm>
          <a:prstGeom prst="leftRightUp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F37DAD3-F16D-0400-A4A7-9A684299CAA8}"/>
              </a:ext>
            </a:extLst>
          </p:cNvPr>
          <p:cNvSpPr txBox="1"/>
          <p:nvPr/>
        </p:nvSpPr>
        <p:spPr>
          <a:xfrm>
            <a:off x="2949367" y="3860610"/>
            <a:ext cx="2116800" cy="1568908"/>
          </a:xfrm>
          <a:prstGeom prst="rect">
            <a:avLst/>
          </a:prstGeom>
          <a:solidFill>
            <a:schemeClr val="accent1"/>
          </a:solidFill>
        </p:spPr>
        <p:txBody>
          <a:bodyPr wrap="none" lIns="0" tIns="0" rIns="0" bIns="0" rtlCol="0" anchor="ctr" anchorCtr="0">
            <a:noAutofit/>
          </a:bodyPr>
          <a:lstStyle/>
          <a:p>
            <a:pPr algn="ctr"/>
            <a:r>
              <a:rPr lang="en-US" sz="1400" dirty="0">
                <a:solidFill>
                  <a:schemeClr val="bg1"/>
                </a:solidFill>
                <a:latin typeface="Arial" panose="020B0604020202020204" pitchFamily="34" charset="0"/>
                <a:ea typeface="Aileron" charset="0"/>
                <a:cs typeface="Arial" panose="020B0604020202020204" pitchFamily="34" charset="0"/>
              </a:rPr>
              <a:t>Grade 2</a:t>
            </a:r>
          </a:p>
          <a:p>
            <a:pPr algn="ctr"/>
            <a:r>
              <a:rPr lang="en-US" sz="1400" dirty="0">
                <a:solidFill>
                  <a:schemeClr val="bg1"/>
                </a:solidFill>
                <a:latin typeface="Arial" panose="020B0604020202020204" pitchFamily="34" charset="0"/>
                <a:ea typeface="Aileron" charset="0"/>
                <a:cs typeface="Arial" panose="020B0604020202020204" pitchFamily="34" charset="0"/>
              </a:rPr>
              <a:t>Ki67 3-20%</a:t>
            </a:r>
          </a:p>
          <a:p>
            <a:pPr algn="ctr"/>
            <a:r>
              <a:rPr lang="en-US" sz="1400" dirty="0">
                <a:solidFill>
                  <a:schemeClr val="bg1"/>
                </a:solidFill>
                <a:latin typeface="Arial" panose="020B0604020202020204" pitchFamily="34" charset="0"/>
                <a:ea typeface="Aileron" charset="0"/>
                <a:cs typeface="Arial" panose="020B0604020202020204" pitchFamily="34" charset="0"/>
              </a:rPr>
              <a:t>MR 2-20 mitoses/2 mm</a:t>
            </a:r>
            <a:r>
              <a:rPr lang="en-US" sz="1400" baseline="30000" dirty="0">
                <a:solidFill>
                  <a:schemeClr val="bg1"/>
                </a:solidFill>
                <a:latin typeface="Arial" panose="020B0604020202020204" pitchFamily="34" charset="0"/>
                <a:ea typeface="Aileron" charset="0"/>
                <a:cs typeface="Arial" panose="020B0604020202020204" pitchFamily="34" charset="0"/>
              </a:rPr>
              <a:t>2</a:t>
            </a:r>
          </a:p>
        </p:txBody>
      </p:sp>
      <p:sp>
        <p:nvSpPr>
          <p:cNvPr id="12" name="TextBox 11">
            <a:extLst>
              <a:ext uri="{FF2B5EF4-FFF2-40B4-BE49-F238E27FC236}">
                <a16:creationId xmlns:a16="http://schemas.microsoft.com/office/drawing/2014/main" id="{CB2A6F11-9E39-CD0A-8827-6F84964FC9C3}"/>
              </a:ext>
            </a:extLst>
          </p:cNvPr>
          <p:cNvSpPr txBox="1"/>
          <p:nvPr/>
        </p:nvSpPr>
        <p:spPr>
          <a:xfrm>
            <a:off x="5131099" y="3861048"/>
            <a:ext cx="2116800" cy="1568908"/>
          </a:xfrm>
          <a:prstGeom prst="rect">
            <a:avLst/>
          </a:prstGeom>
          <a:solidFill>
            <a:schemeClr val="accent1"/>
          </a:solidFill>
        </p:spPr>
        <p:txBody>
          <a:bodyPr wrap="none" lIns="0" tIns="0" rIns="0" bIns="0" rtlCol="0" anchor="ctr" anchorCtr="0">
            <a:noAutofit/>
          </a:bodyPr>
          <a:lstStyle/>
          <a:p>
            <a:pPr algn="ctr"/>
            <a:r>
              <a:rPr lang="en-US" sz="1400" dirty="0">
                <a:solidFill>
                  <a:schemeClr val="bg1"/>
                </a:solidFill>
                <a:latin typeface="Arial" panose="020B0604020202020204" pitchFamily="34" charset="0"/>
                <a:ea typeface="Aileron" charset="0"/>
                <a:cs typeface="Arial" panose="020B0604020202020204" pitchFamily="34" charset="0"/>
              </a:rPr>
              <a:t>Grade 3</a:t>
            </a:r>
          </a:p>
          <a:p>
            <a:pPr algn="ctr"/>
            <a:r>
              <a:rPr lang="en-US" sz="1400" dirty="0">
                <a:solidFill>
                  <a:schemeClr val="bg1"/>
                </a:solidFill>
                <a:latin typeface="Arial" panose="020B0604020202020204" pitchFamily="34" charset="0"/>
                <a:ea typeface="Aileron" charset="0"/>
                <a:cs typeface="Arial" panose="020B0604020202020204" pitchFamily="34" charset="0"/>
              </a:rPr>
              <a:t>Ki67 &gt;20%</a:t>
            </a:r>
          </a:p>
          <a:p>
            <a:pPr algn="ctr"/>
            <a:r>
              <a:rPr lang="en-US" sz="1400" dirty="0">
                <a:solidFill>
                  <a:schemeClr val="bg1"/>
                </a:solidFill>
                <a:latin typeface="Arial" panose="020B0604020202020204" pitchFamily="34" charset="0"/>
                <a:ea typeface="Aileron" charset="0"/>
                <a:cs typeface="Arial" panose="020B0604020202020204" pitchFamily="34" charset="0"/>
              </a:rPr>
              <a:t>MR &gt;20 mitoses/2 mm</a:t>
            </a:r>
            <a:r>
              <a:rPr lang="en-US" sz="1400" baseline="30000" dirty="0">
                <a:solidFill>
                  <a:schemeClr val="bg1"/>
                </a:solidFill>
                <a:latin typeface="Arial" panose="020B0604020202020204" pitchFamily="34" charset="0"/>
                <a:ea typeface="Aileron" charset="0"/>
                <a:cs typeface="Arial" panose="020B0604020202020204" pitchFamily="34" charset="0"/>
              </a:rPr>
              <a:t>2</a:t>
            </a:r>
          </a:p>
        </p:txBody>
      </p:sp>
      <p:sp>
        <p:nvSpPr>
          <p:cNvPr id="16" name="TextBox 15">
            <a:extLst>
              <a:ext uri="{FF2B5EF4-FFF2-40B4-BE49-F238E27FC236}">
                <a16:creationId xmlns:a16="http://schemas.microsoft.com/office/drawing/2014/main" id="{7AFE1AAD-117E-55C6-A5DD-AA18F258CD4D}"/>
              </a:ext>
            </a:extLst>
          </p:cNvPr>
          <p:cNvSpPr txBox="1"/>
          <p:nvPr/>
        </p:nvSpPr>
        <p:spPr>
          <a:xfrm>
            <a:off x="7483077" y="3861048"/>
            <a:ext cx="2141316" cy="1568908"/>
          </a:xfrm>
          <a:prstGeom prst="rect">
            <a:avLst/>
          </a:prstGeom>
          <a:solidFill>
            <a:schemeClr val="tx2"/>
          </a:solidFill>
        </p:spPr>
        <p:txBody>
          <a:bodyPr wrap="none" lIns="0" tIns="0" rIns="0" bIns="0" rtlCol="0" anchor="ctr" anchorCtr="0">
            <a:noAutofit/>
          </a:bodyPr>
          <a:lstStyle/>
          <a:p>
            <a:pPr algn="ctr"/>
            <a:r>
              <a:rPr lang="en-US" sz="1400" dirty="0">
                <a:solidFill>
                  <a:schemeClr val="bg1"/>
                </a:solidFill>
                <a:latin typeface="Arial" panose="020B0604020202020204" pitchFamily="34" charset="0"/>
                <a:ea typeface="Aileron" charset="0"/>
                <a:cs typeface="Arial" panose="020B0604020202020204" pitchFamily="34" charset="0"/>
              </a:rPr>
              <a:t>Grade 3</a:t>
            </a:r>
          </a:p>
          <a:p>
            <a:pPr algn="ctr"/>
            <a:r>
              <a:rPr lang="en-US" sz="1400" dirty="0">
                <a:solidFill>
                  <a:schemeClr val="bg1"/>
                </a:solidFill>
                <a:latin typeface="Arial" panose="020B0604020202020204" pitchFamily="34" charset="0"/>
                <a:ea typeface="Aileron" charset="0"/>
                <a:cs typeface="Arial" panose="020B0604020202020204" pitchFamily="34" charset="0"/>
              </a:rPr>
              <a:t>Ki67 &gt;20%</a:t>
            </a:r>
          </a:p>
          <a:p>
            <a:pPr algn="ctr"/>
            <a:r>
              <a:rPr lang="en-US" sz="1400" dirty="0">
                <a:solidFill>
                  <a:schemeClr val="bg1"/>
                </a:solidFill>
                <a:latin typeface="Arial" panose="020B0604020202020204" pitchFamily="34" charset="0"/>
                <a:ea typeface="Aileron" charset="0"/>
                <a:cs typeface="Arial" panose="020B0604020202020204" pitchFamily="34" charset="0"/>
              </a:rPr>
              <a:t>MR &gt;20 mitoses/2 mm</a:t>
            </a:r>
            <a:r>
              <a:rPr lang="en-US" sz="1400" baseline="30000" dirty="0">
                <a:solidFill>
                  <a:schemeClr val="bg1"/>
                </a:solidFill>
                <a:latin typeface="Arial" panose="020B0604020202020204" pitchFamily="34" charset="0"/>
                <a:ea typeface="Aileron" charset="0"/>
                <a:cs typeface="Arial" panose="020B0604020202020204" pitchFamily="34" charset="0"/>
              </a:rPr>
              <a:t>2</a:t>
            </a:r>
          </a:p>
        </p:txBody>
      </p:sp>
      <p:sp>
        <p:nvSpPr>
          <p:cNvPr id="17" name="Triangle 16">
            <a:extLst>
              <a:ext uri="{FF2B5EF4-FFF2-40B4-BE49-F238E27FC236}">
                <a16:creationId xmlns:a16="http://schemas.microsoft.com/office/drawing/2014/main" id="{ABDB3D1D-909E-B15F-3E85-9C4FF27621A2}"/>
              </a:ext>
            </a:extLst>
          </p:cNvPr>
          <p:cNvSpPr/>
          <p:nvPr/>
        </p:nvSpPr>
        <p:spPr>
          <a:xfrm>
            <a:off x="767408" y="2122009"/>
            <a:ext cx="6480491" cy="1568908"/>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Well differentiated</a:t>
            </a:r>
          </a:p>
        </p:txBody>
      </p:sp>
      <p:sp>
        <p:nvSpPr>
          <p:cNvPr id="18" name="Snip Same-side Corner of Rectangle 17">
            <a:extLst>
              <a:ext uri="{FF2B5EF4-FFF2-40B4-BE49-F238E27FC236}">
                <a16:creationId xmlns:a16="http://schemas.microsoft.com/office/drawing/2014/main" id="{7FBE1E59-9E73-8526-90A5-73FC6CF38B1A}"/>
              </a:ext>
            </a:extLst>
          </p:cNvPr>
          <p:cNvSpPr/>
          <p:nvPr/>
        </p:nvSpPr>
        <p:spPr>
          <a:xfrm>
            <a:off x="7437610" y="2119924"/>
            <a:ext cx="2232248" cy="1568908"/>
          </a:xfrm>
          <a:prstGeom prst="snip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ea typeface="Aileron" charset="0"/>
                <a:cs typeface="Arial" panose="020B0604020202020204" pitchFamily="34" charset="0"/>
              </a:rPr>
              <a:t>Poorly differentiated</a:t>
            </a:r>
          </a:p>
          <a:p>
            <a:pPr algn="ctr"/>
            <a:r>
              <a:rPr lang="en-US" sz="1400" dirty="0">
                <a:solidFill>
                  <a:schemeClr val="bg1"/>
                </a:solidFill>
                <a:latin typeface="Arial" panose="020B0604020202020204" pitchFamily="34" charset="0"/>
                <a:ea typeface="Aileron" charset="0"/>
                <a:cs typeface="Arial" panose="020B0604020202020204" pitchFamily="34" charset="0"/>
              </a:rPr>
              <a:t>Small cell</a:t>
            </a:r>
          </a:p>
          <a:p>
            <a:pPr algn="ctr"/>
            <a:r>
              <a:rPr lang="en-US" sz="1400" dirty="0">
                <a:solidFill>
                  <a:schemeClr val="bg1"/>
                </a:solidFill>
                <a:latin typeface="Arial" panose="020B0604020202020204" pitchFamily="34" charset="0"/>
                <a:ea typeface="Aileron" charset="0"/>
                <a:cs typeface="Arial" panose="020B0604020202020204" pitchFamily="34" charset="0"/>
              </a:rPr>
              <a:t>Large cell</a:t>
            </a:r>
          </a:p>
        </p:txBody>
      </p:sp>
      <p:sp>
        <p:nvSpPr>
          <p:cNvPr id="8" name="TextBox 7">
            <a:extLst>
              <a:ext uri="{FF2B5EF4-FFF2-40B4-BE49-F238E27FC236}">
                <a16:creationId xmlns:a16="http://schemas.microsoft.com/office/drawing/2014/main" id="{12E8A9E3-06E0-4787-548F-D66FEDFCCA14}"/>
              </a:ext>
            </a:extLst>
          </p:cNvPr>
          <p:cNvSpPr txBox="1"/>
          <p:nvPr/>
        </p:nvSpPr>
        <p:spPr>
          <a:xfrm>
            <a:off x="767408" y="3860610"/>
            <a:ext cx="2117027" cy="1568908"/>
          </a:xfrm>
          <a:prstGeom prst="rect">
            <a:avLst/>
          </a:prstGeom>
          <a:solidFill>
            <a:schemeClr val="accent1"/>
          </a:solidFill>
        </p:spPr>
        <p:txBody>
          <a:bodyPr wrap="none" lIns="0" tIns="0" rIns="0" bIns="0" rtlCol="0" anchor="ctr" anchorCtr="0">
            <a:noAutofit/>
          </a:bodyPr>
          <a:lstStyle/>
          <a:p>
            <a:pPr algn="ctr"/>
            <a:r>
              <a:rPr lang="en-US" sz="1400" dirty="0">
                <a:solidFill>
                  <a:schemeClr val="bg1"/>
                </a:solidFill>
                <a:latin typeface="Arial" panose="020B0604020202020204" pitchFamily="34" charset="0"/>
                <a:ea typeface="Aileron" charset="0"/>
                <a:cs typeface="Arial" panose="020B0604020202020204" pitchFamily="34" charset="0"/>
              </a:rPr>
              <a:t>Grade 1</a:t>
            </a:r>
          </a:p>
          <a:p>
            <a:pPr algn="ctr"/>
            <a:r>
              <a:rPr lang="en-US" sz="1400" dirty="0">
                <a:solidFill>
                  <a:schemeClr val="bg1"/>
                </a:solidFill>
                <a:latin typeface="Arial" panose="020B0604020202020204" pitchFamily="34" charset="0"/>
                <a:ea typeface="Aileron" charset="0"/>
                <a:cs typeface="Arial" panose="020B0604020202020204" pitchFamily="34" charset="0"/>
              </a:rPr>
              <a:t>Ki67 &lt;3%</a:t>
            </a:r>
          </a:p>
          <a:p>
            <a:pPr algn="ctr"/>
            <a:r>
              <a:rPr lang="en-US" sz="1400" dirty="0">
                <a:solidFill>
                  <a:schemeClr val="bg1"/>
                </a:solidFill>
                <a:latin typeface="Arial" panose="020B0604020202020204" pitchFamily="34" charset="0"/>
                <a:ea typeface="Aileron" charset="0"/>
                <a:cs typeface="Arial" panose="020B0604020202020204" pitchFamily="34" charset="0"/>
              </a:rPr>
              <a:t>MR &lt;2 mitoses/2 mm</a:t>
            </a:r>
            <a:r>
              <a:rPr lang="en-US" sz="1400" baseline="30000" dirty="0">
                <a:solidFill>
                  <a:schemeClr val="bg1"/>
                </a:solidFill>
                <a:latin typeface="Arial" panose="020B0604020202020204" pitchFamily="34" charset="0"/>
                <a:ea typeface="Aileron" charset="0"/>
                <a:cs typeface="Arial" panose="020B0604020202020204" pitchFamily="34" charset="0"/>
              </a:rPr>
              <a:t>2</a:t>
            </a:r>
          </a:p>
        </p:txBody>
      </p:sp>
    </p:spTree>
    <p:extLst>
      <p:ext uri="{BB962C8B-B14F-4D97-AF65-F5344CB8AC3E}">
        <p14:creationId xmlns:p14="http://schemas.microsoft.com/office/powerpoint/2010/main" val="112648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ADE6F-9533-7083-EF22-5E23CEFC95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2E549D-67AE-6033-D595-7965A272FDE1}"/>
              </a:ext>
            </a:extLst>
          </p:cNvPr>
          <p:cNvSpPr>
            <a:spLocks noGrp="1"/>
          </p:cNvSpPr>
          <p:nvPr>
            <p:ph type="title"/>
          </p:nvPr>
        </p:nvSpPr>
        <p:spPr>
          <a:xfrm>
            <a:off x="619201" y="377407"/>
            <a:ext cx="10963199" cy="864000"/>
          </a:xfrm>
        </p:spPr>
        <p:txBody>
          <a:bodyPr/>
          <a:lstStyle/>
          <a:p>
            <a:r>
              <a:rPr lang="en-GB" dirty="0"/>
              <a:t>Epidemiology: rare tumours</a:t>
            </a:r>
          </a:p>
        </p:txBody>
      </p:sp>
      <p:sp>
        <p:nvSpPr>
          <p:cNvPr id="2" name="Content Placeholder 1">
            <a:extLst>
              <a:ext uri="{FF2B5EF4-FFF2-40B4-BE49-F238E27FC236}">
                <a16:creationId xmlns:a16="http://schemas.microsoft.com/office/drawing/2014/main" id="{0C2100B9-2DF9-99D0-4D7F-3603CE8CF2E3}"/>
              </a:ext>
            </a:extLst>
          </p:cNvPr>
          <p:cNvSpPr>
            <a:spLocks noGrp="1"/>
          </p:cNvSpPr>
          <p:nvPr>
            <p:ph sz="quarter" idx="14"/>
          </p:nvPr>
        </p:nvSpPr>
        <p:spPr>
          <a:xfrm>
            <a:off x="620184" y="1425600"/>
            <a:ext cx="5150352" cy="4525200"/>
          </a:xfrm>
        </p:spPr>
        <p:txBody>
          <a:bodyPr>
            <a:normAutofit/>
          </a:bodyPr>
          <a:lstStyle/>
          <a:p>
            <a:r>
              <a:rPr lang="en-GB" dirty="0"/>
              <a:t>Increasing incidence in recent years</a:t>
            </a:r>
          </a:p>
          <a:p>
            <a:pPr lvl="1"/>
            <a:r>
              <a:rPr lang="en-GB" dirty="0"/>
              <a:t>Eight-fold increase in NETs over the past five decades</a:t>
            </a:r>
            <a:r>
              <a:rPr lang="en-GB" baseline="30000" dirty="0"/>
              <a:t>1</a:t>
            </a:r>
          </a:p>
          <a:p>
            <a:pPr lvl="1"/>
            <a:r>
              <a:rPr lang="en-GB" dirty="0"/>
              <a:t>Due (at least in part) to improvements in diagnosis and awareness</a:t>
            </a:r>
            <a:r>
              <a:rPr lang="en-GB" baseline="30000" dirty="0"/>
              <a:t>1</a:t>
            </a:r>
          </a:p>
          <a:p>
            <a:pPr lvl="1"/>
            <a:r>
              <a:rPr lang="en-GB" dirty="0"/>
              <a:t>Age-adjusted incidence increased 3.7-fold between 1995 and 2018, from 2.35 to 8.61 per 100,000</a:t>
            </a:r>
            <a:r>
              <a:rPr lang="en-GB" baseline="30000" dirty="0"/>
              <a:t>2</a:t>
            </a:r>
          </a:p>
          <a:p>
            <a:pPr lvl="1"/>
            <a:endParaRPr lang="en-GB" baseline="30000" dirty="0"/>
          </a:p>
          <a:p>
            <a:r>
              <a:rPr lang="en-GB" dirty="0"/>
              <a:t>In the SEER 18 registry</a:t>
            </a:r>
            <a:r>
              <a:rPr lang="de-DE" dirty="0"/>
              <a:t> (2000-2012), g</a:t>
            </a:r>
            <a:r>
              <a:rPr lang="en-GB" dirty="0" err="1"/>
              <a:t>astroenteropancreatic</a:t>
            </a:r>
            <a:r>
              <a:rPr lang="en-GB" dirty="0"/>
              <a:t> neuroendocrine tumours (GEP-NETs) were the most common well differentiated NETs (3.56 per 100,000)</a:t>
            </a:r>
            <a:r>
              <a:rPr lang="en-GB" baseline="30000" dirty="0"/>
              <a:t>1</a:t>
            </a:r>
            <a:endParaRPr lang="en-GB" dirty="0"/>
          </a:p>
        </p:txBody>
      </p:sp>
      <p:sp>
        <p:nvSpPr>
          <p:cNvPr id="17" name="Content Placeholder 16">
            <a:extLst>
              <a:ext uri="{FF2B5EF4-FFF2-40B4-BE49-F238E27FC236}">
                <a16:creationId xmlns:a16="http://schemas.microsoft.com/office/drawing/2014/main" id="{79E02E41-DC82-2A69-6EED-2D2327192EE6}"/>
              </a:ext>
            </a:extLst>
          </p:cNvPr>
          <p:cNvSpPr>
            <a:spLocks noGrp="1"/>
          </p:cNvSpPr>
          <p:nvPr>
            <p:ph sz="quarter" idx="15"/>
          </p:nvPr>
        </p:nvSpPr>
        <p:spPr/>
        <p:txBody>
          <a:bodyPr/>
          <a:lstStyle/>
          <a:p>
            <a:r>
              <a:rPr lang="en-GB" dirty="0"/>
              <a:t>NEN, neuroendocrine neoplasm; NET, neuroendocrine tumour; SEER, Surveillance, Epidemiology, and End Results programme</a:t>
            </a:r>
          </a:p>
          <a:p>
            <a:r>
              <a:rPr lang="en-GB" dirty="0"/>
              <a:t>1. Dasari A, et al. JAMA Oncol. 2017;3:1335-42; 2. White BE, et al. Lancet Reg Health Eur. 2022;23:100510</a:t>
            </a:r>
          </a:p>
        </p:txBody>
      </p:sp>
      <p:sp>
        <p:nvSpPr>
          <p:cNvPr id="4" name="Slide Number Placeholder 3">
            <a:extLst>
              <a:ext uri="{FF2B5EF4-FFF2-40B4-BE49-F238E27FC236}">
                <a16:creationId xmlns:a16="http://schemas.microsoft.com/office/drawing/2014/main" id="{CDADE866-0BF2-6B04-C936-530CD15387D0}"/>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84" name="TextBox 83">
            <a:extLst>
              <a:ext uri="{FF2B5EF4-FFF2-40B4-BE49-F238E27FC236}">
                <a16:creationId xmlns:a16="http://schemas.microsoft.com/office/drawing/2014/main" id="{205C213A-D306-D750-E20F-CC02B0046DD6}"/>
              </a:ext>
            </a:extLst>
          </p:cNvPr>
          <p:cNvSpPr txBox="1"/>
          <p:nvPr/>
        </p:nvSpPr>
        <p:spPr>
          <a:xfrm>
            <a:off x="8868981" y="5266733"/>
            <a:ext cx="508024" cy="276999"/>
          </a:xfrm>
          <a:prstGeom prst="rect">
            <a:avLst/>
          </a:prstGeom>
          <a:noFill/>
        </p:spPr>
        <p:txBody>
          <a:bodyPr wrap="none" rtlCol="0">
            <a:spAutoFit/>
          </a:bodyPr>
          <a:lstStyle/>
          <a:p>
            <a:pPr algn="ctr"/>
            <a:r>
              <a:rPr lang="en-GB" sz="1200" b="1" dirty="0">
                <a:latin typeface="Arial" panose="020B0604020202020204" pitchFamily="34" charset="0"/>
                <a:ea typeface="Aileron" charset="0"/>
                <a:cs typeface="Arial" panose="020B0604020202020204" pitchFamily="34" charset="0"/>
              </a:rPr>
              <a:t>Year</a:t>
            </a:r>
          </a:p>
        </p:txBody>
      </p:sp>
      <p:graphicFrame>
        <p:nvGraphicFramePr>
          <p:cNvPr id="85" name="Table 84">
            <a:extLst>
              <a:ext uri="{FF2B5EF4-FFF2-40B4-BE49-F238E27FC236}">
                <a16:creationId xmlns:a16="http://schemas.microsoft.com/office/drawing/2014/main" id="{9B72DFE8-5588-5C59-87E5-55F6EC876588}"/>
              </a:ext>
            </a:extLst>
          </p:cNvPr>
          <p:cNvGraphicFramePr>
            <a:graphicFrameLocks noGrp="1"/>
          </p:cNvGraphicFramePr>
          <p:nvPr>
            <p:extLst>
              <p:ext uri="{D42A27DB-BD31-4B8C-83A1-F6EECF244321}">
                <p14:modId xmlns:p14="http://schemas.microsoft.com/office/powerpoint/2010/main" val="195867953"/>
              </p:ext>
            </p:extLst>
          </p:nvPr>
        </p:nvGraphicFramePr>
        <p:xfrm>
          <a:off x="6436208" y="5555232"/>
          <a:ext cx="5276600" cy="682080"/>
        </p:xfrm>
        <a:graphic>
          <a:graphicData uri="http://schemas.openxmlformats.org/drawingml/2006/table">
            <a:tbl>
              <a:tblPr firstRow="1" bandRow="1">
                <a:tableStyleId>{5C22544A-7EE6-4342-B048-85BDC9FD1C3A}</a:tableStyleId>
              </a:tblPr>
              <a:tblGrid>
                <a:gridCol w="955936">
                  <a:extLst>
                    <a:ext uri="{9D8B030D-6E8A-4147-A177-3AD203B41FA5}">
                      <a16:colId xmlns:a16="http://schemas.microsoft.com/office/drawing/2014/main" val="1747408604"/>
                    </a:ext>
                  </a:extLst>
                </a:gridCol>
                <a:gridCol w="540083">
                  <a:extLst>
                    <a:ext uri="{9D8B030D-6E8A-4147-A177-3AD203B41FA5}">
                      <a16:colId xmlns:a16="http://schemas.microsoft.com/office/drawing/2014/main" val="2615680816"/>
                    </a:ext>
                  </a:extLst>
                </a:gridCol>
                <a:gridCol w="540083">
                  <a:extLst>
                    <a:ext uri="{9D8B030D-6E8A-4147-A177-3AD203B41FA5}">
                      <a16:colId xmlns:a16="http://schemas.microsoft.com/office/drawing/2014/main" val="1767573770"/>
                    </a:ext>
                  </a:extLst>
                </a:gridCol>
                <a:gridCol w="540083">
                  <a:extLst>
                    <a:ext uri="{9D8B030D-6E8A-4147-A177-3AD203B41FA5}">
                      <a16:colId xmlns:a16="http://schemas.microsoft.com/office/drawing/2014/main" val="2099116281"/>
                    </a:ext>
                  </a:extLst>
                </a:gridCol>
                <a:gridCol w="540083">
                  <a:extLst>
                    <a:ext uri="{9D8B030D-6E8A-4147-A177-3AD203B41FA5}">
                      <a16:colId xmlns:a16="http://schemas.microsoft.com/office/drawing/2014/main" val="91204479"/>
                    </a:ext>
                  </a:extLst>
                </a:gridCol>
                <a:gridCol w="540083">
                  <a:extLst>
                    <a:ext uri="{9D8B030D-6E8A-4147-A177-3AD203B41FA5}">
                      <a16:colId xmlns:a16="http://schemas.microsoft.com/office/drawing/2014/main" val="3906062848"/>
                    </a:ext>
                  </a:extLst>
                </a:gridCol>
                <a:gridCol w="540083">
                  <a:extLst>
                    <a:ext uri="{9D8B030D-6E8A-4147-A177-3AD203B41FA5}">
                      <a16:colId xmlns:a16="http://schemas.microsoft.com/office/drawing/2014/main" val="3709444362"/>
                    </a:ext>
                  </a:extLst>
                </a:gridCol>
                <a:gridCol w="540083">
                  <a:extLst>
                    <a:ext uri="{9D8B030D-6E8A-4147-A177-3AD203B41FA5}">
                      <a16:colId xmlns:a16="http://schemas.microsoft.com/office/drawing/2014/main" val="1119301961"/>
                    </a:ext>
                  </a:extLst>
                </a:gridCol>
                <a:gridCol w="540083">
                  <a:extLst>
                    <a:ext uri="{9D8B030D-6E8A-4147-A177-3AD203B41FA5}">
                      <a16:colId xmlns:a16="http://schemas.microsoft.com/office/drawing/2014/main" val="2518105547"/>
                    </a:ext>
                  </a:extLst>
                </a:gridCol>
              </a:tblGrid>
              <a:tr h="0">
                <a:tc>
                  <a:txBody>
                    <a:bodyPr/>
                    <a:lstStyle/>
                    <a:p>
                      <a:r>
                        <a:rPr lang="en-GB" sz="800" dirty="0">
                          <a:solidFill>
                            <a:schemeClr val="tx1"/>
                          </a:solidFill>
                          <a:latin typeface="Arial" panose="020B0604020202020204" pitchFamily="34" charset="0"/>
                          <a:cs typeface="Arial" panose="020B0604020202020204" pitchFamily="34" charset="0"/>
                        </a:rPr>
                        <a:t>Site</a:t>
                      </a:r>
                    </a:p>
                  </a:txBody>
                  <a:tcPr marL="19440" marR="19440" marT="32400" marB="32400">
                    <a:noFill/>
                  </a:tcPr>
                </a:tc>
                <a:tc>
                  <a:txBody>
                    <a:bodyPr/>
                    <a:lstStyle/>
                    <a:p>
                      <a:pPr algn="ctr"/>
                      <a:r>
                        <a:rPr lang="en-GB" sz="800" dirty="0">
                          <a:latin typeface="Arial" panose="020B0604020202020204" pitchFamily="34" charset="0"/>
                          <a:cs typeface="Arial" panose="020B0604020202020204" pitchFamily="34" charset="0"/>
                        </a:rPr>
                        <a:t>Appendix</a:t>
                      </a:r>
                    </a:p>
                  </a:txBody>
                  <a:tcPr marL="19440" marR="19440" marT="32400" marB="32400">
                    <a:solidFill>
                      <a:srgbClr val="7030A0"/>
                    </a:solidFill>
                  </a:tcPr>
                </a:tc>
                <a:tc>
                  <a:txBody>
                    <a:bodyPr/>
                    <a:lstStyle/>
                    <a:p>
                      <a:pPr algn="ctr"/>
                      <a:r>
                        <a:rPr lang="en-GB" sz="800" dirty="0">
                          <a:latin typeface="Arial" panose="020B0604020202020204" pitchFamily="34" charset="0"/>
                          <a:cs typeface="Arial" panose="020B0604020202020204" pitchFamily="34" charset="0"/>
                        </a:rPr>
                        <a:t>Caecum</a:t>
                      </a:r>
                    </a:p>
                  </a:txBody>
                  <a:tcPr marL="19440" marR="19440" marT="32400" marB="32400"/>
                </a:tc>
                <a:tc>
                  <a:txBody>
                    <a:bodyPr/>
                    <a:lstStyle/>
                    <a:p>
                      <a:pPr algn="ctr"/>
                      <a:r>
                        <a:rPr lang="en-GB" sz="800" dirty="0">
                          <a:latin typeface="Arial" panose="020B0604020202020204" pitchFamily="34" charset="0"/>
                          <a:cs typeface="Arial" panose="020B0604020202020204" pitchFamily="34" charset="0"/>
                        </a:rPr>
                        <a:t>Colon</a:t>
                      </a:r>
                    </a:p>
                  </a:txBody>
                  <a:tcPr marL="19440" marR="19440" marT="32400" marB="32400">
                    <a:solidFill>
                      <a:schemeClr val="accent6"/>
                    </a:solidFill>
                  </a:tcPr>
                </a:tc>
                <a:tc>
                  <a:txBody>
                    <a:bodyPr/>
                    <a:lstStyle/>
                    <a:p>
                      <a:pPr algn="ctr"/>
                      <a:r>
                        <a:rPr lang="en-GB" sz="800" dirty="0">
                          <a:latin typeface="Arial" panose="020B0604020202020204" pitchFamily="34" charset="0"/>
                          <a:cs typeface="Arial" panose="020B0604020202020204" pitchFamily="34" charset="0"/>
                        </a:rPr>
                        <a:t>Lung</a:t>
                      </a:r>
                    </a:p>
                  </a:txBody>
                  <a:tcPr marL="19440" marR="19440" marT="32400" marB="32400">
                    <a:solidFill>
                      <a:schemeClr val="tx2"/>
                    </a:solidFill>
                  </a:tcPr>
                </a:tc>
                <a:tc>
                  <a:txBody>
                    <a:bodyPr/>
                    <a:lstStyle/>
                    <a:p>
                      <a:pPr algn="ctr"/>
                      <a:r>
                        <a:rPr lang="en-GB" sz="800" dirty="0">
                          <a:latin typeface="Arial" panose="020B0604020202020204" pitchFamily="34" charset="0"/>
                          <a:cs typeface="Arial" panose="020B0604020202020204" pitchFamily="34" charset="0"/>
                        </a:rPr>
                        <a:t>Pancreas</a:t>
                      </a:r>
                    </a:p>
                  </a:txBody>
                  <a:tcPr marL="19440" marR="19440" marT="32400" marB="32400">
                    <a:solidFill>
                      <a:schemeClr val="bg2">
                        <a:lumMod val="50000"/>
                      </a:schemeClr>
                    </a:solidFill>
                  </a:tcPr>
                </a:tc>
                <a:tc>
                  <a:txBody>
                    <a:bodyPr/>
                    <a:lstStyle/>
                    <a:p>
                      <a:pPr algn="ctr"/>
                      <a:r>
                        <a:rPr lang="en-GB" sz="800" dirty="0">
                          <a:latin typeface="Arial" panose="020B0604020202020204" pitchFamily="34" charset="0"/>
                          <a:cs typeface="Arial" panose="020B0604020202020204" pitchFamily="34" charset="0"/>
                        </a:rPr>
                        <a:t>Rectum</a:t>
                      </a:r>
                    </a:p>
                  </a:txBody>
                  <a:tcPr marL="19440" marR="19440" marT="32400" marB="32400">
                    <a:solidFill>
                      <a:schemeClr val="tx1"/>
                    </a:solidFill>
                  </a:tcPr>
                </a:tc>
                <a:tc>
                  <a:txBody>
                    <a:bodyPr/>
                    <a:lstStyle/>
                    <a:p>
                      <a:pPr algn="ctr"/>
                      <a:r>
                        <a:rPr lang="en-GB" sz="800" dirty="0">
                          <a:latin typeface="Arial" panose="020B0604020202020204" pitchFamily="34" charset="0"/>
                          <a:cs typeface="Arial" panose="020B0604020202020204" pitchFamily="34" charset="0"/>
                        </a:rPr>
                        <a:t>Small Int</a:t>
                      </a:r>
                    </a:p>
                  </a:txBody>
                  <a:tcPr marL="19440" marR="19440" marT="32400" marB="32400">
                    <a:solidFill>
                      <a:schemeClr val="tx2">
                        <a:lumMod val="50000"/>
                      </a:schemeClr>
                    </a:solidFill>
                  </a:tcPr>
                </a:tc>
                <a:tc>
                  <a:txBody>
                    <a:bodyPr/>
                    <a:lstStyle/>
                    <a:p>
                      <a:pPr algn="ctr"/>
                      <a:r>
                        <a:rPr lang="en-GB" sz="800" dirty="0">
                          <a:latin typeface="Arial" panose="020B0604020202020204" pitchFamily="34" charset="0"/>
                          <a:cs typeface="Arial" panose="020B0604020202020204" pitchFamily="34" charset="0"/>
                        </a:rPr>
                        <a:t>Stomach</a:t>
                      </a:r>
                    </a:p>
                  </a:txBody>
                  <a:tcPr marL="19440" marR="19440" marT="32400" marB="32400">
                    <a:solidFill>
                      <a:schemeClr val="accent1">
                        <a:lumMod val="50000"/>
                      </a:schemeClr>
                    </a:solidFill>
                  </a:tcPr>
                </a:tc>
                <a:extLst>
                  <a:ext uri="{0D108BD9-81ED-4DB2-BD59-A6C34878D82A}">
                    <a16:rowId xmlns:a16="http://schemas.microsoft.com/office/drawing/2014/main" val="2578501851"/>
                  </a:ext>
                </a:extLst>
              </a:tr>
              <a:tr h="0">
                <a:tc>
                  <a:txBody>
                    <a:bodyPr/>
                    <a:lstStyle/>
                    <a:p>
                      <a:r>
                        <a:rPr lang="en-GB" sz="800" dirty="0">
                          <a:latin typeface="Arial" panose="020B0604020202020204" pitchFamily="34" charset="0"/>
                          <a:cs typeface="Arial" panose="020B0604020202020204" pitchFamily="34" charset="0"/>
                        </a:rPr>
                        <a:t>Average change per year</a:t>
                      </a:r>
                    </a:p>
                  </a:txBody>
                  <a:tcPr marL="19440" marR="19440" marT="32400" marB="32400"/>
                </a:tc>
                <a:tc>
                  <a:txBody>
                    <a:bodyPr/>
                    <a:lstStyle/>
                    <a:p>
                      <a:r>
                        <a:rPr lang="en-GB" sz="800" dirty="0">
                          <a:latin typeface="Arial" panose="020B0604020202020204" pitchFamily="34" charset="0"/>
                          <a:cs typeface="Arial" panose="020B0604020202020204" pitchFamily="34" charset="0"/>
                        </a:rPr>
                        <a:t>105.2%</a:t>
                      </a:r>
                    </a:p>
                  </a:txBody>
                  <a:tcPr marL="19440" marR="19440" marT="32400" marB="32400"/>
                </a:tc>
                <a:tc>
                  <a:txBody>
                    <a:bodyPr/>
                    <a:lstStyle/>
                    <a:p>
                      <a:r>
                        <a:rPr lang="en-GB" sz="800" dirty="0">
                          <a:latin typeface="Arial" panose="020B0604020202020204" pitchFamily="34" charset="0"/>
                          <a:cs typeface="Arial" panose="020B0604020202020204" pitchFamily="34" charset="0"/>
                        </a:rPr>
                        <a:t>107.3%</a:t>
                      </a:r>
                    </a:p>
                  </a:txBody>
                  <a:tcPr marL="19440" marR="19440" marT="32400" marB="32400"/>
                </a:tc>
                <a:tc>
                  <a:txBody>
                    <a:bodyPr/>
                    <a:lstStyle/>
                    <a:p>
                      <a:r>
                        <a:rPr lang="en-GB" sz="800" dirty="0">
                          <a:latin typeface="Arial" panose="020B0604020202020204" pitchFamily="34" charset="0"/>
                          <a:cs typeface="Arial" panose="020B0604020202020204" pitchFamily="34" charset="0"/>
                        </a:rPr>
                        <a:t>107.6%</a:t>
                      </a:r>
                    </a:p>
                  </a:txBody>
                  <a:tcPr marL="19440" marR="19440" marT="32400" marB="32400"/>
                </a:tc>
                <a:tc>
                  <a:txBody>
                    <a:bodyPr/>
                    <a:lstStyle/>
                    <a:p>
                      <a:r>
                        <a:rPr lang="en-GB" sz="800" dirty="0">
                          <a:latin typeface="Arial" panose="020B0604020202020204" pitchFamily="34" charset="0"/>
                          <a:cs typeface="Arial" panose="020B0604020202020204" pitchFamily="34" charset="0"/>
                        </a:rPr>
                        <a:t>106.6%</a:t>
                      </a:r>
                    </a:p>
                  </a:txBody>
                  <a:tcPr marL="19440" marR="19440" marT="32400" marB="32400"/>
                </a:tc>
                <a:tc>
                  <a:txBody>
                    <a:bodyPr/>
                    <a:lstStyle/>
                    <a:p>
                      <a:r>
                        <a:rPr lang="en-GB" sz="800" dirty="0">
                          <a:latin typeface="Arial" panose="020B0604020202020204" pitchFamily="34" charset="0"/>
                          <a:cs typeface="Arial" panose="020B0604020202020204" pitchFamily="34" charset="0"/>
                        </a:rPr>
                        <a:t>110.6%</a:t>
                      </a:r>
                    </a:p>
                  </a:txBody>
                  <a:tcPr marL="19440" marR="19440" marT="32400" marB="32400"/>
                </a:tc>
                <a:tc>
                  <a:txBody>
                    <a:bodyPr/>
                    <a:lstStyle/>
                    <a:p>
                      <a:r>
                        <a:rPr lang="en-GB" sz="800" dirty="0">
                          <a:latin typeface="Arial" panose="020B0604020202020204" pitchFamily="34" charset="0"/>
                          <a:cs typeface="Arial" panose="020B0604020202020204" pitchFamily="34" charset="0"/>
                        </a:rPr>
                        <a:t>109.9%</a:t>
                      </a:r>
                    </a:p>
                  </a:txBody>
                  <a:tcPr marL="19440" marR="19440" marT="32400" marB="32400"/>
                </a:tc>
                <a:tc>
                  <a:txBody>
                    <a:bodyPr/>
                    <a:lstStyle/>
                    <a:p>
                      <a:r>
                        <a:rPr lang="en-GB" sz="800" dirty="0">
                          <a:latin typeface="Arial" panose="020B0604020202020204" pitchFamily="34" charset="0"/>
                          <a:cs typeface="Arial" panose="020B0604020202020204" pitchFamily="34" charset="0"/>
                        </a:rPr>
                        <a:t>107.5%</a:t>
                      </a:r>
                    </a:p>
                  </a:txBody>
                  <a:tcPr marL="19440" marR="19440" marT="32400" marB="32400"/>
                </a:tc>
                <a:tc>
                  <a:txBody>
                    <a:bodyPr/>
                    <a:lstStyle/>
                    <a:p>
                      <a:r>
                        <a:rPr lang="en-GB" sz="800" dirty="0">
                          <a:latin typeface="Arial" panose="020B0604020202020204" pitchFamily="34" charset="0"/>
                          <a:cs typeface="Arial" panose="020B0604020202020204" pitchFamily="34" charset="0"/>
                        </a:rPr>
                        <a:t>107.4%</a:t>
                      </a:r>
                    </a:p>
                  </a:txBody>
                  <a:tcPr marL="19440" marR="19440" marT="32400" marB="32400"/>
                </a:tc>
                <a:extLst>
                  <a:ext uri="{0D108BD9-81ED-4DB2-BD59-A6C34878D82A}">
                    <a16:rowId xmlns:a16="http://schemas.microsoft.com/office/drawing/2014/main" val="485941288"/>
                  </a:ext>
                </a:extLst>
              </a:tr>
              <a:tr h="0">
                <a:tc>
                  <a:txBody>
                    <a:bodyPr/>
                    <a:lstStyle/>
                    <a:p>
                      <a:r>
                        <a:rPr lang="en-GB" sz="800" dirty="0">
                          <a:latin typeface="Arial" panose="020B0604020202020204" pitchFamily="34" charset="0"/>
                          <a:cs typeface="Arial" panose="020B0604020202020204" pitchFamily="34" charset="0"/>
                        </a:rPr>
                        <a:t>Absolute increase</a:t>
                      </a:r>
                    </a:p>
                  </a:txBody>
                  <a:tcPr marL="19440" marR="19440" marT="32400" marB="32400"/>
                </a:tc>
                <a:tc>
                  <a:txBody>
                    <a:bodyPr/>
                    <a:lstStyle/>
                    <a:p>
                      <a:r>
                        <a:rPr lang="en-GB" sz="800" dirty="0">
                          <a:latin typeface="Arial" panose="020B0604020202020204" pitchFamily="34" charset="0"/>
                          <a:cs typeface="Arial" panose="020B0604020202020204" pitchFamily="34" charset="0"/>
                        </a:rPr>
                        <a:t>304%</a:t>
                      </a:r>
                    </a:p>
                  </a:txBody>
                  <a:tcPr marL="19440" marR="19440" marT="32400" marB="32400"/>
                </a:tc>
                <a:tc>
                  <a:txBody>
                    <a:bodyPr/>
                    <a:lstStyle/>
                    <a:p>
                      <a:r>
                        <a:rPr lang="en-GB" sz="800" dirty="0">
                          <a:latin typeface="Arial" panose="020B0604020202020204" pitchFamily="34" charset="0"/>
                          <a:cs typeface="Arial" panose="020B0604020202020204" pitchFamily="34" charset="0"/>
                        </a:rPr>
                        <a:t>305%</a:t>
                      </a:r>
                    </a:p>
                  </a:txBody>
                  <a:tcPr marL="19440" marR="19440" marT="32400" marB="32400"/>
                </a:tc>
                <a:tc>
                  <a:txBody>
                    <a:bodyPr/>
                    <a:lstStyle/>
                    <a:p>
                      <a:r>
                        <a:rPr lang="en-GB" sz="800" dirty="0">
                          <a:latin typeface="Arial" panose="020B0604020202020204" pitchFamily="34" charset="0"/>
                          <a:cs typeface="Arial" panose="020B0604020202020204" pitchFamily="34" charset="0"/>
                        </a:rPr>
                        <a:t>287%</a:t>
                      </a:r>
                    </a:p>
                  </a:txBody>
                  <a:tcPr marL="19440" marR="19440" marT="32400" marB="32400"/>
                </a:tc>
                <a:tc>
                  <a:txBody>
                    <a:bodyPr/>
                    <a:lstStyle/>
                    <a:p>
                      <a:r>
                        <a:rPr lang="en-GB" sz="800" dirty="0">
                          <a:latin typeface="Arial" panose="020B0604020202020204" pitchFamily="34" charset="0"/>
                          <a:cs typeface="Arial" panose="020B0604020202020204" pitchFamily="34" charset="0"/>
                        </a:rPr>
                        <a:t>393%</a:t>
                      </a:r>
                    </a:p>
                  </a:txBody>
                  <a:tcPr marL="19440" marR="19440" marT="32400" marB="32400"/>
                </a:tc>
                <a:tc>
                  <a:txBody>
                    <a:bodyPr/>
                    <a:lstStyle/>
                    <a:p>
                      <a:r>
                        <a:rPr lang="en-GB" sz="800" dirty="0">
                          <a:latin typeface="Arial" panose="020B0604020202020204" pitchFamily="34" charset="0"/>
                          <a:cs typeface="Arial" panose="020B0604020202020204" pitchFamily="34" charset="0"/>
                        </a:rPr>
                        <a:t>705%</a:t>
                      </a:r>
                    </a:p>
                  </a:txBody>
                  <a:tcPr marL="19440" marR="19440" marT="32400" marB="32400"/>
                </a:tc>
                <a:tc>
                  <a:txBody>
                    <a:bodyPr/>
                    <a:lstStyle/>
                    <a:p>
                      <a:r>
                        <a:rPr lang="en-GB" sz="800" dirty="0">
                          <a:latin typeface="Arial" panose="020B0604020202020204" pitchFamily="34" charset="0"/>
                          <a:cs typeface="Arial" panose="020B0604020202020204" pitchFamily="34" charset="0"/>
                        </a:rPr>
                        <a:t>725%</a:t>
                      </a:r>
                    </a:p>
                  </a:txBody>
                  <a:tcPr marL="19440" marR="19440" marT="32400" marB="32400"/>
                </a:tc>
                <a:tc>
                  <a:txBody>
                    <a:bodyPr/>
                    <a:lstStyle/>
                    <a:p>
                      <a:r>
                        <a:rPr lang="en-GB" sz="800" dirty="0">
                          <a:latin typeface="Arial" panose="020B0604020202020204" pitchFamily="34" charset="0"/>
                          <a:cs typeface="Arial" panose="020B0604020202020204" pitchFamily="34" charset="0"/>
                        </a:rPr>
                        <a:t>466%</a:t>
                      </a:r>
                    </a:p>
                  </a:txBody>
                  <a:tcPr marL="19440" marR="19440" marT="32400" marB="32400"/>
                </a:tc>
                <a:tc>
                  <a:txBody>
                    <a:bodyPr/>
                    <a:lstStyle/>
                    <a:p>
                      <a:r>
                        <a:rPr lang="en-GB" sz="800" dirty="0">
                          <a:latin typeface="Arial" panose="020B0604020202020204" pitchFamily="34" charset="0"/>
                          <a:cs typeface="Arial" panose="020B0604020202020204" pitchFamily="34" charset="0"/>
                        </a:rPr>
                        <a:t>453%</a:t>
                      </a:r>
                    </a:p>
                  </a:txBody>
                  <a:tcPr marL="19440" marR="19440" marT="32400" marB="32400"/>
                </a:tc>
                <a:extLst>
                  <a:ext uri="{0D108BD9-81ED-4DB2-BD59-A6C34878D82A}">
                    <a16:rowId xmlns:a16="http://schemas.microsoft.com/office/drawing/2014/main" val="2497221802"/>
                  </a:ext>
                </a:extLst>
              </a:tr>
            </a:tbl>
          </a:graphicData>
        </a:graphic>
      </p:graphicFrame>
      <p:pic>
        <p:nvPicPr>
          <p:cNvPr id="5" name="Picture 4" descr="A graph of different colored lines&#10;&#10;Description automatically generated">
            <a:extLst>
              <a:ext uri="{FF2B5EF4-FFF2-40B4-BE49-F238E27FC236}">
                <a16:creationId xmlns:a16="http://schemas.microsoft.com/office/drawing/2014/main" id="{E51C97D4-0B8A-71E7-4BD4-643C4703FE95}"/>
              </a:ext>
            </a:extLst>
          </p:cNvPr>
          <p:cNvPicPr>
            <a:picLocks noChangeAspect="1"/>
          </p:cNvPicPr>
          <p:nvPr/>
        </p:nvPicPr>
        <p:blipFill>
          <a:blip r:embed="rId3"/>
          <a:stretch>
            <a:fillRect/>
          </a:stretch>
        </p:blipFill>
        <p:spPr>
          <a:xfrm>
            <a:off x="6661524" y="1965176"/>
            <a:ext cx="4998720" cy="3048000"/>
          </a:xfrm>
          <a:prstGeom prst="rect">
            <a:avLst/>
          </a:prstGeom>
        </p:spPr>
      </p:pic>
      <p:sp>
        <p:nvSpPr>
          <p:cNvPr id="7" name="TextBox 6">
            <a:extLst>
              <a:ext uri="{FF2B5EF4-FFF2-40B4-BE49-F238E27FC236}">
                <a16:creationId xmlns:a16="http://schemas.microsoft.com/office/drawing/2014/main" id="{2339066D-DD65-0FAC-D85E-C3761C301725}"/>
              </a:ext>
            </a:extLst>
          </p:cNvPr>
          <p:cNvSpPr txBox="1"/>
          <p:nvPr/>
        </p:nvSpPr>
        <p:spPr>
          <a:xfrm rot="16200000">
            <a:off x="4988527" y="3292880"/>
            <a:ext cx="2279791" cy="461665"/>
          </a:xfrm>
          <a:prstGeom prst="rect">
            <a:avLst/>
          </a:prstGeom>
          <a:noFill/>
        </p:spPr>
        <p:txBody>
          <a:bodyPr wrap="none" rtlCol="0">
            <a:spAutoFit/>
          </a:bodyPr>
          <a:lstStyle/>
          <a:p>
            <a:pPr algn="ctr"/>
            <a:r>
              <a:rPr lang="en-GB" sz="1200" b="1" dirty="0">
                <a:latin typeface="Arial" panose="020B0604020202020204" pitchFamily="34" charset="0"/>
                <a:ea typeface="Aileron" charset="0"/>
                <a:cs typeface="Arial" panose="020B0604020202020204" pitchFamily="34" charset="0"/>
              </a:rPr>
              <a:t>Age-standardised incidence </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per 100,000 inhabitants</a:t>
            </a:r>
          </a:p>
        </p:txBody>
      </p:sp>
      <p:sp>
        <p:nvSpPr>
          <p:cNvPr id="8" name="TextBox 7">
            <a:extLst>
              <a:ext uri="{FF2B5EF4-FFF2-40B4-BE49-F238E27FC236}">
                <a16:creationId xmlns:a16="http://schemas.microsoft.com/office/drawing/2014/main" id="{88F7AC2F-7BC2-181B-AA2E-982DC5CB09BA}"/>
              </a:ext>
            </a:extLst>
          </p:cNvPr>
          <p:cNvSpPr txBox="1"/>
          <p:nvPr/>
        </p:nvSpPr>
        <p:spPr>
          <a:xfrm>
            <a:off x="6434192" y="1876182"/>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1.8</a:t>
            </a:r>
          </a:p>
        </p:txBody>
      </p:sp>
      <p:sp>
        <p:nvSpPr>
          <p:cNvPr id="9" name="TextBox 8">
            <a:extLst>
              <a:ext uri="{FF2B5EF4-FFF2-40B4-BE49-F238E27FC236}">
                <a16:creationId xmlns:a16="http://schemas.microsoft.com/office/drawing/2014/main" id="{584B0349-A674-87CF-EEA4-6BACC996657F}"/>
              </a:ext>
            </a:extLst>
          </p:cNvPr>
          <p:cNvSpPr txBox="1"/>
          <p:nvPr/>
        </p:nvSpPr>
        <p:spPr>
          <a:xfrm>
            <a:off x="6434192" y="2201749"/>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1.6</a:t>
            </a:r>
          </a:p>
        </p:txBody>
      </p:sp>
      <p:sp>
        <p:nvSpPr>
          <p:cNvPr id="10" name="TextBox 9">
            <a:extLst>
              <a:ext uri="{FF2B5EF4-FFF2-40B4-BE49-F238E27FC236}">
                <a16:creationId xmlns:a16="http://schemas.microsoft.com/office/drawing/2014/main" id="{E14C0F2B-F514-74D5-D96F-BC7A230841AB}"/>
              </a:ext>
            </a:extLst>
          </p:cNvPr>
          <p:cNvSpPr txBox="1"/>
          <p:nvPr/>
        </p:nvSpPr>
        <p:spPr>
          <a:xfrm>
            <a:off x="6434192" y="2531468"/>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1.4</a:t>
            </a:r>
          </a:p>
        </p:txBody>
      </p:sp>
      <p:sp>
        <p:nvSpPr>
          <p:cNvPr id="11" name="TextBox 10">
            <a:extLst>
              <a:ext uri="{FF2B5EF4-FFF2-40B4-BE49-F238E27FC236}">
                <a16:creationId xmlns:a16="http://schemas.microsoft.com/office/drawing/2014/main" id="{60169700-BE58-5415-141D-DD324A71BC09}"/>
              </a:ext>
            </a:extLst>
          </p:cNvPr>
          <p:cNvSpPr txBox="1"/>
          <p:nvPr/>
        </p:nvSpPr>
        <p:spPr>
          <a:xfrm>
            <a:off x="6434192" y="2877840"/>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1.2</a:t>
            </a:r>
          </a:p>
        </p:txBody>
      </p:sp>
      <p:sp>
        <p:nvSpPr>
          <p:cNvPr id="12" name="TextBox 11">
            <a:extLst>
              <a:ext uri="{FF2B5EF4-FFF2-40B4-BE49-F238E27FC236}">
                <a16:creationId xmlns:a16="http://schemas.microsoft.com/office/drawing/2014/main" id="{DF4F7052-07F7-9918-5F15-034C7BF8F110}"/>
              </a:ext>
            </a:extLst>
          </p:cNvPr>
          <p:cNvSpPr txBox="1"/>
          <p:nvPr/>
        </p:nvSpPr>
        <p:spPr>
          <a:xfrm>
            <a:off x="6434192" y="3207529"/>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a:t>
            </a:r>
          </a:p>
        </p:txBody>
      </p:sp>
      <p:sp>
        <p:nvSpPr>
          <p:cNvPr id="13" name="TextBox 12">
            <a:extLst>
              <a:ext uri="{FF2B5EF4-FFF2-40B4-BE49-F238E27FC236}">
                <a16:creationId xmlns:a16="http://schemas.microsoft.com/office/drawing/2014/main" id="{B586A7CE-83F4-A9F1-BEE2-8E0389E763EB}"/>
              </a:ext>
            </a:extLst>
          </p:cNvPr>
          <p:cNvSpPr txBox="1"/>
          <p:nvPr/>
        </p:nvSpPr>
        <p:spPr>
          <a:xfrm>
            <a:off x="6434192" y="3548901"/>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0.8</a:t>
            </a:r>
          </a:p>
        </p:txBody>
      </p:sp>
      <p:sp>
        <p:nvSpPr>
          <p:cNvPr id="14" name="TextBox 13">
            <a:extLst>
              <a:ext uri="{FF2B5EF4-FFF2-40B4-BE49-F238E27FC236}">
                <a16:creationId xmlns:a16="http://schemas.microsoft.com/office/drawing/2014/main" id="{895BEB1C-13D5-46F4-AFC9-909BBBFADC50}"/>
              </a:ext>
            </a:extLst>
          </p:cNvPr>
          <p:cNvSpPr txBox="1"/>
          <p:nvPr/>
        </p:nvSpPr>
        <p:spPr>
          <a:xfrm>
            <a:off x="6434192" y="3880398"/>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0.6</a:t>
            </a:r>
          </a:p>
        </p:txBody>
      </p:sp>
      <p:sp>
        <p:nvSpPr>
          <p:cNvPr id="15" name="TextBox 14">
            <a:extLst>
              <a:ext uri="{FF2B5EF4-FFF2-40B4-BE49-F238E27FC236}">
                <a16:creationId xmlns:a16="http://schemas.microsoft.com/office/drawing/2014/main" id="{93A879F8-5481-DB4F-5A9D-D0985C5054FF}"/>
              </a:ext>
            </a:extLst>
          </p:cNvPr>
          <p:cNvSpPr txBox="1"/>
          <p:nvPr/>
        </p:nvSpPr>
        <p:spPr>
          <a:xfrm>
            <a:off x="6434192" y="4207316"/>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0.4</a:t>
            </a:r>
          </a:p>
        </p:txBody>
      </p:sp>
      <p:sp>
        <p:nvSpPr>
          <p:cNvPr id="16" name="TextBox 15">
            <a:extLst>
              <a:ext uri="{FF2B5EF4-FFF2-40B4-BE49-F238E27FC236}">
                <a16:creationId xmlns:a16="http://schemas.microsoft.com/office/drawing/2014/main" id="{19725FCF-1D2B-3E33-FE79-FBFF57F9B062}"/>
              </a:ext>
            </a:extLst>
          </p:cNvPr>
          <p:cNvSpPr txBox="1"/>
          <p:nvPr/>
        </p:nvSpPr>
        <p:spPr>
          <a:xfrm>
            <a:off x="6434192" y="4542948"/>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0.2</a:t>
            </a:r>
          </a:p>
        </p:txBody>
      </p:sp>
      <p:sp>
        <p:nvSpPr>
          <p:cNvPr id="18" name="TextBox 17">
            <a:extLst>
              <a:ext uri="{FF2B5EF4-FFF2-40B4-BE49-F238E27FC236}">
                <a16:creationId xmlns:a16="http://schemas.microsoft.com/office/drawing/2014/main" id="{B070F891-947D-EBBF-5A2D-B8A512035135}"/>
              </a:ext>
            </a:extLst>
          </p:cNvPr>
          <p:cNvSpPr txBox="1"/>
          <p:nvPr/>
        </p:nvSpPr>
        <p:spPr>
          <a:xfrm>
            <a:off x="6434192" y="4890790"/>
            <a:ext cx="21320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0.0</a:t>
            </a:r>
          </a:p>
        </p:txBody>
      </p:sp>
      <p:sp>
        <p:nvSpPr>
          <p:cNvPr id="19" name="TextBox 18">
            <a:extLst>
              <a:ext uri="{FF2B5EF4-FFF2-40B4-BE49-F238E27FC236}">
                <a16:creationId xmlns:a16="http://schemas.microsoft.com/office/drawing/2014/main" id="{F3555791-0250-8703-913A-D2789A2C85C4}"/>
              </a:ext>
            </a:extLst>
          </p:cNvPr>
          <p:cNvSpPr txBox="1"/>
          <p:nvPr/>
        </p:nvSpPr>
        <p:spPr>
          <a:xfrm rot="-2700000">
            <a:off x="11314111" y="5107007"/>
            <a:ext cx="282129"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2018</a:t>
            </a:r>
          </a:p>
        </p:txBody>
      </p:sp>
      <p:sp>
        <p:nvSpPr>
          <p:cNvPr id="20" name="TextBox 19">
            <a:extLst>
              <a:ext uri="{FF2B5EF4-FFF2-40B4-BE49-F238E27FC236}">
                <a16:creationId xmlns:a16="http://schemas.microsoft.com/office/drawing/2014/main" id="{AF3E4C4C-1D8C-7D1E-0C78-7D8FDE7DFC87}"/>
              </a:ext>
            </a:extLst>
          </p:cNvPr>
          <p:cNvSpPr txBox="1"/>
          <p:nvPr/>
        </p:nvSpPr>
        <p:spPr>
          <a:xfrm rot="-2700000">
            <a:off x="11106152" y="5107007"/>
            <a:ext cx="282129"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2017</a:t>
            </a:r>
          </a:p>
        </p:txBody>
      </p:sp>
      <p:sp>
        <p:nvSpPr>
          <p:cNvPr id="21" name="TextBox 20">
            <a:extLst>
              <a:ext uri="{FF2B5EF4-FFF2-40B4-BE49-F238E27FC236}">
                <a16:creationId xmlns:a16="http://schemas.microsoft.com/office/drawing/2014/main" id="{979183D5-606C-2C2F-4973-62B49A97C1E4}"/>
              </a:ext>
            </a:extLst>
          </p:cNvPr>
          <p:cNvSpPr txBox="1"/>
          <p:nvPr/>
        </p:nvSpPr>
        <p:spPr>
          <a:xfrm rot="-2700000">
            <a:off x="10898196" y="5107007"/>
            <a:ext cx="282129" cy="153888"/>
          </a:xfrm>
          <a:prstGeom prst="rect">
            <a:avLst/>
          </a:prstGeom>
          <a:noFill/>
        </p:spPr>
        <p:txBody>
          <a:bodyPr wrap="squar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2016</a:t>
            </a:r>
          </a:p>
        </p:txBody>
      </p:sp>
      <p:sp>
        <p:nvSpPr>
          <p:cNvPr id="22" name="TextBox 21">
            <a:extLst>
              <a:ext uri="{FF2B5EF4-FFF2-40B4-BE49-F238E27FC236}">
                <a16:creationId xmlns:a16="http://schemas.microsoft.com/office/drawing/2014/main" id="{350B853F-0800-6C2D-9F76-A2A149F8955F}"/>
              </a:ext>
            </a:extLst>
          </p:cNvPr>
          <p:cNvSpPr txBox="1"/>
          <p:nvPr/>
        </p:nvSpPr>
        <p:spPr>
          <a:xfrm rot="-2700000">
            <a:off x="10690240" y="5107007"/>
            <a:ext cx="282129"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2015</a:t>
            </a:r>
          </a:p>
        </p:txBody>
      </p:sp>
      <p:sp>
        <p:nvSpPr>
          <p:cNvPr id="23" name="TextBox 22">
            <a:extLst>
              <a:ext uri="{FF2B5EF4-FFF2-40B4-BE49-F238E27FC236}">
                <a16:creationId xmlns:a16="http://schemas.microsoft.com/office/drawing/2014/main" id="{C1094B28-47BA-5E6D-24E2-70F149F36743}"/>
              </a:ext>
            </a:extLst>
          </p:cNvPr>
          <p:cNvSpPr txBox="1"/>
          <p:nvPr/>
        </p:nvSpPr>
        <p:spPr>
          <a:xfrm rot="-2700000">
            <a:off x="10482284" y="5107007"/>
            <a:ext cx="282129"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2014</a:t>
            </a:r>
          </a:p>
        </p:txBody>
      </p:sp>
      <p:sp>
        <p:nvSpPr>
          <p:cNvPr id="24" name="TextBox 23">
            <a:extLst>
              <a:ext uri="{FF2B5EF4-FFF2-40B4-BE49-F238E27FC236}">
                <a16:creationId xmlns:a16="http://schemas.microsoft.com/office/drawing/2014/main" id="{6A223A7A-64BA-9AA5-C1E3-89BC5A6CC45A}"/>
              </a:ext>
            </a:extLst>
          </p:cNvPr>
          <p:cNvSpPr txBox="1"/>
          <p:nvPr/>
        </p:nvSpPr>
        <p:spPr>
          <a:xfrm rot="-2700000">
            <a:off x="10274328" y="5107007"/>
            <a:ext cx="282129"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2013</a:t>
            </a:r>
          </a:p>
        </p:txBody>
      </p:sp>
      <p:sp>
        <p:nvSpPr>
          <p:cNvPr id="25" name="TextBox 24">
            <a:extLst>
              <a:ext uri="{FF2B5EF4-FFF2-40B4-BE49-F238E27FC236}">
                <a16:creationId xmlns:a16="http://schemas.microsoft.com/office/drawing/2014/main" id="{C27CF2DF-39BF-C8F2-5C25-ABA0ECC7E6FE}"/>
              </a:ext>
            </a:extLst>
          </p:cNvPr>
          <p:cNvSpPr txBox="1"/>
          <p:nvPr/>
        </p:nvSpPr>
        <p:spPr>
          <a:xfrm rot="-2700000">
            <a:off x="10066372" y="5107007"/>
            <a:ext cx="282129"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2012</a:t>
            </a:r>
          </a:p>
        </p:txBody>
      </p:sp>
      <p:sp>
        <p:nvSpPr>
          <p:cNvPr id="26" name="TextBox 25">
            <a:extLst>
              <a:ext uri="{FF2B5EF4-FFF2-40B4-BE49-F238E27FC236}">
                <a16:creationId xmlns:a16="http://schemas.microsoft.com/office/drawing/2014/main" id="{EC2303F2-C5D5-0AB5-0C46-68680CA1C376}"/>
              </a:ext>
            </a:extLst>
          </p:cNvPr>
          <p:cNvSpPr txBox="1"/>
          <p:nvPr/>
        </p:nvSpPr>
        <p:spPr>
          <a:xfrm rot="-2700000">
            <a:off x="9858416" y="5107007"/>
            <a:ext cx="282129"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2011</a:t>
            </a:r>
          </a:p>
        </p:txBody>
      </p:sp>
      <p:sp>
        <p:nvSpPr>
          <p:cNvPr id="27" name="TextBox 26">
            <a:extLst>
              <a:ext uri="{FF2B5EF4-FFF2-40B4-BE49-F238E27FC236}">
                <a16:creationId xmlns:a16="http://schemas.microsoft.com/office/drawing/2014/main" id="{0E8CF03A-3786-CF3A-7129-7B3CA379AB35}"/>
              </a:ext>
            </a:extLst>
          </p:cNvPr>
          <p:cNvSpPr txBox="1"/>
          <p:nvPr/>
        </p:nvSpPr>
        <p:spPr>
          <a:xfrm rot="-2700000">
            <a:off x="9650460" y="5107007"/>
            <a:ext cx="282129"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2010</a:t>
            </a:r>
          </a:p>
        </p:txBody>
      </p:sp>
      <p:sp>
        <p:nvSpPr>
          <p:cNvPr id="28" name="TextBox 27">
            <a:extLst>
              <a:ext uri="{FF2B5EF4-FFF2-40B4-BE49-F238E27FC236}">
                <a16:creationId xmlns:a16="http://schemas.microsoft.com/office/drawing/2014/main" id="{19D1FF4C-3008-699B-6B7D-AA8A8C1DEC23}"/>
              </a:ext>
            </a:extLst>
          </p:cNvPr>
          <p:cNvSpPr txBox="1"/>
          <p:nvPr/>
        </p:nvSpPr>
        <p:spPr>
          <a:xfrm rot="-2700000">
            <a:off x="9442503" y="5107007"/>
            <a:ext cx="2821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2009</a:t>
            </a:r>
          </a:p>
        </p:txBody>
      </p:sp>
      <p:sp>
        <p:nvSpPr>
          <p:cNvPr id="29" name="TextBox 28">
            <a:extLst>
              <a:ext uri="{FF2B5EF4-FFF2-40B4-BE49-F238E27FC236}">
                <a16:creationId xmlns:a16="http://schemas.microsoft.com/office/drawing/2014/main" id="{4C7C07FF-50B0-B7C8-75E1-D562C5B73F24}"/>
              </a:ext>
            </a:extLst>
          </p:cNvPr>
          <p:cNvSpPr txBox="1"/>
          <p:nvPr/>
        </p:nvSpPr>
        <p:spPr>
          <a:xfrm rot="-2700000">
            <a:off x="9234547" y="5107007"/>
            <a:ext cx="2821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2008</a:t>
            </a:r>
          </a:p>
        </p:txBody>
      </p:sp>
      <p:sp>
        <p:nvSpPr>
          <p:cNvPr id="30" name="TextBox 29">
            <a:extLst>
              <a:ext uri="{FF2B5EF4-FFF2-40B4-BE49-F238E27FC236}">
                <a16:creationId xmlns:a16="http://schemas.microsoft.com/office/drawing/2014/main" id="{0C45A133-AB37-8495-6D10-273230CF72A9}"/>
              </a:ext>
            </a:extLst>
          </p:cNvPr>
          <p:cNvSpPr txBox="1"/>
          <p:nvPr/>
        </p:nvSpPr>
        <p:spPr>
          <a:xfrm rot="-2700000">
            <a:off x="9026591" y="5107007"/>
            <a:ext cx="2821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2007</a:t>
            </a:r>
          </a:p>
        </p:txBody>
      </p:sp>
      <p:sp>
        <p:nvSpPr>
          <p:cNvPr id="31" name="TextBox 30">
            <a:extLst>
              <a:ext uri="{FF2B5EF4-FFF2-40B4-BE49-F238E27FC236}">
                <a16:creationId xmlns:a16="http://schemas.microsoft.com/office/drawing/2014/main" id="{48310E11-0FAC-2BE3-0A41-BB5E30D63766}"/>
              </a:ext>
            </a:extLst>
          </p:cNvPr>
          <p:cNvSpPr txBox="1"/>
          <p:nvPr/>
        </p:nvSpPr>
        <p:spPr>
          <a:xfrm rot="-2700000">
            <a:off x="8821735" y="5107007"/>
            <a:ext cx="2821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2006</a:t>
            </a:r>
          </a:p>
        </p:txBody>
      </p:sp>
      <p:sp>
        <p:nvSpPr>
          <p:cNvPr id="32" name="TextBox 31">
            <a:extLst>
              <a:ext uri="{FF2B5EF4-FFF2-40B4-BE49-F238E27FC236}">
                <a16:creationId xmlns:a16="http://schemas.microsoft.com/office/drawing/2014/main" id="{72D8932E-22D0-4326-1985-AB80D7EA94E7}"/>
              </a:ext>
            </a:extLst>
          </p:cNvPr>
          <p:cNvSpPr txBox="1"/>
          <p:nvPr/>
        </p:nvSpPr>
        <p:spPr>
          <a:xfrm rot="-2700000">
            <a:off x="8613776" y="5107007"/>
            <a:ext cx="2821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2005</a:t>
            </a:r>
          </a:p>
        </p:txBody>
      </p:sp>
      <p:sp>
        <p:nvSpPr>
          <p:cNvPr id="33" name="TextBox 32">
            <a:extLst>
              <a:ext uri="{FF2B5EF4-FFF2-40B4-BE49-F238E27FC236}">
                <a16:creationId xmlns:a16="http://schemas.microsoft.com/office/drawing/2014/main" id="{ADD2043C-53BD-FF46-128B-8B634595E7EB}"/>
              </a:ext>
            </a:extLst>
          </p:cNvPr>
          <p:cNvSpPr txBox="1"/>
          <p:nvPr/>
        </p:nvSpPr>
        <p:spPr>
          <a:xfrm rot="-2700000">
            <a:off x="8405821" y="5107007"/>
            <a:ext cx="282129" cy="153888"/>
          </a:xfrm>
          <a:prstGeom prst="rect">
            <a:avLst/>
          </a:prstGeom>
          <a:noFill/>
        </p:spPr>
        <p:txBody>
          <a:bodyPr wrap="squar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2004</a:t>
            </a:r>
          </a:p>
        </p:txBody>
      </p:sp>
      <p:sp>
        <p:nvSpPr>
          <p:cNvPr id="34" name="TextBox 33">
            <a:extLst>
              <a:ext uri="{FF2B5EF4-FFF2-40B4-BE49-F238E27FC236}">
                <a16:creationId xmlns:a16="http://schemas.microsoft.com/office/drawing/2014/main" id="{89B9F6A2-27AF-2F00-3224-3E02980F40F5}"/>
              </a:ext>
            </a:extLst>
          </p:cNvPr>
          <p:cNvSpPr txBox="1"/>
          <p:nvPr/>
        </p:nvSpPr>
        <p:spPr>
          <a:xfrm rot="-2700000">
            <a:off x="8197864" y="5107007"/>
            <a:ext cx="2821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2003</a:t>
            </a:r>
          </a:p>
        </p:txBody>
      </p:sp>
      <p:sp>
        <p:nvSpPr>
          <p:cNvPr id="35" name="TextBox 34">
            <a:extLst>
              <a:ext uri="{FF2B5EF4-FFF2-40B4-BE49-F238E27FC236}">
                <a16:creationId xmlns:a16="http://schemas.microsoft.com/office/drawing/2014/main" id="{334044F0-727F-3579-FB55-566E7CDF7DFE}"/>
              </a:ext>
            </a:extLst>
          </p:cNvPr>
          <p:cNvSpPr txBox="1"/>
          <p:nvPr/>
        </p:nvSpPr>
        <p:spPr>
          <a:xfrm rot="-2700000">
            <a:off x="7989908" y="5107007"/>
            <a:ext cx="2821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2002</a:t>
            </a:r>
          </a:p>
        </p:txBody>
      </p:sp>
      <p:sp>
        <p:nvSpPr>
          <p:cNvPr id="36" name="TextBox 35">
            <a:extLst>
              <a:ext uri="{FF2B5EF4-FFF2-40B4-BE49-F238E27FC236}">
                <a16:creationId xmlns:a16="http://schemas.microsoft.com/office/drawing/2014/main" id="{4FDB1E8B-25D3-C9D0-81B6-757C3E15B684}"/>
              </a:ext>
            </a:extLst>
          </p:cNvPr>
          <p:cNvSpPr txBox="1"/>
          <p:nvPr/>
        </p:nvSpPr>
        <p:spPr>
          <a:xfrm rot="-2700000">
            <a:off x="7781952" y="5107007"/>
            <a:ext cx="2821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2001</a:t>
            </a:r>
          </a:p>
        </p:txBody>
      </p:sp>
      <p:sp>
        <p:nvSpPr>
          <p:cNvPr id="37" name="TextBox 36">
            <a:extLst>
              <a:ext uri="{FF2B5EF4-FFF2-40B4-BE49-F238E27FC236}">
                <a16:creationId xmlns:a16="http://schemas.microsoft.com/office/drawing/2014/main" id="{6C2D6A13-622D-2E85-1CD1-93365C2B6A65}"/>
              </a:ext>
            </a:extLst>
          </p:cNvPr>
          <p:cNvSpPr txBox="1"/>
          <p:nvPr/>
        </p:nvSpPr>
        <p:spPr>
          <a:xfrm rot="-2700000">
            <a:off x="7573996" y="5107007"/>
            <a:ext cx="2821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2000</a:t>
            </a:r>
          </a:p>
        </p:txBody>
      </p:sp>
      <p:sp>
        <p:nvSpPr>
          <p:cNvPr id="38" name="TextBox 37">
            <a:extLst>
              <a:ext uri="{FF2B5EF4-FFF2-40B4-BE49-F238E27FC236}">
                <a16:creationId xmlns:a16="http://schemas.microsoft.com/office/drawing/2014/main" id="{7775B2A7-CF6D-9CD6-AF30-3D9125E45727}"/>
              </a:ext>
            </a:extLst>
          </p:cNvPr>
          <p:cNvSpPr txBox="1"/>
          <p:nvPr/>
        </p:nvSpPr>
        <p:spPr>
          <a:xfrm rot="-2700000">
            <a:off x="7366040" y="5107007"/>
            <a:ext cx="2821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1999</a:t>
            </a:r>
          </a:p>
        </p:txBody>
      </p:sp>
      <p:sp>
        <p:nvSpPr>
          <p:cNvPr id="39" name="TextBox 38">
            <a:extLst>
              <a:ext uri="{FF2B5EF4-FFF2-40B4-BE49-F238E27FC236}">
                <a16:creationId xmlns:a16="http://schemas.microsoft.com/office/drawing/2014/main" id="{55BECF81-4F4F-8162-02CC-FCBBDC60C11A}"/>
              </a:ext>
            </a:extLst>
          </p:cNvPr>
          <p:cNvSpPr txBox="1"/>
          <p:nvPr/>
        </p:nvSpPr>
        <p:spPr>
          <a:xfrm rot="-2700000">
            <a:off x="7158084" y="5107007"/>
            <a:ext cx="2821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1898</a:t>
            </a:r>
          </a:p>
        </p:txBody>
      </p:sp>
      <p:sp>
        <p:nvSpPr>
          <p:cNvPr id="40" name="TextBox 39">
            <a:extLst>
              <a:ext uri="{FF2B5EF4-FFF2-40B4-BE49-F238E27FC236}">
                <a16:creationId xmlns:a16="http://schemas.microsoft.com/office/drawing/2014/main" id="{3EFD9B7E-7A34-7762-800D-4A7F214888D6}"/>
              </a:ext>
            </a:extLst>
          </p:cNvPr>
          <p:cNvSpPr txBox="1"/>
          <p:nvPr/>
        </p:nvSpPr>
        <p:spPr>
          <a:xfrm rot="-2700000">
            <a:off x="6950128" y="5107007"/>
            <a:ext cx="2821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1997</a:t>
            </a:r>
          </a:p>
        </p:txBody>
      </p:sp>
      <p:sp>
        <p:nvSpPr>
          <p:cNvPr id="41" name="TextBox 40">
            <a:extLst>
              <a:ext uri="{FF2B5EF4-FFF2-40B4-BE49-F238E27FC236}">
                <a16:creationId xmlns:a16="http://schemas.microsoft.com/office/drawing/2014/main" id="{4F5820B4-C633-1DFA-45F9-77ACECCE24AB}"/>
              </a:ext>
            </a:extLst>
          </p:cNvPr>
          <p:cNvSpPr txBox="1"/>
          <p:nvPr/>
        </p:nvSpPr>
        <p:spPr>
          <a:xfrm rot="-2700000">
            <a:off x="6742172" y="5107007"/>
            <a:ext cx="2821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1996</a:t>
            </a:r>
          </a:p>
        </p:txBody>
      </p:sp>
      <p:sp>
        <p:nvSpPr>
          <p:cNvPr id="42" name="TextBox 41">
            <a:extLst>
              <a:ext uri="{FF2B5EF4-FFF2-40B4-BE49-F238E27FC236}">
                <a16:creationId xmlns:a16="http://schemas.microsoft.com/office/drawing/2014/main" id="{B70950CD-023C-CF33-D217-A5960AC04A3A}"/>
              </a:ext>
            </a:extLst>
          </p:cNvPr>
          <p:cNvSpPr txBox="1"/>
          <p:nvPr/>
        </p:nvSpPr>
        <p:spPr>
          <a:xfrm rot="-2700000">
            <a:off x="6534216" y="5107007"/>
            <a:ext cx="2821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1995</a:t>
            </a:r>
          </a:p>
        </p:txBody>
      </p:sp>
      <p:sp>
        <p:nvSpPr>
          <p:cNvPr id="44" name="TextBox 43">
            <a:extLst>
              <a:ext uri="{FF2B5EF4-FFF2-40B4-BE49-F238E27FC236}">
                <a16:creationId xmlns:a16="http://schemas.microsoft.com/office/drawing/2014/main" id="{B1666384-DC5D-1B14-B143-58E9E95F0B3B}"/>
              </a:ext>
            </a:extLst>
          </p:cNvPr>
          <p:cNvSpPr txBox="1"/>
          <p:nvPr/>
        </p:nvSpPr>
        <p:spPr>
          <a:xfrm>
            <a:off x="7352949" y="2197939"/>
            <a:ext cx="790281" cy="1122871"/>
          </a:xfrm>
          <a:prstGeom prst="rect">
            <a:avLst/>
          </a:prstGeom>
          <a:noFill/>
        </p:spPr>
        <p:txBody>
          <a:bodyPr wrap="none" lIns="0" tIns="0" rIns="0" bIns="0" rtlCol="0">
            <a:spAutoFit/>
          </a:bodyPr>
          <a:lstStyle/>
          <a:p>
            <a:pPr>
              <a:lnSpc>
                <a:spcPct val="96000"/>
              </a:lnSpc>
            </a:pPr>
            <a:r>
              <a:rPr lang="en-GB" sz="950" dirty="0">
                <a:latin typeface="Arial" panose="020B0604020202020204" pitchFamily="34" charset="0"/>
                <a:ea typeface="Aileron" charset="0"/>
                <a:cs typeface="Arial" panose="020B0604020202020204" pitchFamily="34" charset="0"/>
              </a:rPr>
              <a:t>Appendix</a:t>
            </a:r>
          </a:p>
          <a:p>
            <a:pPr>
              <a:lnSpc>
                <a:spcPct val="96000"/>
              </a:lnSpc>
            </a:pPr>
            <a:r>
              <a:rPr lang="en-GB" sz="950" dirty="0">
                <a:latin typeface="Arial" panose="020B0604020202020204" pitchFamily="34" charset="0"/>
                <a:ea typeface="Aileron" charset="0"/>
                <a:cs typeface="Arial" panose="020B0604020202020204" pitchFamily="34" charset="0"/>
              </a:rPr>
              <a:t>Caecum</a:t>
            </a:r>
          </a:p>
          <a:p>
            <a:pPr>
              <a:lnSpc>
                <a:spcPct val="96000"/>
              </a:lnSpc>
            </a:pPr>
            <a:r>
              <a:rPr lang="en-GB" sz="950" dirty="0">
                <a:latin typeface="Arial" panose="020B0604020202020204" pitchFamily="34" charset="0"/>
                <a:ea typeface="Aileron" charset="0"/>
                <a:cs typeface="Arial" panose="020B0604020202020204" pitchFamily="34" charset="0"/>
              </a:rPr>
              <a:t>Colon</a:t>
            </a:r>
          </a:p>
          <a:p>
            <a:pPr>
              <a:lnSpc>
                <a:spcPct val="96000"/>
              </a:lnSpc>
            </a:pPr>
            <a:r>
              <a:rPr lang="en-GB" sz="950" dirty="0">
                <a:latin typeface="Arial" panose="020B0604020202020204" pitchFamily="34" charset="0"/>
                <a:ea typeface="Aileron" charset="0"/>
                <a:cs typeface="Arial" panose="020B0604020202020204" pitchFamily="34" charset="0"/>
              </a:rPr>
              <a:t>Lung</a:t>
            </a:r>
          </a:p>
          <a:p>
            <a:pPr>
              <a:lnSpc>
                <a:spcPct val="96000"/>
              </a:lnSpc>
            </a:pPr>
            <a:r>
              <a:rPr lang="en-GB" sz="950" dirty="0">
                <a:latin typeface="Arial" panose="020B0604020202020204" pitchFamily="34" charset="0"/>
                <a:ea typeface="Aileron" charset="0"/>
                <a:cs typeface="Arial" panose="020B0604020202020204" pitchFamily="34" charset="0"/>
              </a:rPr>
              <a:t>Pancreas</a:t>
            </a:r>
          </a:p>
          <a:p>
            <a:pPr>
              <a:lnSpc>
                <a:spcPct val="96000"/>
              </a:lnSpc>
            </a:pPr>
            <a:r>
              <a:rPr lang="en-GB" sz="950" dirty="0">
                <a:latin typeface="Arial" panose="020B0604020202020204" pitchFamily="34" charset="0"/>
                <a:ea typeface="Aileron" charset="0"/>
                <a:cs typeface="Arial" panose="020B0604020202020204" pitchFamily="34" charset="0"/>
              </a:rPr>
              <a:t>Rectum</a:t>
            </a:r>
          </a:p>
          <a:p>
            <a:pPr>
              <a:lnSpc>
                <a:spcPct val="96000"/>
              </a:lnSpc>
            </a:pPr>
            <a:r>
              <a:rPr lang="en-GB" sz="950" dirty="0">
                <a:latin typeface="Arial" panose="020B0604020202020204" pitchFamily="34" charset="0"/>
                <a:ea typeface="Aileron" charset="0"/>
                <a:cs typeface="Arial" panose="020B0604020202020204" pitchFamily="34" charset="0"/>
              </a:rPr>
              <a:t>Small intestine</a:t>
            </a:r>
          </a:p>
          <a:p>
            <a:pPr>
              <a:lnSpc>
                <a:spcPct val="96000"/>
              </a:lnSpc>
            </a:pPr>
            <a:r>
              <a:rPr lang="en-GB" sz="950" dirty="0">
                <a:latin typeface="Arial" panose="020B0604020202020204" pitchFamily="34" charset="0"/>
                <a:ea typeface="Aileron" charset="0"/>
                <a:cs typeface="Arial" panose="020B0604020202020204" pitchFamily="34" charset="0"/>
              </a:rPr>
              <a:t>Stomach</a:t>
            </a:r>
          </a:p>
        </p:txBody>
      </p:sp>
      <p:sp>
        <p:nvSpPr>
          <p:cNvPr id="45" name="TextBox 44">
            <a:extLst>
              <a:ext uri="{FF2B5EF4-FFF2-40B4-BE49-F238E27FC236}">
                <a16:creationId xmlns:a16="http://schemas.microsoft.com/office/drawing/2014/main" id="{88F57CA6-2A0C-DCDE-7EA4-09345F0DA788}"/>
              </a:ext>
            </a:extLst>
          </p:cNvPr>
          <p:cNvSpPr txBox="1"/>
          <p:nvPr/>
        </p:nvSpPr>
        <p:spPr>
          <a:xfrm>
            <a:off x="6683062" y="1268760"/>
            <a:ext cx="4879862" cy="500137"/>
          </a:xfrm>
          <a:prstGeom prst="rect">
            <a:avLst/>
          </a:prstGeom>
          <a:noFill/>
        </p:spPr>
        <p:txBody>
          <a:bodyPr wrap="none" rtlCol="0">
            <a:spAutoFit/>
          </a:bodyPr>
          <a:lstStyle/>
          <a:p>
            <a:pPr algn="ctr"/>
            <a:r>
              <a:rPr lang="en-GB" sz="1600" b="1" dirty="0">
                <a:solidFill>
                  <a:schemeClr val="accent1"/>
                </a:solidFill>
                <a:latin typeface="Arial" panose="020B0604020202020204" pitchFamily="34" charset="0"/>
                <a:ea typeface="Aileron" charset="0"/>
                <a:cs typeface="Arial" panose="020B0604020202020204" pitchFamily="34" charset="0"/>
              </a:rPr>
              <a:t>NEN incidence rise over time</a:t>
            </a:r>
          </a:p>
          <a:p>
            <a:pPr algn="ctr"/>
            <a:r>
              <a:rPr lang="en-GB" sz="1050" b="1" dirty="0">
                <a:solidFill>
                  <a:schemeClr val="tx2"/>
                </a:solidFill>
                <a:latin typeface="Arial" panose="020B0604020202020204" pitchFamily="34" charset="0"/>
                <a:ea typeface="Aileron" charset="0"/>
                <a:cs typeface="Arial" panose="020B0604020202020204" pitchFamily="34" charset="0"/>
              </a:rPr>
              <a:t>Age-standardised incidence by primary site of NEN in England 1995-2018</a:t>
            </a:r>
            <a:r>
              <a:rPr lang="en-GB" sz="1050" b="1" baseline="30000" dirty="0">
                <a:solidFill>
                  <a:schemeClr val="tx2"/>
                </a:solidFill>
                <a:latin typeface="Arial" panose="020B0604020202020204" pitchFamily="34" charset="0"/>
                <a:ea typeface="Aileron" charset="0"/>
                <a:cs typeface="Arial" panose="020B0604020202020204" pitchFamily="34" charset="0"/>
              </a:rPr>
              <a:t>2</a:t>
            </a:r>
          </a:p>
        </p:txBody>
      </p:sp>
    </p:spTree>
    <p:extLst>
      <p:ext uri="{BB962C8B-B14F-4D97-AF65-F5344CB8AC3E}">
        <p14:creationId xmlns:p14="http://schemas.microsoft.com/office/powerpoint/2010/main" val="31537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19113</TotalTime>
  <Words>7617</Words>
  <Application>Microsoft Macintosh PowerPoint</Application>
  <PresentationFormat>Widescreen</PresentationFormat>
  <Paragraphs>1069</Paragraphs>
  <Slides>43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Aileron</vt:lpstr>
      <vt:lpstr>Arial</vt:lpstr>
      <vt:lpstr>BlinkMacSystemFont</vt:lpstr>
      <vt:lpstr>Calibri</vt:lpstr>
      <vt:lpstr>Lucida Grande</vt:lpstr>
      <vt:lpstr>PT Sans Narrow</vt:lpstr>
      <vt:lpstr>Thème Office</vt:lpstr>
      <vt:lpstr>PowerPoint Presentation</vt:lpstr>
      <vt:lpstr>Tools for optimising treatment &amp; management of advanced NEts  micro learning  Emily Bergsland, MD Professor of Medicine University of California-San Francisco (UCSF), USA  Louis de Mestier, MD, PhD Assistant Professor Paris-Cité University and Beaujon Hospital (APHP), France  july 2024</vt:lpstr>
      <vt:lpstr>Developed by NET COnnect</vt:lpstr>
      <vt:lpstr>This programme has been developed by the following experts</vt:lpstr>
      <vt:lpstr>Educational objectives</vt:lpstr>
      <vt:lpstr>Clinical takeaways</vt:lpstr>
      <vt:lpstr>introduction</vt:lpstr>
      <vt:lpstr>Classification of NEns (who 2022)</vt:lpstr>
      <vt:lpstr>Epidemiology: rare tumours</vt:lpstr>
      <vt:lpstr>Signs and symptoms</vt:lpstr>
      <vt:lpstr>Signs and symptoms: Some nets are functional</vt:lpstr>
      <vt:lpstr>Survival has improved as the NET treatment landscape has evolved</vt:lpstr>
      <vt:lpstr>Notes to assist therapeutic decision-making</vt:lpstr>
      <vt:lpstr> therapeutic decision-making</vt:lpstr>
      <vt:lpstr>Several organizations have published guidelines regarding therapy for NETs</vt:lpstr>
      <vt:lpstr>Several organizations have published guidelines regarding therapy for NETs</vt:lpstr>
      <vt:lpstr>Sample Guideline for treatment of GEP-Nens: esmo guidelines (2020)</vt:lpstr>
      <vt:lpstr>Factors to consider in the context of therapeutic decision-making</vt:lpstr>
      <vt:lpstr>Tumour-related Factors</vt:lpstr>
      <vt:lpstr>Tumour-related factors: Primary site AND Stage</vt:lpstr>
      <vt:lpstr>Tumour-related factors: grade, differentiation, proliferation index</vt:lpstr>
      <vt:lpstr>TUMOuR-related factors: EXTENT AND Location of Metastases AND tumour growth RATE</vt:lpstr>
      <vt:lpstr>TUMOuR-RELATED Factors: PET Imaging characteristics</vt:lpstr>
      <vt:lpstr>EXAMPLES OF Other Potential biomarkers</vt:lpstr>
      <vt:lpstr>patient-related Factors</vt:lpstr>
      <vt:lpstr>Patient-related Factors: history</vt:lpstr>
      <vt:lpstr>Patient-related FacTors: Patient preferenceS</vt:lpstr>
      <vt:lpstr>Patient-related FacTors: Quality of life (QoL)</vt:lpstr>
      <vt:lpstr>Patient-related FacTors: Quality of life (QoL) evidence gaps</vt:lpstr>
      <vt:lpstr>treatment-related Factors</vt:lpstr>
      <vt:lpstr>Therapeutic options: Liver-directed therapy </vt:lpstr>
      <vt:lpstr>Supporting clinical studies</vt:lpstr>
      <vt:lpstr>Supporting clinical studies</vt:lpstr>
      <vt:lpstr>Supporting clinical studies</vt:lpstr>
      <vt:lpstr>Treatment-specific issues: common adverse reactions</vt:lpstr>
      <vt:lpstr>clinical studies of additional interest</vt:lpstr>
      <vt:lpstr>clinical studies of additional interest</vt:lpstr>
      <vt:lpstr>clinical studies of additional interest</vt:lpstr>
      <vt:lpstr>summary</vt:lpstr>
      <vt:lpstr>Factors influencing choice of GEP-Net therapy</vt:lpstr>
      <vt:lpstr>Challenges and unmet needs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Microsoft Office User</cp:lastModifiedBy>
  <cp:revision>568</cp:revision>
  <cp:lastPrinted>2017-02-15T09:54:46Z</cp:lastPrinted>
  <dcterms:created xsi:type="dcterms:W3CDTF">2016-10-14T09:38:18Z</dcterms:created>
  <dcterms:modified xsi:type="dcterms:W3CDTF">2024-07-18T08:32:01Z</dcterms:modified>
</cp:coreProperties>
</file>