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12537" r:id="rId2"/>
    <p:sldId id="12611" r:id="rId3"/>
    <p:sldId id="12293" r:id="rId4"/>
    <p:sldId id="12587" r:id="rId5"/>
    <p:sldId id="12561" r:id="rId6"/>
    <p:sldId id="12619" r:id="rId7"/>
    <p:sldId id="12630" r:id="rId8"/>
    <p:sldId id="12631" r:id="rId9"/>
    <p:sldId id="12632" r:id="rId10"/>
    <p:sldId id="12621" r:id="rId11"/>
    <p:sldId id="12627" r:id="rId12"/>
    <p:sldId id="12628" r:id="rId13"/>
    <p:sldId id="12629" r:id="rId14"/>
    <p:sldId id="12614" r:id="rId15"/>
    <p:sldId id="12538" r:id="rId16"/>
    <p:sldId id="12622" r:id="rId17"/>
    <p:sldId id="12623" r:id="rId18"/>
    <p:sldId id="12615" r:id="rId19"/>
    <p:sldId id="12624" r:id="rId20"/>
    <p:sldId id="12625" r:id="rId21"/>
    <p:sldId id="12626" r:id="rId22"/>
    <p:sldId id="12539" r:id="rId23"/>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906" userDrawn="1">
          <p15:clr>
            <a:srgbClr val="A4A3A4"/>
          </p15:clr>
        </p15:guide>
        <p15:guide id="4" orient="horz" pos="3471" userDrawn="1">
          <p15:clr>
            <a:srgbClr val="A4A3A4"/>
          </p15:clr>
        </p15:guide>
        <p15:guide id="5" orient="horz" pos="3706" userDrawn="1">
          <p15:clr>
            <a:srgbClr val="A4A3A4"/>
          </p15:clr>
        </p15:guide>
        <p15:guide id="6" orient="horz" pos="3803" userDrawn="1">
          <p15:clr>
            <a:srgbClr val="A4A3A4"/>
          </p15:clr>
        </p15:guide>
        <p15:guide id="7" orient="horz" pos="4037"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FF"/>
    <a:srgbClr val="00FF00"/>
    <a:srgbClr val="C7583B"/>
    <a:srgbClr val="C6573B"/>
    <a:srgbClr val="03C750"/>
    <a:srgbClr val="5D8298"/>
    <a:srgbClr val="C7573C"/>
    <a:srgbClr val="FFA402"/>
    <a:srgbClr val="505050"/>
    <a:srgbClr val="FF3F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66" autoAdjust="0"/>
    <p:restoredTop sz="93808"/>
  </p:normalViewPr>
  <p:slideViewPr>
    <p:cSldViewPr snapToObjects="1">
      <p:cViewPr varScale="1">
        <p:scale>
          <a:sx n="104" d="100"/>
          <a:sy n="104" d="100"/>
        </p:scale>
        <p:origin x="448" y="208"/>
      </p:cViewPr>
      <p:guideLst>
        <p:guide orient="horz" pos="2160"/>
        <p:guide pos="3840"/>
        <p:guide pos="1906"/>
        <p:guide orient="horz" pos="3471"/>
        <p:guide orient="horz" pos="3706"/>
        <p:guide orient="horz" pos="3803"/>
        <p:guide orient="horz" pos="4037"/>
      </p:guideLst>
    </p:cSldViewPr>
  </p:slideViewPr>
  <p:outlineViewPr>
    <p:cViewPr>
      <p:scale>
        <a:sx n="33" d="100"/>
        <a:sy n="33" d="100"/>
      </p:scale>
      <p:origin x="0" y="0"/>
    </p:cViewPr>
  </p:outlineViewPr>
  <p:notesTextViewPr>
    <p:cViewPr>
      <p:scale>
        <a:sx n="3" d="2"/>
        <a:sy n="3" d="2"/>
      </p:scale>
      <p:origin x="0" y="0"/>
    </p:cViewPr>
  </p:notesTextViewPr>
  <p:sorterViewPr>
    <p:cViewPr>
      <p:scale>
        <a:sx n="1" d="1"/>
        <a:sy n="1" d="1"/>
      </p:scale>
      <p:origin x="0" y="0"/>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9/23/24</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9/23/24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394903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dirty="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22</a:t>
            </a:fld>
            <a:endParaRPr lang="fr-FR" altLang="en-US" sz="1200" dirty="0"/>
          </a:p>
        </p:txBody>
      </p:sp>
    </p:spTree>
    <p:extLst>
      <p:ext uri="{BB962C8B-B14F-4D97-AF65-F5344CB8AC3E}">
        <p14:creationId xmlns:p14="http://schemas.microsoft.com/office/powerpoint/2010/main" val="2352381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png"/><Relationship Id="rId18" Type="http://schemas.openxmlformats.org/officeDocument/2006/relationships/hyperlink" Target="mailto:info@cor2ed" TargetMode="External"/><Relationship Id="rId26" Type="http://schemas.openxmlformats.org/officeDocument/2006/relationships/image" Target="../media/image21.svg"/><Relationship Id="rId3" Type="http://schemas.openxmlformats.org/officeDocument/2006/relationships/image" Target="../media/image4.svg"/><Relationship Id="rId21" Type="http://schemas.openxmlformats.org/officeDocument/2006/relationships/image" Target="../media/image16.png"/><Relationship Id="rId7" Type="http://schemas.openxmlformats.org/officeDocument/2006/relationships/image" Target="../media/image8.svg"/><Relationship Id="rId12" Type="http://schemas.openxmlformats.org/officeDocument/2006/relationships/hyperlink" Target="https://cor2ed.com/" TargetMode="External"/><Relationship Id="rId17" Type="http://schemas.openxmlformats.org/officeDocument/2006/relationships/image" Target="../media/image13.svg"/><Relationship Id="rId25" Type="http://schemas.openxmlformats.org/officeDocument/2006/relationships/image" Target="../media/image20.png"/><Relationship Id="rId2" Type="http://schemas.openxmlformats.org/officeDocument/2006/relationships/image" Target="../media/image3.png"/><Relationship Id="rId16" Type="http://schemas.openxmlformats.org/officeDocument/2006/relationships/image" Target="../media/image12.png"/><Relationship Id="rId20" Type="http://schemas.openxmlformats.org/officeDocument/2006/relationships/image" Target="../media/image15.sv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s://youtu.be/-frXH01_UXY" TargetMode="External"/><Relationship Id="rId24" Type="http://schemas.openxmlformats.org/officeDocument/2006/relationships/image" Target="../media/image19.svg"/><Relationship Id="rId5" Type="http://schemas.openxmlformats.org/officeDocument/2006/relationships/image" Target="../media/image6.svg"/><Relationship Id="rId15" Type="http://schemas.openxmlformats.org/officeDocument/2006/relationships/hyperlink" Target="https://twitter.com/hccconnectinfo" TargetMode="External"/><Relationship Id="rId23" Type="http://schemas.openxmlformats.org/officeDocument/2006/relationships/image" Target="../media/image18.png"/><Relationship Id="rId28" Type="http://schemas.openxmlformats.org/officeDocument/2006/relationships/image" Target="../media/image22.png"/><Relationship Id="rId10" Type="http://schemas.openxmlformats.org/officeDocument/2006/relationships/hyperlink" Target="https://www.linkedin.com/company/23757084" TargetMode="External"/><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1.svg"/><Relationship Id="rId22" Type="http://schemas.openxmlformats.org/officeDocument/2006/relationships/image" Target="../media/image17.svg"/><Relationship Id="rId27" Type="http://schemas.openxmlformats.org/officeDocument/2006/relationships/hyperlink" Target="https://hccconnect.cor2ed.com/"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BA49CCF0-BC32-C087-8BC4-A645D32E362F}"/>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34907" y="-1012042"/>
            <a:ext cx="4833937"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971DBA24-8F1B-693A-A3E6-0C6048E855D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6BEEE289-8564-F6E3-2224-DB02F8B74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0C7AF853-3909-3F1B-E0B4-3C7613BDD54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D6CA05CE-B195-452D-06B9-25AE07E6396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00" name="Graphic 99">
            <a:extLst>
              <a:ext uri="{FF2B5EF4-FFF2-40B4-BE49-F238E27FC236}">
                <a16:creationId xmlns:a16="http://schemas.microsoft.com/office/drawing/2014/main" id="{DF1D811A-1BB8-B443-83D1-5115FF1A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428630"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@HCC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677819"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687777" y="6033094"/>
            <a:ext cx="2336215"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5">
                  <a:extLst>
                    <a:ext uri="{A12FA001-AC4F-418D-AE19-62706E023703}">
                      <ahyp:hlinkClr xmlns:ahyp="http://schemas.microsoft.com/office/drawing/2018/hyperlinkcolor" val="tx"/>
                    </a:ext>
                  </a:extLst>
                </a:hlinkClick>
              </a:rPr>
              <a:t>@hccconnectinfo</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3269395" y="6009885"/>
            <a:ext cx="261058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2" name="TextBox 61">
            <a:extLst>
              <a:ext uri="{FF2B5EF4-FFF2-40B4-BE49-F238E27FC236}">
                <a16:creationId xmlns:a16="http://schemas.microsoft.com/office/drawing/2014/main" id="{C00B0601-CB6B-5749-B122-5A714818F535}"/>
              </a:ext>
            </a:extLst>
          </p:cNvPr>
          <p:cNvSpPr txBox="1"/>
          <p:nvPr userDrawn="1"/>
        </p:nvSpPr>
        <p:spPr>
          <a:xfrm>
            <a:off x="323528" y="4275367"/>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sp>
        <p:nvSpPr>
          <p:cNvPr id="64" name="TextBox 63">
            <a:extLst>
              <a:ext uri="{FF2B5EF4-FFF2-40B4-BE49-F238E27FC236}">
                <a16:creationId xmlns:a16="http://schemas.microsoft.com/office/drawing/2014/main" id="{5D6AD5DF-CDEC-4D4F-96AF-0D0CB3B81506}"/>
              </a:ext>
            </a:extLst>
          </p:cNvPr>
          <p:cNvSpPr txBox="1"/>
          <p:nvPr userDrawn="1"/>
        </p:nvSpPr>
        <p:spPr>
          <a:xfrm>
            <a:off x="6139381"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8"/>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5769826"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329658"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329658"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18"/>
            <a:extLst>
              <a:ext uri="{FF2B5EF4-FFF2-40B4-BE49-F238E27FC236}">
                <a16:creationId xmlns:a16="http://schemas.microsoft.com/office/drawing/2014/main" id="{2A6480F3-532C-6543-85E7-0BC80B7701C0}"/>
              </a:ext>
            </a:extLst>
          </p:cNvPr>
          <p:cNvSpPr/>
          <p:nvPr userDrawn="1"/>
        </p:nvSpPr>
        <p:spPr>
          <a:xfrm>
            <a:off x="5745204"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8" y="5484186"/>
            <a:ext cx="2804592"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269396"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04" name="Picture 103">
            <a:hlinkClick r:id="rId27"/>
            <a:extLst>
              <a:ext uri="{FF2B5EF4-FFF2-40B4-BE49-F238E27FC236}">
                <a16:creationId xmlns:a16="http://schemas.microsoft.com/office/drawing/2014/main" id="{6F008F23-755B-084B-8708-98BD61578436}"/>
              </a:ext>
            </a:extLst>
          </p:cNvPr>
          <p:cNvPicPr>
            <a:picLocks noChangeAspect="1"/>
          </p:cNvPicPr>
          <p:nvPr userDrawn="1"/>
        </p:nvPicPr>
        <p:blipFill rotWithShape="1">
          <a:blip r:embed="rId28"/>
          <a:srcRect r="2035"/>
          <a:stretch/>
        </p:blipFill>
        <p:spPr>
          <a:xfrm>
            <a:off x="403642" y="4673886"/>
            <a:ext cx="1825947" cy="722252"/>
          </a:xfrm>
          <a:prstGeom prst="rect">
            <a:avLst/>
          </a:prstGeom>
        </p:spPr>
      </p:pic>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D29C53DA-DB2C-3FB7-BFAF-1AC70665AC9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D29C53DA-DB2C-3FB7-BFAF-1AC70665AC9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0090224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5C8A610F-1F6F-2872-4306-525B6F6B51B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DA7E5146-F935-F3EB-961C-ACBD07349CC5}"/>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0F8DF2E8-70AC-86EF-A610-EE1B711F0B1B}"/>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5" name="Espace réservé du numéro de diapositive 6">
            <a:extLst>
              <a:ext uri="{FF2B5EF4-FFF2-40B4-BE49-F238E27FC236}">
                <a16:creationId xmlns:a16="http://schemas.microsoft.com/office/drawing/2014/main" id="{6A20AEB2-81CA-6501-F60D-56519FB99DDB}"/>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A432EACC-0F2F-37E4-98DD-906F113D55BB}"/>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125C1FC8-9E21-0737-8F7A-9E8059D9F8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125C1FC8-9E21-0737-8F7A-9E8059D9F8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Rectangle 2">
            <a:extLst>
              <a:ext uri="{FF2B5EF4-FFF2-40B4-BE49-F238E27FC236}">
                <a16:creationId xmlns:a16="http://schemas.microsoft.com/office/drawing/2014/main" id="{17FDDA6F-A190-B3EB-141D-D58CA5933A70}"/>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334566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3AB17C79-DAB1-A54D-CFE1-3B20BF73AAF4}"/>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451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8A6E6C07-68A0-9C7F-5091-0470028337AD}"/>
              </a:ext>
            </a:extLst>
          </p:cNvPr>
          <p:cNvPicPr>
            <a:picLocks noChangeAspect="1" noChangeArrowheads="1"/>
          </p:cNvPicPr>
          <p:nvPr userDrawn="1"/>
        </p:nvPicPr>
        <p:blipFill>
          <a:blip r:embed="rId18">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81" r:id="rId3"/>
    <p:sldLayoutId id="2147483662" r:id="rId4"/>
    <p:sldLayoutId id="2147483661" r:id="rId5"/>
    <p:sldLayoutId id="2147483658" r:id="rId6"/>
    <p:sldLayoutId id="2147483652" r:id="rId7"/>
    <p:sldLayoutId id="2147483680" r:id="rId8"/>
    <p:sldLayoutId id="2147483657" r:id="rId9"/>
    <p:sldLayoutId id="2147483654" r:id="rId10"/>
    <p:sldLayoutId id="2147483655" r:id="rId11"/>
    <p:sldLayoutId id="2147483675" r:id="rId12"/>
    <p:sldLayoutId id="2147483676" r:id="rId13"/>
    <p:sldLayoutId id="2147483656" r:id="rId14"/>
    <p:sldLayoutId id="2147483678" r:id="rId15"/>
    <p:sldLayoutId id="2147483679" r:id="rId16"/>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hccconnect.cor2ed.com/"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C9C9C5-D7D1-5FB5-D477-860D13823851}"/>
              </a:ext>
            </a:extLst>
          </p:cNvPr>
          <p:cNvSpPr>
            <a:spLocks noGrp="1"/>
          </p:cNvSpPr>
          <p:nvPr>
            <p:ph type="title"/>
          </p:nvPr>
        </p:nvSpPr>
        <p:spPr>
          <a:xfrm>
            <a:off x="609600" y="274638"/>
            <a:ext cx="10972800" cy="4162474"/>
          </a:xfrm>
        </p:spPr>
        <p:txBody>
          <a:bodyPr>
            <a:normAutofit fontScale="90000"/>
          </a:bodyPr>
          <a:lstStyle/>
          <a:p>
            <a:br>
              <a:rPr lang="en-GB" dirty="0"/>
            </a:br>
            <a:r>
              <a:rPr lang="en-GB" dirty="0"/>
              <a:t>Nivolumab plus ipilimumab vs lenvatinib or sorafenib as first-line treatment for </a:t>
            </a:r>
            <a:r>
              <a:rPr lang="en-GB" cap="none" dirty="0"/>
              <a:t>u</a:t>
            </a:r>
            <a:r>
              <a:rPr lang="en-GB" dirty="0"/>
              <a:t>HCC: Expanded analyses from </a:t>
            </a:r>
            <a:br>
              <a:rPr lang="en-GB" dirty="0"/>
            </a:br>
            <a:r>
              <a:rPr lang="en-GB" dirty="0"/>
              <a:t>C</a:t>
            </a:r>
            <a:r>
              <a:rPr lang="en-GB" cap="none" dirty="0"/>
              <a:t>heck</a:t>
            </a:r>
            <a:r>
              <a:rPr lang="en-GB" dirty="0"/>
              <a:t>M</a:t>
            </a:r>
            <a:r>
              <a:rPr lang="en-GB" cap="none" dirty="0"/>
              <a:t>ate</a:t>
            </a:r>
            <a:r>
              <a:rPr lang="en-GB" dirty="0"/>
              <a:t> 9DW</a:t>
            </a:r>
            <a:br>
              <a:rPr lang="en-GB" dirty="0"/>
            </a:br>
            <a:br>
              <a:rPr lang="en-GB" dirty="0"/>
            </a:br>
            <a:endParaRPr lang="en-GB" dirty="0"/>
          </a:p>
        </p:txBody>
      </p:sp>
      <p:sp>
        <p:nvSpPr>
          <p:cNvPr id="7" name="Subtitle 6">
            <a:extLst>
              <a:ext uri="{FF2B5EF4-FFF2-40B4-BE49-F238E27FC236}">
                <a16:creationId xmlns:a16="http://schemas.microsoft.com/office/drawing/2014/main" id="{8E430D2C-AD48-6F06-C10F-6B77654C6113}"/>
              </a:ext>
            </a:extLst>
          </p:cNvPr>
          <p:cNvSpPr>
            <a:spLocks noGrp="1"/>
          </p:cNvSpPr>
          <p:nvPr>
            <p:ph type="subTitle" idx="1"/>
          </p:nvPr>
        </p:nvSpPr>
        <p:spPr>
          <a:xfrm>
            <a:off x="609600" y="4653136"/>
            <a:ext cx="10972800" cy="1655762"/>
          </a:xfrm>
        </p:spPr>
        <p:txBody>
          <a:bodyPr>
            <a:normAutofit/>
          </a:bodyPr>
          <a:lstStyle/>
          <a:p>
            <a:r>
              <a:rPr lang="en-GB" sz="2400" b="1" dirty="0"/>
              <a:t>Decaens T, et al. ESMO 2024. Abstract </a:t>
            </a:r>
            <a:r>
              <a:rPr lang="en-GB" sz="2400" b="1" kern="100" dirty="0">
                <a:ea typeface="Calibri" panose="020F0502020204030204" pitchFamily="34" charset="0"/>
              </a:rPr>
              <a:t>#</a:t>
            </a:r>
            <a:r>
              <a:rPr lang="en-GB" sz="2400" b="1" dirty="0"/>
              <a:t>965MO. Oral presentation</a:t>
            </a:r>
          </a:p>
        </p:txBody>
      </p:sp>
      <p:sp>
        <p:nvSpPr>
          <p:cNvPr id="10" name="Content Placeholder 9">
            <a:extLst>
              <a:ext uri="{FF2B5EF4-FFF2-40B4-BE49-F238E27FC236}">
                <a16:creationId xmlns:a16="http://schemas.microsoft.com/office/drawing/2014/main" id="{111D6D88-A477-1CCB-1580-32E22886CDA9}"/>
              </a:ext>
            </a:extLst>
          </p:cNvPr>
          <p:cNvSpPr>
            <a:spLocks noGrp="1"/>
          </p:cNvSpPr>
          <p:nvPr>
            <p:ph sz="quarter" idx="15"/>
          </p:nvPr>
        </p:nvSpPr>
        <p:spPr/>
        <p:txBody>
          <a:bodyPr/>
          <a:lstStyle/>
          <a:p>
            <a:r>
              <a:rPr lang="en-US" dirty="0"/>
              <a:t>uHCC, unresectable hepatocellular carcinoma</a:t>
            </a:r>
            <a:endParaRPr lang="en-GB" dirty="0"/>
          </a:p>
        </p:txBody>
      </p:sp>
      <p:sp>
        <p:nvSpPr>
          <p:cNvPr id="2" name="Slide Number Placeholder 1">
            <a:extLst>
              <a:ext uri="{FF2B5EF4-FFF2-40B4-BE49-F238E27FC236}">
                <a16:creationId xmlns:a16="http://schemas.microsoft.com/office/drawing/2014/main" id="{38393C7F-20D5-D7B7-34F6-C78A2F987C04}"/>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10</a:t>
            </a:fld>
            <a:endParaRPr lang="en-GB" dirty="0"/>
          </a:p>
        </p:txBody>
      </p:sp>
    </p:spTree>
    <p:extLst>
      <p:ext uri="{BB962C8B-B14F-4D97-AF65-F5344CB8AC3E}">
        <p14:creationId xmlns:p14="http://schemas.microsoft.com/office/powerpoint/2010/main" val="133826302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20184" y="1425600"/>
            <a:ext cx="10963200" cy="1700135"/>
          </a:xfrm>
        </p:spPr>
        <p:txBody>
          <a:bodyPr/>
          <a:lstStyle/>
          <a:p>
            <a:r>
              <a:rPr lang="en-GB" sz="1800" dirty="0"/>
              <a:t>Phase 3 CheckMate 9DW in uHCC</a:t>
            </a:r>
            <a:r>
              <a:rPr lang="en-GB" sz="1800" baseline="30000" dirty="0"/>
              <a:t>1</a:t>
            </a:r>
            <a:r>
              <a:rPr lang="en-GB" sz="1800" dirty="0"/>
              <a:t>: first-line </a:t>
            </a:r>
            <a:r>
              <a:rPr lang="en-GB" sz="1800" b="1" dirty="0">
                <a:solidFill>
                  <a:schemeClr val="accent1"/>
                </a:solidFill>
              </a:rPr>
              <a:t>nivolumab + ipilimumab </a:t>
            </a:r>
            <a:r>
              <a:rPr lang="en-GB" sz="1800" dirty="0"/>
              <a:t>demonstrated significant and clinically meaningful </a:t>
            </a:r>
            <a:r>
              <a:rPr lang="en-GB" sz="1800" b="1" dirty="0">
                <a:solidFill>
                  <a:schemeClr val="accent1"/>
                </a:solidFill>
              </a:rPr>
              <a:t>OS benefit </a:t>
            </a:r>
            <a:r>
              <a:rPr lang="en-GB" sz="1800" dirty="0"/>
              <a:t>versus lenvatinib/sorafenib</a:t>
            </a:r>
            <a:endParaRPr lang="en-GB" sz="1800" dirty="0">
              <a:solidFill>
                <a:srgbClr val="FF0000"/>
              </a:solidFill>
            </a:endParaRPr>
          </a:p>
          <a:p>
            <a:r>
              <a:rPr lang="en-GB" sz="1800" dirty="0"/>
              <a:t>At ESMO 2024</a:t>
            </a:r>
            <a:r>
              <a:rPr lang="en-GB" sz="1800" baseline="30000" dirty="0"/>
              <a:t>2</a:t>
            </a:r>
            <a:r>
              <a:rPr lang="en-GB" sz="1800" dirty="0"/>
              <a:t>: additional </a:t>
            </a:r>
            <a:r>
              <a:rPr lang="en-GB" sz="1800" dirty="0">
                <a:solidFill>
                  <a:schemeClr val="tx2"/>
                </a:solidFill>
              </a:rPr>
              <a:t>exploratory analyses </a:t>
            </a:r>
            <a:r>
              <a:rPr lang="en-GB" sz="1800" dirty="0"/>
              <a:t>from a preplanned interim analysis (IA) were presented</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sz="2800" i="0" dirty="0">
                <a:effectLst/>
              </a:rPr>
              <a:t>C</a:t>
            </a:r>
            <a:r>
              <a:rPr lang="en-GB" sz="2800" i="0" cap="none" dirty="0">
                <a:effectLst/>
              </a:rPr>
              <a:t>heck</a:t>
            </a:r>
            <a:r>
              <a:rPr lang="en-GB" sz="2800" i="0" dirty="0">
                <a:effectLst/>
              </a:rPr>
              <a:t>M</a:t>
            </a:r>
            <a:r>
              <a:rPr lang="en-GB" sz="2800" i="0" cap="none" dirty="0">
                <a:effectLst/>
              </a:rPr>
              <a:t>ate</a:t>
            </a:r>
            <a:r>
              <a:rPr lang="en-GB" sz="2800" i="0" dirty="0">
                <a:effectLst/>
              </a:rPr>
              <a:t> 9DW</a:t>
            </a:r>
            <a:br>
              <a:rPr lang="en-GB" dirty="0"/>
            </a:br>
            <a:r>
              <a:rPr lang="en-GB" sz="2400" dirty="0">
                <a:solidFill>
                  <a:schemeClr val="accent1"/>
                </a:solidFill>
              </a:rPr>
              <a:t>Background and study design</a:t>
            </a:r>
            <a:endParaRPr lang="en-GB" dirty="0">
              <a:solidFill>
                <a:schemeClr val="accent1"/>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p:txBody>
          <a:bodyPr anchor="b" anchorCtr="0"/>
          <a:lstStyle/>
          <a:p>
            <a:r>
              <a:rPr lang="en-US" sz="1100" dirty="0"/>
              <a:t>At data cutoff (January 31, 2024), the median follow-</a:t>
            </a:r>
            <a:r>
              <a:rPr lang="en-US" sz="1100" dirty="0" err="1"/>
              <a:t>upf</a:t>
            </a:r>
            <a:r>
              <a:rPr lang="en-US" sz="1100" dirty="0"/>
              <a:t> was 35.2 months (range, 26.8-48.9)</a:t>
            </a:r>
            <a:endParaRPr lang="en-GB" sz="1100" dirty="0"/>
          </a:p>
          <a:p>
            <a:r>
              <a:rPr lang="en-GB" sz="1100" baseline="30000" dirty="0"/>
              <a:t>a </a:t>
            </a:r>
            <a:r>
              <a:rPr lang="en-GB" sz="1100" dirty="0"/>
              <a:t>Disease not eligible for, or progressive disease after, curative surgical and/or locoregional therapies; </a:t>
            </a:r>
            <a:r>
              <a:rPr lang="en-GB" sz="1100" baseline="30000" dirty="0"/>
              <a:t>b </a:t>
            </a:r>
            <a:r>
              <a:rPr lang="en-GB" sz="1100" dirty="0"/>
              <a:t>Based on central lab serology results for stratification purpose; </a:t>
            </a:r>
            <a:br>
              <a:rPr lang="en-GB" sz="1100" dirty="0"/>
            </a:br>
            <a:r>
              <a:rPr lang="en-GB" sz="1100" baseline="30000" dirty="0"/>
              <a:t>c </a:t>
            </a:r>
            <a:r>
              <a:rPr lang="en-GB" sz="1100" dirty="0"/>
              <a:t>Minimum of 1 dose of nivolumab + ipilimumab is required before proceeding to nivolumab monotherapy; </a:t>
            </a:r>
            <a:r>
              <a:rPr lang="en-GB" sz="1100" baseline="30000" dirty="0"/>
              <a:t>d </a:t>
            </a:r>
            <a:r>
              <a:rPr lang="en-GB" sz="1100" dirty="0"/>
              <a:t>If body weight &lt;60 kg; </a:t>
            </a:r>
            <a:r>
              <a:rPr lang="en-GB" sz="1100" baseline="30000" dirty="0"/>
              <a:t>e</a:t>
            </a:r>
            <a:r>
              <a:rPr lang="en-GB" sz="1100" dirty="0"/>
              <a:t> If body weight ≥60 kg; </a:t>
            </a:r>
            <a:r>
              <a:rPr lang="en-GB" sz="1100" baseline="30000" dirty="0"/>
              <a:t>f</a:t>
            </a:r>
            <a:r>
              <a:rPr lang="en-GB" sz="1100" dirty="0"/>
              <a:t> Time between randomisation date and cutoff date</a:t>
            </a:r>
          </a:p>
          <a:p>
            <a:r>
              <a:rPr lang="en-GB" sz="1100" dirty="0"/>
              <a:t>AFP, alpha-fetoprotein; BICR, blinded independent central review; BID, twice daily; DOR, duration of response; ECOG PS, Eastern Cooperative Oncology Group performance status</a:t>
            </a:r>
            <a:r>
              <a:rPr lang="en-US" sz="1100" dirty="0"/>
              <a:t>; </a:t>
            </a:r>
            <a:r>
              <a:rPr lang="en-GB" sz="1100" dirty="0"/>
              <a:t>EHS, extrahepatic spread; ESMO, European Society for Medical Oncology; HBV, hepatitis B virus; HCV, hepatitis C virus; IPI, ipilimumab; IV, intravenous; LEN, lenvatinib; MVI, macrovascular invasion; NIVO, nivolumab; ORR, objective response rate; OS, overall survival; PFS, progression-free survival; PFS2, second progression-free survival; PO, oral; </a:t>
            </a:r>
            <a:r>
              <a:rPr lang="en-US" sz="1100" dirty="0"/>
              <a:t>Q3W, every 3 weeks; Q4W, every 4 weeks; QD, once daily; </a:t>
            </a:r>
            <a:r>
              <a:rPr lang="en-GB" sz="1100" dirty="0"/>
              <a:t>R, randomised; RECIST, Response Evaluation Criteria in Solid Tumours; SOR, sorafenib; uHCC, unresectable hepatocellular carcinoma</a:t>
            </a:r>
          </a:p>
          <a:p>
            <a:r>
              <a:rPr lang="en-GB" sz="1100" dirty="0"/>
              <a:t>1. ClinicalTrials.gov: NCT04039607; 2. Decaens T, et al. ESMO 2024. Abstract #965MO. Oral presentation</a:t>
            </a:r>
          </a:p>
        </p:txBody>
      </p:sp>
      <p:cxnSp>
        <p:nvCxnSpPr>
          <p:cNvPr id="10" name="Straight Connector 9">
            <a:extLst>
              <a:ext uri="{FF2B5EF4-FFF2-40B4-BE49-F238E27FC236}">
                <a16:creationId xmlns:a16="http://schemas.microsoft.com/office/drawing/2014/main" id="{F6898495-9CAD-806B-9950-AE08B665E805}"/>
              </a:ext>
            </a:extLst>
          </p:cNvPr>
          <p:cNvCxnSpPr>
            <a:cxnSpLocks/>
          </p:cNvCxnSpPr>
          <p:nvPr/>
        </p:nvCxnSpPr>
        <p:spPr>
          <a:xfrm>
            <a:off x="4386279" y="2880738"/>
            <a:ext cx="51361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382B7A8-D775-D4AF-ED14-61676210E5B0}"/>
              </a:ext>
            </a:extLst>
          </p:cNvPr>
          <p:cNvCxnSpPr>
            <a:cxnSpLocks/>
          </p:cNvCxnSpPr>
          <p:nvPr/>
        </p:nvCxnSpPr>
        <p:spPr>
          <a:xfrm>
            <a:off x="3287688" y="3244689"/>
            <a:ext cx="1166079"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5" name="Rounded Rectangle 14">
            <a:extLst>
              <a:ext uri="{FF2B5EF4-FFF2-40B4-BE49-F238E27FC236}">
                <a16:creationId xmlns:a16="http://schemas.microsoft.com/office/drawing/2014/main" id="{132611E3-DF61-EDDE-D916-8786B7C38342}"/>
              </a:ext>
            </a:extLst>
          </p:cNvPr>
          <p:cNvSpPr/>
          <p:nvPr/>
        </p:nvSpPr>
        <p:spPr>
          <a:xfrm>
            <a:off x="4909445" y="2592738"/>
            <a:ext cx="2700000" cy="576000"/>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000" b="1" dirty="0">
                <a:solidFill>
                  <a:schemeClr val="bg1"/>
                </a:solidFill>
                <a:latin typeface="Arial" panose="020B0604020202020204" pitchFamily="34" charset="0"/>
                <a:cs typeface="Arial" panose="020B0604020202020204" pitchFamily="34" charset="0"/>
              </a:rPr>
              <a:t>NIVO 1 mg/kg IV + IPI 3 mg/kg IV Q3W (up to 4 cycles) then NIVO 480 mg Q4W</a:t>
            </a:r>
            <a:r>
              <a:rPr lang="en-GB" sz="1000" b="1" baseline="30000" dirty="0">
                <a:solidFill>
                  <a:schemeClr val="bg1"/>
                </a:solidFill>
                <a:latin typeface="Arial" panose="020B0604020202020204" pitchFamily="34" charset="0"/>
                <a:cs typeface="Arial" panose="020B0604020202020204" pitchFamily="34" charset="0"/>
              </a:rPr>
              <a:t>c</a:t>
            </a:r>
            <a:endParaRPr lang="en-GB" sz="1000" baseline="30000" dirty="0">
              <a:solidFill>
                <a:schemeClr val="bg1"/>
              </a:solidFill>
              <a:latin typeface="Arial" panose="020B0604020202020204" pitchFamily="34" charset="0"/>
              <a:cs typeface="Arial" panose="020B0604020202020204" pitchFamily="34" charset="0"/>
            </a:endParaRPr>
          </a:p>
        </p:txBody>
      </p:sp>
      <p:sp>
        <p:nvSpPr>
          <p:cNvPr id="17" name="Rounded Rectangle 16">
            <a:extLst>
              <a:ext uri="{FF2B5EF4-FFF2-40B4-BE49-F238E27FC236}">
                <a16:creationId xmlns:a16="http://schemas.microsoft.com/office/drawing/2014/main" id="{17CD257B-4A15-F654-0BE6-0CB883F0A0DF}"/>
              </a:ext>
            </a:extLst>
          </p:cNvPr>
          <p:cNvSpPr/>
          <p:nvPr/>
        </p:nvSpPr>
        <p:spPr>
          <a:xfrm>
            <a:off x="620713" y="2556200"/>
            <a:ext cx="2882998" cy="1354746"/>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200"/>
              </a:spcAft>
              <a:buClr>
                <a:schemeClr val="accent1"/>
              </a:buClr>
            </a:pPr>
            <a:r>
              <a:rPr lang="en-GB" sz="1200" b="1" dirty="0">
                <a:solidFill>
                  <a:schemeClr val="accent1"/>
                </a:solidFill>
                <a:latin typeface="Arial" panose="020B0604020202020204" pitchFamily="34" charset="0"/>
                <a:cs typeface="Arial" panose="020B0604020202020204" pitchFamily="34" charset="0"/>
              </a:rPr>
              <a:t>Key eligibility criteria</a:t>
            </a:r>
          </a:p>
          <a:p>
            <a:pPr marL="184150" indent="-18415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uHCC</a:t>
            </a:r>
            <a:r>
              <a:rPr lang="en-GB" sz="1000" baseline="30000" dirty="0">
                <a:solidFill>
                  <a:schemeClr val="tx1"/>
                </a:solidFill>
                <a:latin typeface="Arial" panose="020B0604020202020204" pitchFamily="34" charset="0"/>
                <a:cs typeface="Arial" panose="020B0604020202020204" pitchFamily="34" charset="0"/>
              </a:rPr>
              <a:t>a</a:t>
            </a:r>
          </a:p>
          <a:p>
            <a:pPr marL="184150" indent="-18415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≥1 measurable lesion (RECIST v1.1)</a:t>
            </a:r>
          </a:p>
          <a:p>
            <a:pPr marL="184150" indent="-18415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Systemic therapy naive</a:t>
            </a:r>
          </a:p>
          <a:p>
            <a:pPr marL="184150" indent="-18415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Child–Pugh score 5 or 6</a:t>
            </a:r>
          </a:p>
          <a:p>
            <a:pPr marL="184150" indent="-18415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ECOG PS 0 or 1</a:t>
            </a:r>
          </a:p>
          <a:p>
            <a:pPr marL="184150" indent="-18415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No main portal vein invasion (Vp4)</a:t>
            </a:r>
          </a:p>
        </p:txBody>
      </p:sp>
      <p:sp>
        <p:nvSpPr>
          <p:cNvPr id="24" name="TextBox 23">
            <a:extLst>
              <a:ext uri="{FF2B5EF4-FFF2-40B4-BE49-F238E27FC236}">
                <a16:creationId xmlns:a16="http://schemas.microsoft.com/office/drawing/2014/main" id="{675AA562-A8C6-6FA4-FB77-B3704F5E6641}"/>
              </a:ext>
            </a:extLst>
          </p:cNvPr>
          <p:cNvSpPr txBox="1"/>
          <p:nvPr/>
        </p:nvSpPr>
        <p:spPr>
          <a:xfrm>
            <a:off x="4829810" y="3977247"/>
            <a:ext cx="2859271" cy="747897"/>
          </a:xfrm>
          <a:prstGeom prst="rect">
            <a:avLst/>
          </a:prstGeom>
          <a:noFill/>
        </p:spPr>
        <p:txBody>
          <a:bodyPr wrap="squar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Treatment until disease progression, unacceptable toxicity, withdrawal of consent (all arms), or a maximum treatment duration of 2 years (NIVO + IPI arm only)</a:t>
            </a:r>
          </a:p>
          <a:p>
            <a:pPr algn="ctr">
              <a:lnSpc>
                <a:spcPct val="90000"/>
              </a:lnSpc>
            </a:pPr>
            <a:endParaRPr lang="en-GB" sz="900" dirty="0">
              <a:latin typeface="Arial" panose="020B0604020202020204" pitchFamily="34" charset="0"/>
              <a:ea typeface="Aileron" charset="0"/>
              <a:cs typeface="Arial" panose="020B0604020202020204" pitchFamily="34" charset="0"/>
            </a:endParaRPr>
          </a:p>
          <a:p>
            <a:pPr algn="ctr">
              <a:lnSpc>
                <a:spcPct val="90000"/>
              </a:lnSpc>
            </a:pPr>
            <a:r>
              <a:rPr lang="en-GB" sz="900" dirty="0">
                <a:latin typeface="Arial" panose="020B0604020202020204" pitchFamily="34" charset="0"/>
                <a:ea typeface="Aileron" charset="0"/>
                <a:cs typeface="Arial" panose="020B0604020202020204" pitchFamily="34" charset="0"/>
              </a:rPr>
              <a:t>Among 325 patients treated with LEN or SOR:</a:t>
            </a:r>
            <a:br>
              <a:rPr lang="en-GB" sz="900" dirty="0">
                <a:latin typeface="Arial" panose="020B0604020202020204" pitchFamily="34" charset="0"/>
                <a:ea typeface="Aileron" charset="0"/>
                <a:cs typeface="Arial" panose="020B0604020202020204" pitchFamily="34" charset="0"/>
              </a:rPr>
            </a:br>
            <a:r>
              <a:rPr lang="en-GB" sz="900" dirty="0">
                <a:latin typeface="Arial" panose="020B0604020202020204" pitchFamily="34" charset="0"/>
                <a:ea typeface="Aileron" charset="0"/>
                <a:cs typeface="Arial" panose="020B0604020202020204" pitchFamily="34" charset="0"/>
              </a:rPr>
              <a:t>275 (85%) received LEN and 50 (15%) received SOR</a:t>
            </a:r>
          </a:p>
        </p:txBody>
      </p:sp>
      <p:sp>
        <p:nvSpPr>
          <p:cNvPr id="25" name="TextBox 24">
            <a:extLst>
              <a:ext uri="{FF2B5EF4-FFF2-40B4-BE49-F238E27FC236}">
                <a16:creationId xmlns:a16="http://schemas.microsoft.com/office/drawing/2014/main" id="{CF0AEE8F-798D-FB30-CA2D-2BE7E58DD5B9}"/>
              </a:ext>
            </a:extLst>
          </p:cNvPr>
          <p:cNvSpPr txBox="1"/>
          <p:nvPr/>
        </p:nvSpPr>
        <p:spPr>
          <a:xfrm>
            <a:off x="3515876" y="3075518"/>
            <a:ext cx="612083" cy="138499"/>
          </a:xfrm>
          <a:prstGeom prst="rect">
            <a:avLst/>
          </a:prstGeom>
          <a:noFill/>
        </p:spPr>
        <p:txBody>
          <a:bodyPr wrap="square" lIns="0" tIns="0" rIns="0" bIns="0" rtlCol="0">
            <a:spAutoFit/>
          </a:bodyPr>
          <a:lstStyle/>
          <a:p>
            <a:pPr algn="ctr">
              <a:lnSpc>
                <a:spcPct val="90000"/>
              </a:lnSpc>
            </a:pPr>
            <a:r>
              <a:rPr lang="en-GB" sz="1000" b="1" dirty="0">
                <a:latin typeface="Arial" panose="020B0604020202020204" pitchFamily="34" charset="0"/>
                <a:ea typeface="Aileron" charset="0"/>
                <a:cs typeface="Arial" panose="020B0604020202020204" pitchFamily="34" charset="0"/>
              </a:rPr>
              <a:t>N=668</a:t>
            </a:r>
            <a:endParaRPr lang="en-GB" sz="1000" b="1" baseline="30000" dirty="0">
              <a:latin typeface="Arial" panose="020B0604020202020204" pitchFamily="34" charset="0"/>
              <a:ea typeface="Aileron" charset="0"/>
              <a:cs typeface="Arial" panose="020B0604020202020204" pitchFamily="34" charset="0"/>
            </a:endParaRPr>
          </a:p>
        </p:txBody>
      </p:sp>
      <p:cxnSp>
        <p:nvCxnSpPr>
          <p:cNvPr id="27" name="Straight Connector 26">
            <a:extLst>
              <a:ext uri="{FF2B5EF4-FFF2-40B4-BE49-F238E27FC236}">
                <a16:creationId xmlns:a16="http://schemas.microsoft.com/office/drawing/2014/main" id="{FB1BE274-9926-1D82-97AF-B68188A3A9D1}"/>
              </a:ext>
            </a:extLst>
          </p:cNvPr>
          <p:cNvCxnSpPr>
            <a:cxnSpLocks/>
          </p:cNvCxnSpPr>
          <p:nvPr/>
        </p:nvCxnSpPr>
        <p:spPr>
          <a:xfrm>
            <a:off x="4386279" y="3611651"/>
            <a:ext cx="51361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B18EDBE5-0C25-910A-5492-08C359390C6B}"/>
              </a:ext>
            </a:extLst>
          </p:cNvPr>
          <p:cNvSpPr txBox="1"/>
          <p:nvPr/>
        </p:nvSpPr>
        <p:spPr>
          <a:xfrm>
            <a:off x="4397811" y="2716028"/>
            <a:ext cx="432000" cy="138499"/>
          </a:xfrm>
          <a:prstGeom prst="rect">
            <a:avLst/>
          </a:prstGeom>
          <a:noFill/>
        </p:spPr>
        <p:txBody>
          <a:bodyPr wrap="square" lIns="0" tIns="0" rIns="0" bIns="0" rtlCol="0">
            <a:spAutoFit/>
          </a:bodyPr>
          <a:lstStyle/>
          <a:p>
            <a:pPr algn="ctr">
              <a:lnSpc>
                <a:spcPct val="90000"/>
              </a:lnSpc>
            </a:pPr>
            <a:r>
              <a:rPr lang="en-GB" sz="1000" b="1" dirty="0">
                <a:latin typeface="Arial" panose="020B0604020202020204" pitchFamily="34" charset="0"/>
                <a:ea typeface="Aileron" charset="0"/>
                <a:cs typeface="Arial" panose="020B0604020202020204" pitchFamily="34" charset="0"/>
              </a:rPr>
              <a:t>n=335</a:t>
            </a:r>
            <a:endParaRPr lang="en-GB" sz="1000" b="1" baseline="30000" dirty="0">
              <a:latin typeface="Arial" panose="020B0604020202020204" pitchFamily="34" charset="0"/>
              <a:ea typeface="Aileron" charset="0"/>
              <a:cs typeface="Arial" panose="020B0604020202020204" pitchFamily="34" charset="0"/>
            </a:endParaRPr>
          </a:p>
        </p:txBody>
      </p:sp>
      <p:sp>
        <p:nvSpPr>
          <p:cNvPr id="37" name="TextBox 36">
            <a:extLst>
              <a:ext uri="{FF2B5EF4-FFF2-40B4-BE49-F238E27FC236}">
                <a16:creationId xmlns:a16="http://schemas.microsoft.com/office/drawing/2014/main" id="{44BF4B94-AE48-8692-629D-2896B20932DC}"/>
              </a:ext>
            </a:extLst>
          </p:cNvPr>
          <p:cNvSpPr txBox="1"/>
          <p:nvPr/>
        </p:nvSpPr>
        <p:spPr>
          <a:xfrm>
            <a:off x="4397810" y="3664074"/>
            <a:ext cx="432000" cy="138499"/>
          </a:xfrm>
          <a:prstGeom prst="rect">
            <a:avLst/>
          </a:prstGeom>
          <a:noFill/>
        </p:spPr>
        <p:txBody>
          <a:bodyPr wrap="square" lIns="0" tIns="0" rIns="0" bIns="0" rtlCol="0">
            <a:spAutoFit/>
          </a:bodyPr>
          <a:lstStyle/>
          <a:p>
            <a:pPr algn="ctr">
              <a:lnSpc>
                <a:spcPct val="90000"/>
              </a:lnSpc>
            </a:pPr>
            <a:r>
              <a:rPr lang="en-GB" sz="1000" b="1" dirty="0">
                <a:latin typeface="Arial" panose="020B0604020202020204" pitchFamily="34" charset="0"/>
                <a:ea typeface="Aileron" charset="0"/>
                <a:cs typeface="Arial" panose="020B0604020202020204" pitchFamily="34" charset="0"/>
              </a:rPr>
              <a:t>n=333</a:t>
            </a:r>
            <a:endParaRPr lang="en-GB" sz="1000" b="1" baseline="30000" dirty="0">
              <a:latin typeface="Arial" panose="020B0604020202020204" pitchFamily="34" charset="0"/>
              <a:ea typeface="Aileron" charset="0"/>
              <a:cs typeface="Arial" panose="020B0604020202020204" pitchFamily="34" charset="0"/>
            </a:endParaRPr>
          </a:p>
        </p:txBody>
      </p:sp>
      <p:sp>
        <p:nvSpPr>
          <p:cNvPr id="38" name="TextBox 37">
            <a:extLst>
              <a:ext uri="{FF2B5EF4-FFF2-40B4-BE49-F238E27FC236}">
                <a16:creationId xmlns:a16="http://schemas.microsoft.com/office/drawing/2014/main" id="{DFDEF88E-530E-C1CB-0655-EA93783BE98B}"/>
              </a:ext>
            </a:extLst>
          </p:cNvPr>
          <p:cNvSpPr txBox="1"/>
          <p:nvPr/>
        </p:nvSpPr>
        <p:spPr>
          <a:xfrm>
            <a:off x="738110" y="4022887"/>
            <a:ext cx="2765601" cy="692497"/>
          </a:xfrm>
          <a:prstGeom prst="rect">
            <a:avLst/>
          </a:prstGeom>
          <a:noFill/>
        </p:spPr>
        <p:txBody>
          <a:bodyPr wrap="square" lIns="0" tIns="0" rIns="0" bIns="0" rtlCol="0">
            <a:spAutoFit/>
          </a:bodyPr>
          <a:lstStyle/>
          <a:p>
            <a:pPr>
              <a:spcAft>
                <a:spcPts val="200"/>
              </a:spcAft>
              <a:buClr>
                <a:schemeClr val="accent1"/>
              </a:buClr>
            </a:pPr>
            <a:r>
              <a:rPr lang="en-GB" sz="1000" b="1" dirty="0">
                <a:latin typeface="Arial" panose="020B0604020202020204" pitchFamily="34" charset="0"/>
                <a:cs typeface="Arial" panose="020B0604020202020204" pitchFamily="34" charset="0"/>
              </a:rPr>
              <a:t>Stratification factors</a:t>
            </a:r>
          </a:p>
          <a:p>
            <a:pPr marL="184150" indent="-184150">
              <a:spcAft>
                <a:spcPts val="200"/>
              </a:spcAft>
              <a:buClr>
                <a:schemeClr val="accent1"/>
              </a:buClr>
              <a:buFont typeface="Arial" panose="020B0604020202020204" pitchFamily="34" charset="0"/>
              <a:buChar char="•"/>
            </a:pPr>
            <a:r>
              <a:rPr lang="en-GB" sz="1000" dirty="0">
                <a:latin typeface="Arial" panose="020B0604020202020204" pitchFamily="34" charset="0"/>
                <a:cs typeface="Arial" panose="020B0604020202020204" pitchFamily="34" charset="0"/>
              </a:rPr>
              <a:t>Ae</a:t>
            </a:r>
            <a:r>
              <a:rPr lang="en-GB" sz="1000" dirty="0">
                <a:solidFill>
                  <a:schemeClr val="tx1"/>
                </a:solidFill>
                <a:latin typeface="Arial" panose="020B0604020202020204" pitchFamily="34" charset="0"/>
                <a:cs typeface="Arial" panose="020B0604020202020204" pitchFamily="34" charset="0"/>
              </a:rPr>
              <a:t>tiology (HBV vs HCV vs uninfected)</a:t>
            </a:r>
            <a:r>
              <a:rPr lang="en-GB" sz="1000" baseline="30000" dirty="0">
                <a:solidFill>
                  <a:schemeClr val="tx1"/>
                </a:solidFill>
                <a:latin typeface="Arial" panose="020B0604020202020204" pitchFamily="34" charset="0"/>
                <a:cs typeface="Arial" panose="020B0604020202020204" pitchFamily="34" charset="0"/>
              </a:rPr>
              <a:t>b</a:t>
            </a:r>
          </a:p>
          <a:p>
            <a:pPr marL="184150" indent="-184150">
              <a:spcAft>
                <a:spcPts val="200"/>
              </a:spcAft>
              <a:buClr>
                <a:schemeClr val="accent1"/>
              </a:buClr>
              <a:buFont typeface="Arial" panose="020B0604020202020204" pitchFamily="34" charset="0"/>
              <a:buChar char="•"/>
            </a:pPr>
            <a:r>
              <a:rPr lang="en-GB" sz="1000" dirty="0">
                <a:latin typeface="Arial" panose="020B0604020202020204" pitchFamily="34" charset="0"/>
                <a:cs typeface="Arial" panose="020B0604020202020204" pitchFamily="34" charset="0"/>
              </a:rPr>
              <a:t>MVI/EHS (present vs absent)</a:t>
            </a:r>
          </a:p>
          <a:p>
            <a:pPr marL="184150" indent="-18415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AFP (&lt;400 vs ≥400 ng/mL)</a:t>
            </a:r>
          </a:p>
        </p:txBody>
      </p:sp>
      <p:sp>
        <p:nvSpPr>
          <p:cNvPr id="39" name="Rounded Rectangle 38">
            <a:extLst>
              <a:ext uri="{FF2B5EF4-FFF2-40B4-BE49-F238E27FC236}">
                <a16:creationId xmlns:a16="http://schemas.microsoft.com/office/drawing/2014/main" id="{84410361-5D37-92A7-E40E-CD02D36C37BF}"/>
              </a:ext>
            </a:extLst>
          </p:cNvPr>
          <p:cNvSpPr/>
          <p:nvPr/>
        </p:nvSpPr>
        <p:spPr>
          <a:xfrm>
            <a:off x="4909445" y="3323651"/>
            <a:ext cx="2700000" cy="576000"/>
          </a:xfrm>
          <a:prstGeom prst="roundRect">
            <a:avLst>
              <a:gd name="adj" fmla="val 16894"/>
            </a:avLst>
          </a:prstGeom>
          <a:solidFill>
            <a:schemeClr val="tx2"/>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000" b="1" dirty="0">
                <a:solidFill>
                  <a:schemeClr val="bg1"/>
                </a:solidFill>
                <a:latin typeface="Arial" panose="020B0604020202020204" pitchFamily="34" charset="0"/>
                <a:cs typeface="Arial" panose="020B0604020202020204" pitchFamily="34" charset="0"/>
              </a:rPr>
              <a:t>Investigator’s choice of LEN 8 mg</a:t>
            </a:r>
            <a:r>
              <a:rPr lang="en-GB" sz="1000" b="1" baseline="30000" dirty="0">
                <a:solidFill>
                  <a:schemeClr val="bg1"/>
                </a:solidFill>
                <a:latin typeface="Arial" panose="020B0604020202020204" pitchFamily="34" charset="0"/>
                <a:cs typeface="Arial" panose="020B0604020202020204" pitchFamily="34" charset="0"/>
              </a:rPr>
              <a:t>d</a:t>
            </a:r>
            <a:r>
              <a:rPr lang="en-GB" sz="1000" b="1" dirty="0">
                <a:solidFill>
                  <a:schemeClr val="bg1"/>
                </a:solidFill>
                <a:latin typeface="Arial" panose="020B0604020202020204" pitchFamily="34" charset="0"/>
                <a:cs typeface="Arial" panose="020B0604020202020204" pitchFamily="34" charset="0"/>
              </a:rPr>
              <a:t> or </a:t>
            </a:r>
            <a:br>
              <a:rPr lang="en-GB" sz="1000" b="1" dirty="0">
                <a:solidFill>
                  <a:schemeClr val="bg1"/>
                </a:solidFill>
                <a:latin typeface="Arial" panose="020B0604020202020204" pitchFamily="34" charset="0"/>
                <a:cs typeface="Arial" panose="020B0604020202020204" pitchFamily="34" charset="0"/>
              </a:rPr>
            </a:br>
            <a:r>
              <a:rPr lang="en-GB" sz="1000" b="1" dirty="0">
                <a:solidFill>
                  <a:schemeClr val="bg1"/>
                </a:solidFill>
                <a:latin typeface="Arial" panose="020B0604020202020204" pitchFamily="34" charset="0"/>
                <a:cs typeface="Arial" panose="020B0604020202020204" pitchFamily="34" charset="0"/>
              </a:rPr>
              <a:t>12 mg</a:t>
            </a:r>
            <a:r>
              <a:rPr lang="en-GB" sz="1000" b="1" baseline="30000" dirty="0">
                <a:solidFill>
                  <a:schemeClr val="bg1"/>
                </a:solidFill>
                <a:latin typeface="Arial" panose="020B0604020202020204" pitchFamily="34" charset="0"/>
                <a:cs typeface="Arial" panose="020B0604020202020204" pitchFamily="34" charset="0"/>
              </a:rPr>
              <a:t>e</a:t>
            </a:r>
            <a:r>
              <a:rPr lang="en-GB" sz="1000" b="1" dirty="0">
                <a:solidFill>
                  <a:schemeClr val="bg1"/>
                </a:solidFill>
                <a:latin typeface="Arial" panose="020B0604020202020204" pitchFamily="34" charset="0"/>
                <a:cs typeface="Arial" panose="020B0604020202020204" pitchFamily="34" charset="0"/>
              </a:rPr>
              <a:t> PO QD or SOR 400 mg PO BID</a:t>
            </a:r>
            <a:endParaRPr lang="en-GB" sz="1000" baseline="30000" dirty="0">
              <a:solidFill>
                <a:schemeClr val="bg1"/>
              </a:solidFill>
              <a:latin typeface="Arial" panose="020B060402020202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id="{9EC06E38-91CE-7494-BF34-B5E75C953AF3}"/>
              </a:ext>
            </a:extLst>
          </p:cNvPr>
          <p:cNvCxnSpPr>
            <a:cxnSpLocks/>
          </p:cNvCxnSpPr>
          <p:nvPr/>
        </p:nvCxnSpPr>
        <p:spPr>
          <a:xfrm flipV="1">
            <a:off x="4386279" y="2868942"/>
            <a:ext cx="0" cy="7560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Oval 25">
            <a:extLst>
              <a:ext uri="{FF2B5EF4-FFF2-40B4-BE49-F238E27FC236}">
                <a16:creationId xmlns:a16="http://schemas.microsoft.com/office/drawing/2014/main" id="{73EA25AA-D422-D620-6A76-41AB56CA1BA6}"/>
              </a:ext>
            </a:extLst>
          </p:cNvPr>
          <p:cNvSpPr/>
          <p:nvPr/>
        </p:nvSpPr>
        <p:spPr>
          <a:xfrm>
            <a:off x="4141148" y="3001063"/>
            <a:ext cx="490263" cy="490263"/>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dirty="0">
                <a:latin typeface="Arial" panose="020B0604020202020204" pitchFamily="34" charset="0"/>
                <a:cs typeface="Arial" panose="020B0604020202020204" pitchFamily="34" charset="0"/>
              </a:rPr>
              <a:t>R</a:t>
            </a:r>
            <a:br>
              <a:rPr lang="en-GB" b="1" dirty="0">
                <a:latin typeface="Arial" panose="020B0604020202020204" pitchFamily="34" charset="0"/>
                <a:cs typeface="Arial" panose="020B0604020202020204" pitchFamily="34" charset="0"/>
              </a:rPr>
            </a:br>
            <a:r>
              <a:rPr lang="en-GB" sz="1000" b="1" dirty="0">
                <a:latin typeface="Arial" panose="020B0604020202020204" pitchFamily="34" charset="0"/>
                <a:cs typeface="Arial" panose="020B0604020202020204" pitchFamily="34" charset="0"/>
              </a:rPr>
              <a:t>1:1</a:t>
            </a:r>
          </a:p>
        </p:txBody>
      </p:sp>
      <p:sp>
        <p:nvSpPr>
          <p:cNvPr id="42" name="Rounded Rectangle 41">
            <a:extLst>
              <a:ext uri="{FF2B5EF4-FFF2-40B4-BE49-F238E27FC236}">
                <a16:creationId xmlns:a16="http://schemas.microsoft.com/office/drawing/2014/main" id="{CF4FD9DD-7E6C-8E34-D92A-2DF12CA59817}"/>
              </a:ext>
            </a:extLst>
          </p:cNvPr>
          <p:cNvSpPr/>
          <p:nvPr/>
        </p:nvSpPr>
        <p:spPr>
          <a:xfrm>
            <a:off x="7813302" y="2556200"/>
            <a:ext cx="2882998" cy="1354746"/>
          </a:xfrm>
          <a:prstGeom prst="roundRect">
            <a:avLst>
              <a:gd name="adj" fmla="val 6673"/>
            </a:avLst>
          </a:prstGeom>
          <a:solidFill>
            <a:schemeClr val="accent1">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buClr>
                <a:schemeClr val="accent1"/>
              </a:buClr>
            </a:pPr>
            <a:r>
              <a:rPr lang="en-GB" sz="1000" b="1" dirty="0">
                <a:solidFill>
                  <a:schemeClr val="accent1"/>
                </a:solidFill>
                <a:latin typeface="Arial" panose="020B0604020202020204" pitchFamily="34" charset="0"/>
                <a:cs typeface="Arial" panose="020B0604020202020204" pitchFamily="34" charset="0"/>
              </a:rPr>
              <a:t>Primary endpoint</a:t>
            </a:r>
          </a:p>
          <a:p>
            <a:pPr marL="184150" indent="-18415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OS</a:t>
            </a:r>
          </a:p>
          <a:p>
            <a:pPr>
              <a:buClr>
                <a:schemeClr val="accent1"/>
              </a:buClr>
            </a:pPr>
            <a:r>
              <a:rPr lang="en-GB" sz="1000" b="1" dirty="0">
                <a:solidFill>
                  <a:schemeClr val="accent1"/>
                </a:solidFill>
                <a:latin typeface="Arial" panose="020B0604020202020204" pitchFamily="34" charset="0"/>
                <a:cs typeface="Arial" panose="020B0604020202020204" pitchFamily="34" charset="0"/>
              </a:rPr>
              <a:t>Secondary endpoints</a:t>
            </a:r>
          </a:p>
          <a:p>
            <a:pPr marL="184150" indent="-18415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ORR and DOR by BICR per RECIST v1.1</a:t>
            </a:r>
          </a:p>
          <a:p>
            <a:pPr>
              <a:buClr>
                <a:schemeClr val="accent1"/>
              </a:buClr>
            </a:pPr>
            <a:r>
              <a:rPr lang="en-GB" sz="1000" b="1" dirty="0">
                <a:solidFill>
                  <a:schemeClr val="accent1"/>
                </a:solidFill>
                <a:latin typeface="Arial" panose="020B0604020202020204" pitchFamily="34" charset="0"/>
                <a:cs typeface="Arial" panose="020B0604020202020204" pitchFamily="34" charset="0"/>
              </a:rPr>
              <a:t>Key exploratory endpoints</a:t>
            </a:r>
          </a:p>
          <a:p>
            <a:pPr marL="184150" indent="-184150">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PFS by investigator per RECIST v1.1</a:t>
            </a:r>
          </a:p>
          <a:p>
            <a:pPr marL="184150" indent="-184150">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PFS2 by investigator</a:t>
            </a:r>
          </a:p>
          <a:p>
            <a:pPr marL="184150" indent="-184150">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Safety</a:t>
            </a:r>
          </a:p>
        </p:txBody>
      </p:sp>
    </p:spTree>
    <p:extLst>
      <p:ext uri="{BB962C8B-B14F-4D97-AF65-F5344CB8AC3E}">
        <p14:creationId xmlns:p14="http://schemas.microsoft.com/office/powerpoint/2010/main" val="157917993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20184" y="1425600"/>
            <a:ext cx="10963200" cy="702520"/>
          </a:xfrm>
        </p:spPr>
        <p:txBody>
          <a:bodyPr/>
          <a:lstStyle/>
          <a:p>
            <a:r>
              <a:rPr lang="en-GB" dirty="0"/>
              <a:t>There was a statistically significant and clinically meaningful OS benefit with nivolumab + ipilimumab versus lenvatinib or sorafenib</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sz="2800" i="0" dirty="0">
                <a:effectLst/>
              </a:rPr>
              <a:t>C</a:t>
            </a:r>
            <a:r>
              <a:rPr lang="en-GB" sz="2800" i="0" cap="none" dirty="0">
                <a:effectLst/>
              </a:rPr>
              <a:t>heck</a:t>
            </a:r>
            <a:r>
              <a:rPr lang="en-GB" sz="2800" i="0" dirty="0">
                <a:effectLst/>
              </a:rPr>
              <a:t>M</a:t>
            </a:r>
            <a:r>
              <a:rPr lang="en-GB" sz="2800" i="0" cap="none" dirty="0">
                <a:effectLst/>
              </a:rPr>
              <a:t>ate</a:t>
            </a:r>
            <a:r>
              <a:rPr lang="en-GB" sz="2800" i="0" dirty="0">
                <a:effectLst/>
              </a:rPr>
              <a:t> 9DW</a:t>
            </a:r>
            <a:br>
              <a:rPr lang="en-GB" sz="2800" i="0" dirty="0">
                <a:effectLst/>
              </a:rPr>
            </a:br>
            <a:r>
              <a:rPr lang="en-GB" sz="2400" dirty="0">
                <a:solidFill>
                  <a:schemeClr val="accent1"/>
                </a:solidFill>
              </a:rPr>
              <a:t>RESULTS: Primary endpoint was met</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12</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183" y="6191441"/>
            <a:ext cx="10462081" cy="530035"/>
          </a:xfrm>
        </p:spPr>
        <p:txBody>
          <a:bodyPr anchor="b" anchorCtr="0"/>
          <a:lstStyle/>
          <a:p>
            <a:r>
              <a:rPr lang="en-GB" sz="1050" dirty="0"/>
              <a:t>Median OS is estimated using Kaplan–Meier methodology. HR and 95% CI from stratified Cox proportional hazards model. HR is nivolumab + ipilimumab over lenvatinib or sorafenib. Symbols represent censored observations </a:t>
            </a:r>
            <a:br>
              <a:rPr lang="en-GB" sz="1050" dirty="0"/>
            </a:br>
            <a:r>
              <a:rPr lang="en-GB" sz="1050" baseline="30000" dirty="0"/>
              <a:t>a </a:t>
            </a:r>
            <a:r>
              <a:rPr lang="en-GB" sz="1050" dirty="0"/>
              <a:t>Two-sided p value from stratified log-rank test. Boundary for statistical significance: p≤0.0257; </a:t>
            </a:r>
            <a:r>
              <a:rPr lang="en-GB" sz="1050" baseline="30000" dirty="0"/>
              <a:t>b</a:t>
            </a:r>
            <a:r>
              <a:rPr lang="en-GB" sz="1050" dirty="0"/>
              <a:t> Includes events reported between first dose and 30 days after the last dose of study therapy; </a:t>
            </a:r>
            <a:r>
              <a:rPr lang="en-GB" sz="1050" baseline="30000" dirty="0"/>
              <a:t>c</a:t>
            </a:r>
            <a:r>
              <a:rPr lang="en-GB" sz="1050" dirty="0"/>
              <a:t> Reported in ≥5% of patients; </a:t>
            </a:r>
            <a:r>
              <a:rPr lang="en-GB" sz="1050" baseline="30000" dirty="0"/>
              <a:t>d</a:t>
            </a:r>
            <a:r>
              <a:rPr lang="en-GB" sz="1050" dirty="0"/>
              <a:t> Treatment-related deaths were reported irrespective of timeframe; </a:t>
            </a:r>
            <a:r>
              <a:rPr lang="en-GB" sz="1050" baseline="30000" dirty="0"/>
              <a:t>e </a:t>
            </a:r>
            <a:r>
              <a:rPr lang="en-GB" sz="1050" dirty="0"/>
              <a:t>TRAEs leading to death included immune-mediated hepatitis (n=4), hepatic failure (n=3), and hepatic insufficiency, decompensated cirrhosis, diarrhoea-colitis, autoimmune haemolytic anaemia, and dysautonomia (n=1 each). In the nivolumab + ipilimumab arm, 2 patients with hepatic-related causes of death died at least 90 days after the last dose of study treatment. Furthermore, disease progression per BICR was confirmed in 1 patient (with hepatic failure as cause of death) and was suspected by imaging test in 3 additional patients (2 with immune-mediated hepatitis as cause of death and one with hepatic cirrhosis as cause of death); </a:t>
            </a:r>
            <a:r>
              <a:rPr lang="en-GB" sz="1050" baseline="30000" dirty="0"/>
              <a:t>f</a:t>
            </a:r>
            <a:r>
              <a:rPr lang="en-GB" sz="1050" dirty="0"/>
              <a:t> TRAEs leading to death included hepatorenal syndrome, ischaemic stroke, and acute kidney injury (n = 1 each)</a:t>
            </a:r>
            <a:br>
              <a:rPr lang="en-GB" sz="1050" dirty="0">
                <a:highlight>
                  <a:srgbClr val="FF0000"/>
                </a:highlight>
              </a:rPr>
            </a:br>
            <a:r>
              <a:rPr lang="en-US" sz="1050" dirty="0"/>
              <a:t>ALT, alanine aminotransferase; AST, aspartate aminotransferase; CI, confidence interval; D/C, discontinuation; HR, hazard ratio; </a:t>
            </a:r>
            <a:r>
              <a:rPr lang="en-GB" sz="1050" dirty="0"/>
              <a:t>IPI, ipilimumab; LEN, lenvatinib; NIVO, nivolumab; </a:t>
            </a:r>
            <a:br>
              <a:rPr lang="en-GB" sz="1050" dirty="0"/>
            </a:br>
            <a:r>
              <a:rPr lang="en-GB" sz="1050" dirty="0"/>
              <a:t>mo, month(s); OS, overall survival; SOR, sorafenib; TRAE, treatment-related adverse event </a:t>
            </a:r>
            <a:br>
              <a:rPr lang="en-GB" sz="1050" dirty="0"/>
            </a:br>
            <a:r>
              <a:rPr lang="en-GB" sz="1050" dirty="0"/>
              <a:t>Decaens T, et al. ESMO 2024. Abstract #965MO. Oral presentation</a:t>
            </a:r>
          </a:p>
        </p:txBody>
      </p:sp>
      <p:graphicFrame>
        <p:nvGraphicFramePr>
          <p:cNvPr id="6" name="Table 5">
            <a:extLst>
              <a:ext uri="{FF2B5EF4-FFF2-40B4-BE49-F238E27FC236}">
                <a16:creationId xmlns:a16="http://schemas.microsoft.com/office/drawing/2014/main" id="{DEF4DF8D-3D0C-1CF5-AF56-7C4838E60D7B}"/>
              </a:ext>
            </a:extLst>
          </p:cNvPr>
          <p:cNvGraphicFramePr>
            <a:graphicFrameLocks noGrp="1"/>
          </p:cNvGraphicFramePr>
          <p:nvPr>
            <p:extLst>
              <p:ext uri="{D42A27DB-BD31-4B8C-83A1-F6EECF244321}">
                <p14:modId xmlns:p14="http://schemas.microsoft.com/office/powerpoint/2010/main" val="2697607994"/>
              </p:ext>
            </p:extLst>
          </p:nvPr>
        </p:nvGraphicFramePr>
        <p:xfrm>
          <a:off x="7807204" y="2254927"/>
          <a:ext cx="3977434" cy="2377440"/>
        </p:xfrm>
        <a:graphic>
          <a:graphicData uri="http://schemas.openxmlformats.org/drawingml/2006/table">
            <a:tbl>
              <a:tblPr firstRow="1" bandRow="1">
                <a:tableStyleId>{5C22544A-7EE6-4342-B048-85BDC9FD1C3A}</a:tableStyleId>
              </a:tblPr>
              <a:tblGrid>
                <a:gridCol w="953092">
                  <a:extLst>
                    <a:ext uri="{9D8B030D-6E8A-4147-A177-3AD203B41FA5}">
                      <a16:colId xmlns:a16="http://schemas.microsoft.com/office/drawing/2014/main" val="2678192732"/>
                    </a:ext>
                  </a:extLst>
                </a:gridCol>
                <a:gridCol w="504057">
                  <a:extLst>
                    <a:ext uri="{9D8B030D-6E8A-4147-A177-3AD203B41FA5}">
                      <a16:colId xmlns:a16="http://schemas.microsoft.com/office/drawing/2014/main" val="162509469"/>
                    </a:ext>
                  </a:extLst>
                </a:gridCol>
                <a:gridCol w="504057">
                  <a:extLst>
                    <a:ext uri="{9D8B030D-6E8A-4147-A177-3AD203B41FA5}">
                      <a16:colId xmlns:a16="http://schemas.microsoft.com/office/drawing/2014/main" val="2210352970"/>
                    </a:ext>
                  </a:extLst>
                </a:gridCol>
                <a:gridCol w="504057">
                  <a:extLst>
                    <a:ext uri="{9D8B030D-6E8A-4147-A177-3AD203B41FA5}">
                      <a16:colId xmlns:a16="http://schemas.microsoft.com/office/drawing/2014/main" val="2442029218"/>
                    </a:ext>
                  </a:extLst>
                </a:gridCol>
                <a:gridCol w="504057">
                  <a:extLst>
                    <a:ext uri="{9D8B030D-6E8A-4147-A177-3AD203B41FA5}">
                      <a16:colId xmlns:a16="http://schemas.microsoft.com/office/drawing/2014/main" val="491426881"/>
                    </a:ext>
                  </a:extLst>
                </a:gridCol>
                <a:gridCol w="504057">
                  <a:extLst>
                    <a:ext uri="{9D8B030D-6E8A-4147-A177-3AD203B41FA5}">
                      <a16:colId xmlns:a16="http://schemas.microsoft.com/office/drawing/2014/main" val="780685466"/>
                    </a:ext>
                  </a:extLst>
                </a:gridCol>
                <a:gridCol w="504057">
                  <a:extLst>
                    <a:ext uri="{9D8B030D-6E8A-4147-A177-3AD203B41FA5}">
                      <a16:colId xmlns:a16="http://schemas.microsoft.com/office/drawing/2014/main" val="2321785590"/>
                    </a:ext>
                  </a:extLst>
                </a:gridCol>
              </a:tblGrid>
              <a:tr h="150192">
                <a:tc rowSpan="2">
                  <a:txBody>
                    <a:bodyPr/>
                    <a:lstStyle/>
                    <a:p>
                      <a:r>
                        <a:rPr lang="en-US" sz="800" dirty="0">
                          <a:latin typeface="Arial" panose="020B0604020202020204" pitchFamily="34" charset="0"/>
                          <a:cs typeface="Arial" panose="020B0604020202020204" pitchFamily="34" charset="0"/>
                        </a:rPr>
                        <a:t>All treated patients,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n (%)</a:t>
                      </a:r>
                    </a:p>
                  </a:txBody>
                  <a:tcPr marL="55440" marR="19440" anchor="b"/>
                </a:tc>
                <a:tc gridSpan="3">
                  <a:txBody>
                    <a:bodyPr/>
                    <a:lstStyle/>
                    <a:p>
                      <a:pPr algn="ctr"/>
                      <a:r>
                        <a:rPr lang="en-US" sz="800" dirty="0">
                          <a:latin typeface="Arial" panose="020B0604020202020204" pitchFamily="34" charset="0"/>
                          <a:cs typeface="Arial" panose="020B0604020202020204" pitchFamily="34" charset="0"/>
                        </a:rPr>
                        <a:t>Nivolumab + ipilimumab</a:t>
                      </a:r>
                    </a:p>
                    <a:p>
                      <a:pPr algn="ctr"/>
                      <a:r>
                        <a:rPr lang="en-US" sz="800" dirty="0">
                          <a:latin typeface="Arial" panose="020B0604020202020204" pitchFamily="34" charset="0"/>
                          <a:cs typeface="Arial" panose="020B0604020202020204" pitchFamily="34" charset="0"/>
                        </a:rPr>
                        <a:t>(n=332)</a:t>
                      </a:r>
                    </a:p>
                  </a:txBody>
                  <a:tcPr marL="19440" marR="19440">
                    <a:lnB w="12700" cap="flat" cmpd="sng" algn="ctr">
                      <a:solidFill>
                        <a:schemeClr val="bg1"/>
                      </a:solidFill>
                      <a:prstDash val="solid"/>
                      <a:round/>
                      <a:headEnd type="none" w="med" len="med"/>
                      <a:tailEnd type="none" w="med" len="med"/>
                    </a:lnB>
                  </a:tcPr>
                </a:tc>
                <a:tc hMerge="1">
                  <a:txBody>
                    <a:bodyPr/>
                    <a:lstStyle/>
                    <a:p>
                      <a:pPr algn="ctr"/>
                      <a:endParaRPr lang="en-US" sz="800" dirty="0">
                        <a:latin typeface="Arial" panose="020B0604020202020204" pitchFamily="34" charset="0"/>
                        <a:cs typeface="Arial" panose="020B0604020202020204" pitchFamily="34" charset="0"/>
                      </a:endParaRPr>
                    </a:p>
                  </a:txBody>
                  <a:tcPr marL="19440" marR="19440"/>
                </a:tc>
                <a:tc hMerge="1">
                  <a:txBody>
                    <a:bodyPr/>
                    <a:lstStyle/>
                    <a:p>
                      <a:pPr algn="ctr"/>
                      <a:endParaRPr lang="en-US" sz="800" dirty="0">
                        <a:latin typeface="Arial" panose="020B0604020202020204" pitchFamily="34" charset="0"/>
                        <a:cs typeface="Arial" panose="020B0604020202020204" pitchFamily="34" charset="0"/>
                      </a:endParaRPr>
                    </a:p>
                  </a:txBody>
                  <a:tcPr marL="19440" marR="19440"/>
                </a:tc>
                <a:tc gridSpan="3">
                  <a:txBody>
                    <a:bodyPr/>
                    <a:lstStyle/>
                    <a:p>
                      <a:pPr algn="ctr"/>
                      <a:r>
                        <a:rPr lang="en-US" sz="800" dirty="0">
                          <a:latin typeface="Arial" panose="020B0604020202020204" pitchFamily="34" charset="0"/>
                          <a:cs typeface="Arial" panose="020B0604020202020204" pitchFamily="34" charset="0"/>
                        </a:rPr>
                        <a:t>Lenvatinib or sorafenib</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(n=325)</a:t>
                      </a:r>
                    </a:p>
                  </a:txBody>
                  <a:tcPr marL="19440" marR="19440">
                    <a:lnB w="12700" cap="flat" cmpd="sng" algn="ctr">
                      <a:solidFill>
                        <a:schemeClr val="bg1"/>
                      </a:solidFill>
                      <a:prstDash val="solid"/>
                      <a:round/>
                      <a:headEnd type="none" w="med" len="med"/>
                      <a:tailEnd type="none" w="med" len="med"/>
                    </a:lnB>
                  </a:tcPr>
                </a:tc>
                <a:tc hMerge="1">
                  <a:txBody>
                    <a:bodyPr/>
                    <a:lstStyle/>
                    <a:p>
                      <a:pPr algn="ctr"/>
                      <a:endParaRPr lang="en-US" sz="800" dirty="0">
                        <a:latin typeface="Arial" panose="020B0604020202020204" pitchFamily="34" charset="0"/>
                        <a:cs typeface="Arial" panose="020B0604020202020204" pitchFamily="34" charset="0"/>
                      </a:endParaRPr>
                    </a:p>
                  </a:txBody>
                  <a:tcPr marL="19440" marR="19440"/>
                </a:tc>
                <a:tc hMerge="1">
                  <a:txBody>
                    <a:bodyPr/>
                    <a:lstStyle/>
                    <a:p>
                      <a:pPr algn="ctr"/>
                      <a:endParaRPr lang="en-US" sz="800" dirty="0">
                        <a:latin typeface="Arial" panose="020B0604020202020204" pitchFamily="34" charset="0"/>
                        <a:cs typeface="Arial" panose="020B0604020202020204" pitchFamily="34" charset="0"/>
                      </a:endParaRPr>
                    </a:p>
                  </a:txBody>
                  <a:tcPr marL="19440" marR="19440"/>
                </a:tc>
                <a:extLst>
                  <a:ext uri="{0D108BD9-81ED-4DB2-BD59-A6C34878D82A}">
                    <a16:rowId xmlns:a16="http://schemas.microsoft.com/office/drawing/2014/main" val="2588584241"/>
                  </a:ext>
                </a:extLst>
              </a:tr>
              <a:tr h="150192">
                <a:tc vMerge="1">
                  <a:txBody>
                    <a:bodyPr/>
                    <a:lstStyle/>
                    <a:p>
                      <a:endParaRPr lang="en-US" sz="700" dirty="0">
                        <a:latin typeface="Arial" panose="020B0604020202020204" pitchFamily="34" charset="0"/>
                        <a:cs typeface="Arial" panose="020B0604020202020204" pitchFamily="34" charset="0"/>
                      </a:endParaRPr>
                    </a:p>
                  </a:txBody>
                  <a:tcPr marL="19440" marR="19440"/>
                </a:tc>
                <a:tc>
                  <a:txBody>
                    <a:bodyPr/>
                    <a:lstStyle/>
                    <a:p>
                      <a:pPr algn="ctr"/>
                      <a:r>
                        <a:rPr lang="en-US" sz="700" b="1" dirty="0">
                          <a:solidFill>
                            <a:schemeClr val="bg1"/>
                          </a:solidFill>
                          <a:latin typeface="Arial" panose="020B0604020202020204" pitchFamily="34" charset="0"/>
                          <a:cs typeface="Arial" panose="020B0604020202020204" pitchFamily="34" charset="0"/>
                        </a:rPr>
                        <a:t>Any</a:t>
                      </a:r>
                      <a:br>
                        <a:rPr lang="en-US" sz="700" b="1" dirty="0">
                          <a:solidFill>
                            <a:schemeClr val="bg1"/>
                          </a:solidFill>
                          <a:latin typeface="Arial" panose="020B0604020202020204" pitchFamily="34" charset="0"/>
                          <a:cs typeface="Arial" panose="020B0604020202020204" pitchFamily="34" charset="0"/>
                        </a:rPr>
                      </a:br>
                      <a:r>
                        <a:rPr lang="en-US" sz="700" b="1" dirty="0">
                          <a:solidFill>
                            <a:schemeClr val="bg1"/>
                          </a:solidFill>
                          <a:latin typeface="Arial" panose="020B0604020202020204" pitchFamily="34" charset="0"/>
                          <a:cs typeface="Arial" panose="020B0604020202020204" pitchFamily="34" charset="0"/>
                        </a:rPr>
                        <a:t>grade</a:t>
                      </a:r>
                    </a:p>
                  </a:txBody>
                  <a:tcPr marL="19440" marR="1944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700" b="1" dirty="0">
                          <a:solidFill>
                            <a:schemeClr val="bg1"/>
                          </a:solidFill>
                          <a:latin typeface="Arial" panose="020B0604020202020204" pitchFamily="34" charset="0"/>
                          <a:cs typeface="Arial" panose="020B0604020202020204" pitchFamily="34" charset="0"/>
                        </a:rPr>
                        <a:t>Grade</a:t>
                      </a:r>
                      <a:br>
                        <a:rPr lang="en-US" sz="700" b="1" dirty="0">
                          <a:solidFill>
                            <a:schemeClr val="bg1"/>
                          </a:solidFill>
                          <a:latin typeface="Arial" panose="020B0604020202020204" pitchFamily="34" charset="0"/>
                          <a:cs typeface="Arial" panose="020B0604020202020204" pitchFamily="34" charset="0"/>
                        </a:rPr>
                      </a:br>
                      <a:r>
                        <a:rPr lang="en-US" sz="700" b="1" dirty="0">
                          <a:solidFill>
                            <a:schemeClr val="bg1"/>
                          </a:solidFill>
                          <a:latin typeface="Arial" panose="020B0604020202020204" pitchFamily="34" charset="0"/>
                          <a:cs typeface="Arial" panose="020B0604020202020204" pitchFamily="34" charset="0"/>
                        </a:rPr>
                        <a:t>3 or 4</a:t>
                      </a:r>
                    </a:p>
                  </a:txBody>
                  <a:tcPr marL="19440" marR="19440" anchor="b">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700" b="1" dirty="0">
                          <a:solidFill>
                            <a:schemeClr val="bg1"/>
                          </a:solidFill>
                          <a:latin typeface="Arial" panose="020B0604020202020204" pitchFamily="34" charset="0"/>
                          <a:cs typeface="Arial" panose="020B0604020202020204" pitchFamily="34" charset="0"/>
                        </a:rPr>
                        <a:t>Any grade leading to D/C</a:t>
                      </a:r>
                    </a:p>
                  </a:txBody>
                  <a:tcPr marL="19440" marR="19440" anchor="b">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700" b="1" dirty="0">
                          <a:solidFill>
                            <a:schemeClr val="bg1"/>
                          </a:solidFill>
                          <a:latin typeface="Arial" panose="020B0604020202020204" pitchFamily="34" charset="0"/>
                          <a:cs typeface="Arial" panose="020B0604020202020204" pitchFamily="34" charset="0"/>
                        </a:rPr>
                        <a:t>Any</a:t>
                      </a:r>
                      <a:br>
                        <a:rPr lang="en-US" sz="700" b="1" dirty="0">
                          <a:solidFill>
                            <a:schemeClr val="bg1"/>
                          </a:solidFill>
                          <a:latin typeface="Arial" panose="020B0604020202020204" pitchFamily="34" charset="0"/>
                          <a:cs typeface="Arial" panose="020B0604020202020204" pitchFamily="34" charset="0"/>
                        </a:rPr>
                      </a:br>
                      <a:r>
                        <a:rPr lang="en-US" sz="700" b="1" dirty="0">
                          <a:solidFill>
                            <a:schemeClr val="bg1"/>
                          </a:solidFill>
                          <a:latin typeface="Arial" panose="020B0604020202020204" pitchFamily="34" charset="0"/>
                          <a:cs typeface="Arial" panose="020B0604020202020204" pitchFamily="34" charset="0"/>
                        </a:rPr>
                        <a:t>grade</a:t>
                      </a:r>
                    </a:p>
                  </a:txBody>
                  <a:tcPr marL="19440" marR="19440" anchor="b">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700" b="1" dirty="0">
                          <a:solidFill>
                            <a:schemeClr val="bg1"/>
                          </a:solidFill>
                          <a:latin typeface="Arial" panose="020B0604020202020204" pitchFamily="34" charset="0"/>
                          <a:cs typeface="Arial" panose="020B0604020202020204" pitchFamily="34" charset="0"/>
                        </a:rPr>
                        <a:t>Grade</a:t>
                      </a:r>
                      <a:br>
                        <a:rPr lang="en-US" sz="700" b="1" dirty="0">
                          <a:solidFill>
                            <a:schemeClr val="bg1"/>
                          </a:solidFill>
                          <a:latin typeface="Arial" panose="020B0604020202020204" pitchFamily="34" charset="0"/>
                          <a:cs typeface="Arial" panose="020B0604020202020204" pitchFamily="34" charset="0"/>
                        </a:rPr>
                      </a:br>
                      <a:r>
                        <a:rPr lang="en-US" sz="700" b="1" dirty="0">
                          <a:solidFill>
                            <a:schemeClr val="bg1"/>
                          </a:solidFill>
                          <a:latin typeface="Arial" panose="020B0604020202020204" pitchFamily="34" charset="0"/>
                          <a:cs typeface="Arial" panose="020B0604020202020204" pitchFamily="34" charset="0"/>
                        </a:rPr>
                        <a:t>3 or 4</a:t>
                      </a:r>
                    </a:p>
                  </a:txBody>
                  <a:tcPr marL="19440" marR="19440" anchor="b">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700" b="1" dirty="0">
                          <a:solidFill>
                            <a:schemeClr val="bg1"/>
                          </a:solidFill>
                          <a:latin typeface="Arial" panose="020B0604020202020204" pitchFamily="34" charset="0"/>
                          <a:cs typeface="Arial" panose="020B0604020202020204" pitchFamily="34" charset="0"/>
                        </a:rPr>
                        <a:t>Any grade leading to D/C</a:t>
                      </a:r>
                    </a:p>
                  </a:txBody>
                  <a:tcPr marL="19440" marR="19440" anchor="b">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000008765"/>
                  </a:ext>
                </a:extLst>
              </a:tr>
              <a:tr h="150192">
                <a:tc>
                  <a:txBody>
                    <a:bodyPr/>
                    <a:lstStyle/>
                    <a:p>
                      <a:r>
                        <a:rPr lang="en-US" sz="700" b="1" dirty="0">
                          <a:latin typeface="Arial" panose="020B0604020202020204" pitchFamily="34" charset="0"/>
                          <a:cs typeface="Arial" panose="020B0604020202020204" pitchFamily="34" charset="0"/>
                        </a:rPr>
                        <a:t>Any TRAEs</a:t>
                      </a:r>
                      <a:r>
                        <a:rPr lang="en-US" sz="700" b="1" baseline="30000" dirty="0">
                          <a:latin typeface="Arial" panose="020B0604020202020204" pitchFamily="34" charset="0"/>
                          <a:cs typeface="Arial" panose="020B0604020202020204" pitchFamily="34" charset="0"/>
                        </a:rPr>
                        <a:t>b</a:t>
                      </a:r>
                    </a:p>
                  </a:txBody>
                  <a:tcPr marL="55440" marR="19440"/>
                </a:tc>
                <a:tc>
                  <a:txBody>
                    <a:bodyPr/>
                    <a:lstStyle/>
                    <a:p>
                      <a:pPr algn="ctr"/>
                      <a:r>
                        <a:rPr lang="en-US" sz="700" dirty="0">
                          <a:latin typeface="Arial" panose="020B0604020202020204" pitchFamily="34" charset="0"/>
                          <a:cs typeface="Arial" panose="020B0604020202020204" pitchFamily="34" charset="0"/>
                        </a:rPr>
                        <a:t>278 (84)</a:t>
                      </a:r>
                    </a:p>
                  </a:txBody>
                  <a:tcPr marL="19440" marR="19440">
                    <a:lnT w="38100" cap="flat" cmpd="sng" algn="ctr">
                      <a:solidFill>
                        <a:schemeClr val="bg1"/>
                      </a:solidFill>
                      <a:prstDash val="solid"/>
                      <a:round/>
                      <a:headEnd type="none" w="med" len="med"/>
                      <a:tailEnd type="none" w="med" len="med"/>
                    </a:lnT>
                  </a:tcPr>
                </a:tc>
                <a:tc>
                  <a:txBody>
                    <a:bodyPr/>
                    <a:lstStyle/>
                    <a:p>
                      <a:pPr algn="ctr"/>
                      <a:r>
                        <a:rPr lang="en-US" sz="700" dirty="0">
                          <a:latin typeface="Arial" panose="020B0604020202020204" pitchFamily="34" charset="0"/>
                          <a:cs typeface="Arial" panose="020B0604020202020204" pitchFamily="34" charset="0"/>
                        </a:rPr>
                        <a:t>137 (41)</a:t>
                      </a:r>
                    </a:p>
                  </a:txBody>
                  <a:tcPr marL="19440" marR="19440">
                    <a:lnT w="38100" cap="flat" cmpd="sng" algn="ctr">
                      <a:solidFill>
                        <a:schemeClr val="bg1"/>
                      </a:solidFill>
                      <a:prstDash val="solid"/>
                      <a:round/>
                      <a:headEnd type="none" w="med" len="med"/>
                      <a:tailEnd type="none" w="med" len="med"/>
                    </a:lnT>
                  </a:tcPr>
                </a:tc>
                <a:tc>
                  <a:txBody>
                    <a:bodyPr/>
                    <a:lstStyle/>
                    <a:p>
                      <a:pPr algn="ctr"/>
                      <a:r>
                        <a:rPr lang="en-US" sz="700" dirty="0">
                          <a:latin typeface="Arial" panose="020B0604020202020204" pitchFamily="34" charset="0"/>
                          <a:cs typeface="Arial" panose="020B0604020202020204" pitchFamily="34" charset="0"/>
                        </a:rPr>
                        <a:t>59 (18)</a:t>
                      </a:r>
                    </a:p>
                  </a:txBody>
                  <a:tcPr marL="19440" marR="19440">
                    <a:lnT w="38100" cap="flat" cmpd="sng" algn="ctr">
                      <a:solidFill>
                        <a:schemeClr val="bg1"/>
                      </a:solidFill>
                      <a:prstDash val="solid"/>
                      <a:round/>
                      <a:headEnd type="none" w="med" len="med"/>
                      <a:tailEnd type="none" w="med" len="med"/>
                    </a:lnT>
                  </a:tcPr>
                </a:tc>
                <a:tc>
                  <a:txBody>
                    <a:bodyPr/>
                    <a:lstStyle/>
                    <a:p>
                      <a:pPr algn="ctr"/>
                      <a:r>
                        <a:rPr lang="en-US" sz="700" dirty="0">
                          <a:latin typeface="Arial" panose="020B0604020202020204" pitchFamily="34" charset="0"/>
                          <a:cs typeface="Arial" panose="020B0604020202020204" pitchFamily="34" charset="0"/>
                        </a:rPr>
                        <a:t>297 (91)</a:t>
                      </a:r>
                    </a:p>
                  </a:txBody>
                  <a:tcPr marL="19440" marR="19440">
                    <a:lnT w="38100" cap="flat" cmpd="sng" algn="ctr">
                      <a:solidFill>
                        <a:schemeClr val="bg1"/>
                      </a:solidFill>
                      <a:prstDash val="solid"/>
                      <a:round/>
                      <a:headEnd type="none" w="med" len="med"/>
                      <a:tailEnd type="none" w="med" len="med"/>
                    </a:lnT>
                  </a:tcPr>
                </a:tc>
                <a:tc>
                  <a:txBody>
                    <a:bodyPr/>
                    <a:lstStyle/>
                    <a:p>
                      <a:pPr algn="ctr"/>
                      <a:r>
                        <a:rPr lang="en-US" sz="700" dirty="0">
                          <a:latin typeface="Arial" panose="020B0604020202020204" pitchFamily="34" charset="0"/>
                          <a:cs typeface="Arial" panose="020B0604020202020204" pitchFamily="34" charset="0"/>
                        </a:rPr>
                        <a:t>138 (42)</a:t>
                      </a:r>
                    </a:p>
                  </a:txBody>
                  <a:tcPr marL="19440" marR="19440">
                    <a:lnT w="38100" cap="flat" cmpd="sng" algn="ctr">
                      <a:solidFill>
                        <a:schemeClr val="bg1"/>
                      </a:solidFill>
                      <a:prstDash val="solid"/>
                      <a:round/>
                      <a:headEnd type="none" w="med" len="med"/>
                      <a:tailEnd type="none" w="med" len="med"/>
                    </a:lnT>
                  </a:tcPr>
                </a:tc>
                <a:tc>
                  <a:txBody>
                    <a:bodyPr/>
                    <a:lstStyle/>
                    <a:p>
                      <a:pPr algn="ctr"/>
                      <a:r>
                        <a:rPr lang="en-US" sz="700" dirty="0">
                          <a:latin typeface="Arial" panose="020B0604020202020204" pitchFamily="34" charset="0"/>
                          <a:cs typeface="Arial" panose="020B0604020202020204" pitchFamily="34" charset="0"/>
                        </a:rPr>
                        <a:t>34 (10)</a:t>
                      </a:r>
                    </a:p>
                  </a:txBody>
                  <a:tcPr marL="19440" marR="1944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533907834"/>
                  </a:ext>
                </a:extLst>
              </a:tr>
              <a:tr h="150192">
                <a:tc gridSpan="7">
                  <a:txBody>
                    <a:bodyPr/>
                    <a:lstStyle/>
                    <a:p>
                      <a:r>
                        <a:rPr lang="en-US" sz="700" b="1" dirty="0">
                          <a:latin typeface="Arial" panose="020B0604020202020204" pitchFamily="34" charset="0"/>
                          <a:cs typeface="Arial" panose="020B0604020202020204" pitchFamily="34" charset="0"/>
                        </a:rPr>
                        <a:t>Treatment-related hepatic events</a:t>
                      </a:r>
                    </a:p>
                  </a:txBody>
                  <a:tcPr marL="55440" marR="19440"/>
                </a:tc>
                <a:tc hMerge="1">
                  <a:txBody>
                    <a:bodyPr/>
                    <a:lstStyle/>
                    <a:p>
                      <a:pPr algn="ctr"/>
                      <a:endParaRPr lang="en-US" sz="700" dirty="0">
                        <a:latin typeface="Arial" panose="020B0604020202020204" pitchFamily="34" charset="0"/>
                        <a:cs typeface="Arial" panose="020B0604020202020204" pitchFamily="34" charset="0"/>
                      </a:endParaRPr>
                    </a:p>
                  </a:txBody>
                  <a:tcPr marL="19440" marR="19440"/>
                </a:tc>
                <a:tc hMerge="1">
                  <a:txBody>
                    <a:bodyPr/>
                    <a:lstStyle/>
                    <a:p>
                      <a:pPr algn="ctr"/>
                      <a:endParaRPr lang="en-US" sz="700" dirty="0">
                        <a:latin typeface="Arial" panose="020B0604020202020204" pitchFamily="34" charset="0"/>
                        <a:cs typeface="Arial" panose="020B0604020202020204" pitchFamily="34" charset="0"/>
                      </a:endParaRPr>
                    </a:p>
                  </a:txBody>
                  <a:tcPr marL="19440" marR="19440"/>
                </a:tc>
                <a:tc hMerge="1">
                  <a:txBody>
                    <a:bodyPr/>
                    <a:lstStyle/>
                    <a:p>
                      <a:pPr algn="ctr"/>
                      <a:endParaRPr lang="en-US" sz="700" dirty="0">
                        <a:latin typeface="Arial" panose="020B0604020202020204" pitchFamily="34" charset="0"/>
                        <a:cs typeface="Arial" panose="020B0604020202020204" pitchFamily="34" charset="0"/>
                      </a:endParaRPr>
                    </a:p>
                  </a:txBody>
                  <a:tcPr marL="19440" marR="19440"/>
                </a:tc>
                <a:tc hMerge="1">
                  <a:txBody>
                    <a:bodyPr/>
                    <a:lstStyle/>
                    <a:p>
                      <a:pPr algn="ctr"/>
                      <a:endParaRPr lang="en-US" sz="700" dirty="0">
                        <a:latin typeface="Arial" panose="020B0604020202020204" pitchFamily="34" charset="0"/>
                        <a:cs typeface="Arial" panose="020B0604020202020204" pitchFamily="34" charset="0"/>
                      </a:endParaRPr>
                    </a:p>
                  </a:txBody>
                  <a:tcPr marL="19440" marR="19440"/>
                </a:tc>
                <a:tc hMerge="1">
                  <a:txBody>
                    <a:bodyPr/>
                    <a:lstStyle/>
                    <a:p>
                      <a:pPr algn="ctr"/>
                      <a:endParaRPr lang="en-US" sz="700" dirty="0">
                        <a:latin typeface="Arial" panose="020B0604020202020204" pitchFamily="34" charset="0"/>
                        <a:cs typeface="Arial" panose="020B0604020202020204" pitchFamily="34" charset="0"/>
                      </a:endParaRPr>
                    </a:p>
                  </a:txBody>
                  <a:tcPr marL="19440" marR="19440"/>
                </a:tc>
                <a:tc hMerge="1">
                  <a:txBody>
                    <a:bodyPr/>
                    <a:lstStyle/>
                    <a:p>
                      <a:pPr algn="ctr"/>
                      <a:endParaRPr lang="en-US" sz="700" dirty="0">
                        <a:latin typeface="Arial" panose="020B0604020202020204" pitchFamily="34" charset="0"/>
                        <a:cs typeface="Arial" panose="020B0604020202020204" pitchFamily="34" charset="0"/>
                      </a:endParaRPr>
                    </a:p>
                  </a:txBody>
                  <a:tcPr marL="19440" marR="19440"/>
                </a:tc>
                <a:extLst>
                  <a:ext uri="{0D108BD9-81ED-4DB2-BD59-A6C34878D82A}">
                    <a16:rowId xmlns:a16="http://schemas.microsoft.com/office/drawing/2014/main" val="3684192562"/>
                  </a:ext>
                </a:extLst>
              </a:tr>
              <a:tr h="150192">
                <a:tc>
                  <a:txBody>
                    <a:bodyPr/>
                    <a:lstStyle/>
                    <a:p>
                      <a:pPr marL="92075" indent="0">
                        <a:tabLst/>
                      </a:pPr>
                      <a:r>
                        <a:rPr lang="en-US" sz="700" b="1" dirty="0">
                          <a:latin typeface="Arial" panose="020B0604020202020204" pitchFamily="34" charset="0"/>
                          <a:cs typeface="Arial" panose="020B0604020202020204" pitchFamily="34" charset="0"/>
                        </a:rPr>
                        <a:t>Hepatobiliary disorders</a:t>
                      </a:r>
                    </a:p>
                  </a:txBody>
                  <a:tcPr marL="19440" marR="19440"/>
                </a:tc>
                <a:tc>
                  <a:txBody>
                    <a:bodyPr/>
                    <a:lstStyle/>
                    <a:p>
                      <a:pPr algn="ctr"/>
                      <a:r>
                        <a:rPr lang="en-US" sz="700" dirty="0">
                          <a:latin typeface="Arial" panose="020B0604020202020204" pitchFamily="34" charset="0"/>
                          <a:cs typeface="Arial" panose="020B0604020202020204" pitchFamily="34" charset="0"/>
                        </a:rPr>
                        <a:t>44 (13)</a:t>
                      </a:r>
                    </a:p>
                  </a:txBody>
                  <a:tcPr marL="19440" marR="19440" anchor="ctr"/>
                </a:tc>
                <a:tc>
                  <a:txBody>
                    <a:bodyPr/>
                    <a:lstStyle/>
                    <a:p>
                      <a:pPr algn="ctr"/>
                      <a:r>
                        <a:rPr lang="en-US" sz="700" dirty="0">
                          <a:latin typeface="Arial" panose="020B0604020202020204" pitchFamily="34" charset="0"/>
                          <a:cs typeface="Arial" panose="020B0604020202020204" pitchFamily="34" charset="0"/>
                        </a:rPr>
                        <a:t>35 (11)</a:t>
                      </a:r>
                    </a:p>
                  </a:txBody>
                  <a:tcPr marL="19440" marR="19440" anchor="ctr"/>
                </a:tc>
                <a:tc>
                  <a:txBody>
                    <a:bodyPr/>
                    <a:lstStyle/>
                    <a:p>
                      <a:pPr algn="ctr"/>
                      <a:r>
                        <a:rPr lang="en-US" sz="700" dirty="0">
                          <a:latin typeface="Arial" panose="020B0604020202020204" pitchFamily="34" charset="0"/>
                          <a:cs typeface="Arial" panose="020B0604020202020204" pitchFamily="34" charset="0"/>
                        </a:rPr>
                        <a:t>15 (5)</a:t>
                      </a:r>
                    </a:p>
                  </a:txBody>
                  <a:tcPr marL="19440" marR="19440" anchor="ctr"/>
                </a:tc>
                <a:tc>
                  <a:txBody>
                    <a:bodyPr/>
                    <a:lstStyle/>
                    <a:p>
                      <a:pPr algn="ctr"/>
                      <a:r>
                        <a:rPr lang="en-US" sz="700" dirty="0">
                          <a:latin typeface="Arial" panose="020B0604020202020204" pitchFamily="34" charset="0"/>
                          <a:cs typeface="Arial" panose="020B0604020202020204" pitchFamily="34" charset="0"/>
                        </a:rPr>
                        <a:t>15 (5)</a:t>
                      </a:r>
                    </a:p>
                  </a:txBody>
                  <a:tcPr marL="19440" marR="19440" anchor="ctr"/>
                </a:tc>
                <a:tc>
                  <a:txBody>
                    <a:bodyPr/>
                    <a:lstStyle/>
                    <a:p>
                      <a:pPr algn="ctr"/>
                      <a:r>
                        <a:rPr lang="en-US" sz="700" dirty="0">
                          <a:latin typeface="Arial" panose="020B0604020202020204" pitchFamily="34" charset="0"/>
                          <a:cs typeface="Arial" panose="020B0604020202020204" pitchFamily="34" charset="0"/>
                        </a:rPr>
                        <a:t>10 (3)</a:t>
                      </a:r>
                    </a:p>
                  </a:txBody>
                  <a:tcPr marL="19440" marR="19440" anchor="ctr"/>
                </a:tc>
                <a:tc>
                  <a:txBody>
                    <a:bodyPr/>
                    <a:lstStyle/>
                    <a:p>
                      <a:pPr algn="ctr"/>
                      <a:r>
                        <a:rPr lang="en-US" sz="700" dirty="0">
                          <a:latin typeface="Arial" panose="020B0604020202020204" pitchFamily="34" charset="0"/>
                          <a:cs typeface="Arial" panose="020B0604020202020204" pitchFamily="34" charset="0"/>
                        </a:rPr>
                        <a:t>4 (1)</a:t>
                      </a:r>
                    </a:p>
                  </a:txBody>
                  <a:tcPr marL="19440" marR="19440" anchor="ctr"/>
                </a:tc>
                <a:extLst>
                  <a:ext uri="{0D108BD9-81ED-4DB2-BD59-A6C34878D82A}">
                    <a16:rowId xmlns:a16="http://schemas.microsoft.com/office/drawing/2014/main" val="3432856162"/>
                  </a:ext>
                </a:extLst>
              </a:tr>
              <a:tr h="150192">
                <a:tc>
                  <a:txBody>
                    <a:bodyPr/>
                    <a:lstStyle/>
                    <a:p>
                      <a:pPr marL="92075" marR="0" lvl="0" indent="0" algn="l" defTabSz="457200" rtl="0" eaLnBrk="1" fontAlgn="auto" latinLnBrk="0" hangingPunct="1">
                        <a:lnSpc>
                          <a:spcPct val="100000"/>
                        </a:lnSpc>
                        <a:spcBef>
                          <a:spcPts val="0"/>
                        </a:spcBef>
                        <a:spcAft>
                          <a:spcPts val="0"/>
                        </a:spcAft>
                        <a:buClrTx/>
                        <a:buSzTx/>
                        <a:buFontTx/>
                        <a:buNone/>
                        <a:tabLst/>
                        <a:defRPr/>
                      </a:pPr>
                      <a:r>
                        <a:rPr lang="en-US" sz="700" b="1" dirty="0">
                          <a:latin typeface="Arial" panose="020B0604020202020204" pitchFamily="34" charset="0"/>
                          <a:cs typeface="Arial" panose="020B0604020202020204" pitchFamily="34" charset="0"/>
                        </a:rPr>
                        <a:t>Hepatobiliary investigations</a:t>
                      </a:r>
                      <a:r>
                        <a:rPr lang="en-US" sz="700" b="1" baseline="30000" dirty="0">
                          <a:latin typeface="Arial" panose="020B0604020202020204" pitchFamily="34" charset="0"/>
                          <a:cs typeface="Arial" panose="020B0604020202020204" pitchFamily="34" charset="0"/>
                        </a:rPr>
                        <a:t>c</a:t>
                      </a:r>
                    </a:p>
                    <a:p>
                      <a:pPr marL="92075" marR="0" lvl="0" indent="85725" algn="l" defTabSz="457200" rtl="0" eaLnBrk="1" fontAlgn="auto" latinLnBrk="0" hangingPunct="1">
                        <a:lnSpc>
                          <a:spcPct val="100000"/>
                        </a:lnSpc>
                        <a:spcBef>
                          <a:spcPts val="0"/>
                        </a:spcBef>
                        <a:spcAft>
                          <a:spcPts val="0"/>
                        </a:spcAft>
                        <a:buClrTx/>
                        <a:buSzTx/>
                        <a:buFontTx/>
                        <a:buNone/>
                        <a:tabLst/>
                        <a:defRPr/>
                      </a:pPr>
                      <a:r>
                        <a:rPr lang="en-US" sz="700" dirty="0">
                          <a:latin typeface="Arial" panose="020B0604020202020204" pitchFamily="34" charset="0"/>
                          <a:cs typeface="Arial" panose="020B0604020202020204" pitchFamily="34" charset="0"/>
                        </a:rPr>
                        <a:t>AST increased</a:t>
                      </a:r>
                    </a:p>
                    <a:p>
                      <a:pPr marL="92075" marR="0" lvl="0" indent="85725" algn="l" defTabSz="457200" rtl="0" eaLnBrk="1" fontAlgn="auto" latinLnBrk="0" hangingPunct="1">
                        <a:lnSpc>
                          <a:spcPct val="100000"/>
                        </a:lnSpc>
                        <a:spcBef>
                          <a:spcPts val="0"/>
                        </a:spcBef>
                        <a:spcAft>
                          <a:spcPts val="0"/>
                        </a:spcAft>
                        <a:buClrTx/>
                        <a:buSzTx/>
                        <a:buFontTx/>
                        <a:buNone/>
                        <a:tabLst/>
                        <a:defRPr/>
                      </a:pPr>
                      <a:r>
                        <a:rPr lang="en-US" sz="700" dirty="0">
                          <a:latin typeface="Arial" panose="020B0604020202020204" pitchFamily="34" charset="0"/>
                          <a:cs typeface="Arial" panose="020B0604020202020204" pitchFamily="34" charset="0"/>
                        </a:rPr>
                        <a:t>ALT increased</a:t>
                      </a:r>
                    </a:p>
                    <a:p>
                      <a:pPr marL="92075" marR="0" lvl="0" indent="85725" algn="l" defTabSz="457200" rtl="0" eaLnBrk="1" fontAlgn="auto" latinLnBrk="0" hangingPunct="1">
                        <a:lnSpc>
                          <a:spcPct val="100000"/>
                        </a:lnSpc>
                        <a:spcBef>
                          <a:spcPts val="0"/>
                        </a:spcBef>
                        <a:spcAft>
                          <a:spcPts val="0"/>
                        </a:spcAft>
                        <a:buClrTx/>
                        <a:buSzTx/>
                        <a:buFontTx/>
                        <a:buNone/>
                        <a:tabLst/>
                        <a:defRPr/>
                      </a:pPr>
                      <a:r>
                        <a:rPr lang="en-US" sz="700" dirty="0">
                          <a:latin typeface="Arial" panose="020B0604020202020204" pitchFamily="34" charset="0"/>
                          <a:cs typeface="Arial" panose="020B0604020202020204" pitchFamily="34" charset="0"/>
                        </a:rPr>
                        <a:t>Bilirubin increased</a:t>
                      </a:r>
                    </a:p>
                  </a:txBody>
                  <a:tcPr marL="19440" marR="19440"/>
                </a:tc>
                <a:tc>
                  <a:txBody>
                    <a:bodyPr/>
                    <a:lstStyle/>
                    <a:p>
                      <a:pPr algn="ctr"/>
                      <a:br>
                        <a:rPr lang="en-US" sz="700" dirty="0">
                          <a:latin typeface="Arial" panose="020B0604020202020204" pitchFamily="34" charset="0"/>
                          <a:cs typeface="Arial" panose="020B0604020202020204" pitchFamily="34" charset="0"/>
                        </a:rPr>
                      </a:br>
                      <a:br>
                        <a:rPr lang="en-US" sz="700" dirty="0">
                          <a:latin typeface="Arial" panose="020B0604020202020204" pitchFamily="34" charset="0"/>
                          <a:cs typeface="Arial" panose="020B0604020202020204" pitchFamily="34" charset="0"/>
                        </a:rPr>
                      </a:br>
                      <a:r>
                        <a:rPr lang="en-US" sz="700" dirty="0">
                          <a:latin typeface="Arial" panose="020B0604020202020204" pitchFamily="34" charset="0"/>
                          <a:cs typeface="Arial" panose="020B0604020202020204" pitchFamily="34" charset="0"/>
                        </a:rPr>
                        <a:t>65 (20)</a:t>
                      </a:r>
                      <a:br>
                        <a:rPr lang="en-US" sz="700" dirty="0">
                          <a:latin typeface="Arial" panose="020B0604020202020204" pitchFamily="34" charset="0"/>
                          <a:cs typeface="Arial" panose="020B0604020202020204" pitchFamily="34" charset="0"/>
                        </a:rPr>
                      </a:br>
                      <a:r>
                        <a:rPr lang="en-US" sz="700" dirty="0">
                          <a:latin typeface="Arial" panose="020B0604020202020204" pitchFamily="34" charset="0"/>
                          <a:cs typeface="Arial" panose="020B0604020202020204" pitchFamily="34" charset="0"/>
                        </a:rPr>
                        <a:t>63 (19)</a:t>
                      </a:r>
                    </a:p>
                    <a:p>
                      <a:pPr algn="ctr"/>
                      <a:r>
                        <a:rPr lang="en-US" sz="700" dirty="0">
                          <a:latin typeface="Arial" panose="020B0604020202020204" pitchFamily="34" charset="0"/>
                          <a:cs typeface="Arial" panose="020B0604020202020204" pitchFamily="34" charset="0"/>
                        </a:rPr>
                        <a:t>14 (4)</a:t>
                      </a:r>
                    </a:p>
                  </a:txBody>
                  <a:tcPr marL="19440" marR="19440"/>
                </a:tc>
                <a:tc>
                  <a:txBody>
                    <a:bodyPr/>
                    <a:lstStyle/>
                    <a:p>
                      <a:pPr algn="ctr"/>
                      <a:br>
                        <a:rPr lang="en-US" sz="700" dirty="0">
                          <a:latin typeface="Arial" panose="020B0604020202020204" pitchFamily="34" charset="0"/>
                          <a:cs typeface="Arial" panose="020B0604020202020204" pitchFamily="34" charset="0"/>
                        </a:rPr>
                      </a:br>
                      <a:br>
                        <a:rPr lang="en-US" sz="700" dirty="0">
                          <a:latin typeface="Arial" panose="020B0604020202020204" pitchFamily="34" charset="0"/>
                          <a:cs typeface="Arial" panose="020B0604020202020204" pitchFamily="34" charset="0"/>
                        </a:rPr>
                      </a:br>
                      <a:r>
                        <a:rPr lang="en-US" sz="700" dirty="0">
                          <a:latin typeface="Arial" panose="020B0604020202020204" pitchFamily="34" charset="0"/>
                          <a:cs typeface="Arial" panose="020B0604020202020204" pitchFamily="34" charset="0"/>
                        </a:rPr>
                        <a:t>20 (6)</a:t>
                      </a:r>
                    </a:p>
                    <a:p>
                      <a:pPr algn="ctr"/>
                      <a:r>
                        <a:rPr lang="en-US" sz="700" dirty="0">
                          <a:latin typeface="Arial" panose="020B0604020202020204" pitchFamily="34" charset="0"/>
                          <a:cs typeface="Arial" panose="020B0604020202020204" pitchFamily="34" charset="0"/>
                        </a:rPr>
                        <a:t>16 (5)</a:t>
                      </a:r>
                    </a:p>
                    <a:p>
                      <a:pPr algn="ctr"/>
                      <a:r>
                        <a:rPr lang="en-US" sz="700" dirty="0">
                          <a:latin typeface="Arial" panose="020B0604020202020204" pitchFamily="34" charset="0"/>
                          <a:cs typeface="Arial" panose="020B0604020202020204" pitchFamily="34" charset="0"/>
                        </a:rPr>
                        <a:t>1 (&lt;1)</a:t>
                      </a:r>
                    </a:p>
                  </a:txBody>
                  <a:tcPr marL="19440" marR="19440"/>
                </a:tc>
                <a:tc>
                  <a:txBody>
                    <a:bodyPr/>
                    <a:lstStyle/>
                    <a:p>
                      <a:pPr algn="ctr"/>
                      <a:endParaRPr lang="en-US" sz="700" dirty="0">
                        <a:latin typeface="Arial" panose="020B0604020202020204" pitchFamily="34" charset="0"/>
                        <a:cs typeface="Arial" panose="020B0604020202020204" pitchFamily="34" charset="0"/>
                      </a:endParaRPr>
                    </a:p>
                    <a:p>
                      <a:pPr algn="ctr"/>
                      <a:endParaRPr lang="en-US" sz="700" dirty="0">
                        <a:latin typeface="Arial" panose="020B0604020202020204" pitchFamily="34" charset="0"/>
                        <a:cs typeface="Arial" panose="020B0604020202020204" pitchFamily="34" charset="0"/>
                      </a:endParaRPr>
                    </a:p>
                    <a:p>
                      <a:pPr algn="ctr"/>
                      <a:r>
                        <a:rPr lang="en-US" sz="700" dirty="0">
                          <a:latin typeface="Arial" panose="020B0604020202020204" pitchFamily="34" charset="0"/>
                          <a:cs typeface="Arial" panose="020B0604020202020204" pitchFamily="34" charset="0"/>
                        </a:rPr>
                        <a:t>4 (1)</a:t>
                      </a:r>
                    </a:p>
                    <a:p>
                      <a:pPr algn="ctr"/>
                      <a:r>
                        <a:rPr lang="en-US" sz="700" dirty="0">
                          <a:latin typeface="Arial" panose="020B0604020202020204" pitchFamily="34" charset="0"/>
                          <a:cs typeface="Arial" panose="020B0604020202020204" pitchFamily="34" charset="0"/>
                        </a:rPr>
                        <a:t>3 (&lt;1)</a:t>
                      </a:r>
                    </a:p>
                    <a:p>
                      <a:pPr algn="ctr"/>
                      <a:r>
                        <a:rPr lang="en-US" sz="700" dirty="0">
                          <a:latin typeface="Arial" panose="020B0604020202020204" pitchFamily="34" charset="0"/>
                          <a:cs typeface="Arial" panose="020B0604020202020204" pitchFamily="34" charset="0"/>
                        </a:rPr>
                        <a:t>1 (&lt;1)</a:t>
                      </a:r>
                    </a:p>
                  </a:txBody>
                  <a:tcPr marL="19440" marR="19440"/>
                </a:tc>
                <a:tc>
                  <a:txBody>
                    <a:bodyPr/>
                    <a:lstStyle/>
                    <a:p>
                      <a:pPr algn="ctr"/>
                      <a:endParaRPr lang="en-US" sz="700" dirty="0">
                        <a:latin typeface="Arial" panose="020B0604020202020204" pitchFamily="34" charset="0"/>
                        <a:cs typeface="Arial" panose="020B0604020202020204" pitchFamily="34" charset="0"/>
                      </a:endParaRPr>
                    </a:p>
                    <a:p>
                      <a:pPr algn="ctr"/>
                      <a:endParaRPr lang="en-US" sz="700" dirty="0">
                        <a:latin typeface="Arial" panose="020B0604020202020204" pitchFamily="34" charset="0"/>
                        <a:cs typeface="Arial" panose="020B0604020202020204" pitchFamily="34" charset="0"/>
                      </a:endParaRPr>
                    </a:p>
                    <a:p>
                      <a:pPr algn="ctr"/>
                      <a:r>
                        <a:rPr lang="en-US" sz="700" dirty="0">
                          <a:latin typeface="Arial" panose="020B0604020202020204" pitchFamily="34" charset="0"/>
                          <a:cs typeface="Arial" panose="020B0604020202020204" pitchFamily="34" charset="0"/>
                        </a:rPr>
                        <a:t>27 (8)</a:t>
                      </a:r>
                    </a:p>
                    <a:p>
                      <a:pPr algn="ctr"/>
                      <a:r>
                        <a:rPr lang="en-US" sz="700" dirty="0">
                          <a:latin typeface="Arial" panose="020B0604020202020204" pitchFamily="34" charset="0"/>
                          <a:cs typeface="Arial" panose="020B0604020202020204" pitchFamily="34" charset="0"/>
                        </a:rPr>
                        <a:t>19 (6)</a:t>
                      </a:r>
                    </a:p>
                    <a:p>
                      <a:pPr algn="ctr"/>
                      <a:r>
                        <a:rPr lang="en-US" sz="700" dirty="0">
                          <a:latin typeface="Arial" panose="020B0604020202020204" pitchFamily="34" charset="0"/>
                          <a:cs typeface="Arial" panose="020B0604020202020204" pitchFamily="34" charset="0"/>
                        </a:rPr>
                        <a:t>23 (7)</a:t>
                      </a:r>
                    </a:p>
                  </a:txBody>
                  <a:tcPr marL="19440" marR="19440"/>
                </a:tc>
                <a:tc>
                  <a:txBody>
                    <a:bodyPr/>
                    <a:lstStyle/>
                    <a:p>
                      <a:pPr algn="ctr"/>
                      <a:endParaRPr lang="en-US" sz="700" dirty="0">
                        <a:latin typeface="Arial" panose="020B0604020202020204" pitchFamily="34" charset="0"/>
                        <a:cs typeface="Arial" panose="020B0604020202020204" pitchFamily="34" charset="0"/>
                      </a:endParaRPr>
                    </a:p>
                    <a:p>
                      <a:pPr algn="ctr"/>
                      <a:endParaRPr lang="en-US" sz="700" dirty="0">
                        <a:latin typeface="Arial" panose="020B0604020202020204" pitchFamily="34" charset="0"/>
                        <a:cs typeface="Arial" panose="020B0604020202020204" pitchFamily="34" charset="0"/>
                      </a:endParaRPr>
                    </a:p>
                    <a:p>
                      <a:pPr algn="ctr"/>
                      <a:r>
                        <a:rPr lang="en-US" sz="700" dirty="0">
                          <a:latin typeface="Arial" panose="020B0604020202020204" pitchFamily="34" charset="0"/>
                          <a:cs typeface="Arial" panose="020B0604020202020204" pitchFamily="34" charset="0"/>
                        </a:rPr>
                        <a:t>2 (&lt;1)</a:t>
                      </a:r>
                    </a:p>
                    <a:p>
                      <a:pPr algn="ctr"/>
                      <a:r>
                        <a:rPr lang="en-US" sz="700" dirty="0">
                          <a:latin typeface="Arial" panose="020B0604020202020204" pitchFamily="34" charset="0"/>
                          <a:cs typeface="Arial" panose="020B0604020202020204" pitchFamily="34" charset="0"/>
                        </a:rPr>
                        <a:t>3 (&lt;1)</a:t>
                      </a:r>
                    </a:p>
                    <a:p>
                      <a:pPr algn="ctr"/>
                      <a:r>
                        <a:rPr lang="en-US" sz="700" dirty="0">
                          <a:latin typeface="Arial" panose="020B0604020202020204" pitchFamily="34" charset="0"/>
                          <a:cs typeface="Arial" panose="020B0604020202020204" pitchFamily="34" charset="0"/>
                        </a:rPr>
                        <a:t>5 (2)</a:t>
                      </a:r>
                    </a:p>
                  </a:txBody>
                  <a:tcPr marL="19440" marR="19440"/>
                </a:tc>
                <a:tc>
                  <a:txBody>
                    <a:bodyPr/>
                    <a:lstStyle/>
                    <a:p>
                      <a:pPr algn="ctr"/>
                      <a:endParaRPr lang="en-US" sz="700" dirty="0">
                        <a:latin typeface="Arial" panose="020B0604020202020204" pitchFamily="34" charset="0"/>
                        <a:cs typeface="Arial" panose="020B0604020202020204" pitchFamily="34" charset="0"/>
                      </a:endParaRPr>
                    </a:p>
                    <a:p>
                      <a:pPr algn="ctr"/>
                      <a:endParaRPr lang="en-US" sz="700" dirty="0">
                        <a:latin typeface="Arial" panose="020B0604020202020204" pitchFamily="34" charset="0"/>
                        <a:cs typeface="Arial" panose="020B0604020202020204" pitchFamily="34" charset="0"/>
                      </a:endParaRPr>
                    </a:p>
                    <a:p>
                      <a:pPr algn="ctr"/>
                      <a:r>
                        <a:rPr lang="en-US" sz="700" dirty="0">
                          <a:latin typeface="Arial" panose="020B0604020202020204" pitchFamily="34" charset="0"/>
                          <a:cs typeface="Arial" panose="020B0604020202020204" pitchFamily="34" charset="0"/>
                        </a:rPr>
                        <a:t>1 (&lt;1)</a:t>
                      </a:r>
                    </a:p>
                    <a:p>
                      <a:pPr algn="ctr"/>
                      <a:r>
                        <a:rPr lang="en-US" sz="700" dirty="0">
                          <a:latin typeface="Arial" panose="020B0604020202020204" pitchFamily="34" charset="0"/>
                          <a:cs typeface="Arial" panose="020B0604020202020204" pitchFamily="34" charset="0"/>
                        </a:rPr>
                        <a:t>0</a:t>
                      </a:r>
                    </a:p>
                    <a:p>
                      <a:pPr algn="ctr"/>
                      <a:r>
                        <a:rPr lang="en-US" sz="700" dirty="0">
                          <a:latin typeface="Arial" panose="020B0604020202020204" pitchFamily="34" charset="0"/>
                          <a:cs typeface="Arial" panose="020B0604020202020204" pitchFamily="34" charset="0"/>
                        </a:rPr>
                        <a:t>1 (&lt;1)</a:t>
                      </a:r>
                    </a:p>
                  </a:txBody>
                  <a:tcPr marL="19440" marR="19440"/>
                </a:tc>
                <a:extLst>
                  <a:ext uri="{0D108BD9-81ED-4DB2-BD59-A6C34878D82A}">
                    <a16:rowId xmlns:a16="http://schemas.microsoft.com/office/drawing/2014/main" val="3701199037"/>
                  </a:ext>
                </a:extLst>
              </a:tr>
              <a:tr h="150192">
                <a:tc>
                  <a:txBody>
                    <a:bodyPr/>
                    <a:lstStyle/>
                    <a:p>
                      <a:pPr marL="6350" marR="0" lvl="0" indent="0" algn="l" defTabSz="457200" rtl="0" eaLnBrk="1" fontAlgn="auto" latinLnBrk="0" hangingPunct="1">
                        <a:lnSpc>
                          <a:spcPct val="100000"/>
                        </a:lnSpc>
                        <a:spcBef>
                          <a:spcPts val="0"/>
                        </a:spcBef>
                        <a:spcAft>
                          <a:spcPts val="0"/>
                        </a:spcAft>
                        <a:buClrTx/>
                        <a:buSzTx/>
                        <a:buFontTx/>
                        <a:buNone/>
                        <a:tabLst/>
                        <a:defRPr/>
                      </a:pPr>
                      <a:r>
                        <a:rPr lang="en-US" sz="700" b="1" dirty="0">
                          <a:latin typeface="Arial" panose="020B0604020202020204" pitchFamily="34" charset="0"/>
                          <a:cs typeface="Arial" panose="020B0604020202020204" pitchFamily="34" charset="0"/>
                        </a:rPr>
                        <a:t>Treatment-related deaths</a:t>
                      </a:r>
                      <a:r>
                        <a:rPr lang="en-US" sz="700" b="1" baseline="30000" dirty="0">
                          <a:latin typeface="Arial" panose="020B0604020202020204" pitchFamily="34" charset="0"/>
                          <a:cs typeface="Arial" panose="020B0604020202020204" pitchFamily="34" charset="0"/>
                        </a:rPr>
                        <a:t>d</a:t>
                      </a:r>
                    </a:p>
                  </a:txBody>
                  <a:tcPr marL="55440" marR="19440"/>
                </a:tc>
                <a:tc gridSpan="3">
                  <a:txBody>
                    <a:bodyPr/>
                    <a:lstStyle/>
                    <a:p>
                      <a:pPr algn="ctr"/>
                      <a:r>
                        <a:rPr lang="en-US" sz="700" dirty="0">
                          <a:latin typeface="Arial" panose="020B0604020202020204" pitchFamily="34" charset="0"/>
                          <a:cs typeface="Arial" panose="020B0604020202020204" pitchFamily="34" charset="0"/>
                        </a:rPr>
                        <a:t>12 (4)</a:t>
                      </a:r>
                      <a:r>
                        <a:rPr lang="en-US" sz="700" baseline="30000" dirty="0">
                          <a:latin typeface="Arial" panose="020B0604020202020204" pitchFamily="34" charset="0"/>
                          <a:cs typeface="Arial" panose="020B0604020202020204" pitchFamily="34" charset="0"/>
                        </a:rPr>
                        <a:t>e</a:t>
                      </a:r>
                    </a:p>
                  </a:txBody>
                  <a:tcPr marL="19440" marR="19440" anchor="ctr"/>
                </a:tc>
                <a:tc hMerge="1">
                  <a:txBody>
                    <a:bodyPr/>
                    <a:lstStyle/>
                    <a:p>
                      <a:pPr algn="ctr"/>
                      <a:endParaRPr lang="en-US" sz="700" dirty="0">
                        <a:latin typeface="Arial" panose="020B0604020202020204" pitchFamily="34" charset="0"/>
                        <a:cs typeface="Arial" panose="020B0604020202020204" pitchFamily="34" charset="0"/>
                      </a:endParaRPr>
                    </a:p>
                  </a:txBody>
                  <a:tcPr marL="19440" marR="19440"/>
                </a:tc>
                <a:tc hMerge="1">
                  <a:txBody>
                    <a:bodyPr/>
                    <a:lstStyle/>
                    <a:p>
                      <a:pPr algn="ctr"/>
                      <a:endParaRPr lang="en-US" sz="700" dirty="0">
                        <a:latin typeface="Arial" panose="020B0604020202020204" pitchFamily="34" charset="0"/>
                        <a:cs typeface="Arial" panose="020B0604020202020204" pitchFamily="34" charset="0"/>
                      </a:endParaRPr>
                    </a:p>
                  </a:txBody>
                  <a:tcPr marL="19440" marR="19440"/>
                </a:tc>
                <a:tc gridSpan="3">
                  <a:txBody>
                    <a:bodyPr/>
                    <a:lstStyle/>
                    <a:p>
                      <a:pPr algn="ctr"/>
                      <a:r>
                        <a:rPr lang="en-US" sz="700" dirty="0">
                          <a:latin typeface="Arial" panose="020B0604020202020204" pitchFamily="34" charset="0"/>
                          <a:cs typeface="Arial" panose="020B0604020202020204" pitchFamily="34" charset="0"/>
                        </a:rPr>
                        <a:t>3 (&lt;1)</a:t>
                      </a:r>
                      <a:r>
                        <a:rPr lang="en-US" sz="700" baseline="30000" dirty="0">
                          <a:latin typeface="Arial" panose="020B0604020202020204" pitchFamily="34" charset="0"/>
                          <a:cs typeface="Arial" panose="020B0604020202020204" pitchFamily="34" charset="0"/>
                        </a:rPr>
                        <a:t>f</a:t>
                      </a:r>
                    </a:p>
                  </a:txBody>
                  <a:tcPr marL="19440" marR="19440" anchor="ctr"/>
                </a:tc>
                <a:tc hMerge="1">
                  <a:txBody>
                    <a:bodyPr/>
                    <a:lstStyle/>
                    <a:p>
                      <a:pPr algn="ctr"/>
                      <a:endParaRPr lang="en-US" sz="700" dirty="0">
                        <a:latin typeface="Arial" panose="020B0604020202020204" pitchFamily="34" charset="0"/>
                        <a:cs typeface="Arial" panose="020B0604020202020204" pitchFamily="34" charset="0"/>
                      </a:endParaRPr>
                    </a:p>
                  </a:txBody>
                  <a:tcPr marL="19440" marR="19440"/>
                </a:tc>
                <a:tc hMerge="1">
                  <a:txBody>
                    <a:bodyPr/>
                    <a:lstStyle/>
                    <a:p>
                      <a:pPr algn="ctr"/>
                      <a:endParaRPr lang="en-US" sz="700" dirty="0">
                        <a:latin typeface="Arial" panose="020B0604020202020204" pitchFamily="34" charset="0"/>
                        <a:cs typeface="Arial" panose="020B0604020202020204" pitchFamily="34" charset="0"/>
                      </a:endParaRPr>
                    </a:p>
                  </a:txBody>
                  <a:tcPr marL="19440" marR="19440"/>
                </a:tc>
                <a:extLst>
                  <a:ext uri="{0D108BD9-81ED-4DB2-BD59-A6C34878D82A}">
                    <a16:rowId xmlns:a16="http://schemas.microsoft.com/office/drawing/2014/main" val="2775321519"/>
                  </a:ext>
                </a:extLst>
              </a:tr>
            </a:tbl>
          </a:graphicData>
        </a:graphic>
      </p:graphicFrame>
      <p:sp>
        <p:nvSpPr>
          <p:cNvPr id="7" name="TextBox 6">
            <a:extLst>
              <a:ext uri="{FF2B5EF4-FFF2-40B4-BE49-F238E27FC236}">
                <a16:creationId xmlns:a16="http://schemas.microsoft.com/office/drawing/2014/main" id="{7FA2506C-D737-BE25-7A38-B8AB0FD73503}"/>
              </a:ext>
            </a:extLst>
          </p:cNvPr>
          <p:cNvSpPr txBox="1"/>
          <p:nvPr/>
        </p:nvSpPr>
        <p:spPr>
          <a:xfrm>
            <a:off x="620184" y="2028715"/>
            <a:ext cx="285335" cy="215444"/>
          </a:xfrm>
          <a:prstGeom prst="rect">
            <a:avLst/>
          </a:prstGeom>
          <a:noFill/>
        </p:spPr>
        <p:txBody>
          <a:bodyPr wrap="none" lIns="0" tIns="0" rIns="0" bIns="0" rtlCol="0">
            <a:spAutoFit/>
          </a:bodyPr>
          <a:lstStyle/>
          <a:p>
            <a:r>
              <a:rPr lang="en-US" sz="1400" b="1" spc="100" dirty="0">
                <a:solidFill>
                  <a:schemeClr val="accent1"/>
                </a:solidFill>
                <a:latin typeface="Arial" panose="020B0604020202020204" pitchFamily="34" charset="0"/>
                <a:ea typeface="Aileron" charset="0"/>
                <a:cs typeface="Arial" panose="020B0604020202020204" pitchFamily="34" charset="0"/>
              </a:rPr>
              <a:t>OS</a:t>
            </a:r>
          </a:p>
        </p:txBody>
      </p:sp>
      <p:sp>
        <p:nvSpPr>
          <p:cNvPr id="8" name="TextBox 7">
            <a:extLst>
              <a:ext uri="{FF2B5EF4-FFF2-40B4-BE49-F238E27FC236}">
                <a16:creationId xmlns:a16="http://schemas.microsoft.com/office/drawing/2014/main" id="{9FC82078-BF49-2196-14D8-289F535E5DBD}"/>
              </a:ext>
            </a:extLst>
          </p:cNvPr>
          <p:cNvSpPr txBox="1"/>
          <p:nvPr/>
        </p:nvSpPr>
        <p:spPr>
          <a:xfrm>
            <a:off x="7807204" y="2028715"/>
            <a:ext cx="633187" cy="215444"/>
          </a:xfrm>
          <a:prstGeom prst="rect">
            <a:avLst/>
          </a:prstGeom>
          <a:noFill/>
        </p:spPr>
        <p:txBody>
          <a:bodyPr wrap="none" lIns="0" tIns="0" rIns="0" bIns="0" rtlCol="0">
            <a:spAutoFit/>
          </a:bodyPr>
          <a:lstStyle/>
          <a:p>
            <a:r>
              <a:rPr lang="en-US" sz="1400" b="1" spc="70" dirty="0">
                <a:solidFill>
                  <a:schemeClr val="accent1"/>
                </a:solidFill>
                <a:latin typeface="Arial" panose="020B0604020202020204" pitchFamily="34" charset="0"/>
                <a:ea typeface="Aileron" charset="0"/>
                <a:cs typeface="Arial" panose="020B0604020202020204" pitchFamily="34" charset="0"/>
              </a:rPr>
              <a:t>TRAEs</a:t>
            </a:r>
          </a:p>
        </p:txBody>
      </p:sp>
      <p:sp>
        <p:nvSpPr>
          <p:cNvPr id="10" name="TextBox 9">
            <a:extLst>
              <a:ext uri="{FF2B5EF4-FFF2-40B4-BE49-F238E27FC236}">
                <a16:creationId xmlns:a16="http://schemas.microsoft.com/office/drawing/2014/main" id="{5332A735-F8A8-6A9F-5FBF-6513E7EEC585}"/>
              </a:ext>
            </a:extLst>
          </p:cNvPr>
          <p:cNvSpPr txBox="1"/>
          <p:nvPr/>
        </p:nvSpPr>
        <p:spPr>
          <a:xfrm>
            <a:off x="434124" y="4619286"/>
            <a:ext cx="498534" cy="332399"/>
          </a:xfrm>
          <a:prstGeom prst="rect">
            <a:avLst/>
          </a:prstGeom>
          <a:noFill/>
        </p:spPr>
        <p:txBody>
          <a:bodyPr wrap="none" lIns="0" tIns="0" rIns="0" bIns="0" rtlCol="0">
            <a:spAutoFit/>
          </a:bodyPr>
          <a:lstStyle/>
          <a:p>
            <a:pPr>
              <a:lnSpc>
                <a:spcPct val="90000"/>
              </a:lnSpc>
            </a:pPr>
            <a:r>
              <a:rPr lang="en-US" sz="800" b="1" dirty="0">
                <a:latin typeface="Arial" panose="020B0604020202020204" pitchFamily="34" charset="0"/>
                <a:ea typeface="Aileron" charset="0"/>
                <a:cs typeface="Arial" panose="020B0604020202020204" pitchFamily="34" charset="0"/>
              </a:rPr>
              <a:t>No. at risk</a:t>
            </a:r>
          </a:p>
          <a:p>
            <a:pPr>
              <a:lnSpc>
                <a:spcPct val="90000"/>
              </a:lnSpc>
            </a:pPr>
            <a:r>
              <a:rPr lang="en-US" sz="800" b="1" dirty="0">
                <a:solidFill>
                  <a:schemeClr val="tx2"/>
                </a:solidFill>
                <a:latin typeface="Arial" panose="020B0604020202020204" pitchFamily="34" charset="0"/>
                <a:ea typeface="Aileron" charset="0"/>
                <a:cs typeface="Arial" panose="020B0604020202020204" pitchFamily="34" charset="0"/>
              </a:rPr>
              <a:t>NIVO + IPI</a:t>
            </a:r>
          </a:p>
          <a:p>
            <a:pPr>
              <a:lnSpc>
                <a:spcPct val="90000"/>
              </a:lnSpc>
            </a:pPr>
            <a:r>
              <a:rPr lang="en-US" sz="800" b="1" dirty="0">
                <a:solidFill>
                  <a:schemeClr val="accent1"/>
                </a:solidFill>
                <a:latin typeface="Arial" panose="020B0604020202020204" pitchFamily="34" charset="0"/>
                <a:ea typeface="Aileron" charset="0"/>
                <a:cs typeface="Arial" panose="020B0604020202020204" pitchFamily="34" charset="0"/>
              </a:rPr>
              <a:t>LEN/SOR</a:t>
            </a:r>
          </a:p>
        </p:txBody>
      </p:sp>
      <p:sp>
        <p:nvSpPr>
          <p:cNvPr id="19" name="TextBox 18">
            <a:extLst>
              <a:ext uri="{FF2B5EF4-FFF2-40B4-BE49-F238E27FC236}">
                <a16:creationId xmlns:a16="http://schemas.microsoft.com/office/drawing/2014/main" id="{ECC97639-91C3-F81C-7380-FCDCD5CF6C68}"/>
              </a:ext>
            </a:extLst>
          </p:cNvPr>
          <p:cNvSpPr txBox="1"/>
          <p:nvPr/>
        </p:nvSpPr>
        <p:spPr>
          <a:xfrm>
            <a:off x="3862420" y="4465131"/>
            <a:ext cx="883255" cy="153888"/>
          </a:xfrm>
          <a:prstGeom prst="rect">
            <a:avLst/>
          </a:prstGeom>
          <a:noFill/>
        </p:spPr>
        <p:txBody>
          <a:bodyPr wrap="none" lIns="0" tIns="0" rIns="0" bIns="0" rtlCol="0">
            <a:spAutoFit/>
          </a:bodyPr>
          <a:lstStyle/>
          <a:p>
            <a:pPr algn="ctr"/>
            <a:r>
              <a:rPr lang="en-US" sz="1000" b="1" dirty="0">
                <a:latin typeface="Arial" panose="020B0604020202020204" pitchFamily="34" charset="0"/>
                <a:ea typeface="Aileron" charset="0"/>
                <a:cs typeface="Arial" panose="020B0604020202020204" pitchFamily="34" charset="0"/>
              </a:rPr>
              <a:t>Time (months)</a:t>
            </a:r>
          </a:p>
        </p:txBody>
      </p:sp>
      <p:sp>
        <p:nvSpPr>
          <p:cNvPr id="37" name="TextBox 36">
            <a:extLst>
              <a:ext uri="{FF2B5EF4-FFF2-40B4-BE49-F238E27FC236}">
                <a16:creationId xmlns:a16="http://schemas.microsoft.com/office/drawing/2014/main" id="{1F48784E-087D-A2F9-75CD-4BE4A885C28A}"/>
              </a:ext>
            </a:extLst>
          </p:cNvPr>
          <p:cNvSpPr txBox="1"/>
          <p:nvPr/>
        </p:nvSpPr>
        <p:spPr>
          <a:xfrm>
            <a:off x="1088200" y="4730086"/>
            <a:ext cx="173124" cy="221599"/>
          </a:xfrm>
          <a:prstGeom prst="rect">
            <a:avLst/>
          </a:prstGeom>
          <a:noFill/>
        </p:spPr>
        <p:txBody>
          <a:bodyPr wrap="none" lIns="0" tIns="0" rIns="0" bIns="0" rtlCol="0">
            <a:spAutoFit/>
          </a:bodyPr>
          <a:lstStyle/>
          <a:p>
            <a:pPr algn="ctr">
              <a:lnSpc>
                <a:spcPct val="90000"/>
              </a:lnSpc>
            </a:pPr>
            <a:r>
              <a:rPr lang="en-US" sz="800" dirty="0">
                <a:latin typeface="Arial" panose="020B0604020202020204" pitchFamily="34" charset="0"/>
                <a:ea typeface="Aileron" charset="0"/>
                <a:cs typeface="Arial" panose="020B0604020202020204" pitchFamily="34" charset="0"/>
              </a:rPr>
              <a:t>335</a:t>
            </a:r>
          </a:p>
          <a:p>
            <a:pPr algn="ctr">
              <a:lnSpc>
                <a:spcPct val="90000"/>
              </a:lnSpc>
            </a:pPr>
            <a:r>
              <a:rPr lang="en-US" sz="800" dirty="0">
                <a:latin typeface="Arial" panose="020B0604020202020204" pitchFamily="34" charset="0"/>
                <a:ea typeface="Aileron" charset="0"/>
                <a:cs typeface="Arial" panose="020B0604020202020204" pitchFamily="34" charset="0"/>
              </a:rPr>
              <a:t>333</a:t>
            </a:r>
          </a:p>
        </p:txBody>
      </p:sp>
      <p:sp>
        <p:nvSpPr>
          <p:cNvPr id="38" name="TextBox 37">
            <a:extLst>
              <a:ext uri="{FF2B5EF4-FFF2-40B4-BE49-F238E27FC236}">
                <a16:creationId xmlns:a16="http://schemas.microsoft.com/office/drawing/2014/main" id="{DF3C13CB-793F-F5E7-A01B-8155FE20F5B5}"/>
              </a:ext>
            </a:extLst>
          </p:cNvPr>
          <p:cNvSpPr txBox="1"/>
          <p:nvPr/>
        </p:nvSpPr>
        <p:spPr>
          <a:xfrm>
            <a:off x="1155724" y="4337191"/>
            <a:ext cx="64120" cy="138499"/>
          </a:xfrm>
          <a:prstGeom prst="rect">
            <a:avLst/>
          </a:prstGeom>
          <a:noFill/>
        </p:spPr>
        <p:txBody>
          <a:bodyPr wrap="none" lIns="0" tIns="0" rIns="0" bIns="0" rtlCol="0">
            <a:spAutoFit/>
          </a:bodyPr>
          <a:lstStyle/>
          <a:p>
            <a:pPr algn="ctr"/>
            <a:r>
              <a:rPr lang="en-US" sz="900" dirty="0">
                <a:latin typeface="Arial" panose="020B0604020202020204" pitchFamily="34" charset="0"/>
                <a:ea typeface="Aileron" charset="0"/>
                <a:cs typeface="Arial" panose="020B0604020202020204" pitchFamily="34" charset="0"/>
              </a:rPr>
              <a:t>0</a:t>
            </a:r>
          </a:p>
        </p:txBody>
      </p:sp>
      <p:sp>
        <p:nvSpPr>
          <p:cNvPr id="55" name="TextBox 54">
            <a:extLst>
              <a:ext uri="{FF2B5EF4-FFF2-40B4-BE49-F238E27FC236}">
                <a16:creationId xmlns:a16="http://schemas.microsoft.com/office/drawing/2014/main" id="{04A101B0-5811-199F-2914-E3F5FF411FDC}"/>
              </a:ext>
            </a:extLst>
          </p:cNvPr>
          <p:cNvSpPr txBox="1"/>
          <p:nvPr/>
        </p:nvSpPr>
        <p:spPr>
          <a:xfrm>
            <a:off x="4054189" y="4337191"/>
            <a:ext cx="128240" cy="138499"/>
          </a:xfrm>
          <a:prstGeom prst="rect">
            <a:avLst/>
          </a:prstGeom>
          <a:noFill/>
        </p:spPr>
        <p:txBody>
          <a:bodyPr wrap="none" lIns="0" tIns="0" rIns="0" bIns="0" rtlCol="0">
            <a:spAutoFit/>
          </a:bodyPr>
          <a:lstStyle/>
          <a:p>
            <a:pPr algn="ctr"/>
            <a:r>
              <a:rPr lang="en-US" sz="900" dirty="0">
                <a:latin typeface="Arial" panose="020B0604020202020204" pitchFamily="34" charset="0"/>
                <a:ea typeface="Aileron" charset="0"/>
                <a:cs typeface="Arial" panose="020B0604020202020204" pitchFamily="34" charset="0"/>
              </a:rPr>
              <a:t>24</a:t>
            </a:r>
          </a:p>
        </p:txBody>
      </p:sp>
      <p:sp>
        <p:nvSpPr>
          <p:cNvPr id="56" name="TextBox 55">
            <a:extLst>
              <a:ext uri="{FF2B5EF4-FFF2-40B4-BE49-F238E27FC236}">
                <a16:creationId xmlns:a16="http://schemas.microsoft.com/office/drawing/2014/main" id="{D9505205-4A99-5338-F959-0C5F13147DEC}"/>
              </a:ext>
            </a:extLst>
          </p:cNvPr>
          <p:cNvSpPr txBox="1"/>
          <p:nvPr/>
        </p:nvSpPr>
        <p:spPr>
          <a:xfrm>
            <a:off x="3689064" y="4337191"/>
            <a:ext cx="128240" cy="138499"/>
          </a:xfrm>
          <a:prstGeom prst="rect">
            <a:avLst/>
          </a:prstGeom>
          <a:noFill/>
        </p:spPr>
        <p:txBody>
          <a:bodyPr wrap="none" lIns="0" tIns="0" rIns="0" bIns="0" rtlCol="0">
            <a:spAutoFit/>
          </a:bodyPr>
          <a:lstStyle/>
          <a:p>
            <a:pPr algn="ctr"/>
            <a:r>
              <a:rPr lang="en-US" sz="900" dirty="0">
                <a:latin typeface="Arial" panose="020B0604020202020204" pitchFamily="34" charset="0"/>
                <a:ea typeface="Aileron" charset="0"/>
                <a:cs typeface="Arial" panose="020B0604020202020204" pitchFamily="34" charset="0"/>
              </a:rPr>
              <a:t>21</a:t>
            </a:r>
          </a:p>
        </p:txBody>
      </p:sp>
      <p:sp>
        <p:nvSpPr>
          <p:cNvPr id="57" name="TextBox 56">
            <a:extLst>
              <a:ext uri="{FF2B5EF4-FFF2-40B4-BE49-F238E27FC236}">
                <a16:creationId xmlns:a16="http://schemas.microsoft.com/office/drawing/2014/main" id="{55FD8835-ECEF-E1CB-632C-9C34588D7089}"/>
              </a:ext>
            </a:extLst>
          </p:cNvPr>
          <p:cNvSpPr txBox="1"/>
          <p:nvPr/>
        </p:nvSpPr>
        <p:spPr>
          <a:xfrm>
            <a:off x="3323939" y="4337191"/>
            <a:ext cx="128240" cy="138499"/>
          </a:xfrm>
          <a:prstGeom prst="rect">
            <a:avLst/>
          </a:prstGeom>
          <a:noFill/>
        </p:spPr>
        <p:txBody>
          <a:bodyPr wrap="none" lIns="0" tIns="0" rIns="0" bIns="0" rtlCol="0">
            <a:spAutoFit/>
          </a:bodyPr>
          <a:lstStyle/>
          <a:p>
            <a:pPr algn="ctr"/>
            <a:r>
              <a:rPr lang="en-US" sz="900" dirty="0">
                <a:latin typeface="Arial" panose="020B0604020202020204" pitchFamily="34" charset="0"/>
                <a:ea typeface="Aileron" charset="0"/>
                <a:cs typeface="Arial" panose="020B0604020202020204" pitchFamily="34" charset="0"/>
              </a:rPr>
              <a:t>18</a:t>
            </a:r>
          </a:p>
        </p:txBody>
      </p:sp>
      <p:sp>
        <p:nvSpPr>
          <p:cNvPr id="58" name="TextBox 57">
            <a:extLst>
              <a:ext uri="{FF2B5EF4-FFF2-40B4-BE49-F238E27FC236}">
                <a16:creationId xmlns:a16="http://schemas.microsoft.com/office/drawing/2014/main" id="{7CD0B11F-D179-1366-ABC6-52F2C74ACC79}"/>
              </a:ext>
            </a:extLst>
          </p:cNvPr>
          <p:cNvSpPr txBox="1"/>
          <p:nvPr/>
        </p:nvSpPr>
        <p:spPr>
          <a:xfrm>
            <a:off x="2961989" y="4337191"/>
            <a:ext cx="128240" cy="138499"/>
          </a:xfrm>
          <a:prstGeom prst="rect">
            <a:avLst/>
          </a:prstGeom>
          <a:noFill/>
        </p:spPr>
        <p:txBody>
          <a:bodyPr wrap="none" lIns="0" tIns="0" rIns="0" bIns="0" rtlCol="0">
            <a:spAutoFit/>
          </a:bodyPr>
          <a:lstStyle/>
          <a:p>
            <a:pPr algn="ctr"/>
            <a:r>
              <a:rPr lang="en-US" sz="900" dirty="0">
                <a:latin typeface="Arial" panose="020B0604020202020204" pitchFamily="34" charset="0"/>
                <a:ea typeface="Aileron" charset="0"/>
                <a:cs typeface="Arial" panose="020B0604020202020204" pitchFamily="34" charset="0"/>
              </a:rPr>
              <a:t>15</a:t>
            </a:r>
          </a:p>
        </p:txBody>
      </p:sp>
      <p:sp>
        <p:nvSpPr>
          <p:cNvPr id="59" name="TextBox 58">
            <a:extLst>
              <a:ext uri="{FF2B5EF4-FFF2-40B4-BE49-F238E27FC236}">
                <a16:creationId xmlns:a16="http://schemas.microsoft.com/office/drawing/2014/main" id="{FF983C88-F59B-24C1-33F7-A28A0F62D78D}"/>
              </a:ext>
            </a:extLst>
          </p:cNvPr>
          <p:cNvSpPr txBox="1"/>
          <p:nvPr/>
        </p:nvSpPr>
        <p:spPr>
          <a:xfrm>
            <a:off x="2590514" y="4337191"/>
            <a:ext cx="128240" cy="138499"/>
          </a:xfrm>
          <a:prstGeom prst="rect">
            <a:avLst/>
          </a:prstGeom>
          <a:noFill/>
        </p:spPr>
        <p:txBody>
          <a:bodyPr wrap="none" lIns="0" tIns="0" rIns="0" bIns="0" rtlCol="0">
            <a:spAutoFit/>
          </a:bodyPr>
          <a:lstStyle/>
          <a:p>
            <a:pPr algn="ctr"/>
            <a:r>
              <a:rPr lang="en-US" sz="900" dirty="0">
                <a:latin typeface="Arial" panose="020B0604020202020204" pitchFamily="34" charset="0"/>
                <a:ea typeface="Aileron" charset="0"/>
                <a:cs typeface="Arial" panose="020B0604020202020204" pitchFamily="34" charset="0"/>
              </a:rPr>
              <a:t>12</a:t>
            </a:r>
          </a:p>
        </p:txBody>
      </p:sp>
      <p:sp>
        <p:nvSpPr>
          <p:cNvPr id="60" name="TextBox 59">
            <a:extLst>
              <a:ext uri="{FF2B5EF4-FFF2-40B4-BE49-F238E27FC236}">
                <a16:creationId xmlns:a16="http://schemas.microsoft.com/office/drawing/2014/main" id="{8F675AB4-0488-1C28-9438-A63DB5C401ED}"/>
              </a:ext>
            </a:extLst>
          </p:cNvPr>
          <p:cNvSpPr txBox="1"/>
          <p:nvPr/>
        </p:nvSpPr>
        <p:spPr>
          <a:xfrm>
            <a:off x="2254274" y="4337191"/>
            <a:ext cx="64120" cy="138499"/>
          </a:xfrm>
          <a:prstGeom prst="rect">
            <a:avLst/>
          </a:prstGeom>
          <a:noFill/>
        </p:spPr>
        <p:txBody>
          <a:bodyPr wrap="none" lIns="0" tIns="0" rIns="0" bIns="0" rtlCol="0">
            <a:spAutoFit/>
          </a:bodyPr>
          <a:lstStyle/>
          <a:p>
            <a:pPr algn="ctr"/>
            <a:r>
              <a:rPr lang="en-US" sz="900" dirty="0">
                <a:latin typeface="Arial" panose="020B0604020202020204" pitchFamily="34" charset="0"/>
                <a:ea typeface="Aileron" charset="0"/>
                <a:cs typeface="Arial" panose="020B0604020202020204" pitchFamily="34" charset="0"/>
              </a:rPr>
              <a:t>9</a:t>
            </a:r>
          </a:p>
        </p:txBody>
      </p:sp>
      <p:sp>
        <p:nvSpPr>
          <p:cNvPr id="61" name="TextBox 60">
            <a:extLst>
              <a:ext uri="{FF2B5EF4-FFF2-40B4-BE49-F238E27FC236}">
                <a16:creationId xmlns:a16="http://schemas.microsoft.com/office/drawing/2014/main" id="{6BACE7A7-3551-2F6C-0EFD-D79E580A19A5}"/>
              </a:ext>
            </a:extLst>
          </p:cNvPr>
          <p:cNvSpPr txBox="1"/>
          <p:nvPr/>
        </p:nvSpPr>
        <p:spPr>
          <a:xfrm>
            <a:off x="1885974" y="4337191"/>
            <a:ext cx="64120" cy="138499"/>
          </a:xfrm>
          <a:prstGeom prst="rect">
            <a:avLst/>
          </a:prstGeom>
          <a:noFill/>
        </p:spPr>
        <p:txBody>
          <a:bodyPr wrap="none" lIns="0" tIns="0" rIns="0" bIns="0" rtlCol="0">
            <a:spAutoFit/>
          </a:bodyPr>
          <a:lstStyle/>
          <a:p>
            <a:pPr algn="ctr"/>
            <a:r>
              <a:rPr lang="en-US" sz="900" dirty="0">
                <a:latin typeface="Arial" panose="020B0604020202020204" pitchFamily="34" charset="0"/>
                <a:ea typeface="Aileron" charset="0"/>
                <a:cs typeface="Arial" panose="020B0604020202020204" pitchFamily="34" charset="0"/>
              </a:rPr>
              <a:t>6</a:t>
            </a:r>
          </a:p>
        </p:txBody>
      </p:sp>
      <p:sp>
        <p:nvSpPr>
          <p:cNvPr id="62" name="TextBox 61">
            <a:extLst>
              <a:ext uri="{FF2B5EF4-FFF2-40B4-BE49-F238E27FC236}">
                <a16:creationId xmlns:a16="http://schemas.microsoft.com/office/drawing/2014/main" id="{F5F02250-19D2-3A8E-B02F-2FAA84AF8D99}"/>
              </a:ext>
            </a:extLst>
          </p:cNvPr>
          <p:cNvSpPr txBox="1"/>
          <p:nvPr/>
        </p:nvSpPr>
        <p:spPr>
          <a:xfrm>
            <a:off x="1520849" y="4337191"/>
            <a:ext cx="64120" cy="138499"/>
          </a:xfrm>
          <a:prstGeom prst="rect">
            <a:avLst/>
          </a:prstGeom>
          <a:noFill/>
        </p:spPr>
        <p:txBody>
          <a:bodyPr wrap="none" lIns="0" tIns="0" rIns="0" bIns="0" rtlCol="0">
            <a:spAutoFit/>
          </a:bodyPr>
          <a:lstStyle/>
          <a:p>
            <a:pPr algn="ctr"/>
            <a:r>
              <a:rPr lang="en-US" sz="900" dirty="0">
                <a:latin typeface="Arial" panose="020B0604020202020204" pitchFamily="34" charset="0"/>
                <a:ea typeface="Aileron" charset="0"/>
                <a:cs typeface="Arial" panose="020B0604020202020204" pitchFamily="34" charset="0"/>
              </a:rPr>
              <a:t>3</a:t>
            </a:r>
          </a:p>
        </p:txBody>
      </p:sp>
      <p:sp>
        <p:nvSpPr>
          <p:cNvPr id="63" name="TextBox 62">
            <a:extLst>
              <a:ext uri="{FF2B5EF4-FFF2-40B4-BE49-F238E27FC236}">
                <a16:creationId xmlns:a16="http://schemas.microsoft.com/office/drawing/2014/main" id="{33E75B67-98CD-1523-BAF8-2C61841A363C}"/>
              </a:ext>
            </a:extLst>
          </p:cNvPr>
          <p:cNvSpPr txBox="1"/>
          <p:nvPr/>
        </p:nvSpPr>
        <p:spPr>
          <a:xfrm>
            <a:off x="7353014" y="4337191"/>
            <a:ext cx="128240" cy="138499"/>
          </a:xfrm>
          <a:prstGeom prst="rect">
            <a:avLst/>
          </a:prstGeom>
          <a:noFill/>
        </p:spPr>
        <p:txBody>
          <a:bodyPr wrap="none" lIns="0" tIns="0" rIns="0" bIns="0" rtlCol="0">
            <a:spAutoFit/>
          </a:bodyPr>
          <a:lstStyle/>
          <a:p>
            <a:pPr algn="ctr"/>
            <a:r>
              <a:rPr lang="en-US" sz="900" dirty="0">
                <a:latin typeface="Arial" panose="020B0604020202020204" pitchFamily="34" charset="0"/>
                <a:ea typeface="Aileron" charset="0"/>
                <a:cs typeface="Arial" panose="020B0604020202020204" pitchFamily="34" charset="0"/>
              </a:rPr>
              <a:t>51</a:t>
            </a:r>
          </a:p>
        </p:txBody>
      </p:sp>
      <p:sp>
        <p:nvSpPr>
          <p:cNvPr id="64" name="TextBox 63">
            <a:extLst>
              <a:ext uri="{FF2B5EF4-FFF2-40B4-BE49-F238E27FC236}">
                <a16:creationId xmlns:a16="http://schemas.microsoft.com/office/drawing/2014/main" id="{AA1C480E-7467-85A9-7BE2-134610ABCCCE}"/>
              </a:ext>
            </a:extLst>
          </p:cNvPr>
          <p:cNvSpPr txBox="1"/>
          <p:nvPr/>
        </p:nvSpPr>
        <p:spPr>
          <a:xfrm>
            <a:off x="6994239" y="4337191"/>
            <a:ext cx="128240" cy="138499"/>
          </a:xfrm>
          <a:prstGeom prst="rect">
            <a:avLst/>
          </a:prstGeom>
          <a:noFill/>
        </p:spPr>
        <p:txBody>
          <a:bodyPr wrap="none" lIns="0" tIns="0" rIns="0" bIns="0" rtlCol="0">
            <a:spAutoFit/>
          </a:bodyPr>
          <a:lstStyle/>
          <a:p>
            <a:pPr algn="ctr"/>
            <a:r>
              <a:rPr lang="en-US" sz="900" dirty="0">
                <a:latin typeface="Arial" panose="020B0604020202020204" pitchFamily="34" charset="0"/>
                <a:ea typeface="Aileron" charset="0"/>
                <a:cs typeface="Arial" panose="020B0604020202020204" pitchFamily="34" charset="0"/>
              </a:rPr>
              <a:t>48</a:t>
            </a:r>
          </a:p>
        </p:txBody>
      </p:sp>
      <p:sp>
        <p:nvSpPr>
          <p:cNvPr id="65" name="TextBox 64">
            <a:extLst>
              <a:ext uri="{FF2B5EF4-FFF2-40B4-BE49-F238E27FC236}">
                <a16:creationId xmlns:a16="http://schemas.microsoft.com/office/drawing/2014/main" id="{F7B4A7B9-17FC-6E32-8100-32881A01A265}"/>
              </a:ext>
            </a:extLst>
          </p:cNvPr>
          <p:cNvSpPr txBox="1"/>
          <p:nvPr/>
        </p:nvSpPr>
        <p:spPr>
          <a:xfrm>
            <a:off x="6619589" y="4337191"/>
            <a:ext cx="128240" cy="138499"/>
          </a:xfrm>
          <a:prstGeom prst="rect">
            <a:avLst/>
          </a:prstGeom>
          <a:noFill/>
        </p:spPr>
        <p:txBody>
          <a:bodyPr wrap="none" lIns="0" tIns="0" rIns="0" bIns="0" rtlCol="0">
            <a:spAutoFit/>
          </a:bodyPr>
          <a:lstStyle/>
          <a:p>
            <a:pPr algn="ctr"/>
            <a:r>
              <a:rPr lang="en-US" sz="900" dirty="0">
                <a:latin typeface="Arial" panose="020B0604020202020204" pitchFamily="34" charset="0"/>
                <a:ea typeface="Aileron" charset="0"/>
                <a:cs typeface="Arial" panose="020B0604020202020204" pitchFamily="34" charset="0"/>
              </a:rPr>
              <a:t>45</a:t>
            </a:r>
          </a:p>
        </p:txBody>
      </p:sp>
      <p:sp>
        <p:nvSpPr>
          <p:cNvPr id="66" name="TextBox 65">
            <a:extLst>
              <a:ext uri="{FF2B5EF4-FFF2-40B4-BE49-F238E27FC236}">
                <a16:creationId xmlns:a16="http://schemas.microsoft.com/office/drawing/2014/main" id="{627E9081-DCE8-6FDC-7F2F-087AFEC99AB8}"/>
              </a:ext>
            </a:extLst>
          </p:cNvPr>
          <p:cNvSpPr txBox="1"/>
          <p:nvPr/>
        </p:nvSpPr>
        <p:spPr>
          <a:xfrm>
            <a:off x="6254464" y="4337191"/>
            <a:ext cx="128240" cy="138499"/>
          </a:xfrm>
          <a:prstGeom prst="rect">
            <a:avLst/>
          </a:prstGeom>
          <a:noFill/>
        </p:spPr>
        <p:txBody>
          <a:bodyPr wrap="none" lIns="0" tIns="0" rIns="0" bIns="0" rtlCol="0">
            <a:spAutoFit/>
          </a:bodyPr>
          <a:lstStyle/>
          <a:p>
            <a:pPr algn="ctr"/>
            <a:r>
              <a:rPr lang="en-US" sz="900" dirty="0">
                <a:latin typeface="Arial" panose="020B0604020202020204" pitchFamily="34" charset="0"/>
                <a:ea typeface="Aileron" charset="0"/>
                <a:cs typeface="Arial" panose="020B0604020202020204" pitchFamily="34" charset="0"/>
              </a:rPr>
              <a:t>42</a:t>
            </a:r>
          </a:p>
        </p:txBody>
      </p:sp>
      <p:sp>
        <p:nvSpPr>
          <p:cNvPr id="67" name="TextBox 66">
            <a:extLst>
              <a:ext uri="{FF2B5EF4-FFF2-40B4-BE49-F238E27FC236}">
                <a16:creationId xmlns:a16="http://schemas.microsoft.com/office/drawing/2014/main" id="{B2CBC52B-AA26-DC1F-C1FB-171C757FFB2C}"/>
              </a:ext>
            </a:extLst>
          </p:cNvPr>
          <p:cNvSpPr txBox="1"/>
          <p:nvPr/>
        </p:nvSpPr>
        <p:spPr>
          <a:xfrm>
            <a:off x="5889339" y="4337191"/>
            <a:ext cx="128240" cy="138499"/>
          </a:xfrm>
          <a:prstGeom prst="rect">
            <a:avLst/>
          </a:prstGeom>
          <a:noFill/>
        </p:spPr>
        <p:txBody>
          <a:bodyPr wrap="none" lIns="0" tIns="0" rIns="0" bIns="0" rtlCol="0">
            <a:spAutoFit/>
          </a:bodyPr>
          <a:lstStyle/>
          <a:p>
            <a:pPr algn="ctr"/>
            <a:r>
              <a:rPr lang="en-US" sz="900" dirty="0">
                <a:latin typeface="Arial" panose="020B0604020202020204" pitchFamily="34" charset="0"/>
                <a:ea typeface="Aileron" charset="0"/>
                <a:cs typeface="Arial" panose="020B0604020202020204" pitchFamily="34" charset="0"/>
              </a:rPr>
              <a:t>39</a:t>
            </a:r>
          </a:p>
        </p:txBody>
      </p:sp>
      <p:sp>
        <p:nvSpPr>
          <p:cNvPr id="68" name="TextBox 67">
            <a:extLst>
              <a:ext uri="{FF2B5EF4-FFF2-40B4-BE49-F238E27FC236}">
                <a16:creationId xmlns:a16="http://schemas.microsoft.com/office/drawing/2014/main" id="{B404E27F-E110-15C9-7842-DC68C720892D}"/>
              </a:ext>
            </a:extLst>
          </p:cNvPr>
          <p:cNvSpPr txBox="1"/>
          <p:nvPr/>
        </p:nvSpPr>
        <p:spPr>
          <a:xfrm>
            <a:off x="5524214" y="4337191"/>
            <a:ext cx="128240" cy="138499"/>
          </a:xfrm>
          <a:prstGeom prst="rect">
            <a:avLst/>
          </a:prstGeom>
          <a:noFill/>
        </p:spPr>
        <p:txBody>
          <a:bodyPr wrap="none" lIns="0" tIns="0" rIns="0" bIns="0" rtlCol="0">
            <a:spAutoFit/>
          </a:bodyPr>
          <a:lstStyle/>
          <a:p>
            <a:pPr algn="ctr"/>
            <a:r>
              <a:rPr lang="en-US" sz="900" dirty="0">
                <a:latin typeface="Arial" panose="020B0604020202020204" pitchFamily="34" charset="0"/>
                <a:ea typeface="Aileron" charset="0"/>
                <a:cs typeface="Arial" panose="020B0604020202020204" pitchFamily="34" charset="0"/>
              </a:rPr>
              <a:t>36</a:t>
            </a:r>
          </a:p>
        </p:txBody>
      </p:sp>
      <p:sp>
        <p:nvSpPr>
          <p:cNvPr id="69" name="TextBox 68">
            <a:extLst>
              <a:ext uri="{FF2B5EF4-FFF2-40B4-BE49-F238E27FC236}">
                <a16:creationId xmlns:a16="http://schemas.microsoft.com/office/drawing/2014/main" id="{5A691DAB-1D1E-5A8E-CBB6-D5A738C439C4}"/>
              </a:ext>
            </a:extLst>
          </p:cNvPr>
          <p:cNvSpPr txBox="1"/>
          <p:nvPr/>
        </p:nvSpPr>
        <p:spPr>
          <a:xfrm>
            <a:off x="5155914" y="4337191"/>
            <a:ext cx="128240" cy="138499"/>
          </a:xfrm>
          <a:prstGeom prst="rect">
            <a:avLst/>
          </a:prstGeom>
          <a:noFill/>
        </p:spPr>
        <p:txBody>
          <a:bodyPr wrap="none" lIns="0" tIns="0" rIns="0" bIns="0" rtlCol="0">
            <a:spAutoFit/>
          </a:bodyPr>
          <a:lstStyle/>
          <a:p>
            <a:pPr algn="ctr"/>
            <a:r>
              <a:rPr lang="en-US" sz="900" dirty="0">
                <a:latin typeface="Arial" panose="020B0604020202020204" pitchFamily="34" charset="0"/>
                <a:ea typeface="Aileron" charset="0"/>
                <a:cs typeface="Arial" panose="020B0604020202020204" pitchFamily="34" charset="0"/>
              </a:rPr>
              <a:t>33</a:t>
            </a:r>
          </a:p>
        </p:txBody>
      </p:sp>
      <p:sp>
        <p:nvSpPr>
          <p:cNvPr id="70" name="TextBox 69">
            <a:extLst>
              <a:ext uri="{FF2B5EF4-FFF2-40B4-BE49-F238E27FC236}">
                <a16:creationId xmlns:a16="http://schemas.microsoft.com/office/drawing/2014/main" id="{F7B189E2-580B-3489-808B-DD184288BB8D}"/>
              </a:ext>
            </a:extLst>
          </p:cNvPr>
          <p:cNvSpPr txBox="1"/>
          <p:nvPr/>
        </p:nvSpPr>
        <p:spPr>
          <a:xfrm>
            <a:off x="4793964" y="4337191"/>
            <a:ext cx="128240" cy="138499"/>
          </a:xfrm>
          <a:prstGeom prst="rect">
            <a:avLst/>
          </a:prstGeom>
          <a:noFill/>
        </p:spPr>
        <p:txBody>
          <a:bodyPr wrap="none" lIns="0" tIns="0" rIns="0" bIns="0" rtlCol="0">
            <a:spAutoFit/>
          </a:bodyPr>
          <a:lstStyle/>
          <a:p>
            <a:pPr algn="ctr"/>
            <a:r>
              <a:rPr lang="en-US" sz="900" dirty="0">
                <a:latin typeface="Arial" panose="020B0604020202020204" pitchFamily="34" charset="0"/>
                <a:ea typeface="Aileron" charset="0"/>
                <a:cs typeface="Arial" panose="020B0604020202020204" pitchFamily="34" charset="0"/>
              </a:rPr>
              <a:t>30</a:t>
            </a:r>
          </a:p>
        </p:txBody>
      </p:sp>
      <p:sp>
        <p:nvSpPr>
          <p:cNvPr id="71" name="TextBox 70">
            <a:extLst>
              <a:ext uri="{FF2B5EF4-FFF2-40B4-BE49-F238E27FC236}">
                <a16:creationId xmlns:a16="http://schemas.microsoft.com/office/drawing/2014/main" id="{E801584F-7F96-C511-B860-6B7F154BF059}"/>
              </a:ext>
            </a:extLst>
          </p:cNvPr>
          <p:cNvSpPr txBox="1"/>
          <p:nvPr/>
        </p:nvSpPr>
        <p:spPr>
          <a:xfrm>
            <a:off x="4419314" y="4337191"/>
            <a:ext cx="128240" cy="138499"/>
          </a:xfrm>
          <a:prstGeom prst="rect">
            <a:avLst/>
          </a:prstGeom>
          <a:noFill/>
        </p:spPr>
        <p:txBody>
          <a:bodyPr wrap="none" lIns="0" tIns="0" rIns="0" bIns="0" rtlCol="0">
            <a:spAutoFit/>
          </a:bodyPr>
          <a:lstStyle/>
          <a:p>
            <a:pPr algn="ctr"/>
            <a:r>
              <a:rPr lang="en-US" sz="900" dirty="0">
                <a:latin typeface="Arial" panose="020B0604020202020204" pitchFamily="34" charset="0"/>
                <a:ea typeface="Aileron" charset="0"/>
                <a:cs typeface="Arial" panose="020B0604020202020204" pitchFamily="34" charset="0"/>
              </a:rPr>
              <a:t>27</a:t>
            </a:r>
          </a:p>
        </p:txBody>
      </p:sp>
      <p:sp>
        <p:nvSpPr>
          <p:cNvPr id="80" name="TextBox 79">
            <a:extLst>
              <a:ext uri="{FF2B5EF4-FFF2-40B4-BE49-F238E27FC236}">
                <a16:creationId xmlns:a16="http://schemas.microsoft.com/office/drawing/2014/main" id="{CC2CB590-3588-35B5-F0A4-45D957EE6E1E}"/>
              </a:ext>
            </a:extLst>
          </p:cNvPr>
          <p:cNvSpPr txBox="1"/>
          <p:nvPr/>
        </p:nvSpPr>
        <p:spPr>
          <a:xfrm>
            <a:off x="1462850" y="4730086"/>
            <a:ext cx="173124" cy="221599"/>
          </a:xfrm>
          <a:prstGeom prst="rect">
            <a:avLst/>
          </a:prstGeom>
          <a:noFill/>
        </p:spPr>
        <p:txBody>
          <a:bodyPr wrap="none" lIns="0" tIns="0" rIns="0" bIns="0" rtlCol="0">
            <a:spAutoFit/>
          </a:bodyPr>
          <a:lstStyle/>
          <a:p>
            <a:pPr algn="ctr">
              <a:lnSpc>
                <a:spcPct val="90000"/>
              </a:lnSpc>
            </a:pPr>
            <a:r>
              <a:rPr lang="en-US" sz="800" dirty="0">
                <a:latin typeface="Arial" panose="020B0604020202020204" pitchFamily="34" charset="0"/>
                <a:ea typeface="Aileron" charset="0"/>
                <a:cs typeface="Arial" panose="020B0604020202020204" pitchFamily="34" charset="0"/>
              </a:rPr>
              <a:t>300</a:t>
            </a:r>
          </a:p>
          <a:p>
            <a:pPr algn="ctr">
              <a:lnSpc>
                <a:spcPct val="90000"/>
              </a:lnSpc>
            </a:pPr>
            <a:r>
              <a:rPr lang="en-US" sz="800" dirty="0">
                <a:latin typeface="Arial" panose="020B0604020202020204" pitchFamily="34" charset="0"/>
                <a:ea typeface="Aileron" charset="0"/>
                <a:cs typeface="Arial" panose="020B0604020202020204" pitchFamily="34" charset="0"/>
              </a:rPr>
              <a:t>310</a:t>
            </a:r>
          </a:p>
        </p:txBody>
      </p:sp>
      <p:sp>
        <p:nvSpPr>
          <p:cNvPr id="81" name="TextBox 80">
            <a:extLst>
              <a:ext uri="{FF2B5EF4-FFF2-40B4-BE49-F238E27FC236}">
                <a16:creationId xmlns:a16="http://schemas.microsoft.com/office/drawing/2014/main" id="{75B66D9E-F6AA-BFFD-55F0-684C796EB5C8}"/>
              </a:ext>
            </a:extLst>
          </p:cNvPr>
          <p:cNvSpPr txBox="1"/>
          <p:nvPr/>
        </p:nvSpPr>
        <p:spPr>
          <a:xfrm>
            <a:off x="1824800" y="4730086"/>
            <a:ext cx="173124" cy="221599"/>
          </a:xfrm>
          <a:prstGeom prst="rect">
            <a:avLst/>
          </a:prstGeom>
          <a:noFill/>
        </p:spPr>
        <p:txBody>
          <a:bodyPr wrap="none" lIns="0" tIns="0" rIns="0" bIns="0" rtlCol="0">
            <a:spAutoFit/>
          </a:bodyPr>
          <a:lstStyle/>
          <a:p>
            <a:pPr algn="ctr">
              <a:lnSpc>
                <a:spcPct val="90000"/>
              </a:lnSpc>
            </a:pPr>
            <a:r>
              <a:rPr lang="en-US" sz="800" dirty="0">
                <a:latin typeface="Arial" panose="020B0604020202020204" pitchFamily="34" charset="0"/>
                <a:ea typeface="Aileron" charset="0"/>
                <a:cs typeface="Arial" panose="020B0604020202020204" pitchFamily="34" charset="0"/>
              </a:rPr>
              <a:t>264</a:t>
            </a:r>
          </a:p>
          <a:p>
            <a:pPr algn="ctr">
              <a:lnSpc>
                <a:spcPct val="90000"/>
              </a:lnSpc>
            </a:pPr>
            <a:r>
              <a:rPr lang="en-US" sz="800" dirty="0">
                <a:latin typeface="Arial" panose="020B0604020202020204" pitchFamily="34" charset="0"/>
                <a:ea typeface="Aileron" charset="0"/>
                <a:cs typeface="Arial" panose="020B0604020202020204" pitchFamily="34" charset="0"/>
              </a:rPr>
              <a:t>280</a:t>
            </a:r>
          </a:p>
        </p:txBody>
      </p:sp>
      <p:sp>
        <p:nvSpPr>
          <p:cNvPr id="82" name="TextBox 81">
            <a:extLst>
              <a:ext uri="{FF2B5EF4-FFF2-40B4-BE49-F238E27FC236}">
                <a16:creationId xmlns:a16="http://schemas.microsoft.com/office/drawing/2014/main" id="{2D905FA2-5902-1347-C1B2-BBCEADE9AB4A}"/>
              </a:ext>
            </a:extLst>
          </p:cNvPr>
          <p:cNvSpPr txBox="1"/>
          <p:nvPr/>
        </p:nvSpPr>
        <p:spPr>
          <a:xfrm>
            <a:off x="2193100" y="4730086"/>
            <a:ext cx="173124" cy="221599"/>
          </a:xfrm>
          <a:prstGeom prst="rect">
            <a:avLst/>
          </a:prstGeom>
          <a:noFill/>
        </p:spPr>
        <p:txBody>
          <a:bodyPr wrap="none" lIns="0" tIns="0" rIns="0" bIns="0" rtlCol="0">
            <a:spAutoFit/>
          </a:bodyPr>
          <a:lstStyle/>
          <a:p>
            <a:pPr algn="ctr">
              <a:lnSpc>
                <a:spcPct val="90000"/>
              </a:lnSpc>
            </a:pPr>
            <a:r>
              <a:rPr lang="en-US" sz="800" dirty="0">
                <a:latin typeface="Arial" panose="020B0604020202020204" pitchFamily="34" charset="0"/>
                <a:ea typeface="Aileron" charset="0"/>
                <a:cs typeface="Arial" panose="020B0604020202020204" pitchFamily="34" charset="0"/>
              </a:rPr>
              <a:t>239</a:t>
            </a:r>
          </a:p>
          <a:p>
            <a:pPr algn="ctr">
              <a:lnSpc>
                <a:spcPct val="90000"/>
              </a:lnSpc>
            </a:pPr>
            <a:r>
              <a:rPr lang="en-US" sz="800" dirty="0">
                <a:latin typeface="Arial" panose="020B0604020202020204" pitchFamily="34" charset="0"/>
                <a:ea typeface="Aileron" charset="0"/>
                <a:cs typeface="Arial" panose="020B0604020202020204" pitchFamily="34" charset="0"/>
              </a:rPr>
              <a:t>245</a:t>
            </a:r>
          </a:p>
        </p:txBody>
      </p:sp>
      <p:sp>
        <p:nvSpPr>
          <p:cNvPr id="83" name="TextBox 82">
            <a:extLst>
              <a:ext uri="{FF2B5EF4-FFF2-40B4-BE49-F238E27FC236}">
                <a16:creationId xmlns:a16="http://schemas.microsoft.com/office/drawing/2014/main" id="{4EB51A57-FC78-1457-131E-228FCE7FDA6E}"/>
              </a:ext>
            </a:extLst>
          </p:cNvPr>
          <p:cNvSpPr txBox="1"/>
          <p:nvPr/>
        </p:nvSpPr>
        <p:spPr>
          <a:xfrm>
            <a:off x="2564575" y="4730086"/>
            <a:ext cx="173124" cy="221599"/>
          </a:xfrm>
          <a:prstGeom prst="rect">
            <a:avLst/>
          </a:prstGeom>
          <a:noFill/>
        </p:spPr>
        <p:txBody>
          <a:bodyPr wrap="none" lIns="0" tIns="0" rIns="0" bIns="0" rtlCol="0">
            <a:spAutoFit/>
          </a:bodyPr>
          <a:lstStyle/>
          <a:p>
            <a:pPr algn="ctr">
              <a:lnSpc>
                <a:spcPct val="90000"/>
              </a:lnSpc>
            </a:pPr>
            <a:r>
              <a:rPr lang="en-US" sz="800" dirty="0">
                <a:latin typeface="Arial" panose="020B0604020202020204" pitchFamily="34" charset="0"/>
                <a:ea typeface="Aileron" charset="0"/>
                <a:cs typeface="Arial" panose="020B0604020202020204" pitchFamily="34" charset="0"/>
              </a:rPr>
              <a:t>220</a:t>
            </a:r>
          </a:p>
          <a:p>
            <a:pPr algn="ctr">
              <a:lnSpc>
                <a:spcPct val="90000"/>
              </a:lnSpc>
            </a:pPr>
            <a:r>
              <a:rPr lang="en-US" sz="800" dirty="0">
                <a:latin typeface="Arial" panose="020B0604020202020204" pitchFamily="34" charset="0"/>
                <a:ea typeface="Aileron" charset="0"/>
                <a:cs typeface="Arial" panose="020B0604020202020204" pitchFamily="34" charset="0"/>
              </a:rPr>
              <a:t>216</a:t>
            </a:r>
          </a:p>
        </p:txBody>
      </p:sp>
      <p:sp>
        <p:nvSpPr>
          <p:cNvPr id="84" name="TextBox 83">
            <a:extLst>
              <a:ext uri="{FF2B5EF4-FFF2-40B4-BE49-F238E27FC236}">
                <a16:creationId xmlns:a16="http://schemas.microsoft.com/office/drawing/2014/main" id="{5F7E4432-295D-24AD-9899-C5CE2EC0886E}"/>
              </a:ext>
            </a:extLst>
          </p:cNvPr>
          <p:cNvSpPr txBox="1"/>
          <p:nvPr/>
        </p:nvSpPr>
        <p:spPr>
          <a:xfrm>
            <a:off x="2939225" y="4730086"/>
            <a:ext cx="173124" cy="221599"/>
          </a:xfrm>
          <a:prstGeom prst="rect">
            <a:avLst/>
          </a:prstGeom>
          <a:noFill/>
        </p:spPr>
        <p:txBody>
          <a:bodyPr wrap="none" lIns="0" tIns="0" rIns="0" bIns="0" rtlCol="0">
            <a:spAutoFit/>
          </a:bodyPr>
          <a:lstStyle/>
          <a:p>
            <a:pPr algn="ctr">
              <a:lnSpc>
                <a:spcPct val="90000"/>
              </a:lnSpc>
            </a:pPr>
            <a:r>
              <a:rPr lang="en-US" sz="800" dirty="0">
                <a:latin typeface="Arial" panose="020B0604020202020204" pitchFamily="34" charset="0"/>
                <a:ea typeface="Aileron" charset="0"/>
                <a:cs typeface="Arial" panose="020B0604020202020204" pitchFamily="34" charset="0"/>
              </a:rPr>
              <a:t>206</a:t>
            </a:r>
          </a:p>
          <a:p>
            <a:pPr algn="ctr">
              <a:lnSpc>
                <a:spcPct val="90000"/>
              </a:lnSpc>
            </a:pPr>
            <a:r>
              <a:rPr lang="en-US" sz="800" dirty="0">
                <a:latin typeface="Arial" panose="020B0604020202020204" pitchFamily="34" charset="0"/>
                <a:ea typeface="Aileron" charset="0"/>
                <a:cs typeface="Arial" panose="020B0604020202020204" pitchFamily="34" charset="0"/>
              </a:rPr>
              <a:t>194</a:t>
            </a:r>
          </a:p>
        </p:txBody>
      </p:sp>
      <p:sp>
        <p:nvSpPr>
          <p:cNvPr id="85" name="TextBox 84">
            <a:extLst>
              <a:ext uri="{FF2B5EF4-FFF2-40B4-BE49-F238E27FC236}">
                <a16:creationId xmlns:a16="http://schemas.microsoft.com/office/drawing/2014/main" id="{E5D5B593-37A7-7EBC-00D7-14CBBBBD8C88}"/>
              </a:ext>
            </a:extLst>
          </p:cNvPr>
          <p:cNvSpPr txBox="1"/>
          <p:nvPr/>
        </p:nvSpPr>
        <p:spPr>
          <a:xfrm>
            <a:off x="3301175" y="4730086"/>
            <a:ext cx="173124" cy="221599"/>
          </a:xfrm>
          <a:prstGeom prst="rect">
            <a:avLst/>
          </a:prstGeom>
          <a:noFill/>
        </p:spPr>
        <p:txBody>
          <a:bodyPr wrap="none" lIns="0" tIns="0" rIns="0" bIns="0" rtlCol="0">
            <a:spAutoFit/>
          </a:bodyPr>
          <a:lstStyle/>
          <a:p>
            <a:pPr algn="ctr">
              <a:lnSpc>
                <a:spcPct val="90000"/>
              </a:lnSpc>
            </a:pPr>
            <a:r>
              <a:rPr lang="en-US" sz="800" dirty="0">
                <a:latin typeface="Arial" panose="020B0604020202020204" pitchFamily="34" charset="0"/>
                <a:ea typeface="Aileron" charset="0"/>
                <a:cs typeface="Arial" panose="020B0604020202020204" pitchFamily="34" charset="0"/>
              </a:rPr>
              <a:t>179</a:t>
            </a:r>
          </a:p>
          <a:p>
            <a:pPr algn="ctr">
              <a:lnSpc>
                <a:spcPct val="90000"/>
              </a:lnSpc>
            </a:pPr>
            <a:r>
              <a:rPr lang="en-US" sz="800" dirty="0">
                <a:latin typeface="Arial" panose="020B0604020202020204" pitchFamily="34" charset="0"/>
                <a:ea typeface="Aileron" charset="0"/>
                <a:cs typeface="Arial" panose="020B0604020202020204" pitchFamily="34" charset="0"/>
              </a:rPr>
              <a:t>164</a:t>
            </a:r>
          </a:p>
        </p:txBody>
      </p:sp>
      <p:sp>
        <p:nvSpPr>
          <p:cNvPr id="86" name="TextBox 85">
            <a:extLst>
              <a:ext uri="{FF2B5EF4-FFF2-40B4-BE49-F238E27FC236}">
                <a16:creationId xmlns:a16="http://schemas.microsoft.com/office/drawing/2014/main" id="{2479A82B-F95E-FA05-3431-CD54A2348A49}"/>
              </a:ext>
            </a:extLst>
          </p:cNvPr>
          <p:cNvSpPr txBox="1"/>
          <p:nvPr/>
        </p:nvSpPr>
        <p:spPr>
          <a:xfrm>
            <a:off x="3679000" y="4730086"/>
            <a:ext cx="173124" cy="221599"/>
          </a:xfrm>
          <a:prstGeom prst="rect">
            <a:avLst/>
          </a:prstGeom>
          <a:noFill/>
        </p:spPr>
        <p:txBody>
          <a:bodyPr wrap="none" lIns="0" tIns="0" rIns="0" bIns="0" rtlCol="0">
            <a:spAutoFit/>
          </a:bodyPr>
          <a:lstStyle/>
          <a:p>
            <a:pPr algn="ctr">
              <a:lnSpc>
                <a:spcPct val="90000"/>
              </a:lnSpc>
            </a:pPr>
            <a:r>
              <a:rPr lang="en-US" sz="800" dirty="0">
                <a:latin typeface="Arial" panose="020B0604020202020204" pitchFamily="34" charset="0"/>
                <a:ea typeface="Aileron" charset="0"/>
                <a:cs typeface="Arial" panose="020B0604020202020204" pitchFamily="34" charset="0"/>
              </a:rPr>
              <a:t>162</a:t>
            </a:r>
          </a:p>
          <a:p>
            <a:pPr algn="ctr">
              <a:lnSpc>
                <a:spcPct val="90000"/>
              </a:lnSpc>
            </a:pPr>
            <a:r>
              <a:rPr lang="en-US" sz="800" dirty="0">
                <a:latin typeface="Arial" panose="020B0604020202020204" pitchFamily="34" charset="0"/>
                <a:ea typeface="Aileron" charset="0"/>
                <a:cs typeface="Arial" panose="020B0604020202020204" pitchFamily="34" charset="0"/>
              </a:rPr>
              <a:t>144</a:t>
            </a:r>
          </a:p>
        </p:txBody>
      </p:sp>
      <p:sp>
        <p:nvSpPr>
          <p:cNvPr id="87" name="TextBox 86">
            <a:extLst>
              <a:ext uri="{FF2B5EF4-FFF2-40B4-BE49-F238E27FC236}">
                <a16:creationId xmlns:a16="http://schemas.microsoft.com/office/drawing/2014/main" id="{5D2A3BA1-9D09-28F1-074E-68C9F70EF300}"/>
              </a:ext>
            </a:extLst>
          </p:cNvPr>
          <p:cNvSpPr txBox="1"/>
          <p:nvPr/>
        </p:nvSpPr>
        <p:spPr>
          <a:xfrm>
            <a:off x="4034600" y="4730086"/>
            <a:ext cx="173124" cy="221599"/>
          </a:xfrm>
          <a:prstGeom prst="rect">
            <a:avLst/>
          </a:prstGeom>
          <a:noFill/>
        </p:spPr>
        <p:txBody>
          <a:bodyPr wrap="none" lIns="0" tIns="0" rIns="0" bIns="0" rtlCol="0">
            <a:spAutoFit/>
          </a:bodyPr>
          <a:lstStyle/>
          <a:p>
            <a:pPr algn="ctr">
              <a:lnSpc>
                <a:spcPct val="90000"/>
              </a:lnSpc>
            </a:pPr>
            <a:r>
              <a:rPr lang="en-US" sz="800" dirty="0">
                <a:latin typeface="Arial" panose="020B0604020202020204" pitchFamily="34" charset="0"/>
                <a:ea typeface="Aileron" charset="0"/>
                <a:cs typeface="Arial" panose="020B0604020202020204" pitchFamily="34" charset="0"/>
              </a:rPr>
              <a:t>150</a:t>
            </a:r>
          </a:p>
          <a:p>
            <a:pPr algn="ctr">
              <a:lnSpc>
                <a:spcPct val="90000"/>
              </a:lnSpc>
            </a:pPr>
            <a:r>
              <a:rPr lang="en-US" sz="800" dirty="0">
                <a:latin typeface="Arial" panose="020B0604020202020204" pitchFamily="34" charset="0"/>
                <a:ea typeface="Aileron" charset="0"/>
                <a:cs typeface="Arial" panose="020B0604020202020204" pitchFamily="34" charset="0"/>
              </a:rPr>
              <a:t>116</a:t>
            </a:r>
          </a:p>
        </p:txBody>
      </p:sp>
      <p:sp>
        <p:nvSpPr>
          <p:cNvPr id="88" name="TextBox 87">
            <a:extLst>
              <a:ext uri="{FF2B5EF4-FFF2-40B4-BE49-F238E27FC236}">
                <a16:creationId xmlns:a16="http://schemas.microsoft.com/office/drawing/2014/main" id="{A2A1AF2B-42E0-DEE9-B06E-796374CCBE2D}"/>
              </a:ext>
            </a:extLst>
          </p:cNvPr>
          <p:cNvSpPr txBox="1"/>
          <p:nvPr/>
        </p:nvSpPr>
        <p:spPr>
          <a:xfrm>
            <a:off x="4421950" y="4730086"/>
            <a:ext cx="173124" cy="221599"/>
          </a:xfrm>
          <a:prstGeom prst="rect">
            <a:avLst/>
          </a:prstGeom>
          <a:noFill/>
        </p:spPr>
        <p:txBody>
          <a:bodyPr wrap="none" lIns="0" tIns="0" rIns="0" bIns="0" rtlCol="0">
            <a:spAutoFit/>
          </a:bodyPr>
          <a:lstStyle/>
          <a:p>
            <a:pPr algn="ctr">
              <a:lnSpc>
                <a:spcPct val="90000"/>
              </a:lnSpc>
            </a:pPr>
            <a:r>
              <a:rPr lang="en-US" sz="800" dirty="0">
                <a:latin typeface="Arial" panose="020B0604020202020204" pitchFamily="34" charset="0"/>
                <a:ea typeface="Aileron" charset="0"/>
                <a:cs typeface="Arial" panose="020B0604020202020204" pitchFamily="34" charset="0"/>
              </a:rPr>
              <a:t>137</a:t>
            </a:r>
          </a:p>
          <a:p>
            <a:pPr algn="ctr">
              <a:lnSpc>
                <a:spcPct val="90000"/>
              </a:lnSpc>
            </a:pPr>
            <a:r>
              <a:rPr lang="en-US" sz="800" dirty="0">
                <a:latin typeface="Arial" panose="020B0604020202020204" pitchFamily="34" charset="0"/>
                <a:ea typeface="Aileron" charset="0"/>
                <a:cs typeface="Arial" panose="020B0604020202020204" pitchFamily="34" charset="0"/>
              </a:rPr>
              <a:t>106</a:t>
            </a:r>
          </a:p>
        </p:txBody>
      </p:sp>
      <p:sp>
        <p:nvSpPr>
          <p:cNvPr id="89" name="TextBox 88">
            <a:extLst>
              <a:ext uri="{FF2B5EF4-FFF2-40B4-BE49-F238E27FC236}">
                <a16:creationId xmlns:a16="http://schemas.microsoft.com/office/drawing/2014/main" id="{6E68E2CB-6585-B90F-504F-159F0F5FC184}"/>
              </a:ext>
            </a:extLst>
          </p:cNvPr>
          <p:cNvSpPr txBox="1"/>
          <p:nvPr/>
        </p:nvSpPr>
        <p:spPr>
          <a:xfrm>
            <a:off x="4777550" y="4730086"/>
            <a:ext cx="173124" cy="221599"/>
          </a:xfrm>
          <a:prstGeom prst="rect">
            <a:avLst/>
          </a:prstGeom>
          <a:noFill/>
        </p:spPr>
        <p:txBody>
          <a:bodyPr wrap="none" lIns="0" tIns="0" rIns="0" bIns="0" rtlCol="0">
            <a:spAutoFit/>
          </a:bodyPr>
          <a:lstStyle/>
          <a:p>
            <a:pPr algn="ctr">
              <a:lnSpc>
                <a:spcPct val="90000"/>
              </a:lnSpc>
            </a:pPr>
            <a:r>
              <a:rPr lang="en-US" sz="800" dirty="0">
                <a:latin typeface="Arial" panose="020B0604020202020204" pitchFamily="34" charset="0"/>
                <a:ea typeface="Aileron" charset="0"/>
                <a:cs typeface="Arial" panose="020B0604020202020204" pitchFamily="34" charset="0"/>
              </a:rPr>
              <a:t>104</a:t>
            </a:r>
          </a:p>
          <a:p>
            <a:pPr algn="ctr">
              <a:lnSpc>
                <a:spcPct val="90000"/>
              </a:lnSpc>
            </a:pPr>
            <a:r>
              <a:rPr lang="en-US" sz="800" dirty="0">
                <a:latin typeface="Arial" panose="020B0604020202020204" pitchFamily="34" charset="0"/>
                <a:ea typeface="Aileron" charset="0"/>
                <a:cs typeface="Arial" panose="020B0604020202020204" pitchFamily="34" charset="0"/>
              </a:rPr>
              <a:t>76</a:t>
            </a:r>
          </a:p>
        </p:txBody>
      </p:sp>
      <p:sp>
        <p:nvSpPr>
          <p:cNvPr id="90" name="TextBox 89">
            <a:extLst>
              <a:ext uri="{FF2B5EF4-FFF2-40B4-BE49-F238E27FC236}">
                <a16:creationId xmlns:a16="http://schemas.microsoft.com/office/drawing/2014/main" id="{501785A1-DDBC-387D-4F9B-EF5956F04CB6}"/>
              </a:ext>
            </a:extLst>
          </p:cNvPr>
          <p:cNvSpPr txBox="1"/>
          <p:nvPr/>
        </p:nvSpPr>
        <p:spPr>
          <a:xfrm>
            <a:off x="5162004" y="4730086"/>
            <a:ext cx="115416" cy="221599"/>
          </a:xfrm>
          <a:prstGeom prst="rect">
            <a:avLst/>
          </a:prstGeom>
          <a:noFill/>
        </p:spPr>
        <p:txBody>
          <a:bodyPr wrap="none" lIns="0" tIns="0" rIns="0" bIns="0" rtlCol="0">
            <a:spAutoFit/>
          </a:bodyPr>
          <a:lstStyle/>
          <a:p>
            <a:pPr algn="ctr">
              <a:lnSpc>
                <a:spcPct val="90000"/>
              </a:lnSpc>
            </a:pPr>
            <a:r>
              <a:rPr lang="en-US" sz="800" dirty="0">
                <a:latin typeface="Arial" panose="020B0604020202020204" pitchFamily="34" charset="0"/>
                <a:ea typeface="Aileron" charset="0"/>
                <a:cs typeface="Arial" panose="020B0604020202020204" pitchFamily="34" charset="0"/>
              </a:rPr>
              <a:t>71</a:t>
            </a:r>
          </a:p>
          <a:p>
            <a:pPr algn="ctr">
              <a:lnSpc>
                <a:spcPct val="90000"/>
              </a:lnSpc>
            </a:pPr>
            <a:r>
              <a:rPr lang="en-US" sz="800" dirty="0">
                <a:latin typeface="Arial" panose="020B0604020202020204" pitchFamily="34" charset="0"/>
                <a:ea typeface="Aileron" charset="0"/>
                <a:cs typeface="Arial" panose="020B0604020202020204" pitchFamily="34" charset="0"/>
              </a:rPr>
              <a:t>44</a:t>
            </a:r>
          </a:p>
        </p:txBody>
      </p:sp>
      <p:sp>
        <p:nvSpPr>
          <p:cNvPr id="91" name="TextBox 90">
            <a:extLst>
              <a:ext uri="{FF2B5EF4-FFF2-40B4-BE49-F238E27FC236}">
                <a16:creationId xmlns:a16="http://schemas.microsoft.com/office/drawing/2014/main" id="{CEE3EB68-8620-FEB3-68EE-D6A75180C15C}"/>
              </a:ext>
            </a:extLst>
          </p:cNvPr>
          <p:cNvSpPr txBox="1"/>
          <p:nvPr/>
        </p:nvSpPr>
        <p:spPr>
          <a:xfrm>
            <a:off x="5527129" y="4730086"/>
            <a:ext cx="115416" cy="221599"/>
          </a:xfrm>
          <a:prstGeom prst="rect">
            <a:avLst/>
          </a:prstGeom>
          <a:noFill/>
        </p:spPr>
        <p:txBody>
          <a:bodyPr wrap="none" lIns="0" tIns="0" rIns="0" bIns="0" rtlCol="0">
            <a:spAutoFit/>
          </a:bodyPr>
          <a:lstStyle/>
          <a:p>
            <a:pPr algn="ctr">
              <a:lnSpc>
                <a:spcPct val="90000"/>
              </a:lnSpc>
            </a:pPr>
            <a:r>
              <a:rPr lang="en-US" sz="800" dirty="0">
                <a:latin typeface="Arial" panose="020B0604020202020204" pitchFamily="34" charset="0"/>
                <a:ea typeface="Aileron" charset="0"/>
                <a:cs typeface="Arial" panose="020B0604020202020204" pitchFamily="34" charset="0"/>
              </a:rPr>
              <a:t>42</a:t>
            </a:r>
          </a:p>
          <a:p>
            <a:pPr algn="ctr">
              <a:lnSpc>
                <a:spcPct val="90000"/>
              </a:lnSpc>
            </a:pPr>
            <a:r>
              <a:rPr lang="en-US" sz="800" dirty="0">
                <a:latin typeface="Arial" panose="020B0604020202020204" pitchFamily="34" charset="0"/>
                <a:ea typeface="Aileron" charset="0"/>
                <a:cs typeface="Arial" panose="020B0604020202020204" pitchFamily="34" charset="0"/>
              </a:rPr>
              <a:t>34</a:t>
            </a:r>
          </a:p>
        </p:txBody>
      </p:sp>
      <p:sp>
        <p:nvSpPr>
          <p:cNvPr id="92" name="TextBox 91">
            <a:extLst>
              <a:ext uri="{FF2B5EF4-FFF2-40B4-BE49-F238E27FC236}">
                <a16:creationId xmlns:a16="http://schemas.microsoft.com/office/drawing/2014/main" id="{9F5C83AA-40BB-1B53-15B5-6CDF1C22BC91}"/>
              </a:ext>
            </a:extLst>
          </p:cNvPr>
          <p:cNvSpPr txBox="1"/>
          <p:nvPr/>
        </p:nvSpPr>
        <p:spPr>
          <a:xfrm>
            <a:off x="5898604" y="4730086"/>
            <a:ext cx="115416" cy="221599"/>
          </a:xfrm>
          <a:prstGeom prst="rect">
            <a:avLst/>
          </a:prstGeom>
          <a:noFill/>
        </p:spPr>
        <p:txBody>
          <a:bodyPr wrap="none" lIns="0" tIns="0" rIns="0" bIns="0" rtlCol="0">
            <a:spAutoFit/>
          </a:bodyPr>
          <a:lstStyle/>
          <a:p>
            <a:pPr algn="ctr">
              <a:lnSpc>
                <a:spcPct val="90000"/>
              </a:lnSpc>
            </a:pPr>
            <a:r>
              <a:rPr lang="en-US" sz="800" dirty="0">
                <a:latin typeface="Arial" panose="020B0604020202020204" pitchFamily="34" charset="0"/>
                <a:ea typeface="Aileron" charset="0"/>
                <a:cs typeface="Arial" panose="020B0604020202020204" pitchFamily="34" charset="0"/>
              </a:rPr>
              <a:t>24</a:t>
            </a:r>
          </a:p>
          <a:p>
            <a:pPr algn="ctr">
              <a:lnSpc>
                <a:spcPct val="90000"/>
              </a:lnSpc>
            </a:pPr>
            <a:r>
              <a:rPr lang="en-US" sz="800" dirty="0">
                <a:latin typeface="Arial" panose="020B0604020202020204" pitchFamily="34" charset="0"/>
                <a:ea typeface="Aileron" charset="0"/>
                <a:cs typeface="Arial" panose="020B0604020202020204" pitchFamily="34" charset="0"/>
              </a:rPr>
              <a:t>20</a:t>
            </a:r>
          </a:p>
        </p:txBody>
      </p:sp>
      <p:sp>
        <p:nvSpPr>
          <p:cNvPr id="93" name="TextBox 92">
            <a:extLst>
              <a:ext uri="{FF2B5EF4-FFF2-40B4-BE49-F238E27FC236}">
                <a16:creationId xmlns:a16="http://schemas.microsoft.com/office/drawing/2014/main" id="{41EE103F-C481-6105-A5C2-CBCABC2C4165}"/>
              </a:ext>
            </a:extLst>
          </p:cNvPr>
          <p:cNvSpPr txBox="1"/>
          <p:nvPr/>
        </p:nvSpPr>
        <p:spPr>
          <a:xfrm>
            <a:off x="6270079" y="4730086"/>
            <a:ext cx="115416" cy="221599"/>
          </a:xfrm>
          <a:prstGeom prst="rect">
            <a:avLst/>
          </a:prstGeom>
          <a:noFill/>
        </p:spPr>
        <p:txBody>
          <a:bodyPr wrap="none" lIns="0" tIns="0" rIns="0" bIns="0" rtlCol="0">
            <a:spAutoFit/>
          </a:bodyPr>
          <a:lstStyle/>
          <a:p>
            <a:pPr algn="ctr">
              <a:lnSpc>
                <a:spcPct val="90000"/>
              </a:lnSpc>
            </a:pPr>
            <a:r>
              <a:rPr lang="en-US" sz="800" dirty="0">
                <a:latin typeface="Arial" panose="020B0604020202020204" pitchFamily="34" charset="0"/>
                <a:ea typeface="Aileron" charset="0"/>
                <a:cs typeface="Arial" panose="020B0604020202020204" pitchFamily="34" charset="0"/>
              </a:rPr>
              <a:t>11</a:t>
            </a:r>
          </a:p>
          <a:p>
            <a:pPr algn="ctr">
              <a:lnSpc>
                <a:spcPct val="90000"/>
              </a:lnSpc>
            </a:pPr>
            <a:r>
              <a:rPr lang="en-US" sz="800" dirty="0">
                <a:latin typeface="Arial" panose="020B0604020202020204" pitchFamily="34" charset="0"/>
                <a:ea typeface="Aileron" charset="0"/>
                <a:cs typeface="Arial" panose="020B0604020202020204" pitchFamily="34" charset="0"/>
              </a:rPr>
              <a:t>4</a:t>
            </a:r>
          </a:p>
        </p:txBody>
      </p:sp>
      <p:sp>
        <p:nvSpPr>
          <p:cNvPr id="94" name="TextBox 93">
            <a:extLst>
              <a:ext uri="{FF2B5EF4-FFF2-40B4-BE49-F238E27FC236}">
                <a16:creationId xmlns:a16="http://schemas.microsoft.com/office/drawing/2014/main" id="{464440F1-CED3-C54D-5AAD-4A5F2A0510BB}"/>
              </a:ext>
            </a:extLst>
          </p:cNvPr>
          <p:cNvSpPr txBox="1"/>
          <p:nvPr/>
        </p:nvSpPr>
        <p:spPr>
          <a:xfrm>
            <a:off x="6657708" y="4730086"/>
            <a:ext cx="57708" cy="221599"/>
          </a:xfrm>
          <a:prstGeom prst="rect">
            <a:avLst/>
          </a:prstGeom>
          <a:noFill/>
        </p:spPr>
        <p:txBody>
          <a:bodyPr wrap="none" lIns="0" tIns="0" rIns="0" bIns="0" rtlCol="0">
            <a:spAutoFit/>
          </a:bodyPr>
          <a:lstStyle/>
          <a:p>
            <a:pPr algn="ctr">
              <a:lnSpc>
                <a:spcPct val="90000"/>
              </a:lnSpc>
            </a:pPr>
            <a:r>
              <a:rPr lang="en-US" sz="800" dirty="0">
                <a:latin typeface="Arial" panose="020B0604020202020204" pitchFamily="34" charset="0"/>
                <a:ea typeface="Aileron" charset="0"/>
                <a:cs typeface="Arial" panose="020B0604020202020204" pitchFamily="34" charset="0"/>
              </a:rPr>
              <a:t>8</a:t>
            </a:r>
          </a:p>
          <a:p>
            <a:pPr algn="ctr">
              <a:lnSpc>
                <a:spcPct val="90000"/>
              </a:lnSpc>
            </a:pPr>
            <a:r>
              <a:rPr lang="en-US" sz="800" dirty="0">
                <a:latin typeface="Arial" panose="020B0604020202020204" pitchFamily="34" charset="0"/>
                <a:ea typeface="Aileron" charset="0"/>
                <a:cs typeface="Arial" panose="020B0604020202020204" pitchFamily="34" charset="0"/>
              </a:rPr>
              <a:t>3</a:t>
            </a:r>
          </a:p>
        </p:txBody>
      </p:sp>
      <p:sp>
        <p:nvSpPr>
          <p:cNvPr id="95" name="TextBox 94">
            <a:extLst>
              <a:ext uri="{FF2B5EF4-FFF2-40B4-BE49-F238E27FC236}">
                <a16:creationId xmlns:a16="http://schemas.microsoft.com/office/drawing/2014/main" id="{4F5F5F3A-6558-8542-3697-59566B93E3CF}"/>
              </a:ext>
            </a:extLst>
          </p:cNvPr>
          <p:cNvSpPr txBox="1"/>
          <p:nvPr/>
        </p:nvSpPr>
        <p:spPr>
          <a:xfrm>
            <a:off x="7032358" y="4730086"/>
            <a:ext cx="57708" cy="221599"/>
          </a:xfrm>
          <a:prstGeom prst="rect">
            <a:avLst/>
          </a:prstGeom>
          <a:noFill/>
        </p:spPr>
        <p:txBody>
          <a:bodyPr wrap="none" lIns="0" tIns="0" rIns="0" bIns="0" rtlCol="0">
            <a:spAutoFit/>
          </a:bodyPr>
          <a:lstStyle/>
          <a:p>
            <a:pPr algn="ctr">
              <a:lnSpc>
                <a:spcPct val="90000"/>
              </a:lnSpc>
            </a:pPr>
            <a:r>
              <a:rPr lang="en-US" sz="800" dirty="0">
                <a:latin typeface="Arial" panose="020B0604020202020204" pitchFamily="34" charset="0"/>
                <a:ea typeface="Aileron" charset="0"/>
                <a:cs typeface="Arial" panose="020B0604020202020204" pitchFamily="34" charset="0"/>
              </a:rPr>
              <a:t>0</a:t>
            </a:r>
          </a:p>
          <a:p>
            <a:pPr algn="ctr">
              <a:lnSpc>
                <a:spcPct val="90000"/>
              </a:lnSpc>
            </a:pPr>
            <a:r>
              <a:rPr lang="en-US" sz="800" dirty="0">
                <a:latin typeface="Arial" panose="020B0604020202020204" pitchFamily="34" charset="0"/>
                <a:ea typeface="Aileron" charset="0"/>
                <a:cs typeface="Arial" panose="020B0604020202020204" pitchFamily="34" charset="0"/>
              </a:rPr>
              <a:t>1</a:t>
            </a:r>
          </a:p>
        </p:txBody>
      </p:sp>
      <p:sp>
        <p:nvSpPr>
          <p:cNvPr id="96" name="TextBox 95">
            <a:extLst>
              <a:ext uri="{FF2B5EF4-FFF2-40B4-BE49-F238E27FC236}">
                <a16:creationId xmlns:a16="http://schemas.microsoft.com/office/drawing/2014/main" id="{4C3B48BE-8E6A-6F5C-2038-4F58A5BF0485}"/>
              </a:ext>
            </a:extLst>
          </p:cNvPr>
          <p:cNvSpPr txBox="1"/>
          <p:nvPr/>
        </p:nvSpPr>
        <p:spPr>
          <a:xfrm>
            <a:off x="7400658" y="4730086"/>
            <a:ext cx="57708" cy="221599"/>
          </a:xfrm>
          <a:prstGeom prst="rect">
            <a:avLst/>
          </a:prstGeom>
          <a:noFill/>
        </p:spPr>
        <p:txBody>
          <a:bodyPr wrap="none" lIns="0" tIns="0" rIns="0" bIns="0" rtlCol="0">
            <a:spAutoFit/>
          </a:bodyPr>
          <a:lstStyle/>
          <a:p>
            <a:pPr algn="ctr">
              <a:lnSpc>
                <a:spcPct val="90000"/>
              </a:lnSpc>
            </a:pPr>
            <a:r>
              <a:rPr lang="en-US" sz="800" dirty="0">
                <a:latin typeface="Arial" panose="020B0604020202020204" pitchFamily="34" charset="0"/>
                <a:ea typeface="Aileron" charset="0"/>
                <a:cs typeface="Arial" panose="020B0604020202020204" pitchFamily="34" charset="0"/>
              </a:rPr>
              <a:t>0</a:t>
            </a:r>
          </a:p>
          <a:p>
            <a:pPr algn="ctr">
              <a:lnSpc>
                <a:spcPct val="90000"/>
              </a:lnSpc>
            </a:pPr>
            <a:r>
              <a:rPr lang="en-US" sz="800" dirty="0">
                <a:latin typeface="Arial" panose="020B0604020202020204" pitchFamily="34" charset="0"/>
                <a:ea typeface="Aileron" charset="0"/>
                <a:cs typeface="Arial" panose="020B0604020202020204" pitchFamily="34" charset="0"/>
              </a:rPr>
              <a:t>0</a:t>
            </a:r>
          </a:p>
        </p:txBody>
      </p:sp>
      <p:pic>
        <p:nvPicPr>
          <p:cNvPr id="107" name="Picture 106">
            <a:extLst>
              <a:ext uri="{FF2B5EF4-FFF2-40B4-BE49-F238E27FC236}">
                <a16:creationId xmlns:a16="http://schemas.microsoft.com/office/drawing/2014/main" id="{8EAB4868-1D32-7C10-55C0-5A1A24E211AF}"/>
              </a:ext>
            </a:extLst>
          </p:cNvPr>
          <p:cNvPicPr>
            <a:picLocks noChangeAspect="1"/>
          </p:cNvPicPr>
          <p:nvPr/>
        </p:nvPicPr>
        <p:blipFill>
          <a:blip r:embed="rId2"/>
          <a:srcRect/>
          <a:stretch/>
        </p:blipFill>
        <p:spPr>
          <a:xfrm>
            <a:off x="1146466" y="2508288"/>
            <a:ext cx="6311900" cy="1803400"/>
          </a:xfrm>
          <a:prstGeom prst="rect">
            <a:avLst/>
          </a:prstGeom>
        </p:spPr>
      </p:pic>
      <p:sp>
        <p:nvSpPr>
          <p:cNvPr id="20" name="TextBox 19">
            <a:extLst>
              <a:ext uri="{FF2B5EF4-FFF2-40B4-BE49-F238E27FC236}">
                <a16:creationId xmlns:a16="http://schemas.microsoft.com/office/drawing/2014/main" id="{0D24CE0F-1CC2-4D79-8F5A-05D3EF79787B}"/>
              </a:ext>
            </a:extLst>
          </p:cNvPr>
          <p:cNvSpPr txBox="1"/>
          <p:nvPr/>
        </p:nvSpPr>
        <p:spPr>
          <a:xfrm rot="16200000">
            <a:off x="562350" y="3291236"/>
            <a:ext cx="419987" cy="153888"/>
          </a:xfrm>
          <a:prstGeom prst="rect">
            <a:avLst/>
          </a:prstGeom>
          <a:noFill/>
        </p:spPr>
        <p:txBody>
          <a:bodyPr wrap="none" lIns="0" tIns="0" rIns="0" bIns="0" rtlCol="0">
            <a:spAutoFit/>
          </a:bodyPr>
          <a:lstStyle/>
          <a:p>
            <a:pPr algn="ctr"/>
            <a:r>
              <a:rPr lang="en-US" sz="1000" b="1" dirty="0">
                <a:latin typeface="Arial" panose="020B0604020202020204" pitchFamily="34" charset="0"/>
                <a:ea typeface="Aileron" charset="0"/>
                <a:cs typeface="Arial" panose="020B0604020202020204" pitchFamily="34" charset="0"/>
              </a:rPr>
              <a:t>OS (%)</a:t>
            </a:r>
          </a:p>
        </p:txBody>
      </p:sp>
      <p:sp>
        <p:nvSpPr>
          <p:cNvPr id="53" name="TextBox 52">
            <a:extLst>
              <a:ext uri="{FF2B5EF4-FFF2-40B4-BE49-F238E27FC236}">
                <a16:creationId xmlns:a16="http://schemas.microsoft.com/office/drawing/2014/main" id="{683D888E-CB2A-56DC-17F2-48E55AD50D75}"/>
              </a:ext>
            </a:extLst>
          </p:cNvPr>
          <p:cNvSpPr txBox="1"/>
          <p:nvPr/>
        </p:nvSpPr>
        <p:spPr>
          <a:xfrm>
            <a:off x="913120" y="2449155"/>
            <a:ext cx="192360" cy="138499"/>
          </a:xfrm>
          <a:prstGeom prst="rect">
            <a:avLst/>
          </a:prstGeom>
          <a:noFill/>
        </p:spPr>
        <p:txBody>
          <a:bodyPr wrap="none" lIns="0" tIns="0" rIns="0" bIns="0" rtlCol="0">
            <a:spAutoFit/>
          </a:bodyPr>
          <a:lstStyle/>
          <a:p>
            <a:pPr algn="r"/>
            <a:r>
              <a:rPr lang="en-US" sz="900" dirty="0">
                <a:latin typeface="Arial" panose="020B0604020202020204" pitchFamily="34" charset="0"/>
                <a:ea typeface="Aileron" charset="0"/>
                <a:cs typeface="Arial" panose="020B0604020202020204" pitchFamily="34" charset="0"/>
              </a:rPr>
              <a:t>100</a:t>
            </a:r>
          </a:p>
        </p:txBody>
      </p:sp>
      <p:sp>
        <p:nvSpPr>
          <p:cNvPr id="54" name="TextBox 53">
            <a:extLst>
              <a:ext uri="{FF2B5EF4-FFF2-40B4-BE49-F238E27FC236}">
                <a16:creationId xmlns:a16="http://schemas.microsoft.com/office/drawing/2014/main" id="{76064D52-1BAE-8759-DA83-84F7EED3E643}"/>
              </a:ext>
            </a:extLst>
          </p:cNvPr>
          <p:cNvSpPr txBox="1"/>
          <p:nvPr/>
        </p:nvSpPr>
        <p:spPr>
          <a:xfrm>
            <a:off x="977240" y="2624732"/>
            <a:ext cx="128240" cy="138499"/>
          </a:xfrm>
          <a:prstGeom prst="rect">
            <a:avLst/>
          </a:prstGeom>
          <a:noFill/>
        </p:spPr>
        <p:txBody>
          <a:bodyPr wrap="none" lIns="0" tIns="0" rIns="0" bIns="0" rtlCol="0">
            <a:spAutoFit/>
          </a:bodyPr>
          <a:lstStyle/>
          <a:p>
            <a:pPr algn="r"/>
            <a:r>
              <a:rPr lang="en-US" sz="900" dirty="0">
                <a:latin typeface="Arial" panose="020B0604020202020204" pitchFamily="34" charset="0"/>
                <a:ea typeface="Aileron" charset="0"/>
                <a:cs typeface="Arial" panose="020B0604020202020204" pitchFamily="34" charset="0"/>
              </a:rPr>
              <a:t>90</a:t>
            </a:r>
          </a:p>
        </p:txBody>
      </p:sp>
      <p:sp>
        <p:nvSpPr>
          <p:cNvPr id="72" name="TextBox 71">
            <a:extLst>
              <a:ext uri="{FF2B5EF4-FFF2-40B4-BE49-F238E27FC236}">
                <a16:creationId xmlns:a16="http://schemas.microsoft.com/office/drawing/2014/main" id="{CAD038AB-AC57-2B62-644E-DE28D01F3E57}"/>
              </a:ext>
            </a:extLst>
          </p:cNvPr>
          <p:cNvSpPr txBox="1"/>
          <p:nvPr/>
        </p:nvSpPr>
        <p:spPr>
          <a:xfrm>
            <a:off x="5612611" y="3924051"/>
            <a:ext cx="230832" cy="138499"/>
          </a:xfrm>
          <a:prstGeom prst="rect">
            <a:avLst/>
          </a:prstGeom>
          <a:noFill/>
        </p:spPr>
        <p:txBody>
          <a:bodyPr wrap="none" lIns="0" tIns="0" rIns="0" bIns="0" rtlCol="0">
            <a:spAutoFit/>
          </a:bodyPr>
          <a:lstStyle/>
          <a:p>
            <a:r>
              <a:rPr lang="en-US" sz="900" b="1" dirty="0">
                <a:solidFill>
                  <a:schemeClr val="accent1"/>
                </a:solidFill>
                <a:latin typeface="Arial" panose="020B0604020202020204" pitchFamily="34" charset="0"/>
                <a:ea typeface="Aileron" charset="0"/>
                <a:cs typeface="Arial" panose="020B0604020202020204" pitchFamily="34" charset="0"/>
              </a:rPr>
              <a:t>24%</a:t>
            </a:r>
          </a:p>
        </p:txBody>
      </p:sp>
      <p:sp>
        <p:nvSpPr>
          <p:cNvPr id="73" name="TextBox 72">
            <a:extLst>
              <a:ext uri="{FF2B5EF4-FFF2-40B4-BE49-F238E27FC236}">
                <a16:creationId xmlns:a16="http://schemas.microsoft.com/office/drawing/2014/main" id="{831E438F-119E-17C6-182D-224467A19C93}"/>
              </a:ext>
            </a:extLst>
          </p:cNvPr>
          <p:cNvSpPr txBox="1"/>
          <p:nvPr/>
        </p:nvSpPr>
        <p:spPr>
          <a:xfrm>
            <a:off x="5270939" y="3286392"/>
            <a:ext cx="583493" cy="138499"/>
          </a:xfrm>
          <a:prstGeom prst="rect">
            <a:avLst/>
          </a:prstGeom>
          <a:noFill/>
        </p:spPr>
        <p:txBody>
          <a:bodyPr wrap="none" lIns="0" tIns="0" rIns="0" bIns="0" rtlCol="0">
            <a:spAutoFit/>
          </a:bodyPr>
          <a:lstStyle/>
          <a:p>
            <a:r>
              <a:rPr lang="en-US" sz="900" b="1" dirty="0">
                <a:latin typeface="Arial" panose="020B0604020202020204" pitchFamily="34" charset="0"/>
                <a:ea typeface="Aileron" charset="0"/>
                <a:cs typeface="Arial" panose="020B0604020202020204" pitchFamily="34" charset="0"/>
              </a:rPr>
              <a:t>36-mo rate</a:t>
            </a:r>
          </a:p>
        </p:txBody>
      </p:sp>
      <p:sp>
        <p:nvSpPr>
          <p:cNvPr id="74" name="TextBox 73">
            <a:extLst>
              <a:ext uri="{FF2B5EF4-FFF2-40B4-BE49-F238E27FC236}">
                <a16:creationId xmlns:a16="http://schemas.microsoft.com/office/drawing/2014/main" id="{8F086019-A2B9-25D5-4C90-4089549988C0}"/>
              </a:ext>
            </a:extLst>
          </p:cNvPr>
          <p:cNvSpPr txBox="1"/>
          <p:nvPr/>
        </p:nvSpPr>
        <p:spPr>
          <a:xfrm>
            <a:off x="3772891" y="3105428"/>
            <a:ext cx="583493" cy="138499"/>
          </a:xfrm>
          <a:prstGeom prst="rect">
            <a:avLst/>
          </a:prstGeom>
          <a:noFill/>
        </p:spPr>
        <p:txBody>
          <a:bodyPr wrap="none" lIns="0" tIns="0" rIns="0" bIns="0" rtlCol="0">
            <a:spAutoFit/>
          </a:bodyPr>
          <a:lstStyle/>
          <a:p>
            <a:r>
              <a:rPr lang="en-US" sz="900" b="1" dirty="0">
                <a:latin typeface="Arial" panose="020B0604020202020204" pitchFamily="34" charset="0"/>
                <a:ea typeface="Aileron" charset="0"/>
                <a:cs typeface="Arial" panose="020B0604020202020204" pitchFamily="34" charset="0"/>
              </a:rPr>
              <a:t>24-mo rate</a:t>
            </a:r>
          </a:p>
        </p:txBody>
      </p:sp>
      <p:sp>
        <p:nvSpPr>
          <p:cNvPr id="75" name="TextBox 74">
            <a:extLst>
              <a:ext uri="{FF2B5EF4-FFF2-40B4-BE49-F238E27FC236}">
                <a16:creationId xmlns:a16="http://schemas.microsoft.com/office/drawing/2014/main" id="{71D5AC09-3C0F-348E-6627-A4D929534A63}"/>
              </a:ext>
            </a:extLst>
          </p:cNvPr>
          <p:cNvSpPr txBox="1"/>
          <p:nvPr/>
        </p:nvSpPr>
        <p:spPr>
          <a:xfrm>
            <a:off x="5612611" y="3450976"/>
            <a:ext cx="230832" cy="138499"/>
          </a:xfrm>
          <a:prstGeom prst="rect">
            <a:avLst/>
          </a:prstGeom>
          <a:noFill/>
        </p:spPr>
        <p:txBody>
          <a:bodyPr wrap="none" lIns="0" tIns="0" rIns="0" bIns="0" rtlCol="0">
            <a:spAutoFit/>
          </a:bodyPr>
          <a:lstStyle/>
          <a:p>
            <a:r>
              <a:rPr lang="en-US" sz="900" b="1" dirty="0">
                <a:solidFill>
                  <a:schemeClr val="tx2"/>
                </a:solidFill>
                <a:latin typeface="Arial" panose="020B0604020202020204" pitchFamily="34" charset="0"/>
                <a:ea typeface="Aileron" charset="0"/>
                <a:cs typeface="Arial" panose="020B0604020202020204" pitchFamily="34" charset="0"/>
              </a:rPr>
              <a:t>38%</a:t>
            </a:r>
          </a:p>
        </p:txBody>
      </p:sp>
      <p:sp>
        <p:nvSpPr>
          <p:cNvPr id="76" name="TextBox 75">
            <a:extLst>
              <a:ext uri="{FF2B5EF4-FFF2-40B4-BE49-F238E27FC236}">
                <a16:creationId xmlns:a16="http://schemas.microsoft.com/office/drawing/2014/main" id="{B1B9A63A-67B9-3037-B929-2E3505364E2A}"/>
              </a:ext>
            </a:extLst>
          </p:cNvPr>
          <p:cNvSpPr txBox="1"/>
          <p:nvPr/>
        </p:nvSpPr>
        <p:spPr>
          <a:xfrm>
            <a:off x="4136236" y="3254126"/>
            <a:ext cx="230832" cy="138499"/>
          </a:xfrm>
          <a:prstGeom prst="rect">
            <a:avLst/>
          </a:prstGeom>
          <a:noFill/>
        </p:spPr>
        <p:txBody>
          <a:bodyPr wrap="none" lIns="0" tIns="0" rIns="0" bIns="0" rtlCol="0">
            <a:spAutoFit/>
          </a:bodyPr>
          <a:lstStyle/>
          <a:p>
            <a:r>
              <a:rPr lang="en-US" sz="900" b="1" dirty="0">
                <a:solidFill>
                  <a:schemeClr val="tx2"/>
                </a:solidFill>
                <a:latin typeface="Arial" panose="020B0604020202020204" pitchFamily="34" charset="0"/>
                <a:ea typeface="Aileron" charset="0"/>
                <a:cs typeface="Arial" panose="020B0604020202020204" pitchFamily="34" charset="0"/>
              </a:rPr>
              <a:t>49%</a:t>
            </a:r>
          </a:p>
        </p:txBody>
      </p:sp>
      <p:sp>
        <p:nvSpPr>
          <p:cNvPr id="77" name="TextBox 76">
            <a:extLst>
              <a:ext uri="{FF2B5EF4-FFF2-40B4-BE49-F238E27FC236}">
                <a16:creationId xmlns:a16="http://schemas.microsoft.com/office/drawing/2014/main" id="{19F46A26-0B53-84B2-9220-A80E18AA2B28}"/>
              </a:ext>
            </a:extLst>
          </p:cNvPr>
          <p:cNvSpPr txBox="1"/>
          <p:nvPr/>
        </p:nvSpPr>
        <p:spPr>
          <a:xfrm>
            <a:off x="4136236" y="3641476"/>
            <a:ext cx="230832" cy="138499"/>
          </a:xfrm>
          <a:prstGeom prst="rect">
            <a:avLst/>
          </a:prstGeom>
          <a:noFill/>
        </p:spPr>
        <p:txBody>
          <a:bodyPr wrap="none" lIns="0" tIns="0" rIns="0" bIns="0" rtlCol="0">
            <a:spAutoFit/>
          </a:bodyPr>
          <a:lstStyle/>
          <a:p>
            <a:r>
              <a:rPr lang="en-US" sz="900" b="1" dirty="0">
                <a:solidFill>
                  <a:schemeClr val="accent1"/>
                </a:solidFill>
                <a:latin typeface="Arial" panose="020B0604020202020204" pitchFamily="34" charset="0"/>
                <a:ea typeface="Aileron" charset="0"/>
                <a:cs typeface="Arial" panose="020B0604020202020204" pitchFamily="34" charset="0"/>
              </a:rPr>
              <a:t>39%</a:t>
            </a:r>
          </a:p>
        </p:txBody>
      </p:sp>
      <p:sp>
        <p:nvSpPr>
          <p:cNvPr id="78" name="TextBox 77">
            <a:extLst>
              <a:ext uri="{FF2B5EF4-FFF2-40B4-BE49-F238E27FC236}">
                <a16:creationId xmlns:a16="http://schemas.microsoft.com/office/drawing/2014/main" id="{2B728BA0-D43F-2619-C486-974FEF11A769}"/>
              </a:ext>
            </a:extLst>
          </p:cNvPr>
          <p:cNvSpPr txBox="1"/>
          <p:nvPr/>
        </p:nvSpPr>
        <p:spPr>
          <a:xfrm>
            <a:off x="6561936" y="3533526"/>
            <a:ext cx="554639" cy="138499"/>
          </a:xfrm>
          <a:prstGeom prst="rect">
            <a:avLst/>
          </a:prstGeom>
          <a:noFill/>
        </p:spPr>
        <p:txBody>
          <a:bodyPr wrap="none" lIns="0" tIns="0" rIns="0" bIns="0" rtlCol="0">
            <a:spAutoFit/>
          </a:bodyPr>
          <a:lstStyle/>
          <a:p>
            <a:r>
              <a:rPr lang="en-US" sz="900" b="1" dirty="0">
                <a:solidFill>
                  <a:schemeClr val="tx2"/>
                </a:solidFill>
                <a:latin typeface="Arial" panose="020B0604020202020204" pitchFamily="34" charset="0"/>
                <a:ea typeface="Aileron" charset="0"/>
                <a:cs typeface="Arial" panose="020B0604020202020204" pitchFamily="34" charset="0"/>
              </a:rPr>
              <a:t>NIVO + IPI</a:t>
            </a:r>
          </a:p>
        </p:txBody>
      </p:sp>
      <p:sp>
        <p:nvSpPr>
          <p:cNvPr id="79" name="TextBox 78">
            <a:extLst>
              <a:ext uri="{FF2B5EF4-FFF2-40B4-BE49-F238E27FC236}">
                <a16:creationId xmlns:a16="http://schemas.microsoft.com/office/drawing/2014/main" id="{23DF9F68-FEB9-6C21-E482-6E95854A575C}"/>
              </a:ext>
            </a:extLst>
          </p:cNvPr>
          <p:cNvSpPr txBox="1"/>
          <p:nvPr/>
        </p:nvSpPr>
        <p:spPr>
          <a:xfrm>
            <a:off x="6561936" y="4069958"/>
            <a:ext cx="512961" cy="138499"/>
          </a:xfrm>
          <a:prstGeom prst="rect">
            <a:avLst/>
          </a:prstGeom>
          <a:noFill/>
        </p:spPr>
        <p:txBody>
          <a:bodyPr wrap="none" lIns="0" tIns="0" rIns="0" bIns="0" rtlCol="0">
            <a:spAutoFit/>
          </a:bodyPr>
          <a:lstStyle/>
          <a:p>
            <a:r>
              <a:rPr lang="en-US" sz="900" b="1" dirty="0">
                <a:solidFill>
                  <a:schemeClr val="accent1"/>
                </a:solidFill>
                <a:latin typeface="Arial" panose="020B0604020202020204" pitchFamily="34" charset="0"/>
                <a:ea typeface="Aileron" charset="0"/>
                <a:cs typeface="Arial" panose="020B0604020202020204" pitchFamily="34" charset="0"/>
              </a:rPr>
              <a:t>LEN/SOR</a:t>
            </a:r>
          </a:p>
        </p:txBody>
      </p:sp>
      <p:sp>
        <p:nvSpPr>
          <p:cNvPr id="97" name="TextBox 96">
            <a:extLst>
              <a:ext uri="{FF2B5EF4-FFF2-40B4-BE49-F238E27FC236}">
                <a16:creationId xmlns:a16="http://schemas.microsoft.com/office/drawing/2014/main" id="{AD24F87A-F4A8-CF70-27FA-0535E2CBF6E7}"/>
              </a:ext>
            </a:extLst>
          </p:cNvPr>
          <p:cNvSpPr txBox="1"/>
          <p:nvPr/>
        </p:nvSpPr>
        <p:spPr>
          <a:xfrm>
            <a:off x="1041360" y="4204930"/>
            <a:ext cx="64120" cy="138499"/>
          </a:xfrm>
          <a:prstGeom prst="rect">
            <a:avLst/>
          </a:prstGeom>
          <a:noFill/>
        </p:spPr>
        <p:txBody>
          <a:bodyPr wrap="none" lIns="0" tIns="0" rIns="0" bIns="0" rtlCol="0">
            <a:spAutoFit/>
          </a:bodyPr>
          <a:lstStyle/>
          <a:p>
            <a:pPr algn="r"/>
            <a:r>
              <a:rPr lang="en-US" sz="900" dirty="0">
                <a:latin typeface="Arial" panose="020B0604020202020204" pitchFamily="34" charset="0"/>
                <a:ea typeface="Aileron" charset="0"/>
                <a:cs typeface="Arial" panose="020B0604020202020204" pitchFamily="34" charset="0"/>
              </a:rPr>
              <a:t>0</a:t>
            </a:r>
          </a:p>
        </p:txBody>
      </p:sp>
      <p:sp>
        <p:nvSpPr>
          <p:cNvPr id="98" name="TextBox 97">
            <a:extLst>
              <a:ext uri="{FF2B5EF4-FFF2-40B4-BE49-F238E27FC236}">
                <a16:creationId xmlns:a16="http://schemas.microsoft.com/office/drawing/2014/main" id="{106CB1CE-5DD6-8F3D-E17D-47CF11919D67}"/>
              </a:ext>
            </a:extLst>
          </p:cNvPr>
          <p:cNvSpPr txBox="1"/>
          <p:nvPr/>
        </p:nvSpPr>
        <p:spPr>
          <a:xfrm>
            <a:off x="977240" y="4029348"/>
            <a:ext cx="128240" cy="138499"/>
          </a:xfrm>
          <a:prstGeom prst="rect">
            <a:avLst/>
          </a:prstGeom>
          <a:noFill/>
        </p:spPr>
        <p:txBody>
          <a:bodyPr wrap="none" lIns="0" tIns="0" rIns="0" bIns="0" rtlCol="0">
            <a:spAutoFit/>
          </a:bodyPr>
          <a:lstStyle/>
          <a:p>
            <a:pPr algn="r"/>
            <a:r>
              <a:rPr lang="en-US" sz="900" dirty="0">
                <a:latin typeface="Arial" panose="020B0604020202020204" pitchFamily="34" charset="0"/>
                <a:ea typeface="Aileron" charset="0"/>
                <a:cs typeface="Arial" panose="020B0604020202020204" pitchFamily="34" charset="0"/>
              </a:rPr>
              <a:t>10</a:t>
            </a:r>
          </a:p>
        </p:txBody>
      </p:sp>
      <p:sp>
        <p:nvSpPr>
          <p:cNvPr id="99" name="TextBox 98">
            <a:extLst>
              <a:ext uri="{FF2B5EF4-FFF2-40B4-BE49-F238E27FC236}">
                <a16:creationId xmlns:a16="http://schemas.microsoft.com/office/drawing/2014/main" id="{1D0B1243-1B93-CE67-7993-D55DDA770085}"/>
              </a:ext>
            </a:extLst>
          </p:cNvPr>
          <p:cNvSpPr txBox="1"/>
          <p:nvPr/>
        </p:nvSpPr>
        <p:spPr>
          <a:xfrm>
            <a:off x="977240" y="3853771"/>
            <a:ext cx="128240" cy="138499"/>
          </a:xfrm>
          <a:prstGeom prst="rect">
            <a:avLst/>
          </a:prstGeom>
          <a:noFill/>
        </p:spPr>
        <p:txBody>
          <a:bodyPr wrap="none" lIns="0" tIns="0" rIns="0" bIns="0" rtlCol="0">
            <a:spAutoFit/>
          </a:bodyPr>
          <a:lstStyle/>
          <a:p>
            <a:pPr algn="r"/>
            <a:r>
              <a:rPr lang="en-US" sz="900" dirty="0">
                <a:latin typeface="Arial" panose="020B0604020202020204" pitchFamily="34" charset="0"/>
                <a:ea typeface="Aileron" charset="0"/>
                <a:cs typeface="Arial" panose="020B0604020202020204" pitchFamily="34" charset="0"/>
              </a:rPr>
              <a:t>20</a:t>
            </a:r>
          </a:p>
        </p:txBody>
      </p:sp>
      <p:sp>
        <p:nvSpPr>
          <p:cNvPr id="100" name="TextBox 99">
            <a:extLst>
              <a:ext uri="{FF2B5EF4-FFF2-40B4-BE49-F238E27FC236}">
                <a16:creationId xmlns:a16="http://schemas.microsoft.com/office/drawing/2014/main" id="{DFE107ED-2B2B-82C8-3D8C-CA64FA8C9787}"/>
              </a:ext>
            </a:extLst>
          </p:cNvPr>
          <p:cNvSpPr txBox="1"/>
          <p:nvPr/>
        </p:nvSpPr>
        <p:spPr>
          <a:xfrm>
            <a:off x="977240" y="3678194"/>
            <a:ext cx="128240" cy="138499"/>
          </a:xfrm>
          <a:prstGeom prst="rect">
            <a:avLst/>
          </a:prstGeom>
          <a:noFill/>
        </p:spPr>
        <p:txBody>
          <a:bodyPr wrap="none" lIns="0" tIns="0" rIns="0" bIns="0" rtlCol="0">
            <a:spAutoFit/>
          </a:bodyPr>
          <a:lstStyle/>
          <a:p>
            <a:pPr algn="r"/>
            <a:r>
              <a:rPr lang="en-US" sz="900" dirty="0">
                <a:latin typeface="Arial" panose="020B0604020202020204" pitchFamily="34" charset="0"/>
                <a:ea typeface="Aileron" charset="0"/>
                <a:cs typeface="Arial" panose="020B0604020202020204" pitchFamily="34" charset="0"/>
              </a:rPr>
              <a:t>30</a:t>
            </a:r>
          </a:p>
        </p:txBody>
      </p:sp>
      <p:sp>
        <p:nvSpPr>
          <p:cNvPr id="101" name="TextBox 100">
            <a:extLst>
              <a:ext uri="{FF2B5EF4-FFF2-40B4-BE49-F238E27FC236}">
                <a16:creationId xmlns:a16="http://schemas.microsoft.com/office/drawing/2014/main" id="{DEB98BD0-DFA1-412A-F149-164C271D2A95}"/>
              </a:ext>
            </a:extLst>
          </p:cNvPr>
          <p:cNvSpPr txBox="1"/>
          <p:nvPr/>
        </p:nvSpPr>
        <p:spPr>
          <a:xfrm>
            <a:off x="977240" y="3502617"/>
            <a:ext cx="128240" cy="138499"/>
          </a:xfrm>
          <a:prstGeom prst="rect">
            <a:avLst/>
          </a:prstGeom>
          <a:noFill/>
        </p:spPr>
        <p:txBody>
          <a:bodyPr wrap="none" lIns="0" tIns="0" rIns="0" bIns="0" rtlCol="0">
            <a:spAutoFit/>
          </a:bodyPr>
          <a:lstStyle/>
          <a:p>
            <a:pPr algn="r"/>
            <a:r>
              <a:rPr lang="en-US" sz="900" dirty="0">
                <a:latin typeface="Arial" panose="020B0604020202020204" pitchFamily="34" charset="0"/>
                <a:ea typeface="Aileron" charset="0"/>
                <a:cs typeface="Arial" panose="020B0604020202020204" pitchFamily="34" charset="0"/>
              </a:rPr>
              <a:t>40</a:t>
            </a:r>
          </a:p>
        </p:txBody>
      </p:sp>
      <p:sp>
        <p:nvSpPr>
          <p:cNvPr id="102" name="TextBox 101">
            <a:extLst>
              <a:ext uri="{FF2B5EF4-FFF2-40B4-BE49-F238E27FC236}">
                <a16:creationId xmlns:a16="http://schemas.microsoft.com/office/drawing/2014/main" id="{F72292B0-A2F3-1359-896B-16F24EC3FC37}"/>
              </a:ext>
            </a:extLst>
          </p:cNvPr>
          <p:cNvSpPr txBox="1"/>
          <p:nvPr/>
        </p:nvSpPr>
        <p:spPr>
          <a:xfrm>
            <a:off x="977240" y="3327040"/>
            <a:ext cx="128240" cy="138499"/>
          </a:xfrm>
          <a:prstGeom prst="rect">
            <a:avLst/>
          </a:prstGeom>
          <a:noFill/>
        </p:spPr>
        <p:txBody>
          <a:bodyPr wrap="none" lIns="0" tIns="0" rIns="0" bIns="0" rtlCol="0">
            <a:spAutoFit/>
          </a:bodyPr>
          <a:lstStyle/>
          <a:p>
            <a:pPr algn="r"/>
            <a:r>
              <a:rPr lang="en-US" sz="900" dirty="0">
                <a:latin typeface="Arial" panose="020B0604020202020204" pitchFamily="34" charset="0"/>
                <a:ea typeface="Aileron" charset="0"/>
                <a:cs typeface="Arial" panose="020B0604020202020204" pitchFamily="34" charset="0"/>
              </a:rPr>
              <a:t>50</a:t>
            </a:r>
          </a:p>
        </p:txBody>
      </p:sp>
      <p:sp>
        <p:nvSpPr>
          <p:cNvPr id="103" name="TextBox 102">
            <a:extLst>
              <a:ext uri="{FF2B5EF4-FFF2-40B4-BE49-F238E27FC236}">
                <a16:creationId xmlns:a16="http://schemas.microsoft.com/office/drawing/2014/main" id="{96E2B9F7-F14A-8799-90FB-36EC2AF83A71}"/>
              </a:ext>
            </a:extLst>
          </p:cNvPr>
          <p:cNvSpPr txBox="1"/>
          <p:nvPr/>
        </p:nvSpPr>
        <p:spPr>
          <a:xfrm>
            <a:off x="977240" y="3151463"/>
            <a:ext cx="128240" cy="138499"/>
          </a:xfrm>
          <a:prstGeom prst="rect">
            <a:avLst/>
          </a:prstGeom>
          <a:noFill/>
        </p:spPr>
        <p:txBody>
          <a:bodyPr wrap="none" lIns="0" tIns="0" rIns="0" bIns="0" rtlCol="0">
            <a:spAutoFit/>
          </a:bodyPr>
          <a:lstStyle/>
          <a:p>
            <a:pPr algn="r"/>
            <a:r>
              <a:rPr lang="en-US" sz="900" dirty="0">
                <a:latin typeface="Arial" panose="020B0604020202020204" pitchFamily="34" charset="0"/>
                <a:ea typeface="Aileron" charset="0"/>
                <a:cs typeface="Arial" panose="020B0604020202020204" pitchFamily="34" charset="0"/>
              </a:rPr>
              <a:t>60</a:t>
            </a:r>
          </a:p>
        </p:txBody>
      </p:sp>
      <p:sp>
        <p:nvSpPr>
          <p:cNvPr id="104" name="TextBox 103">
            <a:extLst>
              <a:ext uri="{FF2B5EF4-FFF2-40B4-BE49-F238E27FC236}">
                <a16:creationId xmlns:a16="http://schemas.microsoft.com/office/drawing/2014/main" id="{D0322A80-30D4-4D42-40BB-A4495E0E836A}"/>
              </a:ext>
            </a:extLst>
          </p:cNvPr>
          <p:cNvSpPr txBox="1"/>
          <p:nvPr/>
        </p:nvSpPr>
        <p:spPr>
          <a:xfrm>
            <a:off x="977240" y="2975886"/>
            <a:ext cx="128240" cy="138499"/>
          </a:xfrm>
          <a:prstGeom prst="rect">
            <a:avLst/>
          </a:prstGeom>
          <a:noFill/>
        </p:spPr>
        <p:txBody>
          <a:bodyPr wrap="none" lIns="0" tIns="0" rIns="0" bIns="0" rtlCol="0">
            <a:spAutoFit/>
          </a:bodyPr>
          <a:lstStyle/>
          <a:p>
            <a:pPr algn="r"/>
            <a:r>
              <a:rPr lang="en-US" sz="900" dirty="0">
                <a:latin typeface="Arial" panose="020B0604020202020204" pitchFamily="34" charset="0"/>
                <a:ea typeface="Aileron" charset="0"/>
                <a:cs typeface="Arial" panose="020B0604020202020204" pitchFamily="34" charset="0"/>
              </a:rPr>
              <a:t>70</a:t>
            </a:r>
          </a:p>
        </p:txBody>
      </p:sp>
      <p:sp>
        <p:nvSpPr>
          <p:cNvPr id="105" name="TextBox 104">
            <a:extLst>
              <a:ext uri="{FF2B5EF4-FFF2-40B4-BE49-F238E27FC236}">
                <a16:creationId xmlns:a16="http://schemas.microsoft.com/office/drawing/2014/main" id="{B080CEA8-125E-341B-682C-70A0065C947C}"/>
              </a:ext>
            </a:extLst>
          </p:cNvPr>
          <p:cNvSpPr txBox="1"/>
          <p:nvPr/>
        </p:nvSpPr>
        <p:spPr>
          <a:xfrm>
            <a:off x="977240" y="2800309"/>
            <a:ext cx="128240" cy="138499"/>
          </a:xfrm>
          <a:prstGeom prst="rect">
            <a:avLst/>
          </a:prstGeom>
          <a:noFill/>
        </p:spPr>
        <p:txBody>
          <a:bodyPr wrap="none" lIns="0" tIns="0" rIns="0" bIns="0" rtlCol="0">
            <a:spAutoFit/>
          </a:bodyPr>
          <a:lstStyle/>
          <a:p>
            <a:pPr algn="r"/>
            <a:r>
              <a:rPr lang="en-US" sz="900" dirty="0">
                <a:latin typeface="Arial" panose="020B0604020202020204" pitchFamily="34" charset="0"/>
                <a:ea typeface="Aileron" charset="0"/>
                <a:cs typeface="Arial" panose="020B0604020202020204" pitchFamily="34" charset="0"/>
              </a:rPr>
              <a:t>80</a:t>
            </a:r>
          </a:p>
        </p:txBody>
      </p:sp>
      <p:graphicFrame>
        <p:nvGraphicFramePr>
          <p:cNvPr id="108" name="Table 107">
            <a:extLst>
              <a:ext uri="{FF2B5EF4-FFF2-40B4-BE49-F238E27FC236}">
                <a16:creationId xmlns:a16="http://schemas.microsoft.com/office/drawing/2014/main" id="{387E867B-98FA-9EAB-DD5E-432225E9A4A5}"/>
              </a:ext>
            </a:extLst>
          </p:cNvPr>
          <p:cNvGraphicFramePr>
            <a:graphicFrameLocks noGrp="1"/>
          </p:cNvGraphicFramePr>
          <p:nvPr>
            <p:extLst>
              <p:ext uri="{D42A27DB-BD31-4B8C-83A1-F6EECF244321}">
                <p14:modId xmlns:p14="http://schemas.microsoft.com/office/powerpoint/2010/main" val="599207325"/>
              </p:ext>
            </p:extLst>
          </p:nvPr>
        </p:nvGraphicFramePr>
        <p:xfrm>
          <a:off x="5040020" y="2267289"/>
          <a:ext cx="2428887" cy="824520"/>
        </p:xfrm>
        <a:graphic>
          <a:graphicData uri="http://schemas.openxmlformats.org/drawingml/2006/table">
            <a:tbl>
              <a:tblPr firstRow="1" bandRow="1">
                <a:tableStyleId>{5C22544A-7EE6-4342-B048-85BDC9FD1C3A}</a:tableStyleId>
              </a:tblPr>
              <a:tblGrid>
                <a:gridCol w="809629">
                  <a:extLst>
                    <a:ext uri="{9D8B030D-6E8A-4147-A177-3AD203B41FA5}">
                      <a16:colId xmlns:a16="http://schemas.microsoft.com/office/drawing/2014/main" val="2870562913"/>
                    </a:ext>
                  </a:extLst>
                </a:gridCol>
                <a:gridCol w="809629">
                  <a:extLst>
                    <a:ext uri="{9D8B030D-6E8A-4147-A177-3AD203B41FA5}">
                      <a16:colId xmlns:a16="http://schemas.microsoft.com/office/drawing/2014/main" val="3546940678"/>
                    </a:ext>
                  </a:extLst>
                </a:gridCol>
                <a:gridCol w="809629">
                  <a:extLst>
                    <a:ext uri="{9D8B030D-6E8A-4147-A177-3AD203B41FA5}">
                      <a16:colId xmlns:a16="http://schemas.microsoft.com/office/drawing/2014/main" val="2129270681"/>
                    </a:ext>
                  </a:extLst>
                </a:gridCol>
              </a:tblGrid>
              <a:tr h="132179">
                <a:tc>
                  <a:txBody>
                    <a:bodyPr/>
                    <a:lstStyle/>
                    <a:p>
                      <a:endParaRPr lang="en-US" sz="70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dirty="0">
                          <a:latin typeface="Arial" panose="020B0604020202020204" pitchFamily="34" charset="0"/>
                          <a:cs typeface="Arial" panose="020B0604020202020204" pitchFamily="34" charset="0"/>
                        </a:rPr>
                        <a:t>NIVO + IPI</a:t>
                      </a:r>
                      <a:br>
                        <a:rPr lang="en-US" sz="700" dirty="0">
                          <a:latin typeface="Arial" panose="020B0604020202020204" pitchFamily="34" charset="0"/>
                          <a:cs typeface="Arial" panose="020B0604020202020204" pitchFamily="34" charset="0"/>
                        </a:rPr>
                      </a:br>
                      <a:r>
                        <a:rPr lang="en-US" sz="700" dirty="0">
                          <a:latin typeface="Arial" panose="020B0604020202020204" pitchFamily="34" charset="0"/>
                          <a:cs typeface="Arial" panose="020B0604020202020204" pitchFamily="34" charset="0"/>
                        </a:rPr>
                        <a:t>(n=335)</a:t>
                      </a: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700" dirty="0">
                          <a:latin typeface="Arial" panose="020B0604020202020204" pitchFamily="34" charset="0"/>
                          <a:cs typeface="Arial" panose="020B0604020202020204" pitchFamily="34" charset="0"/>
                        </a:rPr>
                        <a:t>LEN or SOR</a:t>
                      </a:r>
                      <a:br>
                        <a:rPr lang="en-US" sz="700" dirty="0">
                          <a:latin typeface="Arial" panose="020B0604020202020204" pitchFamily="34" charset="0"/>
                          <a:cs typeface="Arial" panose="020B0604020202020204" pitchFamily="34" charset="0"/>
                        </a:rPr>
                      </a:br>
                      <a:r>
                        <a:rPr lang="en-US" sz="700" dirty="0">
                          <a:latin typeface="Arial" panose="020B0604020202020204" pitchFamily="34" charset="0"/>
                          <a:cs typeface="Arial" panose="020B0604020202020204" pitchFamily="34" charset="0"/>
                        </a:rPr>
                        <a:t>(n=333)</a:t>
                      </a: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28807471"/>
                  </a:ext>
                </a:extLst>
              </a:tr>
              <a:tr h="70969">
                <a:tc>
                  <a:txBody>
                    <a:bodyPr/>
                    <a:lstStyle/>
                    <a:p>
                      <a:r>
                        <a:rPr lang="en-US" sz="700" dirty="0">
                          <a:latin typeface="Arial" panose="020B0604020202020204" pitchFamily="34" charset="0"/>
                          <a:cs typeface="Arial" panose="020B0604020202020204" pitchFamily="34" charset="0"/>
                        </a:rPr>
                        <a:t>Events</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dirty="0">
                          <a:latin typeface="Arial" panose="020B0604020202020204" pitchFamily="34" charset="0"/>
                          <a:cs typeface="Arial" panose="020B0604020202020204" pitchFamily="34" charset="0"/>
                        </a:rPr>
                        <a:t>194</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dirty="0">
                          <a:latin typeface="Arial" panose="020B0604020202020204" pitchFamily="34" charset="0"/>
                          <a:cs typeface="Arial" panose="020B0604020202020204" pitchFamily="34" charset="0"/>
                        </a:rPr>
                        <a:t>228</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193389">
                <a:tc>
                  <a:txBody>
                    <a:bodyPr/>
                    <a:lstStyle/>
                    <a:p>
                      <a:r>
                        <a:rPr lang="en-US" sz="700" dirty="0">
                          <a:latin typeface="Arial" panose="020B0604020202020204" pitchFamily="34" charset="0"/>
                          <a:cs typeface="Arial" panose="020B0604020202020204" pitchFamily="34" charset="0"/>
                        </a:rPr>
                        <a:t>Median OS </a:t>
                      </a:r>
                      <a:br>
                        <a:rPr lang="en-US" sz="700" dirty="0">
                          <a:latin typeface="Arial" panose="020B0604020202020204" pitchFamily="34" charset="0"/>
                          <a:cs typeface="Arial" panose="020B0604020202020204" pitchFamily="34" charset="0"/>
                        </a:rPr>
                      </a:br>
                      <a:r>
                        <a:rPr lang="en-US" sz="700" dirty="0">
                          <a:latin typeface="Arial" panose="020B0604020202020204" pitchFamily="34" charset="0"/>
                          <a:cs typeface="Arial" panose="020B0604020202020204" pitchFamily="34" charset="0"/>
                        </a:rPr>
                        <a:t>(95% CI), </a:t>
                      </a:r>
                      <a:r>
                        <a:rPr lang="en-US" sz="700" dirty="0" err="1">
                          <a:latin typeface="Arial" panose="020B0604020202020204" pitchFamily="34" charset="0"/>
                          <a:cs typeface="Arial" panose="020B0604020202020204" pitchFamily="34" charset="0"/>
                        </a:rPr>
                        <a:t>mo</a:t>
                      </a:r>
                      <a:endParaRPr lang="en-US" sz="70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dirty="0">
                          <a:latin typeface="Arial" panose="020B0604020202020204" pitchFamily="34" charset="0"/>
                          <a:cs typeface="Arial" panose="020B0604020202020204" pitchFamily="34" charset="0"/>
                        </a:rPr>
                        <a:t>23.7</a:t>
                      </a:r>
                      <a:br>
                        <a:rPr lang="en-US" sz="700" dirty="0">
                          <a:latin typeface="Arial" panose="020B0604020202020204" pitchFamily="34" charset="0"/>
                          <a:cs typeface="Arial" panose="020B0604020202020204" pitchFamily="34" charset="0"/>
                        </a:rPr>
                      </a:br>
                      <a:r>
                        <a:rPr lang="en-US" sz="700" dirty="0">
                          <a:latin typeface="Arial" panose="020B0604020202020204" pitchFamily="34" charset="0"/>
                          <a:cs typeface="Arial" panose="020B0604020202020204" pitchFamily="34" charset="0"/>
                        </a:rPr>
                        <a:t>(18.8-29.4)</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dirty="0">
                          <a:latin typeface="Arial" panose="020B0604020202020204" pitchFamily="34" charset="0"/>
                          <a:cs typeface="Arial" panose="020B0604020202020204" pitchFamily="34" charset="0"/>
                        </a:rPr>
                        <a:t>20.6</a:t>
                      </a:r>
                      <a:br>
                        <a:rPr lang="en-US" sz="700" dirty="0">
                          <a:latin typeface="Arial" panose="020B0604020202020204" pitchFamily="34" charset="0"/>
                          <a:cs typeface="Arial" panose="020B0604020202020204" pitchFamily="34" charset="0"/>
                        </a:rPr>
                      </a:br>
                      <a:r>
                        <a:rPr lang="en-US" sz="700" dirty="0">
                          <a:latin typeface="Arial" panose="020B0604020202020204" pitchFamily="34" charset="0"/>
                          <a:cs typeface="Arial" panose="020B0604020202020204" pitchFamily="34" charset="0"/>
                        </a:rPr>
                        <a:t>(17.5-22.5)</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7133363"/>
                  </a:ext>
                </a:extLst>
              </a:tr>
              <a:tr h="132179">
                <a:tc>
                  <a:txBody>
                    <a:bodyPr/>
                    <a:lstStyle/>
                    <a:p>
                      <a:r>
                        <a:rPr lang="en-US" sz="700" dirty="0">
                          <a:latin typeface="Arial" panose="020B0604020202020204" pitchFamily="34" charset="0"/>
                          <a:cs typeface="Arial" panose="020B0604020202020204" pitchFamily="34" charset="0"/>
                        </a:rPr>
                        <a:t>HR (95% CI)</a:t>
                      </a:r>
                      <a:br>
                        <a:rPr lang="en-US" sz="700" dirty="0">
                          <a:latin typeface="Arial" panose="020B0604020202020204" pitchFamily="34" charset="0"/>
                          <a:cs typeface="Arial" panose="020B0604020202020204" pitchFamily="34" charset="0"/>
                        </a:rPr>
                      </a:br>
                      <a:r>
                        <a:rPr lang="en-US" sz="700" dirty="0">
                          <a:latin typeface="Arial" panose="020B0604020202020204" pitchFamily="34" charset="0"/>
                          <a:cs typeface="Arial" panose="020B0604020202020204" pitchFamily="34" charset="0"/>
                        </a:rPr>
                        <a:t>p value</a:t>
                      </a:r>
                      <a:r>
                        <a:rPr lang="en-US" sz="700" baseline="30000" dirty="0">
                          <a:latin typeface="Arial" panose="020B0604020202020204" pitchFamily="34" charset="0"/>
                          <a:cs typeface="Arial" panose="020B0604020202020204" pitchFamily="34" charset="0"/>
                        </a:rPr>
                        <a:t>a</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700" dirty="0">
                          <a:latin typeface="Arial" panose="020B0604020202020204" pitchFamily="34" charset="0"/>
                          <a:cs typeface="Arial" panose="020B0604020202020204" pitchFamily="34" charset="0"/>
                        </a:rPr>
                        <a:t>0.79 (0.65-0.96)</a:t>
                      </a:r>
                      <a:br>
                        <a:rPr lang="en-US" sz="700" dirty="0">
                          <a:latin typeface="Arial" panose="020B0604020202020204" pitchFamily="34" charset="0"/>
                          <a:cs typeface="Arial" panose="020B0604020202020204" pitchFamily="34" charset="0"/>
                        </a:rPr>
                      </a:br>
                      <a:r>
                        <a:rPr lang="en-US" sz="700" dirty="0">
                          <a:latin typeface="Arial" panose="020B0604020202020204" pitchFamily="34" charset="0"/>
                          <a:cs typeface="Arial" panose="020B0604020202020204" pitchFamily="34" charset="0"/>
                        </a:rPr>
                        <a:t>0.018</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80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6200154"/>
                  </a:ext>
                </a:extLst>
              </a:tr>
            </a:tbl>
          </a:graphicData>
        </a:graphic>
      </p:graphicFrame>
    </p:spTree>
    <p:extLst>
      <p:ext uri="{BB962C8B-B14F-4D97-AF65-F5344CB8AC3E}">
        <p14:creationId xmlns:p14="http://schemas.microsoft.com/office/powerpoint/2010/main" val="355786718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p:txBody>
          <a:bodyPr/>
          <a:lstStyle/>
          <a:p>
            <a:r>
              <a:rPr lang="en-GB" dirty="0"/>
              <a:t>Nivolumab + ipilimumab demonstrated statistically significant OS benefit versus lenvatinib or sorafenib, with higher ORR and durable responses, in patients with previously untreated uHCC</a:t>
            </a:r>
            <a:r>
              <a:rPr lang="en-GB" baseline="30000" dirty="0"/>
              <a:t>1</a:t>
            </a:r>
            <a:endParaRPr lang="en-GB" dirty="0"/>
          </a:p>
          <a:p>
            <a:r>
              <a:rPr lang="en-GB" dirty="0"/>
              <a:t>Safety was manageable and consistent with the established safety profile of the regimen</a:t>
            </a:r>
          </a:p>
          <a:p>
            <a:r>
              <a:rPr lang="en-GB" dirty="0"/>
              <a:t>Results further </a:t>
            </a:r>
            <a:r>
              <a:rPr lang="en-GB" b="1" dirty="0">
                <a:solidFill>
                  <a:schemeClr val="accent1"/>
                </a:solidFill>
              </a:rPr>
              <a:t>support nivolumab + ipilimumab as a potential first-line treatment option </a:t>
            </a:r>
            <a:r>
              <a:rPr lang="en-GB" dirty="0"/>
              <a:t>for patients with uHCC</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sz="2800" i="0" dirty="0">
                <a:effectLst/>
              </a:rPr>
              <a:t>C</a:t>
            </a:r>
            <a:r>
              <a:rPr lang="en-GB" sz="2800" i="0" cap="none" dirty="0">
                <a:effectLst/>
              </a:rPr>
              <a:t>heck</a:t>
            </a:r>
            <a:r>
              <a:rPr lang="en-GB" sz="2800" i="0" dirty="0">
                <a:effectLst/>
              </a:rPr>
              <a:t>M</a:t>
            </a:r>
            <a:r>
              <a:rPr lang="en-GB" sz="2800" i="0" cap="none" dirty="0">
                <a:effectLst/>
              </a:rPr>
              <a:t>ate</a:t>
            </a:r>
            <a:r>
              <a:rPr lang="en-GB" sz="2800" i="0" dirty="0">
                <a:effectLst/>
              </a:rPr>
              <a:t> 9DW</a:t>
            </a:r>
            <a:r>
              <a:rPr lang="en-GB" dirty="0"/>
              <a:t> </a:t>
            </a:r>
            <a:br>
              <a:rPr lang="en-GB" dirty="0"/>
            </a:br>
            <a:r>
              <a:rPr lang="en-GB" sz="2400" dirty="0">
                <a:solidFill>
                  <a:schemeClr val="accent1"/>
                </a:solidFill>
              </a:rPr>
              <a:t>summary</a:t>
            </a:r>
            <a:endParaRPr lang="en-GB" dirty="0">
              <a:solidFill>
                <a:schemeClr val="accent1"/>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13</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p:txBody>
          <a:bodyPr anchor="b"/>
          <a:lstStyle/>
          <a:p>
            <a:r>
              <a:rPr lang="en-GB" sz="1200" dirty="0"/>
              <a:t>CTL4A, cytotoxic T-lymphocyte associated protein 4; HCC, hepatocellular carcinoma</a:t>
            </a:r>
            <a:r>
              <a:rPr lang="en-US" sz="1200" dirty="0"/>
              <a:t>; </a:t>
            </a:r>
            <a:r>
              <a:rPr lang="en-GB" sz="1200" dirty="0"/>
              <a:t>ORR, objective response rate; OS, overall survival; PD1, programmed death 1; PD-L1, programmed death ligand 1; </a:t>
            </a:r>
            <a:r>
              <a:rPr lang="en-US" dirty="0"/>
              <a:t>ORR, objective response rate; OS, overall survival; uHCC, unresectable </a:t>
            </a:r>
            <a:r>
              <a:rPr lang="en-GB" sz="1200" dirty="0"/>
              <a:t>HCC</a:t>
            </a:r>
            <a:endParaRPr lang="en-US" dirty="0"/>
          </a:p>
          <a:p>
            <a:r>
              <a:rPr lang="en-US" dirty="0"/>
              <a:t>1. </a:t>
            </a:r>
            <a:r>
              <a:rPr lang="en-GB" dirty="0"/>
              <a:t>Decaens T, et al. ESMO 2024. Abstract #965MO. Oral presentation</a:t>
            </a:r>
            <a:r>
              <a:rPr lang="fr-FR" dirty="0"/>
              <a:t>; </a:t>
            </a:r>
            <a:r>
              <a:rPr lang="en-US" dirty="0"/>
              <a:t>2. </a:t>
            </a:r>
            <a:r>
              <a:rPr lang="en-GB" sz="1200" kern="100" dirty="0">
                <a:ea typeface="Calibri" panose="020F0502020204030204" pitchFamily="34" charset="0"/>
              </a:rPr>
              <a:t>Harding J. ESMO 2024. Invited discussant for Abstracts #965MO and #947MO</a:t>
            </a:r>
            <a:endParaRPr lang="en-US" dirty="0"/>
          </a:p>
        </p:txBody>
      </p:sp>
      <p:sp>
        <p:nvSpPr>
          <p:cNvPr id="5" name="TextBox 4">
            <a:extLst>
              <a:ext uri="{FF2B5EF4-FFF2-40B4-BE49-F238E27FC236}">
                <a16:creationId xmlns:a16="http://schemas.microsoft.com/office/drawing/2014/main" id="{2CF91614-1643-BBBB-4979-7BC88255B926}"/>
              </a:ext>
            </a:extLst>
          </p:cNvPr>
          <p:cNvSpPr txBox="1"/>
          <p:nvPr/>
        </p:nvSpPr>
        <p:spPr>
          <a:xfrm>
            <a:off x="983432" y="3888287"/>
            <a:ext cx="9409046" cy="2110935"/>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b="1" u="sng" dirty="0">
                <a:solidFill>
                  <a:schemeClr val="accent1"/>
                </a:solidFill>
                <a:latin typeface="Arial" panose="020B0604020202020204" pitchFamily="34" charset="0"/>
                <a:ea typeface="Aileron" charset="0"/>
                <a:cs typeface="Arial" panose="020B0604020202020204" pitchFamily="34" charset="0"/>
              </a:rPr>
              <a:t>Clinical perspective</a:t>
            </a:r>
            <a:r>
              <a:rPr lang="en-GB" b="1" u="sng" baseline="30000" dirty="0">
                <a:solidFill>
                  <a:schemeClr val="accent1"/>
                </a:solidFill>
                <a:latin typeface="Arial" panose="020B0604020202020204" pitchFamily="34" charset="0"/>
                <a:ea typeface="Aileron" charset="0"/>
                <a:cs typeface="Arial" panose="020B0604020202020204" pitchFamily="34" charset="0"/>
              </a:rPr>
              <a:t>2</a:t>
            </a:r>
            <a:endParaRPr lang="en-GB" dirty="0">
              <a:solidFill>
                <a:srgbClr val="272727"/>
              </a:solidFill>
              <a:highlight>
                <a:srgbClr val="FFFFFF"/>
              </a:highlight>
              <a:latin typeface="Arial" panose="020B0604020202020204" pitchFamily="34" charset="0"/>
              <a:cs typeface="Arial" panose="020B0604020202020204" pitchFamily="34" charset="0"/>
            </a:endParaRPr>
          </a:p>
          <a:p>
            <a:pPr marL="342900" indent="-342900">
              <a:spcBef>
                <a:spcPts val="600"/>
              </a:spcBef>
              <a:buClr>
                <a:schemeClr val="accent1"/>
              </a:buClr>
              <a:buFont typeface="Arial" panose="020B0604020202020204" pitchFamily="34" charset="0"/>
              <a:buChar char="•"/>
            </a:pPr>
            <a:r>
              <a:rPr lang="en-GB" dirty="0">
                <a:solidFill>
                  <a:srgbClr val="272727"/>
                </a:solidFill>
                <a:highlight>
                  <a:srgbClr val="FFFFFF"/>
                </a:highlight>
                <a:latin typeface="Arial" panose="020B0604020202020204" pitchFamily="34" charset="0"/>
                <a:cs typeface="Arial" panose="020B0604020202020204" pitchFamily="34" charset="0"/>
              </a:rPr>
              <a:t>CheckMate 9DW confirms the efficacy of </a:t>
            </a:r>
            <a:r>
              <a:rPr lang="en-GB" dirty="0">
                <a:solidFill>
                  <a:srgbClr val="272727"/>
                </a:solidFill>
                <a:latin typeface="Arial" panose="020B0604020202020204" pitchFamily="34" charset="0"/>
                <a:cs typeface="Arial" panose="020B0604020202020204" pitchFamily="34" charset="0"/>
              </a:rPr>
              <a:t>dual CTLA4 and PD1/PD-L-1 blockade in treatment-naive advanced HCC</a:t>
            </a:r>
          </a:p>
          <a:p>
            <a:pPr marL="342900" indent="-342900">
              <a:spcBef>
                <a:spcPts val="600"/>
              </a:spcBef>
              <a:buClr>
                <a:schemeClr val="accent1"/>
              </a:buClr>
              <a:buFont typeface="Arial" panose="020B0604020202020204" pitchFamily="34" charset="0"/>
              <a:buChar char="•"/>
            </a:pPr>
            <a:r>
              <a:rPr lang="en-GB" dirty="0">
                <a:solidFill>
                  <a:srgbClr val="272727"/>
                </a:solidFill>
                <a:latin typeface="Arial" panose="020B0604020202020204" pitchFamily="34" charset="0"/>
                <a:cs typeface="Arial" panose="020B0604020202020204" pitchFamily="34" charset="0"/>
              </a:rPr>
              <a:t>Waiting for the 5-year follow-up data</a:t>
            </a:r>
          </a:p>
          <a:p>
            <a:pPr marL="342900" indent="-342900">
              <a:spcBef>
                <a:spcPts val="600"/>
              </a:spcBef>
              <a:buClr>
                <a:schemeClr val="accent1"/>
              </a:buClr>
              <a:buFont typeface="Arial" panose="020B0604020202020204" pitchFamily="34" charset="0"/>
              <a:buChar char="•"/>
            </a:pPr>
            <a:r>
              <a:rPr lang="en-GB" dirty="0">
                <a:solidFill>
                  <a:srgbClr val="272727"/>
                </a:solidFill>
                <a:highlight>
                  <a:srgbClr val="FFFFFF"/>
                </a:highlight>
                <a:latin typeface="Arial" panose="020B0604020202020204" pitchFamily="34" charset="0"/>
                <a:cs typeface="Arial" panose="020B0604020202020204" pitchFamily="34" charset="0"/>
              </a:rPr>
              <a:t>Nivolumab + ipilimumab is likely to become a standard-of-care treatment option in the future</a:t>
            </a:r>
            <a:endParaRPr lang="en-GB" dirty="0">
              <a:solidFill>
                <a:schemeClr val="tx2"/>
              </a:solidFill>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294192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C9C9C5-D7D1-5FB5-D477-860D13823851}"/>
              </a:ext>
            </a:extLst>
          </p:cNvPr>
          <p:cNvSpPr>
            <a:spLocks noGrp="1"/>
          </p:cNvSpPr>
          <p:nvPr>
            <p:ph type="title"/>
          </p:nvPr>
        </p:nvSpPr>
        <p:spPr>
          <a:xfrm>
            <a:off x="609600" y="274638"/>
            <a:ext cx="10972800" cy="4162474"/>
          </a:xfrm>
        </p:spPr>
        <p:txBody>
          <a:bodyPr>
            <a:normAutofit/>
          </a:bodyPr>
          <a:lstStyle/>
          <a:p>
            <a:r>
              <a:rPr lang="en-GB" dirty="0"/>
              <a:t>TACE With or Without Lenvatinib + Pembrolizumab for Intermediate-Stage HCC: Phase 3 LEAP-012 Study</a:t>
            </a:r>
            <a:br>
              <a:rPr lang="en-GB" dirty="0"/>
            </a:br>
            <a:endParaRPr lang="en-GB" dirty="0"/>
          </a:p>
        </p:txBody>
      </p:sp>
      <p:sp>
        <p:nvSpPr>
          <p:cNvPr id="7" name="Subtitle 6">
            <a:extLst>
              <a:ext uri="{FF2B5EF4-FFF2-40B4-BE49-F238E27FC236}">
                <a16:creationId xmlns:a16="http://schemas.microsoft.com/office/drawing/2014/main" id="{8E430D2C-AD48-6F06-C10F-6B77654C6113}"/>
              </a:ext>
            </a:extLst>
          </p:cNvPr>
          <p:cNvSpPr>
            <a:spLocks noGrp="1"/>
          </p:cNvSpPr>
          <p:nvPr>
            <p:ph type="subTitle" idx="1"/>
          </p:nvPr>
        </p:nvSpPr>
        <p:spPr>
          <a:xfrm>
            <a:off x="609600" y="4653136"/>
            <a:ext cx="10972800" cy="1655762"/>
          </a:xfrm>
        </p:spPr>
        <p:txBody>
          <a:bodyPr>
            <a:normAutofit/>
          </a:bodyPr>
          <a:lstStyle/>
          <a:p>
            <a:r>
              <a:rPr lang="en-GB" sz="2400" b="1" dirty="0"/>
              <a:t>Llovet J, et al. ESMO 2024. Abstract </a:t>
            </a:r>
            <a:r>
              <a:rPr lang="en-GB" sz="2400" b="1" kern="100" dirty="0">
                <a:ea typeface="Calibri" panose="020F0502020204030204" pitchFamily="34" charset="0"/>
              </a:rPr>
              <a:t>#</a:t>
            </a:r>
            <a:r>
              <a:rPr lang="en-GB" sz="2400" b="1" dirty="0"/>
              <a:t>LBA3. Oral presentation</a:t>
            </a:r>
          </a:p>
          <a:p>
            <a:endParaRPr lang="en-GB" sz="2400" b="1" dirty="0"/>
          </a:p>
        </p:txBody>
      </p:sp>
      <p:sp>
        <p:nvSpPr>
          <p:cNvPr id="8" name="Content Placeholder 7">
            <a:extLst>
              <a:ext uri="{FF2B5EF4-FFF2-40B4-BE49-F238E27FC236}">
                <a16:creationId xmlns:a16="http://schemas.microsoft.com/office/drawing/2014/main" id="{D597ED57-A9F2-C2C8-206F-8E15D9323819}"/>
              </a:ext>
            </a:extLst>
          </p:cNvPr>
          <p:cNvSpPr>
            <a:spLocks noGrp="1"/>
          </p:cNvSpPr>
          <p:nvPr>
            <p:ph sz="quarter" idx="15"/>
          </p:nvPr>
        </p:nvSpPr>
        <p:spPr>
          <a:xfrm>
            <a:off x="620183" y="6356351"/>
            <a:ext cx="10180339" cy="365125"/>
          </a:xfrm>
        </p:spPr>
        <p:txBody>
          <a:bodyPr/>
          <a:lstStyle/>
          <a:p>
            <a:r>
              <a:rPr lang="en-GB" dirty="0"/>
              <a:t>HCC, hepatocellular carcinoma; TACE, transarterial chemoembolisation</a:t>
            </a:r>
          </a:p>
        </p:txBody>
      </p:sp>
      <p:sp>
        <p:nvSpPr>
          <p:cNvPr id="2" name="Slide Number Placeholder 1">
            <a:extLst>
              <a:ext uri="{FF2B5EF4-FFF2-40B4-BE49-F238E27FC236}">
                <a16:creationId xmlns:a16="http://schemas.microsoft.com/office/drawing/2014/main" id="{38393C7F-20D5-D7B7-34F6-C78A2F987C04}"/>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14</a:t>
            </a:fld>
            <a:endParaRPr lang="en-GB" dirty="0"/>
          </a:p>
        </p:txBody>
      </p:sp>
    </p:spTree>
    <p:extLst>
      <p:ext uri="{BB962C8B-B14F-4D97-AF65-F5344CB8AC3E}">
        <p14:creationId xmlns:p14="http://schemas.microsoft.com/office/powerpoint/2010/main" val="130938953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p:txBody>
          <a:bodyPr/>
          <a:lstStyle/>
          <a:p>
            <a:r>
              <a:rPr lang="en-GB" dirty="0"/>
              <a:t>TACE remains standard of care for patients with intermediate-stage HCC</a:t>
            </a:r>
          </a:p>
          <a:p>
            <a:r>
              <a:rPr lang="en-GB" dirty="0"/>
              <a:t>At ESMO 2024</a:t>
            </a:r>
            <a:r>
              <a:rPr lang="en-GB" baseline="30000" dirty="0"/>
              <a:t>3</a:t>
            </a:r>
            <a:r>
              <a:rPr lang="en-GB" dirty="0"/>
              <a:t>: results from the Phase 3 LEAP-012 were presented, </a:t>
            </a:r>
            <a:r>
              <a:rPr lang="en-GB" b="1" dirty="0">
                <a:solidFill>
                  <a:schemeClr val="accent1"/>
                </a:solidFill>
              </a:rPr>
              <a:t>evaluating lenvatinib + pembrolizumab + TACE versus placebo + TACE </a:t>
            </a:r>
            <a:r>
              <a:rPr lang="en-GB" dirty="0"/>
              <a:t>in intermediate-stage HCC</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LEAP-012</a:t>
            </a:r>
            <a:br>
              <a:rPr lang="en-GB" dirty="0"/>
            </a:br>
            <a:r>
              <a:rPr lang="en-GB" sz="2400" dirty="0">
                <a:solidFill>
                  <a:schemeClr val="accent1"/>
                </a:solidFill>
              </a:rPr>
              <a:t>Background and study design</a:t>
            </a:r>
            <a:r>
              <a:rPr lang="en-GB" sz="2400" baseline="30000" dirty="0">
                <a:solidFill>
                  <a:schemeClr val="accent1"/>
                </a:solidFill>
              </a:rPr>
              <a:t>1,2</a:t>
            </a:r>
            <a:endParaRPr lang="en-GB" baseline="30000" dirty="0">
              <a:solidFill>
                <a:schemeClr val="accent1"/>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15</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p:txBody>
          <a:bodyPr anchor="b" anchorCtr="0"/>
          <a:lstStyle/>
          <a:p>
            <a:r>
              <a:rPr lang="en-GB" sz="1100" baseline="30000" dirty="0"/>
              <a:t>a </a:t>
            </a:r>
            <a:r>
              <a:rPr lang="en-GB" sz="1100" dirty="0"/>
              <a:t>Largest tumour in cm + number of tumours; </a:t>
            </a:r>
            <a:r>
              <a:rPr lang="en-GB" sz="1100" baseline="30000" dirty="0"/>
              <a:t>b </a:t>
            </a:r>
            <a:r>
              <a:rPr lang="en-GB" sz="1100" dirty="0"/>
              <a:t>2-4 weeks after the start of systemic therapy with a maximum of 2 treatments per tumour (4 total) and no more than 1 treatment per month; </a:t>
            </a:r>
            <a:r>
              <a:rPr lang="en-GB" sz="1100" baseline="30000" dirty="0"/>
              <a:t>c </a:t>
            </a:r>
            <a:r>
              <a:rPr lang="en-GB" sz="1100" dirty="0"/>
              <a:t>Per RECIST v1.1 by BICR; </a:t>
            </a:r>
            <a:r>
              <a:rPr lang="en-GB" sz="1100" baseline="30000" dirty="0"/>
              <a:t>d </a:t>
            </a:r>
            <a:r>
              <a:rPr lang="en-GB" sz="1100" dirty="0"/>
              <a:t>Per mRECIST by BICR</a:t>
            </a:r>
          </a:p>
          <a:p>
            <a:r>
              <a:rPr lang="en-GB" sz="1100" dirty="0"/>
              <a:t>AFP, alpha fetoprotein; BICR, blinded independent central review; BW, body weight; DOR, duration of response; ECOG PS, Eastern Cooperative Oncology Group performance status; ESMO, European Society for Medical Oncology; HCC, hepatocellular carcinoma; IA1, interim analysis 1; IV, intravenous; mRECIST, modified RECIST; ORR, objective response rate; OS, overall survival; PFS, progression-free survival; PO, oral; Q6W, every 6 weeks; QD, once daily; R, randomised; RECIST, Response Evaluation Criteria in Solid Tumours; TACE, </a:t>
            </a:r>
            <a:r>
              <a:rPr lang="en-GB" sz="1100" dirty="0" err="1"/>
              <a:t>transarterial</a:t>
            </a:r>
            <a:r>
              <a:rPr lang="en-GB" sz="1100" dirty="0"/>
              <a:t> </a:t>
            </a:r>
            <a:r>
              <a:rPr lang="en-GB" sz="1100" dirty="0" err="1"/>
              <a:t>chemoembolisation</a:t>
            </a:r>
            <a:r>
              <a:rPr lang="en-GB" sz="1100" dirty="0"/>
              <a:t>; TTP, time to progression</a:t>
            </a:r>
          </a:p>
          <a:p>
            <a:r>
              <a:rPr lang="en-GB" sz="1100" dirty="0"/>
              <a:t>1. ClinicalTrials.gov: NCT04246177; 2. Wang Q, et al. J Hepatol. 2019;70:893-903; 3. Llovet J, et al. ESMO 2024. Abstract #LBA3. Oral presentation </a:t>
            </a:r>
          </a:p>
        </p:txBody>
      </p:sp>
      <p:cxnSp>
        <p:nvCxnSpPr>
          <p:cNvPr id="6" name="Straight Connector 5">
            <a:extLst>
              <a:ext uri="{FF2B5EF4-FFF2-40B4-BE49-F238E27FC236}">
                <a16:creationId xmlns:a16="http://schemas.microsoft.com/office/drawing/2014/main" id="{5188396E-C499-37CE-9FC0-50680FBCB927}"/>
              </a:ext>
            </a:extLst>
          </p:cNvPr>
          <p:cNvCxnSpPr>
            <a:cxnSpLocks/>
          </p:cNvCxnSpPr>
          <p:nvPr/>
        </p:nvCxnSpPr>
        <p:spPr>
          <a:xfrm>
            <a:off x="4207183" y="3121902"/>
            <a:ext cx="396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28E65427-A753-0BC3-DF35-D81C3F7F023E}"/>
              </a:ext>
            </a:extLst>
          </p:cNvPr>
          <p:cNvCxnSpPr>
            <a:cxnSpLocks/>
          </p:cNvCxnSpPr>
          <p:nvPr/>
        </p:nvCxnSpPr>
        <p:spPr>
          <a:xfrm>
            <a:off x="3108592" y="3564950"/>
            <a:ext cx="1166079"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2" name="Rounded Rectangle 11">
            <a:extLst>
              <a:ext uri="{FF2B5EF4-FFF2-40B4-BE49-F238E27FC236}">
                <a16:creationId xmlns:a16="http://schemas.microsoft.com/office/drawing/2014/main" id="{490340CA-25AC-8C0D-B57B-53EB01D99C32}"/>
              </a:ext>
            </a:extLst>
          </p:cNvPr>
          <p:cNvSpPr/>
          <p:nvPr/>
        </p:nvSpPr>
        <p:spPr>
          <a:xfrm>
            <a:off x="4620176" y="2636912"/>
            <a:ext cx="3058764" cy="969981"/>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000" b="1" dirty="0">
                <a:solidFill>
                  <a:schemeClr val="bg1"/>
                </a:solidFill>
                <a:latin typeface="Arial" panose="020B0604020202020204" pitchFamily="34" charset="0"/>
                <a:cs typeface="Arial" panose="020B0604020202020204" pitchFamily="34" charset="0"/>
              </a:rPr>
              <a:t>Lenvatinib 12 mg (BW ≥60 kg) or</a:t>
            </a:r>
            <a:br>
              <a:rPr lang="en-GB" sz="1000" b="1" dirty="0">
                <a:solidFill>
                  <a:schemeClr val="bg1"/>
                </a:solidFill>
                <a:latin typeface="Arial" panose="020B0604020202020204" pitchFamily="34" charset="0"/>
                <a:cs typeface="Arial" panose="020B0604020202020204" pitchFamily="34" charset="0"/>
              </a:rPr>
            </a:br>
            <a:r>
              <a:rPr lang="en-GB" sz="1000" b="1" dirty="0">
                <a:solidFill>
                  <a:schemeClr val="bg1"/>
                </a:solidFill>
                <a:latin typeface="Arial" panose="020B0604020202020204" pitchFamily="34" charset="0"/>
                <a:cs typeface="Arial" panose="020B0604020202020204" pitchFamily="34" charset="0"/>
              </a:rPr>
              <a:t>8 mg (BW &lt;60 kg) PO QD</a:t>
            </a:r>
          </a:p>
          <a:p>
            <a:pPr algn="ctr">
              <a:lnSpc>
                <a:spcPct val="90000"/>
              </a:lnSpc>
              <a:buClr>
                <a:schemeClr val="accent1"/>
              </a:buClr>
            </a:pPr>
            <a:r>
              <a:rPr lang="en-GB" sz="1000" b="1" dirty="0">
                <a:solidFill>
                  <a:schemeClr val="bg1"/>
                </a:solidFill>
                <a:latin typeface="Arial" panose="020B0604020202020204" pitchFamily="34" charset="0"/>
                <a:cs typeface="Arial" panose="020B0604020202020204" pitchFamily="34" charset="0"/>
              </a:rPr>
              <a:t>+</a:t>
            </a:r>
          </a:p>
          <a:p>
            <a:pPr algn="ctr">
              <a:lnSpc>
                <a:spcPct val="90000"/>
              </a:lnSpc>
              <a:buClr>
                <a:schemeClr val="accent1"/>
              </a:buClr>
            </a:pPr>
            <a:r>
              <a:rPr lang="en-GB" sz="1000" b="1" dirty="0">
                <a:solidFill>
                  <a:schemeClr val="bg1"/>
                </a:solidFill>
                <a:latin typeface="Arial" panose="020B0604020202020204" pitchFamily="34" charset="0"/>
                <a:cs typeface="Arial" panose="020B0604020202020204" pitchFamily="34" charset="0"/>
              </a:rPr>
              <a:t>pembrolizumab 400 mg IV Q6W (up to 2 years)</a:t>
            </a:r>
          </a:p>
          <a:p>
            <a:pPr algn="ctr">
              <a:lnSpc>
                <a:spcPct val="90000"/>
              </a:lnSpc>
              <a:buClr>
                <a:schemeClr val="accent1"/>
              </a:buClr>
            </a:pPr>
            <a:r>
              <a:rPr lang="en-GB" sz="1000" b="1" dirty="0">
                <a:solidFill>
                  <a:schemeClr val="bg1"/>
                </a:solidFill>
                <a:latin typeface="Arial" panose="020B0604020202020204" pitchFamily="34" charset="0"/>
                <a:cs typeface="Arial" panose="020B0604020202020204" pitchFamily="34" charset="0"/>
              </a:rPr>
              <a:t>+</a:t>
            </a:r>
          </a:p>
          <a:p>
            <a:pPr algn="ctr">
              <a:lnSpc>
                <a:spcPct val="90000"/>
              </a:lnSpc>
              <a:buClr>
                <a:schemeClr val="accent1"/>
              </a:buClr>
            </a:pPr>
            <a:r>
              <a:rPr lang="en-GB" sz="1000" b="1" dirty="0">
                <a:solidFill>
                  <a:schemeClr val="bg1"/>
                </a:solidFill>
                <a:latin typeface="Arial" panose="020B0604020202020204" pitchFamily="34" charset="0"/>
                <a:cs typeface="Arial" panose="020B0604020202020204" pitchFamily="34" charset="0"/>
              </a:rPr>
              <a:t>TACE</a:t>
            </a:r>
            <a:r>
              <a:rPr lang="en-GB" sz="1000" b="1" baseline="30000" dirty="0">
                <a:solidFill>
                  <a:schemeClr val="bg1"/>
                </a:solidFill>
                <a:latin typeface="Arial" panose="020B0604020202020204" pitchFamily="34" charset="0"/>
                <a:cs typeface="Arial" panose="020B0604020202020204" pitchFamily="34" charset="0"/>
              </a:rPr>
              <a:t>b</a:t>
            </a:r>
            <a:endParaRPr lang="en-GB" sz="1000" baseline="30000" dirty="0">
              <a:solidFill>
                <a:schemeClr val="bg1"/>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989F8E67-B827-A0B9-ACF3-835FAA04E853}"/>
              </a:ext>
            </a:extLst>
          </p:cNvPr>
          <p:cNvCxnSpPr>
            <a:cxnSpLocks/>
          </p:cNvCxnSpPr>
          <p:nvPr/>
        </p:nvCxnSpPr>
        <p:spPr>
          <a:xfrm>
            <a:off x="4207183" y="4007999"/>
            <a:ext cx="396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E21A1049-CE0A-E66D-52E3-451F5EEE4E8F}"/>
              </a:ext>
            </a:extLst>
          </p:cNvPr>
          <p:cNvSpPr txBox="1"/>
          <p:nvPr/>
        </p:nvSpPr>
        <p:spPr>
          <a:xfrm>
            <a:off x="738110" y="4424441"/>
            <a:ext cx="3053634" cy="1051570"/>
          </a:xfrm>
          <a:prstGeom prst="rect">
            <a:avLst/>
          </a:prstGeom>
          <a:noFill/>
        </p:spPr>
        <p:txBody>
          <a:bodyPr wrap="square" lIns="0" tIns="0" rIns="0" bIns="0" rtlCol="0">
            <a:spAutoFit/>
          </a:bodyPr>
          <a:lstStyle/>
          <a:p>
            <a:pPr>
              <a:spcAft>
                <a:spcPts val="200"/>
              </a:spcAft>
              <a:buClr>
                <a:schemeClr val="accent1"/>
              </a:buClr>
            </a:pPr>
            <a:r>
              <a:rPr lang="en-GB" sz="1000" b="1" dirty="0">
                <a:latin typeface="Arial" panose="020B0604020202020204" pitchFamily="34" charset="0"/>
                <a:cs typeface="Arial" panose="020B0604020202020204" pitchFamily="34" charset="0"/>
              </a:rPr>
              <a:t>Stratification factors</a:t>
            </a:r>
          </a:p>
          <a:p>
            <a:pPr marL="184150" indent="-18415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Study site</a:t>
            </a:r>
          </a:p>
          <a:p>
            <a:pPr marL="184150" indent="-184150">
              <a:spcAft>
                <a:spcPts val="200"/>
              </a:spcAft>
              <a:buClr>
                <a:schemeClr val="accent1"/>
              </a:buClr>
              <a:buFont typeface="Arial" panose="020B0604020202020204" pitchFamily="34" charset="0"/>
              <a:buChar char="•"/>
            </a:pPr>
            <a:r>
              <a:rPr lang="en-GB" sz="1000" dirty="0">
                <a:latin typeface="Arial" panose="020B0604020202020204" pitchFamily="34" charset="0"/>
                <a:cs typeface="Arial" panose="020B0604020202020204" pitchFamily="34" charset="0"/>
              </a:rPr>
              <a:t>AFP (≤400 ng/mL vs &gt;400 ng/mL)</a:t>
            </a:r>
          </a:p>
          <a:p>
            <a:pPr marL="184150" indent="-18415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ECOG PS (0 vs 1)</a:t>
            </a:r>
          </a:p>
          <a:p>
            <a:pPr marL="184150" indent="-184150">
              <a:spcAft>
                <a:spcPts val="200"/>
              </a:spcAft>
              <a:buClr>
                <a:schemeClr val="accent1"/>
              </a:buClr>
              <a:buFont typeface="Arial" panose="020B0604020202020204" pitchFamily="34" charset="0"/>
              <a:buChar char="•"/>
            </a:pPr>
            <a:r>
              <a:rPr lang="en-GB" sz="1000" dirty="0">
                <a:latin typeface="Arial" panose="020B0604020202020204" pitchFamily="34" charset="0"/>
                <a:cs typeface="Arial" panose="020B0604020202020204" pitchFamily="34" charset="0"/>
              </a:rPr>
              <a:t>Albumin-bilirubin grade (1 vs 2 or 3)</a:t>
            </a:r>
          </a:p>
          <a:p>
            <a:pPr marL="184150" indent="-18415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Tumour burden s</a:t>
            </a:r>
            <a:r>
              <a:rPr lang="en-GB" sz="1000" dirty="0">
                <a:latin typeface="Arial" panose="020B0604020202020204" pitchFamily="34" charset="0"/>
                <a:cs typeface="Arial" panose="020B0604020202020204" pitchFamily="34" charset="0"/>
              </a:rPr>
              <a:t>core</a:t>
            </a:r>
            <a:r>
              <a:rPr lang="en-GB" sz="1000" baseline="30000" dirty="0">
                <a:latin typeface="Arial" panose="020B0604020202020204" pitchFamily="34" charset="0"/>
                <a:cs typeface="Arial" panose="020B0604020202020204" pitchFamily="34" charset="0"/>
              </a:rPr>
              <a:t>1,a</a:t>
            </a:r>
            <a:r>
              <a:rPr lang="en-GB" sz="1000" dirty="0">
                <a:latin typeface="Arial" panose="020B0604020202020204" pitchFamily="34" charset="0"/>
                <a:cs typeface="Arial" panose="020B0604020202020204" pitchFamily="34" charset="0"/>
              </a:rPr>
              <a:t> (≤6 vs &gt;6 but ≤12 vs &gt;12)</a:t>
            </a:r>
            <a:endParaRPr lang="en-GB" sz="1000" dirty="0">
              <a:solidFill>
                <a:schemeClr val="tx1"/>
              </a:solidFill>
              <a:latin typeface="Arial" panose="020B0604020202020204" pitchFamily="34" charset="0"/>
              <a:cs typeface="Arial" panose="020B0604020202020204" pitchFamily="34" charset="0"/>
            </a:endParaRPr>
          </a:p>
        </p:txBody>
      </p:sp>
      <p:sp>
        <p:nvSpPr>
          <p:cNvPr id="20" name="Rounded Rectangle 19">
            <a:extLst>
              <a:ext uri="{FF2B5EF4-FFF2-40B4-BE49-F238E27FC236}">
                <a16:creationId xmlns:a16="http://schemas.microsoft.com/office/drawing/2014/main" id="{A83629FC-1AF3-EC86-8BC7-975B8D040D63}"/>
              </a:ext>
            </a:extLst>
          </p:cNvPr>
          <p:cNvSpPr/>
          <p:nvPr/>
        </p:nvSpPr>
        <p:spPr>
          <a:xfrm>
            <a:off x="4620176" y="3681203"/>
            <a:ext cx="3060000" cy="653593"/>
          </a:xfrm>
          <a:prstGeom prst="roundRect">
            <a:avLst>
              <a:gd name="adj" fmla="val 16894"/>
            </a:avLst>
          </a:prstGeom>
          <a:solidFill>
            <a:schemeClr val="tx2"/>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000" b="1" dirty="0">
                <a:solidFill>
                  <a:schemeClr val="bg1"/>
                </a:solidFill>
                <a:latin typeface="Arial" panose="020B0604020202020204" pitchFamily="34" charset="0"/>
                <a:cs typeface="Arial" panose="020B0604020202020204" pitchFamily="34" charset="0"/>
              </a:rPr>
              <a:t>Placebo PO QD +</a:t>
            </a:r>
          </a:p>
          <a:p>
            <a:pPr algn="ctr">
              <a:lnSpc>
                <a:spcPct val="90000"/>
              </a:lnSpc>
              <a:buClr>
                <a:schemeClr val="accent1"/>
              </a:buClr>
            </a:pPr>
            <a:r>
              <a:rPr lang="en-GB" sz="1000" b="1" dirty="0">
                <a:solidFill>
                  <a:schemeClr val="bg1"/>
                </a:solidFill>
                <a:latin typeface="Arial" panose="020B0604020202020204" pitchFamily="34" charset="0"/>
                <a:cs typeface="Arial" panose="020B0604020202020204" pitchFamily="34" charset="0"/>
              </a:rPr>
              <a:t>placebo IV Q6W (up to 2 years)</a:t>
            </a:r>
          </a:p>
          <a:p>
            <a:pPr algn="ctr">
              <a:lnSpc>
                <a:spcPct val="90000"/>
              </a:lnSpc>
              <a:buClr>
                <a:schemeClr val="accent1"/>
              </a:buClr>
            </a:pPr>
            <a:r>
              <a:rPr lang="en-GB" sz="1000" b="1" dirty="0">
                <a:solidFill>
                  <a:schemeClr val="bg1"/>
                </a:solidFill>
                <a:latin typeface="Arial" panose="020B0604020202020204" pitchFamily="34" charset="0"/>
                <a:cs typeface="Arial" panose="020B0604020202020204" pitchFamily="34" charset="0"/>
              </a:rPr>
              <a:t>+</a:t>
            </a:r>
            <a:br>
              <a:rPr lang="en-GB" sz="1000" b="1" dirty="0">
                <a:solidFill>
                  <a:schemeClr val="bg1"/>
                </a:solidFill>
                <a:latin typeface="Arial" panose="020B0604020202020204" pitchFamily="34" charset="0"/>
                <a:cs typeface="Arial" panose="020B0604020202020204" pitchFamily="34" charset="0"/>
              </a:rPr>
            </a:br>
            <a:r>
              <a:rPr lang="en-GB" sz="1000" b="1" dirty="0">
                <a:solidFill>
                  <a:schemeClr val="bg1"/>
                </a:solidFill>
                <a:latin typeface="Arial" panose="020B0604020202020204" pitchFamily="34" charset="0"/>
                <a:cs typeface="Arial" panose="020B0604020202020204" pitchFamily="34" charset="0"/>
              </a:rPr>
              <a:t>TACE</a:t>
            </a:r>
            <a:r>
              <a:rPr lang="en-GB" sz="1000" b="1" baseline="30000" dirty="0">
                <a:solidFill>
                  <a:schemeClr val="bg1"/>
                </a:solidFill>
                <a:latin typeface="Arial" panose="020B0604020202020204" pitchFamily="34" charset="0"/>
                <a:cs typeface="Arial" panose="020B0604020202020204" pitchFamily="34" charset="0"/>
              </a:rPr>
              <a:t>b</a:t>
            </a:r>
            <a:endParaRPr lang="en-GB" sz="1000" baseline="30000" dirty="0">
              <a:solidFill>
                <a:schemeClr val="bg1"/>
              </a:solidFill>
              <a:latin typeface="Arial" panose="020B0604020202020204" pitchFamily="34" charset="0"/>
              <a:cs typeface="Arial" panose="020B0604020202020204" pitchFamily="34" charset="0"/>
            </a:endParaRPr>
          </a:p>
        </p:txBody>
      </p:sp>
      <p:sp>
        <p:nvSpPr>
          <p:cNvPr id="23" name="Rounded Rectangle 22">
            <a:extLst>
              <a:ext uri="{FF2B5EF4-FFF2-40B4-BE49-F238E27FC236}">
                <a16:creationId xmlns:a16="http://schemas.microsoft.com/office/drawing/2014/main" id="{7373C1C0-2A63-7EF7-4AE0-BB60540B761B}"/>
              </a:ext>
            </a:extLst>
          </p:cNvPr>
          <p:cNvSpPr/>
          <p:nvPr/>
        </p:nvSpPr>
        <p:spPr>
          <a:xfrm>
            <a:off x="7813302" y="2636912"/>
            <a:ext cx="2882998" cy="1699200"/>
          </a:xfrm>
          <a:prstGeom prst="roundRect">
            <a:avLst>
              <a:gd name="adj" fmla="val 6673"/>
            </a:avLst>
          </a:prstGeom>
          <a:solidFill>
            <a:schemeClr val="accent1">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buClr>
                <a:schemeClr val="accent1"/>
              </a:buClr>
            </a:pPr>
            <a:r>
              <a:rPr lang="en-GB" sz="1200" b="1" dirty="0">
                <a:solidFill>
                  <a:schemeClr val="accent1"/>
                </a:solidFill>
                <a:latin typeface="Arial" panose="020B0604020202020204" pitchFamily="34" charset="0"/>
                <a:cs typeface="Arial" panose="020B0604020202020204" pitchFamily="34" charset="0"/>
              </a:rPr>
              <a:t>Endpoints</a:t>
            </a:r>
          </a:p>
          <a:p>
            <a:pPr>
              <a:buClr>
                <a:schemeClr val="accent1"/>
              </a:buClr>
            </a:pPr>
            <a:r>
              <a:rPr lang="en-GB" sz="1000" b="1" dirty="0">
                <a:solidFill>
                  <a:schemeClr val="tx1"/>
                </a:solidFill>
                <a:latin typeface="Arial" panose="020B0604020202020204" pitchFamily="34" charset="0"/>
                <a:cs typeface="Arial" panose="020B0604020202020204" pitchFamily="34" charset="0"/>
              </a:rPr>
              <a:t>Primary</a:t>
            </a:r>
          </a:p>
          <a:p>
            <a:pPr marL="184150" indent="-18415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PFS</a:t>
            </a:r>
            <a:r>
              <a:rPr lang="en-GB" sz="1000" baseline="30000" dirty="0">
                <a:solidFill>
                  <a:schemeClr val="tx1"/>
                </a:solidFill>
                <a:latin typeface="Arial" panose="020B0604020202020204" pitchFamily="34" charset="0"/>
                <a:cs typeface="Arial" panose="020B0604020202020204" pitchFamily="34" charset="0"/>
              </a:rPr>
              <a:t>c</a:t>
            </a:r>
            <a:r>
              <a:rPr lang="en-GB" sz="1000" dirty="0">
                <a:solidFill>
                  <a:schemeClr val="tx1"/>
                </a:solidFill>
                <a:latin typeface="Arial" panose="020B0604020202020204" pitchFamily="34" charset="0"/>
                <a:cs typeface="Arial" panose="020B0604020202020204" pitchFamily="34" charset="0"/>
              </a:rPr>
              <a:t> and OS</a:t>
            </a:r>
          </a:p>
          <a:p>
            <a:pPr marL="401638" lvl="1" indent="-131763">
              <a:spcAft>
                <a:spcPts val="200"/>
              </a:spcAft>
              <a:buClr>
                <a:schemeClr val="accent1"/>
              </a:buClr>
              <a:buFont typeface="System Font Regular"/>
              <a:buChar char="–"/>
            </a:pPr>
            <a:r>
              <a:rPr lang="en-GB" sz="900" dirty="0">
                <a:solidFill>
                  <a:schemeClr val="tx1"/>
                </a:solidFill>
                <a:latin typeface="Arial" panose="020B0604020202020204" pitchFamily="34" charset="0"/>
                <a:cs typeface="Arial" panose="020B0604020202020204" pitchFamily="34" charset="0"/>
              </a:rPr>
              <a:t>IA1 is the </a:t>
            </a:r>
            <a:r>
              <a:rPr lang="en-GB" sz="900" b="1" dirty="0">
                <a:solidFill>
                  <a:schemeClr val="tx1"/>
                </a:solidFill>
                <a:latin typeface="Arial" panose="020B0604020202020204" pitchFamily="34" charset="0"/>
                <a:cs typeface="Arial" panose="020B0604020202020204" pitchFamily="34" charset="0"/>
              </a:rPr>
              <a:t>final analysis </a:t>
            </a:r>
            <a:r>
              <a:rPr lang="en-GB" sz="900" dirty="0">
                <a:solidFill>
                  <a:schemeClr val="tx1"/>
                </a:solidFill>
                <a:latin typeface="Arial" panose="020B0604020202020204" pitchFamily="34" charset="0"/>
                <a:cs typeface="Arial" panose="020B0604020202020204" pitchFamily="34" charset="0"/>
              </a:rPr>
              <a:t>for PFS</a:t>
            </a:r>
          </a:p>
          <a:p>
            <a:pPr marL="401638" lvl="1" indent="-131763">
              <a:spcAft>
                <a:spcPts val="200"/>
              </a:spcAft>
              <a:buClr>
                <a:schemeClr val="accent1"/>
              </a:buClr>
              <a:buFont typeface="System Font Regular"/>
              <a:buChar char="–"/>
            </a:pPr>
            <a:r>
              <a:rPr lang="en-GB" sz="900" dirty="0">
                <a:solidFill>
                  <a:schemeClr val="tx1"/>
                </a:solidFill>
                <a:latin typeface="Arial" panose="020B0604020202020204" pitchFamily="34" charset="0"/>
                <a:cs typeface="Arial" panose="020B0604020202020204" pitchFamily="34" charset="0"/>
              </a:rPr>
              <a:t>Initial alpha of 0.025 (1-sided) allocated to PFS; passed to OS if PFS is statistically significant</a:t>
            </a:r>
          </a:p>
          <a:p>
            <a:pPr>
              <a:buClr>
                <a:schemeClr val="accent1"/>
              </a:buClr>
            </a:pPr>
            <a:r>
              <a:rPr lang="en-GB" sz="1000" b="1" dirty="0">
                <a:solidFill>
                  <a:schemeClr val="tx1"/>
                </a:solidFill>
                <a:latin typeface="Arial" panose="020B0604020202020204" pitchFamily="34" charset="0"/>
                <a:cs typeface="Arial" panose="020B0604020202020204" pitchFamily="34" charset="0"/>
              </a:rPr>
              <a:t>Secondary</a:t>
            </a:r>
          </a:p>
          <a:p>
            <a:pPr marL="184150" indent="-18415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Secondary: ORR,</a:t>
            </a:r>
            <a:r>
              <a:rPr lang="en-GB" sz="1000" baseline="30000" dirty="0">
                <a:solidFill>
                  <a:schemeClr val="tx1"/>
                </a:solidFill>
                <a:latin typeface="Arial" panose="020B0604020202020204" pitchFamily="34" charset="0"/>
                <a:cs typeface="Arial" panose="020B0604020202020204" pitchFamily="34" charset="0"/>
              </a:rPr>
              <a:t>c,d</a:t>
            </a:r>
            <a:r>
              <a:rPr lang="en-GB" sz="1000" dirty="0">
                <a:solidFill>
                  <a:schemeClr val="tx1"/>
                </a:solidFill>
                <a:latin typeface="Arial" panose="020B0604020202020204" pitchFamily="34" charset="0"/>
                <a:cs typeface="Arial" panose="020B0604020202020204" pitchFamily="34" charset="0"/>
              </a:rPr>
              <a:t> DOR,</a:t>
            </a:r>
            <a:r>
              <a:rPr lang="en-GB" sz="1000" baseline="30000" dirty="0">
                <a:solidFill>
                  <a:schemeClr val="tx1"/>
                </a:solidFill>
                <a:latin typeface="Arial" panose="020B0604020202020204" pitchFamily="34" charset="0"/>
                <a:cs typeface="Arial" panose="020B0604020202020204" pitchFamily="34" charset="0"/>
              </a:rPr>
              <a:t>c,d</a:t>
            </a:r>
            <a:r>
              <a:rPr lang="en-GB" sz="1000" dirty="0">
                <a:solidFill>
                  <a:schemeClr val="tx1"/>
                </a:solidFill>
                <a:latin typeface="Arial" panose="020B0604020202020204" pitchFamily="34" charset="0"/>
                <a:cs typeface="Arial" panose="020B0604020202020204" pitchFamily="34" charset="0"/>
              </a:rPr>
              <a:t> TTP,</a:t>
            </a:r>
            <a:r>
              <a:rPr lang="en-GB" sz="1000" baseline="30000" dirty="0">
                <a:solidFill>
                  <a:schemeClr val="tx1"/>
                </a:solidFill>
                <a:latin typeface="Arial" panose="020B0604020202020204" pitchFamily="34" charset="0"/>
                <a:cs typeface="Arial" panose="020B0604020202020204" pitchFamily="34" charset="0"/>
              </a:rPr>
              <a:t>c,d</a:t>
            </a:r>
            <a:r>
              <a:rPr lang="en-GB" sz="1000" dirty="0">
                <a:solidFill>
                  <a:schemeClr val="tx1"/>
                </a:solidFill>
                <a:latin typeface="Arial" panose="020B0604020202020204" pitchFamily="34" charset="0"/>
                <a:cs typeface="Arial" panose="020B0604020202020204" pitchFamily="34" charset="0"/>
              </a:rPr>
              <a:t> PFS,</a:t>
            </a:r>
            <a:r>
              <a:rPr lang="en-GB" sz="1000" baseline="30000" dirty="0">
                <a:solidFill>
                  <a:schemeClr val="tx1"/>
                </a:solidFill>
                <a:latin typeface="Arial" panose="020B0604020202020204" pitchFamily="34" charset="0"/>
                <a:cs typeface="Arial" panose="020B0604020202020204" pitchFamily="34" charset="0"/>
              </a:rPr>
              <a:t>d</a:t>
            </a:r>
            <a:r>
              <a:rPr lang="en-GB" sz="1000" dirty="0">
                <a:solidFill>
                  <a:schemeClr val="tx1"/>
                </a:solidFill>
                <a:latin typeface="Arial" panose="020B0604020202020204" pitchFamily="34" charset="0"/>
                <a:cs typeface="Arial" panose="020B0604020202020204" pitchFamily="34" charset="0"/>
              </a:rPr>
              <a:t> and safety</a:t>
            </a:r>
          </a:p>
        </p:txBody>
      </p:sp>
      <p:cxnSp>
        <p:nvCxnSpPr>
          <p:cNvPr id="28" name="Straight Connector 27">
            <a:extLst>
              <a:ext uri="{FF2B5EF4-FFF2-40B4-BE49-F238E27FC236}">
                <a16:creationId xmlns:a16="http://schemas.microsoft.com/office/drawing/2014/main" id="{E1E1A472-D163-B2E5-4C62-3399C8367F6E}"/>
              </a:ext>
            </a:extLst>
          </p:cNvPr>
          <p:cNvCxnSpPr>
            <a:cxnSpLocks/>
          </p:cNvCxnSpPr>
          <p:nvPr/>
        </p:nvCxnSpPr>
        <p:spPr>
          <a:xfrm flipV="1">
            <a:off x="4207183" y="3105632"/>
            <a:ext cx="0" cy="91305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Oval 21">
            <a:extLst>
              <a:ext uri="{FF2B5EF4-FFF2-40B4-BE49-F238E27FC236}">
                <a16:creationId xmlns:a16="http://schemas.microsoft.com/office/drawing/2014/main" id="{9C556D63-FEEE-C684-420D-584503BA497C}"/>
              </a:ext>
            </a:extLst>
          </p:cNvPr>
          <p:cNvSpPr/>
          <p:nvPr/>
        </p:nvSpPr>
        <p:spPr>
          <a:xfrm>
            <a:off x="3962052" y="3319819"/>
            <a:ext cx="490263" cy="490263"/>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US" b="1" dirty="0">
                <a:latin typeface="Arial" panose="020B0604020202020204" pitchFamily="34" charset="0"/>
                <a:cs typeface="Arial" panose="020B0604020202020204" pitchFamily="34" charset="0"/>
              </a:rPr>
              <a:t>R</a:t>
            </a:r>
            <a:br>
              <a:rPr lang="en-US" b="1" dirty="0">
                <a:latin typeface="Arial" panose="020B0604020202020204" pitchFamily="34" charset="0"/>
                <a:cs typeface="Arial" panose="020B0604020202020204" pitchFamily="34" charset="0"/>
              </a:rPr>
            </a:br>
            <a:r>
              <a:rPr lang="en-US" sz="1000" b="1" dirty="0">
                <a:latin typeface="Arial" panose="020B0604020202020204" pitchFamily="34" charset="0"/>
                <a:cs typeface="Arial" panose="020B0604020202020204" pitchFamily="34" charset="0"/>
              </a:rPr>
              <a:t>1:1</a:t>
            </a:r>
          </a:p>
        </p:txBody>
      </p:sp>
      <p:sp>
        <p:nvSpPr>
          <p:cNvPr id="29" name="Rounded Rectangle 28">
            <a:extLst>
              <a:ext uri="{FF2B5EF4-FFF2-40B4-BE49-F238E27FC236}">
                <a16:creationId xmlns:a16="http://schemas.microsoft.com/office/drawing/2014/main" id="{0DA83324-6627-88BD-F434-CEAC93A7107B}"/>
              </a:ext>
            </a:extLst>
          </p:cNvPr>
          <p:cNvSpPr/>
          <p:nvPr/>
        </p:nvSpPr>
        <p:spPr>
          <a:xfrm>
            <a:off x="620712" y="2636912"/>
            <a:ext cx="3190472" cy="1697884"/>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200"/>
              </a:spcAft>
              <a:buClr>
                <a:schemeClr val="accent1"/>
              </a:buClr>
            </a:pPr>
            <a:r>
              <a:rPr lang="en-GB" sz="1200" b="1" dirty="0">
                <a:solidFill>
                  <a:schemeClr val="accent1"/>
                </a:solidFill>
                <a:latin typeface="Arial" panose="020B0604020202020204" pitchFamily="34" charset="0"/>
                <a:cs typeface="Arial" panose="020B0604020202020204" pitchFamily="34" charset="0"/>
              </a:rPr>
              <a:t>Key eligibility criteria</a:t>
            </a:r>
          </a:p>
          <a:p>
            <a:pPr marL="184150" indent="-184150">
              <a:spcAft>
                <a:spcPts val="1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Confirmed HCC not amenable to curative treatment</a:t>
            </a:r>
          </a:p>
          <a:p>
            <a:pPr marL="184150" indent="-184150">
              <a:spcAft>
                <a:spcPts val="1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≥1 measurable HCC lesion per RECIST v1.1</a:t>
            </a:r>
          </a:p>
          <a:p>
            <a:pPr marL="184150" indent="-184150">
              <a:spcAft>
                <a:spcPts val="1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All lesions treatable with TACE in 1 or 2 sessions</a:t>
            </a:r>
          </a:p>
          <a:p>
            <a:pPr marL="184150" indent="-184150">
              <a:spcAft>
                <a:spcPts val="1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No portal vein thrombosis or extrahepatic disease</a:t>
            </a:r>
          </a:p>
          <a:p>
            <a:pPr marL="184150" indent="-184150">
              <a:spcAft>
                <a:spcPts val="1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Child–Pugh liver class A</a:t>
            </a:r>
          </a:p>
          <a:p>
            <a:pPr marL="184150" indent="-184150">
              <a:spcAft>
                <a:spcPts val="1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ECOG PS 0 or 1</a:t>
            </a:r>
          </a:p>
        </p:txBody>
      </p:sp>
    </p:spTree>
    <p:extLst>
      <p:ext uri="{BB962C8B-B14F-4D97-AF65-F5344CB8AC3E}">
        <p14:creationId xmlns:p14="http://schemas.microsoft.com/office/powerpoint/2010/main" val="352561957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20184" y="1425600"/>
            <a:ext cx="10963200" cy="624263"/>
          </a:xfrm>
        </p:spPr>
        <p:txBody>
          <a:bodyPr/>
          <a:lstStyle/>
          <a:p>
            <a:r>
              <a:rPr lang="en-GB" sz="1800" dirty="0"/>
              <a:t>There was a clinically meaningful and statistically significant improvement in PFS for patients with intermediate-stage HCC who received lenvatinib + pembrolizumab + TACE versus dual placebo + TACE</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LEAP-012</a:t>
            </a:r>
            <a:br>
              <a:rPr lang="en-GB" dirty="0"/>
            </a:br>
            <a:r>
              <a:rPr lang="en-GB" sz="2400" dirty="0">
                <a:solidFill>
                  <a:schemeClr val="accent1"/>
                </a:solidFill>
              </a:rPr>
              <a:t>RESULTS: Primary endpoint in PFS was met</a:t>
            </a:r>
            <a:endParaRPr lang="en-GB" dirty="0">
              <a:solidFill>
                <a:schemeClr val="accent1"/>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16</a:t>
            </a:fld>
            <a:endParaRPr lang="en-GB" dirty="0"/>
          </a:p>
        </p:txBody>
      </p:sp>
      <p:sp>
        <p:nvSpPr>
          <p:cNvPr id="6" name="Content Placeholder 10">
            <a:extLst>
              <a:ext uri="{FF2B5EF4-FFF2-40B4-BE49-F238E27FC236}">
                <a16:creationId xmlns:a16="http://schemas.microsoft.com/office/drawing/2014/main" id="{B21996C2-6AF9-4BE2-A7FC-807D79C6C7F6}"/>
              </a:ext>
            </a:extLst>
          </p:cNvPr>
          <p:cNvSpPr>
            <a:spLocks noGrp="1"/>
          </p:cNvSpPr>
          <p:nvPr>
            <p:ph sz="quarter" idx="15"/>
          </p:nvPr>
        </p:nvSpPr>
        <p:spPr>
          <a:xfrm>
            <a:off x="620183" y="6356351"/>
            <a:ext cx="10180339" cy="365125"/>
          </a:xfrm>
        </p:spPr>
        <p:txBody>
          <a:bodyPr anchor="b"/>
          <a:lstStyle/>
          <a:p>
            <a:r>
              <a:rPr lang="en-GB" sz="1100" dirty="0">
                <a:latin typeface="Arial" panose="020B0604020202020204" pitchFamily="34" charset="0"/>
                <a:ea typeface="Aileron" charset="0"/>
                <a:cs typeface="Arial" panose="020B0604020202020204" pitchFamily="34" charset="0"/>
              </a:rPr>
              <a:t>Data cutoff date for IA1: January 30, 2024</a:t>
            </a:r>
            <a:r>
              <a:rPr lang="en-GB" sz="1100" dirty="0">
                <a:ea typeface="Aileron" charset="0"/>
              </a:rPr>
              <a:t>; </a:t>
            </a:r>
            <a:r>
              <a:rPr lang="en-GB" sz="1100" baseline="30000" dirty="0">
                <a:latin typeface="Arial" panose="020B0604020202020204" pitchFamily="34" charset="0"/>
                <a:ea typeface="Aileron" charset="0"/>
                <a:cs typeface="Arial" panose="020B0604020202020204" pitchFamily="34" charset="0"/>
              </a:rPr>
              <a:t>a </a:t>
            </a:r>
            <a:r>
              <a:rPr lang="en-GB" sz="1100" dirty="0">
                <a:latin typeface="Arial" panose="020B0604020202020204" pitchFamily="34" charset="0"/>
                <a:ea typeface="Aileron" charset="0"/>
                <a:cs typeface="Arial" panose="020B0604020202020204" pitchFamily="34" charset="0"/>
              </a:rPr>
              <a:t>One-sided p value from re-randomisation test; threshold p=0.025; </a:t>
            </a:r>
            <a:r>
              <a:rPr lang="en-GB" sz="1100" baseline="30000" dirty="0">
                <a:latin typeface="Arial" panose="020B0604020202020204" pitchFamily="34" charset="0"/>
                <a:ea typeface="Aileron" charset="0"/>
                <a:cs typeface="Arial" panose="020B0604020202020204" pitchFamily="34" charset="0"/>
              </a:rPr>
              <a:t>b</a:t>
            </a:r>
            <a:r>
              <a:rPr lang="en-GB" sz="1100" dirty="0">
                <a:latin typeface="Arial" panose="020B0604020202020204" pitchFamily="34" charset="0"/>
                <a:ea typeface="Aileron" charset="0"/>
                <a:cs typeface="Arial" panose="020B0604020202020204" pitchFamily="34" charset="0"/>
              </a:rPr>
              <a:t> One-sided p from re-randomisation test; threshold p=0.0012</a:t>
            </a:r>
          </a:p>
          <a:p>
            <a:r>
              <a:rPr lang="en-GB" sz="1100" dirty="0"/>
              <a:t>BICR, blinded independent central review; CI, confidence interval; HCC, hepatocellular carcinoma; HR, hazard ratio; IA1, interim analysis 1; OS, overall survival PFS, progression-free survival; RECIST, Response Evaluation Criteria in Solid Tumours; TACE, transarterial chemoembolisation </a:t>
            </a:r>
          </a:p>
          <a:p>
            <a:r>
              <a:rPr lang="en-GB" sz="1100" dirty="0"/>
              <a:t>Llovet J, et al. ESMO 2024. Abstract #LBA3. Oral presentation </a:t>
            </a:r>
          </a:p>
        </p:txBody>
      </p:sp>
      <p:sp>
        <p:nvSpPr>
          <p:cNvPr id="7" name="TextBox 6">
            <a:extLst>
              <a:ext uri="{FF2B5EF4-FFF2-40B4-BE49-F238E27FC236}">
                <a16:creationId xmlns:a16="http://schemas.microsoft.com/office/drawing/2014/main" id="{5F563D56-4F81-07C9-A38D-99328BC690EF}"/>
              </a:ext>
            </a:extLst>
          </p:cNvPr>
          <p:cNvSpPr txBox="1"/>
          <p:nvPr/>
        </p:nvSpPr>
        <p:spPr>
          <a:xfrm>
            <a:off x="698025" y="4509175"/>
            <a:ext cx="498534" cy="110800"/>
          </a:xfrm>
          <a:prstGeom prst="rect">
            <a:avLst/>
          </a:prstGeom>
          <a:noFill/>
        </p:spPr>
        <p:txBody>
          <a:bodyPr wrap="none" lIns="0" tIns="0" rIns="0" bIns="0" rtlCol="0">
            <a:spAutoFit/>
          </a:bodyPr>
          <a:lstStyle/>
          <a:p>
            <a:pPr>
              <a:lnSpc>
                <a:spcPct val="90000"/>
              </a:lnSpc>
            </a:pPr>
            <a:r>
              <a:rPr lang="en-GB" sz="800" b="1" dirty="0">
                <a:latin typeface="Arial" panose="020B0604020202020204" pitchFamily="34" charset="0"/>
                <a:ea typeface="Aileron" charset="0"/>
                <a:cs typeface="Arial" panose="020B0604020202020204" pitchFamily="34" charset="0"/>
              </a:rPr>
              <a:t>No. at risk</a:t>
            </a:r>
          </a:p>
        </p:txBody>
      </p:sp>
      <p:sp>
        <p:nvSpPr>
          <p:cNvPr id="10" name="TextBox 9">
            <a:extLst>
              <a:ext uri="{FF2B5EF4-FFF2-40B4-BE49-F238E27FC236}">
                <a16:creationId xmlns:a16="http://schemas.microsoft.com/office/drawing/2014/main" id="{388FF469-7A9C-45AA-7D16-A11619CEA338}"/>
              </a:ext>
            </a:extLst>
          </p:cNvPr>
          <p:cNvSpPr txBox="1"/>
          <p:nvPr/>
        </p:nvSpPr>
        <p:spPr>
          <a:xfrm>
            <a:off x="2999107" y="4447696"/>
            <a:ext cx="883255" cy="153888"/>
          </a:xfrm>
          <a:prstGeom prst="rect">
            <a:avLst/>
          </a:prstGeom>
          <a:noFill/>
        </p:spPr>
        <p:txBody>
          <a:bodyPr wrap="non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Time (months)</a:t>
            </a:r>
          </a:p>
        </p:txBody>
      </p:sp>
      <p:sp>
        <p:nvSpPr>
          <p:cNvPr id="14" name="TextBox 13">
            <a:extLst>
              <a:ext uri="{FF2B5EF4-FFF2-40B4-BE49-F238E27FC236}">
                <a16:creationId xmlns:a16="http://schemas.microsoft.com/office/drawing/2014/main" id="{245F3DC0-3B4E-C585-DBD2-6FF6B6CAFCE6}"/>
              </a:ext>
            </a:extLst>
          </p:cNvPr>
          <p:cNvSpPr txBox="1"/>
          <p:nvPr/>
        </p:nvSpPr>
        <p:spPr>
          <a:xfrm rot="16200000">
            <a:off x="-180406" y="3290866"/>
            <a:ext cx="1851989" cy="153888"/>
          </a:xfrm>
          <a:prstGeom prst="rect">
            <a:avLst/>
          </a:prstGeom>
          <a:noFill/>
        </p:spPr>
        <p:txBody>
          <a:bodyPr wrap="squar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PFS (%)</a:t>
            </a:r>
          </a:p>
        </p:txBody>
      </p:sp>
      <p:sp>
        <p:nvSpPr>
          <p:cNvPr id="16" name="TextBox 15">
            <a:extLst>
              <a:ext uri="{FF2B5EF4-FFF2-40B4-BE49-F238E27FC236}">
                <a16:creationId xmlns:a16="http://schemas.microsoft.com/office/drawing/2014/main" id="{3AAE79AB-7DFA-0DF9-1CF8-04448D12A86F}"/>
              </a:ext>
            </a:extLst>
          </p:cNvPr>
          <p:cNvSpPr txBox="1"/>
          <p:nvPr/>
        </p:nvSpPr>
        <p:spPr>
          <a:xfrm>
            <a:off x="1115098" y="4317879"/>
            <a:ext cx="6412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0</a:t>
            </a:r>
          </a:p>
        </p:txBody>
      </p:sp>
      <p:sp>
        <p:nvSpPr>
          <p:cNvPr id="17" name="TextBox 16">
            <a:extLst>
              <a:ext uri="{FF2B5EF4-FFF2-40B4-BE49-F238E27FC236}">
                <a16:creationId xmlns:a16="http://schemas.microsoft.com/office/drawing/2014/main" id="{2156ACEC-4F7B-D076-B8A6-448C74143D3E}"/>
              </a:ext>
            </a:extLst>
          </p:cNvPr>
          <p:cNvSpPr txBox="1"/>
          <p:nvPr/>
        </p:nvSpPr>
        <p:spPr>
          <a:xfrm>
            <a:off x="886364" y="2405770"/>
            <a:ext cx="19236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100</a:t>
            </a:r>
          </a:p>
        </p:txBody>
      </p:sp>
      <p:sp>
        <p:nvSpPr>
          <p:cNvPr id="18" name="TextBox 17">
            <a:extLst>
              <a:ext uri="{FF2B5EF4-FFF2-40B4-BE49-F238E27FC236}">
                <a16:creationId xmlns:a16="http://schemas.microsoft.com/office/drawing/2014/main" id="{AC71ACFA-5D59-F77C-7722-D6890ACCCB18}"/>
              </a:ext>
            </a:extLst>
          </p:cNvPr>
          <p:cNvSpPr txBox="1"/>
          <p:nvPr/>
        </p:nvSpPr>
        <p:spPr>
          <a:xfrm>
            <a:off x="950484" y="2585764"/>
            <a:ext cx="12824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90</a:t>
            </a:r>
          </a:p>
        </p:txBody>
      </p:sp>
      <p:sp>
        <p:nvSpPr>
          <p:cNvPr id="19" name="TextBox 18">
            <a:extLst>
              <a:ext uri="{FF2B5EF4-FFF2-40B4-BE49-F238E27FC236}">
                <a16:creationId xmlns:a16="http://schemas.microsoft.com/office/drawing/2014/main" id="{5DD83AB7-3778-AB3B-5394-A7ED1E947B8C}"/>
              </a:ext>
            </a:extLst>
          </p:cNvPr>
          <p:cNvSpPr txBox="1"/>
          <p:nvPr/>
        </p:nvSpPr>
        <p:spPr>
          <a:xfrm>
            <a:off x="3732414" y="4317879"/>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24</a:t>
            </a:r>
          </a:p>
        </p:txBody>
      </p:sp>
      <p:sp>
        <p:nvSpPr>
          <p:cNvPr id="20" name="TextBox 19">
            <a:extLst>
              <a:ext uri="{FF2B5EF4-FFF2-40B4-BE49-F238E27FC236}">
                <a16:creationId xmlns:a16="http://schemas.microsoft.com/office/drawing/2014/main" id="{5628CA40-8B7B-013D-0A4A-E3B7DAB44564}"/>
              </a:ext>
            </a:extLst>
          </p:cNvPr>
          <p:cNvSpPr txBox="1"/>
          <p:nvPr/>
        </p:nvSpPr>
        <p:spPr>
          <a:xfrm>
            <a:off x="3403522" y="4317879"/>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21</a:t>
            </a:r>
          </a:p>
        </p:txBody>
      </p:sp>
      <p:sp>
        <p:nvSpPr>
          <p:cNvPr id="21" name="TextBox 20">
            <a:extLst>
              <a:ext uri="{FF2B5EF4-FFF2-40B4-BE49-F238E27FC236}">
                <a16:creationId xmlns:a16="http://schemas.microsoft.com/office/drawing/2014/main" id="{EE2A3AE6-A691-EF8F-CAB2-CFBFEF2204FB}"/>
              </a:ext>
            </a:extLst>
          </p:cNvPr>
          <p:cNvSpPr txBox="1"/>
          <p:nvPr/>
        </p:nvSpPr>
        <p:spPr>
          <a:xfrm>
            <a:off x="3067217" y="4317879"/>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18</a:t>
            </a:r>
          </a:p>
        </p:txBody>
      </p:sp>
      <p:sp>
        <p:nvSpPr>
          <p:cNvPr id="22" name="TextBox 21">
            <a:extLst>
              <a:ext uri="{FF2B5EF4-FFF2-40B4-BE49-F238E27FC236}">
                <a16:creationId xmlns:a16="http://schemas.microsoft.com/office/drawing/2014/main" id="{E3C8CF0F-4CF1-E9FE-A80C-BDA3DEF33FAC}"/>
              </a:ext>
            </a:extLst>
          </p:cNvPr>
          <p:cNvSpPr txBox="1"/>
          <p:nvPr/>
        </p:nvSpPr>
        <p:spPr>
          <a:xfrm>
            <a:off x="2730912" y="4317879"/>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15</a:t>
            </a:r>
          </a:p>
        </p:txBody>
      </p:sp>
      <p:sp>
        <p:nvSpPr>
          <p:cNvPr id="23" name="TextBox 22">
            <a:extLst>
              <a:ext uri="{FF2B5EF4-FFF2-40B4-BE49-F238E27FC236}">
                <a16:creationId xmlns:a16="http://schemas.microsoft.com/office/drawing/2014/main" id="{AF2EC835-AFF3-7E85-FE38-9B5F466AE2C0}"/>
              </a:ext>
            </a:extLst>
          </p:cNvPr>
          <p:cNvSpPr txBox="1"/>
          <p:nvPr/>
        </p:nvSpPr>
        <p:spPr>
          <a:xfrm>
            <a:off x="2406798" y="4317879"/>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12</a:t>
            </a:r>
          </a:p>
        </p:txBody>
      </p:sp>
      <p:sp>
        <p:nvSpPr>
          <p:cNvPr id="24" name="TextBox 23">
            <a:extLst>
              <a:ext uri="{FF2B5EF4-FFF2-40B4-BE49-F238E27FC236}">
                <a16:creationId xmlns:a16="http://schemas.microsoft.com/office/drawing/2014/main" id="{2311DF83-F760-30FB-A7D7-5CED4A90BAEC}"/>
              </a:ext>
            </a:extLst>
          </p:cNvPr>
          <p:cNvSpPr txBox="1"/>
          <p:nvPr/>
        </p:nvSpPr>
        <p:spPr>
          <a:xfrm>
            <a:off x="2111800" y="4317879"/>
            <a:ext cx="6412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9</a:t>
            </a:r>
          </a:p>
        </p:txBody>
      </p:sp>
      <p:sp>
        <p:nvSpPr>
          <p:cNvPr id="25" name="TextBox 24">
            <a:extLst>
              <a:ext uri="{FF2B5EF4-FFF2-40B4-BE49-F238E27FC236}">
                <a16:creationId xmlns:a16="http://schemas.microsoft.com/office/drawing/2014/main" id="{24E0C0AD-53B5-A573-326E-BDC31EDB3549}"/>
              </a:ext>
            </a:extLst>
          </p:cNvPr>
          <p:cNvSpPr txBox="1"/>
          <p:nvPr/>
        </p:nvSpPr>
        <p:spPr>
          <a:xfrm>
            <a:off x="1775092" y="4317879"/>
            <a:ext cx="6412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6</a:t>
            </a:r>
          </a:p>
        </p:txBody>
      </p:sp>
      <p:sp>
        <p:nvSpPr>
          <p:cNvPr id="26" name="TextBox 25">
            <a:extLst>
              <a:ext uri="{FF2B5EF4-FFF2-40B4-BE49-F238E27FC236}">
                <a16:creationId xmlns:a16="http://schemas.microsoft.com/office/drawing/2014/main" id="{3C43095F-8F15-24A7-F38C-E6E6590DF1B3}"/>
              </a:ext>
            </a:extLst>
          </p:cNvPr>
          <p:cNvSpPr txBox="1"/>
          <p:nvPr/>
        </p:nvSpPr>
        <p:spPr>
          <a:xfrm>
            <a:off x="1441084" y="4317879"/>
            <a:ext cx="6412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3</a:t>
            </a:r>
          </a:p>
        </p:txBody>
      </p:sp>
      <p:sp>
        <p:nvSpPr>
          <p:cNvPr id="27" name="TextBox 26">
            <a:extLst>
              <a:ext uri="{FF2B5EF4-FFF2-40B4-BE49-F238E27FC236}">
                <a16:creationId xmlns:a16="http://schemas.microsoft.com/office/drawing/2014/main" id="{61AA030A-B31D-585D-E053-30BEB3B901C0}"/>
              </a:ext>
            </a:extLst>
          </p:cNvPr>
          <p:cNvSpPr txBox="1"/>
          <p:nvPr/>
        </p:nvSpPr>
        <p:spPr>
          <a:xfrm>
            <a:off x="4721473" y="4317879"/>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33</a:t>
            </a:r>
          </a:p>
        </p:txBody>
      </p:sp>
      <p:sp>
        <p:nvSpPr>
          <p:cNvPr id="28" name="TextBox 27">
            <a:extLst>
              <a:ext uri="{FF2B5EF4-FFF2-40B4-BE49-F238E27FC236}">
                <a16:creationId xmlns:a16="http://schemas.microsoft.com/office/drawing/2014/main" id="{3FD70703-26E9-13B5-5B53-BA0CB882DCCD}"/>
              </a:ext>
            </a:extLst>
          </p:cNvPr>
          <p:cNvSpPr txBox="1"/>
          <p:nvPr/>
        </p:nvSpPr>
        <p:spPr>
          <a:xfrm>
            <a:off x="4388340" y="4317879"/>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30</a:t>
            </a:r>
          </a:p>
        </p:txBody>
      </p:sp>
      <p:sp>
        <p:nvSpPr>
          <p:cNvPr id="29" name="TextBox 28">
            <a:extLst>
              <a:ext uri="{FF2B5EF4-FFF2-40B4-BE49-F238E27FC236}">
                <a16:creationId xmlns:a16="http://schemas.microsoft.com/office/drawing/2014/main" id="{52019B89-96F6-128C-7B19-8C007F7F3706}"/>
              </a:ext>
            </a:extLst>
          </p:cNvPr>
          <p:cNvSpPr txBox="1"/>
          <p:nvPr/>
        </p:nvSpPr>
        <p:spPr>
          <a:xfrm>
            <a:off x="4071693" y="4317879"/>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27</a:t>
            </a:r>
          </a:p>
        </p:txBody>
      </p:sp>
      <p:sp>
        <p:nvSpPr>
          <p:cNvPr id="31" name="TextBox 30">
            <a:extLst>
              <a:ext uri="{FF2B5EF4-FFF2-40B4-BE49-F238E27FC236}">
                <a16:creationId xmlns:a16="http://schemas.microsoft.com/office/drawing/2014/main" id="{278F9286-6F12-8D6D-0557-F7104000024E}"/>
              </a:ext>
            </a:extLst>
          </p:cNvPr>
          <p:cNvSpPr txBox="1"/>
          <p:nvPr/>
        </p:nvSpPr>
        <p:spPr>
          <a:xfrm>
            <a:off x="2330448" y="2756924"/>
            <a:ext cx="293350" cy="123111"/>
          </a:xfrm>
          <a:prstGeom prst="rect">
            <a:avLst/>
          </a:prstGeom>
          <a:noFill/>
        </p:spPr>
        <p:txBody>
          <a:bodyPr wrap="none" lIns="0" tIns="0" rIns="0" bIns="0" rtlCol="0">
            <a:spAutoFit/>
          </a:bodyPr>
          <a:lstStyle/>
          <a:p>
            <a:r>
              <a:rPr lang="en-GB" sz="800" b="1" dirty="0">
                <a:solidFill>
                  <a:schemeClr val="accent1"/>
                </a:solidFill>
                <a:latin typeface="Arial" panose="020B0604020202020204" pitchFamily="34" charset="0"/>
                <a:ea typeface="Aileron" charset="0"/>
                <a:cs typeface="Arial" panose="020B0604020202020204" pitchFamily="34" charset="0"/>
              </a:rPr>
              <a:t>62.2%</a:t>
            </a:r>
          </a:p>
        </p:txBody>
      </p:sp>
      <p:sp>
        <p:nvSpPr>
          <p:cNvPr id="42" name="TextBox 41">
            <a:extLst>
              <a:ext uri="{FF2B5EF4-FFF2-40B4-BE49-F238E27FC236}">
                <a16:creationId xmlns:a16="http://schemas.microsoft.com/office/drawing/2014/main" id="{065B4DF1-1C91-BDFE-4CB8-52AFEE69347F}"/>
              </a:ext>
            </a:extLst>
          </p:cNvPr>
          <p:cNvSpPr txBox="1"/>
          <p:nvPr/>
        </p:nvSpPr>
        <p:spPr>
          <a:xfrm>
            <a:off x="5393678" y="4619975"/>
            <a:ext cx="57708" cy="221599"/>
          </a:xfrm>
          <a:prstGeom prst="rect">
            <a:avLst/>
          </a:prstGeom>
          <a:noFill/>
        </p:spPr>
        <p:txBody>
          <a:bodyPr wrap="none" lIns="0" tIns="0" rIns="0" bIns="0" rtlCol="0">
            <a:spAutoFit/>
          </a:bodyPr>
          <a:lstStyle/>
          <a:p>
            <a:pPr algn="ctr">
              <a:lnSpc>
                <a:spcPct val="90000"/>
              </a:lnSpc>
            </a:pPr>
            <a:r>
              <a:rPr lang="en-GB" sz="800" dirty="0">
                <a:solidFill>
                  <a:schemeClr val="accent1"/>
                </a:solidFill>
                <a:latin typeface="Arial" panose="020B0604020202020204" pitchFamily="34" charset="0"/>
                <a:ea typeface="Aileron" charset="0"/>
                <a:cs typeface="Arial" panose="020B0604020202020204" pitchFamily="34" charset="0"/>
              </a:rPr>
              <a:t>1</a:t>
            </a:r>
          </a:p>
          <a:p>
            <a:pPr algn="ctr">
              <a:lnSpc>
                <a:spcPct val="90000"/>
              </a:lnSpc>
            </a:pPr>
            <a:r>
              <a:rPr lang="en-GB" sz="800" dirty="0">
                <a:solidFill>
                  <a:schemeClr val="tx2"/>
                </a:solidFill>
                <a:latin typeface="Arial" panose="020B0604020202020204" pitchFamily="34" charset="0"/>
                <a:ea typeface="Aileron" charset="0"/>
                <a:cs typeface="Arial" panose="020B0604020202020204" pitchFamily="34" charset="0"/>
              </a:rPr>
              <a:t>1</a:t>
            </a:r>
          </a:p>
        </p:txBody>
      </p:sp>
      <p:sp>
        <p:nvSpPr>
          <p:cNvPr id="43" name="TextBox 42">
            <a:extLst>
              <a:ext uri="{FF2B5EF4-FFF2-40B4-BE49-F238E27FC236}">
                <a16:creationId xmlns:a16="http://schemas.microsoft.com/office/drawing/2014/main" id="{7D27D075-B67D-B1A7-C054-38C2AB4C58DF}"/>
              </a:ext>
            </a:extLst>
          </p:cNvPr>
          <p:cNvSpPr txBox="1"/>
          <p:nvPr/>
        </p:nvSpPr>
        <p:spPr>
          <a:xfrm>
            <a:off x="5751468" y="4619975"/>
            <a:ext cx="57708" cy="221599"/>
          </a:xfrm>
          <a:prstGeom prst="rect">
            <a:avLst/>
          </a:prstGeom>
          <a:noFill/>
        </p:spPr>
        <p:txBody>
          <a:bodyPr wrap="none" lIns="0" tIns="0" rIns="0" bIns="0" rtlCol="0">
            <a:spAutoFit/>
          </a:bodyPr>
          <a:lstStyle/>
          <a:p>
            <a:pPr algn="ctr">
              <a:lnSpc>
                <a:spcPct val="90000"/>
              </a:lnSpc>
            </a:pPr>
            <a:r>
              <a:rPr lang="en-GB" sz="800" dirty="0">
                <a:solidFill>
                  <a:schemeClr val="accent1"/>
                </a:solidFill>
                <a:latin typeface="Arial" panose="020B0604020202020204" pitchFamily="34" charset="0"/>
                <a:ea typeface="Aileron" charset="0"/>
                <a:cs typeface="Arial" panose="020B0604020202020204" pitchFamily="34" charset="0"/>
              </a:rPr>
              <a:t>0</a:t>
            </a:r>
          </a:p>
          <a:p>
            <a:pPr algn="ctr">
              <a:lnSpc>
                <a:spcPct val="90000"/>
              </a:lnSpc>
            </a:pPr>
            <a:r>
              <a:rPr lang="en-GB" sz="800" dirty="0">
                <a:solidFill>
                  <a:schemeClr val="tx2"/>
                </a:solidFill>
                <a:latin typeface="Arial" panose="020B0604020202020204" pitchFamily="34" charset="0"/>
                <a:ea typeface="Aileron" charset="0"/>
                <a:cs typeface="Arial" panose="020B0604020202020204" pitchFamily="34" charset="0"/>
              </a:rPr>
              <a:t>0</a:t>
            </a:r>
          </a:p>
        </p:txBody>
      </p:sp>
      <p:sp>
        <p:nvSpPr>
          <p:cNvPr id="44" name="TextBox 43">
            <a:extLst>
              <a:ext uri="{FF2B5EF4-FFF2-40B4-BE49-F238E27FC236}">
                <a16:creationId xmlns:a16="http://schemas.microsoft.com/office/drawing/2014/main" id="{2AB1F3FE-925F-D631-000C-842075003E79}"/>
              </a:ext>
            </a:extLst>
          </p:cNvPr>
          <p:cNvSpPr txBox="1"/>
          <p:nvPr/>
        </p:nvSpPr>
        <p:spPr>
          <a:xfrm>
            <a:off x="1014604" y="4205707"/>
            <a:ext cx="6412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a:t>
            </a:r>
          </a:p>
        </p:txBody>
      </p:sp>
      <p:sp>
        <p:nvSpPr>
          <p:cNvPr id="45" name="TextBox 44">
            <a:extLst>
              <a:ext uri="{FF2B5EF4-FFF2-40B4-BE49-F238E27FC236}">
                <a16:creationId xmlns:a16="http://schemas.microsoft.com/office/drawing/2014/main" id="{3401A046-E5F4-11E7-E317-75F46CF47305}"/>
              </a:ext>
            </a:extLst>
          </p:cNvPr>
          <p:cNvSpPr txBox="1"/>
          <p:nvPr/>
        </p:nvSpPr>
        <p:spPr>
          <a:xfrm>
            <a:off x="950484" y="4025716"/>
            <a:ext cx="12824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10</a:t>
            </a:r>
          </a:p>
        </p:txBody>
      </p:sp>
      <p:sp>
        <p:nvSpPr>
          <p:cNvPr id="46" name="TextBox 45">
            <a:extLst>
              <a:ext uri="{FF2B5EF4-FFF2-40B4-BE49-F238E27FC236}">
                <a16:creationId xmlns:a16="http://schemas.microsoft.com/office/drawing/2014/main" id="{DAF37047-CE13-F073-F48E-39E75EABE506}"/>
              </a:ext>
            </a:extLst>
          </p:cNvPr>
          <p:cNvSpPr txBox="1"/>
          <p:nvPr/>
        </p:nvSpPr>
        <p:spPr>
          <a:xfrm>
            <a:off x="950484" y="3845722"/>
            <a:ext cx="12824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20</a:t>
            </a:r>
          </a:p>
        </p:txBody>
      </p:sp>
      <p:sp>
        <p:nvSpPr>
          <p:cNvPr id="47" name="TextBox 46">
            <a:extLst>
              <a:ext uri="{FF2B5EF4-FFF2-40B4-BE49-F238E27FC236}">
                <a16:creationId xmlns:a16="http://schemas.microsoft.com/office/drawing/2014/main" id="{428C8371-0B40-A93A-0436-32C01D19646A}"/>
              </a:ext>
            </a:extLst>
          </p:cNvPr>
          <p:cNvSpPr txBox="1"/>
          <p:nvPr/>
        </p:nvSpPr>
        <p:spPr>
          <a:xfrm>
            <a:off x="950484" y="3665728"/>
            <a:ext cx="12824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30</a:t>
            </a:r>
          </a:p>
        </p:txBody>
      </p:sp>
      <p:sp>
        <p:nvSpPr>
          <p:cNvPr id="48" name="TextBox 47">
            <a:extLst>
              <a:ext uri="{FF2B5EF4-FFF2-40B4-BE49-F238E27FC236}">
                <a16:creationId xmlns:a16="http://schemas.microsoft.com/office/drawing/2014/main" id="{C478C4B3-76E2-E311-E57B-6BAE76598CE8}"/>
              </a:ext>
            </a:extLst>
          </p:cNvPr>
          <p:cNvSpPr txBox="1"/>
          <p:nvPr/>
        </p:nvSpPr>
        <p:spPr>
          <a:xfrm>
            <a:off x="950484" y="3485734"/>
            <a:ext cx="12824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40</a:t>
            </a:r>
          </a:p>
        </p:txBody>
      </p:sp>
      <p:sp>
        <p:nvSpPr>
          <p:cNvPr id="49" name="TextBox 48">
            <a:extLst>
              <a:ext uri="{FF2B5EF4-FFF2-40B4-BE49-F238E27FC236}">
                <a16:creationId xmlns:a16="http://schemas.microsoft.com/office/drawing/2014/main" id="{8857131E-93E3-11CF-531E-09A0105E572A}"/>
              </a:ext>
            </a:extLst>
          </p:cNvPr>
          <p:cNvSpPr txBox="1"/>
          <p:nvPr/>
        </p:nvSpPr>
        <p:spPr>
          <a:xfrm>
            <a:off x="950484" y="3305740"/>
            <a:ext cx="12824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50</a:t>
            </a:r>
          </a:p>
        </p:txBody>
      </p:sp>
      <p:sp>
        <p:nvSpPr>
          <p:cNvPr id="50" name="TextBox 49">
            <a:extLst>
              <a:ext uri="{FF2B5EF4-FFF2-40B4-BE49-F238E27FC236}">
                <a16:creationId xmlns:a16="http://schemas.microsoft.com/office/drawing/2014/main" id="{9F7E23B9-2AB4-ADA6-DD0C-647056022D7C}"/>
              </a:ext>
            </a:extLst>
          </p:cNvPr>
          <p:cNvSpPr txBox="1"/>
          <p:nvPr/>
        </p:nvSpPr>
        <p:spPr>
          <a:xfrm>
            <a:off x="950484" y="3125746"/>
            <a:ext cx="12824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60</a:t>
            </a:r>
          </a:p>
        </p:txBody>
      </p:sp>
      <p:sp>
        <p:nvSpPr>
          <p:cNvPr id="51" name="TextBox 50">
            <a:extLst>
              <a:ext uri="{FF2B5EF4-FFF2-40B4-BE49-F238E27FC236}">
                <a16:creationId xmlns:a16="http://schemas.microsoft.com/office/drawing/2014/main" id="{5C1673B6-3881-4FFD-4D2C-8DB2C0E0ABD3}"/>
              </a:ext>
            </a:extLst>
          </p:cNvPr>
          <p:cNvSpPr txBox="1"/>
          <p:nvPr/>
        </p:nvSpPr>
        <p:spPr>
          <a:xfrm>
            <a:off x="950484" y="2945752"/>
            <a:ext cx="12824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70</a:t>
            </a:r>
          </a:p>
        </p:txBody>
      </p:sp>
      <p:sp>
        <p:nvSpPr>
          <p:cNvPr id="52" name="TextBox 51">
            <a:extLst>
              <a:ext uri="{FF2B5EF4-FFF2-40B4-BE49-F238E27FC236}">
                <a16:creationId xmlns:a16="http://schemas.microsoft.com/office/drawing/2014/main" id="{218F9407-E46B-7993-35BA-ADBB9717B200}"/>
              </a:ext>
            </a:extLst>
          </p:cNvPr>
          <p:cNvSpPr txBox="1"/>
          <p:nvPr/>
        </p:nvSpPr>
        <p:spPr>
          <a:xfrm>
            <a:off x="950484" y="2765758"/>
            <a:ext cx="12824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80</a:t>
            </a:r>
          </a:p>
        </p:txBody>
      </p:sp>
      <p:graphicFrame>
        <p:nvGraphicFramePr>
          <p:cNvPr id="53" name="Table 52">
            <a:extLst>
              <a:ext uri="{FF2B5EF4-FFF2-40B4-BE49-F238E27FC236}">
                <a16:creationId xmlns:a16="http://schemas.microsoft.com/office/drawing/2014/main" id="{CFF96AB8-0AA4-AB67-DCFA-5FDB007A16CA}"/>
              </a:ext>
            </a:extLst>
          </p:cNvPr>
          <p:cNvGraphicFramePr>
            <a:graphicFrameLocks noGrp="1"/>
          </p:cNvGraphicFramePr>
          <p:nvPr>
            <p:extLst>
              <p:ext uri="{D42A27DB-BD31-4B8C-83A1-F6EECF244321}">
                <p14:modId xmlns:p14="http://schemas.microsoft.com/office/powerpoint/2010/main" val="4289456804"/>
              </p:ext>
            </p:extLst>
          </p:nvPr>
        </p:nvGraphicFramePr>
        <p:xfrm>
          <a:off x="3536350" y="2483062"/>
          <a:ext cx="2428888" cy="931200"/>
        </p:xfrm>
        <a:graphic>
          <a:graphicData uri="http://schemas.openxmlformats.org/drawingml/2006/table">
            <a:tbl>
              <a:tblPr firstRow="1" bandRow="1">
                <a:tableStyleId>{5C22544A-7EE6-4342-B048-85BDC9FD1C3A}</a:tableStyleId>
              </a:tblPr>
              <a:tblGrid>
                <a:gridCol w="892788">
                  <a:extLst>
                    <a:ext uri="{9D8B030D-6E8A-4147-A177-3AD203B41FA5}">
                      <a16:colId xmlns:a16="http://schemas.microsoft.com/office/drawing/2014/main" val="2870562913"/>
                    </a:ext>
                  </a:extLst>
                </a:gridCol>
                <a:gridCol w="768050">
                  <a:extLst>
                    <a:ext uri="{9D8B030D-6E8A-4147-A177-3AD203B41FA5}">
                      <a16:colId xmlns:a16="http://schemas.microsoft.com/office/drawing/2014/main" val="3546940678"/>
                    </a:ext>
                  </a:extLst>
                </a:gridCol>
                <a:gridCol w="768050">
                  <a:extLst>
                    <a:ext uri="{9D8B030D-6E8A-4147-A177-3AD203B41FA5}">
                      <a16:colId xmlns:a16="http://schemas.microsoft.com/office/drawing/2014/main" val="2129270681"/>
                    </a:ext>
                  </a:extLst>
                </a:gridCol>
              </a:tblGrid>
              <a:tr h="132179">
                <a:tc>
                  <a:txBody>
                    <a:bodyPr/>
                    <a:lstStyle/>
                    <a:p>
                      <a:endParaRPr lang="en-US" sz="70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latin typeface="Arial" panose="020B0604020202020204" pitchFamily="34" charset="0"/>
                          <a:cs typeface="Arial" panose="020B0604020202020204" pitchFamily="34" charset="0"/>
                        </a:rPr>
                        <a:t>Lenvatinib + pembrolizumab + TACE</a:t>
                      </a:r>
                    </a:p>
                  </a:txBody>
                  <a:tcPr marL="36000" marR="36000" marT="9720" marB="9720" anchor="b">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700" dirty="0">
                          <a:latin typeface="Arial" panose="020B0604020202020204" pitchFamily="34" charset="0"/>
                          <a:cs typeface="Arial" panose="020B0604020202020204" pitchFamily="34" charset="0"/>
                        </a:rPr>
                        <a:t>Dual placebo </a:t>
                      </a:r>
                      <a:br>
                        <a:rPr lang="en-US" sz="700" dirty="0">
                          <a:latin typeface="Arial" panose="020B0604020202020204" pitchFamily="34" charset="0"/>
                          <a:cs typeface="Arial" panose="020B0604020202020204" pitchFamily="34" charset="0"/>
                        </a:rPr>
                      </a:br>
                      <a:r>
                        <a:rPr lang="en-US" sz="700" dirty="0">
                          <a:latin typeface="Arial" panose="020B0604020202020204" pitchFamily="34" charset="0"/>
                          <a:cs typeface="Arial" panose="020B0604020202020204" pitchFamily="34" charset="0"/>
                        </a:rPr>
                        <a:t>+ TACE</a:t>
                      </a:r>
                    </a:p>
                  </a:txBody>
                  <a:tcPr marL="36000" marR="36000" marT="9720" marB="9720" anchor="b">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728807471"/>
                  </a:ext>
                </a:extLst>
              </a:tr>
              <a:tr h="70969">
                <a:tc>
                  <a:txBody>
                    <a:bodyPr/>
                    <a:lstStyle/>
                    <a:p>
                      <a:r>
                        <a:rPr lang="en-US" sz="700" b="1" dirty="0">
                          <a:latin typeface="Arial" panose="020B0604020202020204" pitchFamily="34" charset="0"/>
                          <a:cs typeface="Arial" panose="020B0604020202020204" pitchFamily="34" charset="0"/>
                        </a:rPr>
                        <a:t>Events, n (%)</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dirty="0">
                          <a:latin typeface="Arial" panose="020B0604020202020204" pitchFamily="34" charset="0"/>
                          <a:cs typeface="Arial" panose="020B0604020202020204" pitchFamily="34" charset="0"/>
                        </a:rPr>
                        <a:t>132 (55.7)</a:t>
                      </a: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dirty="0">
                          <a:latin typeface="Arial" panose="020B0604020202020204" pitchFamily="34" charset="0"/>
                          <a:cs typeface="Arial" panose="020B0604020202020204" pitchFamily="34" charset="0"/>
                        </a:rPr>
                        <a:t>154 (63.4)</a:t>
                      </a: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193389">
                <a:tc>
                  <a:txBody>
                    <a:bodyPr/>
                    <a:lstStyle/>
                    <a:p>
                      <a:r>
                        <a:rPr lang="en-US" sz="700" b="1" dirty="0">
                          <a:latin typeface="Arial" panose="020B0604020202020204" pitchFamily="34" charset="0"/>
                          <a:cs typeface="Arial" panose="020B0604020202020204" pitchFamily="34" charset="0"/>
                        </a:rPr>
                        <a:t>Median </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(95% CI), months</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dirty="0">
                          <a:latin typeface="Arial" panose="020B0604020202020204" pitchFamily="34" charset="0"/>
                          <a:cs typeface="Arial" panose="020B0604020202020204" pitchFamily="34" charset="0"/>
                        </a:rPr>
                        <a:t>14.6 </a:t>
                      </a:r>
                      <a:br>
                        <a:rPr lang="en-US" sz="700" dirty="0">
                          <a:latin typeface="Arial" panose="020B0604020202020204" pitchFamily="34" charset="0"/>
                          <a:cs typeface="Arial" panose="020B0604020202020204" pitchFamily="34" charset="0"/>
                        </a:rPr>
                      </a:br>
                      <a:r>
                        <a:rPr lang="en-US" sz="700" dirty="0">
                          <a:latin typeface="Arial" panose="020B0604020202020204" pitchFamily="34" charset="0"/>
                          <a:cs typeface="Arial" panose="020B0604020202020204" pitchFamily="34" charset="0"/>
                        </a:rPr>
                        <a:t>(12.6-16.7)</a:t>
                      </a: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dirty="0">
                          <a:latin typeface="Arial" panose="020B0604020202020204" pitchFamily="34" charset="0"/>
                          <a:cs typeface="Arial" panose="020B0604020202020204" pitchFamily="34" charset="0"/>
                        </a:rPr>
                        <a:t>10.0 </a:t>
                      </a:r>
                      <a:br>
                        <a:rPr lang="en-US" sz="700" dirty="0">
                          <a:latin typeface="Arial" panose="020B0604020202020204" pitchFamily="34" charset="0"/>
                          <a:cs typeface="Arial" panose="020B0604020202020204" pitchFamily="34" charset="0"/>
                        </a:rPr>
                      </a:br>
                      <a:r>
                        <a:rPr lang="en-US" sz="700" dirty="0">
                          <a:latin typeface="Arial" panose="020B0604020202020204" pitchFamily="34" charset="0"/>
                          <a:cs typeface="Arial" panose="020B0604020202020204" pitchFamily="34" charset="0"/>
                        </a:rPr>
                        <a:t>(8.1-12.2)</a:t>
                      </a: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7133363"/>
                  </a:ext>
                </a:extLst>
              </a:tr>
              <a:tr h="132179">
                <a:tc>
                  <a:txBody>
                    <a:bodyPr/>
                    <a:lstStyle/>
                    <a:p>
                      <a:r>
                        <a:rPr lang="en-US" sz="700" b="1" dirty="0">
                          <a:latin typeface="Arial" panose="020B0604020202020204" pitchFamily="34" charset="0"/>
                          <a:cs typeface="Arial" panose="020B0604020202020204" pitchFamily="34" charset="0"/>
                        </a:rPr>
                        <a:t>HR (95% CI)</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p value</a:t>
                      </a:r>
                      <a:r>
                        <a:rPr lang="en-US" sz="700" b="1" baseline="30000" dirty="0">
                          <a:latin typeface="Arial" panose="020B0604020202020204" pitchFamily="34" charset="0"/>
                          <a:cs typeface="Arial" panose="020B0604020202020204" pitchFamily="34" charset="0"/>
                        </a:rPr>
                        <a:t>a</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700" dirty="0">
                          <a:latin typeface="Arial" panose="020B0604020202020204" pitchFamily="34" charset="0"/>
                          <a:cs typeface="Arial" panose="020B0604020202020204" pitchFamily="34" charset="0"/>
                        </a:rPr>
                        <a:t>0.66 (0.51-0.84)</a:t>
                      </a:r>
                      <a:br>
                        <a:rPr lang="en-US" sz="700" dirty="0">
                          <a:latin typeface="Arial" panose="020B0604020202020204" pitchFamily="34" charset="0"/>
                          <a:cs typeface="Arial" panose="020B0604020202020204" pitchFamily="34" charset="0"/>
                        </a:rPr>
                      </a:br>
                      <a:r>
                        <a:rPr lang="en-US" sz="700" dirty="0">
                          <a:latin typeface="Arial" panose="020B0604020202020204" pitchFamily="34" charset="0"/>
                          <a:cs typeface="Arial" panose="020B0604020202020204" pitchFamily="34" charset="0"/>
                        </a:rPr>
                        <a:t>0.0002</a:t>
                      </a: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80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6200154"/>
                  </a:ext>
                </a:extLst>
              </a:tr>
            </a:tbl>
          </a:graphicData>
        </a:graphic>
      </p:graphicFrame>
      <p:sp>
        <p:nvSpPr>
          <p:cNvPr id="54" name="TextBox 53">
            <a:extLst>
              <a:ext uri="{FF2B5EF4-FFF2-40B4-BE49-F238E27FC236}">
                <a16:creationId xmlns:a16="http://schemas.microsoft.com/office/drawing/2014/main" id="{983A2402-1F42-60FC-658F-BFD6BCBBD283}"/>
              </a:ext>
            </a:extLst>
          </p:cNvPr>
          <p:cNvSpPr txBox="1"/>
          <p:nvPr/>
        </p:nvSpPr>
        <p:spPr>
          <a:xfrm>
            <a:off x="2330448" y="2905501"/>
            <a:ext cx="293350" cy="123111"/>
          </a:xfrm>
          <a:prstGeom prst="rect">
            <a:avLst/>
          </a:prstGeom>
          <a:noFill/>
        </p:spPr>
        <p:txBody>
          <a:bodyPr wrap="none" lIns="0" tIns="0" rIns="0" bIns="0" rtlCol="0">
            <a:spAutoFit/>
          </a:bodyPr>
          <a:lstStyle/>
          <a:p>
            <a:r>
              <a:rPr lang="en-GB" sz="800" b="1" dirty="0">
                <a:solidFill>
                  <a:schemeClr val="tx2"/>
                </a:solidFill>
                <a:latin typeface="Arial" panose="020B0604020202020204" pitchFamily="34" charset="0"/>
                <a:ea typeface="Aileron" charset="0"/>
                <a:cs typeface="Arial" panose="020B0604020202020204" pitchFamily="34" charset="0"/>
              </a:rPr>
              <a:t>43.4%</a:t>
            </a:r>
          </a:p>
        </p:txBody>
      </p:sp>
      <p:sp>
        <p:nvSpPr>
          <p:cNvPr id="55" name="TextBox 54">
            <a:extLst>
              <a:ext uri="{FF2B5EF4-FFF2-40B4-BE49-F238E27FC236}">
                <a16:creationId xmlns:a16="http://schemas.microsoft.com/office/drawing/2014/main" id="{378F1145-41F8-5259-BD8A-9F1D31610B15}"/>
              </a:ext>
            </a:extLst>
          </p:cNvPr>
          <p:cNvSpPr txBox="1"/>
          <p:nvPr/>
        </p:nvSpPr>
        <p:spPr>
          <a:xfrm>
            <a:off x="5058023" y="4317879"/>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36</a:t>
            </a:r>
          </a:p>
        </p:txBody>
      </p:sp>
      <p:sp>
        <p:nvSpPr>
          <p:cNvPr id="56" name="TextBox 55">
            <a:extLst>
              <a:ext uri="{FF2B5EF4-FFF2-40B4-BE49-F238E27FC236}">
                <a16:creationId xmlns:a16="http://schemas.microsoft.com/office/drawing/2014/main" id="{122C9C3E-A431-D2A6-9B67-03C4A6EE02E4}"/>
              </a:ext>
            </a:extLst>
          </p:cNvPr>
          <p:cNvSpPr txBox="1"/>
          <p:nvPr/>
        </p:nvSpPr>
        <p:spPr>
          <a:xfrm>
            <a:off x="5385048" y="4317879"/>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39</a:t>
            </a:r>
          </a:p>
        </p:txBody>
      </p:sp>
      <p:sp>
        <p:nvSpPr>
          <p:cNvPr id="57" name="TextBox 56">
            <a:extLst>
              <a:ext uri="{FF2B5EF4-FFF2-40B4-BE49-F238E27FC236}">
                <a16:creationId xmlns:a16="http://schemas.microsoft.com/office/drawing/2014/main" id="{8A4F7780-09C4-E604-98F9-806C3D135F7A}"/>
              </a:ext>
            </a:extLst>
          </p:cNvPr>
          <p:cNvSpPr txBox="1"/>
          <p:nvPr/>
        </p:nvSpPr>
        <p:spPr>
          <a:xfrm>
            <a:off x="5718423" y="4317879"/>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42</a:t>
            </a:r>
          </a:p>
        </p:txBody>
      </p:sp>
      <p:sp>
        <p:nvSpPr>
          <p:cNvPr id="58" name="TextBox 57">
            <a:extLst>
              <a:ext uri="{FF2B5EF4-FFF2-40B4-BE49-F238E27FC236}">
                <a16:creationId xmlns:a16="http://schemas.microsoft.com/office/drawing/2014/main" id="{A650DAEE-D592-0885-7649-C1FA70C671FC}"/>
              </a:ext>
            </a:extLst>
          </p:cNvPr>
          <p:cNvSpPr txBox="1"/>
          <p:nvPr/>
        </p:nvSpPr>
        <p:spPr>
          <a:xfrm>
            <a:off x="2989071" y="3103278"/>
            <a:ext cx="293350" cy="123111"/>
          </a:xfrm>
          <a:prstGeom prst="rect">
            <a:avLst/>
          </a:prstGeom>
          <a:noFill/>
        </p:spPr>
        <p:txBody>
          <a:bodyPr wrap="none" lIns="0" tIns="0" rIns="0" bIns="0" rtlCol="0">
            <a:spAutoFit/>
          </a:bodyPr>
          <a:lstStyle/>
          <a:p>
            <a:r>
              <a:rPr lang="en-GB" sz="800" b="1" dirty="0">
                <a:solidFill>
                  <a:schemeClr val="accent1"/>
                </a:solidFill>
                <a:latin typeface="Arial" panose="020B0604020202020204" pitchFamily="34" charset="0"/>
                <a:ea typeface="Aileron" charset="0"/>
                <a:cs typeface="Arial" panose="020B0604020202020204" pitchFamily="34" charset="0"/>
              </a:rPr>
              <a:t>39.1%</a:t>
            </a:r>
          </a:p>
        </p:txBody>
      </p:sp>
      <p:sp>
        <p:nvSpPr>
          <p:cNvPr id="59" name="TextBox 58">
            <a:extLst>
              <a:ext uri="{FF2B5EF4-FFF2-40B4-BE49-F238E27FC236}">
                <a16:creationId xmlns:a16="http://schemas.microsoft.com/office/drawing/2014/main" id="{4872EE39-9187-A715-B663-68B35E75DB2D}"/>
              </a:ext>
            </a:extLst>
          </p:cNvPr>
          <p:cNvSpPr txBox="1"/>
          <p:nvPr/>
        </p:nvSpPr>
        <p:spPr>
          <a:xfrm>
            <a:off x="2989071" y="3251855"/>
            <a:ext cx="293350" cy="123111"/>
          </a:xfrm>
          <a:prstGeom prst="rect">
            <a:avLst/>
          </a:prstGeom>
          <a:noFill/>
        </p:spPr>
        <p:txBody>
          <a:bodyPr wrap="none" lIns="0" tIns="0" rIns="0" bIns="0" rtlCol="0">
            <a:spAutoFit/>
          </a:bodyPr>
          <a:lstStyle/>
          <a:p>
            <a:r>
              <a:rPr lang="en-GB" sz="800" b="1" dirty="0">
                <a:solidFill>
                  <a:schemeClr val="tx2"/>
                </a:solidFill>
                <a:latin typeface="Arial" panose="020B0604020202020204" pitchFamily="34" charset="0"/>
                <a:ea typeface="Aileron" charset="0"/>
                <a:cs typeface="Arial" panose="020B0604020202020204" pitchFamily="34" charset="0"/>
              </a:rPr>
              <a:t>27.9%</a:t>
            </a:r>
          </a:p>
        </p:txBody>
      </p:sp>
      <p:sp>
        <p:nvSpPr>
          <p:cNvPr id="60" name="TextBox 59">
            <a:extLst>
              <a:ext uri="{FF2B5EF4-FFF2-40B4-BE49-F238E27FC236}">
                <a16:creationId xmlns:a16="http://schemas.microsoft.com/office/drawing/2014/main" id="{1D863AC7-C196-E151-B235-DDB5C82A2734}"/>
              </a:ext>
            </a:extLst>
          </p:cNvPr>
          <p:cNvSpPr txBox="1"/>
          <p:nvPr/>
        </p:nvSpPr>
        <p:spPr>
          <a:xfrm>
            <a:off x="5068843" y="4619975"/>
            <a:ext cx="57708" cy="221599"/>
          </a:xfrm>
          <a:prstGeom prst="rect">
            <a:avLst/>
          </a:prstGeom>
          <a:noFill/>
        </p:spPr>
        <p:txBody>
          <a:bodyPr wrap="none" lIns="0" tIns="0" rIns="0" bIns="0" rtlCol="0">
            <a:spAutoFit/>
          </a:bodyPr>
          <a:lstStyle/>
          <a:p>
            <a:pPr algn="ctr">
              <a:lnSpc>
                <a:spcPct val="90000"/>
              </a:lnSpc>
            </a:pPr>
            <a:r>
              <a:rPr lang="en-GB" sz="800" dirty="0">
                <a:solidFill>
                  <a:schemeClr val="accent1"/>
                </a:solidFill>
                <a:latin typeface="Arial" panose="020B0604020202020204" pitchFamily="34" charset="0"/>
                <a:ea typeface="Aileron" charset="0"/>
                <a:cs typeface="Arial" panose="020B0604020202020204" pitchFamily="34" charset="0"/>
              </a:rPr>
              <a:t>2</a:t>
            </a:r>
          </a:p>
          <a:p>
            <a:pPr algn="ctr">
              <a:lnSpc>
                <a:spcPct val="90000"/>
              </a:lnSpc>
            </a:pPr>
            <a:r>
              <a:rPr lang="en-GB" sz="800" dirty="0">
                <a:solidFill>
                  <a:schemeClr val="tx2"/>
                </a:solidFill>
                <a:latin typeface="Arial" panose="020B0604020202020204" pitchFamily="34" charset="0"/>
                <a:ea typeface="Aileron" charset="0"/>
                <a:cs typeface="Arial" panose="020B0604020202020204" pitchFamily="34" charset="0"/>
              </a:rPr>
              <a:t>3</a:t>
            </a:r>
          </a:p>
        </p:txBody>
      </p:sp>
      <p:sp>
        <p:nvSpPr>
          <p:cNvPr id="61" name="TextBox 60">
            <a:extLst>
              <a:ext uri="{FF2B5EF4-FFF2-40B4-BE49-F238E27FC236}">
                <a16:creationId xmlns:a16="http://schemas.microsoft.com/office/drawing/2014/main" id="{DFA7DE7C-9BC6-55F8-01B1-91CCB8445577}"/>
              </a:ext>
            </a:extLst>
          </p:cNvPr>
          <p:cNvSpPr txBox="1"/>
          <p:nvPr/>
        </p:nvSpPr>
        <p:spPr>
          <a:xfrm>
            <a:off x="4741818" y="4619975"/>
            <a:ext cx="57708" cy="221599"/>
          </a:xfrm>
          <a:prstGeom prst="rect">
            <a:avLst/>
          </a:prstGeom>
          <a:noFill/>
        </p:spPr>
        <p:txBody>
          <a:bodyPr wrap="none" lIns="0" tIns="0" rIns="0" bIns="0" rtlCol="0">
            <a:spAutoFit/>
          </a:bodyPr>
          <a:lstStyle/>
          <a:p>
            <a:pPr algn="ctr">
              <a:lnSpc>
                <a:spcPct val="90000"/>
              </a:lnSpc>
            </a:pPr>
            <a:r>
              <a:rPr lang="en-GB" sz="800" dirty="0">
                <a:solidFill>
                  <a:schemeClr val="accent1"/>
                </a:solidFill>
                <a:latin typeface="Arial" panose="020B0604020202020204" pitchFamily="34" charset="0"/>
                <a:ea typeface="Aileron" charset="0"/>
                <a:cs typeface="Arial" panose="020B0604020202020204" pitchFamily="34" charset="0"/>
              </a:rPr>
              <a:t>7</a:t>
            </a:r>
          </a:p>
          <a:p>
            <a:pPr algn="ctr">
              <a:lnSpc>
                <a:spcPct val="90000"/>
              </a:lnSpc>
            </a:pPr>
            <a:r>
              <a:rPr lang="en-GB" sz="800" dirty="0">
                <a:solidFill>
                  <a:schemeClr val="tx2"/>
                </a:solidFill>
                <a:latin typeface="Arial" panose="020B0604020202020204" pitchFamily="34" charset="0"/>
                <a:ea typeface="Aileron" charset="0"/>
                <a:cs typeface="Arial" panose="020B0604020202020204" pitchFamily="34" charset="0"/>
              </a:rPr>
              <a:t>3</a:t>
            </a:r>
          </a:p>
        </p:txBody>
      </p:sp>
      <p:sp>
        <p:nvSpPr>
          <p:cNvPr id="62" name="TextBox 61">
            <a:extLst>
              <a:ext uri="{FF2B5EF4-FFF2-40B4-BE49-F238E27FC236}">
                <a16:creationId xmlns:a16="http://schemas.microsoft.com/office/drawing/2014/main" id="{68631B0C-706B-1D99-BD4B-A185DC3A89EB}"/>
              </a:ext>
            </a:extLst>
          </p:cNvPr>
          <p:cNvSpPr txBox="1"/>
          <p:nvPr/>
        </p:nvSpPr>
        <p:spPr>
          <a:xfrm>
            <a:off x="4392144" y="4619975"/>
            <a:ext cx="115416" cy="221599"/>
          </a:xfrm>
          <a:prstGeom prst="rect">
            <a:avLst/>
          </a:prstGeom>
          <a:noFill/>
        </p:spPr>
        <p:txBody>
          <a:bodyPr wrap="none" lIns="0" tIns="0" rIns="0" bIns="0" rtlCol="0">
            <a:spAutoFit/>
          </a:bodyPr>
          <a:lstStyle/>
          <a:p>
            <a:pPr algn="ctr">
              <a:lnSpc>
                <a:spcPct val="90000"/>
              </a:lnSpc>
            </a:pPr>
            <a:r>
              <a:rPr lang="en-GB" sz="800" dirty="0">
                <a:solidFill>
                  <a:schemeClr val="accent1"/>
                </a:solidFill>
                <a:latin typeface="Arial" panose="020B0604020202020204" pitchFamily="34" charset="0"/>
                <a:ea typeface="Aileron" charset="0"/>
                <a:cs typeface="Arial" panose="020B0604020202020204" pitchFamily="34" charset="0"/>
              </a:rPr>
              <a:t>10</a:t>
            </a:r>
          </a:p>
          <a:p>
            <a:pPr algn="ctr">
              <a:lnSpc>
                <a:spcPct val="90000"/>
              </a:lnSpc>
            </a:pPr>
            <a:r>
              <a:rPr lang="en-GB" sz="800" dirty="0">
                <a:solidFill>
                  <a:schemeClr val="tx2"/>
                </a:solidFill>
                <a:latin typeface="Arial" panose="020B0604020202020204" pitchFamily="34" charset="0"/>
                <a:ea typeface="Aileron" charset="0"/>
                <a:cs typeface="Arial" panose="020B0604020202020204" pitchFamily="34" charset="0"/>
              </a:rPr>
              <a:t>5</a:t>
            </a:r>
          </a:p>
        </p:txBody>
      </p:sp>
      <p:sp>
        <p:nvSpPr>
          <p:cNvPr id="63" name="TextBox 62">
            <a:extLst>
              <a:ext uri="{FF2B5EF4-FFF2-40B4-BE49-F238E27FC236}">
                <a16:creationId xmlns:a16="http://schemas.microsoft.com/office/drawing/2014/main" id="{792DCA93-FBD9-916B-0937-803ABDF8C14D}"/>
              </a:ext>
            </a:extLst>
          </p:cNvPr>
          <p:cNvSpPr txBox="1"/>
          <p:nvPr/>
        </p:nvSpPr>
        <p:spPr>
          <a:xfrm>
            <a:off x="4060074" y="4619975"/>
            <a:ext cx="115416" cy="221599"/>
          </a:xfrm>
          <a:prstGeom prst="rect">
            <a:avLst/>
          </a:prstGeom>
          <a:noFill/>
        </p:spPr>
        <p:txBody>
          <a:bodyPr wrap="none" lIns="0" tIns="0" rIns="0" bIns="0" rtlCol="0">
            <a:spAutoFit/>
          </a:bodyPr>
          <a:lstStyle/>
          <a:p>
            <a:pPr algn="ctr">
              <a:lnSpc>
                <a:spcPct val="90000"/>
              </a:lnSpc>
            </a:pPr>
            <a:r>
              <a:rPr lang="en-GB" sz="800" dirty="0">
                <a:solidFill>
                  <a:schemeClr val="accent1"/>
                </a:solidFill>
                <a:latin typeface="Arial" panose="020B0604020202020204" pitchFamily="34" charset="0"/>
                <a:ea typeface="Aileron" charset="0"/>
                <a:cs typeface="Arial" panose="020B0604020202020204" pitchFamily="34" charset="0"/>
              </a:rPr>
              <a:t>15</a:t>
            </a:r>
          </a:p>
          <a:p>
            <a:pPr algn="ctr">
              <a:lnSpc>
                <a:spcPct val="90000"/>
              </a:lnSpc>
            </a:pPr>
            <a:r>
              <a:rPr lang="en-GB" sz="800" dirty="0">
                <a:solidFill>
                  <a:schemeClr val="tx2"/>
                </a:solidFill>
                <a:latin typeface="Arial" panose="020B0604020202020204" pitchFamily="34" charset="0"/>
                <a:ea typeface="Aileron" charset="0"/>
                <a:cs typeface="Arial" panose="020B0604020202020204" pitchFamily="34" charset="0"/>
              </a:rPr>
              <a:t>8</a:t>
            </a:r>
          </a:p>
        </p:txBody>
      </p:sp>
      <p:sp>
        <p:nvSpPr>
          <p:cNvPr id="64" name="TextBox 63">
            <a:extLst>
              <a:ext uri="{FF2B5EF4-FFF2-40B4-BE49-F238E27FC236}">
                <a16:creationId xmlns:a16="http://schemas.microsoft.com/office/drawing/2014/main" id="{8C3F74D1-3A8F-E53B-0D7D-4C7C9D16B04B}"/>
              </a:ext>
            </a:extLst>
          </p:cNvPr>
          <p:cNvSpPr txBox="1"/>
          <p:nvPr/>
        </p:nvSpPr>
        <p:spPr>
          <a:xfrm>
            <a:off x="3738826" y="4619975"/>
            <a:ext cx="115416" cy="221599"/>
          </a:xfrm>
          <a:prstGeom prst="rect">
            <a:avLst/>
          </a:prstGeom>
          <a:noFill/>
        </p:spPr>
        <p:txBody>
          <a:bodyPr wrap="none" lIns="0" tIns="0" rIns="0" bIns="0" rtlCol="0">
            <a:spAutoFit/>
          </a:bodyPr>
          <a:lstStyle/>
          <a:p>
            <a:pPr algn="ctr">
              <a:lnSpc>
                <a:spcPct val="90000"/>
              </a:lnSpc>
            </a:pPr>
            <a:r>
              <a:rPr lang="en-GB" sz="800" dirty="0">
                <a:solidFill>
                  <a:schemeClr val="accent1"/>
                </a:solidFill>
                <a:latin typeface="Arial" panose="020B0604020202020204" pitchFamily="34" charset="0"/>
                <a:ea typeface="Aileron" charset="0"/>
                <a:cs typeface="Arial" panose="020B0604020202020204" pitchFamily="34" charset="0"/>
              </a:rPr>
              <a:t>22</a:t>
            </a:r>
          </a:p>
          <a:p>
            <a:pPr algn="ctr">
              <a:lnSpc>
                <a:spcPct val="90000"/>
              </a:lnSpc>
            </a:pPr>
            <a:r>
              <a:rPr lang="en-GB" sz="800" dirty="0">
                <a:solidFill>
                  <a:schemeClr val="tx2"/>
                </a:solidFill>
                <a:latin typeface="Arial" panose="020B0604020202020204" pitchFamily="34" charset="0"/>
                <a:ea typeface="Aileron" charset="0"/>
                <a:cs typeface="Arial" panose="020B0604020202020204" pitchFamily="34" charset="0"/>
              </a:rPr>
              <a:t>12</a:t>
            </a:r>
          </a:p>
        </p:txBody>
      </p:sp>
      <p:sp>
        <p:nvSpPr>
          <p:cNvPr id="65" name="TextBox 64">
            <a:extLst>
              <a:ext uri="{FF2B5EF4-FFF2-40B4-BE49-F238E27FC236}">
                <a16:creationId xmlns:a16="http://schemas.microsoft.com/office/drawing/2014/main" id="{51DAEC19-28B4-9207-0CD7-8FFFF4D97BAF}"/>
              </a:ext>
            </a:extLst>
          </p:cNvPr>
          <p:cNvSpPr txBox="1"/>
          <p:nvPr/>
        </p:nvSpPr>
        <p:spPr>
          <a:xfrm>
            <a:off x="3424501" y="4619975"/>
            <a:ext cx="115416" cy="221599"/>
          </a:xfrm>
          <a:prstGeom prst="rect">
            <a:avLst/>
          </a:prstGeom>
          <a:noFill/>
        </p:spPr>
        <p:txBody>
          <a:bodyPr wrap="none" lIns="0" tIns="0" rIns="0" bIns="0" rtlCol="0">
            <a:spAutoFit/>
          </a:bodyPr>
          <a:lstStyle/>
          <a:p>
            <a:pPr algn="ctr">
              <a:lnSpc>
                <a:spcPct val="90000"/>
              </a:lnSpc>
            </a:pPr>
            <a:r>
              <a:rPr lang="en-GB" sz="800" dirty="0">
                <a:solidFill>
                  <a:schemeClr val="accent1"/>
                </a:solidFill>
                <a:latin typeface="Arial" panose="020B0604020202020204" pitchFamily="34" charset="0"/>
                <a:ea typeface="Aileron" charset="0"/>
                <a:cs typeface="Arial" panose="020B0604020202020204" pitchFamily="34" charset="0"/>
              </a:rPr>
              <a:t>26</a:t>
            </a:r>
          </a:p>
          <a:p>
            <a:pPr algn="ctr">
              <a:lnSpc>
                <a:spcPct val="90000"/>
              </a:lnSpc>
            </a:pPr>
            <a:r>
              <a:rPr lang="en-GB" sz="800" dirty="0">
                <a:solidFill>
                  <a:schemeClr val="tx2"/>
                </a:solidFill>
                <a:latin typeface="Arial" panose="020B0604020202020204" pitchFamily="34" charset="0"/>
                <a:ea typeface="Aileron" charset="0"/>
                <a:cs typeface="Arial" panose="020B0604020202020204" pitchFamily="34" charset="0"/>
              </a:rPr>
              <a:t>18</a:t>
            </a:r>
          </a:p>
        </p:txBody>
      </p:sp>
      <p:sp>
        <p:nvSpPr>
          <p:cNvPr id="66" name="TextBox 65">
            <a:extLst>
              <a:ext uri="{FF2B5EF4-FFF2-40B4-BE49-F238E27FC236}">
                <a16:creationId xmlns:a16="http://schemas.microsoft.com/office/drawing/2014/main" id="{DFB3F71B-813C-3F59-958F-EF3A2E5B13CD}"/>
              </a:ext>
            </a:extLst>
          </p:cNvPr>
          <p:cNvSpPr txBox="1"/>
          <p:nvPr/>
        </p:nvSpPr>
        <p:spPr>
          <a:xfrm>
            <a:off x="3075251" y="4619975"/>
            <a:ext cx="115416" cy="221599"/>
          </a:xfrm>
          <a:prstGeom prst="rect">
            <a:avLst/>
          </a:prstGeom>
          <a:noFill/>
        </p:spPr>
        <p:txBody>
          <a:bodyPr wrap="none" lIns="0" tIns="0" rIns="0" bIns="0" rtlCol="0">
            <a:spAutoFit/>
          </a:bodyPr>
          <a:lstStyle/>
          <a:p>
            <a:pPr algn="ctr">
              <a:lnSpc>
                <a:spcPct val="90000"/>
              </a:lnSpc>
            </a:pPr>
            <a:r>
              <a:rPr lang="en-GB" sz="800" dirty="0">
                <a:solidFill>
                  <a:schemeClr val="accent1"/>
                </a:solidFill>
                <a:latin typeface="Arial" panose="020B0604020202020204" pitchFamily="34" charset="0"/>
                <a:ea typeface="Aileron" charset="0"/>
                <a:cs typeface="Arial" panose="020B0604020202020204" pitchFamily="34" charset="0"/>
              </a:rPr>
              <a:t>57</a:t>
            </a:r>
          </a:p>
          <a:p>
            <a:pPr algn="ctr">
              <a:lnSpc>
                <a:spcPct val="90000"/>
              </a:lnSpc>
            </a:pPr>
            <a:r>
              <a:rPr lang="en-GB" sz="800" dirty="0">
                <a:solidFill>
                  <a:schemeClr val="tx2"/>
                </a:solidFill>
                <a:latin typeface="Arial" panose="020B0604020202020204" pitchFamily="34" charset="0"/>
                <a:ea typeface="Aileron" charset="0"/>
                <a:cs typeface="Arial" panose="020B0604020202020204" pitchFamily="34" charset="0"/>
              </a:rPr>
              <a:t>37</a:t>
            </a:r>
          </a:p>
        </p:txBody>
      </p:sp>
      <p:sp>
        <p:nvSpPr>
          <p:cNvPr id="67" name="TextBox 66">
            <a:extLst>
              <a:ext uri="{FF2B5EF4-FFF2-40B4-BE49-F238E27FC236}">
                <a16:creationId xmlns:a16="http://schemas.microsoft.com/office/drawing/2014/main" id="{60B1E471-8D00-49C3-DC38-B33301267D7E}"/>
              </a:ext>
            </a:extLst>
          </p:cNvPr>
          <p:cNvSpPr txBox="1"/>
          <p:nvPr/>
        </p:nvSpPr>
        <p:spPr>
          <a:xfrm>
            <a:off x="2735526" y="4619975"/>
            <a:ext cx="115416" cy="221599"/>
          </a:xfrm>
          <a:prstGeom prst="rect">
            <a:avLst/>
          </a:prstGeom>
          <a:noFill/>
        </p:spPr>
        <p:txBody>
          <a:bodyPr wrap="none" lIns="0" tIns="0" rIns="0" bIns="0" rtlCol="0">
            <a:spAutoFit/>
          </a:bodyPr>
          <a:lstStyle/>
          <a:p>
            <a:pPr algn="ctr">
              <a:lnSpc>
                <a:spcPct val="90000"/>
              </a:lnSpc>
            </a:pPr>
            <a:r>
              <a:rPr lang="en-GB" sz="800" dirty="0">
                <a:solidFill>
                  <a:schemeClr val="accent1"/>
                </a:solidFill>
                <a:latin typeface="Arial" panose="020B0604020202020204" pitchFamily="34" charset="0"/>
                <a:ea typeface="Aileron" charset="0"/>
                <a:cs typeface="Arial" panose="020B0604020202020204" pitchFamily="34" charset="0"/>
              </a:rPr>
              <a:t>72</a:t>
            </a:r>
          </a:p>
          <a:p>
            <a:pPr algn="ctr">
              <a:lnSpc>
                <a:spcPct val="90000"/>
              </a:lnSpc>
            </a:pPr>
            <a:r>
              <a:rPr lang="en-GB" sz="800" dirty="0">
                <a:solidFill>
                  <a:schemeClr val="tx2"/>
                </a:solidFill>
                <a:latin typeface="Arial" panose="020B0604020202020204" pitchFamily="34" charset="0"/>
                <a:ea typeface="Aileron" charset="0"/>
                <a:cs typeface="Arial" panose="020B0604020202020204" pitchFamily="34" charset="0"/>
              </a:rPr>
              <a:t>48</a:t>
            </a:r>
          </a:p>
        </p:txBody>
      </p:sp>
      <p:sp>
        <p:nvSpPr>
          <p:cNvPr id="68" name="TextBox 67">
            <a:extLst>
              <a:ext uri="{FF2B5EF4-FFF2-40B4-BE49-F238E27FC236}">
                <a16:creationId xmlns:a16="http://schemas.microsoft.com/office/drawing/2014/main" id="{FC5844DA-7F13-3637-C4ED-F7F200CA5C3D}"/>
              </a:ext>
            </a:extLst>
          </p:cNvPr>
          <p:cNvSpPr txBox="1"/>
          <p:nvPr/>
        </p:nvSpPr>
        <p:spPr>
          <a:xfrm>
            <a:off x="2389172" y="4619975"/>
            <a:ext cx="173124" cy="221599"/>
          </a:xfrm>
          <a:prstGeom prst="rect">
            <a:avLst/>
          </a:prstGeom>
          <a:noFill/>
        </p:spPr>
        <p:txBody>
          <a:bodyPr wrap="none" lIns="0" tIns="0" rIns="0" bIns="0" rtlCol="0">
            <a:spAutoFit/>
          </a:bodyPr>
          <a:lstStyle/>
          <a:p>
            <a:pPr algn="ctr">
              <a:lnSpc>
                <a:spcPct val="90000"/>
              </a:lnSpc>
            </a:pPr>
            <a:r>
              <a:rPr lang="en-GB" sz="800" dirty="0">
                <a:solidFill>
                  <a:schemeClr val="accent1"/>
                </a:solidFill>
                <a:latin typeface="Arial" panose="020B0604020202020204" pitchFamily="34" charset="0"/>
                <a:ea typeface="Aileron" charset="0"/>
                <a:cs typeface="Arial" panose="020B0604020202020204" pitchFamily="34" charset="0"/>
              </a:rPr>
              <a:t>112</a:t>
            </a:r>
          </a:p>
          <a:p>
            <a:pPr algn="ctr">
              <a:lnSpc>
                <a:spcPct val="90000"/>
              </a:lnSpc>
            </a:pPr>
            <a:r>
              <a:rPr lang="en-GB" sz="800" dirty="0">
                <a:solidFill>
                  <a:schemeClr val="tx2"/>
                </a:solidFill>
                <a:latin typeface="Arial" panose="020B0604020202020204" pitchFamily="34" charset="0"/>
                <a:ea typeface="Aileron" charset="0"/>
                <a:cs typeface="Arial" panose="020B0604020202020204" pitchFamily="34" charset="0"/>
              </a:rPr>
              <a:t>72</a:t>
            </a:r>
          </a:p>
        </p:txBody>
      </p:sp>
      <p:sp>
        <p:nvSpPr>
          <p:cNvPr id="69" name="TextBox 68">
            <a:extLst>
              <a:ext uri="{FF2B5EF4-FFF2-40B4-BE49-F238E27FC236}">
                <a16:creationId xmlns:a16="http://schemas.microsoft.com/office/drawing/2014/main" id="{8F88064C-F6C0-8856-B187-6D2CF61A7A86}"/>
              </a:ext>
            </a:extLst>
          </p:cNvPr>
          <p:cNvSpPr txBox="1"/>
          <p:nvPr/>
        </p:nvSpPr>
        <p:spPr>
          <a:xfrm>
            <a:off x="2043097" y="4619975"/>
            <a:ext cx="173124" cy="221599"/>
          </a:xfrm>
          <a:prstGeom prst="rect">
            <a:avLst/>
          </a:prstGeom>
          <a:noFill/>
        </p:spPr>
        <p:txBody>
          <a:bodyPr wrap="none" lIns="0" tIns="0" rIns="0" bIns="0" rtlCol="0">
            <a:spAutoFit/>
          </a:bodyPr>
          <a:lstStyle/>
          <a:p>
            <a:pPr algn="ctr">
              <a:lnSpc>
                <a:spcPct val="90000"/>
              </a:lnSpc>
            </a:pPr>
            <a:r>
              <a:rPr lang="en-GB" sz="800" dirty="0">
                <a:solidFill>
                  <a:schemeClr val="accent1"/>
                </a:solidFill>
                <a:latin typeface="Arial" panose="020B0604020202020204" pitchFamily="34" charset="0"/>
                <a:ea typeface="Aileron" charset="0"/>
                <a:cs typeface="Arial" panose="020B0604020202020204" pitchFamily="34" charset="0"/>
              </a:rPr>
              <a:t>136</a:t>
            </a:r>
          </a:p>
          <a:p>
            <a:pPr algn="ctr">
              <a:lnSpc>
                <a:spcPct val="90000"/>
              </a:lnSpc>
            </a:pPr>
            <a:r>
              <a:rPr lang="en-GB" sz="800" dirty="0">
                <a:solidFill>
                  <a:schemeClr val="tx2"/>
                </a:solidFill>
                <a:latin typeface="Arial" panose="020B0604020202020204" pitchFamily="34" charset="0"/>
                <a:ea typeface="Aileron" charset="0"/>
                <a:cs typeface="Arial" panose="020B0604020202020204" pitchFamily="34" charset="0"/>
              </a:rPr>
              <a:t>89</a:t>
            </a:r>
          </a:p>
        </p:txBody>
      </p:sp>
      <p:sp>
        <p:nvSpPr>
          <p:cNvPr id="70" name="TextBox 69">
            <a:extLst>
              <a:ext uri="{FF2B5EF4-FFF2-40B4-BE49-F238E27FC236}">
                <a16:creationId xmlns:a16="http://schemas.microsoft.com/office/drawing/2014/main" id="{DF13AEBF-D981-5B26-460B-4D8ECBC67EC0}"/>
              </a:ext>
            </a:extLst>
          </p:cNvPr>
          <p:cNvSpPr txBox="1"/>
          <p:nvPr/>
        </p:nvSpPr>
        <p:spPr>
          <a:xfrm>
            <a:off x="1712897" y="4619975"/>
            <a:ext cx="173124" cy="221599"/>
          </a:xfrm>
          <a:prstGeom prst="rect">
            <a:avLst/>
          </a:prstGeom>
          <a:noFill/>
        </p:spPr>
        <p:txBody>
          <a:bodyPr wrap="none" lIns="0" tIns="0" rIns="0" bIns="0" rtlCol="0">
            <a:spAutoFit/>
          </a:bodyPr>
          <a:lstStyle/>
          <a:p>
            <a:pPr algn="ctr">
              <a:lnSpc>
                <a:spcPct val="90000"/>
              </a:lnSpc>
            </a:pPr>
            <a:r>
              <a:rPr lang="en-GB" sz="800" dirty="0">
                <a:solidFill>
                  <a:schemeClr val="accent1"/>
                </a:solidFill>
                <a:latin typeface="Arial" panose="020B0604020202020204" pitchFamily="34" charset="0"/>
                <a:ea typeface="Aileron" charset="0"/>
                <a:cs typeface="Arial" panose="020B0604020202020204" pitchFamily="34" charset="0"/>
              </a:rPr>
              <a:t>176</a:t>
            </a:r>
          </a:p>
          <a:p>
            <a:pPr algn="ctr">
              <a:lnSpc>
                <a:spcPct val="90000"/>
              </a:lnSpc>
            </a:pPr>
            <a:r>
              <a:rPr lang="en-GB" sz="800" dirty="0">
                <a:solidFill>
                  <a:schemeClr val="tx2"/>
                </a:solidFill>
                <a:latin typeface="Arial" panose="020B0604020202020204" pitchFamily="34" charset="0"/>
                <a:ea typeface="Aileron" charset="0"/>
                <a:cs typeface="Arial" panose="020B0604020202020204" pitchFamily="34" charset="0"/>
              </a:rPr>
              <a:t>144</a:t>
            </a:r>
          </a:p>
        </p:txBody>
      </p:sp>
      <p:sp>
        <p:nvSpPr>
          <p:cNvPr id="71" name="TextBox 70">
            <a:extLst>
              <a:ext uri="{FF2B5EF4-FFF2-40B4-BE49-F238E27FC236}">
                <a16:creationId xmlns:a16="http://schemas.microsoft.com/office/drawing/2014/main" id="{FE6BD894-E82E-3459-6EE6-21F81E655D5A}"/>
              </a:ext>
            </a:extLst>
          </p:cNvPr>
          <p:cNvSpPr txBox="1"/>
          <p:nvPr/>
        </p:nvSpPr>
        <p:spPr>
          <a:xfrm>
            <a:off x="1369997" y="4619975"/>
            <a:ext cx="173124" cy="221599"/>
          </a:xfrm>
          <a:prstGeom prst="rect">
            <a:avLst/>
          </a:prstGeom>
          <a:noFill/>
        </p:spPr>
        <p:txBody>
          <a:bodyPr wrap="none" lIns="0" tIns="0" rIns="0" bIns="0" rtlCol="0">
            <a:spAutoFit/>
          </a:bodyPr>
          <a:lstStyle/>
          <a:p>
            <a:pPr algn="ctr">
              <a:lnSpc>
                <a:spcPct val="90000"/>
              </a:lnSpc>
            </a:pPr>
            <a:r>
              <a:rPr lang="en-GB" sz="800" dirty="0">
                <a:solidFill>
                  <a:schemeClr val="accent1"/>
                </a:solidFill>
                <a:latin typeface="Arial" panose="020B0604020202020204" pitchFamily="34" charset="0"/>
                <a:ea typeface="Aileron" charset="0"/>
                <a:cs typeface="Arial" panose="020B0604020202020204" pitchFamily="34" charset="0"/>
              </a:rPr>
              <a:t>207</a:t>
            </a:r>
          </a:p>
          <a:p>
            <a:pPr algn="ctr">
              <a:lnSpc>
                <a:spcPct val="90000"/>
              </a:lnSpc>
            </a:pPr>
            <a:r>
              <a:rPr lang="en-GB" sz="800" dirty="0">
                <a:solidFill>
                  <a:schemeClr val="tx2"/>
                </a:solidFill>
                <a:latin typeface="Arial" panose="020B0604020202020204" pitchFamily="34" charset="0"/>
                <a:ea typeface="Aileron" charset="0"/>
                <a:cs typeface="Arial" panose="020B0604020202020204" pitchFamily="34" charset="0"/>
              </a:rPr>
              <a:t>190</a:t>
            </a:r>
          </a:p>
        </p:txBody>
      </p:sp>
      <p:sp>
        <p:nvSpPr>
          <p:cNvPr id="72" name="TextBox 71">
            <a:extLst>
              <a:ext uri="{FF2B5EF4-FFF2-40B4-BE49-F238E27FC236}">
                <a16:creationId xmlns:a16="http://schemas.microsoft.com/office/drawing/2014/main" id="{B34DE48B-AACC-92E6-B2BC-1EF9863CA9BF}"/>
              </a:ext>
            </a:extLst>
          </p:cNvPr>
          <p:cNvSpPr txBox="1"/>
          <p:nvPr/>
        </p:nvSpPr>
        <p:spPr>
          <a:xfrm>
            <a:off x="1014397" y="4619975"/>
            <a:ext cx="173124" cy="221599"/>
          </a:xfrm>
          <a:prstGeom prst="rect">
            <a:avLst/>
          </a:prstGeom>
          <a:noFill/>
        </p:spPr>
        <p:txBody>
          <a:bodyPr wrap="none" lIns="0" tIns="0" rIns="0" bIns="0" rtlCol="0">
            <a:spAutoFit/>
          </a:bodyPr>
          <a:lstStyle/>
          <a:p>
            <a:pPr algn="ctr">
              <a:lnSpc>
                <a:spcPct val="90000"/>
              </a:lnSpc>
            </a:pPr>
            <a:r>
              <a:rPr lang="en-GB" sz="800" dirty="0">
                <a:solidFill>
                  <a:schemeClr val="accent1"/>
                </a:solidFill>
                <a:latin typeface="Arial" panose="020B0604020202020204" pitchFamily="34" charset="0"/>
                <a:ea typeface="Aileron" charset="0"/>
                <a:cs typeface="Arial" panose="020B0604020202020204" pitchFamily="34" charset="0"/>
              </a:rPr>
              <a:t>237</a:t>
            </a:r>
          </a:p>
          <a:p>
            <a:pPr algn="ctr">
              <a:lnSpc>
                <a:spcPct val="90000"/>
              </a:lnSpc>
            </a:pPr>
            <a:r>
              <a:rPr lang="en-GB" sz="800" dirty="0">
                <a:solidFill>
                  <a:schemeClr val="tx2"/>
                </a:solidFill>
                <a:latin typeface="Arial" panose="020B0604020202020204" pitchFamily="34" charset="0"/>
                <a:ea typeface="Aileron" charset="0"/>
                <a:cs typeface="Arial" panose="020B0604020202020204" pitchFamily="34" charset="0"/>
              </a:rPr>
              <a:t>243</a:t>
            </a:r>
          </a:p>
        </p:txBody>
      </p:sp>
      <p:sp>
        <p:nvSpPr>
          <p:cNvPr id="73" name="TextBox 72">
            <a:extLst>
              <a:ext uri="{FF2B5EF4-FFF2-40B4-BE49-F238E27FC236}">
                <a16:creationId xmlns:a16="http://schemas.microsoft.com/office/drawing/2014/main" id="{0AAD91CE-8988-0A1A-14C5-A6153DAFF5F5}"/>
              </a:ext>
            </a:extLst>
          </p:cNvPr>
          <p:cNvSpPr txBox="1"/>
          <p:nvPr/>
        </p:nvSpPr>
        <p:spPr>
          <a:xfrm>
            <a:off x="620184" y="2132856"/>
            <a:ext cx="2785634" cy="215444"/>
          </a:xfrm>
          <a:prstGeom prst="rect">
            <a:avLst/>
          </a:prstGeom>
          <a:noFill/>
        </p:spPr>
        <p:txBody>
          <a:bodyPr wrap="none" lIns="0" tIns="0" rIns="0" bIns="0" rtlCol="0">
            <a:spAutoFit/>
          </a:bodyPr>
          <a:lstStyle/>
          <a:p>
            <a:r>
              <a:rPr lang="en-GB" sz="1400" b="1" spc="30" dirty="0">
                <a:solidFill>
                  <a:schemeClr val="accent1"/>
                </a:solidFill>
                <a:latin typeface="Arial" panose="020B0604020202020204" pitchFamily="34" charset="0"/>
                <a:ea typeface="Aileron" charset="0"/>
                <a:cs typeface="Arial" panose="020B0604020202020204" pitchFamily="34" charset="0"/>
              </a:rPr>
              <a:t>PFS PER RECIST V1.1 BY BICR</a:t>
            </a:r>
          </a:p>
        </p:txBody>
      </p:sp>
      <p:pic>
        <p:nvPicPr>
          <p:cNvPr id="75" name="Picture 74" descr="A graph of a graph&#10;&#10;Description automatically generated with medium confidence">
            <a:extLst>
              <a:ext uri="{FF2B5EF4-FFF2-40B4-BE49-F238E27FC236}">
                <a16:creationId xmlns:a16="http://schemas.microsoft.com/office/drawing/2014/main" id="{38D34CFF-697B-BC2E-893B-49F6D1CA417F}"/>
              </a:ext>
            </a:extLst>
          </p:cNvPr>
          <p:cNvPicPr>
            <a:picLocks noChangeAspect="1"/>
          </p:cNvPicPr>
          <p:nvPr/>
        </p:nvPicPr>
        <p:blipFill>
          <a:blip r:embed="rId2"/>
          <a:stretch>
            <a:fillRect/>
          </a:stretch>
        </p:blipFill>
        <p:spPr>
          <a:xfrm>
            <a:off x="1117531" y="2447866"/>
            <a:ext cx="4660900" cy="1854200"/>
          </a:xfrm>
          <a:prstGeom prst="rect">
            <a:avLst/>
          </a:prstGeom>
        </p:spPr>
      </p:pic>
      <p:sp>
        <p:nvSpPr>
          <p:cNvPr id="77" name="TextBox 76">
            <a:extLst>
              <a:ext uri="{FF2B5EF4-FFF2-40B4-BE49-F238E27FC236}">
                <a16:creationId xmlns:a16="http://schemas.microsoft.com/office/drawing/2014/main" id="{A1F61BCD-F435-052F-2492-61958A71FEB5}"/>
              </a:ext>
            </a:extLst>
          </p:cNvPr>
          <p:cNvSpPr txBox="1"/>
          <p:nvPr/>
        </p:nvSpPr>
        <p:spPr>
          <a:xfrm>
            <a:off x="6190731" y="4509175"/>
            <a:ext cx="498534" cy="110800"/>
          </a:xfrm>
          <a:prstGeom prst="rect">
            <a:avLst/>
          </a:prstGeom>
          <a:noFill/>
        </p:spPr>
        <p:txBody>
          <a:bodyPr wrap="none" lIns="0" tIns="0" rIns="0" bIns="0" rtlCol="0">
            <a:spAutoFit/>
          </a:bodyPr>
          <a:lstStyle/>
          <a:p>
            <a:pPr>
              <a:lnSpc>
                <a:spcPct val="90000"/>
              </a:lnSpc>
            </a:pPr>
            <a:r>
              <a:rPr lang="en-GB" sz="800" b="1" dirty="0">
                <a:latin typeface="Arial" panose="020B0604020202020204" pitchFamily="34" charset="0"/>
                <a:ea typeface="Aileron" charset="0"/>
                <a:cs typeface="Arial" panose="020B0604020202020204" pitchFamily="34" charset="0"/>
              </a:rPr>
              <a:t>No. at risk</a:t>
            </a:r>
          </a:p>
        </p:txBody>
      </p:sp>
      <p:sp>
        <p:nvSpPr>
          <p:cNvPr id="78" name="TextBox 77">
            <a:extLst>
              <a:ext uri="{FF2B5EF4-FFF2-40B4-BE49-F238E27FC236}">
                <a16:creationId xmlns:a16="http://schemas.microsoft.com/office/drawing/2014/main" id="{E63B21C7-7ACA-C0A3-6874-041C13A5B366}"/>
              </a:ext>
            </a:extLst>
          </p:cNvPr>
          <p:cNvSpPr txBox="1"/>
          <p:nvPr/>
        </p:nvSpPr>
        <p:spPr>
          <a:xfrm>
            <a:off x="8491813" y="4447696"/>
            <a:ext cx="883255" cy="153888"/>
          </a:xfrm>
          <a:prstGeom prst="rect">
            <a:avLst/>
          </a:prstGeom>
          <a:noFill/>
        </p:spPr>
        <p:txBody>
          <a:bodyPr wrap="non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Time (months)</a:t>
            </a:r>
          </a:p>
        </p:txBody>
      </p:sp>
      <p:sp>
        <p:nvSpPr>
          <p:cNvPr id="79" name="TextBox 78">
            <a:extLst>
              <a:ext uri="{FF2B5EF4-FFF2-40B4-BE49-F238E27FC236}">
                <a16:creationId xmlns:a16="http://schemas.microsoft.com/office/drawing/2014/main" id="{F22A6A30-7501-ADE0-F4A8-D8FE4A77BF90}"/>
              </a:ext>
            </a:extLst>
          </p:cNvPr>
          <p:cNvSpPr txBox="1"/>
          <p:nvPr/>
        </p:nvSpPr>
        <p:spPr>
          <a:xfrm rot="16200000">
            <a:off x="5312300" y="3290866"/>
            <a:ext cx="1851989" cy="153888"/>
          </a:xfrm>
          <a:prstGeom prst="rect">
            <a:avLst/>
          </a:prstGeom>
          <a:noFill/>
        </p:spPr>
        <p:txBody>
          <a:bodyPr wrap="squar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OS (%)</a:t>
            </a:r>
          </a:p>
        </p:txBody>
      </p:sp>
      <p:sp>
        <p:nvSpPr>
          <p:cNvPr id="80" name="TextBox 79">
            <a:extLst>
              <a:ext uri="{FF2B5EF4-FFF2-40B4-BE49-F238E27FC236}">
                <a16:creationId xmlns:a16="http://schemas.microsoft.com/office/drawing/2014/main" id="{6D9A5098-3406-1BEF-9F38-1D9F49048A49}"/>
              </a:ext>
            </a:extLst>
          </p:cNvPr>
          <p:cNvSpPr txBox="1"/>
          <p:nvPr/>
        </p:nvSpPr>
        <p:spPr>
          <a:xfrm>
            <a:off x="6607804" y="4317879"/>
            <a:ext cx="6412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0</a:t>
            </a:r>
          </a:p>
        </p:txBody>
      </p:sp>
      <p:sp>
        <p:nvSpPr>
          <p:cNvPr id="81" name="TextBox 80">
            <a:extLst>
              <a:ext uri="{FF2B5EF4-FFF2-40B4-BE49-F238E27FC236}">
                <a16:creationId xmlns:a16="http://schemas.microsoft.com/office/drawing/2014/main" id="{C045A1CF-63B5-F951-68AA-06D6C61B923D}"/>
              </a:ext>
            </a:extLst>
          </p:cNvPr>
          <p:cNvSpPr txBox="1"/>
          <p:nvPr/>
        </p:nvSpPr>
        <p:spPr>
          <a:xfrm>
            <a:off x="6379070" y="2405770"/>
            <a:ext cx="19236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100</a:t>
            </a:r>
          </a:p>
        </p:txBody>
      </p:sp>
      <p:sp>
        <p:nvSpPr>
          <p:cNvPr id="82" name="TextBox 81">
            <a:extLst>
              <a:ext uri="{FF2B5EF4-FFF2-40B4-BE49-F238E27FC236}">
                <a16:creationId xmlns:a16="http://schemas.microsoft.com/office/drawing/2014/main" id="{95B06BA2-4628-AE45-EF39-1B83A81583C7}"/>
              </a:ext>
            </a:extLst>
          </p:cNvPr>
          <p:cNvSpPr txBox="1"/>
          <p:nvPr/>
        </p:nvSpPr>
        <p:spPr>
          <a:xfrm>
            <a:off x="6443190" y="2585764"/>
            <a:ext cx="12824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90</a:t>
            </a:r>
          </a:p>
        </p:txBody>
      </p:sp>
      <p:sp>
        <p:nvSpPr>
          <p:cNvPr id="83" name="TextBox 82">
            <a:extLst>
              <a:ext uri="{FF2B5EF4-FFF2-40B4-BE49-F238E27FC236}">
                <a16:creationId xmlns:a16="http://schemas.microsoft.com/office/drawing/2014/main" id="{134FCF4A-C033-1E0C-CE2A-0F3D153A9C89}"/>
              </a:ext>
            </a:extLst>
          </p:cNvPr>
          <p:cNvSpPr txBox="1"/>
          <p:nvPr/>
        </p:nvSpPr>
        <p:spPr>
          <a:xfrm>
            <a:off x="9030776" y="4317879"/>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24</a:t>
            </a:r>
          </a:p>
        </p:txBody>
      </p:sp>
      <p:sp>
        <p:nvSpPr>
          <p:cNvPr id="84" name="TextBox 83">
            <a:extLst>
              <a:ext uri="{FF2B5EF4-FFF2-40B4-BE49-F238E27FC236}">
                <a16:creationId xmlns:a16="http://schemas.microsoft.com/office/drawing/2014/main" id="{E5BD22B1-417D-042A-D8C0-67A67D36E12A}"/>
              </a:ext>
            </a:extLst>
          </p:cNvPr>
          <p:cNvSpPr txBox="1"/>
          <p:nvPr/>
        </p:nvSpPr>
        <p:spPr>
          <a:xfrm>
            <a:off x="8721519" y="4317879"/>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21</a:t>
            </a:r>
          </a:p>
        </p:txBody>
      </p:sp>
      <p:sp>
        <p:nvSpPr>
          <p:cNvPr id="85" name="TextBox 84">
            <a:extLst>
              <a:ext uri="{FF2B5EF4-FFF2-40B4-BE49-F238E27FC236}">
                <a16:creationId xmlns:a16="http://schemas.microsoft.com/office/drawing/2014/main" id="{BE74A6F3-4316-AF18-4B66-FFF94E52C3BB}"/>
              </a:ext>
            </a:extLst>
          </p:cNvPr>
          <p:cNvSpPr txBox="1"/>
          <p:nvPr/>
        </p:nvSpPr>
        <p:spPr>
          <a:xfrm>
            <a:off x="8414161" y="4317879"/>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18</a:t>
            </a:r>
          </a:p>
        </p:txBody>
      </p:sp>
      <p:sp>
        <p:nvSpPr>
          <p:cNvPr id="86" name="TextBox 85">
            <a:extLst>
              <a:ext uri="{FF2B5EF4-FFF2-40B4-BE49-F238E27FC236}">
                <a16:creationId xmlns:a16="http://schemas.microsoft.com/office/drawing/2014/main" id="{0E661913-E0E5-5C2C-6B03-0613196608FC}"/>
              </a:ext>
            </a:extLst>
          </p:cNvPr>
          <p:cNvSpPr txBox="1"/>
          <p:nvPr/>
        </p:nvSpPr>
        <p:spPr>
          <a:xfrm>
            <a:off x="8102286" y="4317879"/>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15</a:t>
            </a:r>
          </a:p>
        </p:txBody>
      </p:sp>
      <p:sp>
        <p:nvSpPr>
          <p:cNvPr id="87" name="TextBox 86">
            <a:extLst>
              <a:ext uri="{FF2B5EF4-FFF2-40B4-BE49-F238E27FC236}">
                <a16:creationId xmlns:a16="http://schemas.microsoft.com/office/drawing/2014/main" id="{0C21A5F8-F8BF-2A88-BC69-21F124CC684A}"/>
              </a:ext>
            </a:extLst>
          </p:cNvPr>
          <p:cNvSpPr txBox="1"/>
          <p:nvPr/>
        </p:nvSpPr>
        <p:spPr>
          <a:xfrm>
            <a:off x="7802579" y="4317879"/>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12</a:t>
            </a:r>
          </a:p>
        </p:txBody>
      </p:sp>
      <p:sp>
        <p:nvSpPr>
          <p:cNvPr id="88" name="TextBox 87">
            <a:extLst>
              <a:ext uri="{FF2B5EF4-FFF2-40B4-BE49-F238E27FC236}">
                <a16:creationId xmlns:a16="http://schemas.microsoft.com/office/drawing/2014/main" id="{10D5B5CB-8878-3879-6238-0F117A3B795D}"/>
              </a:ext>
            </a:extLst>
          </p:cNvPr>
          <p:cNvSpPr txBox="1"/>
          <p:nvPr/>
        </p:nvSpPr>
        <p:spPr>
          <a:xfrm>
            <a:off x="7525066" y="4317879"/>
            <a:ext cx="6412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9</a:t>
            </a:r>
          </a:p>
        </p:txBody>
      </p:sp>
      <p:sp>
        <p:nvSpPr>
          <p:cNvPr id="89" name="TextBox 88">
            <a:extLst>
              <a:ext uri="{FF2B5EF4-FFF2-40B4-BE49-F238E27FC236}">
                <a16:creationId xmlns:a16="http://schemas.microsoft.com/office/drawing/2014/main" id="{434BF840-FA18-A51A-FF82-76A600FFC899}"/>
              </a:ext>
            </a:extLst>
          </p:cNvPr>
          <p:cNvSpPr txBox="1"/>
          <p:nvPr/>
        </p:nvSpPr>
        <p:spPr>
          <a:xfrm>
            <a:off x="7221932" y="4317879"/>
            <a:ext cx="6412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6</a:t>
            </a:r>
          </a:p>
        </p:txBody>
      </p:sp>
      <p:sp>
        <p:nvSpPr>
          <p:cNvPr id="90" name="TextBox 89">
            <a:extLst>
              <a:ext uri="{FF2B5EF4-FFF2-40B4-BE49-F238E27FC236}">
                <a16:creationId xmlns:a16="http://schemas.microsoft.com/office/drawing/2014/main" id="{08ADEE84-E3C9-AF1C-3E68-F48FB796D09C}"/>
              </a:ext>
            </a:extLst>
          </p:cNvPr>
          <p:cNvSpPr txBox="1"/>
          <p:nvPr/>
        </p:nvSpPr>
        <p:spPr>
          <a:xfrm>
            <a:off x="6924388" y="4317879"/>
            <a:ext cx="6412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3</a:t>
            </a:r>
          </a:p>
        </p:txBody>
      </p:sp>
      <p:sp>
        <p:nvSpPr>
          <p:cNvPr id="91" name="TextBox 90">
            <a:extLst>
              <a:ext uri="{FF2B5EF4-FFF2-40B4-BE49-F238E27FC236}">
                <a16:creationId xmlns:a16="http://schemas.microsoft.com/office/drawing/2014/main" id="{64167040-94BF-241B-32FC-0B6AF39D62BC}"/>
              </a:ext>
            </a:extLst>
          </p:cNvPr>
          <p:cNvSpPr txBox="1"/>
          <p:nvPr/>
        </p:nvSpPr>
        <p:spPr>
          <a:xfrm>
            <a:off x="9958817" y="4317879"/>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33</a:t>
            </a:r>
          </a:p>
        </p:txBody>
      </p:sp>
      <p:sp>
        <p:nvSpPr>
          <p:cNvPr id="92" name="TextBox 91">
            <a:extLst>
              <a:ext uri="{FF2B5EF4-FFF2-40B4-BE49-F238E27FC236}">
                <a16:creationId xmlns:a16="http://schemas.microsoft.com/office/drawing/2014/main" id="{FBCA07EC-A7AF-1559-0A84-187CD0F75D24}"/>
              </a:ext>
            </a:extLst>
          </p:cNvPr>
          <p:cNvSpPr txBox="1"/>
          <p:nvPr/>
        </p:nvSpPr>
        <p:spPr>
          <a:xfrm>
            <a:off x="9643604" y="4317879"/>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30</a:t>
            </a:r>
          </a:p>
        </p:txBody>
      </p:sp>
      <p:sp>
        <p:nvSpPr>
          <p:cNvPr id="93" name="TextBox 92">
            <a:extLst>
              <a:ext uri="{FF2B5EF4-FFF2-40B4-BE49-F238E27FC236}">
                <a16:creationId xmlns:a16="http://schemas.microsoft.com/office/drawing/2014/main" id="{C84686CF-0D68-FD8A-EF77-06B174A7DB65}"/>
              </a:ext>
            </a:extLst>
          </p:cNvPr>
          <p:cNvSpPr txBox="1"/>
          <p:nvPr/>
        </p:nvSpPr>
        <p:spPr>
          <a:xfrm>
            <a:off x="9345774" y="4317879"/>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27</a:t>
            </a:r>
          </a:p>
        </p:txBody>
      </p:sp>
      <p:sp>
        <p:nvSpPr>
          <p:cNvPr id="95" name="TextBox 94">
            <a:extLst>
              <a:ext uri="{FF2B5EF4-FFF2-40B4-BE49-F238E27FC236}">
                <a16:creationId xmlns:a16="http://schemas.microsoft.com/office/drawing/2014/main" id="{B21A0325-7603-A5AC-B747-889D58F6AFFF}"/>
              </a:ext>
            </a:extLst>
          </p:cNvPr>
          <p:cNvSpPr txBox="1"/>
          <p:nvPr/>
        </p:nvSpPr>
        <p:spPr>
          <a:xfrm>
            <a:off x="10918121" y="4619975"/>
            <a:ext cx="57708" cy="221599"/>
          </a:xfrm>
          <a:prstGeom prst="rect">
            <a:avLst/>
          </a:prstGeom>
          <a:noFill/>
        </p:spPr>
        <p:txBody>
          <a:bodyPr wrap="none" lIns="0" tIns="0" rIns="0" bIns="0" rtlCol="0">
            <a:spAutoFit/>
          </a:bodyPr>
          <a:lstStyle/>
          <a:p>
            <a:pPr algn="ctr">
              <a:lnSpc>
                <a:spcPct val="90000"/>
              </a:lnSpc>
            </a:pPr>
            <a:r>
              <a:rPr lang="en-GB" sz="800" dirty="0">
                <a:solidFill>
                  <a:schemeClr val="accent1"/>
                </a:solidFill>
                <a:latin typeface="Arial" panose="020B0604020202020204" pitchFamily="34" charset="0"/>
                <a:ea typeface="Aileron" charset="0"/>
                <a:cs typeface="Arial" panose="020B0604020202020204" pitchFamily="34" charset="0"/>
              </a:rPr>
              <a:t>1</a:t>
            </a:r>
          </a:p>
          <a:p>
            <a:pPr algn="ctr">
              <a:lnSpc>
                <a:spcPct val="90000"/>
              </a:lnSpc>
            </a:pPr>
            <a:r>
              <a:rPr lang="en-GB" sz="800" dirty="0">
                <a:solidFill>
                  <a:schemeClr val="tx2"/>
                </a:solidFill>
                <a:latin typeface="Arial" panose="020B0604020202020204" pitchFamily="34" charset="0"/>
                <a:ea typeface="Aileron" charset="0"/>
                <a:cs typeface="Arial" panose="020B0604020202020204" pitchFamily="34" charset="0"/>
              </a:rPr>
              <a:t>1</a:t>
            </a:r>
          </a:p>
        </p:txBody>
      </p:sp>
      <p:sp>
        <p:nvSpPr>
          <p:cNvPr id="96" name="TextBox 95">
            <a:extLst>
              <a:ext uri="{FF2B5EF4-FFF2-40B4-BE49-F238E27FC236}">
                <a16:creationId xmlns:a16="http://schemas.microsoft.com/office/drawing/2014/main" id="{79F1004C-6BBF-214E-8321-72BD69224E6C}"/>
              </a:ext>
            </a:extLst>
          </p:cNvPr>
          <p:cNvSpPr txBox="1"/>
          <p:nvPr/>
        </p:nvSpPr>
        <p:spPr>
          <a:xfrm>
            <a:off x="11244174" y="4619975"/>
            <a:ext cx="57708" cy="221599"/>
          </a:xfrm>
          <a:prstGeom prst="rect">
            <a:avLst/>
          </a:prstGeom>
          <a:noFill/>
        </p:spPr>
        <p:txBody>
          <a:bodyPr wrap="none" lIns="0" tIns="0" rIns="0" bIns="0" rtlCol="0">
            <a:spAutoFit/>
          </a:bodyPr>
          <a:lstStyle/>
          <a:p>
            <a:pPr algn="ctr">
              <a:lnSpc>
                <a:spcPct val="90000"/>
              </a:lnSpc>
            </a:pPr>
            <a:r>
              <a:rPr lang="en-GB" sz="800" dirty="0">
                <a:solidFill>
                  <a:schemeClr val="accent1"/>
                </a:solidFill>
                <a:latin typeface="Arial" panose="020B0604020202020204" pitchFamily="34" charset="0"/>
                <a:ea typeface="Aileron" charset="0"/>
                <a:cs typeface="Arial" panose="020B0604020202020204" pitchFamily="34" charset="0"/>
              </a:rPr>
              <a:t>0</a:t>
            </a:r>
          </a:p>
          <a:p>
            <a:pPr algn="ctr">
              <a:lnSpc>
                <a:spcPct val="90000"/>
              </a:lnSpc>
            </a:pPr>
            <a:r>
              <a:rPr lang="en-GB" sz="800" dirty="0">
                <a:solidFill>
                  <a:schemeClr val="tx2"/>
                </a:solidFill>
                <a:latin typeface="Arial" panose="020B0604020202020204" pitchFamily="34" charset="0"/>
                <a:ea typeface="Aileron" charset="0"/>
                <a:cs typeface="Arial" panose="020B0604020202020204" pitchFamily="34" charset="0"/>
              </a:rPr>
              <a:t>0</a:t>
            </a:r>
          </a:p>
        </p:txBody>
      </p:sp>
      <p:sp>
        <p:nvSpPr>
          <p:cNvPr id="97" name="TextBox 96">
            <a:extLst>
              <a:ext uri="{FF2B5EF4-FFF2-40B4-BE49-F238E27FC236}">
                <a16:creationId xmlns:a16="http://schemas.microsoft.com/office/drawing/2014/main" id="{8AE4C142-D6C0-3A00-6772-F239B6F0A2D3}"/>
              </a:ext>
            </a:extLst>
          </p:cNvPr>
          <p:cNvSpPr txBox="1"/>
          <p:nvPr/>
        </p:nvSpPr>
        <p:spPr>
          <a:xfrm>
            <a:off x="6507310" y="4205707"/>
            <a:ext cx="6412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a:t>
            </a:r>
          </a:p>
        </p:txBody>
      </p:sp>
      <p:sp>
        <p:nvSpPr>
          <p:cNvPr id="98" name="TextBox 97">
            <a:extLst>
              <a:ext uri="{FF2B5EF4-FFF2-40B4-BE49-F238E27FC236}">
                <a16:creationId xmlns:a16="http://schemas.microsoft.com/office/drawing/2014/main" id="{D9A6BA6F-8185-BDF1-8298-D1AB3AE7C6B4}"/>
              </a:ext>
            </a:extLst>
          </p:cNvPr>
          <p:cNvSpPr txBox="1"/>
          <p:nvPr/>
        </p:nvSpPr>
        <p:spPr>
          <a:xfrm>
            <a:off x="6443190" y="4025716"/>
            <a:ext cx="12824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10</a:t>
            </a:r>
          </a:p>
        </p:txBody>
      </p:sp>
      <p:sp>
        <p:nvSpPr>
          <p:cNvPr id="99" name="TextBox 98">
            <a:extLst>
              <a:ext uri="{FF2B5EF4-FFF2-40B4-BE49-F238E27FC236}">
                <a16:creationId xmlns:a16="http://schemas.microsoft.com/office/drawing/2014/main" id="{7CA7BC3F-86DD-325C-7E71-1E481C1AFE17}"/>
              </a:ext>
            </a:extLst>
          </p:cNvPr>
          <p:cNvSpPr txBox="1"/>
          <p:nvPr/>
        </p:nvSpPr>
        <p:spPr>
          <a:xfrm>
            <a:off x="6443190" y="3845722"/>
            <a:ext cx="12824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20</a:t>
            </a:r>
          </a:p>
        </p:txBody>
      </p:sp>
      <p:sp>
        <p:nvSpPr>
          <p:cNvPr id="100" name="TextBox 99">
            <a:extLst>
              <a:ext uri="{FF2B5EF4-FFF2-40B4-BE49-F238E27FC236}">
                <a16:creationId xmlns:a16="http://schemas.microsoft.com/office/drawing/2014/main" id="{833504C2-CB7C-BA8A-217B-435ADE16F983}"/>
              </a:ext>
            </a:extLst>
          </p:cNvPr>
          <p:cNvSpPr txBox="1"/>
          <p:nvPr/>
        </p:nvSpPr>
        <p:spPr>
          <a:xfrm>
            <a:off x="6443190" y="3665728"/>
            <a:ext cx="12824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30</a:t>
            </a:r>
          </a:p>
        </p:txBody>
      </p:sp>
      <p:sp>
        <p:nvSpPr>
          <p:cNvPr id="101" name="TextBox 100">
            <a:extLst>
              <a:ext uri="{FF2B5EF4-FFF2-40B4-BE49-F238E27FC236}">
                <a16:creationId xmlns:a16="http://schemas.microsoft.com/office/drawing/2014/main" id="{2E941FA1-936E-ADD8-94B0-23C58A1298B8}"/>
              </a:ext>
            </a:extLst>
          </p:cNvPr>
          <p:cNvSpPr txBox="1"/>
          <p:nvPr/>
        </p:nvSpPr>
        <p:spPr>
          <a:xfrm>
            <a:off x="6443190" y="3485734"/>
            <a:ext cx="12824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40</a:t>
            </a:r>
          </a:p>
        </p:txBody>
      </p:sp>
      <p:sp>
        <p:nvSpPr>
          <p:cNvPr id="102" name="TextBox 101">
            <a:extLst>
              <a:ext uri="{FF2B5EF4-FFF2-40B4-BE49-F238E27FC236}">
                <a16:creationId xmlns:a16="http://schemas.microsoft.com/office/drawing/2014/main" id="{28E18ADC-0ECF-85EE-EEC3-39DD773EE2B2}"/>
              </a:ext>
            </a:extLst>
          </p:cNvPr>
          <p:cNvSpPr txBox="1"/>
          <p:nvPr/>
        </p:nvSpPr>
        <p:spPr>
          <a:xfrm>
            <a:off x="6443190" y="3305740"/>
            <a:ext cx="12824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50</a:t>
            </a:r>
          </a:p>
        </p:txBody>
      </p:sp>
      <p:sp>
        <p:nvSpPr>
          <p:cNvPr id="103" name="TextBox 102">
            <a:extLst>
              <a:ext uri="{FF2B5EF4-FFF2-40B4-BE49-F238E27FC236}">
                <a16:creationId xmlns:a16="http://schemas.microsoft.com/office/drawing/2014/main" id="{8DC97207-BB7B-945D-1037-0EA16FAEA91E}"/>
              </a:ext>
            </a:extLst>
          </p:cNvPr>
          <p:cNvSpPr txBox="1"/>
          <p:nvPr/>
        </p:nvSpPr>
        <p:spPr>
          <a:xfrm>
            <a:off x="6443190" y="3125746"/>
            <a:ext cx="12824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60</a:t>
            </a:r>
          </a:p>
        </p:txBody>
      </p:sp>
      <p:sp>
        <p:nvSpPr>
          <p:cNvPr id="104" name="TextBox 103">
            <a:extLst>
              <a:ext uri="{FF2B5EF4-FFF2-40B4-BE49-F238E27FC236}">
                <a16:creationId xmlns:a16="http://schemas.microsoft.com/office/drawing/2014/main" id="{6D884779-2F4B-6586-4456-2FD82B559CBE}"/>
              </a:ext>
            </a:extLst>
          </p:cNvPr>
          <p:cNvSpPr txBox="1"/>
          <p:nvPr/>
        </p:nvSpPr>
        <p:spPr>
          <a:xfrm>
            <a:off x="6443190" y="2945752"/>
            <a:ext cx="12824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70</a:t>
            </a:r>
          </a:p>
        </p:txBody>
      </p:sp>
      <p:sp>
        <p:nvSpPr>
          <p:cNvPr id="105" name="TextBox 104">
            <a:extLst>
              <a:ext uri="{FF2B5EF4-FFF2-40B4-BE49-F238E27FC236}">
                <a16:creationId xmlns:a16="http://schemas.microsoft.com/office/drawing/2014/main" id="{421BD63E-13B2-6953-8E97-9DDC6986BDE5}"/>
              </a:ext>
            </a:extLst>
          </p:cNvPr>
          <p:cNvSpPr txBox="1"/>
          <p:nvPr/>
        </p:nvSpPr>
        <p:spPr>
          <a:xfrm>
            <a:off x="6443190" y="2765758"/>
            <a:ext cx="12824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80</a:t>
            </a:r>
          </a:p>
        </p:txBody>
      </p:sp>
      <p:sp>
        <p:nvSpPr>
          <p:cNvPr id="108" name="TextBox 107">
            <a:extLst>
              <a:ext uri="{FF2B5EF4-FFF2-40B4-BE49-F238E27FC236}">
                <a16:creationId xmlns:a16="http://schemas.microsoft.com/office/drawing/2014/main" id="{2D443B82-FEC6-3D7B-1EFF-E31B4F326170}"/>
              </a:ext>
            </a:extLst>
          </p:cNvPr>
          <p:cNvSpPr txBox="1"/>
          <p:nvPr/>
        </p:nvSpPr>
        <p:spPr>
          <a:xfrm>
            <a:off x="10579642" y="4317879"/>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39</a:t>
            </a:r>
          </a:p>
        </p:txBody>
      </p:sp>
      <p:sp>
        <p:nvSpPr>
          <p:cNvPr id="109" name="TextBox 108">
            <a:extLst>
              <a:ext uri="{FF2B5EF4-FFF2-40B4-BE49-F238E27FC236}">
                <a16:creationId xmlns:a16="http://schemas.microsoft.com/office/drawing/2014/main" id="{419C5B50-5F19-3E11-80DE-4CDE7AAFE25E}"/>
              </a:ext>
            </a:extLst>
          </p:cNvPr>
          <p:cNvSpPr txBox="1"/>
          <p:nvPr/>
        </p:nvSpPr>
        <p:spPr>
          <a:xfrm>
            <a:off x="10877754" y="4317879"/>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42</a:t>
            </a:r>
          </a:p>
        </p:txBody>
      </p:sp>
      <p:sp>
        <p:nvSpPr>
          <p:cNvPr id="110" name="TextBox 109">
            <a:extLst>
              <a:ext uri="{FF2B5EF4-FFF2-40B4-BE49-F238E27FC236}">
                <a16:creationId xmlns:a16="http://schemas.microsoft.com/office/drawing/2014/main" id="{EDE54787-BFDF-2EE6-B3CD-CCC173661FA6}"/>
              </a:ext>
            </a:extLst>
          </p:cNvPr>
          <p:cNvSpPr txBox="1"/>
          <p:nvPr/>
        </p:nvSpPr>
        <p:spPr>
          <a:xfrm>
            <a:off x="11191717" y="4317879"/>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45</a:t>
            </a:r>
          </a:p>
        </p:txBody>
      </p:sp>
      <p:sp>
        <p:nvSpPr>
          <p:cNvPr id="113" name="TextBox 112">
            <a:extLst>
              <a:ext uri="{FF2B5EF4-FFF2-40B4-BE49-F238E27FC236}">
                <a16:creationId xmlns:a16="http://schemas.microsoft.com/office/drawing/2014/main" id="{AF0E4D72-B17B-4DC3-5CDA-851111B8B405}"/>
              </a:ext>
            </a:extLst>
          </p:cNvPr>
          <p:cNvSpPr txBox="1"/>
          <p:nvPr/>
        </p:nvSpPr>
        <p:spPr>
          <a:xfrm>
            <a:off x="10623364" y="4619975"/>
            <a:ext cx="57708" cy="221599"/>
          </a:xfrm>
          <a:prstGeom prst="rect">
            <a:avLst/>
          </a:prstGeom>
          <a:noFill/>
        </p:spPr>
        <p:txBody>
          <a:bodyPr wrap="none" lIns="0" tIns="0" rIns="0" bIns="0" rtlCol="0">
            <a:spAutoFit/>
          </a:bodyPr>
          <a:lstStyle/>
          <a:p>
            <a:pPr algn="ctr">
              <a:lnSpc>
                <a:spcPct val="90000"/>
              </a:lnSpc>
            </a:pPr>
            <a:r>
              <a:rPr lang="en-GB" sz="800" dirty="0">
                <a:solidFill>
                  <a:schemeClr val="accent1"/>
                </a:solidFill>
                <a:latin typeface="Arial" panose="020B0604020202020204" pitchFamily="34" charset="0"/>
                <a:ea typeface="Aileron" charset="0"/>
                <a:cs typeface="Arial" panose="020B0604020202020204" pitchFamily="34" charset="0"/>
              </a:rPr>
              <a:t>7</a:t>
            </a:r>
          </a:p>
          <a:p>
            <a:pPr algn="ctr">
              <a:lnSpc>
                <a:spcPct val="90000"/>
              </a:lnSpc>
            </a:pPr>
            <a:r>
              <a:rPr lang="en-GB" sz="800" dirty="0">
                <a:solidFill>
                  <a:schemeClr val="tx2"/>
                </a:solidFill>
                <a:latin typeface="Arial" panose="020B0604020202020204" pitchFamily="34" charset="0"/>
                <a:ea typeface="Aileron" charset="0"/>
                <a:cs typeface="Arial" panose="020B0604020202020204" pitchFamily="34" charset="0"/>
              </a:rPr>
              <a:t>4</a:t>
            </a:r>
          </a:p>
        </p:txBody>
      </p:sp>
      <p:sp>
        <p:nvSpPr>
          <p:cNvPr id="114" name="TextBox 113">
            <a:extLst>
              <a:ext uri="{FF2B5EF4-FFF2-40B4-BE49-F238E27FC236}">
                <a16:creationId xmlns:a16="http://schemas.microsoft.com/office/drawing/2014/main" id="{8F4BABB0-90A1-9F87-5B65-404A0B4E555C}"/>
              </a:ext>
            </a:extLst>
          </p:cNvPr>
          <p:cNvSpPr txBox="1"/>
          <p:nvPr/>
        </p:nvSpPr>
        <p:spPr>
          <a:xfrm>
            <a:off x="10288204" y="4619975"/>
            <a:ext cx="115416" cy="221599"/>
          </a:xfrm>
          <a:prstGeom prst="rect">
            <a:avLst/>
          </a:prstGeom>
          <a:noFill/>
        </p:spPr>
        <p:txBody>
          <a:bodyPr wrap="none" lIns="0" tIns="0" rIns="0" bIns="0" rtlCol="0">
            <a:spAutoFit/>
          </a:bodyPr>
          <a:lstStyle/>
          <a:p>
            <a:pPr algn="ctr">
              <a:lnSpc>
                <a:spcPct val="90000"/>
              </a:lnSpc>
            </a:pPr>
            <a:r>
              <a:rPr lang="en-GB" sz="800" dirty="0">
                <a:solidFill>
                  <a:schemeClr val="accent1"/>
                </a:solidFill>
                <a:latin typeface="Arial" panose="020B0604020202020204" pitchFamily="34" charset="0"/>
                <a:ea typeface="Aileron" charset="0"/>
                <a:cs typeface="Arial" panose="020B0604020202020204" pitchFamily="34" charset="0"/>
              </a:rPr>
              <a:t>17</a:t>
            </a:r>
          </a:p>
          <a:p>
            <a:pPr algn="ctr">
              <a:lnSpc>
                <a:spcPct val="90000"/>
              </a:lnSpc>
            </a:pPr>
            <a:r>
              <a:rPr lang="en-GB" sz="800" dirty="0">
                <a:solidFill>
                  <a:schemeClr val="tx2"/>
                </a:solidFill>
                <a:latin typeface="Arial" panose="020B0604020202020204" pitchFamily="34" charset="0"/>
                <a:ea typeface="Aileron" charset="0"/>
                <a:cs typeface="Arial" panose="020B0604020202020204" pitchFamily="34" charset="0"/>
              </a:rPr>
              <a:t>15</a:t>
            </a:r>
          </a:p>
        </p:txBody>
      </p:sp>
      <p:sp>
        <p:nvSpPr>
          <p:cNvPr id="115" name="TextBox 114">
            <a:extLst>
              <a:ext uri="{FF2B5EF4-FFF2-40B4-BE49-F238E27FC236}">
                <a16:creationId xmlns:a16="http://schemas.microsoft.com/office/drawing/2014/main" id="{21E32BDE-0349-4D37-0229-DC21E924EACD}"/>
              </a:ext>
            </a:extLst>
          </p:cNvPr>
          <p:cNvSpPr txBox="1"/>
          <p:nvPr/>
        </p:nvSpPr>
        <p:spPr>
          <a:xfrm>
            <a:off x="9971641" y="4619975"/>
            <a:ext cx="115416" cy="221599"/>
          </a:xfrm>
          <a:prstGeom prst="rect">
            <a:avLst/>
          </a:prstGeom>
          <a:noFill/>
        </p:spPr>
        <p:txBody>
          <a:bodyPr wrap="none" lIns="0" tIns="0" rIns="0" bIns="0" rtlCol="0">
            <a:spAutoFit/>
          </a:bodyPr>
          <a:lstStyle/>
          <a:p>
            <a:pPr algn="ctr">
              <a:lnSpc>
                <a:spcPct val="90000"/>
              </a:lnSpc>
            </a:pPr>
            <a:r>
              <a:rPr lang="en-GB" sz="800" dirty="0">
                <a:solidFill>
                  <a:schemeClr val="accent1"/>
                </a:solidFill>
                <a:latin typeface="Arial" panose="020B0604020202020204" pitchFamily="34" charset="0"/>
                <a:ea typeface="Aileron" charset="0"/>
                <a:cs typeface="Arial" panose="020B0604020202020204" pitchFamily="34" charset="0"/>
              </a:rPr>
              <a:t>31</a:t>
            </a:r>
          </a:p>
          <a:p>
            <a:pPr algn="ctr">
              <a:lnSpc>
                <a:spcPct val="90000"/>
              </a:lnSpc>
            </a:pPr>
            <a:r>
              <a:rPr lang="en-GB" sz="800" dirty="0">
                <a:solidFill>
                  <a:schemeClr val="tx2"/>
                </a:solidFill>
                <a:latin typeface="Arial" panose="020B0604020202020204" pitchFamily="34" charset="0"/>
                <a:ea typeface="Aileron" charset="0"/>
                <a:cs typeface="Arial" panose="020B0604020202020204" pitchFamily="34" charset="0"/>
              </a:rPr>
              <a:t>27</a:t>
            </a:r>
          </a:p>
        </p:txBody>
      </p:sp>
      <p:sp>
        <p:nvSpPr>
          <p:cNvPr id="116" name="TextBox 115">
            <a:extLst>
              <a:ext uri="{FF2B5EF4-FFF2-40B4-BE49-F238E27FC236}">
                <a16:creationId xmlns:a16="http://schemas.microsoft.com/office/drawing/2014/main" id="{5B88B390-5D63-BE69-C513-B5EDB2A5A791}"/>
              </a:ext>
            </a:extLst>
          </p:cNvPr>
          <p:cNvSpPr txBox="1"/>
          <p:nvPr/>
        </p:nvSpPr>
        <p:spPr>
          <a:xfrm>
            <a:off x="9639128" y="4619975"/>
            <a:ext cx="115416" cy="221599"/>
          </a:xfrm>
          <a:prstGeom prst="rect">
            <a:avLst/>
          </a:prstGeom>
          <a:noFill/>
        </p:spPr>
        <p:txBody>
          <a:bodyPr wrap="none" lIns="0" tIns="0" rIns="0" bIns="0" rtlCol="0">
            <a:spAutoFit/>
          </a:bodyPr>
          <a:lstStyle/>
          <a:p>
            <a:pPr algn="ctr">
              <a:lnSpc>
                <a:spcPct val="90000"/>
              </a:lnSpc>
            </a:pPr>
            <a:r>
              <a:rPr lang="en-GB" sz="800" dirty="0">
                <a:solidFill>
                  <a:schemeClr val="accent1"/>
                </a:solidFill>
                <a:latin typeface="Arial" panose="020B0604020202020204" pitchFamily="34" charset="0"/>
                <a:ea typeface="Aileron" charset="0"/>
                <a:cs typeface="Arial" panose="020B0604020202020204" pitchFamily="34" charset="0"/>
              </a:rPr>
              <a:t>49</a:t>
            </a:r>
          </a:p>
          <a:p>
            <a:pPr algn="ctr">
              <a:lnSpc>
                <a:spcPct val="90000"/>
              </a:lnSpc>
            </a:pPr>
            <a:r>
              <a:rPr lang="en-GB" sz="800" dirty="0">
                <a:solidFill>
                  <a:schemeClr val="tx2"/>
                </a:solidFill>
                <a:latin typeface="Arial" panose="020B0604020202020204" pitchFamily="34" charset="0"/>
                <a:ea typeface="Aileron" charset="0"/>
                <a:cs typeface="Arial" panose="020B0604020202020204" pitchFamily="34" charset="0"/>
              </a:rPr>
              <a:t>42</a:t>
            </a:r>
          </a:p>
        </p:txBody>
      </p:sp>
      <p:sp>
        <p:nvSpPr>
          <p:cNvPr id="117" name="TextBox 116">
            <a:extLst>
              <a:ext uri="{FF2B5EF4-FFF2-40B4-BE49-F238E27FC236}">
                <a16:creationId xmlns:a16="http://schemas.microsoft.com/office/drawing/2014/main" id="{EDD2DBC5-3624-2A41-A6A3-A9B0EB1C4240}"/>
              </a:ext>
            </a:extLst>
          </p:cNvPr>
          <p:cNvSpPr txBox="1"/>
          <p:nvPr/>
        </p:nvSpPr>
        <p:spPr>
          <a:xfrm>
            <a:off x="9335385" y="4619975"/>
            <a:ext cx="115416" cy="221599"/>
          </a:xfrm>
          <a:prstGeom prst="rect">
            <a:avLst/>
          </a:prstGeom>
          <a:noFill/>
        </p:spPr>
        <p:txBody>
          <a:bodyPr wrap="none" lIns="0" tIns="0" rIns="0" bIns="0" rtlCol="0">
            <a:spAutoFit/>
          </a:bodyPr>
          <a:lstStyle/>
          <a:p>
            <a:pPr algn="ctr">
              <a:lnSpc>
                <a:spcPct val="90000"/>
              </a:lnSpc>
            </a:pPr>
            <a:r>
              <a:rPr lang="en-GB" sz="800" dirty="0">
                <a:solidFill>
                  <a:schemeClr val="accent1"/>
                </a:solidFill>
                <a:latin typeface="Arial" panose="020B0604020202020204" pitchFamily="34" charset="0"/>
                <a:ea typeface="Aileron" charset="0"/>
                <a:cs typeface="Arial" panose="020B0604020202020204" pitchFamily="34" charset="0"/>
              </a:rPr>
              <a:t>74</a:t>
            </a:r>
          </a:p>
          <a:p>
            <a:pPr algn="ctr">
              <a:lnSpc>
                <a:spcPct val="90000"/>
              </a:lnSpc>
            </a:pPr>
            <a:r>
              <a:rPr lang="en-GB" sz="800" dirty="0">
                <a:solidFill>
                  <a:schemeClr val="tx2"/>
                </a:solidFill>
                <a:latin typeface="Arial" panose="020B0604020202020204" pitchFamily="34" charset="0"/>
                <a:ea typeface="Aileron" charset="0"/>
                <a:cs typeface="Arial" panose="020B0604020202020204" pitchFamily="34" charset="0"/>
              </a:rPr>
              <a:t>65</a:t>
            </a:r>
          </a:p>
        </p:txBody>
      </p:sp>
      <p:sp>
        <p:nvSpPr>
          <p:cNvPr id="118" name="TextBox 117">
            <a:extLst>
              <a:ext uri="{FF2B5EF4-FFF2-40B4-BE49-F238E27FC236}">
                <a16:creationId xmlns:a16="http://schemas.microsoft.com/office/drawing/2014/main" id="{C863515A-D5E7-CB4D-6B8A-B5B8BEC508E2}"/>
              </a:ext>
            </a:extLst>
          </p:cNvPr>
          <p:cNvSpPr txBox="1"/>
          <p:nvPr/>
        </p:nvSpPr>
        <p:spPr>
          <a:xfrm>
            <a:off x="9050922" y="4619975"/>
            <a:ext cx="115416" cy="221599"/>
          </a:xfrm>
          <a:prstGeom prst="rect">
            <a:avLst/>
          </a:prstGeom>
          <a:noFill/>
        </p:spPr>
        <p:txBody>
          <a:bodyPr wrap="none" lIns="0" tIns="0" rIns="0" bIns="0" rtlCol="0">
            <a:spAutoFit/>
          </a:bodyPr>
          <a:lstStyle/>
          <a:p>
            <a:pPr algn="ctr">
              <a:lnSpc>
                <a:spcPct val="90000"/>
              </a:lnSpc>
            </a:pPr>
            <a:r>
              <a:rPr lang="en-GB" sz="800" dirty="0">
                <a:solidFill>
                  <a:schemeClr val="accent1"/>
                </a:solidFill>
                <a:latin typeface="Arial" panose="020B0604020202020204" pitchFamily="34" charset="0"/>
                <a:ea typeface="Aileron" charset="0"/>
                <a:cs typeface="Arial" panose="020B0604020202020204" pitchFamily="34" charset="0"/>
              </a:rPr>
              <a:t>95</a:t>
            </a:r>
          </a:p>
          <a:p>
            <a:pPr algn="ctr">
              <a:lnSpc>
                <a:spcPct val="90000"/>
              </a:lnSpc>
            </a:pPr>
            <a:r>
              <a:rPr lang="en-GB" sz="800" dirty="0">
                <a:solidFill>
                  <a:schemeClr val="tx2"/>
                </a:solidFill>
                <a:latin typeface="Arial" panose="020B0604020202020204" pitchFamily="34" charset="0"/>
                <a:ea typeface="Aileron" charset="0"/>
                <a:cs typeface="Arial" panose="020B0604020202020204" pitchFamily="34" charset="0"/>
              </a:rPr>
              <a:t>86</a:t>
            </a:r>
          </a:p>
        </p:txBody>
      </p:sp>
      <p:sp>
        <p:nvSpPr>
          <p:cNvPr id="119" name="TextBox 118">
            <a:extLst>
              <a:ext uri="{FF2B5EF4-FFF2-40B4-BE49-F238E27FC236}">
                <a16:creationId xmlns:a16="http://schemas.microsoft.com/office/drawing/2014/main" id="{9FA6CE27-AE8E-1628-03D2-F2C3134484CD}"/>
              </a:ext>
            </a:extLst>
          </p:cNvPr>
          <p:cNvSpPr txBox="1"/>
          <p:nvPr/>
        </p:nvSpPr>
        <p:spPr>
          <a:xfrm>
            <a:off x="8701117" y="4619975"/>
            <a:ext cx="173124" cy="221599"/>
          </a:xfrm>
          <a:prstGeom prst="rect">
            <a:avLst/>
          </a:prstGeom>
          <a:noFill/>
        </p:spPr>
        <p:txBody>
          <a:bodyPr wrap="none" lIns="0" tIns="0" rIns="0" bIns="0" rtlCol="0">
            <a:spAutoFit/>
          </a:bodyPr>
          <a:lstStyle/>
          <a:p>
            <a:pPr algn="ctr">
              <a:lnSpc>
                <a:spcPct val="90000"/>
              </a:lnSpc>
            </a:pPr>
            <a:r>
              <a:rPr lang="en-GB" sz="800" dirty="0">
                <a:solidFill>
                  <a:schemeClr val="accent1"/>
                </a:solidFill>
                <a:latin typeface="Arial" panose="020B0604020202020204" pitchFamily="34" charset="0"/>
                <a:ea typeface="Aileron" charset="0"/>
                <a:cs typeface="Arial" panose="020B0604020202020204" pitchFamily="34" charset="0"/>
              </a:rPr>
              <a:t>124</a:t>
            </a:r>
          </a:p>
          <a:p>
            <a:pPr algn="ctr">
              <a:lnSpc>
                <a:spcPct val="90000"/>
              </a:lnSpc>
            </a:pPr>
            <a:r>
              <a:rPr lang="en-GB" sz="800" dirty="0">
                <a:solidFill>
                  <a:schemeClr val="tx2"/>
                </a:solidFill>
                <a:latin typeface="Arial" panose="020B0604020202020204" pitchFamily="34" charset="0"/>
                <a:ea typeface="Aileron" charset="0"/>
                <a:cs typeface="Arial" panose="020B0604020202020204" pitchFamily="34" charset="0"/>
              </a:rPr>
              <a:t>112</a:t>
            </a:r>
          </a:p>
        </p:txBody>
      </p:sp>
      <p:sp>
        <p:nvSpPr>
          <p:cNvPr id="120" name="TextBox 119">
            <a:extLst>
              <a:ext uri="{FF2B5EF4-FFF2-40B4-BE49-F238E27FC236}">
                <a16:creationId xmlns:a16="http://schemas.microsoft.com/office/drawing/2014/main" id="{4436BD76-1A3B-8441-D488-9C32F8B41EFB}"/>
              </a:ext>
            </a:extLst>
          </p:cNvPr>
          <p:cNvSpPr txBox="1"/>
          <p:nvPr/>
        </p:nvSpPr>
        <p:spPr>
          <a:xfrm>
            <a:off x="8377184" y="4619975"/>
            <a:ext cx="173124" cy="221599"/>
          </a:xfrm>
          <a:prstGeom prst="rect">
            <a:avLst/>
          </a:prstGeom>
          <a:noFill/>
        </p:spPr>
        <p:txBody>
          <a:bodyPr wrap="none" lIns="0" tIns="0" rIns="0" bIns="0" rtlCol="0">
            <a:spAutoFit/>
          </a:bodyPr>
          <a:lstStyle/>
          <a:p>
            <a:pPr algn="ctr">
              <a:lnSpc>
                <a:spcPct val="90000"/>
              </a:lnSpc>
            </a:pPr>
            <a:r>
              <a:rPr lang="en-GB" sz="800" dirty="0">
                <a:solidFill>
                  <a:schemeClr val="accent1"/>
                </a:solidFill>
                <a:latin typeface="Arial" panose="020B0604020202020204" pitchFamily="34" charset="0"/>
                <a:ea typeface="Aileron" charset="0"/>
                <a:cs typeface="Arial" panose="020B0604020202020204" pitchFamily="34" charset="0"/>
              </a:rPr>
              <a:t>161</a:t>
            </a:r>
          </a:p>
          <a:p>
            <a:pPr algn="ctr">
              <a:lnSpc>
                <a:spcPct val="90000"/>
              </a:lnSpc>
            </a:pPr>
            <a:r>
              <a:rPr lang="en-GB" sz="800" dirty="0">
                <a:solidFill>
                  <a:schemeClr val="tx2"/>
                </a:solidFill>
                <a:latin typeface="Arial" panose="020B0604020202020204" pitchFamily="34" charset="0"/>
                <a:ea typeface="Aileron" charset="0"/>
                <a:cs typeface="Arial" panose="020B0604020202020204" pitchFamily="34" charset="0"/>
              </a:rPr>
              <a:t>145</a:t>
            </a:r>
          </a:p>
        </p:txBody>
      </p:sp>
      <p:sp>
        <p:nvSpPr>
          <p:cNvPr id="121" name="TextBox 120">
            <a:extLst>
              <a:ext uri="{FF2B5EF4-FFF2-40B4-BE49-F238E27FC236}">
                <a16:creationId xmlns:a16="http://schemas.microsoft.com/office/drawing/2014/main" id="{F4616558-A813-2112-8A46-44CE38FADBA3}"/>
              </a:ext>
            </a:extLst>
          </p:cNvPr>
          <p:cNvSpPr txBox="1"/>
          <p:nvPr/>
        </p:nvSpPr>
        <p:spPr>
          <a:xfrm>
            <a:off x="8079509" y="4619975"/>
            <a:ext cx="173124" cy="221599"/>
          </a:xfrm>
          <a:prstGeom prst="rect">
            <a:avLst/>
          </a:prstGeom>
          <a:noFill/>
        </p:spPr>
        <p:txBody>
          <a:bodyPr wrap="none" lIns="0" tIns="0" rIns="0" bIns="0" rtlCol="0">
            <a:spAutoFit/>
          </a:bodyPr>
          <a:lstStyle/>
          <a:p>
            <a:pPr algn="ctr">
              <a:lnSpc>
                <a:spcPct val="90000"/>
              </a:lnSpc>
            </a:pPr>
            <a:r>
              <a:rPr lang="en-GB" sz="800" dirty="0">
                <a:solidFill>
                  <a:schemeClr val="accent1"/>
                </a:solidFill>
                <a:latin typeface="Arial" panose="020B0604020202020204" pitchFamily="34" charset="0"/>
                <a:ea typeface="Aileron" charset="0"/>
                <a:cs typeface="Arial" panose="020B0604020202020204" pitchFamily="34" charset="0"/>
              </a:rPr>
              <a:t>180</a:t>
            </a:r>
          </a:p>
          <a:p>
            <a:pPr algn="ctr">
              <a:lnSpc>
                <a:spcPct val="90000"/>
              </a:lnSpc>
            </a:pPr>
            <a:r>
              <a:rPr lang="en-GB" sz="800" dirty="0">
                <a:solidFill>
                  <a:schemeClr val="tx2"/>
                </a:solidFill>
                <a:latin typeface="Arial" panose="020B0604020202020204" pitchFamily="34" charset="0"/>
                <a:ea typeface="Aileron" charset="0"/>
                <a:cs typeface="Arial" panose="020B0604020202020204" pitchFamily="34" charset="0"/>
              </a:rPr>
              <a:t>173</a:t>
            </a:r>
          </a:p>
        </p:txBody>
      </p:sp>
      <p:sp>
        <p:nvSpPr>
          <p:cNvPr id="122" name="TextBox 121">
            <a:extLst>
              <a:ext uri="{FF2B5EF4-FFF2-40B4-BE49-F238E27FC236}">
                <a16:creationId xmlns:a16="http://schemas.microsoft.com/office/drawing/2014/main" id="{F2932512-586A-E06E-1BDA-3962D51D4837}"/>
              </a:ext>
            </a:extLst>
          </p:cNvPr>
          <p:cNvSpPr txBox="1"/>
          <p:nvPr/>
        </p:nvSpPr>
        <p:spPr>
          <a:xfrm>
            <a:off x="7471578" y="4619975"/>
            <a:ext cx="173124" cy="221599"/>
          </a:xfrm>
          <a:prstGeom prst="rect">
            <a:avLst/>
          </a:prstGeom>
          <a:noFill/>
        </p:spPr>
        <p:txBody>
          <a:bodyPr wrap="none" lIns="0" tIns="0" rIns="0" bIns="0" rtlCol="0">
            <a:spAutoFit/>
          </a:bodyPr>
          <a:lstStyle/>
          <a:p>
            <a:pPr algn="ctr">
              <a:lnSpc>
                <a:spcPct val="90000"/>
              </a:lnSpc>
            </a:pPr>
            <a:r>
              <a:rPr lang="en-GB" sz="800" dirty="0">
                <a:solidFill>
                  <a:schemeClr val="accent1"/>
                </a:solidFill>
                <a:latin typeface="Arial" panose="020B0604020202020204" pitchFamily="34" charset="0"/>
                <a:ea typeface="Aileron" charset="0"/>
                <a:cs typeface="Arial" panose="020B0604020202020204" pitchFamily="34" charset="0"/>
              </a:rPr>
              <a:t>214</a:t>
            </a:r>
          </a:p>
          <a:p>
            <a:pPr algn="ctr">
              <a:lnSpc>
                <a:spcPct val="90000"/>
              </a:lnSpc>
            </a:pPr>
            <a:r>
              <a:rPr lang="en-GB" sz="800" dirty="0">
                <a:solidFill>
                  <a:schemeClr val="tx2"/>
                </a:solidFill>
                <a:latin typeface="Arial" panose="020B0604020202020204" pitchFamily="34" charset="0"/>
                <a:ea typeface="Aileron" charset="0"/>
                <a:cs typeface="Arial" panose="020B0604020202020204" pitchFamily="34" charset="0"/>
              </a:rPr>
              <a:t>216</a:t>
            </a:r>
          </a:p>
        </p:txBody>
      </p:sp>
      <p:sp>
        <p:nvSpPr>
          <p:cNvPr id="123" name="TextBox 122">
            <a:extLst>
              <a:ext uri="{FF2B5EF4-FFF2-40B4-BE49-F238E27FC236}">
                <a16:creationId xmlns:a16="http://schemas.microsoft.com/office/drawing/2014/main" id="{3DCCEF65-B65C-5304-773B-822A3ADB6B26}"/>
              </a:ext>
            </a:extLst>
          </p:cNvPr>
          <p:cNvSpPr txBox="1"/>
          <p:nvPr/>
        </p:nvSpPr>
        <p:spPr>
          <a:xfrm>
            <a:off x="7161412" y="4619975"/>
            <a:ext cx="173124" cy="221599"/>
          </a:xfrm>
          <a:prstGeom prst="rect">
            <a:avLst/>
          </a:prstGeom>
          <a:noFill/>
        </p:spPr>
        <p:txBody>
          <a:bodyPr wrap="none" lIns="0" tIns="0" rIns="0" bIns="0" rtlCol="0">
            <a:spAutoFit/>
          </a:bodyPr>
          <a:lstStyle/>
          <a:p>
            <a:pPr algn="ctr">
              <a:lnSpc>
                <a:spcPct val="90000"/>
              </a:lnSpc>
            </a:pPr>
            <a:r>
              <a:rPr lang="en-GB" sz="800" dirty="0">
                <a:solidFill>
                  <a:schemeClr val="accent1"/>
                </a:solidFill>
                <a:latin typeface="Arial" panose="020B0604020202020204" pitchFamily="34" charset="0"/>
                <a:ea typeface="Aileron" charset="0"/>
                <a:cs typeface="Arial" panose="020B0604020202020204" pitchFamily="34" charset="0"/>
              </a:rPr>
              <a:t>224</a:t>
            </a:r>
          </a:p>
          <a:p>
            <a:pPr algn="ctr">
              <a:lnSpc>
                <a:spcPct val="90000"/>
              </a:lnSpc>
            </a:pPr>
            <a:r>
              <a:rPr lang="en-GB" sz="800" dirty="0">
                <a:solidFill>
                  <a:schemeClr val="tx2"/>
                </a:solidFill>
                <a:latin typeface="Arial" panose="020B0604020202020204" pitchFamily="34" charset="0"/>
                <a:ea typeface="Aileron" charset="0"/>
                <a:cs typeface="Arial" panose="020B0604020202020204" pitchFamily="34" charset="0"/>
              </a:rPr>
              <a:t>233</a:t>
            </a:r>
          </a:p>
        </p:txBody>
      </p:sp>
      <p:sp>
        <p:nvSpPr>
          <p:cNvPr id="124" name="TextBox 123">
            <a:extLst>
              <a:ext uri="{FF2B5EF4-FFF2-40B4-BE49-F238E27FC236}">
                <a16:creationId xmlns:a16="http://schemas.microsoft.com/office/drawing/2014/main" id="{F686FEAA-63F5-538A-04E9-CC6DAA63C0EA}"/>
              </a:ext>
            </a:extLst>
          </p:cNvPr>
          <p:cNvSpPr txBox="1"/>
          <p:nvPr/>
        </p:nvSpPr>
        <p:spPr>
          <a:xfrm>
            <a:off x="6862703" y="4619975"/>
            <a:ext cx="173124" cy="221599"/>
          </a:xfrm>
          <a:prstGeom prst="rect">
            <a:avLst/>
          </a:prstGeom>
          <a:noFill/>
        </p:spPr>
        <p:txBody>
          <a:bodyPr wrap="none" lIns="0" tIns="0" rIns="0" bIns="0" rtlCol="0">
            <a:spAutoFit/>
          </a:bodyPr>
          <a:lstStyle/>
          <a:p>
            <a:pPr algn="ctr">
              <a:lnSpc>
                <a:spcPct val="90000"/>
              </a:lnSpc>
            </a:pPr>
            <a:r>
              <a:rPr lang="en-GB" sz="800" dirty="0">
                <a:solidFill>
                  <a:schemeClr val="accent1"/>
                </a:solidFill>
                <a:latin typeface="Arial" panose="020B0604020202020204" pitchFamily="34" charset="0"/>
                <a:ea typeface="Aileron" charset="0"/>
                <a:cs typeface="Arial" panose="020B0604020202020204" pitchFamily="34" charset="0"/>
              </a:rPr>
              <a:t>234</a:t>
            </a:r>
          </a:p>
          <a:p>
            <a:pPr algn="ctr">
              <a:lnSpc>
                <a:spcPct val="90000"/>
              </a:lnSpc>
            </a:pPr>
            <a:r>
              <a:rPr lang="en-GB" sz="800" dirty="0">
                <a:solidFill>
                  <a:schemeClr val="tx2"/>
                </a:solidFill>
                <a:latin typeface="Arial" panose="020B0604020202020204" pitchFamily="34" charset="0"/>
                <a:ea typeface="Aileron" charset="0"/>
                <a:cs typeface="Arial" panose="020B0604020202020204" pitchFamily="34" charset="0"/>
              </a:rPr>
              <a:t>242</a:t>
            </a:r>
          </a:p>
        </p:txBody>
      </p:sp>
      <p:sp>
        <p:nvSpPr>
          <p:cNvPr id="125" name="TextBox 124">
            <a:extLst>
              <a:ext uri="{FF2B5EF4-FFF2-40B4-BE49-F238E27FC236}">
                <a16:creationId xmlns:a16="http://schemas.microsoft.com/office/drawing/2014/main" id="{EB21BB59-876B-47C7-D76C-83F2462CE3C4}"/>
              </a:ext>
            </a:extLst>
          </p:cNvPr>
          <p:cNvSpPr txBox="1"/>
          <p:nvPr/>
        </p:nvSpPr>
        <p:spPr>
          <a:xfrm>
            <a:off x="6527613" y="4619975"/>
            <a:ext cx="173124" cy="221599"/>
          </a:xfrm>
          <a:prstGeom prst="rect">
            <a:avLst/>
          </a:prstGeom>
          <a:noFill/>
        </p:spPr>
        <p:txBody>
          <a:bodyPr wrap="none" lIns="0" tIns="0" rIns="0" bIns="0" rtlCol="0">
            <a:spAutoFit/>
          </a:bodyPr>
          <a:lstStyle/>
          <a:p>
            <a:pPr algn="ctr">
              <a:lnSpc>
                <a:spcPct val="90000"/>
              </a:lnSpc>
            </a:pPr>
            <a:r>
              <a:rPr lang="en-GB" sz="800" dirty="0">
                <a:solidFill>
                  <a:schemeClr val="accent1"/>
                </a:solidFill>
                <a:latin typeface="Arial" panose="020B0604020202020204" pitchFamily="34" charset="0"/>
                <a:ea typeface="Aileron" charset="0"/>
                <a:cs typeface="Arial" panose="020B0604020202020204" pitchFamily="34" charset="0"/>
              </a:rPr>
              <a:t>237</a:t>
            </a:r>
          </a:p>
          <a:p>
            <a:pPr algn="ctr">
              <a:lnSpc>
                <a:spcPct val="90000"/>
              </a:lnSpc>
            </a:pPr>
            <a:r>
              <a:rPr lang="en-GB" sz="800" dirty="0">
                <a:solidFill>
                  <a:schemeClr val="tx2"/>
                </a:solidFill>
                <a:latin typeface="Arial" panose="020B0604020202020204" pitchFamily="34" charset="0"/>
                <a:ea typeface="Aileron" charset="0"/>
                <a:cs typeface="Arial" panose="020B0604020202020204" pitchFamily="34" charset="0"/>
              </a:rPr>
              <a:t>243</a:t>
            </a:r>
          </a:p>
        </p:txBody>
      </p:sp>
      <p:sp>
        <p:nvSpPr>
          <p:cNvPr id="126" name="TextBox 125">
            <a:extLst>
              <a:ext uri="{FF2B5EF4-FFF2-40B4-BE49-F238E27FC236}">
                <a16:creationId xmlns:a16="http://schemas.microsoft.com/office/drawing/2014/main" id="{C9633907-9AE2-B731-4FF1-D2D34D6321D5}"/>
              </a:ext>
            </a:extLst>
          </p:cNvPr>
          <p:cNvSpPr txBox="1"/>
          <p:nvPr/>
        </p:nvSpPr>
        <p:spPr>
          <a:xfrm>
            <a:off x="6187920" y="2132856"/>
            <a:ext cx="285335" cy="215444"/>
          </a:xfrm>
          <a:prstGeom prst="rect">
            <a:avLst/>
          </a:prstGeom>
          <a:noFill/>
        </p:spPr>
        <p:txBody>
          <a:bodyPr wrap="none" lIns="0" tIns="0" rIns="0" bIns="0" rtlCol="0">
            <a:spAutoFit/>
          </a:bodyPr>
          <a:lstStyle/>
          <a:p>
            <a:r>
              <a:rPr lang="en-GB" sz="1400" b="1" spc="100" dirty="0">
                <a:solidFill>
                  <a:schemeClr val="accent1"/>
                </a:solidFill>
                <a:latin typeface="Arial" panose="020B0604020202020204" pitchFamily="34" charset="0"/>
                <a:ea typeface="Aileron" charset="0"/>
                <a:cs typeface="Arial" panose="020B0604020202020204" pitchFamily="34" charset="0"/>
              </a:rPr>
              <a:t>OS</a:t>
            </a:r>
          </a:p>
        </p:txBody>
      </p:sp>
      <p:sp>
        <p:nvSpPr>
          <p:cNvPr id="129" name="TextBox 128">
            <a:extLst>
              <a:ext uri="{FF2B5EF4-FFF2-40B4-BE49-F238E27FC236}">
                <a16:creationId xmlns:a16="http://schemas.microsoft.com/office/drawing/2014/main" id="{ACA062E8-8391-3DDE-0F07-75FCD41CB1DF}"/>
              </a:ext>
            </a:extLst>
          </p:cNvPr>
          <p:cNvSpPr txBox="1"/>
          <p:nvPr/>
        </p:nvSpPr>
        <p:spPr>
          <a:xfrm>
            <a:off x="10263617" y="4317879"/>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36</a:t>
            </a:r>
          </a:p>
        </p:txBody>
      </p:sp>
      <p:sp>
        <p:nvSpPr>
          <p:cNvPr id="130" name="TextBox 129">
            <a:extLst>
              <a:ext uri="{FF2B5EF4-FFF2-40B4-BE49-F238E27FC236}">
                <a16:creationId xmlns:a16="http://schemas.microsoft.com/office/drawing/2014/main" id="{367D2716-75B4-E855-8E83-A87EBF5D0DE7}"/>
              </a:ext>
            </a:extLst>
          </p:cNvPr>
          <p:cNvSpPr txBox="1"/>
          <p:nvPr/>
        </p:nvSpPr>
        <p:spPr>
          <a:xfrm>
            <a:off x="7777884" y="4619975"/>
            <a:ext cx="173124" cy="221599"/>
          </a:xfrm>
          <a:prstGeom prst="rect">
            <a:avLst/>
          </a:prstGeom>
          <a:noFill/>
        </p:spPr>
        <p:txBody>
          <a:bodyPr wrap="none" lIns="0" tIns="0" rIns="0" bIns="0" rtlCol="0">
            <a:spAutoFit/>
          </a:bodyPr>
          <a:lstStyle/>
          <a:p>
            <a:pPr algn="ctr">
              <a:lnSpc>
                <a:spcPct val="90000"/>
              </a:lnSpc>
            </a:pPr>
            <a:r>
              <a:rPr lang="en-GB" sz="800" dirty="0">
                <a:solidFill>
                  <a:schemeClr val="accent1"/>
                </a:solidFill>
                <a:latin typeface="Arial" panose="020B0604020202020204" pitchFamily="34" charset="0"/>
                <a:ea typeface="Aileron" charset="0"/>
                <a:cs typeface="Arial" panose="020B0604020202020204" pitchFamily="34" charset="0"/>
              </a:rPr>
              <a:t>209</a:t>
            </a:r>
          </a:p>
          <a:p>
            <a:pPr algn="ctr">
              <a:lnSpc>
                <a:spcPct val="90000"/>
              </a:lnSpc>
            </a:pPr>
            <a:r>
              <a:rPr lang="en-GB" sz="800" dirty="0">
                <a:solidFill>
                  <a:schemeClr val="tx2"/>
                </a:solidFill>
                <a:latin typeface="Arial" panose="020B0604020202020204" pitchFamily="34" charset="0"/>
                <a:ea typeface="Aileron" charset="0"/>
                <a:cs typeface="Arial" panose="020B0604020202020204" pitchFamily="34" charset="0"/>
              </a:rPr>
              <a:t>202</a:t>
            </a:r>
          </a:p>
        </p:txBody>
      </p:sp>
      <p:sp>
        <p:nvSpPr>
          <p:cNvPr id="94" name="TextBox 93">
            <a:extLst>
              <a:ext uri="{FF2B5EF4-FFF2-40B4-BE49-F238E27FC236}">
                <a16:creationId xmlns:a16="http://schemas.microsoft.com/office/drawing/2014/main" id="{C6DC7930-2139-9B4E-5FDB-0843CF1E2F51}"/>
              </a:ext>
            </a:extLst>
          </p:cNvPr>
          <p:cNvSpPr txBox="1"/>
          <p:nvPr/>
        </p:nvSpPr>
        <p:spPr>
          <a:xfrm>
            <a:off x="7736141" y="2436831"/>
            <a:ext cx="293350" cy="123111"/>
          </a:xfrm>
          <a:prstGeom prst="rect">
            <a:avLst/>
          </a:prstGeom>
          <a:noFill/>
        </p:spPr>
        <p:txBody>
          <a:bodyPr wrap="none" lIns="0" tIns="0" rIns="0" bIns="0" rtlCol="0">
            <a:spAutoFit/>
          </a:bodyPr>
          <a:lstStyle/>
          <a:p>
            <a:r>
              <a:rPr lang="en-GB" sz="800" b="1" dirty="0">
                <a:solidFill>
                  <a:schemeClr val="accent1"/>
                </a:solidFill>
                <a:latin typeface="Arial" panose="020B0604020202020204" pitchFamily="34" charset="0"/>
                <a:ea typeface="Aileron" charset="0"/>
                <a:cs typeface="Arial" panose="020B0604020202020204" pitchFamily="34" charset="0"/>
              </a:rPr>
              <a:t>89.0%</a:t>
            </a:r>
          </a:p>
        </p:txBody>
      </p:sp>
      <p:sp>
        <p:nvSpPr>
          <p:cNvPr id="107" name="TextBox 106">
            <a:extLst>
              <a:ext uri="{FF2B5EF4-FFF2-40B4-BE49-F238E27FC236}">
                <a16:creationId xmlns:a16="http://schemas.microsoft.com/office/drawing/2014/main" id="{3E924F8D-B74C-5C96-DEF1-3B5C155FB837}"/>
              </a:ext>
            </a:extLst>
          </p:cNvPr>
          <p:cNvSpPr txBox="1"/>
          <p:nvPr/>
        </p:nvSpPr>
        <p:spPr>
          <a:xfrm>
            <a:off x="7559749" y="2811985"/>
            <a:ext cx="293350" cy="123111"/>
          </a:xfrm>
          <a:prstGeom prst="rect">
            <a:avLst/>
          </a:prstGeom>
          <a:noFill/>
        </p:spPr>
        <p:txBody>
          <a:bodyPr wrap="none" lIns="0" tIns="0" rIns="0" bIns="0" rtlCol="0">
            <a:spAutoFit/>
          </a:bodyPr>
          <a:lstStyle/>
          <a:p>
            <a:r>
              <a:rPr lang="en-GB" sz="800" b="1" dirty="0">
                <a:solidFill>
                  <a:schemeClr val="tx2"/>
                </a:solidFill>
                <a:latin typeface="Arial" panose="020B0604020202020204" pitchFamily="34" charset="0"/>
                <a:ea typeface="Aileron" charset="0"/>
                <a:cs typeface="Arial" panose="020B0604020202020204" pitchFamily="34" charset="0"/>
              </a:rPr>
              <a:t>83.1%</a:t>
            </a:r>
          </a:p>
        </p:txBody>
      </p:sp>
      <p:sp>
        <p:nvSpPr>
          <p:cNvPr id="111" name="TextBox 110">
            <a:extLst>
              <a:ext uri="{FF2B5EF4-FFF2-40B4-BE49-F238E27FC236}">
                <a16:creationId xmlns:a16="http://schemas.microsoft.com/office/drawing/2014/main" id="{944EB5EB-923B-9EEB-116C-E50A044A4967}"/>
              </a:ext>
            </a:extLst>
          </p:cNvPr>
          <p:cNvSpPr txBox="1"/>
          <p:nvPr/>
        </p:nvSpPr>
        <p:spPr>
          <a:xfrm>
            <a:off x="8981384" y="2466008"/>
            <a:ext cx="293350" cy="123111"/>
          </a:xfrm>
          <a:prstGeom prst="rect">
            <a:avLst/>
          </a:prstGeom>
          <a:noFill/>
        </p:spPr>
        <p:txBody>
          <a:bodyPr wrap="none" lIns="0" tIns="0" rIns="0" bIns="0" rtlCol="0">
            <a:spAutoFit/>
          </a:bodyPr>
          <a:lstStyle/>
          <a:p>
            <a:r>
              <a:rPr lang="en-GB" sz="800" b="1" dirty="0">
                <a:solidFill>
                  <a:schemeClr val="accent1"/>
                </a:solidFill>
                <a:latin typeface="Arial" panose="020B0604020202020204" pitchFamily="34" charset="0"/>
                <a:ea typeface="Aileron" charset="0"/>
                <a:cs typeface="Arial" panose="020B0604020202020204" pitchFamily="34" charset="0"/>
              </a:rPr>
              <a:t>74.6%</a:t>
            </a:r>
          </a:p>
        </p:txBody>
      </p:sp>
      <p:sp>
        <p:nvSpPr>
          <p:cNvPr id="112" name="TextBox 111">
            <a:extLst>
              <a:ext uri="{FF2B5EF4-FFF2-40B4-BE49-F238E27FC236}">
                <a16:creationId xmlns:a16="http://schemas.microsoft.com/office/drawing/2014/main" id="{6763B4A7-7C4D-B896-289A-8756E0FB2546}"/>
              </a:ext>
            </a:extLst>
          </p:cNvPr>
          <p:cNvSpPr txBox="1"/>
          <p:nvPr/>
        </p:nvSpPr>
        <p:spPr>
          <a:xfrm>
            <a:off x="8981384" y="2614585"/>
            <a:ext cx="293350" cy="123111"/>
          </a:xfrm>
          <a:prstGeom prst="rect">
            <a:avLst/>
          </a:prstGeom>
          <a:noFill/>
        </p:spPr>
        <p:txBody>
          <a:bodyPr wrap="none" lIns="0" tIns="0" rIns="0" bIns="0" rtlCol="0">
            <a:spAutoFit/>
          </a:bodyPr>
          <a:lstStyle/>
          <a:p>
            <a:r>
              <a:rPr lang="en-GB" sz="800" b="1" dirty="0">
                <a:solidFill>
                  <a:schemeClr val="tx2"/>
                </a:solidFill>
                <a:latin typeface="Arial" panose="020B0604020202020204" pitchFamily="34" charset="0"/>
                <a:ea typeface="Aileron" charset="0"/>
                <a:cs typeface="Arial" panose="020B0604020202020204" pitchFamily="34" charset="0"/>
              </a:rPr>
              <a:t>68.6%</a:t>
            </a:r>
          </a:p>
        </p:txBody>
      </p:sp>
      <p:graphicFrame>
        <p:nvGraphicFramePr>
          <p:cNvPr id="106" name="Table 105">
            <a:extLst>
              <a:ext uri="{FF2B5EF4-FFF2-40B4-BE49-F238E27FC236}">
                <a16:creationId xmlns:a16="http://schemas.microsoft.com/office/drawing/2014/main" id="{38E931D2-00ED-1B6D-C82B-742607E789FB}"/>
              </a:ext>
            </a:extLst>
          </p:cNvPr>
          <p:cNvGraphicFramePr>
            <a:graphicFrameLocks noGrp="1"/>
          </p:cNvGraphicFramePr>
          <p:nvPr>
            <p:extLst>
              <p:ext uri="{D42A27DB-BD31-4B8C-83A1-F6EECF244321}">
                <p14:modId xmlns:p14="http://schemas.microsoft.com/office/powerpoint/2010/main" val="3596302551"/>
              </p:ext>
            </p:extLst>
          </p:nvPr>
        </p:nvGraphicFramePr>
        <p:xfrm>
          <a:off x="9420676" y="2195069"/>
          <a:ext cx="2125737" cy="698400"/>
        </p:xfrm>
        <a:graphic>
          <a:graphicData uri="http://schemas.openxmlformats.org/drawingml/2006/table">
            <a:tbl>
              <a:tblPr firstRow="1" bandRow="1">
                <a:tableStyleId>{5C22544A-7EE6-4342-B048-85BDC9FD1C3A}</a:tableStyleId>
              </a:tblPr>
              <a:tblGrid>
                <a:gridCol w="707772">
                  <a:extLst>
                    <a:ext uri="{9D8B030D-6E8A-4147-A177-3AD203B41FA5}">
                      <a16:colId xmlns:a16="http://schemas.microsoft.com/office/drawing/2014/main" val="2870562913"/>
                    </a:ext>
                  </a:extLst>
                </a:gridCol>
                <a:gridCol w="745776">
                  <a:extLst>
                    <a:ext uri="{9D8B030D-6E8A-4147-A177-3AD203B41FA5}">
                      <a16:colId xmlns:a16="http://schemas.microsoft.com/office/drawing/2014/main" val="3546940678"/>
                    </a:ext>
                  </a:extLst>
                </a:gridCol>
                <a:gridCol w="672189">
                  <a:extLst>
                    <a:ext uri="{9D8B030D-6E8A-4147-A177-3AD203B41FA5}">
                      <a16:colId xmlns:a16="http://schemas.microsoft.com/office/drawing/2014/main" val="2129270681"/>
                    </a:ext>
                  </a:extLst>
                </a:gridCol>
              </a:tblGrid>
              <a:tr h="132179">
                <a:tc>
                  <a:txBody>
                    <a:bodyPr/>
                    <a:lstStyle/>
                    <a:p>
                      <a:endParaRPr lang="en-US" sz="70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dirty="0">
                          <a:latin typeface="Arial" panose="020B0604020202020204" pitchFamily="34" charset="0"/>
                          <a:cs typeface="Arial" panose="020B0604020202020204" pitchFamily="34" charset="0"/>
                        </a:rPr>
                        <a:t>Lenvatinib + pembrolizumab + TACE</a:t>
                      </a:r>
                    </a:p>
                  </a:txBody>
                  <a:tcPr marL="36000" marR="36000" marT="9720" marB="9720" anchor="b">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700" dirty="0">
                          <a:latin typeface="Arial" panose="020B0604020202020204" pitchFamily="34" charset="0"/>
                          <a:cs typeface="Arial" panose="020B0604020202020204" pitchFamily="34" charset="0"/>
                        </a:rPr>
                        <a:t>Dual placebo </a:t>
                      </a:r>
                      <a:br>
                        <a:rPr lang="en-US" sz="700" dirty="0">
                          <a:latin typeface="Arial" panose="020B0604020202020204" pitchFamily="34" charset="0"/>
                          <a:cs typeface="Arial" panose="020B0604020202020204" pitchFamily="34" charset="0"/>
                        </a:rPr>
                      </a:br>
                      <a:r>
                        <a:rPr lang="en-US" sz="700" dirty="0">
                          <a:latin typeface="Arial" panose="020B0604020202020204" pitchFamily="34" charset="0"/>
                          <a:cs typeface="Arial" panose="020B0604020202020204" pitchFamily="34" charset="0"/>
                        </a:rPr>
                        <a:t>+ TACE</a:t>
                      </a:r>
                    </a:p>
                  </a:txBody>
                  <a:tcPr marL="36000" marR="36000" marT="9720" marB="9720" anchor="b">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728807471"/>
                  </a:ext>
                </a:extLst>
              </a:tr>
              <a:tr h="70969">
                <a:tc>
                  <a:txBody>
                    <a:bodyPr/>
                    <a:lstStyle/>
                    <a:p>
                      <a:r>
                        <a:rPr lang="en-US" sz="700" b="1" dirty="0">
                          <a:latin typeface="Arial" panose="020B0604020202020204" pitchFamily="34" charset="0"/>
                          <a:cs typeface="Arial" panose="020B0604020202020204" pitchFamily="34" charset="0"/>
                        </a:rPr>
                        <a:t>Events, n (%)</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dirty="0">
                          <a:latin typeface="Arial" panose="020B0604020202020204" pitchFamily="34" charset="0"/>
                          <a:cs typeface="Arial" panose="020B0604020202020204" pitchFamily="34" charset="0"/>
                        </a:rPr>
                        <a:t>69 (29.1)</a:t>
                      </a: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dirty="0">
                          <a:latin typeface="Arial" panose="020B0604020202020204" pitchFamily="34" charset="0"/>
                          <a:cs typeface="Arial" panose="020B0604020202020204" pitchFamily="34" charset="0"/>
                        </a:rPr>
                        <a:t>82 (33.7)</a:t>
                      </a: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5386912"/>
                  </a:ext>
                </a:extLst>
              </a:tr>
              <a:tr h="132179">
                <a:tc>
                  <a:txBody>
                    <a:bodyPr/>
                    <a:lstStyle/>
                    <a:p>
                      <a:r>
                        <a:rPr lang="en-US" sz="700" b="1" dirty="0">
                          <a:latin typeface="Arial" panose="020B0604020202020204" pitchFamily="34" charset="0"/>
                          <a:cs typeface="Arial" panose="020B0604020202020204" pitchFamily="34" charset="0"/>
                        </a:rPr>
                        <a:t>HR (95% CI)</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p value</a:t>
                      </a:r>
                      <a:r>
                        <a:rPr lang="en-US" sz="700" b="1" baseline="30000" dirty="0">
                          <a:latin typeface="Arial" panose="020B0604020202020204" pitchFamily="34" charset="0"/>
                          <a:cs typeface="Arial" panose="020B0604020202020204" pitchFamily="34" charset="0"/>
                        </a:rPr>
                        <a:t>b</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700" dirty="0">
                          <a:latin typeface="Arial" panose="020B0604020202020204" pitchFamily="34" charset="0"/>
                          <a:cs typeface="Arial" panose="020B0604020202020204" pitchFamily="34" charset="0"/>
                        </a:rPr>
                        <a:t>0.80 (0.57-1.11)</a:t>
                      </a:r>
                      <a:br>
                        <a:rPr lang="en-US" sz="700" dirty="0">
                          <a:latin typeface="Arial" panose="020B0604020202020204" pitchFamily="34" charset="0"/>
                          <a:cs typeface="Arial" panose="020B0604020202020204" pitchFamily="34" charset="0"/>
                        </a:rPr>
                      </a:br>
                      <a:r>
                        <a:rPr lang="en-US" sz="700" dirty="0">
                          <a:latin typeface="Arial" panose="020B0604020202020204" pitchFamily="34" charset="0"/>
                          <a:cs typeface="Arial" panose="020B0604020202020204" pitchFamily="34" charset="0"/>
                        </a:rPr>
                        <a:t>0.0867</a:t>
                      </a: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80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6200154"/>
                  </a:ext>
                </a:extLst>
              </a:tr>
            </a:tbl>
          </a:graphicData>
        </a:graphic>
      </p:graphicFrame>
      <p:sp>
        <p:nvSpPr>
          <p:cNvPr id="12" name="Content Placeholder 1">
            <a:extLst>
              <a:ext uri="{FF2B5EF4-FFF2-40B4-BE49-F238E27FC236}">
                <a16:creationId xmlns:a16="http://schemas.microsoft.com/office/drawing/2014/main" id="{BB45E170-EE8A-53E7-6B77-984DCAC67D93}"/>
              </a:ext>
            </a:extLst>
          </p:cNvPr>
          <p:cNvSpPr txBox="1">
            <a:spLocks/>
          </p:cNvSpPr>
          <p:nvPr/>
        </p:nvSpPr>
        <p:spPr>
          <a:xfrm>
            <a:off x="620184" y="4941168"/>
            <a:ext cx="10963200" cy="980814"/>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buFont typeface="Arial" panose="020B0604020202020204" pitchFamily="34" charset="0"/>
              <a:buChar char="•"/>
            </a:pPr>
            <a:r>
              <a:rPr lang="en-GB" sz="1800" dirty="0"/>
              <a:t>Although immature, a favourable OS trend was observed</a:t>
            </a:r>
          </a:p>
          <a:p>
            <a:pPr>
              <a:spcBef>
                <a:spcPts val="600"/>
              </a:spcBef>
            </a:pPr>
            <a:r>
              <a:rPr lang="en-GB" sz="1800" dirty="0"/>
              <a:t>The safety profile of lenvatinib + pembrolizumab, in combination with TACE, was manageable </a:t>
            </a:r>
            <a:br>
              <a:rPr lang="en-GB" sz="1800" dirty="0"/>
            </a:br>
            <a:r>
              <a:rPr lang="en-GB" sz="1800" dirty="0"/>
              <a:t>and consistent with known safety profiles</a:t>
            </a:r>
          </a:p>
        </p:txBody>
      </p:sp>
      <p:pic>
        <p:nvPicPr>
          <p:cNvPr id="8" name="Picture 7" descr="A graph showing a line of red and blue lines&#10;&#10;Description automatically generated with medium confidence">
            <a:extLst>
              <a:ext uri="{FF2B5EF4-FFF2-40B4-BE49-F238E27FC236}">
                <a16:creationId xmlns:a16="http://schemas.microsoft.com/office/drawing/2014/main" id="{8533E285-76AF-9CC6-7949-CA7841F8771B}"/>
              </a:ext>
            </a:extLst>
          </p:cNvPr>
          <p:cNvPicPr>
            <a:picLocks noChangeAspect="1"/>
          </p:cNvPicPr>
          <p:nvPr/>
        </p:nvPicPr>
        <p:blipFill>
          <a:blip r:embed="rId3"/>
          <a:stretch>
            <a:fillRect/>
          </a:stretch>
        </p:blipFill>
        <p:spPr>
          <a:xfrm>
            <a:off x="6602815" y="2484500"/>
            <a:ext cx="4648200" cy="1816100"/>
          </a:xfrm>
          <a:prstGeom prst="rect">
            <a:avLst/>
          </a:prstGeom>
        </p:spPr>
      </p:pic>
    </p:spTree>
    <p:extLst>
      <p:ext uri="{BB962C8B-B14F-4D97-AF65-F5344CB8AC3E}">
        <p14:creationId xmlns:p14="http://schemas.microsoft.com/office/powerpoint/2010/main" val="114108754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p:txBody>
          <a:bodyPr/>
          <a:lstStyle/>
          <a:p>
            <a:r>
              <a:rPr lang="en-GB" dirty="0"/>
              <a:t>LEAP-012 met its primary endpoint</a:t>
            </a:r>
            <a:endParaRPr lang="en-GB" baseline="30000" dirty="0"/>
          </a:p>
          <a:p>
            <a:pPr lvl="1"/>
            <a:r>
              <a:rPr lang="en-GB" b="1" dirty="0">
                <a:solidFill>
                  <a:schemeClr val="accent1"/>
                </a:solidFill>
              </a:rPr>
              <a:t>Lenvatinib + pembrolizumab + TACE </a:t>
            </a:r>
            <a:r>
              <a:rPr lang="en-GB" dirty="0">
                <a:solidFill>
                  <a:schemeClr val="tx2"/>
                </a:solidFill>
              </a:rPr>
              <a:t>showed a statistically significant and clinically meaningful </a:t>
            </a:r>
            <a:r>
              <a:rPr lang="en-GB" b="1" dirty="0">
                <a:solidFill>
                  <a:schemeClr val="accent1"/>
                </a:solidFill>
              </a:rPr>
              <a:t>improvement in PFS</a:t>
            </a:r>
            <a:r>
              <a:rPr lang="en-GB" dirty="0"/>
              <a:t> versus double placebo + TACE in patients with intermediate-stage HCC</a:t>
            </a:r>
          </a:p>
          <a:p>
            <a:pPr lvl="1"/>
            <a:r>
              <a:rPr lang="en-GB" dirty="0"/>
              <a:t>There was an </a:t>
            </a:r>
            <a:r>
              <a:rPr lang="en-GB" b="1" dirty="0">
                <a:solidFill>
                  <a:schemeClr val="accent1"/>
                </a:solidFill>
              </a:rPr>
              <a:t>early trend toward improvement in OS </a:t>
            </a:r>
            <a:r>
              <a:rPr lang="en-GB" dirty="0"/>
              <a:t>versus placebo + TACE in patients with intermediate-stage HCC</a:t>
            </a:r>
          </a:p>
          <a:p>
            <a:pPr lvl="2"/>
            <a:r>
              <a:rPr lang="en-GB" dirty="0"/>
              <a:t>OS will be retested in future analyses</a:t>
            </a:r>
          </a:p>
          <a:p>
            <a:r>
              <a:rPr lang="en-GB" dirty="0"/>
              <a:t>The adverse event profile was consistent with known safety profiles of lenvatinib, pembrolizumab, and TACE</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LEAP-012</a:t>
            </a:r>
            <a:br>
              <a:rPr lang="en-GB" dirty="0"/>
            </a:br>
            <a:r>
              <a:rPr lang="en-GB" sz="2400" dirty="0">
                <a:solidFill>
                  <a:schemeClr val="accent1"/>
                </a:solidFill>
              </a:rPr>
              <a:t>summary</a:t>
            </a:r>
            <a:r>
              <a:rPr lang="en-GB" sz="2400" baseline="30000" dirty="0">
                <a:solidFill>
                  <a:schemeClr val="accent1"/>
                </a:solidFill>
              </a:rPr>
              <a:t>1</a:t>
            </a:r>
            <a:endParaRPr lang="en-GB" baseline="30000" dirty="0">
              <a:solidFill>
                <a:schemeClr val="accent1"/>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17</a:t>
            </a:fld>
            <a:endParaRPr lang="en-GB" dirty="0"/>
          </a:p>
        </p:txBody>
      </p:sp>
      <p:sp>
        <p:nvSpPr>
          <p:cNvPr id="5" name="TextBox 4">
            <a:extLst>
              <a:ext uri="{FF2B5EF4-FFF2-40B4-BE49-F238E27FC236}">
                <a16:creationId xmlns:a16="http://schemas.microsoft.com/office/drawing/2014/main" id="{7EEB3393-6AE3-33D7-6627-EC8C6E398FAC}"/>
              </a:ext>
            </a:extLst>
          </p:cNvPr>
          <p:cNvSpPr txBox="1"/>
          <p:nvPr/>
        </p:nvSpPr>
        <p:spPr>
          <a:xfrm>
            <a:off x="1005829" y="4136951"/>
            <a:ext cx="9409046" cy="1479993"/>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b="1" u="sng" dirty="0">
                <a:solidFill>
                  <a:schemeClr val="accent1"/>
                </a:solidFill>
                <a:latin typeface="Arial" panose="020B0604020202020204" pitchFamily="34" charset="0"/>
                <a:ea typeface="Aileron" charset="0"/>
                <a:cs typeface="Arial" panose="020B0604020202020204" pitchFamily="34" charset="0"/>
              </a:rPr>
              <a:t>Clinical perspective</a:t>
            </a:r>
            <a:r>
              <a:rPr lang="en-GB" b="1" u="sng" baseline="30000" dirty="0">
                <a:solidFill>
                  <a:schemeClr val="accent1"/>
                </a:solidFill>
                <a:latin typeface="Arial" panose="020B0604020202020204" pitchFamily="34" charset="0"/>
                <a:ea typeface="Aileron" charset="0"/>
                <a:cs typeface="Arial" panose="020B0604020202020204" pitchFamily="34" charset="0"/>
              </a:rPr>
              <a:t>2</a:t>
            </a:r>
            <a:endParaRPr lang="en-GB" b="1" u="sng" dirty="0">
              <a:solidFill>
                <a:schemeClr val="accent1"/>
              </a:solidFill>
              <a:latin typeface="Arial" panose="020B0604020202020204" pitchFamily="34" charset="0"/>
              <a:ea typeface="Aileron" charset="0"/>
              <a:cs typeface="Arial" panose="020B0604020202020204" pitchFamily="34" charset="0"/>
            </a:endParaRPr>
          </a:p>
          <a:p>
            <a:pPr marL="342900" indent="-342900">
              <a:spcBef>
                <a:spcPts val="600"/>
              </a:spcBef>
              <a:buClr>
                <a:schemeClr val="accent1"/>
              </a:buClr>
              <a:buFont typeface="Arial" panose="020B0604020202020204" pitchFamily="34" charset="0"/>
              <a:buChar char="•"/>
            </a:pPr>
            <a:r>
              <a:rPr lang="en-GB" dirty="0">
                <a:solidFill>
                  <a:srgbClr val="272727"/>
                </a:solidFill>
                <a:highlight>
                  <a:srgbClr val="FFFFFF"/>
                </a:highlight>
                <a:latin typeface="Arial" panose="020B0604020202020204" pitchFamily="34" charset="0"/>
                <a:cs typeface="Arial" panose="020B0604020202020204" pitchFamily="34" charset="0"/>
              </a:rPr>
              <a:t>Lenvatinib + pembrolizumab + TACE may be accepted as a </a:t>
            </a:r>
            <a:r>
              <a:rPr lang="en-GB" dirty="0">
                <a:solidFill>
                  <a:srgbClr val="272727"/>
                </a:solidFill>
                <a:latin typeface="Arial" panose="020B0604020202020204" pitchFamily="34" charset="0"/>
                <a:cs typeface="Arial" panose="020B0604020202020204" pitchFamily="34" charset="0"/>
              </a:rPr>
              <a:t>new standard of care </a:t>
            </a:r>
            <a:r>
              <a:rPr lang="en-GB" dirty="0">
                <a:solidFill>
                  <a:srgbClr val="272727"/>
                </a:solidFill>
                <a:highlight>
                  <a:srgbClr val="FFFFFF"/>
                </a:highlight>
                <a:latin typeface="Arial" panose="020B0604020202020204" pitchFamily="34" charset="0"/>
                <a:cs typeface="Arial" panose="020B0604020202020204" pitchFamily="34" charset="0"/>
              </a:rPr>
              <a:t>in intermediate HCC</a:t>
            </a:r>
          </a:p>
          <a:p>
            <a:pPr marL="342900" indent="-342900">
              <a:spcBef>
                <a:spcPts val="600"/>
              </a:spcBef>
              <a:buClr>
                <a:schemeClr val="accent1"/>
              </a:buClr>
              <a:buFont typeface="Arial" panose="020B0604020202020204" pitchFamily="34" charset="0"/>
              <a:buChar char="•"/>
            </a:pPr>
            <a:r>
              <a:rPr lang="en-GB" dirty="0">
                <a:solidFill>
                  <a:srgbClr val="272727"/>
                </a:solidFill>
                <a:highlight>
                  <a:srgbClr val="FFFFFF"/>
                </a:highlight>
                <a:latin typeface="Arial" panose="020B0604020202020204" pitchFamily="34" charset="0"/>
                <a:cs typeface="Arial" panose="020B0604020202020204" pitchFamily="34" charset="0"/>
              </a:rPr>
              <a:t>It is expected that systemic therapies will move to earlier disease stages shortly</a:t>
            </a:r>
          </a:p>
        </p:txBody>
      </p:sp>
      <p:sp>
        <p:nvSpPr>
          <p:cNvPr id="8" name="Content Placeholder 10">
            <a:extLst>
              <a:ext uri="{FF2B5EF4-FFF2-40B4-BE49-F238E27FC236}">
                <a16:creationId xmlns:a16="http://schemas.microsoft.com/office/drawing/2014/main" id="{B8890FFA-F8E8-B793-17F2-B99B4A93655E}"/>
              </a:ext>
            </a:extLst>
          </p:cNvPr>
          <p:cNvSpPr>
            <a:spLocks noGrp="1"/>
          </p:cNvSpPr>
          <p:nvPr>
            <p:ph sz="quarter" idx="15"/>
          </p:nvPr>
        </p:nvSpPr>
        <p:spPr>
          <a:xfrm>
            <a:off x="620183" y="6356351"/>
            <a:ext cx="10180339" cy="365125"/>
          </a:xfrm>
        </p:spPr>
        <p:txBody>
          <a:bodyPr anchor="b"/>
          <a:lstStyle/>
          <a:p>
            <a:r>
              <a:rPr lang="en-US" dirty="0"/>
              <a:t>HCC, hepatocellular carcinoma; OS, overall survival; PFS, progression free survival; TACE, </a:t>
            </a:r>
            <a:r>
              <a:rPr lang="en-US" dirty="0" err="1"/>
              <a:t>transarterial</a:t>
            </a:r>
            <a:r>
              <a:rPr lang="en-US" dirty="0"/>
              <a:t> </a:t>
            </a:r>
            <a:r>
              <a:rPr lang="en-US" dirty="0" err="1"/>
              <a:t>chemoembolisation</a:t>
            </a:r>
            <a:endParaRPr lang="en-US" dirty="0"/>
          </a:p>
          <a:p>
            <a:r>
              <a:rPr lang="en-US" dirty="0"/>
              <a:t>1. Llovet J, et al. ESMO 2024. Abstract #LBA3. Oral presentation; 2. Lamarca A. </a:t>
            </a:r>
            <a:r>
              <a:rPr lang="en-GB" dirty="0"/>
              <a:t>ESMO 2024. Invited discussant for Abstract #</a:t>
            </a:r>
            <a:r>
              <a:rPr lang="en-US" dirty="0"/>
              <a:t>LBA3</a:t>
            </a:r>
          </a:p>
        </p:txBody>
      </p:sp>
      <p:pic>
        <p:nvPicPr>
          <p:cNvPr id="13" name="Picture 12">
            <a:extLst>
              <a:ext uri="{FF2B5EF4-FFF2-40B4-BE49-F238E27FC236}">
                <a16:creationId xmlns:a16="http://schemas.microsoft.com/office/drawing/2014/main" id="{0B4A863D-AD62-BE6A-C212-5DD71E974527}"/>
              </a:ext>
            </a:extLst>
          </p:cNvPr>
          <p:cNvPicPr>
            <a:picLocks noChangeAspect="1"/>
          </p:cNvPicPr>
          <p:nvPr/>
        </p:nvPicPr>
        <p:blipFill>
          <a:blip r:embed="rId2"/>
          <a:stretch>
            <a:fillRect/>
          </a:stretch>
        </p:blipFill>
        <p:spPr>
          <a:xfrm>
            <a:off x="-2905000" y="12630120"/>
            <a:ext cx="12192000" cy="5812698"/>
          </a:xfrm>
          <a:prstGeom prst="rect">
            <a:avLst/>
          </a:prstGeom>
        </p:spPr>
      </p:pic>
    </p:spTree>
    <p:extLst>
      <p:ext uri="{BB962C8B-B14F-4D97-AF65-F5344CB8AC3E}">
        <p14:creationId xmlns:p14="http://schemas.microsoft.com/office/powerpoint/2010/main" val="391015952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C9C9C5-D7D1-5FB5-D477-860D13823851}"/>
              </a:ext>
            </a:extLst>
          </p:cNvPr>
          <p:cNvSpPr>
            <a:spLocks noGrp="1"/>
          </p:cNvSpPr>
          <p:nvPr>
            <p:ph type="title"/>
          </p:nvPr>
        </p:nvSpPr>
        <p:spPr>
          <a:xfrm>
            <a:off x="609600" y="274638"/>
            <a:ext cx="10972800" cy="4162474"/>
          </a:xfrm>
        </p:spPr>
        <p:txBody>
          <a:bodyPr>
            <a:normAutofit fontScale="90000"/>
          </a:bodyPr>
          <a:lstStyle/>
          <a:p>
            <a:br>
              <a:rPr lang="en-GB" dirty="0"/>
            </a:br>
            <a:r>
              <a:rPr lang="en-GB" dirty="0"/>
              <a:t>Updated efficacy and safety data from IM</a:t>
            </a:r>
            <a:r>
              <a:rPr lang="en-GB" cap="none" dirty="0"/>
              <a:t>brave</a:t>
            </a:r>
            <a:r>
              <a:rPr lang="en-GB" dirty="0"/>
              <a:t>050: Phase 3 study of adjuvant atezolizumab + bevacizumab versus active surveillance in patients with resected or ablated high-risk HCC</a:t>
            </a:r>
            <a:br>
              <a:rPr lang="en-GB" dirty="0"/>
            </a:br>
            <a:endParaRPr lang="en-GB" dirty="0"/>
          </a:p>
        </p:txBody>
      </p:sp>
      <p:sp>
        <p:nvSpPr>
          <p:cNvPr id="7" name="Subtitle 6">
            <a:extLst>
              <a:ext uri="{FF2B5EF4-FFF2-40B4-BE49-F238E27FC236}">
                <a16:creationId xmlns:a16="http://schemas.microsoft.com/office/drawing/2014/main" id="{8E430D2C-AD48-6F06-C10F-6B77654C6113}"/>
              </a:ext>
            </a:extLst>
          </p:cNvPr>
          <p:cNvSpPr>
            <a:spLocks noGrp="1"/>
          </p:cNvSpPr>
          <p:nvPr>
            <p:ph type="subTitle" idx="1"/>
          </p:nvPr>
        </p:nvSpPr>
        <p:spPr>
          <a:xfrm>
            <a:off x="609600" y="4653136"/>
            <a:ext cx="10972800" cy="1655762"/>
          </a:xfrm>
        </p:spPr>
        <p:txBody>
          <a:bodyPr>
            <a:normAutofit/>
          </a:bodyPr>
          <a:lstStyle/>
          <a:p>
            <a:r>
              <a:rPr lang="en-GB" sz="2400" b="1" dirty="0"/>
              <a:t>Yopp A, et al. ESMO 2024. Abstract </a:t>
            </a:r>
            <a:r>
              <a:rPr lang="en-GB" sz="2400" b="1" kern="100" dirty="0">
                <a:ea typeface="Calibri" panose="020F0502020204030204" pitchFamily="34" charset="0"/>
              </a:rPr>
              <a:t>#</a:t>
            </a:r>
            <a:r>
              <a:rPr lang="en-GB" sz="2400" b="1" dirty="0"/>
              <a:t>LBA39. Oral presentation</a:t>
            </a:r>
          </a:p>
          <a:p>
            <a:endParaRPr lang="en-GB" sz="2400" b="1" dirty="0"/>
          </a:p>
        </p:txBody>
      </p:sp>
      <p:sp>
        <p:nvSpPr>
          <p:cNvPr id="8" name="Content Placeholder 7">
            <a:extLst>
              <a:ext uri="{FF2B5EF4-FFF2-40B4-BE49-F238E27FC236}">
                <a16:creationId xmlns:a16="http://schemas.microsoft.com/office/drawing/2014/main" id="{B712173C-C5BC-E5D9-70B9-5A71D2A5CBB9}"/>
              </a:ext>
            </a:extLst>
          </p:cNvPr>
          <p:cNvSpPr>
            <a:spLocks noGrp="1"/>
          </p:cNvSpPr>
          <p:nvPr>
            <p:ph sz="quarter" idx="15"/>
          </p:nvPr>
        </p:nvSpPr>
        <p:spPr/>
        <p:txBody>
          <a:bodyPr/>
          <a:lstStyle/>
          <a:p>
            <a:r>
              <a:rPr lang="en-US" dirty="0"/>
              <a:t>HCC, hepatocellular carcinoma</a:t>
            </a:r>
          </a:p>
        </p:txBody>
      </p:sp>
      <p:sp>
        <p:nvSpPr>
          <p:cNvPr id="2" name="Slide Number Placeholder 1">
            <a:extLst>
              <a:ext uri="{FF2B5EF4-FFF2-40B4-BE49-F238E27FC236}">
                <a16:creationId xmlns:a16="http://schemas.microsoft.com/office/drawing/2014/main" id="{38393C7F-20D5-D7B7-34F6-C78A2F987C04}"/>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18</a:t>
            </a:fld>
            <a:endParaRPr lang="en-GB" dirty="0"/>
          </a:p>
        </p:txBody>
      </p:sp>
    </p:spTree>
    <p:extLst>
      <p:ext uri="{BB962C8B-B14F-4D97-AF65-F5344CB8AC3E}">
        <p14:creationId xmlns:p14="http://schemas.microsoft.com/office/powerpoint/2010/main" val="345257257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p:txBody>
          <a:bodyPr/>
          <a:lstStyle/>
          <a:p>
            <a:r>
              <a:rPr lang="en-GB" dirty="0"/>
              <a:t>Phase 3 IMbrave050</a:t>
            </a:r>
            <a:r>
              <a:rPr lang="en-GB" baseline="30000" dirty="0"/>
              <a:t>1</a:t>
            </a:r>
            <a:r>
              <a:rPr lang="en-GB" dirty="0"/>
              <a:t>: at the pre-specified IA IMbrave050 met its primary endpoint of improved independent review facility (IRF)-assessed recurrence-free survival (RFS) in patients with high-risk HCC. OS was immature</a:t>
            </a:r>
          </a:p>
          <a:p>
            <a:r>
              <a:rPr lang="en-GB" dirty="0"/>
              <a:t>At ESMO 2024</a:t>
            </a:r>
            <a:r>
              <a:rPr lang="en-GB" baseline="30000" dirty="0"/>
              <a:t>2</a:t>
            </a:r>
            <a:r>
              <a:rPr lang="en-GB" dirty="0"/>
              <a:t>: updated analyses were presented for atezolizumab + bevacizumab </a:t>
            </a:r>
            <a:br>
              <a:rPr lang="en-GB" dirty="0"/>
            </a:br>
            <a:r>
              <a:rPr lang="en-GB" dirty="0"/>
              <a:t>versus active surveillance for patients with high-risk HCC</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IM</a:t>
            </a:r>
            <a:r>
              <a:rPr lang="en-GB" cap="none" dirty="0"/>
              <a:t>brave</a:t>
            </a:r>
            <a:r>
              <a:rPr lang="en-GB" dirty="0"/>
              <a:t>050</a:t>
            </a:r>
            <a:br>
              <a:rPr lang="en-GB" dirty="0"/>
            </a:br>
            <a:r>
              <a:rPr lang="en-GB" sz="2400" dirty="0">
                <a:solidFill>
                  <a:schemeClr val="accent1"/>
                </a:solidFill>
              </a:rPr>
              <a:t>Background and study design</a:t>
            </a:r>
            <a:endParaRPr lang="en-GB" dirty="0">
              <a:solidFill>
                <a:schemeClr val="accent1"/>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19</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p:txBody>
          <a:bodyPr anchor="b" anchorCtr="0"/>
          <a:lstStyle/>
          <a:p>
            <a:r>
              <a:rPr lang="en-GB" sz="1100" baseline="30000" dirty="0"/>
              <a:t>a </a:t>
            </a:r>
            <a:r>
              <a:rPr lang="en-GB" sz="1100" dirty="0"/>
              <a:t>High-risk features include: tumour &gt;5 cm, &gt;3 tumours, microvascular invasion, minor MVI Vp1/Vp2, or grade 3/4 pathology; </a:t>
            </a:r>
            <a:r>
              <a:rPr lang="en-GB" sz="1100" baseline="30000" dirty="0"/>
              <a:t>b </a:t>
            </a:r>
            <a:r>
              <a:rPr lang="en-GB" sz="1100" dirty="0"/>
              <a:t>Intrahepatic recurrence defined by EASL criteria. Extrahepatic recurrence defined by RECIST 1.1</a:t>
            </a:r>
          </a:p>
          <a:p>
            <a:r>
              <a:rPr lang="en-GB" sz="1100" dirty="0"/>
              <a:t>ClinicalTrials.gov: NCT04102098. EASL, European Association for the Study of the Liver; ECOG PS, Eastern Cooperative Oncology Group performance status; </a:t>
            </a:r>
            <a:br>
              <a:rPr lang="en-GB" sz="1100" dirty="0"/>
            </a:br>
            <a:r>
              <a:rPr lang="en-GB" sz="1100" dirty="0"/>
              <a:t>ESMO, European Society for Medical Oncology; HCC, hepatocellular carcinoma; IA, interim analysis; MVI, macrovascular invasion; OS, overall survival; Q3W, every 3 weeks; </a:t>
            </a:r>
            <a:br>
              <a:rPr lang="en-GB" sz="1100" dirty="0"/>
            </a:br>
            <a:r>
              <a:rPr lang="en-GB" sz="1100" dirty="0"/>
              <a:t>R, randomised; RECIST, Response Evaluation Criteria in Solid Tumours; TACE, transarterial </a:t>
            </a:r>
            <a:r>
              <a:rPr lang="en-GB" sz="1100" dirty="0" err="1"/>
              <a:t>chemoembolisation</a:t>
            </a:r>
            <a:r>
              <a:rPr lang="en-GB" sz="1100" dirty="0"/>
              <a:t> </a:t>
            </a:r>
          </a:p>
          <a:p>
            <a:r>
              <a:rPr lang="en-GB" sz="1100" dirty="0"/>
              <a:t>1. Qin S, et al. Lancet. 2023;402:1835-47; 2. Yopp A, et al. ESMO 2024. Abstract #LBA39. Oral presentation</a:t>
            </a:r>
          </a:p>
        </p:txBody>
      </p:sp>
      <p:cxnSp>
        <p:nvCxnSpPr>
          <p:cNvPr id="6" name="Straight Connector 5">
            <a:extLst>
              <a:ext uri="{FF2B5EF4-FFF2-40B4-BE49-F238E27FC236}">
                <a16:creationId xmlns:a16="http://schemas.microsoft.com/office/drawing/2014/main" id="{C636208F-A15E-C39C-1C00-8D1B37F614B0}"/>
              </a:ext>
            </a:extLst>
          </p:cNvPr>
          <p:cNvCxnSpPr>
            <a:cxnSpLocks/>
          </p:cNvCxnSpPr>
          <p:nvPr/>
        </p:nvCxnSpPr>
        <p:spPr>
          <a:xfrm>
            <a:off x="6236691" y="3538104"/>
            <a:ext cx="396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3536B96-65CF-D607-322F-10FF9D2ED6A0}"/>
              </a:ext>
            </a:extLst>
          </p:cNvPr>
          <p:cNvCxnSpPr>
            <a:cxnSpLocks/>
          </p:cNvCxnSpPr>
          <p:nvPr/>
        </p:nvCxnSpPr>
        <p:spPr>
          <a:xfrm>
            <a:off x="4825481" y="3854601"/>
            <a:ext cx="1166079"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5DC3C9E-586B-4FDF-2988-CF47A06E4C5A}"/>
              </a:ext>
            </a:extLst>
          </p:cNvPr>
          <p:cNvCxnSpPr>
            <a:cxnSpLocks/>
          </p:cNvCxnSpPr>
          <p:nvPr/>
        </p:nvCxnSpPr>
        <p:spPr>
          <a:xfrm>
            <a:off x="6236691" y="4171100"/>
            <a:ext cx="396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953A75F5-64FE-CFF5-81F1-06421EE6F94B}"/>
              </a:ext>
            </a:extLst>
          </p:cNvPr>
          <p:cNvSpPr txBox="1"/>
          <p:nvPr/>
        </p:nvSpPr>
        <p:spPr>
          <a:xfrm>
            <a:off x="738110" y="4642596"/>
            <a:ext cx="3413674" cy="928459"/>
          </a:xfrm>
          <a:prstGeom prst="rect">
            <a:avLst/>
          </a:prstGeom>
          <a:noFill/>
        </p:spPr>
        <p:txBody>
          <a:bodyPr wrap="square" lIns="0" tIns="0" rIns="0" bIns="0" rtlCol="0">
            <a:spAutoFit/>
          </a:bodyPr>
          <a:lstStyle/>
          <a:p>
            <a:pPr>
              <a:spcAft>
                <a:spcPts val="200"/>
              </a:spcAft>
              <a:buClr>
                <a:schemeClr val="accent1"/>
              </a:buClr>
            </a:pPr>
            <a:r>
              <a:rPr lang="en-GB" sz="1000" b="1" dirty="0">
                <a:latin typeface="Arial" panose="020B0604020202020204" pitchFamily="34" charset="0"/>
                <a:cs typeface="Arial" panose="020B0604020202020204" pitchFamily="34" charset="0"/>
              </a:rPr>
              <a:t>Stratification factors</a:t>
            </a:r>
          </a:p>
          <a:p>
            <a:pPr marL="184150" indent="-18415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Region (Asia–Pacific excluding Japan vs rest of world)</a:t>
            </a:r>
          </a:p>
          <a:p>
            <a:pPr marL="184150" indent="-184150">
              <a:buClr>
                <a:schemeClr val="accent1"/>
              </a:buClr>
              <a:buFont typeface="Arial" panose="020B0604020202020204" pitchFamily="34" charset="0"/>
              <a:buChar char="•"/>
            </a:pPr>
            <a:r>
              <a:rPr lang="en-GB" sz="1000" dirty="0">
                <a:latin typeface="Arial" panose="020B0604020202020204" pitchFamily="34" charset="0"/>
                <a:cs typeface="Arial" panose="020B0604020202020204" pitchFamily="34" charset="0"/>
              </a:rPr>
              <a:t>High-risk features and procedures:</a:t>
            </a:r>
            <a:endParaRPr lang="en-GB" sz="1000" dirty="0">
              <a:solidFill>
                <a:schemeClr val="tx1"/>
              </a:solidFill>
              <a:latin typeface="Arial" panose="020B0604020202020204" pitchFamily="34" charset="0"/>
              <a:cs typeface="Arial" panose="020B0604020202020204" pitchFamily="34" charset="0"/>
            </a:endParaRPr>
          </a:p>
          <a:p>
            <a:pPr marL="401638" lvl="1" indent="-131763">
              <a:buClr>
                <a:schemeClr val="accent1"/>
              </a:buClr>
              <a:buFont typeface="System Font Regular"/>
              <a:buChar char="–"/>
            </a:pPr>
            <a:r>
              <a:rPr lang="en-GB" sz="900" dirty="0">
                <a:solidFill>
                  <a:schemeClr val="tx1"/>
                </a:solidFill>
                <a:latin typeface="Arial" panose="020B0604020202020204" pitchFamily="34" charset="0"/>
                <a:cs typeface="Arial" panose="020B0604020202020204" pitchFamily="34" charset="0"/>
              </a:rPr>
              <a:t>Ablation</a:t>
            </a:r>
          </a:p>
          <a:p>
            <a:pPr marL="401638" lvl="1" indent="-131763">
              <a:buClr>
                <a:schemeClr val="accent1"/>
              </a:buClr>
              <a:buFont typeface="System Font Regular"/>
              <a:buChar char="–"/>
            </a:pPr>
            <a:r>
              <a:rPr lang="en-GB" sz="900" dirty="0">
                <a:latin typeface="Arial" panose="020B0604020202020204" pitchFamily="34" charset="0"/>
                <a:cs typeface="Arial" panose="020B0604020202020204" pitchFamily="34" charset="0"/>
              </a:rPr>
              <a:t>Resection, 1 risk feature, adjuvant TACE (yes vs no)</a:t>
            </a:r>
          </a:p>
          <a:p>
            <a:pPr marL="401638" lvl="1" indent="-131763">
              <a:buClr>
                <a:schemeClr val="accent1"/>
              </a:buClr>
              <a:buFont typeface="System Font Regular"/>
              <a:buChar char="–"/>
            </a:pPr>
            <a:r>
              <a:rPr lang="en-GB" sz="900" dirty="0">
                <a:solidFill>
                  <a:schemeClr val="tx1"/>
                </a:solidFill>
                <a:latin typeface="Arial" panose="020B0604020202020204" pitchFamily="34" charset="0"/>
                <a:cs typeface="Arial" panose="020B0604020202020204" pitchFamily="34" charset="0"/>
              </a:rPr>
              <a:t>Resection</a:t>
            </a:r>
            <a:r>
              <a:rPr lang="en-GB" sz="900" dirty="0">
                <a:latin typeface="Arial" panose="020B0604020202020204" pitchFamily="34" charset="0"/>
                <a:cs typeface="Arial" panose="020B0604020202020204" pitchFamily="34" charset="0"/>
              </a:rPr>
              <a:t>, ≥2 risk features, adjuvant TACE (yes vs no)</a:t>
            </a:r>
            <a:endParaRPr lang="en-GB" sz="1000" dirty="0">
              <a:solidFill>
                <a:schemeClr val="tx1"/>
              </a:solidFill>
              <a:latin typeface="Arial" panose="020B0604020202020204" pitchFamily="34" charset="0"/>
              <a:cs typeface="Arial" panose="020B0604020202020204" pitchFamily="34" charset="0"/>
            </a:endParaRPr>
          </a:p>
        </p:txBody>
      </p:sp>
      <p:sp>
        <p:nvSpPr>
          <p:cNvPr id="20" name="Rounded Rectangle 19">
            <a:extLst>
              <a:ext uri="{FF2B5EF4-FFF2-40B4-BE49-F238E27FC236}">
                <a16:creationId xmlns:a16="http://schemas.microsoft.com/office/drawing/2014/main" id="{61B5971C-F131-6F1D-B834-186EE1C0903B}"/>
              </a:ext>
            </a:extLst>
          </p:cNvPr>
          <p:cNvSpPr/>
          <p:nvPr/>
        </p:nvSpPr>
        <p:spPr>
          <a:xfrm>
            <a:off x="620711" y="3161958"/>
            <a:ext cx="4399495" cy="1421802"/>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200"/>
              </a:spcAft>
              <a:buClr>
                <a:schemeClr val="accent1"/>
              </a:buClr>
            </a:pPr>
            <a:r>
              <a:rPr lang="en-GB" sz="1200" b="1" dirty="0">
                <a:solidFill>
                  <a:schemeClr val="accent1"/>
                </a:solidFill>
                <a:latin typeface="Arial" panose="020B0604020202020204" pitchFamily="34" charset="0"/>
                <a:cs typeface="Arial" panose="020B0604020202020204" pitchFamily="34" charset="0"/>
              </a:rPr>
              <a:t>Patient population</a:t>
            </a:r>
          </a:p>
          <a:p>
            <a:pPr marL="184150" indent="-184150">
              <a:spcAft>
                <a:spcPts val="1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Confirmed first diagnosis of HCC and had undergone curative resection or ablation</a:t>
            </a:r>
          </a:p>
          <a:p>
            <a:pPr marL="184150" indent="-184150">
              <a:spcAft>
                <a:spcPts val="1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Disease free</a:t>
            </a:r>
          </a:p>
          <a:p>
            <a:pPr marL="184150" indent="-184150">
              <a:spcAft>
                <a:spcPts val="1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Child–Pugh liver class A</a:t>
            </a:r>
          </a:p>
          <a:p>
            <a:pPr marL="184150" indent="-184150">
              <a:spcAft>
                <a:spcPts val="1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High risk of recurrence</a:t>
            </a:r>
            <a:r>
              <a:rPr lang="en-GB" sz="1000" baseline="30000" dirty="0">
                <a:solidFill>
                  <a:schemeClr val="tx1"/>
                </a:solidFill>
                <a:latin typeface="Arial" panose="020B0604020202020204" pitchFamily="34" charset="0"/>
                <a:cs typeface="Arial" panose="020B0604020202020204" pitchFamily="34" charset="0"/>
              </a:rPr>
              <a:t>a</a:t>
            </a:r>
          </a:p>
          <a:p>
            <a:pPr marL="184150" indent="-184150">
              <a:spcAft>
                <a:spcPts val="1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No extrahepatic disease or MVI (except Vp1/Vp2)</a:t>
            </a:r>
          </a:p>
          <a:p>
            <a:pPr marL="184150" indent="-184150">
              <a:spcAft>
                <a:spcPts val="1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ECOG PS of 0 or 1</a:t>
            </a:r>
          </a:p>
        </p:txBody>
      </p:sp>
      <p:sp>
        <p:nvSpPr>
          <p:cNvPr id="22" name="TextBox 21">
            <a:extLst>
              <a:ext uri="{FF2B5EF4-FFF2-40B4-BE49-F238E27FC236}">
                <a16:creationId xmlns:a16="http://schemas.microsoft.com/office/drawing/2014/main" id="{EFE466DA-22F4-DBE9-C8D8-F00B4307F798}"/>
              </a:ext>
            </a:extLst>
          </p:cNvPr>
          <p:cNvSpPr txBox="1"/>
          <p:nvPr/>
        </p:nvSpPr>
        <p:spPr>
          <a:xfrm>
            <a:off x="5159896" y="3662054"/>
            <a:ext cx="652423" cy="153888"/>
          </a:xfrm>
          <a:prstGeom prst="rect">
            <a:avLst/>
          </a:prstGeom>
          <a:noFill/>
        </p:spPr>
        <p:txBody>
          <a:bodyPr wrap="none" lIns="0" tIns="0" rIns="0" bIns="0" rtlCol="0">
            <a:spAutoFit/>
          </a:bodyPr>
          <a:lstStyle/>
          <a:p>
            <a:r>
              <a:rPr lang="en-US" sz="1000" dirty="0">
                <a:latin typeface="Arial" panose="020B0604020202020204" pitchFamily="34" charset="0"/>
                <a:ea typeface="Aileron" charset="0"/>
                <a:cs typeface="Arial" panose="020B0604020202020204" pitchFamily="34" charset="0"/>
              </a:rPr>
              <a:t>4-12 weeks</a:t>
            </a:r>
          </a:p>
        </p:txBody>
      </p:sp>
      <p:sp>
        <p:nvSpPr>
          <p:cNvPr id="23" name="TextBox 22">
            <a:extLst>
              <a:ext uri="{FF2B5EF4-FFF2-40B4-BE49-F238E27FC236}">
                <a16:creationId xmlns:a16="http://schemas.microsoft.com/office/drawing/2014/main" id="{1180D8BA-CD49-E01D-A104-15A06965443B}"/>
              </a:ext>
            </a:extLst>
          </p:cNvPr>
          <p:cNvSpPr txBox="1"/>
          <p:nvPr/>
        </p:nvSpPr>
        <p:spPr>
          <a:xfrm>
            <a:off x="5159896" y="3914813"/>
            <a:ext cx="538609" cy="461665"/>
          </a:xfrm>
          <a:prstGeom prst="rect">
            <a:avLst/>
          </a:prstGeom>
          <a:noFill/>
        </p:spPr>
        <p:txBody>
          <a:bodyPr wrap="none" lIns="0" tIns="0" rIns="0" bIns="0" rtlCol="0">
            <a:spAutoFit/>
          </a:bodyPr>
          <a:lstStyle/>
          <a:p>
            <a:r>
              <a:rPr lang="en-US" sz="1000" dirty="0">
                <a:latin typeface="Arial" panose="020B0604020202020204" pitchFamily="34" charset="0"/>
                <a:ea typeface="Aileron" charset="0"/>
                <a:cs typeface="Arial" panose="020B0604020202020204" pitchFamily="34" charset="0"/>
              </a:rPr>
              <a:t>1 cycle of</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TACE, If</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indicated</a:t>
            </a:r>
          </a:p>
        </p:txBody>
      </p:sp>
      <p:sp>
        <p:nvSpPr>
          <p:cNvPr id="25" name="Rounded Rectangle 24">
            <a:extLst>
              <a:ext uri="{FF2B5EF4-FFF2-40B4-BE49-F238E27FC236}">
                <a16:creationId xmlns:a16="http://schemas.microsoft.com/office/drawing/2014/main" id="{F9BD9BD5-84D8-5DCE-5ABC-3AC306AD1313}"/>
              </a:ext>
            </a:extLst>
          </p:cNvPr>
          <p:cNvSpPr/>
          <p:nvPr/>
        </p:nvSpPr>
        <p:spPr>
          <a:xfrm>
            <a:off x="6830329" y="4543841"/>
            <a:ext cx="2092175" cy="978849"/>
          </a:xfrm>
          <a:prstGeom prst="roundRect">
            <a:avLst>
              <a:gd name="adj" fmla="val 9823"/>
            </a:avLst>
          </a:prstGeom>
          <a:solidFill>
            <a:schemeClr val="accent1">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buClr>
                <a:schemeClr val="accent1"/>
              </a:buClr>
            </a:pPr>
            <a:r>
              <a:rPr lang="en-GB" sz="1000" b="1" dirty="0">
                <a:solidFill>
                  <a:schemeClr val="tx1"/>
                </a:solidFill>
                <a:latin typeface="Arial" panose="020B0604020202020204" pitchFamily="34" charset="0"/>
                <a:cs typeface="Arial" panose="020B0604020202020204" pitchFamily="34" charset="0"/>
              </a:rPr>
              <a:t>Primary endpoints</a:t>
            </a:r>
          </a:p>
          <a:p>
            <a:pPr marL="184150" indent="-184150">
              <a:lnSpc>
                <a:spcPct val="90000"/>
              </a:lnSpc>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IRF-assessed RFS</a:t>
            </a:r>
            <a:r>
              <a:rPr lang="en-GB" sz="1000" baseline="30000" dirty="0">
                <a:solidFill>
                  <a:schemeClr val="tx1"/>
                </a:solidFill>
                <a:latin typeface="Arial" panose="020B0604020202020204" pitchFamily="34" charset="0"/>
                <a:cs typeface="Arial" panose="020B0604020202020204" pitchFamily="34" charset="0"/>
              </a:rPr>
              <a:t>b</a:t>
            </a:r>
            <a:r>
              <a:rPr lang="en-GB" sz="1000" dirty="0">
                <a:solidFill>
                  <a:schemeClr val="tx1"/>
                </a:solidFill>
                <a:latin typeface="Arial" panose="020B0604020202020204" pitchFamily="34" charset="0"/>
                <a:cs typeface="Arial" panose="020B0604020202020204" pitchFamily="34" charset="0"/>
              </a:rPr>
              <a:t> </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(descriptive for this analysis)</a:t>
            </a:r>
            <a:endParaRPr lang="en-GB" sz="900" dirty="0">
              <a:solidFill>
                <a:schemeClr val="tx1"/>
              </a:solidFill>
              <a:latin typeface="Arial" panose="020B0604020202020204" pitchFamily="34" charset="0"/>
              <a:cs typeface="Arial" panose="020B0604020202020204" pitchFamily="34" charset="0"/>
            </a:endParaRPr>
          </a:p>
          <a:p>
            <a:pPr>
              <a:lnSpc>
                <a:spcPct val="90000"/>
              </a:lnSpc>
              <a:buClr>
                <a:schemeClr val="accent1"/>
              </a:buClr>
            </a:pPr>
            <a:r>
              <a:rPr lang="en-GB" sz="1000" b="1" dirty="0">
                <a:solidFill>
                  <a:schemeClr val="tx1"/>
                </a:solidFill>
                <a:latin typeface="Arial" panose="020B0604020202020204" pitchFamily="34" charset="0"/>
                <a:cs typeface="Arial" panose="020B0604020202020204" pitchFamily="34" charset="0"/>
              </a:rPr>
              <a:t>Secondary endpoints</a:t>
            </a:r>
          </a:p>
          <a:p>
            <a:pPr marL="184150" indent="-184150">
              <a:lnSpc>
                <a:spcPct val="90000"/>
              </a:lnSpc>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OS</a:t>
            </a:r>
          </a:p>
          <a:p>
            <a:pPr marL="184150" indent="-184150">
              <a:lnSpc>
                <a:spcPct val="90000"/>
              </a:lnSpc>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Safety</a:t>
            </a:r>
          </a:p>
        </p:txBody>
      </p:sp>
      <p:sp>
        <p:nvSpPr>
          <p:cNvPr id="26" name="TextBox 25">
            <a:extLst>
              <a:ext uri="{FF2B5EF4-FFF2-40B4-BE49-F238E27FC236}">
                <a16:creationId xmlns:a16="http://schemas.microsoft.com/office/drawing/2014/main" id="{8FABE786-4FA0-7E03-5137-941ABC9996A0}"/>
              </a:ext>
            </a:extLst>
          </p:cNvPr>
          <p:cNvSpPr txBox="1"/>
          <p:nvPr/>
        </p:nvSpPr>
        <p:spPr>
          <a:xfrm>
            <a:off x="7171794" y="3085014"/>
            <a:ext cx="1311256" cy="153888"/>
          </a:xfrm>
          <a:prstGeom prst="rect">
            <a:avLst/>
          </a:prstGeom>
          <a:noFill/>
        </p:spPr>
        <p:txBody>
          <a:bodyPr wrap="none" lIns="0" tIns="0" rIns="0" bIns="0" rtlCol="0">
            <a:spAutoFit/>
          </a:bodyPr>
          <a:lstStyle/>
          <a:p>
            <a:r>
              <a:rPr lang="en-US" sz="1000" dirty="0">
                <a:latin typeface="Arial" panose="020B0604020202020204" pitchFamily="34" charset="0"/>
                <a:ea typeface="Aileron" charset="0"/>
                <a:cs typeface="Arial" panose="020B0604020202020204" pitchFamily="34" charset="0"/>
              </a:rPr>
              <a:t>12 months or 17 cycles</a:t>
            </a:r>
          </a:p>
        </p:txBody>
      </p:sp>
      <p:cxnSp>
        <p:nvCxnSpPr>
          <p:cNvPr id="30" name="Straight Connector 29">
            <a:extLst>
              <a:ext uri="{FF2B5EF4-FFF2-40B4-BE49-F238E27FC236}">
                <a16:creationId xmlns:a16="http://schemas.microsoft.com/office/drawing/2014/main" id="{88D3CE7B-B5EC-F214-6DD6-347A02DDEC23}"/>
              </a:ext>
            </a:extLst>
          </p:cNvPr>
          <p:cNvCxnSpPr>
            <a:cxnSpLocks/>
          </p:cNvCxnSpPr>
          <p:nvPr/>
        </p:nvCxnSpPr>
        <p:spPr>
          <a:xfrm flipH="1">
            <a:off x="6766069" y="3167074"/>
            <a:ext cx="381542"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484278D7-3879-C52A-84D8-28DC9E2C22AD}"/>
              </a:ext>
            </a:extLst>
          </p:cNvPr>
          <p:cNvCxnSpPr>
            <a:cxnSpLocks/>
          </p:cNvCxnSpPr>
          <p:nvPr/>
        </p:nvCxnSpPr>
        <p:spPr>
          <a:xfrm>
            <a:off x="8532876" y="3167074"/>
            <a:ext cx="381542"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4D8F9961-6717-2269-E9A6-D37B17D1A758}"/>
              </a:ext>
            </a:extLst>
          </p:cNvPr>
          <p:cNvCxnSpPr>
            <a:cxnSpLocks/>
          </p:cNvCxnSpPr>
          <p:nvPr/>
        </p:nvCxnSpPr>
        <p:spPr>
          <a:xfrm>
            <a:off x="9041885" y="3538104"/>
            <a:ext cx="396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631267EF-C848-DAF8-710B-42E577036B45}"/>
              </a:ext>
            </a:extLst>
          </p:cNvPr>
          <p:cNvCxnSpPr>
            <a:cxnSpLocks/>
          </p:cNvCxnSpPr>
          <p:nvPr/>
        </p:nvCxnSpPr>
        <p:spPr>
          <a:xfrm>
            <a:off x="9041885" y="4171100"/>
            <a:ext cx="396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5" name="Rounded Rectangle 14">
            <a:extLst>
              <a:ext uri="{FF2B5EF4-FFF2-40B4-BE49-F238E27FC236}">
                <a16:creationId xmlns:a16="http://schemas.microsoft.com/office/drawing/2014/main" id="{88EE2EFD-2A7F-3B55-111F-FF3A165DADFC}"/>
              </a:ext>
            </a:extLst>
          </p:cNvPr>
          <p:cNvSpPr/>
          <p:nvPr/>
        </p:nvSpPr>
        <p:spPr>
          <a:xfrm>
            <a:off x="6649684" y="3919101"/>
            <a:ext cx="2448000" cy="503999"/>
          </a:xfrm>
          <a:prstGeom prst="roundRect">
            <a:avLst>
              <a:gd name="adj" fmla="val 16894"/>
            </a:avLst>
          </a:prstGeom>
          <a:solidFill>
            <a:schemeClr val="tx2"/>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000" b="1" dirty="0">
                <a:solidFill>
                  <a:schemeClr val="bg1"/>
                </a:solidFill>
                <a:latin typeface="Arial" panose="020B0604020202020204" pitchFamily="34" charset="0"/>
                <a:cs typeface="Arial" panose="020B0604020202020204" pitchFamily="34" charset="0"/>
              </a:rPr>
              <a:t>Active surveillance</a:t>
            </a:r>
            <a:br>
              <a:rPr lang="en-GB" sz="1000" b="1" dirty="0">
                <a:solidFill>
                  <a:schemeClr val="bg1"/>
                </a:solidFill>
                <a:latin typeface="Arial" panose="020B0604020202020204" pitchFamily="34" charset="0"/>
                <a:cs typeface="Arial" panose="020B0604020202020204" pitchFamily="34" charset="0"/>
              </a:rPr>
            </a:br>
            <a:r>
              <a:rPr lang="en-GB" sz="1000" b="1" dirty="0">
                <a:solidFill>
                  <a:schemeClr val="bg1"/>
                </a:solidFill>
                <a:latin typeface="Arial" panose="020B0604020202020204" pitchFamily="34" charset="0"/>
                <a:cs typeface="Arial" panose="020B0604020202020204" pitchFamily="34" charset="0"/>
              </a:rPr>
              <a:t>(n=334)</a:t>
            </a:r>
            <a:endParaRPr lang="en-GB" sz="1000" baseline="30000" dirty="0">
              <a:solidFill>
                <a:schemeClr val="bg1"/>
              </a:solidFill>
              <a:latin typeface="Arial" panose="020B0604020202020204" pitchFamily="34" charset="0"/>
              <a:cs typeface="Arial" panose="020B0604020202020204" pitchFamily="34" charset="0"/>
            </a:endParaRPr>
          </a:p>
        </p:txBody>
      </p:sp>
      <p:sp>
        <p:nvSpPr>
          <p:cNvPr id="24" name="Rounded Rectangle 23">
            <a:extLst>
              <a:ext uri="{FF2B5EF4-FFF2-40B4-BE49-F238E27FC236}">
                <a16:creationId xmlns:a16="http://schemas.microsoft.com/office/drawing/2014/main" id="{07F7351B-D701-2503-175E-E419B041ABD6}"/>
              </a:ext>
            </a:extLst>
          </p:cNvPr>
          <p:cNvSpPr/>
          <p:nvPr/>
        </p:nvSpPr>
        <p:spPr>
          <a:xfrm>
            <a:off x="6649684" y="3286105"/>
            <a:ext cx="2448000" cy="503999"/>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000" b="1" dirty="0">
                <a:solidFill>
                  <a:schemeClr val="bg1"/>
                </a:solidFill>
                <a:latin typeface="Arial" panose="020B0604020202020204" pitchFamily="34" charset="0"/>
                <a:cs typeface="Arial" panose="020B0604020202020204" pitchFamily="34" charset="0"/>
              </a:rPr>
              <a:t>Atezolizumab 1200 mg Q3W + </a:t>
            </a:r>
            <a:br>
              <a:rPr lang="en-GB" sz="1000" b="1" dirty="0">
                <a:solidFill>
                  <a:schemeClr val="bg1"/>
                </a:solidFill>
                <a:latin typeface="Arial" panose="020B0604020202020204" pitchFamily="34" charset="0"/>
                <a:cs typeface="Arial" panose="020B0604020202020204" pitchFamily="34" charset="0"/>
              </a:rPr>
            </a:br>
            <a:r>
              <a:rPr lang="en-GB" sz="1000" b="1" dirty="0">
                <a:solidFill>
                  <a:schemeClr val="bg1"/>
                </a:solidFill>
                <a:latin typeface="Arial" panose="020B0604020202020204" pitchFamily="34" charset="0"/>
                <a:cs typeface="Arial" panose="020B0604020202020204" pitchFamily="34" charset="0"/>
              </a:rPr>
              <a:t>bevacizumab 15 mg/kg Q3W</a:t>
            </a:r>
            <a:br>
              <a:rPr lang="en-GB" sz="1000" b="1" dirty="0">
                <a:solidFill>
                  <a:schemeClr val="bg1"/>
                </a:solidFill>
                <a:latin typeface="Arial" panose="020B0604020202020204" pitchFamily="34" charset="0"/>
                <a:cs typeface="Arial" panose="020B0604020202020204" pitchFamily="34" charset="0"/>
              </a:rPr>
            </a:br>
            <a:r>
              <a:rPr lang="en-GB" sz="1000" b="1" dirty="0">
                <a:solidFill>
                  <a:schemeClr val="bg1"/>
                </a:solidFill>
                <a:latin typeface="Arial" panose="020B0604020202020204" pitchFamily="34" charset="0"/>
                <a:cs typeface="Arial" panose="020B0604020202020204" pitchFamily="34" charset="0"/>
              </a:rPr>
              <a:t>(n=334)</a:t>
            </a:r>
            <a:endParaRPr lang="en-GB" sz="1000" baseline="30000" dirty="0">
              <a:solidFill>
                <a:schemeClr val="bg1"/>
              </a:solidFill>
              <a:latin typeface="Arial" panose="020B0604020202020204" pitchFamily="34" charset="0"/>
              <a:cs typeface="Arial" panose="020B0604020202020204" pitchFamily="34" charset="0"/>
            </a:endParaRPr>
          </a:p>
        </p:txBody>
      </p:sp>
      <p:sp>
        <p:nvSpPr>
          <p:cNvPr id="36" name="Rounded Rectangle 35">
            <a:extLst>
              <a:ext uri="{FF2B5EF4-FFF2-40B4-BE49-F238E27FC236}">
                <a16:creationId xmlns:a16="http://schemas.microsoft.com/office/drawing/2014/main" id="{17BBA1F7-4F28-D93B-4DB5-4AC4F18CC8B4}"/>
              </a:ext>
            </a:extLst>
          </p:cNvPr>
          <p:cNvSpPr/>
          <p:nvPr/>
        </p:nvSpPr>
        <p:spPr>
          <a:xfrm>
            <a:off x="9459843" y="4651538"/>
            <a:ext cx="1100647" cy="393862"/>
          </a:xfrm>
          <a:prstGeom prst="roundRect">
            <a:avLst>
              <a:gd name="adj" fmla="val 18252"/>
            </a:avLst>
          </a:prstGeom>
          <a:solidFill>
            <a:schemeClr val="accent1">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GB" sz="1000" b="1" dirty="0">
                <a:solidFill>
                  <a:schemeClr val="tx1"/>
                </a:solidFill>
                <a:latin typeface="Arial" panose="020B0604020202020204" pitchFamily="34" charset="0"/>
                <a:cs typeface="Arial" panose="020B0604020202020204" pitchFamily="34" charset="0"/>
              </a:rPr>
              <a:t>Crossover permitted</a:t>
            </a:r>
            <a:endParaRPr lang="en-GB" sz="1000" dirty="0">
              <a:solidFill>
                <a:schemeClr val="tx1"/>
              </a:solidFill>
              <a:latin typeface="Arial" panose="020B0604020202020204" pitchFamily="34" charset="0"/>
              <a:cs typeface="Arial" panose="020B0604020202020204" pitchFamily="34" charset="0"/>
            </a:endParaRPr>
          </a:p>
        </p:txBody>
      </p:sp>
      <p:sp>
        <p:nvSpPr>
          <p:cNvPr id="39" name="Rounded Rectangle 38">
            <a:extLst>
              <a:ext uri="{FF2B5EF4-FFF2-40B4-BE49-F238E27FC236}">
                <a16:creationId xmlns:a16="http://schemas.microsoft.com/office/drawing/2014/main" id="{EC6E7B8E-7F1D-E58F-802B-9035323E7788}"/>
              </a:ext>
            </a:extLst>
          </p:cNvPr>
          <p:cNvSpPr/>
          <p:nvPr/>
        </p:nvSpPr>
        <p:spPr>
          <a:xfrm rot="16200000">
            <a:off x="9859098" y="3616403"/>
            <a:ext cx="1236478" cy="454151"/>
          </a:xfrm>
          <a:prstGeom prst="roundRect">
            <a:avLst>
              <a:gd name="adj" fmla="val 22030"/>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100"/>
              </a:spcAft>
              <a:buClr>
                <a:schemeClr val="accent1"/>
              </a:buClr>
            </a:pPr>
            <a:r>
              <a:rPr lang="en-GB" sz="1000" dirty="0">
                <a:solidFill>
                  <a:schemeClr val="tx1"/>
                </a:solidFill>
                <a:latin typeface="Arial" panose="020B0604020202020204" pitchFamily="34" charset="0"/>
                <a:cs typeface="Arial" panose="020B0604020202020204" pitchFamily="34" charset="0"/>
              </a:rPr>
              <a:t>Survival follow-up</a:t>
            </a:r>
          </a:p>
        </p:txBody>
      </p:sp>
      <p:cxnSp>
        <p:nvCxnSpPr>
          <p:cNvPr id="40" name="Straight Connector 39">
            <a:extLst>
              <a:ext uri="{FF2B5EF4-FFF2-40B4-BE49-F238E27FC236}">
                <a16:creationId xmlns:a16="http://schemas.microsoft.com/office/drawing/2014/main" id="{2F01FE36-DD66-4308-E2AB-E126109F4023}"/>
              </a:ext>
            </a:extLst>
          </p:cNvPr>
          <p:cNvCxnSpPr>
            <a:cxnSpLocks/>
          </p:cNvCxnSpPr>
          <p:nvPr/>
        </p:nvCxnSpPr>
        <p:spPr>
          <a:xfrm>
            <a:off x="9748896" y="3854602"/>
            <a:ext cx="496949"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A251F94F-A291-3C90-4E09-ACD8EA8137CD}"/>
              </a:ext>
            </a:extLst>
          </p:cNvPr>
          <p:cNvCxnSpPr>
            <a:cxnSpLocks/>
          </p:cNvCxnSpPr>
          <p:nvPr/>
        </p:nvCxnSpPr>
        <p:spPr>
          <a:xfrm rot="5400000">
            <a:off x="9438446" y="4394121"/>
            <a:ext cx="496949"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8" name="Rounded Rectangle 37">
            <a:extLst>
              <a:ext uri="{FF2B5EF4-FFF2-40B4-BE49-F238E27FC236}">
                <a16:creationId xmlns:a16="http://schemas.microsoft.com/office/drawing/2014/main" id="{98D61AAF-673B-03D6-5751-0C4F4279C337}"/>
              </a:ext>
            </a:extLst>
          </p:cNvPr>
          <p:cNvSpPr/>
          <p:nvPr/>
        </p:nvSpPr>
        <p:spPr>
          <a:xfrm rot="16200000">
            <a:off x="9068683" y="3616403"/>
            <a:ext cx="1236478" cy="454151"/>
          </a:xfrm>
          <a:prstGeom prst="roundRect">
            <a:avLst>
              <a:gd name="adj" fmla="val 22030"/>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100"/>
              </a:spcAft>
              <a:buClr>
                <a:schemeClr val="accent1"/>
              </a:buClr>
            </a:pPr>
            <a:r>
              <a:rPr lang="en-GB" sz="1000" dirty="0">
                <a:solidFill>
                  <a:schemeClr val="tx1"/>
                </a:solidFill>
                <a:latin typeface="Arial" panose="020B0604020202020204" pitchFamily="34" charset="0"/>
                <a:cs typeface="Arial" panose="020B0604020202020204" pitchFamily="34" charset="0"/>
              </a:rPr>
              <a:t>Recurrence</a:t>
            </a:r>
            <a:r>
              <a:rPr lang="en-GB" sz="1000" baseline="30000" dirty="0">
                <a:solidFill>
                  <a:schemeClr val="tx1"/>
                </a:solidFill>
                <a:latin typeface="Arial" panose="020B0604020202020204" pitchFamily="34" charset="0"/>
                <a:cs typeface="Arial" panose="020B0604020202020204" pitchFamily="34" charset="0"/>
              </a:rPr>
              <a:t>b</a:t>
            </a:r>
            <a:r>
              <a:rPr lang="en-GB" sz="1000" dirty="0">
                <a:solidFill>
                  <a:schemeClr val="tx1"/>
                </a:solidFill>
                <a:latin typeface="Arial" panose="020B0604020202020204" pitchFamily="34" charset="0"/>
                <a:cs typeface="Arial" panose="020B0604020202020204" pitchFamily="34" charset="0"/>
              </a:rPr>
              <a:t> or</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unacceptable toxicity</a:t>
            </a:r>
          </a:p>
        </p:txBody>
      </p:sp>
      <p:cxnSp>
        <p:nvCxnSpPr>
          <p:cNvPr id="44" name="Straight Connector 43">
            <a:extLst>
              <a:ext uri="{FF2B5EF4-FFF2-40B4-BE49-F238E27FC236}">
                <a16:creationId xmlns:a16="http://schemas.microsoft.com/office/drawing/2014/main" id="{0C527FF6-0F59-4757-3142-42F205EBFFD1}"/>
              </a:ext>
            </a:extLst>
          </p:cNvPr>
          <p:cNvCxnSpPr>
            <a:cxnSpLocks/>
          </p:cNvCxnSpPr>
          <p:nvPr/>
        </p:nvCxnSpPr>
        <p:spPr>
          <a:xfrm flipV="1">
            <a:off x="6236691" y="3525694"/>
            <a:ext cx="0" cy="6624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8A03C68C-41D5-3684-88F9-5F8645B5097A}"/>
              </a:ext>
            </a:extLst>
          </p:cNvPr>
          <p:cNvSpPr/>
          <p:nvPr/>
        </p:nvSpPr>
        <p:spPr>
          <a:xfrm>
            <a:off x="5991560" y="3609470"/>
            <a:ext cx="490263" cy="490263"/>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US" b="1" dirty="0">
                <a:latin typeface="Arial" panose="020B0604020202020204" pitchFamily="34" charset="0"/>
                <a:cs typeface="Arial" panose="020B0604020202020204" pitchFamily="34" charset="0"/>
              </a:rPr>
              <a:t>R</a:t>
            </a:r>
            <a:br>
              <a:rPr lang="en-US" b="1" dirty="0">
                <a:latin typeface="Arial" panose="020B0604020202020204" pitchFamily="34" charset="0"/>
                <a:cs typeface="Arial" panose="020B0604020202020204" pitchFamily="34" charset="0"/>
              </a:rPr>
            </a:br>
            <a:r>
              <a:rPr lang="en-US" sz="1000" b="1" dirty="0">
                <a:latin typeface="Arial" panose="020B0604020202020204" pitchFamily="34" charset="0"/>
                <a:cs typeface="Arial" panose="020B0604020202020204" pitchFamily="34" charset="0"/>
              </a:rPr>
              <a:t>1:1</a:t>
            </a:r>
          </a:p>
        </p:txBody>
      </p:sp>
    </p:spTree>
    <p:extLst>
      <p:ext uri="{BB962C8B-B14F-4D97-AF65-F5344CB8AC3E}">
        <p14:creationId xmlns:p14="http://schemas.microsoft.com/office/powerpoint/2010/main" val="132990696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665DA5-B6EB-17C2-6273-A7B265DED9BC}"/>
              </a:ext>
            </a:extLst>
          </p:cNvPr>
          <p:cNvSpPr>
            <a:spLocks noGrp="1"/>
          </p:cNvSpPr>
          <p:nvPr>
            <p:ph type="title"/>
          </p:nvPr>
        </p:nvSpPr>
        <p:spPr>
          <a:xfrm>
            <a:off x="609600" y="1124744"/>
            <a:ext cx="10972800" cy="3312368"/>
          </a:xfrm>
        </p:spPr>
        <p:txBody>
          <a:bodyPr>
            <a:normAutofit/>
          </a:bodyPr>
          <a:lstStyle/>
          <a:p>
            <a:r>
              <a:rPr lang="en-GB" sz="4500" dirty="0"/>
              <a:t>HCC connect</a:t>
            </a:r>
            <a:br>
              <a:rPr lang="en-GB" dirty="0"/>
            </a:br>
            <a:br>
              <a:rPr lang="en-GB" dirty="0"/>
            </a:br>
            <a:r>
              <a:rPr lang="en-GB" sz="3400" dirty="0"/>
              <a:t>highlights from ESMO 2024</a:t>
            </a:r>
            <a:br>
              <a:rPr lang="en-GB" sz="3400" dirty="0"/>
            </a:br>
            <a:r>
              <a:rPr lang="en-GB" sz="3400" dirty="0"/>
              <a:t>IO and IO based treatments in HCC</a:t>
            </a:r>
            <a:br>
              <a:rPr lang="en-GB" sz="3400" dirty="0"/>
            </a:br>
            <a:endParaRPr lang="en-GB" sz="3400" dirty="0"/>
          </a:p>
        </p:txBody>
      </p:sp>
      <p:sp>
        <p:nvSpPr>
          <p:cNvPr id="5" name="Subtitle 4">
            <a:extLst>
              <a:ext uri="{FF2B5EF4-FFF2-40B4-BE49-F238E27FC236}">
                <a16:creationId xmlns:a16="http://schemas.microsoft.com/office/drawing/2014/main" id="{1C6C10A3-DA5F-A9D1-38B7-84261F776408}"/>
              </a:ext>
            </a:extLst>
          </p:cNvPr>
          <p:cNvSpPr>
            <a:spLocks noGrp="1"/>
          </p:cNvSpPr>
          <p:nvPr>
            <p:ph type="subTitle" idx="1"/>
          </p:nvPr>
        </p:nvSpPr>
        <p:spPr>
          <a:xfrm>
            <a:off x="609600" y="4293096"/>
            <a:ext cx="10972800" cy="1584176"/>
          </a:xfrm>
        </p:spPr>
        <p:txBody>
          <a:bodyPr>
            <a:noAutofit/>
          </a:bodyPr>
          <a:lstStyle/>
          <a:p>
            <a:r>
              <a:rPr lang="en-GB" b="1" dirty="0"/>
              <a:t>Dr Richard Finn, MD</a:t>
            </a:r>
            <a:br>
              <a:rPr lang="en-GB" b="1" dirty="0"/>
            </a:br>
            <a:r>
              <a:rPr lang="en-GB" sz="2200" b="1" dirty="0">
                <a:effectLst/>
                <a:ea typeface="Aptos" panose="020B0004020202020204" pitchFamily="34" charset="0"/>
              </a:rPr>
              <a:t>Geffen School of Medicine, UCLA, Los </a:t>
            </a:r>
            <a:r>
              <a:rPr lang="en-GB" sz="2200" b="1" dirty="0">
                <a:ea typeface="Aptos" panose="020B0004020202020204" pitchFamily="34" charset="0"/>
              </a:rPr>
              <a:t>A</a:t>
            </a:r>
            <a:r>
              <a:rPr lang="en-GB" sz="2200" b="1" dirty="0">
                <a:effectLst/>
                <a:ea typeface="Aptos" panose="020B0004020202020204" pitchFamily="34" charset="0"/>
              </a:rPr>
              <a:t>ngeles, CA, USA</a:t>
            </a:r>
          </a:p>
          <a:p>
            <a:r>
              <a:rPr lang="en-GB" sz="2400" b="1" dirty="0"/>
              <a:t>SEPTEMBER 2024</a:t>
            </a:r>
          </a:p>
        </p:txBody>
      </p:sp>
      <p:sp>
        <p:nvSpPr>
          <p:cNvPr id="9" name="Slide Number Placeholder 8">
            <a:extLst>
              <a:ext uri="{FF2B5EF4-FFF2-40B4-BE49-F238E27FC236}">
                <a16:creationId xmlns:a16="http://schemas.microsoft.com/office/drawing/2014/main" id="{BDBBD749-348B-3E78-7BBD-1037DE15F20B}"/>
              </a:ext>
            </a:extLst>
          </p:cNvPr>
          <p:cNvSpPr>
            <a:spLocks noGrp="1"/>
          </p:cNvSpPr>
          <p:nvPr>
            <p:ph type="sldNum" sz="quarter" idx="4"/>
          </p:nvPr>
        </p:nvSpPr>
        <p:spPr/>
        <p:txBody>
          <a:bodyPr/>
          <a:lstStyle/>
          <a:p>
            <a:fld id="{FCE43C0F-8A7B-3A4B-9DB5-B3472E36E833}" type="slidenum">
              <a:rPr lang="en-GB" smtClean="0"/>
              <a:pPr/>
              <a:t>2</a:t>
            </a:fld>
            <a:endParaRPr lang="en-GB" dirty="0"/>
          </a:p>
        </p:txBody>
      </p:sp>
      <p:sp>
        <p:nvSpPr>
          <p:cNvPr id="3" name="Content Placeholder 10">
            <a:extLst>
              <a:ext uri="{FF2B5EF4-FFF2-40B4-BE49-F238E27FC236}">
                <a16:creationId xmlns:a16="http://schemas.microsoft.com/office/drawing/2014/main" id="{1D49D6C6-3054-AD1A-495E-650C59DDBED3}"/>
              </a:ext>
            </a:extLst>
          </p:cNvPr>
          <p:cNvSpPr>
            <a:spLocks noGrp="1"/>
          </p:cNvSpPr>
          <p:nvPr>
            <p:ph sz="quarter" idx="15"/>
          </p:nvPr>
        </p:nvSpPr>
        <p:spPr>
          <a:xfrm>
            <a:off x="620183" y="6356351"/>
            <a:ext cx="10180339" cy="365125"/>
          </a:xfrm>
        </p:spPr>
        <p:txBody>
          <a:bodyPr/>
          <a:lstStyle/>
          <a:p>
            <a:r>
              <a:rPr lang="en-US" dirty="0"/>
              <a:t>ESMO, European Society for Medical Oncology; HCC, hepatocellular carcinoma; IO, immunotherapy</a:t>
            </a:r>
          </a:p>
        </p:txBody>
      </p:sp>
    </p:spTree>
    <p:extLst>
      <p:ext uri="{BB962C8B-B14F-4D97-AF65-F5344CB8AC3E}">
        <p14:creationId xmlns:p14="http://schemas.microsoft.com/office/powerpoint/2010/main" val="9607011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Graphic 62">
            <a:extLst>
              <a:ext uri="{FF2B5EF4-FFF2-40B4-BE49-F238E27FC236}">
                <a16:creationId xmlns:a16="http://schemas.microsoft.com/office/drawing/2014/main" id="{55DE95AC-781C-8C1E-FD6A-1A804538AF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02707" y="2489263"/>
            <a:ext cx="5653533" cy="2569788"/>
          </a:xfrm>
          <a:prstGeom prst="rect">
            <a:avLst/>
          </a:prstGeom>
        </p:spPr>
      </p:pic>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20184" y="1425600"/>
            <a:ext cx="11236456" cy="1197072"/>
          </a:xfrm>
        </p:spPr>
        <p:txBody>
          <a:bodyPr/>
          <a:lstStyle/>
          <a:p>
            <a:pPr>
              <a:spcBef>
                <a:spcPts val="600"/>
              </a:spcBef>
            </a:pPr>
            <a:r>
              <a:rPr lang="en-GB" dirty="0"/>
              <a:t>Early RFS benefit with atezolizumab + bevacizumab versus active surveillance was </a:t>
            </a:r>
            <a:r>
              <a:rPr lang="en-GB" b="1" dirty="0">
                <a:solidFill>
                  <a:schemeClr val="accent1"/>
                </a:solidFill>
              </a:rPr>
              <a:t>not maintained </a:t>
            </a:r>
            <a:r>
              <a:rPr lang="en-GB" dirty="0"/>
              <a:t>at follow-up</a:t>
            </a:r>
            <a:r>
              <a:rPr lang="en-GB" baseline="30000" dirty="0"/>
              <a:t>1</a:t>
            </a:r>
          </a:p>
          <a:p>
            <a:pPr>
              <a:spcBef>
                <a:spcPts val="600"/>
              </a:spcBef>
            </a:pPr>
            <a:r>
              <a:rPr lang="en-GB" dirty="0"/>
              <a:t>No new safety concerns were seen</a:t>
            </a:r>
            <a:r>
              <a:rPr lang="en-GB" baseline="30000" dirty="0"/>
              <a:t>1</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IM</a:t>
            </a:r>
            <a:r>
              <a:rPr lang="en-GB" cap="none" dirty="0"/>
              <a:t>brave</a:t>
            </a:r>
            <a:r>
              <a:rPr lang="en-GB" dirty="0"/>
              <a:t>050</a:t>
            </a:r>
            <a:br>
              <a:rPr lang="en-GB" dirty="0"/>
            </a:br>
            <a:r>
              <a:rPr lang="en-GB" sz="2400" dirty="0">
                <a:solidFill>
                  <a:schemeClr val="accent1"/>
                </a:solidFill>
              </a:rPr>
              <a:t>RESULTS: Primary endpoint of RFS was not met</a:t>
            </a:r>
            <a:endParaRPr lang="en-GB" dirty="0">
              <a:solidFill>
                <a:schemeClr val="accent1"/>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20</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p:txBody>
          <a:bodyPr anchor="b" anchorCtr="0"/>
          <a:lstStyle/>
          <a:p>
            <a:r>
              <a:rPr lang="en-GB" sz="1100" dirty="0">
                <a:effectLst/>
                <a:latin typeface="Arial" panose="020B0604020202020204" pitchFamily="34" charset="0"/>
              </a:rPr>
              <a:t>Clinical cutoff: May 3, 2024; median follow-up: 35.1 months. At clinical cutoff, 162 of 334 </a:t>
            </a:r>
            <a:r>
              <a:rPr lang="en-GB" sz="1100" dirty="0"/>
              <a:t>(49%) </a:t>
            </a:r>
            <a:r>
              <a:rPr lang="en-GB" sz="1100" dirty="0">
                <a:effectLst/>
                <a:latin typeface="Arial" panose="020B0604020202020204" pitchFamily="34" charset="0"/>
              </a:rPr>
              <a:t>patients in the atezolizumab + bevacizumab arm and 164 of 334 (49%) in the active-surveillance arm experienced disease recurrence or death. HRs are stratified. p</a:t>
            </a:r>
            <a:r>
              <a:rPr lang="en-GB" sz="1100" i="1" dirty="0">
                <a:effectLst/>
                <a:latin typeface="Arial" panose="020B0604020202020204" pitchFamily="34" charset="0"/>
              </a:rPr>
              <a:t> </a:t>
            </a:r>
            <a:r>
              <a:rPr lang="en-GB" sz="1100" dirty="0">
                <a:effectLst/>
                <a:latin typeface="Arial" panose="020B0604020202020204" pitchFamily="34" charset="0"/>
              </a:rPr>
              <a:t>values are log rank</a:t>
            </a:r>
          </a:p>
          <a:p>
            <a:r>
              <a:rPr lang="en-GB" sz="1100" dirty="0">
                <a:effectLst/>
                <a:latin typeface="Arial" panose="020B0604020202020204" pitchFamily="34" charset="0"/>
              </a:rPr>
              <a:t>ATEZO, atezolizumab; BEV, bevacizumab; CI, confidence interval; HR, hazard ratio; IA, interim analysis; </a:t>
            </a:r>
            <a:r>
              <a:rPr lang="en-GB" sz="1100" dirty="0"/>
              <a:t>mo, months; </a:t>
            </a:r>
            <a:r>
              <a:rPr lang="en-GB" sz="1100" dirty="0">
                <a:effectLst/>
                <a:latin typeface="Arial" panose="020B0604020202020204" pitchFamily="34" charset="0"/>
              </a:rPr>
              <a:t>NA, not applicable; NE, not estimable; </a:t>
            </a:r>
            <a:r>
              <a:rPr lang="en-GB" sz="1100" dirty="0"/>
              <a:t>RFS, recurrence-free survival; RFS, recurrence-free survival  </a:t>
            </a:r>
          </a:p>
          <a:p>
            <a:r>
              <a:rPr lang="en-GB" sz="1100" dirty="0"/>
              <a:t>1. Yopp A, et al. ESMO 2024. Abstract #LBA39. Oral presentation; 2</a:t>
            </a:r>
            <a:r>
              <a:rPr lang="en-GB" sz="1100" dirty="0">
                <a:effectLst/>
                <a:latin typeface="Arial" panose="020B0604020202020204" pitchFamily="34" charset="0"/>
              </a:rPr>
              <a:t>. </a:t>
            </a:r>
            <a:r>
              <a:rPr lang="en-GB" sz="1100" dirty="0"/>
              <a:t>Qin S, et al. Lancet. 2023;402:1835-47;</a:t>
            </a:r>
            <a:r>
              <a:rPr lang="en-GB" sz="1100" dirty="0">
                <a:effectLst/>
                <a:latin typeface="Arial" panose="020B0604020202020204" pitchFamily="34" charset="0"/>
              </a:rPr>
              <a:t> </a:t>
            </a:r>
            <a:r>
              <a:rPr lang="en-GB" sz="1100" dirty="0"/>
              <a:t>3</a:t>
            </a:r>
            <a:r>
              <a:rPr lang="en-GB" sz="1100" dirty="0">
                <a:effectLst/>
                <a:latin typeface="Arial" panose="020B0604020202020204" pitchFamily="34" charset="0"/>
              </a:rPr>
              <a:t>. Chow P, et al. AACR 2023. </a:t>
            </a:r>
            <a:r>
              <a:rPr lang="en-GB" sz="1100" dirty="0"/>
              <a:t>A</a:t>
            </a:r>
            <a:r>
              <a:rPr lang="en-GB" sz="1100" dirty="0">
                <a:effectLst/>
                <a:latin typeface="Arial" panose="020B0604020202020204" pitchFamily="34" charset="0"/>
              </a:rPr>
              <a:t>bstract #CT003</a:t>
            </a:r>
            <a:endParaRPr lang="en-US" sz="1100" dirty="0"/>
          </a:p>
        </p:txBody>
      </p:sp>
      <p:sp>
        <p:nvSpPr>
          <p:cNvPr id="10" name="TextBox 9">
            <a:extLst>
              <a:ext uri="{FF2B5EF4-FFF2-40B4-BE49-F238E27FC236}">
                <a16:creationId xmlns:a16="http://schemas.microsoft.com/office/drawing/2014/main" id="{D3B5D41C-001D-ECC4-1703-07D406FFEB8B}"/>
              </a:ext>
            </a:extLst>
          </p:cNvPr>
          <p:cNvSpPr txBox="1"/>
          <p:nvPr/>
        </p:nvSpPr>
        <p:spPr>
          <a:xfrm>
            <a:off x="7162113" y="2492025"/>
            <a:ext cx="2388795" cy="861774"/>
          </a:xfrm>
          <a:prstGeom prst="rect">
            <a:avLst/>
          </a:prstGeom>
          <a:solidFill>
            <a:schemeClr val="bg1"/>
          </a:solidFill>
          <a:ln>
            <a:solidFill>
              <a:schemeClr val="tx1"/>
            </a:solidFill>
          </a:ln>
        </p:spPr>
        <p:txBody>
          <a:bodyPr wrap="none" rtlCol="0">
            <a:spAutoFit/>
          </a:bodyPr>
          <a:lstStyle/>
          <a:p>
            <a:r>
              <a:rPr lang="en-GB" sz="1000" b="1" dirty="0">
                <a:effectLst/>
                <a:latin typeface="Arial" panose="020B0604020202020204" pitchFamily="34" charset="0"/>
                <a:cs typeface="Arial" panose="020B0604020202020204" pitchFamily="34" charset="0"/>
              </a:rPr>
              <a:t>Updated median RFS (95% CI), mo</a:t>
            </a:r>
            <a:r>
              <a:rPr lang="en-GB" sz="1000" b="1" baseline="30000" dirty="0">
                <a:latin typeface="Arial" panose="020B0604020202020204" pitchFamily="34" charset="0"/>
                <a:cs typeface="Arial" panose="020B0604020202020204" pitchFamily="34" charset="0"/>
              </a:rPr>
              <a:t>1</a:t>
            </a:r>
            <a:r>
              <a:rPr lang="en-GB" sz="1000" b="1" dirty="0">
                <a:effectLst/>
                <a:latin typeface="Arial" panose="020B0604020202020204" pitchFamily="34" charset="0"/>
                <a:cs typeface="Arial" panose="020B0604020202020204" pitchFamily="34" charset="0"/>
              </a:rPr>
              <a:t>:</a:t>
            </a:r>
          </a:p>
          <a:p>
            <a:pPr>
              <a:tabLst>
                <a:tab pos="1146175" algn="l"/>
              </a:tabLst>
            </a:pPr>
            <a:r>
              <a:rPr lang="en-GB" sz="1000" dirty="0">
                <a:solidFill>
                  <a:schemeClr val="tx2"/>
                </a:solidFill>
                <a:effectLst/>
                <a:latin typeface="Arial" panose="020B0604020202020204" pitchFamily="34" charset="0"/>
                <a:cs typeface="Arial" panose="020B0604020202020204" pitchFamily="34" charset="0"/>
              </a:rPr>
              <a:t>ATEZO + </a:t>
            </a:r>
            <a:r>
              <a:rPr lang="en-GB" sz="1000" dirty="0">
                <a:solidFill>
                  <a:schemeClr val="tx2"/>
                </a:solidFill>
                <a:latin typeface="Arial" panose="020B0604020202020204" pitchFamily="34" charset="0"/>
                <a:cs typeface="Arial" panose="020B0604020202020204" pitchFamily="34" charset="0"/>
              </a:rPr>
              <a:t>BEV</a:t>
            </a:r>
            <a:r>
              <a:rPr lang="en-GB" sz="1000" dirty="0">
                <a:solidFill>
                  <a:schemeClr val="tx2"/>
                </a:solidFill>
                <a:effectLst/>
                <a:latin typeface="Arial" panose="020B0604020202020204" pitchFamily="34" charset="0"/>
                <a:cs typeface="Arial" panose="020B0604020202020204" pitchFamily="34" charset="0"/>
              </a:rPr>
              <a:t> 	33.2 (24.3</a:t>
            </a:r>
            <a:r>
              <a:rPr lang="en-GB" sz="1000" dirty="0">
                <a:solidFill>
                  <a:schemeClr val="tx2"/>
                </a:solidFill>
                <a:latin typeface="Arial" panose="020B0604020202020204" pitchFamily="34" charset="0"/>
                <a:cs typeface="Arial" panose="020B0604020202020204" pitchFamily="34" charset="0"/>
              </a:rPr>
              <a:t>-</a:t>
            </a:r>
            <a:r>
              <a:rPr lang="en-GB" sz="1000" dirty="0">
                <a:solidFill>
                  <a:schemeClr val="tx2"/>
                </a:solidFill>
                <a:effectLst/>
                <a:latin typeface="Arial" panose="020B0604020202020204" pitchFamily="34" charset="0"/>
                <a:cs typeface="Arial" panose="020B0604020202020204" pitchFamily="34" charset="0"/>
              </a:rPr>
              <a:t>NE)</a:t>
            </a:r>
          </a:p>
          <a:p>
            <a:pPr>
              <a:tabLst>
                <a:tab pos="1146175" algn="l"/>
              </a:tabLst>
            </a:pPr>
            <a:r>
              <a:rPr lang="en-GB" sz="1000" dirty="0">
                <a:solidFill>
                  <a:schemeClr val="accent1"/>
                </a:solidFill>
                <a:effectLst/>
                <a:latin typeface="Arial" panose="020B0604020202020204" pitchFamily="34" charset="0"/>
                <a:cs typeface="Arial" panose="020B0604020202020204" pitchFamily="34" charset="0"/>
              </a:rPr>
              <a:t>Active surveillance 	36.0 (22.7</a:t>
            </a:r>
            <a:r>
              <a:rPr lang="en-GB" sz="1000" dirty="0">
                <a:solidFill>
                  <a:schemeClr val="accent1"/>
                </a:solidFill>
                <a:latin typeface="Arial" panose="020B0604020202020204" pitchFamily="34" charset="0"/>
                <a:cs typeface="Arial" panose="020B0604020202020204" pitchFamily="34" charset="0"/>
              </a:rPr>
              <a:t>-</a:t>
            </a:r>
            <a:r>
              <a:rPr lang="en-GB" sz="1000" dirty="0">
                <a:solidFill>
                  <a:schemeClr val="accent1"/>
                </a:solidFill>
                <a:effectLst/>
                <a:latin typeface="Arial" panose="020B0604020202020204" pitchFamily="34" charset="0"/>
                <a:cs typeface="Arial" panose="020B0604020202020204" pitchFamily="34" charset="0"/>
              </a:rPr>
              <a:t>NE)</a:t>
            </a:r>
          </a:p>
          <a:p>
            <a:pPr>
              <a:tabLst>
                <a:tab pos="1146175" algn="l"/>
              </a:tabLst>
            </a:pPr>
            <a:r>
              <a:rPr lang="en-GB" sz="1000" dirty="0">
                <a:effectLst/>
                <a:latin typeface="Arial" panose="020B0604020202020204" pitchFamily="34" charset="0"/>
                <a:cs typeface="Arial" panose="020B0604020202020204" pitchFamily="34" charset="0"/>
              </a:rPr>
              <a:t>HR (</a:t>
            </a:r>
            <a:r>
              <a:rPr lang="en-GB" sz="1000" dirty="0">
                <a:latin typeface="Arial" panose="020B0604020202020204" pitchFamily="34" charset="0"/>
                <a:cs typeface="Arial" panose="020B0604020202020204" pitchFamily="34" charset="0"/>
              </a:rPr>
              <a:t>95% CI): </a:t>
            </a:r>
            <a:r>
              <a:rPr lang="en-GB" sz="1000" dirty="0">
                <a:effectLst/>
                <a:latin typeface="Arial" panose="020B0604020202020204" pitchFamily="34" charset="0"/>
                <a:cs typeface="Arial" panose="020B0604020202020204" pitchFamily="34" charset="0"/>
              </a:rPr>
              <a:t>0.90 (0.72-1.12)</a:t>
            </a:r>
          </a:p>
          <a:p>
            <a:r>
              <a:rPr lang="en-GB" sz="1000" dirty="0">
                <a:latin typeface="Helvetica" pitchFamily="2" charset="0"/>
              </a:rPr>
              <a:t>p</a:t>
            </a:r>
            <a:r>
              <a:rPr lang="en-GB" sz="1000" dirty="0">
                <a:effectLst/>
                <a:latin typeface="Helvetica" pitchFamily="2" charset="0"/>
              </a:rPr>
              <a:t>=NA; descriptive</a:t>
            </a:r>
          </a:p>
        </p:txBody>
      </p:sp>
      <p:sp>
        <p:nvSpPr>
          <p:cNvPr id="12" name="TextBox 11">
            <a:extLst>
              <a:ext uri="{FF2B5EF4-FFF2-40B4-BE49-F238E27FC236}">
                <a16:creationId xmlns:a16="http://schemas.microsoft.com/office/drawing/2014/main" id="{1C2BB37C-CCDF-82CC-FA42-76B0F48DE61F}"/>
              </a:ext>
            </a:extLst>
          </p:cNvPr>
          <p:cNvSpPr txBox="1"/>
          <p:nvPr/>
        </p:nvSpPr>
        <p:spPr>
          <a:xfrm>
            <a:off x="2783632" y="4001431"/>
            <a:ext cx="2366353" cy="861774"/>
          </a:xfrm>
          <a:prstGeom prst="rect">
            <a:avLst/>
          </a:prstGeom>
          <a:solidFill>
            <a:schemeClr val="bg1"/>
          </a:solidFill>
          <a:ln>
            <a:solidFill>
              <a:schemeClr val="accent6"/>
            </a:solidFill>
          </a:ln>
        </p:spPr>
        <p:txBody>
          <a:bodyPr wrap="none" rtlCol="0">
            <a:spAutoFit/>
          </a:bodyPr>
          <a:lstStyle/>
          <a:p>
            <a:r>
              <a:rPr lang="en-GB" sz="1000" b="1" dirty="0">
                <a:solidFill>
                  <a:schemeClr val="accent6"/>
                </a:solidFill>
                <a:effectLst/>
                <a:latin typeface="Arial" panose="020B0604020202020204" pitchFamily="34" charset="0"/>
                <a:cs typeface="Arial" panose="020B0604020202020204" pitchFamily="34" charset="0"/>
              </a:rPr>
              <a:t>First IA median RFS (95% CI), mo</a:t>
            </a:r>
            <a:r>
              <a:rPr lang="en-GB" sz="1000" b="1" baseline="30000" dirty="0">
                <a:solidFill>
                  <a:schemeClr val="accent6"/>
                </a:solidFill>
                <a:latin typeface="Arial" panose="020B0604020202020204" pitchFamily="34" charset="0"/>
                <a:cs typeface="Arial" panose="020B0604020202020204" pitchFamily="34" charset="0"/>
              </a:rPr>
              <a:t>2</a:t>
            </a:r>
            <a:r>
              <a:rPr lang="en-GB" sz="1000" b="1" baseline="30000" dirty="0">
                <a:solidFill>
                  <a:schemeClr val="accent6"/>
                </a:solidFill>
                <a:effectLst/>
                <a:latin typeface="Arial" panose="020B0604020202020204" pitchFamily="34" charset="0"/>
                <a:cs typeface="Arial" panose="020B0604020202020204" pitchFamily="34" charset="0"/>
              </a:rPr>
              <a:t>,3</a:t>
            </a:r>
            <a:r>
              <a:rPr lang="en-GB" sz="1000" b="1" dirty="0">
                <a:solidFill>
                  <a:schemeClr val="accent6"/>
                </a:solidFill>
                <a:effectLst/>
                <a:latin typeface="Arial" panose="020B0604020202020204" pitchFamily="34" charset="0"/>
                <a:cs typeface="Arial" panose="020B0604020202020204" pitchFamily="34" charset="0"/>
              </a:rPr>
              <a:t>:</a:t>
            </a:r>
          </a:p>
          <a:p>
            <a:pPr>
              <a:tabLst>
                <a:tab pos="1146175" algn="l"/>
              </a:tabLst>
            </a:pPr>
            <a:r>
              <a:rPr lang="en-GB" sz="1000" dirty="0">
                <a:solidFill>
                  <a:schemeClr val="accent6"/>
                </a:solidFill>
                <a:effectLst/>
                <a:latin typeface="Arial" panose="020B0604020202020204" pitchFamily="34" charset="0"/>
                <a:cs typeface="Arial" panose="020B0604020202020204" pitchFamily="34" charset="0"/>
              </a:rPr>
              <a:t>ATEZO + </a:t>
            </a:r>
            <a:r>
              <a:rPr lang="en-GB" sz="1000" dirty="0">
                <a:solidFill>
                  <a:schemeClr val="accent6"/>
                </a:solidFill>
                <a:latin typeface="Arial" panose="020B0604020202020204" pitchFamily="34" charset="0"/>
                <a:cs typeface="Arial" panose="020B0604020202020204" pitchFamily="34" charset="0"/>
              </a:rPr>
              <a:t>BEV</a:t>
            </a:r>
            <a:r>
              <a:rPr lang="en-GB" sz="1000" dirty="0">
                <a:solidFill>
                  <a:schemeClr val="accent6"/>
                </a:solidFill>
                <a:effectLst/>
                <a:latin typeface="Arial" panose="020B0604020202020204" pitchFamily="34" charset="0"/>
                <a:cs typeface="Arial" panose="020B0604020202020204" pitchFamily="34" charset="0"/>
              </a:rPr>
              <a:t> 	NE (22.1</a:t>
            </a:r>
            <a:r>
              <a:rPr lang="en-GB" sz="1000" dirty="0">
                <a:solidFill>
                  <a:schemeClr val="accent6"/>
                </a:solidFill>
                <a:latin typeface="Arial" panose="020B0604020202020204" pitchFamily="34" charset="0"/>
                <a:cs typeface="Arial" panose="020B0604020202020204" pitchFamily="34" charset="0"/>
              </a:rPr>
              <a:t>-</a:t>
            </a:r>
            <a:r>
              <a:rPr lang="en-GB" sz="1000" dirty="0">
                <a:solidFill>
                  <a:schemeClr val="accent6"/>
                </a:solidFill>
                <a:effectLst/>
                <a:latin typeface="Arial" panose="020B0604020202020204" pitchFamily="34" charset="0"/>
                <a:cs typeface="Arial" panose="020B0604020202020204" pitchFamily="34" charset="0"/>
              </a:rPr>
              <a:t>NE)</a:t>
            </a:r>
          </a:p>
          <a:p>
            <a:pPr>
              <a:tabLst>
                <a:tab pos="1146175" algn="l"/>
              </a:tabLst>
            </a:pPr>
            <a:r>
              <a:rPr lang="en-GB" sz="1000" dirty="0">
                <a:solidFill>
                  <a:schemeClr val="accent6"/>
                </a:solidFill>
                <a:effectLst/>
                <a:latin typeface="Arial" panose="020B0604020202020204" pitchFamily="34" charset="0"/>
                <a:cs typeface="Arial" panose="020B0604020202020204" pitchFamily="34" charset="0"/>
              </a:rPr>
              <a:t>Active surveillance 	NE (21.4</a:t>
            </a:r>
            <a:r>
              <a:rPr lang="en-GB" sz="1000" dirty="0">
                <a:solidFill>
                  <a:schemeClr val="accent6"/>
                </a:solidFill>
                <a:latin typeface="Arial" panose="020B0604020202020204" pitchFamily="34" charset="0"/>
                <a:cs typeface="Arial" panose="020B0604020202020204" pitchFamily="34" charset="0"/>
              </a:rPr>
              <a:t>-</a:t>
            </a:r>
            <a:r>
              <a:rPr lang="en-GB" sz="1000" dirty="0">
                <a:solidFill>
                  <a:schemeClr val="accent6"/>
                </a:solidFill>
                <a:effectLst/>
                <a:latin typeface="Arial" panose="020B0604020202020204" pitchFamily="34" charset="0"/>
                <a:cs typeface="Arial" panose="020B0604020202020204" pitchFamily="34" charset="0"/>
              </a:rPr>
              <a:t>NE)</a:t>
            </a:r>
          </a:p>
          <a:p>
            <a:pPr>
              <a:tabLst>
                <a:tab pos="1146175" algn="l"/>
              </a:tabLst>
            </a:pPr>
            <a:r>
              <a:rPr lang="en-GB" sz="1000" dirty="0">
                <a:solidFill>
                  <a:schemeClr val="accent6"/>
                </a:solidFill>
                <a:effectLst/>
                <a:latin typeface="Arial" panose="020B0604020202020204" pitchFamily="34" charset="0"/>
                <a:cs typeface="Arial" panose="020B0604020202020204" pitchFamily="34" charset="0"/>
              </a:rPr>
              <a:t>HR (</a:t>
            </a:r>
            <a:r>
              <a:rPr lang="en-GB" sz="1000" dirty="0">
                <a:solidFill>
                  <a:schemeClr val="accent6"/>
                </a:solidFill>
                <a:latin typeface="Arial" panose="020B0604020202020204" pitchFamily="34" charset="0"/>
                <a:cs typeface="Arial" panose="020B0604020202020204" pitchFamily="34" charset="0"/>
              </a:rPr>
              <a:t>95% CI): </a:t>
            </a:r>
            <a:r>
              <a:rPr lang="en-GB" sz="1000" dirty="0">
                <a:solidFill>
                  <a:schemeClr val="accent6"/>
                </a:solidFill>
                <a:effectLst/>
                <a:latin typeface="Arial" panose="020B0604020202020204" pitchFamily="34" charset="0"/>
                <a:cs typeface="Arial" panose="020B0604020202020204" pitchFamily="34" charset="0"/>
              </a:rPr>
              <a:t>0.72 (0.56-0.93)</a:t>
            </a:r>
          </a:p>
          <a:p>
            <a:r>
              <a:rPr lang="en-GB" sz="1000" dirty="0">
                <a:solidFill>
                  <a:schemeClr val="accent6"/>
                </a:solidFill>
                <a:latin typeface="Arial" panose="020B0604020202020204" pitchFamily="34" charset="0"/>
                <a:cs typeface="Arial" panose="020B0604020202020204" pitchFamily="34" charset="0"/>
              </a:rPr>
              <a:t>p</a:t>
            </a:r>
            <a:r>
              <a:rPr lang="en-GB" sz="1000" dirty="0">
                <a:solidFill>
                  <a:schemeClr val="accent6"/>
                </a:solidFill>
                <a:effectLst/>
                <a:latin typeface="Arial" panose="020B0604020202020204" pitchFamily="34" charset="0"/>
                <a:cs typeface="Arial" panose="020B0604020202020204" pitchFamily="34" charset="0"/>
              </a:rPr>
              <a:t>=0.012</a:t>
            </a:r>
          </a:p>
        </p:txBody>
      </p:sp>
      <p:sp>
        <p:nvSpPr>
          <p:cNvPr id="13" name="TextBox 12">
            <a:extLst>
              <a:ext uri="{FF2B5EF4-FFF2-40B4-BE49-F238E27FC236}">
                <a16:creationId xmlns:a16="http://schemas.microsoft.com/office/drawing/2014/main" id="{7EBFCD7C-9E0D-472C-E4FE-E9E3460C2E42}"/>
              </a:ext>
            </a:extLst>
          </p:cNvPr>
          <p:cNvSpPr txBox="1"/>
          <p:nvPr/>
        </p:nvSpPr>
        <p:spPr>
          <a:xfrm>
            <a:off x="1358248" y="5287299"/>
            <a:ext cx="1045158" cy="373949"/>
          </a:xfrm>
          <a:prstGeom prst="rect">
            <a:avLst/>
          </a:prstGeom>
          <a:noFill/>
        </p:spPr>
        <p:txBody>
          <a:bodyPr wrap="none" lIns="0" tIns="0" rIns="0" bIns="0" rtlCol="0">
            <a:spAutoFit/>
          </a:bodyPr>
          <a:lstStyle/>
          <a:p>
            <a:pPr>
              <a:lnSpc>
                <a:spcPct val="90000"/>
              </a:lnSpc>
            </a:pPr>
            <a:r>
              <a:rPr lang="en-US" sz="900" b="1" dirty="0">
                <a:latin typeface="Arial" panose="020B0604020202020204" pitchFamily="34" charset="0"/>
                <a:ea typeface="Aileron" charset="0"/>
                <a:cs typeface="Arial" panose="020B0604020202020204" pitchFamily="34" charset="0"/>
              </a:rPr>
              <a:t>No. at risk</a:t>
            </a:r>
          </a:p>
          <a:p>
            <a:pPr>
              <a:lnSpc>
                <a:spcPct val="90000"/>
              </a:lnSpc>
            </a:pPr>
            <a:r>
              <a:rPr lang="en-US" sz="900" b="1" dirty="0">
                <a:solidFill>
                  <a:schemeClr val="tx2"/>
                </a:solidFill>
                <a:latin typeface="Arial" panose="020B0604020202020204" pitchFamily="34" charset="0"/>
                <a:ea typeface="Aileron" charset="0"/>
                <a:cs typeface="Arial" panose="020B0604020202020204" pitchFamily="34" charset="0"/>
              </a:rPr>
              <a:t>ATEZO + BEV</a:t>
            </a:r>
          </a:p>
          <a:p>
            <a:pPr>
              <a:lnSpc>
                <a:spcPct val="90000"/>
              </a:lnSpc>
            </a:pPr>
            <a:r>
              <a:rPr lang="en-US" sz="900" b="1" dirty="0">
                <a:solidFill>
                  <a:schemeClr val="accent1"/>
                </a:solidFill>
                <a:latin typeface="Arial" panose="020B0604020202020204" pitchFamily="34" charset="0"/>
                <a:ea typeface="Aileron" charset="0"/>
                <a:cs typeface="Arial" panose="020B0604020202020204" pitchFamily="34" charset="0"/>
              </a:rPr>
              <a:t>Active surveillance</a:t>
            </a:r>
          </a:p>
        </p:txBody>
      </p:sp>
      <p:sp>
        <p:nvSpPr>
          <p:cNvPr id="15" name="TextBox 14">
            <a:extLst>
              <a:ext uri="{FF2B5EF4-FFF2-40B4-BE49-F238E27FC236}">
                <a16:creationId xmlns:a16="http://schemas.microsoft.com/office/drawing/2014/main" id="{921DCE7A-C8BB-108A-303D-EC4B9056B757}"/>
              </a:ext>
            </a:extLst>
          </p:cNvPr>
          <p:cNvSpPr txBox="1"/>
          <p:nvPr/>
        </p:nvSpPr>
        <p:spPr>
          <a:xfrm>
            <a:off x="8050710" y="5062995"/>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48</a:t>
            </a:r>
          </a:p>
        </p:txBody>
      </p:sp>
      <p:sp>
        <p:nvSpPr>
          <p:cNvPr id="16" name="TextBox 15">
            <a:extLst>
              <a:ext uri="{FF2B5EF4-FFF2-40B4-BE49-F238E27FC236}">
                <a16:creationId xmlns:a16="http://schemas.microsoft.com/office/drawing/2014/main" id="{68D3BA80-C1F2-920E-FE51-4A5E25C553BF}"/>
              </a:ext>
            </a:extLst>
          </p:cNvPr>
          <p:cNvSpPr txBox="1"/>
          <p:nvPr/>
        </p:nvSpPr>
        <p:spPr>
          <a:xfrm>
            <a:off x="7713430" y="5062995"/>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45</a:t>
            </a:r>
          </a:p>
        </p:txBody>
      </p:sp>
      <p:sp>
        <p:nvSpPr>
          <p:cNvPr id="17" name="TextBox 16">
            <a:extLst>
              <a:ext uri="{FF2B5EF4-FFF2-40B4-BE49-F238E27FC236}">
                <a16:creationId xmlns:a16="http://schemas.microsoft.com/office/drawing/2014/main" id="{D60DDFF3-F1CF-5E8D-4E17-931D9D47C4F0}"/>
              </a:ext>
            </a:extLst>
          </p:cNvPr>
          <p:cNvSpPr txBox="1"/>
          <p:nvPr/>
        </p:nvSpPr>
        <p:spPr>
          <a:xfrm>
            <a:off x="7377363" y="5062995"/>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42</a:t>
            </a:r>
          </a:p>
        </p:txBody>
      </p:sp>
      <p:sp>
        <p:nvSpPr>
          <p:cNvPr id="19" name="TextBox 18">
            <a:extLst>
              <a:ext uri="{FF2B5EF4-FFF2-40B4-BE49-F238E27FC236}">
                <a16:creationId xmlns:a16="http://schemas.microsoft.com/office/drawing/2014/main" id="{391CCEA4-B15F-CA75-8C87-A7B7A04C725C}"/>
              </a:ext>
            </a:extLst>
          </p:cNvPr>
          <p:cNvSpPr txBox="1"/>
          <p:nvPr/>
        </p:nvSpPr>
        <p:spPr>
          <a:xfrm>
            <a:off x="5801880" y="3086449"/>
            <a:ext cx="1090042" cy="307777"/>
          </a:xfrm>
          <a:prstGeom prst="rect">
            <a:avLst/>
          </a:prstGeom>
          <a:noFill/>
        </p:spPr>
        <p:txBody>
          <a:bodyPr wrap="none" lIns="0" tIns="0" rIns="0" bIns="0" rtlCol="0">
            <a:spAutoFit/>
          </a:bodyPr>
          <a:lstStyle/>
          <a:p>
            <a:r>
              <a:rPr lang="en-US" sz="1000" b="1" dirty="0">
                <a:latin typeface="Arial" panose="020B0604020202020204" pitchFamily="34" charset="0"/>
                <a:ea typeface="Aileron" charset="0"/>
                <a:cs typeface="Arial" panose="020B0604020202020204" pitchFamily="34" charset="0"/>
              </a:rPr>
              <a:t>Median follow-up:</a:t>
            </a:r>
          </a:p>
          <a:p>
            <a:pPr algn="ctr"/>
            <a:r>
              <a:rPr lang="en-US" sz="1000" b="1" dirty="0">
                <a:latin typeface="Arial" panose="020B0604020202020204" pitchFamily="34" charset="0"/>
                <a:ea typeface="Aileron" charset="0"/>
                <a:cs typeface="Arial" panose="020B0604020202020204" pitchFamily="34" charset="0"/>
              </a:rPr>
              <a:t>35.1 mo</a:t>
            </a:r>
          </a:p>
        </p:txBody>
      </p:sp>
      <p:sp>
        <p:nvSpPr>
          <p:cNvPr id="20" name="TextBox 19">
            <a:extLst>
              <a:ext uri="{FF2B5EF4-FFF2-40B4-BE49-F238E27FC236}">
                <a16:creationId xmlns:a16="http://schemas.microsoft.com/office/drawing/2014/main" id="{93B1C0D4-49BD-CBB4-4892-ADAF7E42CDA1}"/>
              </a:ext>
            </a:extLst>
          </p:cNvPr>
          <p:cNvSpPr txBox="1"/>
          <p:nvPr/>
        </p:nvSpPr>
        <p:spPr>
          <a:xfrm>
            <a:off x="4849881" y="5231123"/>
            <a:ext cx="883255" cy="153888"/>
          </a:xfrm>
          <a:prstGeom prst="rect">
            <a:avLst/>
          </a:prstGeom>
          <a:noFill/>
        </p:spPr>
        <p:txBody>
          <a:bodyPr wrap="none" lIns="0" tIns="0" rIns="0" bIns="0" rtlCol="0">
            <a:spAutoFit/>
          </a:bodyPr>
          <a:lstStyle/>
          <a:p>
            <a:pPr algn="ctr"/>
            <a:r>
              <a:rPr lang="en-US" sz="1000" b="1" dirty="0">
                <a:latin typeface="Arial" panose="020B0604020202020204" pitchFamily="34" charset="0"/>
                <a:ea typeface="Aileron" charset="0"/>
                <a:cs typeface="Arial" panose="020B0604020202020204" pitchFamily="34" charset="0"/>
              </a:rPr>
              <a:t>Time (months)</a:t>
            </a:r>
          </a:p>
        </p:txBody>
      </p:sp>
      <p:sp>
        <p:nvSpPr>
          <p:cNvPr id="21" name="TextBox 20">
            <a:extLst>
              <a:ext uri="{FF2B5EF4-FFF2-40B4-BE49-F238E27FC236}">
                <a16:creationId xmlns:a16="http://schemas.microsoft.com/office/drawing/2014/main" id="{26B0D964-F5E4-8FC0-801C-A5BE2AC39B92}"/>
              </a:ext>
            </a:extLst>
          </p:cNvPr>
          <p:cNvSpPr txBox="1"/>
          <p:nvPr/>
        </p:nvSpPr>
        <p:spPr>
          <a:xfrm rot="16200000">
            <a:off x="1961508" y="3662155"/>
            <a:ext cx="492122" cy="153888"/>
          </a:xfrm>
          <a:prstGeom prst="rect">
            <a:avLst/>
          </a:prstGeom>
          <a:noFill/>
        </p:spPr>
        <p:txBody>
          <a:bodyPr wrap="none" lIns="0" tIns="0" rIns="0" bIns="0" rtlCol="0">
            <a:spAutoFit/>
          </a:bodyPr>
          <a:lstStyle/>
          <a:p>
            <a:pPr algn="ctr"/>
            <a:r>
              <a:rPr lang="en-US" sz="1000" b="1" dirty="0">
                <a:latin typeface="Arial" panose="020B0604020202020204" pitchFamily="34" charset="0"/>
                <a:ea typeface="Aileron" charset="0"/>
                <a:cs typeface="Arial" panose="020B0604020202020204" pitchFamily="34" charset="0"/>
              </a:rPr>
              <a:t>RFS (%)</a:t>
            </a:r>
          </a:p>
        </p:txBody>
      </p:sp>
      <p:sp>
        <p:nvSpPr>
          <p:cNvPr id="22" name="TextBox 21">
            <a:extLst>
              <a:ext uri="{FF2B5EF4-FFF2-40B4-BE49-F238E27FC236}">
                <a16:creationId xmlns:a16="http://schemas.microsoft.com/office/drawing/2014/main" id="{51D8B930-838E-6EDB-71A0-6AB35A2B3070}"/>
              </a:ext>
            </a:extLst>
          </p:cNvPr>
          <p:cNvSpPr txBox="1"/>
          <p:nvPr/>
        </p:nvSpPr>
        <p:spPr>
          <a:xfrm>
            <a:off x="8041092" y="5411949"/>
            <a:ext cx="160300" cy="249299"/>
          </a:xfrm>
          <a:prstGeom prst="rect">
            <a:avLst/>
          </a:prstGeom>
          <a:noFill/>
        </p:spPr>
        <p:txBody>
          <a:bodyPr wrap="non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NE</a:t>
            </a:r>
          </a:p>
          <a:p>
            <a:pPr algn="ctr">
              <a:lnSpc>
                <a:spcPct val="90000"/>
              </a:lnSpc>
            </a:pPr>
            <a:r>
              <a:rPr lang="en-US" sz="900" dirty="0">
                <a:latin typeface="Arial" panose="020B0604020202020204" pitchFamily="34" charset="0"/>
                <a:ea typeface="Aileron" charset="0"/>
                <a:cs typeface="Arial" panose="020B0604020202020204" pitchFamily="34" charset="0"/>
              </a:rPr>
              <a:t>NE</a:t>
            </a:r>
          </a:p>
        </p:txBody>
      </p:sp>
      <p:sp>
        <p:nvSpPr>
          <p:cNvPr id="24" name="TextBox 23">
            <a:extLst>
              <a:ext uri="{FF2B5EF4-FFF2-40B4-BE49-F238E27FC236}">
                <a16:creationId xmlns:a16="http://schemas.microsoft.com/office/drawing/2014/main" id="{F4D5445D-6CEC-FB1D-7418-361255A23676}"/>
              </a:ext>
            </a:extLst>
          </p:cNvPr>
          <p:cNvSpPr txBox="1"/>
          <p:nvPr/>
        </p:nvSpPr>
        <p:spPr>
          <a:xfrm>
            <a:off x="7735717" y="5411949"/>
            <a:ext cx="128240" cy="249299"/>
          </a:xfrm>
          <a:prstGeom prst="rect">
            <a:avLst/>
          </a:prstGeom>
          <a:noFill/>
        </p:spPr>
        <p:txBody>
          <a:bodyPr wrap="non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18</a:t>
            </a:r>
          </a:p>
          <a:p>
            <a:pPr algn="ctr">
              <a:lnSpc>
                <a:spcPct val="90000"/>
              </a:lnSpc>
            </a:pPr>
            <a:r>
              <a:rPr lang="en-US" sz="900" dirty="0">
                <a:latin typeface="Arial" panose="020B0604020202020204" pitchFamily="34" charset="0"/>
                <a:ea typeface="Aileron" charset="0"/>
                <a:cs typeface="Arial" panose="020B0604020202020204" pitchFamily="34" charset="0"/>
              </a:rPr>
              <a:t>14</a:t>
            </a:r>
          </a:p>
        </p:txBody>
      </p:sp>
      <p:sp>
        <p:nvSpPr>
          <p:cNvPr id="25" name="TextBox 24">
            <a:extLst>
              <a:ext uri="{FF2B5EF4-FFF2-40B4-BE49-F238E27FC236}">
                <a16:creationId xmlns:a16="http://schemas.microsoft.com/office/drawing/2014/main" id="{127D4A7B-BCD6-E6E4-126F-AAF851CA2858}"/>
              </a:ext>
            </a:extLst>
          </p:cNvPr>
          <p:cNvSpPr txBox="1"/>
          <p:nvPr/>
        </p:nvSpPr>
        <p:spPr>
          <a:xfrm>
            <a:off x="7402825" y="5411949"/>
            <a:ext cx="128240" cy="249299"/>
          </a:xfrm>
          <a:prstGeom prst="rect">
            <a:avLst/>
          </a:prstGeom>
          <a:noFill/>
        </p:spPr>
        <p:txBody>
          <a:bodyPr wrap="non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18</a:t>
            </a:r>
          </a:p>
          <a:p>
            <a:pPr algn="ctr">
              <a:lnSpc>
                <a:spcPct val="90000"/>
              </a:lnSpc>
            </a:pPr>
            <a:r>
              <a:rPr lang="en-US" sz="900" dirty="0">
                <a:latin typeface="Arial" panose="020B0604020202020204" pitchFamily="34" charset="0"/>
                <a:ea typeface="Aileron" charset="0"/>
                <a:cs typeface="Arial" panose="020B0604020202020204" pitchFamily="34" charset="0"/>
              </a:rPr>
              <a:t>16</a:t>
            </a:r>
          </a:p>
        </p:txBody>
      </p:sp>
      <p:sp>
        <p:nvSpPr>
          <p:cNvPr id="26" name="TextBox 25">
            <a:extLst>
              <a:ext uri="{FF2B5EF4-FFF2-40B4-BE49-F238E27FC236}">
                <a16:creationId xmlns:a16="http://schemas.microsoft.com/office/drawing/2014/main" id="{C4309E88-767F-BE11-C336-083E701A2649}"/>
              </a:ext>
            </a:extLst>
          </p:cNvPr>
          <p:cNvSpPr txBox="1"/>
          <p:nvPr/>
        </p:nvSpPr>
        <p:spPr>
          <a:xfrm>
            <a:off x="7072125" y="5411949"/>
            <a:ext cx="128240" cy="249299"/>
          </a:xfrm>
          <a:prstGeom prst="rect">
            <a:avLst/>
          </a:prstGeom>
          <a:noFill/>
        </p:spPr>
        <p:txBody>
          <a:bodyPr wrap="non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45</a:t>
            </a:r>
          </a:p>
          <a:p>
            <a:pPr algn="ctr">
              <a:lnSpc>
                <a:spcPct val="90000"/>
              </a:lnSpc>
            </a:pPr>
            <a:r>
              <a:rPr lang="en-US" sz="900" dirty="0">
                <a:latin typeface="Arial" panose="020B0604020202020204" pitchFamily="34" charset="0"/>
                <a:ea typeface="Aileron" charset="0"/>
                <a:cs typeface="Arial" panose="020B0604020202020204" pitchFamily="34" charset="0"/>
              </a:rPr>
              <a:t>42</a:t>
            </a:r>
          </a:p>
        </p:txBody>
      </p:sp>
      <p:sp>
        <p:nvSpPr>
          <p:cNvPr id="27" name="TextBox 26">
            <a:extLst>
              <a:ext uri="{FF2B5EF4-FFF2-40B4-BE49-F238E27FC236}">
                <a16:creationId xmlns:a16="http://schemas.microsoft.com/office/drawing/2014/main" id="{25DC4D8B-45A2-FC39-E2D1-8A36D2FE46C9}"/>
              </a:ext>
            </a:extLst>
          </p:cNvPr>
          <p:cNvSpPr txBox="1"/>
          <p:nvPr/>
        </p:nvSpPr>
        <p:spPr>
          <a:xfrm>
            <a:off x="6726566" y="5411949"/>
            <a:ext cx="128240" cy="249299"/>
          </a:xfrm>
          <a:prstGeom prst="rect">
            <a:avLst/>
          </a:prstGeom>
          <a:noFill/>
        </p:spPr>
        <p:txBody>
          <a:bodyPr wrap="non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62</a:t>
            </a:r>
          </a:p>
          <a:p>
            <a:pPr algn="ctr">
              <a:lnSpc>
                <a:spcPct val="90000"/>
              </a:lnSpc>
            </a:pPr>
            <a:r>
              <a:rPr lang="en-US" sz="900" dirty="0">
                <a:latin typeface="Arial" panose="020B0604020202020204" pitchFamily="34" charset="0"/>
                <a:ea typeface="Aileron" charset="0"/>
                <a:cs typeface="Arial" panose="020B0604020202020204" pitchFamily="34" charset="0"/>
              </a:rPr>
              <a:t>63</a:t>
            </a:r>
          </a:p>
        </p:txBody>
      </p:sp>
      <p:sp>
        <p:nvSpPr>
          <p:cNvPr id="28" name="TextBox 27">
            <a:extLst>
              <a:ext uri="{FF2B5EF4-FFF2-40B4-BE49-F238E27FC236}">
                <a16:creationId xmlns:a16="http://schemas.microsoft.com/office/drawing/2014/main" id="{856F55A8-E6D5-A8E2-585C-F37941FDE54D}"/>
              </a:ext>
            </a:extLst>
          </p:cNvPr>
          <p:cNvSpPr txBox="1"/>
          <p:nvPr/>
        </p:nvSpPr>
        <p:spPr>
          <a:xfrm>
            <a:off x="6359179" y="5411949"/>
            <a:ext cx="192360" cy="249299"/>
          </a:xfrm>
          <a:prstGeom prst="rect">
            <a:avLst/>
          </a:prstGeom>
          <a:noFill/>
        </p:spPr>
        <p:txBody>
          <a:bodyPr wrap="non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123</a:t>
            </a:r>
          </a:p>
          <a:p>
            <a:pPr algn="ctr">
              <a:lnSpc>
                <a:spcPct val="90000"/>
              </a:lnSpc>
            </a:pPr>
            <a:r>
              <a:rPr lang="en-US" sz="900" dirty="0">
                <a:latin typeface="Arial" panose="020B0604020202020204" pitchFamily="34" charset="0"/>
                <a:ea typeface="Aileron" charset="0"/>
                <a:cs typeface="Arial" panose="020B0604020202020204" pitchFamily="34" charset="0"/>
              </a:rPr>
              <a:t>124</a:t>
            </a:r>
          </a:p>
        </p:txBody>
      </p:sp>
      <p:sp>
        <p:nvSpPr>
          <p:cNvPr id="29" name="TextBox 28">
            <a:extLst>
              <a:ext uri="{FF2B5EF4-FFF2-40B4-BE49-F238E27FC236}">
                <a16:creationId xmlns:a16="http://schemas.microsoft.com/office/drawing/2014/main" id="{B0148CCC-1889-68A9-98F9-2CD827AB0587}"/>
              </a:ext>
            </a:extLst>
          </p:cNvPr>
          <p:cNvSpPr txBox="1"/>
          <p:nvPr/>
        </p:nvSpPr>
        <p:spPr>
          <a:xfrm>
            <a:off x="6023992" y="5411949"/>
            <a:ext cx="192360" cy="249299"/>
          </a:xfrm>
          <a:prstGeom prst="rect">
            <a:avLst/>
          </a:prstGeom>
          <a:noFill/>
        </p:spPr>
        <p:txBody>
          <a:bodyPr wrap="non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147</a:t>
            </a:r>
          </a:p>
          <a:p>
            <a:pPr algn="ctr">
              <a:lnSpc>
                <a:spcPct val="90000"/>
              </a:lnSpc>
            </a:pPr>
            <a:r>
              <a:rPr lang="en-US" sz="900" dirty="0">
                <a:latin typeface="Arial" panose="020B0604020202020204" pitchFamily="34" charset="0"/>
                <a:ea typeface="Aileron" charset="0"/>
                <a:cs typeface="Arial" panose="020B0604020202020204" pitchFamily="34" charset="0"/>
              </a:rPr>
              <a:t>145</a:t>
            </a:r>
          </a:p>
        </p:txBody>
      </p:sp>
      <p:sp>
        <p:nvSpPr>
          <p:cNvPr id="30" name="TextBox 29">
            <a:extLst>
              <a:ext uri="{FF2B5EF4-FFF2-40B4-BE49-F238E27FC236}">
                <a16:creationId xmlns:a16="http://schemas.microsoft.com/office/drawing/2014/main" id="{1FED789C-7475-D88B-9648-6AE6A4E0E145}"/>
              </a:ext>
            </a:extLst>
          </p:cNvPr>
          <p:cNvSpPr txBox="1"/>
          <p:nvPr/>
        </p:nvSpPr>
        <p:spPr>
          <a:xfrm>
            <a:off x="5699203" y="5411949"/>
            <a:ext cx="192360" cy="249299"/>
          </a:xfrm>
          <a:prstGeom prst="rect">
            <a:avLst/>
          </a:prstGeom>
          <a:noFill/>
        </p:spPr>
        <p:txBody>
          <a:bodyPr wrap="non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164</a:t>
            </a:r>
          </a:p>
          <a:p>
            <a:pPr algn="ctr">
              <a:lnSpc>
                <a:spcPct val="90000"/>
              </a:lnSpc>
            </a:pPr>
            <a:r>
              <a:rPr lang="en-US" sz="900" dirty="0">
                <a:latin typeface="Arial" panose="020B0604020202020204" pitchFamily="34" charset="0"/>
                <a:ea typeface="Aileron" charset="0"/>
                <a:cs typeface="Arial" panose="020B0604020202020204" pitchFamily="34" charset="0"/>
              </a:rPr>
              <a:t>164</a:t>
            </a:r>
          </a:p>
        </p:txBody>
      </p:sp>
      <p:sp>
        <p:nvSpPr>
          <p:cNvPr id="31" name="TextBox 30">
            <a:extLst>
              <a:ext uri="{FF2B5EF4-FFF2-40B4-BE49-F238E27FC236}">
                <a16:creationId xmlns:a16="http://schemas.microsoft.com/office/drawing/2014/main" id="{6C664E23-0E96-94DD-21A3-9FE3A7368A10}"/>
              </a:ext>
            </a:extLst>
          </p:cNvPr>
          <p:cNvSpPr txBox="1"/>
          <p:nvPr/>
        </p:nvSpPr>
        <p:spPr>
          <a:xfrm>
            <a:off x="5366218" y="5411949"/>
            <a:ext cx="192360" cy="249299"/>
          </a:xfrm>
          <a:prstGeom prst="rect">
            <a:avLst/>
          </a:prstGeom>
          <a:noFill/>
        </p:spPr>
        <p:txBody>
          <a:bodyPr wrap="non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167</a:t>
            </a:r>
          </a:p>
          <a:p>
            <a:pPr algn="ctr">
              <a:lnSpc>
                <a:spcPct val="90000"/>
              </a:lnSpc>
            </a:pPr>
            <a:r>
              <a:rPr lang="en-US" sz="900" dirty="0">
                <a:latin typeface="Arial" panose="020B0604020202020204" pitchFamily="34" charset="0"/>
                <a:ea typeface="Aileron" charset="0"/>
                <a:cs typeface="Arial" panose="020B0604020202020204" pitchFamily="34" charset="0"/>
              </a:rPr>
              <a:t>170</a:t>
            </a:r>
          </a:p>
        </p:txBody>
      </p:sp>
      <p:sp>
        <p:nvSpPr>
          <p:cNvPr id="32" name="TextBox 31">
            <a:extLst>
              <a:ext uri="{FF2B5EF4-FFF2-40B4-BE49-F238E27FC236}">
                <a16:creationId xmlns:a16="http://schemas.microsoft.com/office/drawing/2014/main" id="{29339742-2945-7631-54E3-B993BAD6E970}"/>
              </a:ext>
            </a:extLst>
          </p:cNvPr>
          <p:cNvSpPr txBox="1"/>
          <p:nvPr/>
        </p:nvSpPr>
        <p:spPr>
          <a:xfrm>
            <a:off x="5033299" y="5411949"/>
            <a:ext cx="192360" cy="249299"/>
          </a:xfrm>
          <a:prstGeom prst="rect">
            <a:avLst/>
          </a:prstGeom>
          <a:noFill/>
        </p:spPr>
        <p:txBody>
          <a:bodyPr wrap="non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177</a:t>
            </a:r>
          </a:p>
          <a:p>
            <a:pPr algn="ctr">
              <a:lnSpc>
                <a:spcPct val="90000"/>
              </a:lnSpc>
            </a:pPr>
            <a:r>
              <a:rPr lang="en-US" sz="900" dirty="0">
                <a:latin typeface="Arial" panose="020B0604020202020204" pitchFamily="34" charset="0"/>
                <a:ea typeface="Aileron" charset="0"/>
                <a:cs typeface="Arial" panose="020B0604020202020204" pitchFamily="34" charset="0"/>
              </a:rPr>
              <a:t>175</a:t>
            </a:r>
          </a:p>
        </p:txBody>
      </p:sp>
      <p:sp>
        <p:nvSpPr>
          <p:cNvPr id="33" name="TextBox 32">
            <a:extLst>
              <a:ext uri="{FF2B5EF4-FFF2-40B4-BE49-F238E27FC236}">
                <a16:creationId xmlns:a16="http://schemas.microsoft.com/office/drawing/2014/main" id="{45AFED4C-9076-7EB7-ECD6-A2335A24BCBB}"/>
              </a:ext>
            </a:extLst>
          </p:cNvPr>
          <p:cNvSpPr txBox="1"/>
          <p:nvPr/>
        </p:nvSpPr>
        <p:spPr>
          <a:xfrm>
            <a:off x="4698755" y="5411949"/>
            <a:ext cx="192360" cy="249299"/>
          </a:xfrm>
          <a:prstGeom prst="rect">
            <a:avLst/>
          </a:prstGeom>
          <a:noFill/>
        </p:spPr>
        <p:txBody>
          <a:bodyPr wrap="non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191</a:t>
            </a:r>
          </a:p>
          <a:p>
            <a:pPr algn="ctr">
              <a:lnSpc>
                <a:spcPct val="90000"/>
              </a:lnSpc>
            </a:pPr>
            <a:r>
              <a:rPr lang="en-US" sz="900" dirty="0">
                <a:latin typeface="Arial" panose="020B0604020202020204" pitchFamily="34" charset="0"/>
                <a:ea typeface="Aileron" charset="0"/>
                <a:cs typeface="Arial" panose="020B0604020202020204" pitchFamily="34" charset="0"/>
              </a:rPr>
              <a:t>185</a:t>
            </a:r>
          </a:p>
        </p:txBody>
      </p:sp>
      <p:sp>
        <p:nvSpPr>
          <p:cNvPr id="34" name="TextBox 33">
            <a:extLst>
              <a:ext uri="{FF2B5EF4-FFF2-40B4-BE49-F238E27FC236}">
                <a16:creationId xmlns:a16="http://schemas.microsoft.com/office/drawing/2014/main" id="{F7772B1B-E461-B6F5-A84B-5385375A3F6C}"/>
              </a:ext>
            </a:extLst>
          </p:cNvPr>
          <p:cNvSpPr txBox="1"/>
          <p:nvPr/>
        </p:nvSpPr>
        <p:spPr>
          <a:xfrm>
            <a:off x="4358250" y="5411949"/>
            <a:ext cx="192360" cy="249299"/>
          </a:xfrm>
          <a:prstGeom prst="rect">
            <a:avLst/>
          </a:prstGeom>
          <a:noFill/>
        </p:spPr>
        <p:txBody>
          <a:bodyPr wrap="non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216</a:t>
            </a:r>
          </a:p>
          <a:p>
            <a:pPr algn="ctr">
              <a:lnSpc>
                <a:spcPct val="90000"/>
              </a:lnSpc>
            </a:pPr>
            <a:r>
              <a:rPr lang="en-US" sz="900" dirty="0">
                <a:latin typeface="Arial" panose="020B0604020202020204" pitchFamily="34" charset="0"/>
                <a:ea typeface="Aileron" charset="0"/>
                <a:cs typeface="Arial" panose="020B0604020202020204" pitchFamily="34" charset="0"/>
              </a:rPr>
              <a:t>197</a:t>
            </a:r>
          </a:p>
        </p:txBody>
      </p:sp>
      <p:sp>
        <p:nvSpPr>
          <p:cNvPr id="35" name="TextBox 34">
            <a:extLst>
              <a:ext uri="{FF2B5EF4-FFF2-40B4-BE49-F238E27FC236}">
                <a16:creationId xmlns:a16="http://schemas.microsoft.com/office/drawing/2014/main" id="{7AC73C6E-5472-89B2-7870-92C13AEDAA7A}"/>
              </a:ext>
            </a:extLst>
          </p:cNvPr>
          <p:cNvSpPr txBox="1"/>
          <p:nvPr/>
        </p:nvSpPr>
        <p:spPr>
          <a:xfrm>
            <a:off x="4030476" y="5411949"/>
            <a:ext cx="192360" cy="249299"/>
          </a:xfrm>
          <a:prstGeom prst="rect">
            <a:avLst/>
          </a:prstGeom>
          <a:noFill/>
        </p:spPr>
        <p:txBody>
          <a:bodyPr wrap="non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245</a:t>
            </a:r>
          </a:p>
          <a:p>
            <a:pPr algn="ctr">
              <a:lnSpc>
                <a:spcPct val="90000"/>
              </a:lnSpc>
            </a:pPr>
            <a:r>
              <a:rPr lang="en-US" sz="900" dirty="0">
                <a:latin typeface="Arial" panose="020B0604020202020204" pitchFamily="34" charset="0"/>
                <a:ea typeface="Aileron" charset="0"/>
                <a:cs typeface="Arial" panose="020B0604020202020204" pitchFamily="34" charset="0"/>
              </a:rPr>
              <a:t>207</a:t>
            </a:r>
          </a:p>
        </p:txBody>
      </p:sp>
      <p:sp>
        <p:nvSpPr>
          <p:cNvPr id="36" name="TextBox 35">
            <a:extLst>
              <a:ext uri="{FF2B5EF4-FFF2-40B4-BE49-F238E27FC236}">
                <a16:creationId xmlns:a16="http://schemas.microsoft.com/office/drawing/2014/main" id="{2ED09DCC-E34E-DCC4-756C-CB6941AB8CA1}"/>
              </a:ext>
            </a:extLst>
          </p:cNvPr>
          <p:cNvSpPr txBox="1"/>
          <p:nvPr/>
        </p:nvSpPr>
        <p:spPr>
          <a:xfrm>
            <a:off x="3700350" y="5411949"/>
            <a:ext cx="192360" cy="249299"/>
          </a:xfrm>
          <a:prstGeom prst="rect">
            <a:avLst/>
          </a:prstGeom>
          <a:noFill/>
        </p:spPr>
        <p:txBody>
          <a:bodyPr wrap="non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268</a:t>
            </a:r>
          </a:p>
          <a:p>
            <a:pPr algn="ctr">
              <a:lnSpc>
                <a:spcPct val="90000"/>
              </a:lnSpc>
            </a:pPr>
            <a:r>
              <a:rPr lang="en-US" sz="900" dirty="0">
                <a:latin typeface="Arial" panose="020B0604020202020204" pitchFamily="34" charset="0"/>
                <a:ea typeface="Aileron" charset="0"/>
                <a:cs typeface="Arial" panose="020B0604020202020204" pitchFamily="34" charset="0"/>
              </a:rPr>
              <a:t>221</a:t>
            </a:r>
          </a:p>
        </p:txBody>
      </p:sp>
      <p:sp>
        <p:nvSpPr>
          <p:cNvPr id="37" name="TextBox 36">
            <a:extLst>
              <a:ext uri="{FF2B5EF4-FFF2-40B4-BE49-F238E27FC236}">
                <a16:creationId xmlns:a16="http://schemas.microsoft.com/office/drawing/2014/main" id="{E1C5A37D-F0E4-4100-71E3-F1B7832CD946}"/>
              </a:ext>
            </a:extLst>
          </p:cNvPr>
          <p:cNvSpPr txBox="1"/>
          <p:nvPr/>
        </p:nvSpPr>
        <p:spPr>
          <a:xfrm>
            <a:off x="3359496" y="5411949"/>
            <a:ext cx="192360" cy="249299"/>
          </a:xfrm>
          <a:prstGeom prst="rect">
            <a:avLst/>
          </a:prstGeom>
          <a:noFill/>
        </p:spPr>
        <p:txBody>
          <a:bodyPr wrap="non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290</a:t>
            </a:r>
          </a:p>
          <a:p>
            <a:pPr algn="ctr">
              <a:lnSpc>
                <a:spcPct val="90000"/>
              </a:lnSpc>
            </a:pPr>
            <a:r>
              <a:rPr lang="en-US" sz="900" dirty="0">
                <a:latin typeface="Arial" panose="020B0604020202020204" pitchFamily="34" charset="0"/>
                <a:ea typeface="Aileron" charset="0"/>
                <a:cs typeface="Arial" panose="020B0604020202020204" pitchFamily="34" charset="0"/>
              </a:rPr>
              <a:t>247</a:t>
            </a:r>
          </a:p>
        </p:txBody>
      </p:sp>
      <p:sp>
        <p:nvSpPr>
          <p:cNvPr id="38" name="TextBox 37">
            <a:extLst>
              <a:ext uri="{FF2B5EF4-FFF2-40B4-BE49-F238E27FC236}">
                <a16:creationId xmlns:a16="http://schemas.microsoft.com/office/drawing/2014/main" id="{B509F962-2C63-DC53-BB40-70019FA6D89F}"/>
              </a:ext>
            </a:extLst>
          </p:cNvPr>
          <p:cNvSpPr txBox="1"/>
          <p:nvPr/>
        </p:nvSpPr>
        <p:spPr>
          <a:xfrm>
            <a:off x="3026121" y="5411949"/>
            <a:ext cx="192360" cy="249299"/>
          </a:xfrm>
          <a:prstGeom prst="rect">
            <a:avLst/>
          </a:prstGeom>
          <a:noFill/>
        </p:spPr>
        <p:txBody>
          <a:bodyPr wrap="non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305</a:t>
            </a:r>
          </a:p>
          <a:p>
            <a:pPr algn="ctr">
              <a:lnSpc>
                <a:spcPct val="90000"/>
              </a:lnSpc>
            </a:pPr>
            <a:r>
              <a:rPr lang="en-US" sz="900" dirty="0">
                <a:latin typeface="Arial" panose="020B0604020202020204" pitchFamily="34" charset="0"/>
                <a:ea typeface="Aileron" charset="0"/>
                <a:cs typeface="Arial" panose="020B0604020202020204" pitchFamily="34" charset="0"/>
              </a:rPr>
              <a:t>285</a:t>
            </a:r>
          </a:p>
        </p:txBody>
      </p:sp>
      <p:sp>
        <p:nvSpPr>
          <p:cNvPr id="39" name="TextBox 38">
            <a:extLst>
              <a:ext uri="{FF2B5EF4-FFF2-40B4-BE49-F238E27FC236}">
                <a16:creationId xmlns:a16="http://schemas.microsoft.com/office/drawing/2014/main" id="{B08AF1BE-C8EF-813F-2FFF-2984F1CB7127}"/>
              </a:ext>
            </a:extLst>
          </p:cNvPr>
          <p:cNvSpPr txBox="1"/>
          <p:nvPr/>
        </p:nvSpPr>
        <p:spPr>
          <a:xfrm>
            <a:off x="2692746" y="5411949"/>
            <a:ext cx="192360" cy="249299"/>
          </a:xfrm>
          <a:prstGeom prst="rect">
            <a:avLst/>
          </a:prstGeom>
          <a:noFill/>
        </p:spPr>
        <p:txBody>
          <a:bodyPr wrap="none" lIns="0" tIns="0" rIns="0" bIns="0" rtlCol="0">
            <a:spAutoFit/>
          </a:bodyPr>
          <a:lstStyle/>
          <a:p>
            <a:pPr algn="ctr">
              <a:lnSpc>
                <a:spcPct val="90000"/>
              </a:lnSpc>
            </a:pPr>
            <a:r>
              <a:rPr lang="en-US" sz="900" dirty="0">
                <a:latin typeface="Arial" panose="020B0604020202020204" pitchFamily="34" charset="0"/>
                <a:ea typeface="Aileron" charset="0"/>
                <a:cs typeface="Arial" panose="020B0604020202020204" pitchFamily="34" charset="0"/>
              </a:rPr>
              <a:t>334</a:t>
            </a:r>
          </a:p>
          <a:p>
            <a:pPr algn="ctr">
              <a:lnSpc>
                <a:spcPct val="90000"/>
              </a:lnSpc>
            </a:pPr>
            <a:r>
              <a:rPr lang="en-US" sz="900" dirty="0">
                <a:latin typeface="Arial" panose="020B0604020202020204" pitchFamily="34" charset="0"/>
                <a:ea typeface="Aileron" charset="0"/>
                <a:cs typeface="Arial" panose="020B0604020202020204" pitchFamily="34" charset="0"/>
              </a:rPr>
              <a:t>334</a:t>
            </a:r>
          </a:p>
        </p:txBody>
      </p:sp>
      <p:sp>
        <p:nvSpPr>
          <p:cNvPr id="42" name="TextBox 41">
            <a:extLst>
              <a:ext uri="{FF2B5EF4-FFF2-40B4-BE49-F238E27FC236}">
                <a16:creationId xmlns:a16="http://schemas.microsoft.com/office/drawing/2014/main" id="{AD213821-3CFF-EC55-5D79-14BEB9E888C6}"/>
              </a:ext>
            </a:extLst>
          </p:cNvPr>
          <p:cNvSpPr txBox="1"/>
          <p:nvPr/>
        </p:nvSpPr>
        <p:spPr>
          <a:xfrm>
            <a:off x="2423055" y="3886238"/>
            <a:ext cx="141064" cy="153888"/>
          </a:xfrm>
          <a:prstGeom prst="rect">
            <a:avLst/>
          </a:prstGeom>
          <a:noFill/>
        </p:spPr>
        <p:txBody>
          <a:bodyPr wrap="none" lIns="0" tIns="0" rIns="0" bIns="0" rtlCol="0">
            <a:spAutoFit/>
          </a:bodyPr>
          <a:lstStyle/>
          <a:p>
            <a:pPr algn="r"/>
            <a:r>
              <a:rPr lang="en-US" sz="1000" dirty="0">
                <a:latin typeface="Arial" panose="020B0604020202020204" pitchFamily="34" charset="0"/>
                <a:ea typeface="Aileron" charset="0"/>
                <a:cs typeface="Arial" panose="020B0604020202020204" pitchFamily="34" charset="0"/>
              </a:rPr>
              <a:t>40</a:t>
            </a:r>
          </a:p>
        </p:txBody>
      </p:sp>
      <p:sp>
        <p:nvSpPr>
          <p:cNvPr id="43" name="TextBox 42">
            <a:extLst>
              <a:ext uri="{FF2B5EF4-FFF2-40B4-BE49-F238E27FC236}">
                <a16:creationId xmlns:a16="http://schemas.microsoft.com/office/drawing/2014/main" id="{FF4040A6-CE1E-EC68-E1F9-3667A49EC0C6}"/>
              </a:ext>
            </a:extLst>
          </p:cNvPr>
          <p:cNvSpPr txBox="1"/>
          <p:nvPr/>
        </p:nvSpPr>
        <p:spPr>
          <a:xfrm>
            <a:off x="2423055" y="3432213"/>
            <a:ext cx="141064" cy="153888"/>
          </a:xfrm>
          <a:prstGeom prst="rect">
            <a:avLst/>
          </a:prstGeom>
          <a:noFill/>
        </p:spPr>
        <p:txBody>
          <a:bodyPr wrap="none" lIns="0" tIns="0" rIns="0" bIns="0" rtlCol="0">
            <a:spAutoFit/>
          </a:bodyPr>
          <a:lstStyle/>
          <a:p>
            <a:pPr algn="r"/>
            <a:r>
              <a:rPr lang="en-US" sz="1000" dirty="0">
                <a:latin typeface="Arial" panose="020B0604020202020204" pitchFamily="34" charset="0"/>
                <a:ea typeface="Aileron" charset="0"/>
                <a:cs typeface="Arial" panose="020B0604020202020204" pitchFamily="34" charset="0"/>
              </a:rPr>
              <a:t>60</a:t>
            </a:r>
          </a:p>
        </p:txBody>
      </p:sp>
      <p:sp>
        <p:nvSpPr>
          <p:cNvPr id="44" name="TextBox 43">
            <a:extLst>
              <a:ext uri="{FF2B5EF4-FFF2-40B4-BE49-F238E27FC236}">
                <a16:creationId xmlns:a16="http://schemas.microsoft.com/office/drawing/2014/main" id="{96E4C47D-C697-9D26-6574-6E172B438570}"/>
              </a:ext>
            </a:extLst>
          </p:cNvPr>
          <p:cNvSpPr txBox="1"/>
          <p:nvPr/>
        </p:nvSpPr>
        <p:spPr>
          <a:xfrm>
            <a:off x="2423055" y="2987713"/>
            <a:ext cx="141064" cy="153888"/>
          </a:xfrm>
          <a:prstGeom prst="rect">
            <a:avLst/>
          </a:prstGeom>
          <a:noFill/>
        </p:spPr>
        <p:txBody>
          <a:bodyPr wrap="none" lIns="0" tIns="0" rIns="0" bIns="0" rtlCol="0">
            <a:spAutoFit/>
          </a:bodyPr>
          <a:lstStyle/>
          <a:p>
            <a:pPr algn="r"/>
            <a:r>
              <a:rPr lang="en-US" sz="1000" dirty="0">
                <a:latin typeface="Arial" panose="020B0604020202020204" pitchFamily="34" charset="0"/>
                <a:ea typeface="Aileron" charset="0"/>
                <a:cs typeface="Arial" panose="020B0604020202020204" pitchFamily="34" charset="0"/>
              </a:rPr>
              <a:t>80</a:t>
            </a:r>
          </a:p>
        </p:txBody>
      </p:sp>
      <p:sp>
        <p:nvSpPr>
          <p:cNvPr id="45" name="TextBox 44">
            <a:extLst>
              <a:ext uri="{FF2B5EF4-FFF2-40B4-BE49-F238E27FC236}">
                <a16:creationId xmlns:a16="http://schemas.microsoft.com/office/drawing/2014/main" id="{649ECC55-31C9-9DF5-660A-091F830605E0}"/>
              </a:ext>
            </a:extLst>
          </p:cNvPr>
          <p:cNvSpPr txBox="1"/>
          <p:nvPr/>
        </p:nvSpPr>
        <p:spPr>
          <a:xfrm>
            <a:off x="2352523" y="2536863"/>
            <a:ext cx="211596" cy="153888"/>
          </a:xfrm>
          <a:prstGeom prst="rect">
            <a:avLst/>
          </a:prstGeom>
          <a:noFill/>
        </p:spPr>
        <p:txBody>
          <a:bodyPr wrap="none" lIns="0" tIns="0" rIns="0" bIns="0" rtlCol="0">
            <a:spAutoFit/>
          </a:bodyPr>
          <a:lstStyle/>
          <a:p>
            <a:pPr algn="r"/>
            <a:r>
              <a:rPr lang="en-US" sz="1000" dirty="0">
                <a:latin typeface="Arial" panose="020B0604020202020204" pitchFamily="34" charset="0"/>
                <a:ea typeface="Aileron" charset="0"/>
                <a:cs typeface="Arial" panose="020B0604020202020204" pitchFamily="34" charset="0"/>
              </a:rPr>
              <a:t>100</a:t>
            </a:r>
          </a:p>
        </p:txBody>
      </p:sp>
      <p:sp>
        <p:nvSpPr>
          <p:cNvPr id="46" name="TextBox 45">
            <a:extLst>
              <a:ext uri="{FF2B5EF4-FFF2-40B4-BE49-F238E27FC236}">
                <a16:creationId xmlns:a16="http://schemas.microsoft.com/office/drawing/2014/main" id="{9123F691-71F4-8CB2-671E-12EE1DBF3871}"/>
              </a:ext>
            </a:extLst>
          </p:cNvPr>
          <p:cNvSpPr txBox="1"/>
          <p:nvPr/>
        </p:nvSpPr>
        <p:spPr>
          <a:xfrm>
            <a:off x="2423055" y="4333913"/>
            <a:ext cx="141064" cy="153888"/>
          </a:xfrm>
          <a:prstGeom prst="rect">
            <a:avLst/>
          </a:prstGeom>
          <a:noFill/>
        </p:spPr>
        <p:txBody>
          <a:bodyPr wrap="none" lIns="0" tIns="0" rIns="0" bIns="0" rtlCol="0">
            <a:spAutoFit/>
          </a:bodyPr>
          <a:lstStyle/>
          <a:p>
            <a:pPr algn="r"/>
            <a:r>
              <a:rPr lang="en-US" sz="1000" dirty="0">
                <a:latin typeface="Arial" panose="020B0604020202020204" pitchFamily="34" charset="0"/>
                <a:ea typeface="Aileron" charset="0"/>
                <a:cs typeface="Arial" panose="020B0604020202020204" pitchFamily="34" charset="0"/>
              </a:rPr>
              <a:t>20</a:t>
            </a:r>
          </a:p>
        </p:txBody>
      </p:sp>
      <p:sp>
        <p:nvSpPr>
          <p:cNvPr id="47" name="TextBox 46">
            <a:extLst>
              <a:ext uri="{FF2B5EF4-FFF2-40B4-BE49-F238E27FC236}">
                <a16:creationId xmlns:a16="http://schemas.microsoft.com/office/drawing/2014/main" id="{39DD1F2B-7FD4-C3CB-D000-47F31EB2841D}"/>
              </a:ext>
            </a:extLst>
          </p:cNvPr>
          <p:cNvSpPr txBox="1"/>
          <p:nvPr/>
        </p:nvSpPr>
        <p:spPr>
          <a:xfrm>
            <a:off x="2493587" y="4781588"/>
            <a:ext cx="70532" cy="153888"/>
          </a:xfrm>
          <a:prstGeom prst="rect">
            <a:avLst/>
          </a:prstGeom>
          <a:noFill/>
        </p:spPr>
        <p:txBody>
          <a:bodyPr wrap="none" lIns="0" tIns="0" rIns="0" bIns="0" rtlCol="0">
            <a:spAutoFit/>
          </a:bodyPr>
          <a:lstStyle/>
          <a:p>
            <a:pPr algn="r"/>
            <a:r>
              <a:rPr lang="en-US" sz="1000" dirty="0">
                <a:latin typeface="Arial" panose="020B0604020202020204" pitchFamily="34" charset="0"/>
                <a:ea typeface="Aileron" charset="0"/>
                <a:cs typeface="Arial" panose="020B0604020202020204" pitchFamily="34" charset="0"/>
              </a:rPr>
              <a:t>0</a:t>
            </a:r>
          </a:p>
        </p:txBody>
      </p:sp>
      <p:sp>
        <p:nvSpPr>
          <p:cNvPr id="48" name="TextBox 47">
            <a:extLst>
              <a:ext uri="{FF2B5EF4-FFF2-40B4-BE49-F238E27FC236}">
                <a16:creationId xmlns:a16="http://schemas.microsoft.com/office/drawing/2014/main" id="{DE6B8604-AB02-1A9F-ADE8-5AEB6770BF2A}"/>
              </a:ext>
            </a:extLst>
          </p:cNvPr>
          <p:cNvSpPr txBox="1"/>
          <p:nvPr/>
        </p:nvSpPr>
        <p:spPr>
          <a:xfrm>
            <a:off x="6720154" y="5062995"/>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36</a:t>
            </a:r>
          </a:p>
        </p:txBody>
      </p:sp>
      <p:sp>
        <p:nvSpPr>
          <p:cNvPr id="49" name="TextBox 48">
            <a:extLst>
              <a:ext uri="{FF2B5EF4-FFF2-40B4-BE49-F238E27FC236}">
                <a16:creationId xmlns:a16="http://schemas.microsoft.com/office/drawing/2014/main" id="{6F51A50A-C2FF-FB74-ED5D-BC2592D993F9}"/>
              </a:ext>
            </a:extLst>
          </p:cNvPr>
          <p:cNvSpPr txBox="1"/>
          <p:nvPr/>
        </p:nvSpPr>
        <p:spPr>
          <a:xfrm>
            <a:off x="6384827" y="5062995"/>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33</a:t>
            </a:r>
          </a:p>
        </p:txBody>
      </p:sp>
      <p:sp>
        <p:nvSpPr>
          <p:cNvPr id="50" name="TextBox 49">
            <a:extLst>
              <a:ext uri="{FF2B5EF4-FFF2-40B4-BE49-F238E27FC236}">
                <a16:creationId xmlns:a16="http://schemas.microsoft.com/office/drawing/2014/main" id="{8A6D853F-E3B5-69D9-5927-0E557C170FDA}"/>
              </a:ext>
            </a:extLst>
          </p:cNvPr>
          <p:cNvSpPr txBox="1"/>
          <p:nvPr/>
        </p:nvSpPr>
        <p:spPr>
          <a:xfrm>
            <a:off x="6049640" y="5062995"/>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30</a:t>
            </a:r>
          </a:p>
        </p:txBody>
      </p:sp>
      <p:sp>
        <p:nvSpPr>
          <p:cNvPr id="51" name="TextBox 50">
            <a:extLst>
              <a:ext uri="{FF2B5EF4-FFF2-40B4-BE49-F238E27FC236}">
                <a16:creationId xmlns:a16="http://schemas.microsoft.com/office/drawing/2014/main" id="{C7D3A131-6B54-0A39-77B4-7D01AACF74DD}"/>
              </a:ext>
            </a:extLst>
          </p:cNvPr>
          <p:cNvSpPr txBox="1"/>
          <p:nvPr/>
        </p:nvSpPr>
        <p:spPr>
          <a:xfrm>
            <a:off x="5724851" y="5062995"/>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27</a:t>
            </a:r>
          </a:p>
        </p:txBody>
      </p:sp>
      <p:sp>
        <p:nvSpPr>
          <p:cNvPr id="52" name="TextBox 51">
            <a:extLst>
              <a:ext uri="{FF2B5EF4-FFF2-40B4-BE49-F238E27FC236}">
                <a16:creationId xmlns:a16="http://schemas.microsoft.com/office/drawing/2014/main" id="{A02062AB-0BF7-6DA1-5C47-2EEF90B4ECB0}"/>
              </a:ext>
            </a:extLst>
          </p:cNvPr>
          <p:cNvSpPr txBox="1"/>
          <p:nvPr/>
        </p:nvSpPr>
        <p:spPr>
          <a:xfrm>
            <a:off x="5391866" y="5062995"/>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24</a:t>
            </a:r>
          </a:p>
        </p:txBody>
      </p:sp>
      <p:sp>
        <p:nvSpPr>
          <p:cNvPr id="53" name="TextBox 52">
            <a:extLst>
              <a:ext uri="{FF2B5EF4-FFF2-40B4-BE49-F238E27FC236}">
                <a16:creationId xmlns:a16="http://schemas.microsoft.com/office/drawing/2014/main" id="{6CC45139-D907-4C2A-F057-5A4E892412BC}"/>
              </a:ext>
            </a:extLst>
          </p:cNvPr>
          <p:cNvSpPr txBox="1"/>
          <p:nvPr/>
        </p:nvSpPr>
        <p:spPr>
          <a:xfrm>
            <a:off x="5058947" y="5062995"/>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21</a:t>
            </a:r>
          </a:p>
        </p:txBody>
      </p:sp>
      <p:sp>
        <p:nvSpPr>
          <p:cNvPr id="54" name="TextBox 53">
            <a:extLst>
              <a:ext uri="{FF2B5EF4-FFF2-40B4-BE49-F238E27FC236}">
                <a16:creationId xmlns:a16="http://schemas.microsoft.com/office/drawing/2014/main" id="{F2427510-C9F7-39FD-689A-D9D0A3120879}"/>
              </a:ext>
            </a:extLst>
          </p:cNvPr>
          <p:cNvSpPr txBox="1"/>
          <p:nvPr/>
        </p:nvSpPr>
        <p:spPr>
          <a:xfrm>
            <a:off x="4724403" y="5062995"/>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18</a:t>
            </a:r>
          </a:p>
        </p:txBody>
      </p:sp>
      <p:sp>
        <p:nvSpPr>
          <p:cNvPr id="55" name="TextBox 54">
            <a:extLst>
              <a:ext uri="{FF2B5EF4-FFF2-40B4-BE49-F238E27FC236}">
                <a16:creationId xmlns:a16="http://schemas.microsoft.com/office/drawing/2014/main" id="{A4E25650-7F94-638B-3AEA-CACE733DCFD7}"/>
              </a:ext>
            </a:extLst>
          </p:cNvPr>
          <p:cNvSpPr txBox="1"/>
          <p:nvPr/>
        </p:nvSpPr>
        <p:spPr>
          <a:xfrm>
            <a:off x="4383898" y="5062995"/>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15</a:t>
            </a:r>
          </a:p>
        </p:txBody>
      </p:sp>
      <p:sp>
        <p:nvSpPr>
          <p:cNvPr id="56" name="TextBox 55">
            <a:extLst>
              <a:ext uri="{FF2B5EF4-FFF2-40B4-BE49-F238E27FC236}">
                <a16:creationId xmlns:a16="http://schemas.microsoft.com/office/drawing/2014/main" id="{C6BE6C73-652C-A51F-AC15-F0953F0215F6}"/>
              </a:ext>
            </a:extLst>
          </p:cNvPr>
          <p:cNvSpPr txBox="1"/>
          <p:nvPr/>
        </p:nvSpPr>
        <p:spPr>
          <a:xfrm>
            <a:off x="4056124" y="5062995"/>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12</a:t>
            </a:r>
          </a:p>
        </p:txBody>
      </p:sp>
      <p:sp>
        <p:nvSpPr>
          <p:cNvPr id="57" name="TextBox 56">
            <a:extLst>
              <a:ext uri="{FF2B5EF4-FFF2-40B4-BE49-F238E27FC236}">
                <a16:creationId xmlns:a16="http://schemas.microsoft.com/office/drawing/2014/main" id="{6EA9F443-D216-5D0A-CAC5-30B39137B650}"/>
              </a:ext>
            </a:extLst>
          </p:cNvPr>
          <p:cNvSpPr txBox="1"/>
          <p:nvPr/>
        </p:nvSpPr>
        <p:spPr>
          <a:xfrm>
            <a:off x="3761264" y="5062995"/>
            <a:ext cx="70532"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9</a:t>
            </a:r>
          </a:p>
        </p:txBody>
      </p:sp>
      <p:sp>
        <p:nvSpPr>
          <p:cNvPr id="58" name="TextBox 57">
            <a:extLst>
              <a:ext uri="{FF2B5EF4-FFF2-40B4-BE49-F238E27FC236}">
                <a16:creationId xmlns:a16="http://schemas.microsoft.com/office/drawing/2014/main" id="{AF8BD20C-8D3A-58E4-C1EA-5D0633BB21F4}"/>
              </a:ext>
            </a:extLst>
          </p:cNvPr>
          <p:cNvSpPr txBox="1"/>
          <p:nvPr/>
        </p:nvSpPr>
        <p:spPr>
          <a:xfrm>
            <a:off x="3420410" y="5062995"/>
            <a:ext cx="70532"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6</a:t>
            </a:r>
          </a:p>
        </p:txBody>
      </p:sp>
      <p:sp>
        <p:nvSpPr>
          <p:cNvPr id="59" name="TextBox 58">
            <a:extLst>
              <a:ext uri="{FF2B5EF4-FFF2-40B4-BE49-F238E27FC236}">
                <a16:creationId xmlns:a16="http://schemas.microsoft.com/office/drawing/2014/main" id="{11570397-CE0F-978E-8D3F-B56A9F1A1690}"/>
              </a:ext>
            </a:extLst>
          </p:cNvPr>
          <p:cNvSpPr txBox="1"/>
          <p:nvPr/>
        </p:nvSpPr>
        <p:spPr>
          <a:xfrm>
            <a:off x="3087035" y="5062995"/>
            <a:ext cx="70532"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3</a:t>
            </a:r>
          </a:p>
        </p:txBody>
      </p:sp>
      <p:sp>
        <p:nvSpPr>
          <p:cNvPr id="60" name="TextBox 59">
            <a:extLst>
              <a:ext uri="{FF2B5EF4-FFF2-40B4-BE49-F238E27FC236}">
                <a16:creationId xmlns:a16="http://schemas.microsoft.com/office/drawing/2014/main" id="{C4EB341C-7858-9407-B798-317FF87A177D}"/>
              </a:ext>
            </a:extLst>
          </p:cNvPr>
          <p:cNvSpPr txBox="1"/>
          <p:nvPr/>
        </p:nvSpPr>
        <p:spPr>
          <a:xfrm>
            <a:off x="2753660" y="5062995"/>
            <a:ext cx="70532"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0</a:t>
            </a:r>
          </a:p>
        </p:txBody>
      </p:sp>
      <p:sp>
        <p:nvSpPr>
          <p:cNvPr id="61" name="TextBox 60">
            <a:extLst>
              <a:ext uri="{FF2B5EF4-FFF2-40B4-BE49-F238E27FC236}">
                <a16:creationId xmlns:a16="http://schemas.microsoft.com/office/drawing/2014/main" id="{738D8335-CB88-DAEC-9974-4A3E7AC04B52}"/>
              </a:ext>
            </a:extLst>
          </p:cNvPr>
          <p:cNvSpPr txBox="1"/>
          <p:nvPr/>
        </p:nvSpPr>
        <p:spPr>
          <a:xfrm>
            <a:off x="7043488" y="5062995"/>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39</a:t>
            </a:r>
          </a:p>
        </p:txBody>
      </p:sp>
    </p:spTree>
    <p:extLst>
      <p:ext uri="{BB962C8B-B14F-4D97-AF65-F5344CB8AC3E}">
        <p14:creationId xmlns:p14="http://schemas.microsoft.com/office/powerpoint/2010/main" val="277931214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p:txBody>
          <a:bodyPr/>
          <a:lstStyle/>
          <a:p>
            <a:r>
              <a:rPr lang="en-GB" dirty="0"/>
              <a:t>Initial RFS benefit with atezolizumab + bevacizumab versus active surveillance </a:t>
            </a:r>
            <a:r>
              <a:rPr lang="en-GB" b="1" dirty="0">
                <a:solidFill>
                  <a:schemeClr val="accent1"/>
                </a:solidFill>
              </a:rPr>
              <a:t>was not sustained</a:t>
            </a:r>
          </a:p>
          <a:p>
            <a:r>
              <a:rPr lang="en-GB" dirty="0"/>
              <a:t>Safety profile of atezolizumab + bevacizumab remained manageable and consistent with each agent and underlying HCC</a:t>
            </a:r>
          </a:p>
          <a:p>
            <a:r>
              <a:rPr lang="en-GB" b="1" dirty="0">
                <a:solidFill>
                  <a:schemeClr val="accent1"/>
                </a:solidFill>
              </a:rPr>
              <a:t>Results do not support atezolizumab + bevacizumab as an adjuvant therapy for all high-risk HCC</a:t>
            </a:r>
          </a:p>
          <a:p>
            <a:pPr lvl="1"/>
            <a:r>
              <a:rPr lang="en-GB" dirty="0"/>
              <a:t>Efficacy follow-up for OS will continue</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IM</a:t>
            </a:r>
            <a:r>
              <a:rPr lang="en-GB" cap="none" dirty="0"/>
              <a:t>brave</a:t>
            </a:r>
            <a:r>
              <a:rPr lang="en-GB" dirty="0"/>
              <a:t>050</a:t>
            </a:r>
            <a:br>
              <a:rPr lang="en-GB" dirty="0"/>
            </a:br>
            <a:r>
              <a:rPr lang="en-GB" sz="2400" dirty="0">
                <a:solidFill>
                  <a:schemeClr val="accent1"/>
                </a:solidFill>
              </a:rPr>
              <a:t>summary</a:t>
            </a:r>
            <a:endParaRPr lang="en-GB" dirty="0">
              <a:solidFill>
                <a:schemeClr val="accent1"/>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21</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p:txBody>
          <a:bodyPr anchor="b"/>
          <a:lstStyle/>
          <a:p>
            <a:r>
              <a:rPr lang="en-GB" sz="1200" dirty="0"/>
              <a:t>HCC, hepatocellular carcinoma; RFS, recurrence-free survival </a:t>
            </a:r>
          </a:p>
          <a:p>
            <a:r>
              <a:rPr lang="en-GB" sz="1200" dirty="0"/>
              <a:t>Yopp A, et al. ESMO 2024. Abstract #LBA39. Oral presentation</a:t>
            </a:r>
            <a:endParaRPr lang="en-US" dirty="0"/>
          </a:p>
        </p:txBody>
      </p:sp>
    </p:spTree>
    <p:extLst>
      <p:ext uri="{BB962C8B-B14F-4D97-AF65-F5344CB8AC3E}">
        <p14:creationId xmlns:p14="http://schemas.microsoft.com/office/powerpoint/2010/main" val="128011826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620184" y="1329343"/>
            <a:ext cx="10963200" cy="4707919"/>
          </a:xfrm>
        </p:spPr>
        <p:txBody>
          <a:bodyPr>
            <a:normAutofit fontScale="77500" lnSpcReduction="20000"/>
          </a:bodyPr>
          <a:lstStyle/>
          <a:p>
            <a:pPr marL="0" indent="0">
              <a:lnSpc>
                <a:spcPct val="120000"/>
              </a:lnSpc>
              <a:spcBef>
                <a:spcPts val="600"/>
              </a:spcBef>
              <a:buNone/>
            </a:pPr>
            <a:r>
              <a:rPr lang="en-GB" altLang="en-US" b="1" dirty="0">
                <a:latin typeface="Arial" panose="020B0604020202020204" pitchFamily="34" charset="0"/>
              </a:rPr>
              <a:t>This programme is developed by HCC CONNECT, </a:t>
            </a:r>
            <a:br>
              <a:rPr lang="en-GB" altLang="en-US" b="1" dirty="0">
                <a:latin typeface="Arial" panose="020B0604020202020204" pitchFamily="34" charset="0"/>
              </a:rPr>
            </a:br>
            <a:r>
              <a:rPr lang="en-GB" altLang="en-US" b="1" dirty="0">
                <a:latin typeface="Arial" panose="020B0604020202020204" pitchFamily="34" charset="0"/>
              </a:rPr>
              <a:t>an international group of experts in the field of </a:t>
            </a:r>
            <a:br>
              <a:rPr lang="en-GB" altLang="en-US" b="1" dirty="0">
                <a:latin typeface="Arial" panose="020B0604020202020204" pitchFamily="34" charset="0"/>
              </a:rPr>
            </a:br>
            <a:r>
              <a:rPr lang="en-GB" b="1" dirty="0"/>
              <a:t>hepatocellular carcinoma.</a:t>
            </a:r>
            <a:endParaRPr lang="en-GB" altLang="en-US" b="1" dirty="0">
              <a:latin typeface="Arial" panose="020B0604020202020204" pitchFamily="34" charset="0"/>
            </a:endParaRPr>
          </a:p>
          <a:p>
            <a:pPr marL="0" indent="0">
              <a:lnSpc>
                <a:spcPct val="120000"/>
              </a:lnSpc>
              <a:spcBef>
                <a:spcPts val="600"/>
              </a:spcBef>
              <a:buNone/>
            </a:pPr>
            <a:endParaRPr lang="en-GB" altLang="en-US" dirty="0">
              <a:latin typeface="Arial" panose="020B0604020202020204" pitchFamily="34" charset="0"/>
            </a:endParaRPr>
          </a:p>
          <a:p>
            <a:pPr marL="0" indent="0">
              <a:spcBef>
                <a:spcPts val="600"/>
              </a:spcBef>
              <a:buNone/>
            </a:pPr>
            <a:r>
              <a:rPr lang="en-GB" sz="2300" b="1" dirty="0">
                <a:solidFill>
                  <a:schemeClr val="accent1"/>
                </a:solidFill>
                <a:latin typeface="Arial" panose="020B0604020202020204" pitchFamily="34" charset="0"/>
              </a:rPr>
              <a:t>Acknowledgement and disclosures</a:t>
            </a:r>
            <a:endParaRPr lang="en-GB" altLang="en-US" sz="2300" b="1" dirty="0">
              <a:solidFill>
                <a:schemeClr val="accent1"/>
              </a:solidFill>
              <a:latin typeface="Arial" panose="020B0604020202020204" pitchFamily="34" charset="0"/>
            </a:endParaRPr>
          </a:p>
          <a:p>
            <a:pPr marL="0" indent="0">
              <a:lnSpc>
                <a:spcPct val="120000"/>
              </a:lnSpc>
              <a:buNone/>
            </a:pPr>
            <a:r>
              <a:rPr lang="en-GB" altLang="en-US" sz="2300" dirty="0">
                <a:latin typeface="Arial" panose="020B0604020202020204" pitchFamily="34" charset="0"/>
              </a:rPr>
              <a:t>AstraZeneca has provided a sponsorship grant towards this independent programme. The programme </a:t>
            </a:r>
            <a:br>
              <a:rPr lang="en-GB" altLang="en-US" sz="2300" dirty="0">
                <a:latin typeface="Arial" panose="020B0604020202020204" pitchFamily="34" charset="0"/>
              </a:rPr>
            </a:br>
            <a:r>
              <a:rPr lang="en-GB" altLang="en-US" sz="2300" dirty="0">
                <a:latin typeface="Arial" panose="020B0604020202020204" pitchFamily="34" charset="0"/>
              </a:rPr>
              <a:t>is therefore independent, the content is not influenced by the supporter and is under the sole responsibility of the experts.</a:t>
            </a:r>
            <a:endParaRPr lang="en-GB" sz="2300" dirty="0">
              <a:latin typeface="Arial" panose="020B0604020202020204" pitchFamily="34" charset="0"/>
            </a:endParaRPr>
          </a:p>
          <a:p>
            <a:pPr marL="0" indent="0">
              <a:lnSpc>
                <a:spcPct val="120000"/>
              </a:lnSpc>
              <a:buNone/>
            </a:pPr>
            <a:r>
              <a:rPr lang="en-GB" sz="2300" b="1" dirty="0">
                <a:latin typeface="Arial" panose="020B0604020202020204" pitchFamily="34" charset="0"/>
              </a:rPr>
              <a:t>Please note:</a:t>
            </a:r>
            <a:r>
              <a:rPr lang="en-GB" sz="2300" dirty="0">
                <a:latin typeface="Arial" panose="020B0604020202020204" pitchFamily="34" charset="0"/>
              </a:rPr>
              <a:t> the views expressed within this programme are the personal opinions of the experts. </a:t>
            </a:r>
            <a:br>
              <a:rPr lang="en-GB" sz="2300" dirty="0">
                <a:latin typeface="Arial" panose="020B0604020202020204" pitchFamily="34" charset="0"/>
              </a:rPr>
            </a:br>
            <a:r>
              <a:rPr lang="en-GB" sz="2300" dirty="0">
                <a:latin typeface="Arial" panose="020B0604020202020204" pitchFamily="34" charset="0"/>
              </a:rPr>
              <a:t>They do not necessarily represent the views of the experts’ institutions, or the rest of the </a:t>
            </a:r>
            <a:br>
              <a:rPr lang="en-GB" sz="2300" dirty="0">
                <a:latin typeface="Arial" panose="020B0604020202020204" pitchFamily="34" charset="0"/>
              </a:rPr>
            </a:br>
            <a:r>
              <a:rPr lang="en-GB" sz="2300" dirty="0">
                <a:latin typeface="Arial" panose="020B0604020202020204" pitchFamily="34" charset="0"/>
              </a:rPr>
              <a:t>HCC CONNECT group.</a:t>
            </a:r>
          </a:p>
          <a:p>
            <a:pPr marL="0" indent="0">
              <a:lnSpc>
                <a:spcPct val="120000"/>
              </a:lnSpc>
              <a:buNone/>
            </a:pPr>
            <a:r>
              <a:rPr lang="en-GB" sz="2300" b="1" dirty="0">
                <a:latin typeface="Arial" panose="020B0604020202020204" pitchFamily="34" charset="0"/>
              </a:rPr>
              <a:t>Expert disclosures:</a:t>
            </a:r>
          </a:p>
          <a:p>
            <a:pPr>
              <a:lnSpc>
                <a:spcPct val="120000"/>
              </a:lnSpc>
            </a:pPr>
            <a:r>
              <a:rPr lang="en-GB" sz="2300" b="1" dirty="0">
                <a:solidFill>
                  <a:srgbClr val="C6573B"/>
                </a:solidFill>
                <a:latin typeface="Arial" panose="020B0604020202020204" pitchFamily="34" charset="0"/>
              </a:rPr>
              <a:t>Dr Richard Finn </a:t>
            </a:r>
            <a:r>
              <a:rPr lang="en-GB" sz="2300" dirty="0">
                <a:latin typeface="Arial" panose="020B0604020202020204" pitchFamily="34" charset="0"/>
              </a:rPr>
              <a:t>has received financial support/sponsorship for research support, consultation, </a:t>
            </a:r>
            <a:br>
              <a:rPr lang="en-GB" sz="2300" dirty="0">
                <a:latin typeface="Arial" panose="020B0604020202020204" pitchFamily="34" charset="0"/>
              </a:rPr>
            </a:br>
            <a:r>
              <a:rPr lang="en-GB" sz="2300" dirty="0">
                <a:latin typeface="Arial" panose="020B0604020202020204" pitchFamily="34" charset="0"/>
              </a:rPr>
              <a:t>or speaker fees from the following companies: AstraZeneca, Bayer, </a:t>
            </a:r>
            <a:r>
              <a:rPr lang="en-GB" sz="2300" dirty="0"/>
              <a:t>CStone, </a:t>
            </a:r>
            <a:r>
              <a:rPr lang="en-GB" sz="2300" dirty="0">
                <a:latin typeface="Arial" panose="020B0604020202020204" pitchFamily="34" charset="0"/>
              </a:rPr>
              <a:t>Eisai, </a:t>
            </a:r>
            <a:r>
              <a:rPr lang="en-GB" sz="2300" dirty="0"/>
              <a:t>Eli Lilly, </a:t>
            </a:r>
            <a:r>
              <a:rPr lang="en-GB" sz="2300" dirty="0">
                <a:latin typeface="Arial" panose="020B0604020202020204" pitchFamily="34" charset="0"/>
              </a:rPr>
              <a:t>Exelixis,</a:t>
            </a:r>
            <a:r>
              <a:rPr lang="en-GB" sz="2300" dirty="0"/>
              <a:t> Hengrui, </a:t>
            </a:r>
            <a:r>
              <a:rPr lang="en-GB" sz="2300" dirty="0">
                <a:latin typeface="Arial" panose="020B0604020202020204" pitchFamily="34" charset="0"/>
              </a:rPr>
              <a:t>Merck, Pfizer, Roche/Genentech</a:t>
            </a: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p:txBody>
          <a:bodyPr/>
          <a:lstStyle/>
          <a:p>
            <a:r>
              <a:rPr lang="en-GB" dirty="0">
                <a:latin typeface="Arial" panose="020B0604020202020204" pitchFamily="34" charset="0"/>
              </a:rPr>
              <a:t>Developed by HCC COnnect</a:t>
            </a: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p:txBody>
          <a:bodyPr/>
          <a:lstStyle/>
          <a:p>
            <a:fld id="{FCE43C0F-8A7B-3A4B-9DB5-B3472E36E833}" type="slidenum">
              <a:rPr lang="en-GB" noProof="0" smtClean="0">
                <a:latin typeface="Arial" panose="020B0604020202020204" pitchFamily="34" charset="0"/>
                <a:cs typeface="Arial" panose="020B0604020202020204" pitchFamily="34" charset="0"/>
              </a:rPr>
              <a:pPr/>
              <a:t>3</a:t>
            </a:fld>
            <a:endParaRPr lang="en-GB" noProof="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dirty="0">
              <a:solidFill>
                <a:srgbClr val="505050"/>
              </a:solidFill>
              <a:latin typeface="Aileron" charset="0"/>
              <a:ea typeface="Aileron" charset="0"/>
              <a:cs typeface="Aileron" charset="0"/>
            </a:endParaRPr>
          </a:p>
        </p:txBody>
      </p:sp>
      <p:pic>
        <p:nvPicPr>
          <p:cNvPr id="8" name="Picture 7">
            <a:hlinkClick r:id="rId3"/>
            <a:extLst>
              <a:ext uri="{FF2B5EF4-FFF2-40B4-BE49-F238E27FC236}">
                <a16:creationId xmlns:a16="http://schemas.microsoft.com/office/drawing/2014/main" id="{39D149FE-53F9-9445-A96C-8C196BA3D1AB}"/>
              </a:ext>
            </a:extLst>
          </p:cNvPr>
          <p:cNvPicPr>
            <a:picLocks noChangeAspect="1"/>
          </p:cNvPicPr>
          <p:nvPr/>
        </p:nvPicPr>
        <p:blipFill rotWithShape="1">
          <a:blip r:embed="rId4"/>
          <a:srcRect r="2035"/>
          <a:stretch/>
        </p:blipFill>
        <p:spPr>
          <a:xfrm>
            <a:off x="7380000" y="1213200"/>
            <a:ext cx="2552523" cy="1009649"/>
          </a:xfrm>
          <a:prstGeom prst="rect">
            <a:avLst/>
          </a:prstGeom>
        </p:spPr>
      </p:pic>
      <p:sp>
        <p:nvSpPr>
          <p:cNvPr id="10" name="Content Placeholder 9">
            <a:extLst>
              <a:ext uri="{FF2B5EF4-FFF2-40B4-BE49-F238E27FC236}">
                <a16:creationId xmlns:a16="http://schemas.microsoft.com/office/drawing/2014/main" id="{5ECEE15E-AAF4-25E9-1FB7-87F91CEF071F}"/>
              </a:ext>
            </a:extLst>
          </p:cNvPr>
          <p:cNvSpPr>
            <a:spLocks noGrp="1"/>
          </p:cNvSpPr>
          <p:nvPr>
            <p:ph sz="quarter" idx="15"/>
          </p:nvPr>
        </p:nvSpPr>
        <p:spPr/>
        <p:txBody>
          <a:bodyPr/>
          <a:lstStyle/>
          <a:p>
            <a:endParaRPr lang="en-GB" dirty="0"/>
          </a:p>
        </p:txBody>
      </p:sp>
    </p:spTree>
    <p:extLst>
      <p:ext uri="{BB962C8B-B14F-4D97-AF65-F5344CB8AC3E}">
        <p14:creationId xmlns:p14="http://schemas.microsoft.com/office/powerpoint/2010/main" val="143538297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0FADE4-735A-D3BD-A516-EE936378B3CE}"/>
              </a:ext>
            </a:extLst>
          </p:cNvPr>
          <p:cNvSpPr>
            <a:spLocks noGrp="1"/>
          </p:cNvSpPr>
          <p:nvPr>
            <p:ph sz="quarter" idx="12"/>
          </p:nvPr>
        </p:nvSpPr>
        <p:spPr>
          <a:xfrm>
            <a:off x="620184" y="1268760"/>
            <a:ext cx="11380472" cy="4525200"/>
          </a:xfrm>
        </p:spPr>
        <p:txBody>
          <a:bodyPr/>
          <a:lstStyle/>
          <a:p>
            <a:pPr marL="0" indent="0">
              <a:spcBef>
                <a:spcPts val="600"/>
              </a:spcBef>
              <a:buNone/>
            </a:pPr>
            <a:r>
              <a:rPr lang="en-GB" b="1" dirty="0">
                <a:solidFill>
                  <a:schemeClr val="accent1"/>
                </a:solidFill>
              </a:rPr>
              <a:t>ABSTRACT 1:</a:t>
            </a:r>
          </a:p>
          <a:p>
            <a:pPr>
              <a:spcBef>
                <a:spcPts val="600"/>
              </a:spcBef>
            </a:pPr>
            <a:r>
              <a:rPr lang="en-GB" b="1" dirty="0">
                <a:solidFill>
                  <a:schemeClr val="accent1"/>
                </a:solidFill>
              </a:rPr>
              <a:t>HIMALAYA: </a:t>
            </a:r>
            <a:r>
              <a:rPr lang="en-GB" dirty="0"/>
              <a:t>results from the extended follow-up set a new benchmark in unresectable </a:t>
            </a:r>
            <a:br>
              <a:rPr lang="en-GB" dirty="0"/>
            </a:br>
            <a:r>
              <a:rPr lang="en-GB" dirty="0"/>
              <a:t>HCC, with one in five patients alive with </a:t>
            </a:r>
            <a:r>
              <a:rPr lang="pt-BR" dirty="0"/>
              <a:t>single tremelimumab regular interval durvalumab </a:t>
            </a:r>
            <a:r>
              <a:rPr lang="en-GB" dirty="0"/>
              <a:t>(STRIDE) at 5 years</a:t>
            </a:r>
          </a:p>
          <a:p>
            <a:pPr marL="0" indent="0">
              <a:buNone/>
            </a:pPr>
            <a:r>
              <a:rPr lang="en-GB" b="1" dirty="0">
                <a:solidFill>
                  <a:schemeClr val="accent1"/>
                </a:solidFill>
              </a:rPr>
              <a:t>ABSTRACT 2:</a:t>
            </a:r>
          </a:p>
          <a:p>
            <a:pPr>
              <a:spcBef>
                <a:spcPts val="600"/>
              </a:spcBef>
            </a:pPr>
            <a:r>
              <a:rPr lang="en-GB" b="1" dirty="0">
                <a:solidFill>
                  <a:schemeClr val="accent1"/>
                </a:solidFill>
              </a:rPr>
              <a:t>CheckMate 9DW: </a:t>
            </a:r>
            <a:r>
              <a:rPr lang="en-GB" dirty="0"/>
              <a:t>further supports nivolumab + ipilimumab as a potential first-line </a:t>
            </a:r>
            <a:br>
              <a:rPr lang="en-GB" dirty="0"/>
            </a:br>
            <a:r>
              <a:rPr lang="en-GB" dirty="0"/>
              <a:t>treatment option for patients with unresectable HCC</a:t>
            </a:r>
          </a:p>
          <a:p>
            <a:pPr marL="0" indent="0">
              <a:buNone/>
            </a:pPr>
            <a:r>
              <a:rPr lang="en-GB" b="1" dirty="0">
                <a:solidFill>
                  <a:schemeClr val="accent1"/>
                </a:solidFill>
              </a:rPr>
              <a:t>ABSTRACT 3:</a:t>
            </a:r>
          </a:p>
          <a:p>
            <a:pPr>
              <a:spcBef>
                <a:spcPts val="600"/>
              </a:spcBef>
            </a:pPr>
            <a:r>
              <a:rPr lang="en-GB" b="1" dirty="0">
                <a:solidFill>
                  <a:schemeClr val="accent1"/>
                </a:solidFill>
              </a:rPr>
              <a:t>LEAP-012: </a:t>
            </a:r>
            <a:r>
              <a:rPr lang="en-GB" dirty="0"/>
              <a:t>met its primary endpoint. Lenvatinib + pembrolizumab + TACE showed a statistically significant and clinically meaningful improvement in PFS and an early trend </a:t>
            </a:r>
            <a:br>
              <a:rPr lang="en-GB" dirty="0"/>
            </a:br>
            <a:r>
              <a:rPr lang="en-GB" dirty="0"/>
              <a:t>towards improvement in OS versus placebo + TACE in patients with intermediate HCC</a:t>
            </a:r>
          </a:p>
          <a:p>
            <a:pPr marL="0" indent="0">
              <a:buNone/>
            </a:pPr>
            <a:r>
              <a:rPr lang="en-GB" b="1" dirty="0">
                <a:solidFill>
                  <a:schemeClr val="accent1"/>
                </a:solidFill>
              </a:rPr>
              <a:t>ABSTRACT 4:</a:t>
            </a:r>
          </a:p>
          <a:p>
            <a:pPr>
              <a:spcBef>
                <a:spcPts val="600"/>
              </a:spcBef>
            </a:pPr>
            <a:r>
              <a:rPr lang="en-GB" b="1" dirty="0">
                <a:solidFill>
                  <a:schemeClr val="accent1"/>
                </a:solidFill>
              </a:rPr>
              <a:t>IMbrave050: </a:t>
            </a:r>
            <a:r>
              <a:rPr lang="en-GB" dirty="0"/>
              <a:t>does not support atezolizumab + bevacizumab as an adjuvant therapy for all high-risk HCC</a:t>
            </a:r>
          </a:p>
        </p:txBody>
      </p:sp>
      <p:sp>
        <p:nvSpPr>
          <p:cNvPr id="3" name="Title 2">
            <a:extLst>
              <a:ext uri="{FF2B5EF4-FFF2-40B4-BE49-F238E27FC236}">
                <a16:creationId xmlns:a16="http://schemas.microsoft.com/office/drawing/2014/main" id="{56E68B9F-C4CF-A0EB-F439-3DC4F172DB82}"/>
              </a:ext>
            </a:extLst>
          </p:cNvPr>
          <p:cNvSpPr>
            <a:spLocks noGrp="1"/>
          </p:cNvSpPr>
          <p:nvPr>
            <p:ph type="title"/>
          </p:nvPr>
        </p:nvSpPr>
        <p:spPr>
          <a:xfrm>
            <a:off x="619201" y="259200"/>
            <a:ext cx="10963199" cy="864000"/>
          </a:xfrm>
        </p:spPr>
        <p:txBody>
          <a:bodyPr>
            <a:normAutofit/>
          </a:bodyPr>
          <a:lstStyle/>
          <a:p>
            <a:r>
              <a:rPr lang="en-GB" dirty="0"/>
              <a:t>Clinical takeaways</a:t>
            </a:r>
            <a:br>
              <a:rPr lang="en-GB" dirty="0"/>
            </a:br>
            <a:r>
              <a:rPr lang="en-GB" sz="2400" dirty="0">
                <a:solidFill>
                  <a:schemeClr val="accent1"/>
                </a:solidFill>
              </a:rPr>
              <a:t>Highlights from ESMO 2024 - hCC</a:t>
            </a:r>
          </a:p>
        </p:txBody>
      </p:sp>
      <p:sp>
        <p:nvSpPr>
          <p:cNvPr id="5" name="Slide Number Placeholder 4">
            <a:extLst>
              <a:ext uri="{FF2B5EF4-FFF2-40B4-BE49-F238E27FC236}">
                <a16:creationId xmlns:a16="http://schemas.microsoft.com/office/drawing/2014/main" id="{13871A03-8035-C1EE-9560-AE0D7871B517}"/>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4</a:t>
            </a:fld>
            <a:endParaRPr lang="en-GB" dirty="0"/>
          </a:p>
        </p:txBody>
      </p:sp>
      <p:sp>
        <p:nvSpPr>
          <p:cNvPr id="4" name="Content Placeholder 7">
            <a:extLst>
              <a:ext uri="{FF2B5EF4-FFF2-40B4-BE49-F238E27FC236}">
                <a16:creationId xmlns:a16="http://schemas.microsoft.com/office/drawing/2014/main" id="{387BFB90-7A65-B55D-EEB9-2CBA79268440}"/>
              </a:ext>
            </a:extLst>
          </p:cNvPr>
          <p:cNvSpPr>
            <a:spLocks noGrp="1"/>
          </p:cNvSpPr>
          <p:nvPr>
            <p:ph sz="quarter" idx="15"/>
          </p:nvPr>
        </p:nvSpPr>
        <p:spPr>
          <a:xfrm>
            <a:off x="620183" y="6356351"/>
            <a:ext cx="10180339" cy="365125"/>
          </a:xfrm>
        </p:spPr>
        <p:txBody>
          <a:bodyPr anchor="b" anchorCtr="0"/>
          <a:lstStyle/>
          <a:p>
            <a:r>
              <a:rPr lang="en-US" sz="1100" dirty="0"/>
              <a:t>ESMO, European Society for Medical Oncology; </a:t>
            </a:r>
            <a:r>
              <a:rPr lang="en-GB" sz="1100" dirty="0"/>
              <a:t>HCC, hepatocellular carcinoma; OS, overall survival; PFS, progression-free survival; STRIDE, ; TACE, </a:t>
            </a:r>
            <a:r>
              <a:rPr lang="en-GB" sz="1100" dirty="0" err="1"/>
              <a:t>transarterial</a:t>
            </a:r>
            <a:r>
              <a:rPr lang="en-GB" sz="1100" dirty="0"/>
              <a:t> </a:t>
            </a:r>
            <a:r>
              <a:rPr lang="en-GB" sz="1100" dirty="0" err="1"/>
              <a:t>chemoembolisation</a:t>
            </a:r>
            <a:endParaRPr lang="en-GB" sz="1100" dirty="0"/>
          </a:p>
        </p:txBody>
      </p:sp>
      <p:sp>
        <p:nvSpPr>
          <p:cNvPr id="6" name="Content Placeholder 7">
            <a:extLst>
              <a:ext uri="{FF2B5EF4-FFF2-40B4-BE49-F238E27FC236}">
                <a16:creationId xmlns:a16="http://schemas.microsoft.com/office/drawing/2014/main" id="{347F3F6D-1EF5-3C80-0A2F-10E84FEC27FE}"/>
              </a:ext>
            </a:extLst>
          </p:cNvPr>
          <p:cNvSpPr txBox="1">
            <a:spLocks/>
          </p:cNvSpPr>
          <p:nvPr/>
        </p:nvSpPr>
        <p:spPr>
          <a:xfrm>
            <a:off x="620183" y="6356351"/>
            <a:ext cx="10180339" cy="365125"/>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1000" dirty="0">
              <a:highlight>
                <a:srgbClr val="FFFF00"/>
              </a:highlight>
            </a:endParaRPr>
          </a:p>
        </p:txBody>
      </p:sp>
    </p:spTree>
    <p:extLst>
      <p:ext uri="{BB962C8B-B14F-4D97-AF65-F5344CB8AC3E}">
        <p14:creationId xmlns:p14="http://schemas.microsoft.com/office/powerpoint/2010/main" val="412162680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EB5E76-AF9F-22DF-BED9-F513443ACB22}"/>
              </a:ext>
            </a:extLst>
          </p:cNvPr>
          <p:cNvSpPr>
            <a:spLocks noGrp="1"/>
          </p:cNvSpPr>
          <p:nvPr>
            <p:ph sz="quarter" idx="12"/>
          </p:nvPr>
        </p:nvSpPr>
        <p:spPr>
          <a:xfrm>
            <a:off x="620184" y="1425600"/>
            <a:ext cx="10963200" cy="4525200"/>
          </a:xfrm>
        </p:spPr>
        <p:txBody>
          <a:bodyPr/>
          <a:lstStyle/>
          <a:p>
            <a:pPr lvl="0"/>
            <a:r>
              <a:rPr lang="en-GB" noProof="0" dirty="0"/>
              <a:t>Understand the latest practice-changing HCC data on IO and IO-based treatments </a:t>
            </a:r>
            <a:br>
              <a:rPr lang="en-GB" noProof="0" dirty="0"/>
            </a:br>
            <a:r>
              <a:rPr lang="en-GB" noProof="0" dirty="0"/>
              <a:t>from ESMO and how this could be implemented in clinical practice</a:t>
            </a:r>
          </a:p>
          <a:p>
            <a:endParaRPr lang="en-GB" dirty="0"/>
          </a:p>
        </p:txBody>
      </p:sp>
      <p:sp>
        <p:nvSpPr>
          <p:cNvPr id="3" name="Title 2">
            <a:extLst>
              <a:ext uri="{FF2B5EF4-FFF2-40B4-BE49-F238E27FC236}">
                <a16:creationId xmlns:a16="http://schemas.microsoft.com/office/drawing/2014/main" id="{132D1A28-0112-BA38-D8B2-34CBB6A9CB8A}"/>
              </a:ext>
            </a:extLst>
          </p:cNvPr>
          <p:cNvSpPr>
            <a:spLocks noGrp="1"/>
          </p:cNvSpPr>
          <p:nvPr>
            <p:ph type="title"/>
          </p:nvPr>
        </p:nvSpPr>
        <p:spPr>
          <a:xfrm>
            <a:off x="619201" y="259200"/>
            <a:ext cx="10963199" cy="864000"/>
          </a:xfrm>
        </p:spPr>
        <p:txBody>
          <a:bodyPr/>
          <a:lstStyle/>
          <a:p>
            <a:r>
              <a:rPr lang="en-GB" dirty="0"/>
              <a:t>Educational objective</a:t>
            </a:r>
          </a:p>
        </p:txBody>
      </p:sp>
      <p:sp>
        <p:nvSpPr>
          <p:cNvPr id="5" name="Slide Number Placeholder 4">
            <a:extLst>
              <a:ext uri="{FF2B5EF4-FFF2-40B4-BE49-F238E27FC236}">
                <a16:creationId xmlns:a16="http://schemas.microsoft.com/office/drawing/2014/main" id="{DD3ADE44-4EAA-06CE-A4B2-477BCFDE396F}"/>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5</a:t>
            </a:fld>
            <a:endParaRPr lang="en-GB" dirty="0"/>
          </a:p>
        </p:txBody>
      </p:sp>
      <p:sp>
        <p:nvSpPr>
          <p:cNvPr id="9" name="Content Placeholder 8">
            <a:extLst>
              <a:ext uri="{FF2B5EF4-FFF2-40B4-BE49-F238E27FC236}">
                <a16:creationId xmlns:a16="http://schemas.microsoft.com/office/drawing/2014/main" id="{1CD2BBD9-3A04-AEA1-2DBD-68F920774762}"/>
              </a:ext>
            </a:extLst>
          </p:cNvPr>
          <p:cNvSpPr>
            <a:spLocks noGrp="1"/>
          </p:cNvSpPr>
          <p:nvPr>
            <p:ph sz="quarter" idx="15"/>
          </p:nvPr>
        </p:nvSpPr>
        <p:spPr/>
        <p:txBody>
          <a:bodyPr anchor="b"/>
          <a:lstStyle/>
          <a:p>
            <a:r>
              <a:rPr lang="en-US" dirty="0"/>
              <a:t>ESMO, European Society for Medical Oncology; HCC, hepatocellular carcinoma; IO, immunotherapy</a:t>
            </a:r>
          </a:p>
        </p:txBody>
      </p:sp>
    </p:spTree>
    <p:extLst>
      <p:ext uri="{BB962C8B-B14F-4D97-AF65-F5344CB8AC3E}">
        <p14:creationId xmlns:p14="http://schemas.microsoft.com/office/powerpoint/2010/main" val="39374771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C9C9C5-D7D1-5FB5-D477-860D13823851}"/>
              </a:ext>
            </a:extLst>
          </p:cNvPr>
          <p:cNvSpPr>
            <a:spLocks noGrp="1"/>
          </p:cNvSpPr>
          <p:nvPr>
            <p:ph type="title"/>
          </p:nvPr>
        </p:nvSpPr>
        <p:spPr>
          <a:xfrm>
            <a:off x="609600" y="274638"/>
            <a:ext cx="10972800" cy="4162474"/>
          </a:xfrm>
        </p:spPr>
        <p:txBody>
          <a:bodyPr>
            <a:normAutofit/>
          </a:bodyPr>
          <a:lstStyle/>
          <a:p>
            <a:br>
              <a:rPr lang="en-GB" dirty="0"/>
            </a:br>
            <a:r>
              <a:rPr lang="en-GB" dirty="0"/>
              <a:t>Five-year OS and OS by tumour response measures from the phase 3 HIMALAYA study of tremelimumab plus durvalumab in </a:t>
            </a:r>
            <a:r>
              <a:rPr lang="en-GB" cap="none" dirty="0"/>
              <a:t>u</a:t>
            </a:r>
            <a:r>
              <a:rPr lang="en-GB" dirty="0"/>
              <a:t>HCC</a:t>
            </a:r>
            <a:br>
              <a:rPr lang="en-GB" dirty="0">
                <a:highlight>
                  <a:srgbClr val="FFFF00"/>
                </a:highlight>
              </a:rPr>
            </a:br>
            <a:endParaRPr lang="en-GB" dirty="0">
              <a:highlight>
                <a:srgbClr val="FFFF00"/>
              </a:highlight>
            </a:endParaRPr>
          </a:p>
        </p:txBody>
      </p:sp>
      <p:sp>
        <p:nvSpPr>
          <p:cNvPr id="7" name="Subtitle 6">
            <a:extLst>
              <a:ext uri="{FF2B5EF4-FFF2-40B4-BE49-F238E27FC236}">
                <a16:creationId xmlns:a16="http://schemas.microsoft.com/office/drawing/2014/main" id="{8E430D2C-AD48-6F06-C10F-6B77654C6113}"/>
              </a:ext>
            </a:extLst>
          </p:cNvPr>
          <p:cNvSpPr>
            <a:spLocks noGrp="1"/>
          </p:cNvSpPr>
          <p:nvPr>
            <p:ph type="subTitle" idx="1"/>
          </p:nvPr>
        </p:nvSpPr>
        <p:spPr>
          <a:xfrm>
            <a:off x="609600" y="4653136"/>
            <a:ext cx="10972800" cy="1655762"/>
          </a:xfrm>
        </p:spPr>
        <p:txBody>
          <a:bodyPr>
            <a:normAutofit/>
          </a:bodyPr>
          <a:lstStyle/>
          <a:p>
            <a:r>
              <a:rPr lang="en-GB" sz="2400" b="1" dirty="0"/>
              <a:t>Rimassa L, et al. ESMO 2024. Abstract </a:t>
            </a:r>
            <a:r>
              <a:rPr lang="en-GB" sz="2400" b="1" kern="100" dirty="0">
                <a:ea typeface="Calibri" panose="020F0502020204030204" pitchFamily="34" charset="0"/>
              </a:rPr>
              <a:t>#</a:t>
            </a:r>
            <a:r>
              <a:rPr lang="en-GB" sz="2400" b="1" dirty="0"/>
              <a:t>947MO. Oral presentation</a:t>
            </a:r>
          </a:p>
          <a:p>
            <a:endParaRPr lang="en-GB" sz="2400" b="1" dirty="0"/>
          </a:p>
        </p:txBody>
      </p:sp>
      <p:sp>
        <p:nvSpPr>
          <p:cNvPr id="8" name="Content Placeholder 7">
            <a:extLst>
              <a:ext uri="{FF2B5EF4-FFF2-40B4-BE49-F238E27FC236}">
                <a16:creationId xmlns:a16="http://schemas.microsoft.com/office/drawing/2014/main" id="{4E3B4123-9D5E-236A-4FB6-881F637430F8}"/>
              </a:ext>
            </a:extLst>
          </p:cNvPr>
          <p:cNvSpPr>
            <a:spLocks noGrp="1"/>
          </p:cNvSpPr>
          <p:nvPr>
            <p:ph sz="quarter" idx="15"/>
          </p:nvPr>
        </p:nvSpPr>
        <p:spPr/>
        <p:txBody>
          <a:bodyPr/>
          <a:lstStyle/>
          <a:p>
            <a:r>
              <a:rPr lang="en-US" dirty="0"/>
              <a:t>OS, overall survival; uHCC, unresectable hepatocellular carcinoma</a:t>
            </a:r>
          </a:p>
        </p:txBody>
      </p:sp>
      <p:sp>
        <p:nvSpPr>
          <p:cNvPr id="2" name="Slide Number Placeholder 1">
            <a:extLst>
              <a:ext uri="{FF2B5EF4-FFF2-40B4-BE49-F238E27FC236}">
                <a16:creationId xmlns:a16="http://schemas.microsoft.com/office/drawing/2014/main" id="{38393C7F-20D5-D7B7-34F6-C78A2F987C04}"/>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6</a:t>
            </a:fld>
            <a:endParaRPr lang="en-GB" dirty="0"/>
          </a:p>
        </p:txBody>
      </p:sp>
    </p:spTree>
    <p:extLst>
      <p:ext uri="{BB962C8B-B14F-4D97-AF65-F5344CB8AC3E}">
        <p14:creationId xmlns:p14="http://schemas.microsoft.com/office/powerpoint/2010/main" val="340109423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20714" y="1425575"/>
            <a:ext cx="4368724" cy="4525963"/>
          </a:xfrm>
        </p:spPr>
        <p:txBody>
          <a:bodyPr/>
          <a:lstStyle/>
          <a:p>
            <a:r>
              <a:rPr lang="en-GB" dirty="0"/>
              <a:t>Phase 3 HIMALAYA study in unresectable HCC</a:t>
            </a:r>
            <a:r>
              <a:rPr lang="en-GB" baseline="30000" dirty="0"/>
              <a:t>1</a:t>
            </a:r>
            <a:r>
              <a:rPr lang="en-GB" dirty="0"/>
              <a:t>: </a:t>
            </a:r>
            <a:r>
              <a:rPr lang="en-GB" b="1" dirty="0">
                <a:solidFill>
                  <a:schemeClr val="accent1"/>
                </a:solidFill>
              </a:rPr>
              <a:t>STRIDE significantly improved OS </a:t>
            </a:r>
            <a:r>
              <a:rPr lang="en-GB" dirty="0"/>
              <a:t>versus sorafenib in the primary analysis</a:t>
            </a:r>
            <a:r>
              <a:rPr lang="en-GB" baseline="30000" dirty="0"/>
              <a:t>2</a:t>
            </a:r>
            <a:r>
              <a:rPr lang="en-GB" dirty="0"/>
              <a:t> and demonstrated durable long-term survival with a 4-year OS rate of 25.2%</a:t>
            </a:r>
            <a:r>
              <a:rPr lang="en-GB" baseline="30000" dirty="0"/>
              <a:t>3</a:t>
            </a:r>
            <a:r>
              <a:rPr lang="en-GB" dirty="0"/>
              <a:t> </a:t>
            </a:r>
          </a:p>
          <a:p>
            <a:r>
              <a:rPr lang="en-GB" dirty="0"/>
              <a:t>At ESMO 2024</a:t>
            </a:r>
            <a:r>
              <a:rPr lang="en-GB" baseline="30000" dirty="0"/>
              <a:t>4</a:t>
            </a:r>
            <a:r>
              <a:rPr lang="en-GB" dirty="0"/>
              <a:t>:</a:t>
            </a:r>
          </a:p>
          <a:p>
            <a:pPr lvl="1"/>
            <a:r>
              <a:rPr lang="en-GB" sz="1700" dirty="0"/>
              <a:t>The first </a:t>
            </a:r>
            <a:r>
              <a:rPr lang="en-GB" sz="1700" b="1" dirty="0">
                <a:solidFill>
                  <a:schemeClr val="accent1"/>
                </a:solidFill>
              </a:rPr>
              <a:t>5-year OS </a:t>
            </a:r>
            <a:r>
              <a:rPr lang="en-GB" sz="1700" dirty="0"/>
              <a:t>analysis in uHCC was reported</a:t>
            </a:r>
          </a:p>
          <a:p>
            <a:pPr lvl="1"/>
            <a:r>
              <a:rPr lang="en-GB" sz="1700" dirty="0"/>
              <a:t>Survival by </a:t>
            </a:r>
            <a:r>
              <a:rPr lang="en-GB" sz="1700" b="1" dirty="0">
                <a:solidFill>
                  <a:schemeClr val="accent1"/>
                </a:solidFill>
              </a:rPr>
              <a:t>multiple tumour response measures </a:t>
            </a:r>
            <a:r>
              <a:rPr lang="en-GB" sz="1700" dirty="0"/>
              <a:t>was evaluated</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lstStyle/>
          <a:p>
            <a:r>
              <a:rPr lang="en-GB" dirty="0"/>
              <a:t>HIMALAYA</a:t>
            </a:r>
            <a:br>
              <a:rPr lang="en-GB" dirty="0"/>
            </a:br>
            <a:r>
              <a:rPr lang="en-GB" sz="2400" dirty="0">
                <a:solidFill>
                  <a:schemeClr val="accent1"/>
                </a:solidFill>
              </a:rPr>
              <a:t>Background and study design</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a:xfrm>
            <a:off x="10799763" y="6431107"/>
            <a:ext cx="782637" cy="365125"/>
          </a:xfrm>
        </p:spPr>
        <p:txBody>
          <a:bodyPr/>
          <a:lstStyle/>
          <a:p>
            <a:fld id="{FCE43C0F-8A7B-3A4B-9DB5-B3472E36E833}" type="slidenum">
              <a:rPr lang="en-GB" smtClean="0"/>
              <a:pPr/>
              <a:t>7</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183" y="6356351"/>
            <a:ext cx="10180339" cy="365125"/>
          </a:xfrm>
        </p:spPr>
        <p:txBody>
          <a:bodyPr anchor="b" anchorCtr="0"/>
          <a:lstStyle/>
          <a:p>
            <a:pPr>
              <a:lnSpc>
                <a:spcPct val="90000"/>
              </a:lnSpc>
            </a:pPr>
            <a:r>
              <a:rPr lang="en-GB" sz="1050" dirty="0"/>
              <a:t>Treatment continued until unacceptable toxicity, or any discontinuation criteria were met. Participants with progressive disease who, in the investigator’s opinion, continued to benefit from treatment and met the criteria in the setting of progressive disease could continue treatment</a:t>
            </a:r>
          </a:p>
          <a:p>
            <a:pPr>
              <a:lnSpc>
                <a:spcPct val="90000"/>
              </a:lnSpc>
            </a:pPr>
            <a:r>
              <a:rPr lang="en-GB" sz="1050" baseline="30000" dirty="0"/>
              <a:t>a</a:t>
            </a:r>
            <a:r>
              <a:rPr lang="en-GB" sz="1050" dirty="0"/>
              <a:t> The T75+D arm was closed following a preplanned analysis of a Phase 2 study. Participants randomised to this arm (n=153) could continue treatment following arm closure. Results from this arm are not reported in this presentation</a:t>
            </a:r>
          </a:p>
          <a:p>
            <a:pPr>
              <a:lnSpc>
                <a:spcPct val="90000"/>
              </a:lnSpc>
            </a:pPr>
            <a:r>
              <a:rPr lang="en-GB" sz="1050" dirty="0"/>
              <a:t>BCLC, Barcelona Clinic Liver Cancer; BID, twice daily; DCR, disease control rate; ECOG PS, Eastern Cooperative Oncology Group performance status; EGD, esophagogastroduodenoscopy; ESMO, European Society for Medical Oncology; HBV, hepatitis B virus; HCC, hepatocellular carcinoma; HCV, hepatitis C virus; MVI, macrovascular invasion; ORR, objective response rate; OS, overall survival; PFS, progression-free survival; Q4W, every 4 weeks; R, randomised; RECIST, Response Evaluation Criteria in Solid Tumours; STRIDE, single tremelimumab regular interval durvalumab; uHCC, unresectable hepatocellular carcinoma</a:t>
            </a:r>
          </a:p>
          <a:p>
            <a:pPr>
              <a:lnSpc>
                <a:spcPct val="90000"/>
              </a:lnSpc>
            </a:pPr>
            <a:r>
              <a:rPr lang="en-GB" sz="1050" dirty="0"/>
              <a:t>1. ClinicalTrials.gov: NCT03298451; 2. Abou-Alfa GK, et al. NEJM Evid. 2022;1:EVIDoa2100070; 3. Sangro B, et al. Ann Oncol. 2024;35:448-57; 4. Rimassa L, et al. ESMO 2024. Abstract #947MO. Oral presentation</a:t>
            </a:r>
          </a:p>
        </p:txBody>
      </p:sp>
      <p:sp>
        <p:nvSpPr>
          <p:cNvPr id="30" name="Rounded Rectangle 29">
            <a:extLst>
              <a:ext uri="{FF2B5EF4-FFF2-40B4-BE49-F238E27FC236}">
                <a16:creationId xmlns:a16="http://schemas.microsoft.com/office/drawing/2014/main" id="{7C588F87-40D8-594F-A88B-0F0957803BB7}"/>
              </a:ext>
            </a:extLst>
          </p:cNvPr>
          <p:cNvSpPr/>
          <p:nvPr/>
        </p:nvSpPr>
        <p:spPr>
          <a:xfrm>
            <a:off x="10026522" y="1412776"/>
            <a:ext cx="1648951" cy="2889810"/>
          </a:xfrm>
          <a:prstGeom prst="roundRect">
            <a:avLst>
              <a:gd name="adj" fmla="val 6673"/>
            </a:avLst>
          </a:prstGeom>
          <a:solidFill>
            <a:schemeClr val="accent1">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spcAft>
                <a:spcPts val="300"/>
              </a:spcAft>
              <a:buClr>
                <a:schemeClr val="accent1"/>
              </a:buClr>
            </a:pPr>
            <a:r>
              <a:rPr lang="en-GB" sz="1200" b="1" dirty="0">
                <a:solidFill>
                  <a:schemeClr val="accent1"/>
                </a:solidFill>
                <a:latin typeface="Arial" panose="020B0604020202020204" pitchFamily="34" charset="0"/>
                <a:cs typeface="Arial" panose="020B0604020202020204" pitchFamily="34" charset="0"/>
              </a:rPr>
              <a:t>Key objectives</a:t>
            </a:r>
          </a:p>
          <a:p>
            <a:pPr>
              <a:lnSpc>
                <a:spcPct val="90000"/>
              </a:lnSpc>
              <a:spcAft>
                <a:spcPts val="300"/>
              </a:spcAft>
              <a:buClr>
                <a:schemeClr val="accent1"/>
              </a:buClr>
            </a:pPr>
            <a:r>
              <a:rPr lang="en-GB" sz="1000" b="1" dirty="0">
                <a:solidFill>
                  <a:schemeClr val="tx1"/>
                </a:solidFill>
                <a:latin typeface="Arial" panose="020B0604020202020204" pitchFamily="34" charset="0"/>
                <a:cs typeface="Arial" panose="020B0604020202020204" pitchFamily="34" charset="0"/>
              </a:rPr>
              <a:t>Primary:</a:t>
            </a:r>
          </a:p>
          <a:p>
            <a:pPr marL="139700" indent="-139700">
              <a:lnSpc>
                <a:spcPct val="90000"/>
              </a:lnSpc>
              <a:spcAft>
                <a:spcPts val="3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OS superiority: STRIDE vs sorafenib</a:t>
            </a:r>
          </a:p>
          <a:p>
            <a:pPr>
              <a:lnSpc>
                <a:spcPct val="90000"/>
              </a:lnSpc>
              <a:spcBef>
                <a:spcPts val="600"/>
              </a:spcBef>
              <a:spcAft>
                <a:spcPts val="500"/>
              </a:spcAft>
              <a:buClr>
                <a:schemeClr val="accent1"/>
              </a:buClr>
            </a:pPr>
            <a:r>
              <a:rPr lang="en-GB" sz="1000" b="1" dirty="0">
                <a:solidFill>
                  <a:schemeClr val="tx1"/>
                </a:solidFill>
                <a:latin typeface="Arial" panose="020B0604020202020204" pitchFamily="34" charset="0"/>
                <a:cs typeface="Arial" panose="020B0604020202020204" pitchFamily="34" charset="0"/>
              </a:rPr>
              <a:t>Secondary:</a:t>
            </a:r>
          </a:p>
          <a:p>
            <a:pPr marL="139700" indent="-139700">
              <a:lnSpc>
                <a:spcPct val="90000"/>
              </a:lnSpc>
              <a:spcAft>
                <a:spcPts val="5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OS non-inferiority: durvalumab vs sorafenib</a:t>
            </a:r>
          </a:p>
          <a:p>
            <a:pPr marL="139700" indent="-139700">
              <a:lnSpc>
                <a:spcPct val="90000"/>
              </a:lnSpc>
              <a:spcAft>
                <a:spcPts val="5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36-month OS rate</a:t>
            </a:r>
          </a:p>
          <a:p>
            <a:pPr marL="139700" indent="-139700">
              <a:lnSpc>
                <a:spcPct val="90000"/>
              </a:lnSpc>
              <a:spcAft>
                <a:spcPts val="5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PFS, ORR, and DCR (investigator-assessed per RECIST v1.1)</a:t>
            </a:r>
          </a:p>
          <a:p>
            <a:pPr marL="139700" indent="-139700">
              <a:lnSpc>
                <a:spcPct val="90000"/>
              </a:lnSpc>
              <a:spcAft>
                <a:spcPts val="5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Safety</a:t>
            </a:r>
          </a:p>
        </p:txBody>
      </p:sp>
      <p:sp>
        <p:nvSpPr>
          <p:cNvPr id="40" name="Rectangle: Rounded Corners 7">
            <a:extLst>
              <a:ext uri="{FF2B5EF4-FFF2-40B4-BE49-F238E27FC236}">
                <a16:creationId xmlns:a16="http://schemas.microsoft.com/office/drawing/2014/main" id="{C447C73C-E4CC-F33A-EA73-12F82A915881}"/>
              </a:ext>
            </a:extLst>
          </p:cNvPr>
          <p:cNvSpPr/>
          <p:nvPr/>
        </p:nvSpPr>
        <p:spPr>
          <a:xfrm>
            <a:off x="7896762" y="3690586"/>
            <a:ext cx="2015662" cy="612000"/>
          </a:xfrm>
          <a:prstGeom prst="roundRect">
            <a:avLst>
              <a:gd name="adj" fmla="val 11742"/>
            </a:avLst>
          </a:prstGeom>
          <a:solidFill>
            <a:schemeClr val="accent6">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spcAft>
                <a:spcPts val="300"/>
              </a:spcAft>
              <a:buClr>
                <a:schemeClr val="accent1"/>
              </a:buClr>
            </a:pPr>
            <a:r>
              <a:rPr lang="en-GB" sz="800" b="1" dirty="0">
                <a:solidFill>
                  <a:schemeClr val="accent6">
                    <a:lumMod val="75000"/>
                  </a:schemeClr>
                </a:solidFill>
                <a:latin typeface="Arial" panose="020B0604020202020204" pitchFamily="34" charset="0"/>
                <a:cs typeface="Arial" panose="020B0604020202020204" pitchFamily="34" charset="0"/>
              </a:rPr>
              <a:t>T75+D (n=153): arm closed to enrolment</a:t>
            </a:r>
            <a:r>
              <a:rPr lang="en-GB" sz="800" b="1" baseline="30000" dirty="0">
                <a:solidFill>
                  <a:schemeClr val="accent6">
                    <a:lumMod val="75000"/>
                  </a:schemeClr>
                </a:solidFill>
                <a:latin typeface="Arial" panose="020B0604020202020204" pitchFamily="34" charset="0"/>
                <a:cs typeface="Arial" panose="020B0604020202020204" pitchFamily="34" charset="0"/>
              </a:rPr>
              <a:t>a</a:t>
            </a:r>
            <a:br>
              <a:rPr lang="en-GB" sz="800" b="1" dirty="0">
                <a:solidFill>
                  <a:schemeClr val="accent6">
                    <a:lumMod val="75000"/>
                  </a:schemeClr>
                </a:solidFill>
                <a:latin typeface="Arial" panose="020B0604020202020204" pitchFamily="34" charset="0"/>
                <a:cs typeface="Arial" panose="020B0604020202020204" pitchFamily="34" charset="0"/>
              </a:rPr>
            </a:br>
            <a:r>
              <a:rPr lang="en-GB" sz="800" dirty="0">
                <a:solidFill>
                  <a:schemeClr val="accent6">
                    <a:lumMod val="75000"/>
                  </a:schemeClr>
                </a:solidFill>
                <a:latin typeface="Arial" panose="020B0604020202020204" pitchFamily="34" charset="0"/>
                <a:cs typeface="Arial" panose="020B0604020202020204" pitchFamily="34" charset="0"/>
              </a:rPr>
              <a:t>tremelimumab 75 mg Q4W × 4 doses </a:t>
            </a:r>
            <a:br>
              <a:rPr lang="en-GB" sz="800" dirty="0">
                <a:solidFill>
                  <a:schemeClr val="accent6">
                    <a:lumMod val="75000"/>
                  </a:schemeClr>
                </a:solidFill>
                <a:latin typeface="Arial" panose="020B0604020202020204" pitchFamily="34" charset="0"/>
                <a:cs typeface="Arial" panose="020B0604020202020204" pitchFamily="34" charset="0"/>
              </a:rPr>
            </a:br>
            <a:r>
              <a:rPr lang="en-GB" sz="800" dirty="0">
                <a:solidFill>
                  <a:schemeClr val="accent6">
                    <a:lumMod val="75000"/>
                  </a:schemeClr>
                </a:solidFill>
                <a:latin typeface="Arial" panose="020B0604020202020204" pitchFamily="34" charset="0"/>
                <a:cs typeface="Arial" panose="020B0604020202020204" pitchFamily="34" charset="0"/>
              </a:rPr>
              <a:t>+ durvalumab 1500 mg Q4W</a:t>
            </a:r>
          </a:p>
        </p:txBody>
      </p:sp>
      <p:cxnSp>
        <p:nvCxnSpPr>
          <p:cNvPr id="41" name="Straight Connector 40">
            <a:extLst>
              <a:ext uri="{FF2B5EF4-FFF2-40B4-BE49-F238E27FC236}">
                <a16:creationId xmlns:a16="http://schemas.microsoft.com/office/drawing/2014/main" id="{405EBD69-2427-4D99-75D2-5728FD341E40}"/>
              </a:ext>
            </a:extLst>
          </p:cNvPr>
          <p:cNvCxnSpPr>
            <a:cxnSpLocks/>
          </p:cNvCxnSpPr>
          <p:nvPr/>
        </p:nvCxnSpPr>
        <p:spPr>
          <a:xfrm>
            <a:off x="7176120" y="2478046"/>
            <a:ext cx="90742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8" name="Rectangle: Rounded Corners 7">
            <a:extLst>
              <a:ext uri="{FF2B5EF4-FFF2-40B4-BE49-F238E27FC236}">
                <a16:creationId xmlns:a16="http://schemas.microsoft.com/office/drawing/2014/main" id="{443913C1-9142-C996-B073-B708B38A29D4}"/>
              </a:ext>
            </a:extLst>
          </p:cNvPr>
          <p:cNvSpPr/>
          <p:nvPr/>
        </p:nvSpPr>
        <p:spPr>
          <a:xfrm>
            <a:off x="7896762" y="2172046"/>
            <a:ext cx="2015662" cy="612000"/>
          </a:xfrm>
          <a:prstGeom prst="roundRect">
            <a:avLst>
              <a:gd name="adj" fmla="val 11742"/>
            </a:avLst>
          </a:prstGeom>
          <a:solidFill>
            <a:schemeClr val="tx2"/>
          </a:solidFill>
          <a:ln w="19050">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spcAft>
                <a:spcPts val="300"/>
              </a:spcAft>
              <a:buClr>
                <a:schemeClr val="accent1"/>
              </a:buClr>
            </a:pPr>
            <a:r>
              <a:rPr lang="en-GB" sz="1000" b="1" dirty="0">
                <a:solidFill>
                  <a:schemeClr val="bg1"/>
                </a:solidFill>
                <a:latin typeface="Arial" panose="020B0604020202020204" pitchFamily="34" charset="0"/>
                <a:cs typeface="Arial" panose="020B0604020202020204" pitchFamily="34" charset="0"/>
              </a:rPr>
              <a:t>Durvalumab (n=389):</a:t>
            </a:r>
            <a:br>
              <a:rPr lang="en-GB" sz="1000" b="1"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durvalumab monotherapy</a:t>
            </a:r>
            <a:br>
              <a:rPr lang="en-GB" sz="1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1500 mg Q4W</a:t>
            </a:r>
          </a:p>
        </p:txBody>
      </p:sp>
      <p:sp>
        <p:nvSpPr>
          <p:cNvPr id="36" name="Oval 35">
            <a:extLst>
              <a:ext uri="{FF2B5EF4-FFF2-40B4-BE49-F238E27FC236}">
                <a16:creationId xmlns:a16="http://schemas.microsoft.com/office/drawing/2014/main" id="{A9C0DB78-D978-3F3A-EA5E-B95AB790E9F3}"/>
              </a:ext>
            </a:extLst>
          </p:cNvPr>
          <p:cNvSpPr/>
          <p:nvPr/>
        </p:nvSpPr>
        <p:spPr>
          <a:xfrm>
            <a:off x="7300866" y="2227493"/>
            <a:ext cx="490263" cy="490263"/>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dirty="0">
                <a:latin typeface="Arial" panose="020B0604020202020204" pitchFamily="34" charset="0"/>
                <a:cs typeface="Arial" panose="020B0604020202020204" pitchFamily="34" charset="0"/>
              </a:rPr>
              <a:t>R</a:t>
            </a:r>
            <a:endParaRPr lang="en-GB" sz="1000" b="1" dirty="0">
              <a:latin typeface="Arial" panose="020B0604020202020204" pitchFamily="34" charset="0"/>
              <a:cs typeface="Arial" panose="020B0604020202020204" pitchFamily="34" charset="0"/>
            </a:endParaRPr>
          </a:p>
        </p:txBody>
      </p:sp>
      <p:sp>
        <p:nvSpPr>
          <p:cNvPr id="34" name="Rounded Rectangle 33">
            <a:extLst>
              <a:ext uri="{FF2B5EF4-FFF2-40B4-BE49-F238E27FC236}">
                <a16:creationId xmlns:a16="http://schemas.microsoft.com/office/drawing/2014/main" id="{42863920-FF3A-58CC-0983-C7805AA7257B}"/>
              </a:ext>
            </a:extLst>
          </p:cNvPr>
          <p:cNvSpPr/>
          <p:nvPr/>
        </p:nvSpPr>
        <p:spPr>
          <a:xfrm>
            <a:off x="5192280" y="1412776"/>
            <a:ext cx="2009258" cy="2891341"/>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spcAft>
                <a:spcPts val="300"/>
              </a:spcAft>
              <a:buClr>
                <a:schemeClr val="accent1"/>
              </a:buClr>
            </a:pPr>
            <a:r>
              <a:rPr lang="en-GB" sz="1200" b="1" dirty="0">
                <a:solidFill>
                  <a:schemeClr val="accent1"/>
                </a:solidFill>
                <a:latin typeface="Arial" panose="020B0604020202020204" pitchFamily="34" charset="0"/>
                <a:cs typeface="Arial" panose="020B0604020202020204" pitchFamily="34" charset="0"/>
              </a:rPr>
              <a:t>Study population</a:t>
            </a:r>
          </a:p>
          <a:p>
            <a:pPr marL="139700" indent="-139700">
              <a:lnSpc>
                <a:spcPct val="90000"/>
              </a:lnSpc>
              <a:spcAft>
                <a:spcPts val="3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Adults with confirmed uHCC</a:t>
            </a:r>
          </a:p>
          <a:p>
            <a:pPr marL="139700" indent="-139700">
              <a:lnSpc>
                <a:spcPct val="90000"/>
              </a:lnSpc>
              <a:spcAft>
                <a:spcPts val="3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Child–Pugh A</a:t>
            </a:r>
          </a:p>
          <a:p>
            <a:pPr marL="139700" indent="-139700">
              <a:lnSpc>
                <a:spcPct val="90000"/>
              </a:lnSpc>
              <a:spcAft>
                <a:spcPts val="3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BCLC B (not eligible for locoregional therapy) or C</a:t>
            </a:r>
          </a:p>
          <a:p>
            <a:pPr marL="139700" indent="-139700">
              <a:lnSpc>
                <a:spcPct val="90000"/>
              </a:lnSpc>
              <a:spcAft>
                <a:spcPts val="3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No prior systemic therapy for HCC</a:t>
            </a:r>
          </a:p>
          <a:p>
            <a:pPr marL="139700" indent="-139700">
              <a:lnSpc>
                <a:spcPct val="90000"/>
              </a:lnSpc>
              <a:spcAft>
                <a:spcPts val="3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ECOG PS 0 or 1</a:t>
            </a:r>
          </a:p>
          <a:p>
            <a:pPr marL="139700" indent="-139700">
              <a:lnSpc>
                <a:spcPct val="90000"/>
              </a:lnSpc>
              <a:spcAft>
                <a:spcPts val="3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No main portal vein thrombosis</a:t>
            </a:r>
          </a:p>
          <a:p>
            <a:pPr marL="139700" indent="-139700">
              <a:lnSpc>
                <a:spcPct val="90000"/>
              </a:lnSpc>
              <a:spcAft>
                <a:spcPts val="3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EGD was not required</a:t>
            </a:r>
          </a:p>
          <a:p>
            <a:pPr>
              <a:lnSpc>
                <a:spcPct val="90000"/>
              </a:lnSpc>
              <a:spcBef>
                <a:spcPts val="300"/>
              </a:spcBef>
              <a:spcAft>
                <a:spcPts val="300"/>
              </a:spcAft>
              <a:buClr>
                <a:schemeClr val="accent1"/>
              </a:buClr>
            </a:pPr>
            <a:r>
              <a:rPr lang="en-GB" sz="1200" b="1" dirty="0">
                <a:solidFill>
                  <a:schemeClr val="accent1"/>
                </a:solidFill>
                <a:latin typeface="Arial" panose="020B0604020202020204" pitchFamily="34" charset="0"/>
                <a:cs typeface="Arial" panose="020B0604020202020204" pitchFamily="34" charset="0"/>
              </a:rPr>
              <a:t>Stratification factors</a:t>
            </a:r>
          </a:p>
          <a:p>
            <a:pPr marL="139700" indent="-139700">
              <a:lnSpc>
                <a:spcPct val="90000"/>
              </a:lnSpc>
              <a:spcAft>
                <a:spcPts val="3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Aetiology of liver disease: HBV vs HCV vs non-viral</a:t>
            </a:r>
          </a:p>
          <a:p>
            <a:pPr marL="139700" indent="-139700">
              <a:lnSpc>
                <a:spcPct val="90000"/>
              </a:lnSpc>
              <a:spcAft>
                <a:spcPts val="3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MVI: yes vs no</a:t>
            </a:r>
          </a:p>
          <a:p>
            <a:pPr marL="139700" indent="-139700">
              <a:lnSpc>
                <a:spcPct val="90000"/>
              </a:lnSpc>
              <a:spcAft>
                <a:spcPts val="3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ECOG PS: 0 vs 1</a:t>
            </a:r>
          </a:p>
        </p:txBody>
      </p:sp>
      <p:cxnSp>
        <p:nvCxnSpPr>
          <p:cNvPr id="43" name="Straight Connector 42">
            <a:extLst>
              <a:ext uri="{FF2B5EF4-FFF2-40B4-BE49-F238E27FC236}">
                <a16:creationId xmlns:a16="http://schemas.microsoft.com/office/drawing/2014/main" id="{7EE884D3-2631-728D-ADDC-C87C1C438B82}"/>
              </a:ext>
            </a:extLst>
          </p:cNvPr>
          <p:cNvCxnSpPr>
            <a:cxnSpLocks/>
          </p:cNvCxnSpPr>
          <p:nvPr/>
        </p:nvCxnSpPr>
        <p:spPr>
          <a:xfrm rot="16200000">
            <a:off x="7176120" y="2172486"/>
            <a:ext cx="90742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9D47FDF4-381D-FA56-8E05-CC5FD11DE93B}"/>
              </a:ext>
            </a:extLst>
          </p:cNvPr>
          <p:cNvCxnSpPr>
            <a:cxnSpLocks/>
          </p:cNvCxnSpPr>
          <p:nvPr/>
        </p:nvCxnSpPr>
        <p:spPr>
          <a:xfrm>
            <a:off x="7623795" y="1718776"/>
            <a:ext cx="90742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7" name="Rectangle: Rounded Corners 7">
            <a:extLst>
              <a:ext uri="{FF2B5EF4-FFF2-40B4-BE49-F238E27FC236}">
                <a16:creationId xmlns:a16="http://schemas.microsoft.com/office/drawing/2014/main" id="{9471BAF9-D8B4-ACF7-8AE8-1E88D2FBA0C4}"/>
              </a:ext>
            </a:extLst>
          </p:cNvPr>
          <p:cNvSpPr/>
          <p:nvPr/>
        </p:nvSpPr>
        <p:spPr>
          <a:xfrm>
            <a:off x="7896762" y="1412776"/>
            <a:ext cx="2015662" cy="612000"/>
          </a:xfrm>
          <a:prstGeom prst="roundRect">
            <a:avLst>
              <a:gd name="adj" fmla="val 11742"/>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spcAft>
                <a:spcPts val="300"/>
              </a:spcAft>
              <a:buClr>
                <a:schemeClr val="accent1"/>
              </a:buClr>
            </a:pPr>
            <a:r>
              <a:rPr lang="en-GB" sz="1000" b="1" dirty="0">
                <a:solidFill>
                  <a:schemeClr val="bg1"/>
                </a:solidFill>
                <a:latin typeface="Arial" panose="020B0604020202020204" pitchFamily="34" charset="0"/>
                <a:cs typeface="Arial" panose="020B0604020202020204" pitchFamily="34" charset="0"/>
              </a:rPr>
              <a:t>STRIDE (n=393):</a:t>
            </a:r>
            <a:br>
              <a:rPr lang="en-GB" sz="1000" b="1"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tremelimumab 300 mg × 1 dose</a:t>
            </a:r>
            <a:br>
              <a:rPr lang="en-GB" sz="1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 durvalumab 1500 mg Q4W</a:t>
            </a:r>
          </a:p>
        </p:txBody>
      </p:sp>
      <p:cxnSp>
        <p:nvCxnSpPr>
          <p:cNvPr id="47" name="Straight Connector 46">
            <a:extLst>
              <a:ext uri="{FF2B5EF4-FFF2-40B4-BE49-F238E27FC236}">
                <a16:creationId xmlns:a16="http://schemas.microsoft.com/office/drawing/2014/main" id="{0B6BC9F8-37E5-93B6-5D89-F4271B76C365}"/>
              </a:ext>
            </a:extLst>
          </p:cNvPr>
          <p:cNvCxnSpPr>
            <a:cxnSpLocks/>
          </p:cNvCxnSpPr>
          <p:nvPr/>
        </p:nvCxnSpPr>
        <p:spPr>
          <a:xfrm flipV="1">
            <a:off x="7629830" y="1708948"/>
            <a:ext cx="0" cy="1528368"/>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1768ED38-49F3-FF22-BB44-9206D3CF9316}"/>
              </a:ext>
            </a:extLst>
          </p:cNvPr>
          <p:cNvCxnSpPr>
            <a:cxnSpLocks/>
          </p:cNvCxnSpPr>
          <p:nvPr/>
        </p:nvCxnSpPr>
        <p:spPr>
          <a:xfrm>
            <a:off x="7617445" y="3237316"/>
            <a:ext cx="90742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9" name="Rectangle: Rounded Corners 7">
            <a:extLst>
              <a:ext uri="{FF2B5EF4-FFF2-40B4-BE49-F238E27FC236}">
                <a16:creationId xmlns:a16="http://schemas.microsoft.com/office/drawing/2014/main" id="{23E2FD27-302C-56B8-E137-CA5CDF5DDB22}"/>
              </a:ext>
            </a:extLst>
          </p:cNvPr>
          <p:cNvSpPr/>
          <p:nvPr/>
        </p:nvSpPr>
        <p:spPr>
          <a:xfrm>
            <a:off x="7896762" y="2931316"/>
            <a:ext cx="2015662" cy="612000"/>
          </a:xfrm>
          <a:prstGeom prst="roundRect">
            <a:avLst>
              <a:gd name="adj" fmla="val 11742"/>
            </a:avLst>
          </a:prstGeom>
          <a:solidFill>
            <a:schemeClr val="accent5">
              <a:lumMod val="5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spcAft>
                <a:spcPts val="300"/>
              </a:spcAft>
              <a:buClr>
                <a:schemeClr val="accent1"/>
              </a:buClr>
            </a:pPr>
            <a:r>
              <a:rPr lang="en-GB" sz="1000" b="1" dirty="0">
                <a:solidFill>
                  <a:schemeClr val="bg1"/>
                </a:solidFill>
                <a:latin typeface="Arial" panose="020B0604020202020204" pitchFamily="34" charset="0"/>
                <a:cs typeface="Arial" panose="020B0604020202020204" pitchFamily="34" charset="0"/>
              </a:rPr>
              <a:t>Sorafenib (n=389):</a:t>
            </a:r>
            <a:br>
              <a:rPr lang="en-GB" sz="1000" b="1"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sorafenib 400 mg BID</a:t>
            </a:r>
          </a:p>
        </p:txBody>
      </p:sp>
      <p:sp>
        <p:nvSpPr>
          <p:cNvPr id="35" name="TextBox 34">
            <a:extLst>
              <a:ext uri="{FF2B5EF4-FFF2-40B4-BE49-F238E27FC236}">
                <a16:creationId xmlns:a16="http://schemas.microsoft.com/office/drawing/2014/main" id="{49D9FBC7-BA08-F001-750F-02FEA1BD3F3A}"/>
              </a:ext>
            </a:extLst>
          </p:cNvPr>
          <p:cNvSpPr txBox="1"/>
          <p:nvPr/>
        </p:nvSpPr>
        <p:spPr>
          <a:xfrm>
            <a:off x="7239956" y="2795453"/>
            <a:ext cx="612083" cy="138499"/>
          </a:xfrm>
          <a:prstGeom prst="rect">
            <a:avLst/>
          </a:prstGeom>
          <a:solidFill>
            <a:schemeClr val="bg1"/>
          </a:solidFill>
        </p:spPr>
        <p:txBody>
          <a:bodyPr wrap="square" lIns="0" tIns="0" rIns="0" bIns="0" rtlCol="0">
            <a:spAutoFit/>
          </a:bodyPr>
          <a:lstStyle/>
          <a:p>
            <a:pPr algn="ctr">
              <a:lnSpc>
                <a:spcPct val="90000"/>
              </a:lnSpc>
            </a:pPr>
            <a:r>
              <a:rPr lang="en-GB" sz="1000" b="1" dirty="0">
                <a:latin typeface="Arial" panose="020B0604020202020204" pitchFamily="34" charset="0"/>
                <a:ea typeface="Aileron" charset="0"/>
                <a:cs typeface="Arial" panose="020B0604020202020204" pitchFamily="34" charset="0"/>
              </a:rPr>
              <a:t>(N=1171)</a:t>
            </a:r>
            <a:endParaRPr lang="en-GB" sz="1000" b="1" baseline="30000" dirty="0">
              <a:latin typeface="Arial" panose="020B0604020202020204" pitchFamily="34" charset="0"/>
              <a:ea typeface="Aileron" charset="0"/>
              <a:cs typeface="Arial" panose="020B0604020202020204" pitchFamily="34" charset="0"/>
            </a:endParaRPr>
          </a:p>
        </p:txBody>
      </p:sp>
      <p:sp>
        <p:nvSpPr>
          <p:cNvPr id="50" name="TextBox 49">
            <a:extLst>
              <a:ext uri="{FF2B5EF4-FFF2-40B4-BE49-F238E27FC236}">
                <a16:creationId xmlns:a16="http://schemas.microsoft.com/office/drawing/2014/main" id="{FE36BA76-D2C2-7D2E-67B1-7A22A3346065}"/>
              </a:ext>
            </a:extLst>
          </p:cNvPr>
          <p:cNvSpPr txBox="1"/>
          <p:nvPr/>
        </p:nvSpPr>
        <p:spPr>
          <a:xfrm>
            <a:off x="5537978" y="4364819"/>
            <a:ext cx="2417592" cy="166199"/>
          </a:xfrm>
          <a:prstGeom prst="rect">
            <a:avLst/>
          </a:prstGeom>
          <a:solidFill>
            <a:schemeClr val="bg1"/>
          </a:solidFill>
        </p:spPr>
        <p:txBody>
          <a:bodyPr wrap="square" lIns="0" tIns="0" rIns="0" bIns="0" rtlCol="0">
            <a:spAutoFit/>
          </a:bodyPr>
          <a:lstStyle/>
          <a:p>
            <a:pPr>
              <a:lnSpc>
                <a:spcPct val="90000"/>
              </a:lnSpc>
            </a:pPr>
            <a:r>
              <a:rPr lang="en-GB" sz="1200" b="1" dirty="0">
                <a:solidFill>
                  <a:schemeClr val="bg2">
                    <a:lumMod val="50000"/>
                  </a:schemeClr>
                </a:solidFill>
                <a:latin typeface="Arial" panose="020B0604020202020204" pitchFamily="34" charset="0"/>
                <a:ea typeface="Aileron" charset="0"/>
                <a:cs typeface="Arial" panose="020B0604020202020204" pitchFamily="34" charset="0"/>
              </a:rPr>
              <a:t>Multiple testing procedure</a:t>
            </a:r>
            <a:endParaRPr lang="en-GB" sz="1200" b="1" baseline="30000" dirty="0">
              <a:solidFill>
                <a:schemeClr val="bg2">
                  <a:lumMod val="50000"/>
                </a:schemeClr>
              </a:solidFill>
              <a:latin typeface="Arial" panose="020B0604020202020204" pitchFamily="34" charset="0"/>
              <a:ea typeface="Aileron" charset="0"/>
              <a:cs typeface="Arial" panose="020B0604020202020204" pitchFamily="34" charset="0"/>
            </a:endParaRPr>
          </a:p>
        </p:txBody>
      </p:sp>
      <p:sp>
        <p:nvSpPr>
          <p:cNvPr id="51" name="Rectangle: Rounded Corners 7">
            <a:extLst>
              <a:ext uri="{FF2B5EF4-FFF2-40B4-BE49-F238E27FC236}">
                <a16:creationId xmlns:a16="http://schemas.microsoft.com/office/drawing/2014/main" id="{A63B08B4-15CC-4F29-C1C2-BF3FA901D0A8}"/>
              </a:ext>
            </a:extLst>
          </p:cNvPr>
          <p:cNvSpPr/>
          <p:nvPr/>
        </p:nvSpPr>
        <p:spPr>
          <a:xfrm>
            <a:off x="5523306" y="4577875"/>
            <a:ext cx="1320553" cy="576000"/>
          </a:xfrm>
          <a:prstGeom prst="roundRect">
            <a:avLst>
              <a:gd name="adj" fmla="val 11742"/>
            </a:avLst>
          </a:prstGeom>
          <a:solidFill>
            <a:schemeClr val="bg2">
              <a:lumMod val="5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a:spcAft>
                <a:spcPts val="300"/>
              </a:spcAft>
              <a:buClr>
                <a:schemeClr val="accent1"/>
              </a:buClr>
            </a:pPr>
            <a:r>
              <a:rPr lang="en-GB" sz="900" b="1" dirty="0">
                <a:solidFill>
                  <a:schemeClr val="bg1"/>
                </a:solidFill>
                <a:latin typeface="Arial" panose="020B0604020202020204" pitchFamily="34" charset="0"/>
                <a:cs typeface="Arial" panose="020B0604020202020204" pitchFamily="34" charset="0"/>
              </a:rPr>
              <a:t>OS </a:t>
            </a:r>
            <a:r>
              <a:rPr lang="en-GB" sz="900" b="1" i="1" dirty="0">
                <a:solidFill>
                  <a:schemeClr val="bg1"/>
                </a:solidFill>
                <a:latin typeface="Arial" panose="020B0604020202020204" pitchFamily="34" charset="0"/>
                <a:cs typeface="Arial" panose="020B0604020202020204" pitchFamily="34" charset="0"/>
              </a:rPr>
              <a:t>superiority </a:t>
            </a:r>
            <a:r>
              <a:rPr lang="en-GB" sz="900" b="1" dirty="0">
                <a:solidFill>
                  <a:schemeClr val="bg1"/>
                </a:solidFill>
                <a:latin typeface="Arial" panose="020B0604020202020204" pitchFamily="34" charset="0"/>
                <a:cs typeface="Arial" panose="020B0604020202020204" pitchFamily="34" charset="0"/>
              </a:rPr>
              <a:t>for</a:t>
            </a:r>
            <a:br>
              <a:rPr lang="en-GB" sz="900" b="1" dirty="0">
                <a:solidFill>
                  <a:schemeClr val="bg1"/>
                </a:solidFill>
                <a:latin typeface="Arial" panose="020B0604020202020204" pitchFamily="34" charset="0"/>
                <a:cs typeface="Arial" panose="020B0604020202020204" pitchFamily="34" charset="0"/>
              </a:rPr>
            </a:br>
            <a:r>
              <a:rPr lang="en-GB" sz="900" b="1" dirty="0">
                <a:solidFill>
                  <a:schemeClr val="bg1"/>
                </a:solidFill>
                <a:latin typeface="Arial" panose="020B0604020202020204" pitchFamily="34" charset="0"/>
                <a:cs typeface="Arial" panose="020B0604020202020204" pitchFamily="34" charset="0"/>
              </a:rPr>
              <a:t>STRIDE vs sorafenib</a:t>
            </a:r>
            <a:endParaRPr lang="en-GB" sz="900" dirty="0">
              <a:solidFill>
                <a:schemeClr val="bg1"/>
              </a:solidFill>
              <a:latin typeface="Arial" panose="020B0604020202020204" pitchFamily="34" charset="0"/>
              <a:cs typeface="Arial" panose="020B0604020202020204" pitchFamily="34" charset="0"/>
            </a:endParaRPr>
          </a:p>
        </p:txBody>
      </p:sp>
      <p:sp>
        <p:nvSpPr>
          <p:cNvPr id="52" name="Rectangle: Rounded Corners 7">
            <a:extLst>
              <a:ext uri="{FF2B5EF4-FFF2-40B4-BE49-F238E27FC236}">
                <a16:creationId xmlns:a16="http://schemas.microsoft.com/office/drawing/2014/main" id="{3F8A2DE2-B9E4-68EB-5D3A-7A372F262321}"/>
              </a:ext>
            </a:extLst>
          </p:cNvPr>
          <p:cNvSpPr/>
          <p:nvPr/>
        </p:nvSpPr>
        <p:spPr>
          <a:xfrm>
            <a:off x="7021815" y="4577875"/>
            <a:ext cx="1320553" cy="576000"/>
          </a:xfrm>
          <a:prstGeom prst="roundRect">
            <a:avLst>
              <a:gd name="adj" fmla="val 11742"/>
            </a:avLst>
          </a:prstGeom>
          <a:solidFill>
            <a:schemeClr val="bg2">
              <a:lumMod val="5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a:spcAft>
                <a:spcPts val="100"/>
              </a:spcAft>
              <a:buClr>
                <a:schemeClr val="accent1"/>
              </a:buClr>
            </a:pPr>
            <a:r>
              <a:rPr lang="en-GB" sz="900" b="1" dirty="0">
                <a:solidFill>
                  <a:schemeClr val="bg1"/>
                </a:solidFill>
                <a:latin typeface="Arial" panose="020B0604020202020204" pitchFamily="34" charset="0"/>
                <a:cs typeface="Arial" panose="020B0604020202020204" pitchFamily="34" charset="0"/>
              </a:rPr>
              <a:t>OS </a:t>
            </a:r>
            <a:r>
              <a:rPr lang="en-GB" sz="900" b="1" i="1" dirty="0">
                <a:solidFill>
                  <a:schemeClr val="bg1"/>
                </a:solidFill>
                <a:latin typeface="Arial" panose="020B0604020202020204" pitchFamily="34" charset="0"/>
                <a:cs typeface="Arial" panose="020B0604020202020204" pitchFamily="34" charset="0"/>
              </a:rPr>
              <a:t>non-inferiority</a:t>
            </a:r>
            <a:r>
              <a:rPr lang="en-GB" sz="900" b="1" dirty="0">
                <a:solidFill>
                  <a:schemeClr val="bg1"/>
                </a:solidFill>
                <a:latin typeface="Arial" panose="020B0604020202020204" pitchFamily="34" charset="0"/>
                <a:cs typeface="Arial" panose="020B0604020202020204" pitchFamily="34" charset="0"/>
              </a:rPr>
              <a:t> for durvalumab vs sorafenib</a:t>
            </a:r>
          </a:p>
          <a:p>
            <a:pPr algn="ctr">
              <a:spcAft>
                <a:spcPts val="100"/>
              </a:spcAft>
              <a:buClr>
                <a:schemeClr val="accent1"/>
              </a:buClr>
            </a:pPr>
            <a:r>
              <a:rPr lang="en-GB" sz="700" b="1" i="1" dirty="0">
                <a:solidFill>
                  <a:schemeClr val="bg1"/>
                </a:solidFill>
                <a:latin typeface="Arial" panose="020B0604020202020204" pitchFamily="34" charset="0"/>
                <a:cs typeface="Arial" panose="020B0604020202020204" pitchFamily="34" charset="0"/>
              </a:rPr>
              <a:t>Non-inferiority margin 1.08</a:t>
            </a:r>
            <a:endParaRPr lang="en-GB" sz="700" i="1" dirty="0">
              <a:solidFill>
                <a:schemeClr val="bg1"/>
              </a:solidFill>
              <a:latin typeface="Arial" panose="020B0604020202020204" pitchFamily="34" charset="0"/>
              <a:cs typeface="Arial" panose="020B0604020202020204" pitchFamily="34" charset="0"/>
            </a:endParaRPr>
          </a:p>
        </p:txBody>
      </p:sp>
      <p:sp>
        <p:nvSpPr>
          <p:cNvPr id="53" name="Rectangle: Rounded Corners 7">
            <a:extLst>
              <a:ext uri="{FF2B5EF4-FFF2-40B4-BE49-F238E27FC236}">
                <a16:creationId xmlns:a16="http://schemas.microsoft.com/office/drawing/2014/main" id="{EB54B5E4-1DC1-2A08-ED8B-19382BA4DEEF}"/>
              </a:ext>
            </a:extLst>
          </p:cNvPr>
          <p:cNvSpPr/>
          <p:nvPr/>
        </p:nvSpPr>
        <p:spPr>
          <a:xfrm>
            <a:off x="8520324" y="4577875"/>
            <a:ext cx="1320553" cy="576000"/>
          </a:xfrm>
          <a:prstGeom prst="roundRect">
            <a:avLst>
              <a:gd name="adj" fmla="val 11742"/>
            </a:avLst>
          </a:prstGeom>
          <a:solidFill>
            <a:schemeClr val="bg2">
              <a:lumMod val="5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a:spcAft>
                <a:spcPts val="300"/>
              </a:spcAft>
              <a:buClr>
                <a:schemeClr val="accent1"/>
              </a:buClr>
            </a:pPr>
            <a:r>
              <a:rPr lang="en-GB" sz="900" b="1" dirty="0">
                <a:solidFill>
                  <a:schemeClr val="bg1"/>
                </a:solidFill>
                <a:latin typeface="Arial" panose="020B0604020202020204" pitchFamily="34" charset="0"/>
                <a:cs typeface="Arial" panose="020B0604020202020204" pitchFamily="34" charset="0"/>
              </a:rPr>
              <a:t>OS </a:t>
            </a:r>
            <a:r>
              <a:rPr lang="en-GB" sz="900" b="1" i="1" dirty="0">
                <a:solidFill>
                  <a:schemeClr val="bg1"/>
                </a:solidFill>
                <a:latin typeface="Arial" panose="020B0604020202020204" pitchFamily="34" charset="0"/>
                <a:cs typeface="Arial" panose="020B0604020202020204" pitchFamily="34" charset="0"/>
              </a:rPr>
              <a:t>superiority </a:t>
            </a:r>
            <a:r>
              <a:rPr lang="en-GB" sz="900" b="1" dirty="0">
                <a:solidFill>
                  <a:schemeClr val="bg1"/>
                </a:solidFill>
                <a:latin typeface="Arial" panose="020B0604020202020204" pitchFamily="34" charset="0"/>
                <a:cs typeface="Arial" panose="020B0604020202020204" pitchFamily="34" charset="0"/>
              </a:rPr>
              <a:t>for</a:t>
            </a:r>
            <a:br>
              <a:rPr lang="en-GB" sz="900" b="1" dirty="0">
                <a:solidFill>
                  <a:schemeClr val="bg1"/>
                </a:solidFill>
                <a:latin typeface="Arial" panose="020B0604020202020204" pitchFamily="34" charset="0"/>
                <a:cs typeface="Arial" panose="020B0604020202020204" pitchFamily="34" charset="0"/>
              </a:rPr>
            </a:br>
            <a:r>
              <a:rPr lang="en-GB" sz="900" b="1" dirty="0">
                <a:solidFill>
                  <a:schemeClr val="bg1"/>
                </a:solidFill>
                <a:latin typeface="Arial" panose="020B0604020202020204" pitchFamily="34" charset="0"/>
                <a:cs typeface="Arial" panose="020B0604020202020204" pitchFamily="34" charset="0"/>
              </a:rPr>
              <a:t>durvalumab vs sorafenib</a:t>
            </a:r>
            <a:endParaRPr lang="en-GB" sz="900" dirty="0">
              <a:solidFill>
                <a:schemeClr val="bg1"/>
              </a:solidFill>
              <a:latin typeface="Arial" panose="020B0604020202020204" pitchFamily="34" charset="0"/>
              <a:cs typeface="Arial" panose="020B0604020202020204" pitchFamily="34" charset="0"/>
            </a:endParaRPr>
          </a:p>
        </p:txBody>
      </p:sp>
      <p:sp>
        <p:nvSpPr>
          <p:cNvPr id="55" name="Rectangle: Rounded Corners 7">
            <a:extLst>
              <a:ext uri="{FF2B5EF4-FFF2-40B4-BE49-F238E27FC236}">
                <a16:creationId xmlns:a16="http://schemas.microsoft.com/office/drawing/2014/main" id="{7CDBBBFE-9A01-8E41-D082-9705AE15FFF2}"/>
              </a:ext>
            </a:extLst>
          </p:cNvPr>
          <p:cNvSpPr/>
          <p:nvPr/>
        </p:nvSpPr>
        <p:spPr>
          <a:xfrm>
            <a:off x="10018834" y="4577875"/>
            <a:ext cx="1320553" cy="576000"/>
          </a:xfrm>
          <a:prstGeom prst="roundRect">
            <a:avLst>
              <a:gd name="adj" fmla="val 11742"/>
            </a:avLst>
          </a:prstGeom>
          <a:solidFill>
            <a:schemeClr val="bg2">
              <a:lumMod val="5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a:spcAft>
                <a:spcPts val="300"/>
              </a:spcAft>
              <a:buClr>
                <a:schemeClr val="accent1"/>
              </a:buClr>
            </a:pPr>
            <a:r>
              <a:rPr lang="en-GB" sz="900" b="1" dirty="0">
                <a:solidFill>
                  <a:schemeClr val="bg1"/>
                </a:solidFill>
                <a:latin typeface="Arial" panose="020B0604020202020204" pitchFamily="34" charset="0"/>
                <a:cs typeface="Arial" panose="020B0604020202020204" pitchFamily="34" charset="0"/>
              </a:rPr>
              <a:t>36-month OS rate for STRIDE vs sorafenib</a:t>
            </a:r>
            <a:endParaRPr lang="en-GB" sz="900" dirty="0">
              <a:solidFill>
                <a:schemeClr val="bg1"/>
              </a:solidFill>
              <a:latin typeface="Arial" panose="020B0604020202020204" pitchFamily="34" charset="0"/>
              <a:cs typeface="Arial" panose="020B0604020202020204" pitchFamily="34" charset="0"/>
            </a:endParaRPr>
          </a:p>
        </p:txBody>
      </p:sp>
      <p:cxnSp>
        <p:nvCxnSpPr>
          <p:cNvPr id="56" name="Straight Connector 55">
            <a:extLst>
              <a:ext uri="{FF2B5EF4-FFF2-40B4-BE49-F238E27FC236}">
                <a16:creationId xmlns:a16="http://schemas.microsoft.com/office/drawing/2014/main" id="{7E5F3BA7-59A8-0A9F-0C54-FDAF0726EA20}"/>
              </a:ext>
            </a:extLst>
          </p:cNvPr>
          <p:cNvCxnSpPr>
            <a:cxnSpLocks/>
          </p:cNvCxnSpPr>
          <p:nvPr/>
        </p:nvCxnSpPr>
        <p:spPr>
          <a:xfrm>
            <a:off x="6860837" y="4865875"/>
            <a:ext cx="144000" cy="0"/>
          </a:xfrm>
          <a:prstGeom prst="line">
            <a:avLst/>
          </a:prstGeom>
          <a:ln w="25400">
            <a:solidFill>
              <a:schemeClr val="bg2">
                <a:lumMod val="50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117DEAE2-9ACB-A535-B754-5D092CEBC6BB}"/>
              </a:ext>
            </a:extLst>
          </p:cNvPr>
          <p:cNvCxnSpPr>
            <a:cxnSpLocks/>
          </p:cNvCxnSpPr>
          <p:nvPr/>
        </p:nvCxnSpPr>
        <p:spPr>
          <a:xfrm>
            <a:off x="8359346" y="4865875"/>
            <a:ext cx="144000" cy="0"/>
          </a:xfrm>
          <a:prstGeom prst="line">
            <a:avLst/>
          </a:prstGeom>
          <a:ln w="25400">
            <a:solidFill>
              <a:schemeClr val="bg2">
                <a:lumMod val="50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F24A44BC-2043-E617-CB18-E5E07EBF8F75}"/>
              </a:ext>
            </a:extLst>
          </p:cNvPr>
          <p:cNvCxnSpPr>
            <a:cxnSpLocks/>
          </p:cNvCxnSpPr>
          <p:nvPr/>
        </p:nvCxnSpPr>
        <p:spPr>
          <a:xfrm>
            <a:off x="9857855" y="4865875"/>
            <a:ext cx="144000" cy="0"/>
          </a:xfrm>
          <a:prstGeom prst="line">
            <a:avLst/>
          </a:prstGeom>
          <a:ln w="25400">
            <a:solidFill>
              <a:schemeClr val="bg2">
                <a:lumMod val="50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138141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20184" y="1425600"/>
            <a:ext cx="10963200" cy="368390"/>
          </a:xfrm>
        </p:spPr>
        <p:txBody>
          <a:bodyPr/>
          <a:lstStyle/>
          <a:p>
            <a:pPr>
              <a:spcBef>
                <a:spcPts val="0"/>
              </a:spcBef>
            </a:pPr>
            <a:r>
              <a:rPr lang="en-GB" sz="1800" dirty="0"/>
              <a:t>STRIDE demonstrated a sustained OS benefit versus sorafenib at 5 years</a:t>
            </a:r>
            <a:endParaRPr lang="en-GB" sz="1800" dirty="0">
              <a:highlight>
                <a:srgbClr val="FF0000"/>
              </a:highlight>
            </a:endParaRP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HIMALAYA </a:t>
            </a:r>
            <a:br>
              <a:rPr lang="en-GB" dirty="0"/>
            </a:br>
            <a:r>
              <a:rPr lang="en-GB" sz="2400" dirty="0">
                <a:solidFill>
                  <a:schemeClr val="accent1"/>
                </a:solidFill>
              </a:rPr>
              <a:t>RESULTS: STRIDE Demonstrated a sustained OS benefit</a:t>
            </a:r>
            <a:endParaRPr lang="en-GB" dirty="0">
              <a:solidFill>
                <a:schemeClr val="accent1"/>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8</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183" y="6356351"/>
            <a:ext cx="10516377" cy="365125"/>
          </a:xfrm>
        </p:spPr>
        <p:txBody>
          <a:bodyPr anchor="b" anchorCtr="0"/>
          <a:lstStyle/>
          <a:p>
            <a:endParaRPr lang="en-GB" dirty="0"/>
          </a:p>
          <a:p>
            <a:pPr>
              <a:spcBef>
                <a:spcPts val="200"/>
              </a:spcBef>
            </a:pPr>
            <a:r>
              <a:rPr lang="en-GB" sz="1100" dirty="0">
                <a:latin typeface="Arial" panose="020B0604020202020204" pitchFamily="34" charset="0"/>
                <a:ea typeface="Aileron" charset="0"/>
                <a:cs typeface="Arial" panose="020B0604020202020204" pitchFamily="34" charset="0"/>
              </a:rPr>
              <a:t>OS HRs and 95% CIs were calculated using a Cox proportional hazards model adjusting for treatment aetiology, ECOG PS, and MVI. Updated analysis data cutoff: March 1, 2024</a:t>
            </a:r>
          </a:p>
          <a:p>
            <a:pPr>
              <a:spcBef>
                <a:spcPts val="200"/>
              </a:spcBef>
            </a:pPr>
            <a:r>
              <a:rPr lang="en-GB" sz="1100" dirty="0"/>
              <a:t>CI, confidence interval; ECOG PS, Eastern Cooperative Oncology Group performance status; HR, hazard ratio; mo, month(s); MVI, macrovascular invasion; OS, overall survival; STRIDE, single tremelimumab regular interval durvalumab</a:t>
            </a:r>
          </a:p>
          <a:p>
            <a:pPr>
              <a:spcBef>
                <a:spcPts val="200"/>
              </a:spcBef>
            </a:pPr>
            <a:r>
              <a:rPr lang="en-GB" sz="1100" dirty="0"/>
              <a:t>Rimassa L, et al. ESMO 2024. Abstract #947MO. Oral presentation</a:t>
            </a:r>
            <a:endParaRPr lang="en-GB" sz="1100" kern="100" dirty="0">
              <a:effectLst/>
              <a:highlight>
                <a:srgbClr val="FFFF00"/>
              </a:highlight>
              <a:ea typeface="Calibri" panose="020F0502020204030204" pitchFamily="34" charset="0"/>
            </a:endParaRPr>
          </a:p>
        </p:txBody>
      </p:sp>
      <p:sp>
        <p:nvSpPr>
          <p:cNvPr id="5" name="TextBox 4">
            <a:extLst>
              <a:ext uri="{FF2B5EF4-FFF2-40B4-BE49-F238E27FC236}">
                <a16:creationId xmlns:a16="http://schemas.microsoft.com/office/drawing/2014/main" id="{61B4E7BC-01ED-2E40-2091-875991F88EA9}"/>
              </a:ext>
            </a:extLst>
          </p:cNvPr>
          <p:cNvSpPr txBox="1"/>
          <p:nvPr/>
        </p:nvSpPr>
        <p:spPr>
          <a:xfrm>
            <a:off x="1713103" y="4311427"/>
            <a:ext cx="498533" cy="332399"/>
          </a:xfrm>
          <a:prstGeom prst="rect">
            <a:avLst/>
          </a:prstGeom>
          <a:noFill/>
        </p:spPr>
        <p:txBody>
          <a:bodyPr wrap="none" lIns="0" tIns="0" rIns="0" bIns="0" rtlCol="0">
            <a:spAutoFit/>
          </a:bodyPr>
          <a:lstStyle/>
          <a:p>
            <a:pPr algn="r">
              <a:lnSpc>
                <a:spcPct val="90000"/>
              </a:lnSpc>
            </a:pPr>
            <a:r>
              <a:rPr lang="en-GB" sz="800" b="1" dirty="0">
                <a:latin typeface="Arial" panose="020B0604020202020204" pitchFamily="34" charset="0"/>
                <a:ea typeface="Aileron" charset="0"/>
                <a:cs typeface="Arial" panose="020B0604020202020204" pitchFamily="34" charset="0"/>
              </a:rPr>
              <a:t>No. at risk</a:t>
            </a:r>
          </a:p>
          <a:p>
            <a:pPr algn="r">
              <a:lnSpc>
                <a:spcPct val="90000"/>
              </a:lnSpc>
            </a:pPr>
            <a:r>
              <a:rPr lang="en-GB" sz="800" b="1" dirty="0">
                <a:solidFill>
                  <a:schemeClr val="tx2"/>
                </a:solidFill>
                <a:latin typeface="Arial" panose="020B0604020202020204" pitchFamily="34" charset="0"/>
                <a:ea typeface="Aileron" charset="0"/>
                <a:cs typeface="Arial" panose="020B0604020202020204" pitchFamily="34" charset="0"/>
              </a:rPr>
              <a:t>STRIDE</a:t>
            </a:r>
          </a:p>
          <a:p>
            <a:pPr algn="r">
              <a:lnSpc>
                <a:spcPct val="90000"/>
              </a:lnSpc>
            </a:pPr>
            <a:r>
              <a:rPr lang="en-GB" sz="800" b="1" dirty="0">
                <a:solidFill>
                  <a:schemeClr val="accent1"/>
                </a:solidFill>
                <a:latin typeface="Arial" panose="020B0604020202020204" pitchFamily="34" charset="0"/>
                <a:ea typeface="Aileron" charset="0"/>
                <a:cs typeface="Arial" panose="020B0604020202020204" pitchFamily="34" charset="0"/>
              </a:rPr>
              <a:t>Sorafenib</a:t>
            </a:r>
          </a:p>
        </p:txBody>
      </p:sp>
      <p:sp>
        <p:nvSpPr>
          <p:cNvPr id="15" name="TextBox 14">
            <a:extLst>
              <a:ext uri="{FF2B5EF4-FFF2-40B4-BE49-F238E27FC236}">
                <a16:creationId xmlns:a16="http://schemas.microsoft.com/office/drawing/2014/main" id="{A71D4B56-F8C4-5D79-7337-8F0AF417D5E5}"/>
              </a:ext>
            </a:extLst>
          </p:cNvPr>
          <p:cNvSpPr txBox="1"/>
          <p:nvPr/>
        </p:nvSpPr>
        <p:spPr>
          <a:xfrm>
            <a:off x="4233574" y="4192963"/>
            <a:ext cx="2114361" cy="153888"/>
          </a:xfrm>
          <a:prstGeom prst="rect">
            <a:avLst/>
          </a:prstGeom>
          <a:noFill/>
        </p:spPr>
        <p:txBody>
          <a:bodyPr wrap="non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Time from randomisation (months)</a:t>
            </a:r>
          </a:p>
        </p:txBody>
      </p:sp>
      <p:sp>
        <p:nvSpPr>
          <p:cNvPr id="16" name="TextBox 15">
            <a:extLst>
              <a:ext uri="{FF2B5EF4-FFF2-40B4-BE49-F238E27FC236}">
                <a16:creationId xmlns:a16="http://schemas.microsoft.com/office/drawing/2014/main" id="{34254810-C39D-5F90-16DA-707838CBE1BC}"/>
              </a:ext>
            </a:extLst>
          </p:cNvPr>
          <p:cNvSpPr txBox="1"/>
          <p:nvPr/>
        </p:nvSpPr>
        <p:spPr>
          <a:xfrm rot="16200000">
            <a:off x="1455817" y="2865608"/>
            <a:ext cx="1037143" cy="153888"/>
          </a:xfrm>
          <a:prstGeom prst="rect">
            <a:avLst/>
          </a:prstGeom>
          <a:noFill/>
        </p:spPr>
        <p:txBody>
          <a:bodyPr wrap="non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Probability of OS</a:t>
            </a:r>
          </a:p>
        </p:txBody>
      </p:sp>
      <p:sp>
        <p:nvSpPr>
          <p:cNvPr id="33" name="TextBox 32">
            <a:extLst>
              <a:ext uri="{FF2B5EF4-FFF2-40B4-BE49-F238E27FC236}">
                <a16:creationId xmlns:a16="http://schemas.microsoft.com/office/drawing/2014/main" id="{CD71DF21-C342-B065-6595-793F03BF6F8B}"/>
              </a:ext>
            </a:extLst>
          </p:cNvPr>
          <p:cNvSpPr txBox="1"/>
          <p:nvPr/>
        </p:nvSpPr>
        <p:spPr>
          <a:xfrm>
            <a:off x="2308880" y="4422227"/>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393</a:t>
            </a:r>
          </a:p>
          <a:p>
            <a:pPr algn="ctr">
              <a:lnSpc>
                <a:spcPct val="90000"/>
              </a:lnSpc>
            </a:pPr>
            <a:r>
              <a:rPr lang="en-GB" sz="800" dirty="0">
                <a:latin typeface="Arial" panose="020B0604020202020204" pitchFamily="34" charset="0"/>
                <a:ea typeface="Aileron" charset="0"/>
                <a:cs typeface="Arial" panose="020B0604020202020204" pitchFamily="34" charset="0"/>
              </a:rPr>
              <a:t>389</a:t>
            </a:r>
          </a:p>
        </p:txBody>
      </p:sp>
      <p:sp>
        <p:nvSpPr>
          <p:cNvPr id="38" name="TextBox 37">
            <a:extLst>
              <a:ext uri="{FF2B5EF4-FFF2-40B4-BE49-F238E27FC236}">
                <a16:creationId xmlns:a16="http://schemas.microsoft.com/office/drawing/2014/main" id="{06CC8189-CDE0-6B4F-DB10-7DDB6B4E9B2A}"/>
              </a:ext>
            </a:extLst>
          </p:cNvPr>
          <p:cNvSpPr txBox="1"/>
          <p:nvPr/>
        </p:nvSpPr>
        <p:spPr>
          <a:xfrm>
            <a:off x="2166768" y="3495242"/>
            <a:ext cx="16030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0.2</a:t>
            </a:r>
          </a:p>
        </p:txBody>
      </p:sp>
      <p:sp>
        <p:nvSpPr>
          <p:cNvPr id="48" name="TextBox 47">
            <a:extLst>
              <a:ext uri="{FF2B5EF4-FFF2-40B4-BE49-F238E27FC236}">
                <a16:creationId xmlns:a16="http://schemas.microsoft.com/office/drawing/2014/main" id="{BE1A9E29-F227-E34B-4EE8-F29950A15B7B}"/>
              </a:ext>
            </a:extLst>
          </p:cNvPr>
          <p:cNvSpPr txBox="1"/>
          <p:nvPr/>
        </p:nvSpPr>
        <p:spPr>
          <a:xfrm>
            <a:off x="3230579" y="4056046"/>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12</a:t>
            </a:r>
          </a:p>
        </p:txBody>
      </p:sp>
      <p:sp>
        <p:nvSpPr>
          <p:cNvPr id="50" name="TextBox 49">
            <a:extLst>
              <a:ext uri="{FF2B5EF4-FFF2-40B4-BE49-F238E27FC236}">
                <a16:creationId xmlns:a16="http://schemas.microsoft.com/office/drawing/2014/main" id="{75F3F23A-2643-D3AC-E8A6-405DEF6FDF6C}"/>
              </a:ext>
            </a:extLst>
          </p:cNvPr>
          <p:cNvSpPr txBox="1"/>
          <p:nvPr/>
        </p:nvSpPr>
        <p:spPr>
          <a:xfrm>
            <a:off x="2816967" y="4056046"/>
            <a:ext cx="6412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6</a:t>
            </a:r>
          </a:p>
        </p:txBody>
      </p:sp>
      <p:sp>
        <p:nvSpPr>
          <p:cNvPr id="52" name="TextBox 51">
            <a:extLst>
              <a:ext uri="{FF2B5EF4-FFF2-40B4-BE49-F238E27FC236}">
                <a16:creationId xmlns:a16="http://schemas.microsoft.com/office/drawing/2014/main" id="{331DC1F6-8EA3-0916-CF92-3C059CD8FBCF}"/>
              </a:ext>
            </a:extLst>
          </p:cNvPr>
          <p:cNvSpPr txBox="1"/>
          <p:nvPr/>
        </p:nvSpPr>
        <p:spPr>
          <a:xfrm>
            <a:off x="2363382" y="4056046"/>
            <a:ext cx="6412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0</a:t>
            </a:r>
          </a:p>
        </p:txBody>
      </p:sp>
      <p:sp>
        <p:nvSpPr>
          <p:cNvPr id="126" name="TextBox 125">
            <a:extLst>
              <a:ext uri="{FF2B5EF4-FFF2-40B4-BE49-F238E27FC236}">
                <a16:creationId xmlns:a16="http://schemas.microsoft.com/office/drawing/2014/main" id="{DB58610B-0C9E-50B1-6D5C-009E28F68AC4}"/>
              </a:ext>
            </a:extLst>
          </p:cNvPr>
          <p:cNvSpPr txBox="1"/>
          <p:nvPr/>
        </p:nvSpPr>
        <p:spPr>
          <a:xfrm>
            <a:off x="2166768" y="3927042"/>
            <a:ext cx="16030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0.0</a:t>
            </a:r>
          </a:p>
        </p:txBody>
      </p:sp>
      <p:sp>
        <p:nvSpPr>
          <p:cNvPr id="127" name="TextBox 126">
            <a:extLst>
              <a:ext uri="{FF2B5EF4-FFF2-40B4-BE49-F238E27FC236}">
                <a16:creationId xmlns:a16="http://schemas.microsoft.com/office/drawing/2014/main" id="{CEE6D53D-4261-E10A-6F22-EB3221F23DCE}"/>
              </a:ext>
            </a:extLst>
          </p:cNvPr>
          <p:cNvSpPr txBox="1"/>
          <p:nvPr/>
        </p:nvSpPr>
        <p:spPr>
          <a:xfrm>
            <a:off x="2166768" y="3060267"/>
            <a:ext cx="16030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0.4</a:t>
            </a:r>
          </a:p>
        </p:txBody>
      </p:sp>
      <p:sp>
        <p:nvSpPr>
          <p:cNvPr id="128" name="TextBox 127">
            <a:extLst>
              <a:ext uri="{FF2B5EF4-FFF2-40B4-BE49-F238E27FC236}">
                <a16:creationId xmlns:a16="http://schemas.microsoft.com/office/drawing/2014/main" id="{7E8BF5AE-5A77-C197-61F7-0AEE0229B0C1}"/>
              </a:ext>
            </a:extLst>
          </p:cNvPr>
          <p:cNvSpPr txBox="1"/>
          <p:nvPr/>
        </p:nvSpPr>
        <p:spPr>
          <a:xfrm>
            <a:off x="2166768" y="2618942"/>
            <a:ext cx="16030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0.6</a:t>
            </a:r>
          </a:p>
        </p:txBody>
      </p:sp>
      <p:sp>
        <p:nvSpPr>
          <p:cNvPr id="129" name="TextBox 128">
            <a:extLst>
              <a:ext uri="{FF2B5EF4-FFF2-40B4-BE49-F238E27FC236}">
                <a16:creationId xmlns:a16="http://schemas.microsoft.com/office/drawing/2014/main" id="{A795440A-1981-9B17-9A07-3318AC2CB633}"/>
              </a:ext>
            </a:extLst>
          </p:cNvPr>
          <p:cNvSpPr txBox="1"/>
          <p:nvPr/>
        </p:nvSpPr>
        <p:spPr>
          <a:xfrm>
            <a:off x="2166768" y="2187142"/>
            <a:ext cx="16030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0.8</a:t>
            </a:r>
          </a:p>
        </p:txBody>
      </p:sp>
      <p:sp>
        <p:nvSpPr>
          <p:cNvPr id="130" name="TextBox 129">
            <a:extLst>
              <a:ext uri="{FF2B5EF4-FFF2-40B4-BE49-F238E27FC236}">
                <a16:creationId xmlns:a16="http://schemas.microsoft.com/office/drawing/2014/main" id="{38B793C9-169C-3917-EAAD-B7654CD34E51}"/>
              </a:ext>
            </a:extLst>
          </p:cNvPr>
          <p:cNvSpPr txBox="1"/>
          <p:nvPr/>
        </p:nvSpPr>
        <p:spPr>
          <a:xfrm>
            <a:off x="2166768" y="1745817"/>
            <a:ext cx="16030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1.0</a:t>
            </a:r>
          </a:p>
        </p:txBody>
      </p:sp>
      <p:sp>
        <p:nvSpPr>
          <p:cNvPr id="131" name="TextBox 130">
            <a:extLst>
              <a:ext uri="{FF2B5EF4-FFF2-40B4-BE49-F238E27FC236}">
                <a16:creationId xmlns:a16="http://schemas.microsoft.com/office/drawing/2014/main" id="{7CBAD4D0-3946-742A-E970-E480FE3A923C}"/>
              </a:ext>
            </a:extLst>
          </p:cNvPr>
          <p:cNvSpPr txBox="1"/>
          <p:nvPr/>
        </p:nvSpPr>
        <p:spPr>
          <a:xfrm>
            <a:off x="3684604" y="4056046"/>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18</a:t>
            </a:r>
          </a:p>
        </p:txBody>
      </p:sp>
      <p:sp>
        <p:nvSpPr>
          <p:cNvPr id="132" name="TextBox 131">
            <a:extLst>
              <a:ext uri="{FF2B5EF4-FFF2-40B4-BE49-F238E27FC236}">
                <a16:creationId xmlns:a16="http://schemas.microsoft.com/office/drawing/2014/main" id="{58E64D44-5A9D-9D8E-FDEB-B35A2B444219}"/>
              </a:ext>
            </a:extLst>
          </p:cNvPr>
          <p:cNvSpPr txBox="1"/>
          <p:nvPr/>
        </p:nvSpPr>
        <p:spPr>
          <a:xfrm>
            <a:off x="4129104" y="4056046"/>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24</a:t>
            </a:r>
          </a:p>
        </p:txBody>
      </p:sp>
      <p:sp>
        <p:nvSpPr>
          <p:cNvPr id="133" name="TextBox 132">
            <a:extLst>
              <a:ext uri="{FF2B5EF4-FFF2-40B4-BE49-F238E27FC236}">
                <a16:creationId xmlns:a16="http://schemas.microsoft.com/office/drawing/2014/main" id="{4CF18CAE-682D-216B-EC04-3290296C9EC4}"/>
              </a:ext>
            </a:extLst>
          </p:cNvPr>
          <p:cNvSpPr txBox="1"/>
          <p:nvPr/>
        </p:nvSpPr>
        <p:spPr>
          <a:xfrm>
            <a:off x="4586304" y="4056046"/>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30</a:t>
            </a:r>
          </a:p>
        </p:txBody>
      </p:sp>
      <p:sp>
        <p:nvSpPr>
          <p:cNvPr id="134" name="TextBox 133">
            <a:extLst>
              <a:ext uri="{FF2B5EF4-FFF2-40B4-BE49-F238E27FC236}">
                <a16:creationId xmlns:a16="http://schemas.microsoft.com/office/drawing/2014/main" id="{52EE093E-4CF5-4B7E-CDBF-3C3C13FE6967}"/>
              </a:ext>
            </a:extLst>
          </p:cNvPr>
          <p:cNvSpPr txBox="1"/>
          <p:nvPr/>
        </p:nvSpPr>
        <p:spPr>
          <a:xfrm>
            <a:off x="5037154" y="4056046"/>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36</a:t>
            </a:r>
          </a:p>
        </p:txBody>
      </p:sp>
      <p:sp>
        <p:nvSpPr>
          <p:cNvPr id="135" name="TextBox 134">
            <a:extLst>
              <a:ext uri="{FF2B5EF4-FFF2-40B4-BE49-F238E27FC236}">
                <a16:creationId xmlns:a16="http://schemas.microsoft.com/office/drawing/2014/main" id="{9A42FB74-7429-41D5-2737-9D478766381E}"/>
              </a:ext>
            </a:extLst>
          </p:cNvPr>
          <p:cNvSpPr txBox="1"/>
          <p:nvPr/>
        </p:nvSpPr>
        <p:spPr>
          <a:xfrm>
            <a:off x="5488004" y="4056046"/>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42</a:t>
            </a:r>
          </a:p>
        </p:txBody>
      </p:sp>
      <p:sp>
        <p:nvSpPr>
          <p:cNvPr id="136" name="TextBox 135">
            <a:extLst>
              <a:ext uri="{FF2B5EF4-FFF2-40B4-BE49-F238E27FC236}">
                <a16:creationId xmlns:a16="http://schemas.microsoft.com/office/drawing/2014/main" id="{6074C128-CEB9-6265-1FBF-F8008D53E0D0}"/>
              </a:ext>
            </a:extLst>
          </p:cNvPr>
          <p:cNvSpPr txBox="1"/>
          <p:nvPr/>
        </p:nvSpPr>
        <p:spPr>
          <a:xfrm>
            <a:off x="5942029" y="4056046"/>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48</a:t>
            </a:r>
          </a:p>
        </p:txBody>
      </p:sp>
      <p:sp>
        <p:nvSpPr>
          <p:cNvPr id="137" name="TextBox 136">
            <a:extLst>
              <a:ext uri="{FF2B5EF4-FFF2-40B4-BE49-F238E27FC236}">
                <a16:creationId xmlns:a16="http://schemas.microsoft.com/office/drawing/2014/main" id="{AE87015E-BF76-006E-4BB5-0DD1F0B3033B}"/>
              </a:ext>
            </a:extLst>
          </p:cNvPr>
          <p:cNvSpPr txBox="1"/>
          <p:nvPr/>
        </p:nvSpPr>
        <p:spPr>
          <a:xfrm>
            <a:off x="6383354" y="4056046"/>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54</a:t>
            </a:r>
          </a:p>
        </p:txBody>
      </p:sp>
      <p:sp>
        <p:nvSpPr>
          <p:cNvPr id="138" name="TextBox 137">
            <a:extLst>
              <a:ext uri="{FF2B5EF4-FFF2-40B4-BE49-F238E27FC236}">
                <a16:creationId xmlns:a16="http://schemas.microsoft.com/office/drawing/2014/main" id="{79A061FA-E026-AD20-D5AC-5911FD5DE61B}"/>
              </a:ext>
            </a:extLst>
          </p:cNvPr>
          <p:cNvSpPr txBox="1"/>
          <p:nvPr/>
        </p:nvSpPr>
        <p:spPr>
          <a:xfrm>
            <a:off x="6840554" y="4056046"/>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60</a:t>
            </a:r>
          </a:p>
        </p:txBody>
      </p:sp>
      <p:sp>
        <p:nvSpPr>
          <p:cNvPr id="139" name="TextBox 138">
            <a:extLst>
              <a:ext uri="{FF2B5EF4-FFF2-40B4-BE49-F238E27FC236}">
                <a16:creationId xmlns:a16="http://schemas.microsoft.com/office/drawing/2014/main" id="{4937A47D-DA5F-9B01-2C0D-4B530A49AF36}"/>
              </a:ext>
            </a:extLst>
          </p:cNvPr>
          <p:cNvSpPr txBox="1"/>
          <p:nvPr/>
        </p:nvSpPr>
        <p:spPr>
          <a:xfrm>
            <a:off x="7288229" y="4056046"/>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66</a:t>
            </a:r>
          </a:p>
        </p:txBody>
      </p:sp>
      <p:sp>
        <p:nvSpPr>
          <p:cNvPr id="140" name="TextBox 139">
            <a:extLst>
              <a:ext uri="{FF2B5EF4-FFF2-40B4-BE49-F238E27FC236}">
                <a16:creationId xmlns:a16="http://schemas.microsoft.com/office/drawing/2014/main" id="{7D87CA38-CBAB-CC32-0C55-49E7F39681EA}"/>
              </a:ext>
            </a:extLst>
          </p:cNvPr>
          <p:cNvSpPr txBox="1"/>
          <p:nvPr/>
        </p:nvSpPr>
        <p:spPr>
          <a:xfrm>
            <a:off x="7751779" y="4056046"/>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72</a:t>
            </a:r>
          </a:p>
        </p:txBody>
      </p:sp>
      <p:sp>
        <p:nvSpPr>
          <p:cNvPr id="141" name="TextBox 140">
            <a:extLst>
              <a:ext uri="{FF2B5EF4-FFF2-40B4-BE49-F238E27FC236}">
                <a16:creationId xmlns:a16="http://schemas.microsoft.com/office/drawing/2014/main" id="{4CD7068B-978B-F2DB-8616-3FCDE308E1D9}"/>
              </a:ext>
            </a:extLst>
          </p:cNvPr>
          <p:cNvSpPr txBox="1"/>
          <p:nvPr/>
        </p:nvSpPr>
        <p:spPr>
          <a:xfrm>
            <a:off x="2762465" y="4422227"/>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308</a:t>
            </a:r>
          </a:p>
          <a:p>
            <a:pPr algn="ctr">
              <a:lnSpc>
                <a:spcPct val="90000"/>
              </a:lnSpc>
            </a:pPr>
            <a:r>
              <a:rPr lang="en-GB" sz="800" dirty="0">
                <a:latin typeface="Arial" panose="020B0604020202020204" pitchFamily="34" charset="0"/>
                <a:ea typeface="Aileron" charset="0"/>
                <a:cs typeface="Arial" panose="020B0604020202020204" pitchFamily="34" charset="0"/>
              </a:rPr>
              <a:t>283</a:t>
            </a:r>
          </a:p>
        </p:txBody>
      </p:sp>
      <p:sp>
        <p:nvSpPr>
          <p:cNvPr id="142" name="TextBox 141">
            <a:extLst>
              <a:ext uri="{FF2B5EF4-FFF2-40B4-BE49-F238E27FC236}">
                <a16:creationId xmlns:a16="http://schemas.microsoft.com/office/drawing/2014/main" id="{9F2F8BB3-AC58-FD9A-0DF0-99236D4BF77C}"/>
              </a:ext>
            </a:extLst>
          </p:cNvPr>
          <p:cNvSpPr txBox="1"/>
          <p:nvPr/>
        </p:nvSpPr>
        <p:spPr>
          <a:xfrm>
            <a:off x="3219665" y="4422227"/>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235</a:t>
            </a:r>
          </a:p>
          <a:p>
            <a:pPr algn="ctr">
              <a:lnSpc>
                <a:spcPct val="90000"/>
              </a:lnSpc>
            </a:pPr>
            <a:r>
              <a:rPr lang="en-GB" sz="800" dirty="0">
                <a:latin typeface="Arial" panose="020B0604020202020204" pitchFamily="34" charset="0"/>
                <a:ea typeface="Aileron" charset="0"/>
                <a:cs typeface="Arial" panose="020B0604020202020204" pitchFamily="34" charset="0"/>
              </a:rPr>
              <a:t>211</a:t>
            </a:r>
          </a:p>
        </p:txBody>
      </p:sp>
      <p:sp>
        <p:nvSpPr>
          <p:cNvPr id="143" name="TextBox 142">
            <a:extLst>
              <a:ext uri="{FF2B5EF4-FFF2-40B4-BE49-F238E27FC236}">
                <a16:creationId xmlns:a16="http://schemas.microsoft.com/office/drawing/2014/main" id="{433940B7-DA16-CF99-0FD4-B7B46DC7C7A9}"/>
              </a:ext>
            </a:extLst>
          </p:cNvPr>
          <p:cNvSpPr txBox="1"/>
          <p:nvPr/>
        </p:nvSpPr>
        <p:spPr>
          <a:xfrm>
            <a:off x="3676865" y="4422227"/>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190</a:t>
            </a:r>
          </a:p>
          <a:p>
            <a:pPr algn="ctr">
              <a:lnSpc>
                <a:spcPct val="90000"/>
              </a:lnSpc>
            </a:pPr>
            <a:r>
              <a:rPr lang="en-GB" sz="800" dirty="0">
                <a:latin typeface="Arial" panose="020B0604020202020204" pitchFamily="34" charset="0"/>
                <a:ea typeface="Aileron" charset="0"/>
                <a:cs typeface="Arial" panose="020B0604020202020204" pitchFamily="34" charset="0"/>
              </a:rPr>
              <a:t>155</a:t>
            </a:r>
          </a:p>
        </p:txBody>
      </p:sp>
      <p:sp>
        <p:nvSpPr>
          <p:cNvPr id="144" name="TextBox 143">
            <a:extLst>
              <a:ext uri="{FF2B5EF4-FFF2-40B4-BE49-F238E27FC236}">
                <a16:creationId xmlns:a16="http://schemas.microsoft.com/office/drawing/2014/main" id="{C1BB42F6-5CB0-6EFF-55A1-73600D376B30}"/>
              </a:ext>
            </a:extLst>
          </p:cNvPr>
          <p:cNvSpPr txBox="1"/>
          <p:nvPr/>
        </p:nvSpPr>
        <p:spPr>
          <a:xfrm>
            <a:off x="4111840" y="4422227"/>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158</a:t>
            </a:r>
          </a:p>
          <a:p>
            <a:pPr algn="ctr">
              <a:lnSpc>
                <a:spcPct val="90000"/>
              </a:lnSpc>
            </a:pPr>
            <a:r>
              <a:rPr lang="en-GB" sz="800" dirty="0">
                <a:latin typeface="Arial" panose="020B0604020202020204" pitchFamily="34" charset="0"/>
                <a:ea typeface="Aileron" charset="0"/>
                <a:cs typeface="Arial" panose="020B0604020202020204" pitchFamily="34" charset="0"/>
              </a:rPr>
              <a:t>121</a:t>
            </a:r>
          </a:p>
        </p:txBody>
      </p:sp>
      <p:sp>
        <p:nvSpPr>
          <p:cNvPr id="145" name="TextBox 144">
            <a:extLst>
              <a:ext uri="{FF2B5EF4-FFF2-40B4-BE49-F238E27FC236}">
                <a16:creationId xmlns:a16="http://schemas.microsoft.com/office/drawing/2014/main" id="{C1FA459E-C829-34E6-AEE3-B8F7B8F7B402}"/>
              </a:ext>
            </a:extLst>
          </p:cNvPr>
          <p:cNvSpPr txBox="1"/>
          <p:nvPr/>
        </p:nvSpPr>
        <p:spPr>
          <a:xfrm>
            <a:off x="4562690" y="4422227"/>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131</a:t>
            </a:r>
          </a:p>
          <a:p>
            <a:pPr algn="ctr">
              <a:lnSpc>
                <a:spcPct val="90000"/>
              </a:lnSpc>
            </a:pPr>
            <a:r>
              <a:rPr lang="en-GB" sz="800" dirty="0">
                <a:latin typeface="Arial" panose="020B0604020202020204" pitchFamily="34" charset="0"/>
                <a:ea typeface="Aileron" charset="0"/>
                <a:cs typeface="Arial" panose="020B0604020202020204" pitchFamily="34" charset="0"/>
              </a:rPr>
              <a:t>84</a:t>
            </a:r>
          </a:p>
        </p:txBody>
      </p:sp>
      <p:sp>
        <p:nvSpPr>
          <p:cNvPr id="146" name="TextBox 145">
            <a:extLst>
              <a:ext uri="{FF2B5EF4-FFF2-40B4-BE49-F238E27FC236}">
                <a16:creationId xmlns:a16="http://schemas.microsoft.com/office/drawing/2014/main" id="{2F709668-F222-D331-747D-BF06C288DB77}"/>
              </a:ext>
            </a:extLst>
          </p:cNvPr>
          <p:cNvSpPr txBox="1"/>
          <p:nvPr/>
        </p:nvSpPr>
        <p:spPr>
          <a:xfrm>
            <a:off x="5035765" y="4422227"/>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104</a:t>
            </a:r>
          </a:p>
          <a:p>
            <a:pPr algn="ctr">
              <a:lnSpc>
                <a:spcPct val="90000"/>
              </a:lnSpc>
            </a:pPr>
            <a:r>
              <a:rPr lang="en-GB" sz="800" dirty="0">
                <a:latin typeface="Arial" panose="020B0604020202020204" pitchFamily="34" charset="0"/>
                <a:ea typeface="Aileron" charset="0"/>
                <a:cs typeface="Arial" panose="020B0604020202020204" pitchFamily="34" charset="0"/>
              </a:rPr>
              <a:t>66</a:t>
            </a:r>
          </a:p>
        </p:txBody>
      </p:sp>
      <p:sp>
        <p:nvSpPr>
          <p:cNvPr id="147" name="TextBox 146">
            <a:extLst>
              <a:ext uri="{FF2B5EF4-FFF2-40B4-BE49-F238E27FC236}">
                <a16:creationId xmlns:a16="http://schemas.microsoft.com/office/drawing/2014/main" id="{1551C11D-28D3-4949-4440-D6646D6FD614}"/>
              </a:ext>
            </a:extLst>
          </p:cNvPr>
          <p:cNvSpPr txBox="1"/>
          <p:nvPr/>
        </p:nvSpPr>
        <p:spPr>
          <a:xfrm>
            <a:off x="5509119" y="4422227"/>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89</a:t>
            </a:r>
          </a:p>
          <a:p>
            <a:pPr algn="ctr">
              <a:lnSpc>
                <a:spcPct val="90000"/>
              </a:lnSpc>
            </a:pPr>
            <a:r>
              <a:rPr lang="en-GB" sz="800" dirty="0">
                <a:latin typeface="Arial" panose="020B0604020202020204" pitchFamily="34" charset="0"/>
                <a:ea typeface="Aileron" charset="0"/>
                <a:cs typeface="Arial" panose="020B0604020202020204" pitchFamily="34" charset="0"/>
              </a:rPr>
              <a:t>51</a:t>
            </a:r>
          </a:p>
        </p:txBody>
      </p:sp>
      <p:sp>
        <p:nvSpPr>
          <p:cNvPr id="148" name="TextBox 147">
            <a:extLst>
              <a:ext uri="{FF2B5EF4-FFF2-40B4-BE49-F238E27FC236}">
                <a16:creationId xmlns:a16="http://schemas.microsoft.com/office/drawing/2014/main" id="{E4BB4F09-DF73-F1E8-3A0C-117F8EBA8D65}"/>
              </a:ext>
            </a:extLst>
          </p:cNvPr>
          <p:cNvSpPr txBox="1"/>
          <p:nvPr/>
        </p:nvSpPr>
        <p:spPr>
          <a:xfrm>
            <a:off x="5950444" y="4422227"/>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83</a:t>
            </a:r>
          </a:p>
          <a:p>
            <a:pPr algn="ctr">
              <a:lnSpc>
                <a:spcPct val="90000"/>
              </a:lnSpc>
            </a:pPr>
            <a:r>
              <a:rPr lang="en-GB" sz="800" dirty="0">
                <a:latin typeface="Arial" panose="020B0604020202020204" pitchFamily="34" charset="0"/>
                <a:ea typeface="Aileron" charset="0"/>
                <a:cs typeface="Arial" panose="020B0604020202020204" pitchFamily="34" charset="0"/>
              </a:rPr>
              <a:t>45</a:t>
            </a:r>
          </a:p>
        </p:txBody>
      </p:sp>
      <p:sp>
        <p:nvSpPr>
          <p:cNvPr id="149" name="TextBox 148">
            <a:extLst>
              <a:ext uri="{FF2B5EF4-FFF2-40B4-BE49-F238E27FC236}">
                <a16:creationId xmlns:a16="http://schemas.microsoft.com/office/drawing/2014/main" id="{A4221F72-42E9-5E0B-BEE7-0D0CE487C004}"/>
              </a:ext>
            </a:extLst>
          </p:cNvPr>
          <p:cNvSpPr txBox="1"/>
          <p:nvPr/>
        </p:nvSpPr>
        <p:spPr>
          <a:xfrm>
            <a:off x="6398119" y="4422227"/>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72</a:t>
            </a:r>
          </a:p>
          <a:p>
            <a:pPr algn="ctr">
              <a:lnSpc>
                <a:spcPct val="90000"/>
              </a:lnSpc>
            </a:pPr>
            <a:r>
              <a:rPr lang="en-GB" sz="800" dirty="0">
                <a:latin typeface="Arial" panose="020B0604020202020204" pitchFamily="34" charset="0"/>
                <a:ea typeface="Aileron" charset="0"/>
                <a:cs typeface="Arial" panose="020B0604020202020204" pitchFamily="34" charset="0"/>
              </a:rPr>
              <a:t>37</a:t>
            </a:r>
          </a:p>
        </p:txBody>
      </p:sp>
      <p:sp>
        <p:nvSpPr>
          <p:cNvPr id="150" name="TextBox 149">
            <a:extLst>
              <a:ext uri="{FF2B5EF4-FFF2-40B4-BE49-F238E27FC236}">
                <a16:creationId xmlns:a16="http://schemas.microsoft.com/office/drawing/2014/main" id="{562ABC90-711E-69F4-FEEC-1CB6074A9343}"/>
              </a:ext>
            </a:extLst>
          </p:cNvPr>
          <p:cNvSpPr txBox="1"/>
          <p:nvPr/>
        </p:nvSpPr>
        <p:spPr>
          <a:xfrm>
            <a:off x="6858494" y="4422227"/>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46</a:t>
            </a:r>
          </a:p>
          <a:p>
            <a:pPr algn="ctr">
              <a:lnSpc>
                <a:spcPct val="90000"/>
              </a:lnSpc>
            </a:pPr>
            <a:r>
              <a:rPr lang="en-GB" sz="800" dirty="0">
                <a:latin typeface="Arial" panose="020B0604020202020204" pitchFamily="34" charset="0"/>
                <a:ea typeface="Aileron" charset="0"/>
                <a:cs typeface="Arial" panose="020B0604020202020204" pitchFamily="34" charset="0"/>
              </a:rPr>
              <a:t>18</a:t>
            </a:r>
          </a:p>
        </p:txBody>
      </p:sp>
      <p:sp>
        <p:nvSpPr>
          <p:cNvPr id="151" name="TextBox 150">
            <a:extLst>
              <a:ext uri="{FF2B5EF4-FFF2-40B4-BE49-F238E27FC236}">
                <a16:creationId xmlns:a16="http://schemas.microsoft.com/office/drawing/2014/main" id="{A25595A9-B22D-FFB5-05D8-E72143457502}"/>
              </a:ext>
            </a:extLst>
          </p:cNvPr>
          <p:cNvSpPr txBox="1"/>
          <p:nvPr/>
        </p:nvSpPr>
        <p:spPr>
          <a:xfrm>
            <a:off x="7306169" y="4422227"/>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20</a:t>
            </a:r>
          </a:p>
          <a:p>
            <a:pPr algn="ctr">
              <a:lnSpc>
                <a:spcPct val="90000"/>
              </a:lnSpc>
            </a:pPr>
            <a:r>
              <a:rPr lang="en-GB" sz="800" dirty="0">
                <a:latin typeface="Arial" panose="020B0604020202020204" pitchFamily="34" charset="0"/>
                <a:ea typeface="Aileron" charset="0"/>
                <a:cs typeface="Arial" panose="020B0604020202020204" pitchFamily="34" charset="0"/>
              </a:rPr>
              <a:t>6</a:t>
            </a:r>
          </a:p>
        </p:txBody>
      </p:sp>
      <p:sp>
        <p:nvSpPr>
          <p:cNvPr id="152" name="TextBox 151">
            <a:extLst>
              <a:ext uri="{FF2B5EF4-FFF2-40B4-BE49-F238E27FC236}">
                <a16:creationId xmlns:a16="http://schemas.microsoft.com/office/drawing/2014/main" id="{B2D550A2-7667-F64F-104B-7D8BAE2BF9FF}"/>
              </a:ext>
            </a:extLst>
          </p:cNvPr>
          <p:cNvSpPr txBox="1"/>
          <p:nvPr/>
        </p:nvSpPr>
        <p:spPr>
          <a:xfrm>
            <a:off x="7795398" y="4422227"/>
            <a:ext cx="57708"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a:t>
            </a:r>
          </a:p>
          <a:p>
            <a:pPr algn="ctr">
              <a:lnSpc>
                <a:spcPct val="90000"/>
              </a:lnSpc>
            </a:pPr>
            <a:r>
              <a:rPr lang="en-GB" sz="800" dirty="0">
                <a:latin typeface="Arial" panose="020B0604020202020204" pitchFamily="34" charset="0"/>
                <a:ea typeface="Aileron" charset="0"/>
                <a:cs typeface="Arial" panose="020B0604020202020204" pitchFamily="34" charset="0"/>
              </a:rPr>
              <a:t>0</a:t>
            </a:r>
          </a:p>
        </p:txBody>
      </p:sp>
      <p:sp>
        <p:nvSpPr>
          <p:cNvPr id="157" name="Rounded Rectangle 156">
            <a:extLst>
              <a:ext uri="{FF2B5EF4-FFF2-40B4-BE49-F238E27FC236}">
                <a16:creationId xmlns:a16="http://schemas.microsoft.com/office/drawing/2014/main" id="{6AA1EDFD-3999-59BC-9E17-36942AB12FAF}"/>
              </a:ext>
            </a:extLst>
          </p:cNvPr>
          <p:cNvSpPr/>
          <p:nvPr/>
        </p:nvSpPr>
        <p:spPr>
          <a:xfrm>
            <a:off x="6596856" y="3141084"/>
            <a:ext cx="621113" cy="924458"/>
          </a:xfrm>
          <a:prstGeom prst="roundRect">
            <a:avLst>
              <a:gd name="adj" fmla="val 7529"/>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4" name="TextBox 53">
            <a:extLst>
              <a:ext uri="{FF2B5EF4-FFF2-40B4-BE49-F238E27FC236}">
                <a16:creationId xmlns:a16="http://schemas.microsoft.com/office/drawing/2014/main" id="{1E81D402-EC9E-3094-EF8F-3B8EC0CAC99D}"/>
              </a:ext>
            </a:extLst>
          </p:cNvPr>
          <p:cNvSpPr txBox="1"/>
          <p:nvPr/>
        </p:nvSpPr>
        <p:spPr>
          <a:xfrm>
            <a:off x="2464265" y="3650147"/>
            <a:ext cx="1083630" cy="332399"/>
          </a:xfrm>
          <a:prstGeom prst="rect">
            <a:avLst/>
          </a:prstGeom>
          <a:noFill/>
        </p:spPr>
        <p:txBody>
          <a:bodyPr wrap="none" lIns="0" tIns="0" rIns="0" bIns="0" rtlCol="0">
            <a:spAutoFit/>
          </a:bodyPr>
          <a:lstStyle/>
          <a:p>
            <a:pPr>
              <a:lnSpc>
                <a:spcPct val="90000"/>
              </a:lnSpc>
            </a:pPr>
            <a:r>
              <a:rPr lang="en-GB" sz="800" dirty="0">
                <a:latin typeface="Arial" panose="020B0604020202020204" pitchFamily="34" charset="0"/>
                <a:ea typeface="Aileron" charset="0"/>
                <a:cs typeface="Arial" panose="020B0604020202020204" pitchFamily="34" charset="0"/>
              </a:rPr>
              <a:t>OS data maturity</a:t>
            </a:r>
            <a:br>
              <a:rPr lang="en-GB" sz="800" dirty="0">
                <a:latin typeface="Arial" panose="020B0604020202020204" pitchFamily="34" charset="0"/>
                <a:ea typeface="Aileron" charset="0"/>
                <a:cs typeface="Arial" panose="020B0604020202020204" pitchFamily="34" charset="0"/>
              </a:rPr>
            </a:br>
            <a:r>
              <a:rPr lang="en-GB" sz="800" dirty="0">
                <a:latin typeface="Arial" panose="020B0604020202020204" pitchFamily="34" charset="0"/>
                <a:ea typeface="Aileron" charset="0"/>
                <a:cs typeface="Arial" panose="020B0604020202020204" pitchFamily="34" charset="0"/>
              </a:rPr>
              <a:t>across the STRIDE and</a:t>
            </a:r>
            <a:br>
              <a:rPr lang="en-GB" sz="800" dirty="0">
                <a:latin typeface="Arial" panose="020B0604020202020204" pitchFamily="34" charset="0"/>
                <a:ea typeface="Aileron" charset="0"/>
                <a:cs typeface="Arial" panose="020B0604020202020204" pitchFamily="34" charset="0"/>
              </a:rPr>
            </a:br>
            <a:r>
              <a:rPr lang="en-GB" sz="800" dirty="0">
                <a:latin typeface="Arial" panose="020B0604020202020204" pitchFamily="34" charset="0"/>
                <a:ea typeface="Aileron" charset="0"/>
                <a:cs typeface="Arial" panose="020B0604020202020204" pitchFamily="34" charset="0"/>
              </a:rPr>
              <a:t>sorafenib arms: 82.0%</a:t>
            </a:r>
            <a:endParaRPr lang="en-GB" sz="800" dirty="0">
              <a:solidFill>
                <a:schemeClr val="accent1"/>
              </a:solidFill>
              <a:latin typeface="Arial" panose="020B0604020202020204" pitchFamily="34" charset="0"/>
              <a:ea typeface="Aileron" charset="0"/>
              <a:cs typeface="Arial" panose="020B0604020202020204" pitchFamily="34" charset="0"/>
            </a:endParaRPr>
          </a:p>
        </p:txBody>
      </p:sp>
      <p:sp>
        <p:nvSpPr>
          <p:cNvPr id="55" name="TextBox 54">
            <a:extLst>
              <a:ext uri="{FF2B5EF4-FFF2-40B4-BE49-F238E27FC236}">
                <a16:creationId xmlns:a16="http://schemas.microsoft.com/office/drawing/2014/main" id="{996F792C-AEE0-2D74-30CF-601876FBE232}"/>
              </a:ext>
            </a:extLst>
          </p:cNvPr>
          <p:cNvSpPr txBox="1"/>
          <p:nvPr/>
        </p:nvSpPr>
        <p:spPr>
          <a:xfrm>
            <a:off x="3288215" y="3110178"/>
            <a:ext cx="355867" cy="193899"/>
          </a:xfrm>
          <a:prstGeom prst="rect">
            <a:avLst/>
          </a:prstGeom>
          <a:noFill/>
        </p:spPr>
        <p:txBody>
          <a:bodyPr wrap="none" lIns="0" tIns="0" rIns="0" bIns="0" rtlCol="0">
            <a:spAutoFit/>
          </a:bodyPr>
          <a:lstStyle/>
          <a:p>
            <a:pPr algn="ctr">
              <a:lnSpc>
                <a:spcPct val="90000"/>
              </a:lnSpc>
            </a:pPr>
            <a:r>
              <a:rPr lang="en-GB" sz="700" b="1" spc="-50" dirty="0">
                <a:latin typeface="Arial" panose="020B0604020202020204" pitchFamily="34" charset="0"/>
                <a:ea typeface="Aileron" charset="0"/>
                <a:cs typeface="Arial" panose="020B0604020202020204" pitchFamily="34" charset="0"/>
              </a:rPr>
              <a:t>OS rate</a:t>
            </a:r>
            <a:br>
              <a:rPr lang="en-GB" sz="700" b="1" spc="-50" dirty="0">
                <a:latin typeface="Arial" panose="020B0604020202020204" pitchFamily="34" charset="0"/>
                <a:ea typeface="Aileron" charset="0"/>
                <a:cs typeface="Arial" panose="020B0604020202020204" pitchFamily="34" charset="0"/>
              </a:rPr>
            </a:br>
            <a:r>
              <a:rPr lang="en-GB" sz="700" b="1" spc="-50" dirty="0">
                <a:latin typeface="Arial" panose="020B0604020202020204" pitchFamily="34" charset="0"/>
                <a:ea typeface="Aileron" charset="0"/>
                <a:cs typeface="Arial" panose="020B0604020202020204" pitchFamily="34" charset="0"/>
              </a:rPr>
              <a:t>ratio: 1.17</a:t>
            </a:r>
            <a:endParaRPr lang="en-GB" sz="700" b="1" spc="-50" dirty="0">
              <a:solidFill>
                <a:schemeClr val="accent1"/>
              </a:solidFill>
              <a:latin typeface="Arial" panose="020B0604020202020204" pitchFamily="34" charset="0"/>
              <a:ea typeface="Aileron" charset="0"/>
              <a:cs typeface="Arial" panose="020B0604020202020204" pitchFamily="34" charset="0"/>
            </a:endParaRPr>
          </a:p>
        </p:txBody>
      </p:sp>
      <p:sp>
        <p:nvSpPr>
          <p:cNvPr id="116" name="TextBox 115">
            <a:extLst>
              <a:ext uri="{FF2B5EF4-FFF2-40B4-BE49-F238E27FC236}">
                <a16:creationId xmlns:a16="http://schemas.microsoft.com/office/drawing/2014/main" id="{691B6FB4-286B-F316-6BB6-5E363EDFEE74}"/>
              </a:ext>
            </a:extLst>
          </p:cNvPr>
          <p:cNvSpPr txBox="1"/>
          <p:nvPr/>
        </p:nvSpPr>
        <p:spPr>
          <a:xfrm>
            <a:off x="3783512" y="3312825"/>
            <a:ext cx="355867" cy="193899"/>
          </a:xfrm>
          <a:prstGeom prst="rect">
            <a:avLst/>
          </a:prstGeom>
          <a:noFill/>
        </p:spPr>
        <p:txBody>
          <a:bodyPr wrap="none" lIns="0" tIns="0" rIns="0" bIns="0" rtlCol="0">
            <a:spAutoFit/>
          </a:bodyPr>
          <a:lstStyle/>
          <a:p>
            <a:pPr algn="ctr">
              <a:lnSpc>
                <a:spcPct val="90000"/>
              </a:lnSpc>
            </a:pPr>
            <a:r>
              <a:rPr lang="en-GB" sz="700" b="1" spc="-50" dirty="0">
                <a:latin typeface="Arial" panose="020B0604020202020204" pitchFamily="34" charset="0"/>
                <a:ea typeface="Aileron" charset="0"/>
                <a:cs typeface="Arial" panose="020B0604020202020204" pitchFamily="34" charset="0"/>
              </a:rPr>
              <a:t>OS rate</a:t>
            </a:r>
            <a:br>
              <a:rPr lang="en-GB" sz="700" b="1" spc="-50" dirty="0">
                <a:latin typeface="Arial" panose="020B0604020202020204" pitchFamily="34" charset="0"/>
                <a:ea typeface="Aileron" charset="0"/>
                <a:cs typeface="Arial" panose="020B0604020202020204" pitchFamily="34" charset="0"/>
              </a:rPr>
            </a:br>
            <a:r>
              <a:rPr lang="en-GB" sz="700" b="1" spc="-50" dirty="0">
                <a:latin typeface="Arial" panose="020B0604020202020204" pitchFamily="34" charset="0"/>
                <a:ea typeface="Aileron" charset="0"/>
                <a:cs typeface="Arial" panose="020B0604020202020204" pitchFamily="34" charset="0"/>
              </a:rPr>
              <a:t>ratio: 1.24</a:t>
            </a:r>
            <a:endParaRPr lang="en-GB" sz="700" b="1" spc="-50" dirty="0">
              <a:solidFill>
                <a:schemeClr val="accent1"/>
              </a:solidFill>
              <a:latin typeface="Arial" panose="020B0604020202020204" pitchFamily="34" charset="0"/>
              <a:ea typeface="Aileron" charset="0"/>
              <a:cs typeface="Arial" panose="020B0604020202020204" pitchFamily="34" charset="0"/>
            </a:endParaRPr>
          </a:p>
        </p:txBody>
      </p:sp>
      <p:sp>
        <p:nvSpPr>
          <p:cNvPr id="117" name="TextBox 116">
            <a:extLst>
              <a:ext uri="{FF2B5EF4-FFF2-40B4-BE49-F238E27FC236}">
                <a16:creationId xmlns:a16="http://schemas.microsoft.com/office/drawing/2014/main" id="{2E434952-0363-2621-42E1-C5FE616FD796}"/>
              </a:ext>
            </a:extLst>
          </p:cNvPr>
          <p:cNvSpPr txBox="1"/>
          <p:nvPr/>
        </p:nvSpPr>
        <p:spPr>
          <a:xfrm>
            <a:off x="3051042" y="2233878"/>
            <a:ext cx="487314" cy="221599"/>
          </a:xfrm>
          <a:prstGeom prst="rect">
            <a:avLst/>
          </a:prstGeom>
          <a:noFill/>
        </p:spPr>
        <p:txBody>
          <a:bodyPr wrap="none" lIns="0" tIns="0" rIns="0" bIns="0" rtlCol="0">
            <a:spAutoFit/>
          </a:bodyPr>
          <a:lstStyle/>
          <a:p>
            <a:pPr algn="ctr">
              <a:lnSpc>
                <a:spcPct val="90000"/>
              </a:lnSpc>
            </a:pPr>
            <a:r>
              <a:rPr lang="en-GB" sz="800" b="1" dirty="0">
                <a:latin typeface="Arial" panose="020B0604020202020204" pitchFamily="34" charset="0"/>
                <a:ea typeface="Aileron" charset="0"/>
                <a:cs typeface="Arial" panose="020B0604020202020204" pitchFamily="34" charset="0"/>
              </a:rPr>
              <a:t>OS rate</a:t>
            </a:r>
            <a:br>
              <a:rPr lang="en-GB" sz="800" b="1" dirty="0">
                <a:latin typeface="Arial" panose="020B0604020202020204" pitchFamily="34" charset="0"/>
                <a:ea typeface="Aileron" charset="0"/>
                <a:cs typeface="Arial" panose="020B0604020202020204" pitchFamily="34" charset="0"/>
              </a:rPr>
            </a:br>
            <a:r>
              <a:rPr lang="en-GB" sz="800" b="1" dirty="0">
                <a:latin typeface="Arial" panose="020B0604020202020204" pitchFamily="34" charset="0"/>
                <a:ea typeface="Aileron" charset="0"/>
                <a:cs typeface="Arial" panose="020B0604020202020204" pitchFamily="34" charset="0"/>
              </a:rPr>
              <a:t>ratio: 1.17</a:t>
            </a:r>
            <a:endParaRPr lang="en-GB" sz="800" b="1" dirty="0">
              <a:solidFill>
                <a:schemeClr val="accent1"/>
              </a:solidFill>
              <a:latin typeface="Arial" panose="020B0604020202020204" pitchFamily="34" charset="0"/>
              <a:ea typeface="Aileron" charset="0"/>
              <a:cs typeface="Arial" panose="020B0604020202020204" pitchFamily="34" charset="0"/>
            </a:endParaRPr>
          </a:p>
        </p:txBody>
      </p:sp>
      <p:sp>
        <p:nvSpPr>
          <p:cNvPr id="118" name="TextBox 117">
            <a:extLst>
              <a:ext uri="{FF2B5EF4-FFF2-40B4-BE49-F238E27FC236}">
                <a16:creationId xmlns:a16="http://schemas.microsoft.com/office/drawing/2014/main" id="{7381919A-BB0A-4680-DFE7-81699BBD4F1B}"/>
              </a:ext>
            </a:extLst>
          </p:cNvPr>
          <p:cNvSpPr txBox="1"/>
          <p:nvPr/>
        </p:nvSpPr>
        <p:spPr>
          <a:xfrm>
            <a:off x="3989652" y="2725847"/>
            <a:ext cx="514563" cy="332399"/>
          </a:xfrm>
          <a:prstGeom prst="rect">
            <a:avLst/>
          </a:prstGeom>
          <a:noFill/>
        </p:spPr>
        <p:txBody>
          <a:bodyPr wrap="none" lIns="0" tIns="0" rIns="0" bIns="0" rtlCol="0">
            <a:spAutoFit/>
          </a:bodyPr>
          <a:lstStyle/>
          <a:p>
            <a:pPr algn="ctr">
              <a:lnSpc>
                <a:spcPct val="90000"/>
              </a:lnSpc>
            </a:pPr>
            <a:r>
              <a:rPr lang="en-GB" sz="800" b="1" dirty="0">
                <a:latin typeface="Arial" panose="020B0604020202020204" pitchFamily="34" charset="0"/>
                <a:ea typeface="Aileron" charset="0"/>
                <a:cs typeface="Arial" panose="020B0604020202020204" pitchFamily="34" charset="0"/>
              </a:rPr>
              <a:t>24-mo OS:</a:t>
            </a:r>
          </a:p>
          <a:p>
            <a:pPr algn="ctr">
              <a:lnSpc>
                <a:spcPct val="90000"/>
              </a:lnSpc>
            </a:pPr>
            <a:r>
              <a:rPr lang="en-GB" sz="800" b="1" dirty="0">
                <a:solidFill>
                  <a:schemeClr val="tx2"/>
                </a:solidFill>
                <a:latin typeface="Arial" panose="020B0604020202020204" pitchFamily="34" charset="0"/>
                <a:ea typeface="Aileron" charset="0"/>
                <a:cs typeface="Arial" panose="020B0604020202020204" pitchFamily="34" charset="0"/>
              </a:rPr>
              <a:t>40.5%</a:t>
            </a:r>
            <a:br>
              <a:rPr lang="en-GB" sz="800" b="1" dirty="0">
                <a:solidFill>
                  <a:schemeClr val="accent1"/>
                </a:solidFill>
                <a:latin typeface="Arial" panose="020B0604020202020204" pitchFamily="34" charset="0"/>
                <a:ea typeface="Aileron" charset="0"/>
                <a:cs typeface="Arial" panose="020B0604020202020204" pitchFamily="34" charset="0"/>
              </a:rPr>
            </a:br>
            <a:r>
              <a:rPr lang="en-GB" sz="800" b="1" dirty="0">
                <a:solidFill>
                  <a:schemeClr val="accent1"/>
                </a:solidFill>
                <a:latin typeface="Arial" panose="020B0604020202020204" pitchFamily="34" charset="0"/>
                <a:ea typeface="Aileron" charset="0"/>
                <a:cs typeface="Arial" panose="020B0604020202020204" pitchFamily="34" charset="0"/>
              </a:rPr>
              <a:t>32.6%</a:t>
            </a:r>
          </a:p>
        </p:txBody>
      </p:sp>
      <p:sp>
        <p:nvSpPr>
          <p:cNvPr id="119" name="TextBox 118">
            <a:extLst>
              <a:ext uri="{FF2B5EF4-FFF2-40B4-BE49-F238E27FC236}">
                <a16:creationId xmlns:a16="http://schemas.microsoft.com/office/drawing/2014/main" id="{2000F0F0-B720-1C89-2F15-1BA01CC12380}"/>
              </a:ext>
            </a:extLst>
          </p:cNvPr>
          <p:cNvSpPr txBox="1"/>
          <p:nvPr/>
        </p:nvSpPr>
        <p:spPr>
          <a:xfrm>
            <a:off x="4861356" y="2959312"/>
            <a:ext cx="514564" cy="332399"/>
          </a:xfrm>
          <a:prstGeom prst="rect">
            <a:avLst/>
          </a:prstGeom>
          <a:noFill/>
        </p:spPr>
        <p:txBody>
          <a:bodyPr wrap="none" lIns="0" tIns="0" rIns="0" bIns="0" rtlCol="0">
            <a:spAutoFit/>
          </a:bodyPr>
          <a:lstStyle/>
          <a:p>
            <a:pPr algn="ctr">
              <a:lnSpc>
                <a:spcPct val="90000"/>
              </a:lnSpc>
            </a:pPr>
            <a:r>
              <a:rPr lang="en-GB" sz="800" b="1" dirty="0">
                <a:latin typeface="Arial" panose="020B0604020202020204" pitchFamily="34" charset="0"/>
                <a:ea typeface="Aileron" charset="0"/>
                <a:cs typeface="Arial" panose="020B0604020202020204" pitchFamily="34" charset="0"/>
              </a:rPr>
              <a:t>36-mo OS:</a:t>
            </a:r>
          </a:p>
          <a:p>
            <a:pPr algn="ctr">
              <a:lnSpc>
                <a:spcPct val="90000"/>
              </a:lnSpc>
            </a:pPr>
            <a:r>
              <a:rPr lang="en-GB" sz="800" b="1" dirty="0">
                <a:solidFill>
                  <a:schemeClr val="tx2"/>
                </a:solidFill>
                <a:latin typeface="Arial" panose="020B0604020202020204" pitchFamily="34" charset="0"/>
                <a:ea typeface="Aileron" charset="0"/>
                <a:cs typeface="Arial" panose="020B0604020202020204" pitchFamily="34" charset="0"/>
              </a:rPr>
              <a:t>30.7%</a:t>
            </a:r>
            <a:br>
              <a:rPr lang="en-GB" sz="800" b="1" dirty="0">
                <a:solidFill>
                  <a:schemeClr val="accent1"/>
                </a:solidFill>
                <a:latin typeface="Arial" panose="020B0604020202020204" pitchFamily="34" charset="0"/>
                <a:ea typeface="Aileron" charset="0"/>
                <a:cs typeface="Arial" panose="020B0604020202020204" pitchFamily="34" charset="0"/>
              </a:rPr>
            </a:br>
            <a:r>
              <a:rPr lang="en-GB" sz="800" b="1" dirty="0">
                <a:solidFill>
                  <a:schemeClr val="accent1"/>
                </a:solidFill>
                <a:latin typeface="Arial" panose="020B0604020202020204" pitchFamily="34" charset="0"/>
                <a:ea typeface="Aileron" charset="0"/>
                <a:cs typeface="Arial" panose="020B0604020202020204" pitchFamily="34" charset="0"/>
              </a:rPr>
              <a:t>19.9%</a:t>
            </a:r>
          </a:p>
        </p:txBody>
      </p:sp>
      <p:sp>
        <p:nvSpPr>
          <p:cNvPr id="120" name="TextBox 119">
            <a:extLst>
              <a:ext uri="{FF2B5EF4-FFF2-40B4-BE49-F238E27FC236}">
                <a16:creationId xmlns:a16="http://schemas.microsoft.com/office/drawing/2014/main" id="{CF4C247B-71FD-EB5E-D42A-362D87F432EF}"/>
              </a:ext>
            </a:extLst>
          </p:cNvPr>
          <p:cNvSpPr txBox="1"/>
          <p:nvPr/>
        </p:nvSpPr>
        <p:spPr>
          <a:xfrm>
            <a:off x="5749915" y="3089691"/>
            <a:ext cx="514564" cy="332399"/>
          </a:xfrm>
          <a:prstGeom prst="rect">
            <a:avLst/>
          </a:prstGeom>
          <a:noFill/>
        </p:spPr>
        <p:txBody>
          <a:bodyPr wrap="none" lIns="0" tIns="0" rIns="0" bIns="0" rtlCol="0">
            <a:spAutoFit/>
          </a:bodyPr>
          <a:lstStyle/>
          <a:p>
            <a:pPr algn="ctr">
              <a:lnSpc>
                <a:spcPct val="90000"/>
              </a:lnSpc>
            </a:pPr>
            <a:r>
              <a:rPr lang="en-GB" sz="800" b="1" dirty="0">
                <a:latin typeface="Arial" panose="020B0604020202020204" pitchFamily="34" charset="0"/>
                <a:ea typeface="Aileron" charset="0"/>
                <a:cs typeface="Arial" panose="020B0604020202020204" pitchFamily="34" charset="0"/>
              </a:rPr>
              <a:t>48-mo OS:</a:t>
            </a:r>
          </a:p>
          <a:p>
            <a:pPr algn="ctr">
              <a:lnSpc>
                <a:spcPct val="90000"/>
              </a:lnSpc>
            </a:pPr>
            <a:r>
              <a:rPr lang="en-GB" sz="800" b="1" dirty="0">
                <a:solidFill>
                  <a:schemeClr val="tx2"/>
                </a:solidFill>
                <a:latin typeface="Arial" panose="020B0604020202020204" pitchFamily="34" charset="0"/>
                <a:ea typeface="Aileron" charset="0"/>
                <a:cs typeface="Arial" panose="020B0604020202020204" pitchFamily="34" charset="0"/>
              </a:rPr>
              <a:t>25.2%</a:t>
            </a:r>
            <a:br>
              <a:rPr lang="en-GB" sz="800" b="1" dirty="0">
                <a:solidFill>
                  <a:schemeClr val="accent1"/>
                </a:solidFill>
                <a:latin typeface="Arial" panose="020B0604020202020204" pitchFamily="34" charset="0"/>
                <a:ea typeface="Aileron" charset="0"/>
                <a:cs typeface="Arial" panose="020B0604020202020204" pitchFamily="34" charset="0"/>
              </a:rPr>
            </a:br>
            <a:r>
              <a:rPr lang="en-GB" sz="800" b="1" dirty="0">
                <a:solidFill>
                  <a:schemeClr val="accent1"/>
                </a:solidFill>
                <a:latin typeface="Arial" panose="020B0604020202020204" pitchFamily="34" charset="0"/>
                <a:ea typeface="Aileron" charset="0"/>
                <a:cs typeface="Arial" panose="020B0604020202020204" pitchFamily="34" charset="0"/>
              </a:rPr>
              <a:t>15.1%</a:t>
            </a:r>
          </a:p>
        </p:txBody>
      </p:sp>
      <p:sp>
        <p:nvSpPr>
          <p:cNvPr id="122" name="TextBox 121">
            <a:extLst>
              <a:ext uri="{FF2B5EF4-FFF2-40B4-BE49-F238E27FC236}">
                <a16:creationId xmlns:a16="http://schemas.microsoft.com/office/drawing/2014/main" id="{F605BCFF-7B77-425F-B868-D2628FC68B5C}"/>
              </a:ext>
            </a:extLst>
          </p:cNvPr>
          <p:cNvSpPr txBox="1"/>
          <p:nvPr/>
        </p:nvSpPr>
        <p:spPr>
          <a:xfrm>
            <a:off x="3514701" y="2573179"/>
            <a:ext cx="514564" cy="332399"/>
          </a:xfrm>
          <a:prstGeom prst="rect">
            <a:avLst/>
          </a:prstGeom>
          <a:noFill/>
        </p:spPr>
        <p:txBody>
          <a:bodyPr wrap="none" lIns="0" tIns="0" rIns="0" bIns="0" rtlCol="0">
            <a:spAutoFit/>
          </a:bodyPr>
          <a:lstStyle/>
          <a:p>
            <a:pPr algn="ctr">
              <a:lnSpc>
                <a:spcPct val="90000"/>
              </a:lnSpc>
            </a:pPr>
            <a:r>
              <a:rPr lang="en-GB" sz="800" b="1" dirty="0">
                <a:latin typeface="Arial" panose="020B0604020202020204" pitchFamily="34" charset="0"/>
                <a:ea typeface="Aileron" charset="0"/>
                <a:cs typeface="Arial" panose="020B0604020202020204" pitchFamily="34" charset="0"/>
              </a:rPr>
              <a:t>18-mo OS:</a:t>
            </a:r>
          </a:p>
          <a:p>
            <a:pPr algn="ctr">
              <a:lnSpc>
                <a:spcPct val="90000"/>
              </a:lnSpc>
            </a:pPr>
            <a:r>
              <a:rPr lang="en-GB" sz="800" b="1" dirty="0">
                <a:solidFill>
                  <a:schemeClr val="tx2"/>
                </a:solidFill>
                <a:latin typeface="Arial" panose="020B0604020202020204" pitchFamily="34" charset="0"/>
                <a:ea typeface="Aileron" charset="0"/>
                <a:cs typeface="Arial" panose="020B0604020202020204" pitchFamily="34" charset="0"/>
              </a:rPr>
              <a:t>48.7%</a:t>
            </a:r>
            <a:br>
              <a:rPr lang="en-GB" sz="800" b="1" dirty="0">
                <a:solidFill>
                  <a:schemeClr val="accent1"/>
                </a:solidFill>
                <a:latin typeface="Arial" panose="020B0604020202020204" pitchFamily="34" charset="0"/>
                <a:ea typeface="Aileron" charset="0"/>
                <a:cs typeface="Arial" panose="020B0604020202020204" pitchFamily="34" charset="0"/>
              </a:rPr>
            </a:br>
            <a:r>
              <a:rPr lang="en-GB" sz="800" b="1" dirty="0">
                <a:solidFill>
                  <a:schemeClr val="accent1"/>
                </a:solidFill>
                <a:latin typeface="Arial" panose="020B0604020202020204" pitchFamily="34" charset="0"/>
                <a:ea typeface="Aileron" charset="0"/>
                <a:cs typeface="Arial" panose="020B0604020202020204" pitchFamily="34" charset="0"/>
              </a:rPr>
              <a:t>41.5%</a:t>
            </a:r>
          </a:p>
        </p:txBody>
      </p:sp>
      <p:sp>
        <p:nvSpPr>
          <p:cNvPr id="123" name="TextBox 122">
            <a:extLst>
              <a:ext uri="{FF2B5EF4-FFF2-40B4-BE49-F238E27FC236}">
                <a16:creationId xmlns:a16="http://schemas.microsoft.com/office/drawing/2014/main" id="{575CCFBE-7A33-676F-9FB2-8844033A9CC9}"/>
              </a:ext>
            </a:extLst>
          </p:cNvPr>
          <p:cNvSpPr txBox="1"/>
          <p:nvPr/>
        </p:nvSpPr>
        <p:spPr>
          <a:xfrm>
            <a:off x="4657931" y="3625265"/>
            <a:ext cx="355867" cy="193899"/>
          </a:xfrm>
          <a:prstGeom prst="rect">
            <a:avLst/>
          </a:prstGeom>
          <a:noFill/>
        </p:spPr>
        <p:txBody>
          <a:bodyPr wrap="none" lIns="0" tIns="0" rIns="0" bIns="0" rtlCol="0">
            <a:spAutoFit/>
          </a:bodyPr>
          <a:lstStyle/>
          <a:p>
            <a:pPr algn="ctr">
              <a:lnSpc>
                <a:spcPct val="90000"/>
              </a:lnSpc>
            </a:pPr>
            <a:r>
              <a:rPr lang="en-GB" sz="700" b="1" spc="-50" dirty="0">
                <a:latin typeface="Arial" panose="020B0604020202020204" pitchFamily="34" charset="0"/>
                <a:ea typeface="Aileron" charset="0"/>
                <a:cs typeface="Arial" panose="020B0604020202020204" pitchFamily="34" charset="0"/>
              </a:rPr>
              <a:t>OS rate</a:t>
            </a:r>
            <a:br>
              <a:rPr lang="en-GB" sz="700" b="1" spc="-50" dirty="0">
                <a:latin typeface="Arial" panose="020B0604020202020204" pitchFamily="34" charset="0"/>
                <a:ea typeface="Aileron" charset="0"/>
                <a:cs typeface="Arial" panose="020B0604020202020204" pitchFamily="34" charset="0"/>
              </a:rPr>
            </a:br>
            <a:r>
              <a:rPr lang="en-GB" sz="700" b="1" spc="-50" dirty="0">
                <a:latin typeface="Arial" panose="020B0604020202020204" pitchFamily="34" charset="0"/>
                <a:ea typeface="Aileron" charset="0"/>
                <a:cs typeface="Arial" panose="020B0604020202020204" pitchFamily="34" charset="0"/>
              </a:rPr>
              <a:t>ratio: 1.54</a:t>
            </a:r>
            <a:endParaRPr lang="en-GB" sz="700" b="1" spc="-50" dirty="0">
              <a:solidFill>
                <a:schemeClr val="accent1"/>
              </a:solidFill>
              <a:latin typeface="Arial" panose="020B0604020202020204" pitchFamily="34" charset="0"/>
              <a:ea typeface="Aileron" charset="0"/>
              <a:cs typeface="Arial" panose="020B0604020202020204" pitchFamily="34" charset="0"/>
            </a:endParaRPr>
          </a:p>
        </p:txBody>
      </p:sp>
      <p:sp>
        <p:nvSpPr>
          <p:cNvPr id="124" name="TextBox 123">
            <a:extLst>
              <a:ext uri="{FF2B5EF4-FFF2-40B4-BE49-F238E27FC236}">
                <a16:creationId xmlns:a16="http://schemas.microsoft.com/office/drawing/2014/main" id="{CC2106AD-2CBF-FD6A-B8C2-905FD99D0841}"/>
              </a:ext>
            </a:extLst>
          </p:cNvPr>
          <p:cNvSpPr txBox="1"/>
          <p:nvPr/>
        </p:nvSpPr>
        <p:spPr>
          <a:xfrm>
            <a:off x="5571981" y="3715955"/>
            <a:ext cx="355868" cy="193899"/>
          </a:xfrm>
          <a:prstGeom prst="rect">
            <a:avLst/>
          </a:prstGeom>
          <a:noFill/>
        </p:spPr>
        <p:txBody>
          <a:bodyPr wrap="none" lIns="0" tIns="0" rIns="0" bIns="0" rtlCol="0">
            <a:spAutoFit/>
          </a:bodyPr>
          <a:lstStyle/>
          <a:p>
            <a:pPr algn="ctr">
              <a:lnSpc>
                <a:spcPct val="90000"/>
              </a:lnSpc>
            </a:pPr>
            <a:r>
              <a:rPr lang="en-GB" sz="700" b="1" spc="-50" dirty="0">
                <a:latin typeface="Arial" panose="020B0604020202020204" pitchFamily="34" charset="0"/>
                <a:ea typeface="Aileron" charset="0"/>
                <a:cs typeface="Arial" panose="020B0604020202020204" pitchFamily="34" charset="0"/>
              </a:rPr>
              <a:t>OS rate</a:t>
            </a:r>
            <a:br>
              <a:rPr lang="en-GB" sz="700" b="1" spc="-50" dirty="0">
                <a:latin typeface="Arial" panose="020B0604020202020204" pitchFamily="34" charset="0"/>
                <a:ea typeface="Aileron" charset="0"/>
                <a:cs typeface="Arial" panose="020B0604020202020204" pitchFamily="34" charset="0"/>
              </a:rPr>
            </a:br>
            <a:r>
              <a:rPr lang="en-GB" sz="700" b="1" spc="-50" dirty="0">
                <a:latin typeface="Arial" panose="020B0604020202020204" pitchFamily="34" charset="0"/>
                <a:ea typeface="Aileron" charset="0"/>
                <a:cs typeface="Arial" panose="020B0604020202020204" pitchFamily="34" charset="0"/>
              </a:rPr>
              <a:t>ratio: 1.67</a:t>
            </a:r>
            <a:endParaRPr lang="en-GB" sz="700" b="1" spc="-50" dirty="0">
              <a:solidFill>
                <a:schemeClr val="accent1"/>
              </a:solidFill>
              <a:latin typeface="Arial" panose="020B0604020202020204" pitchFamily="34" charset="0"/>
              <a:ea typeface="Aileron" charset="0"/>
              <a:cs typeface="Arial" panose="020B0604020202020204" pitchFamily="34" charset="0"/>
            </a:endParaRPr>
          </a:p>
        </p:txBody>
      </p:sp>
      <p:graphicFrame>
        <p:nvGraphicFramePr>
          <p:cNvPr id="153" name="Table 152">
            <a:extLst>
              <a:ext uri="{FF2B5EF4-FFF2-40B4-BE49-F238E27FC236}">
                <a16:creationId xmlns:a16="http://schemas.microsoft.com/office/drawing/2014/main" id="{ED7FB0FB-642D-DE4A-4048-FE29441D7CE6}"/>
              </a:ext>
            </a:extLst>
          </p:cNvPr>
          <p:cNvGraphicFramePr>
            <a:graphicFrameLocks noGrp="1"/>
          </p:cNvGraphicFramePr>
          <p:nvPr>
            <p:extLst>
              <p:ext uri="{D42A27DB-BD31-4B8C-83A1-F6EECF244321}">
                <p14:modId xmlns:p14="http://schemas.microsoft.com/office/powerpoint/2010/main" val="260582526"/>
              </p:ext>
            </p:extLst>
          </p:nvPr>
        </p:nvGraphicFramePr>
        <p:xfrm>
          <a:off x="7725271" y="2452284"/>
          <a:ext cx="2428888" cy="1057320"/>
        </p:xfrm>
        <a:graphic>
          <a:graphicData uri="http://schemas.openxmlformats.org/drawingml/2006/table">
            <a:tbl>
              <a:tblPr firstRow="1" bandRow="1">
                <a:tableStyleId>{5C22544A-7EE6-4342-B048-85BDC9FD1C3A}</a:tableStyleId>
              </a:tblPr>
              <a:tblGrid>
                <a:gridCol w="1068538">
                  <a:extLst>
                    <a:ext uri="{9D8B030D-6E8A-4147-A177-3AD203B41FA5}">
                      <a16:colId xmlns:a16="http://schemas.microsoft.com/office/drawing/2014/main" val="2870562913"/>
                    </a:ext>
                  </a:extLst>
                </a:gridCol>
                <a:gridCol w="680175">
                  <a:extLst>
                    <a:ext uri="{9D8B030D-6E8A-4147-A177-3AD203B41FA5}">
                      <a16:colId xmlns:a16="http://schemas.microsoft.com/office/drawing/2014/main" val="3546940678"/>
                    </a:ext>
                  </a:extLst>
                </a:gridCol>
                <a:gridCol w="680175">
                  <a:extLst>
                    <a:ext uri="{9D8B030D-6E8A-4147-A177-3AD203B41FA5}">
                      <a16:colId xmlns:a16="http://schemas.microsoft.com/office/drawing/2014/main" val="2129270681"/>
                    </a:ext>
                  </a:extLst>
                </a:gridCol>
              </a:tblGrid>
              <a:tr h="132179">
                <a:tc>
                  <a:txBody>
                    <a:bodyPr/>
                    <a:lstStyle/>
                    <a:p>
                      <a:endParaRPr lang="en-US" sz="70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dirty="0">
                          <a:latin typeface="Arial" panose="020B0604020202020204" pitchFamily="34" charset="0"/>
                          <a:cs typeface="Arial" panose="020B0604020202020204" pitchFamily="34" charset="0"/>
                        </a:rPr>
                        <a:t>STRIDE</a:t>
                      </a:r>
                      <a:br>
                        <a:rPr lang="en-US" sz="700" dirty="0">
                          <a:latin typeface="Arial" panose="020B0604020202020204" pitchFamily="34" charset="0"/>
                          <a:cs typeface="Arial" panose="020B0604020202020204" pitchFamily="34" charset="0"/>
                        </a:rPr>
                      </a:br>
                      <a:r>
                        <a:rPr lang="en-US" sz="700" dirty="0">
                          <a:latin typeface="Arial" panose="020B0604020202020204" pitchFamily="34" charset="0"/>
                          <a:cs typeface="Arial" panose="020B0604020202020204" pitchFamily="34" charset="0"/>
                        </a:rPr>
                        <a:t>(n=393)</a:t>
                      </a: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700" dirty="0">
                          <a:latin typeface="Arial" panose="020B0604020202020204" pitchFamily="34" charset="0"/>
                          <a:cs typeface="Arial" panose="020B0604020202020204" pitchFamily="34" charset="0"/>
                        </a:rPr>
                        <a:t>Sorafenib</a:t>
                      </a:r>
                      <a:br>
                        <a:rPr lang="en-US" sz="700" dirty="0">
                          <a:latin typeface="Arial" panose="020B0604020202020204" pitchFamily="34" charset="0"/>
                          <a:cs typeface="Arial" panose="020B0604020202020204" pitchFamily="34" charset="0"/>
                        </a:rPr>
                      </a:br>
                      <a:r>
                        <a:rPr lang="en-US" sz="700" dirty="0">
                          <a:latin typeface="Arial" panose="020B0604020202020204" pitchFamily="34" charset="0"/>
                          <a:cs typeface="Arial" panose="020B0604020202020204" pitchFamily="34" charset="0"/>
                        </a:rPr>
                        <a:t>(n=389)</a:t>
                      </a: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28807471"/>
                  </a:ext>
                </a:extLst>
              </a:tr>
              <a:tr h="70969">
                <a:tc>
                  <a:txBody>
                    <a:bodyPr/>
                    <a:lstStyle/>
                    <a:p>
                      <a:r>
                        <a:rPr lang="en-US" sz="700" b="1" dirty="0">
                          <a:latin typeface="Arial" panose="020B0604020202020204" pitchFamily="34" charset="0"/>
                          <a:cs typeface="Arial" panose="020B0604020202020204" pitchFamily="34" charset="0"/>
                        </a:rPr>
                        <a:t>OS events, n (%)</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dirty="0">
                          <a:latin typeface="Arial" panose="020B0604020202020204" pitchFamily="34" charset="0"/>
                          <a:cs typeface="Arial" panose="020B0604020202020204" pitchFamily="34" charset="0"/>
                        </a:rPr>
                        <a:t>309 (78.6)</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dirty="0">
                          <a:latin typeface="Arial" panose="020B0604020202020204" pitchFamily="34" charset="0"/>
                          <a:cs typeface="Arial" panose="020B0604020202020204" pitchFamily="34" charset="0"/>
                        </a:rPr>
                        <a:t>332 (85.3)</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193389">
                <a:tc>
                  <a:txBody>
                    <a:bodyPr/>
                    <a:lstStyle/>
                    <a:p>
                      <a:r>
                        <a:rPr lang="en-US" sz="700" b="1" dirty="0">
                          <a:latin typeface="Arial" panose="020B0604020202020204" pitchFamily="34" charset="0"/>
                          <a:cs typeface="Arial" panose="020B0604020202020204" pitchFamily="34" charset="0"/>
                        </a:rPr>
                        <a:t>Median OS</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(95% CI), mo</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dirty="0">
                          <a:latin typeface="Arial" panose="020B0604020202020204" pitchFamily="34" charset="0"/>
                          <a:cs typeface="Arial" panose="020B0604020202020204" pitchFamily="34" charset="0"/>
                        </a:rPr>
                        <a:t>16.43</a:t>
                      </a:r>
                      <a:br>
                        <a:rPr lang="en-US" sz="700" dirty="0">
                          <a:latin typeface="Arial" panose="020B0604020202020204" pitchFamily="34" charset="0"/>
                          <a:cs typeface="Arial" panose="020B0604020202020204" pitchFamily="34" charset="0"/>
                        </a:rPr>
                      </a:br>
                      <a:r>
                        <a:rPr lang="en-US" sz="700" dirty="0">
                          <a:latin typeface="Arial" panose="020B0604020202020204" pitchFamily="34" charset="0"/>
                          <a:cs typeface="Arial" panose="020B0604020202020204" pitchFamily="34" charset="0"/>
                        </a:rPr>
                        <a:t>(14.16-19.58(</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dirty="0">
                          <a:latin typeface="Arial" panose="020B0604020202020204" pitchFamily="34" charset="0"/>
                          <a:cs typeface="Arial" panose="020B0604020202020204" pitchFamily="34" charset="0"/>
                        </a:rPr>
                        <a:t>13.77</a:t>
                      </a:r>
                      <a:br>
                        <a:rPr lang="en-US" sz="700" dirty="0">
                          <a:latin typeface="Arial" panose="020B0604020202020204" pitchFamily="34" charset="0"/>
                          <a:cs typeface="Arial" panose="020B0604020202020204" pitchFamily="34" charset="0"/>
                        </a:rPr>
                      </a:br>
                      <a:r>
                        <a:rPr lang="en-US" sz="700" dirty="0">
                          <a:latin typeface="Arial" panose="020B0604020202020204" pitchFamily="34" charset="0"/>
                          <a:cs typeface="Arial" panose="020B0604020202020204" pitchFamily="34" charset="0"/>
                        </a:rPr>
                        <a:t>(12.25-16.13)</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7133363"/>
                  </a:ext>
                </a:extLst>
              </a:tr>
              <a:tr h="1933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b="1" dirty="0">
                          <a:latin typeface="Arial" panose="020B0604020202020204" pitchFamily="34" charset="0"/>
                          <a:cs typeface="Arial" panose="020B0604020202020204" pitchFamily="34" charset="0"/>
                        </a:rPr>
                        <a:t>HR (95% CI)</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p value (2-sided)</a:t>
                      </a:r>
                      <a:endParaRPr lang="en-US" sz="700" b="1" baseline="3000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700" dirty="0">
                          <a:latin typeface="Arial" panose="020B0604020202020204" pitchFamily="34" charset="0"/>
                          <a:cs typeface="Arial" panose="020B0604020202020204" pitchFamily="34" charset="0"/>
                        </a:rPr>
                        <a:t>0.76 (0.65-0.89)</a:t>
                      </a:r>
                      <a:br>
                        <a:rPr lang="en-US" sz="700" dirty="0">
                          <a:latin typeface="Arial" panose="020B0604020202020204" pitchFamily="34" charset="0"/>
                          <a:cs typeface="Arial" panose="020B0604020202020204" pitchFamily="34" charset="0"/>
                        </a:rPr>
                      </a:br>
                      <a:r>
                        <a:rPr lang="en-US" sz="700" dirty="0">
                          <a:latin typeface="Arial" panose="020B0604020202020204" pitchFamily="34" charset="0"/>
                          <a:cs typeface="Arial" panose="020B0604020202020204" pitchFamily="34" charset="0"/>
                        </a:rPr>
                        <a:t>0.0008</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70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3064894"/>
                  </a:ext>
                </a:extLst>
              </a:tr>
              <a:tr h="1933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b="1" dirty="0">
                          <a:latin typeface="Arial" panose="020B0604020202020204" pitchFamily="34" charset="0"/>
                          <a:cs typeface="Arial" panose="020B0604020202020204" pitchFamily="34" charset="0"/>
                        </a:rPr>
                        <a:t>Median follow-up duration (95% CI), mo</a:t>
                      </a:r>
                      <a:endParaRPr lang="en-US" sz="700" b="1" baseline="3000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dirty="0">
                          <a:latin typeface="Arial" panose="020B0604020202020204" pitchFamily="34" charset="0"/>
                          <a:cs typeface="Arial" panose="020B0604020202020204" pitchFamily="34" charset="0"/>
                        </a:rPr>
                        <a:t>62.49</a:t>
                      </a:r>
                      <a:br>
                        <a:rPr lang="en-US" sz="700" dirty="0">
                          <a:latin typeface="Arial" panose="020B0604020202020204" pitchFamily="34" charset="0"/>
                          <a:cs typeface="Arial" panose="020B0604020202020204" pitchFamily="34" charset="0"/>
                        </a:rPr>
                      </a:br>
                      <a:r>
                        <a:rPr lang="en-US" sz="700" dirty="0">
                          <a:latin typeface="Arial" panose="020B0604020202020204" pitchFamily="34" charset="0"/>
                          <a:cs typeface="Arial" panose="020B0604020202020204" pitchFamily="34" charset="0"/>
                        </a:rPr>
                        <a:t>(59.47-64.79)</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dirty="0">
                          <a:latin typeface="Arial" panose="020B0604020202020204" pitchFamily="34" charset="0"/>
                          <a:cs typeface="Arial" panose="020B0604020202020204" pitchFamily="34" charset="0"/>
                        </a:rPr>
                        <a:t>59.86</a:t>
                      </a:r>
                      <a:br>
                        <a:rPr lang="en-US" sz="700" dirty="0">
                          <a:latin typeface="Arial" panose="020B0604020202020204" pitchFamily="34" charset="0"/>
                          <a:cs typeface="Arial" panose="020B0604020202020204" pitchFamily="34" charset="0"/>
                        </a:rPr>
                      </a:br>
                      <a:r>
                        <a:rPr lang="en-US" sz="700" dirty="0">
                          <a:latin typeface="Arial" panose="020B0604020202020204" pitchFamily="34" charset="0"/>
                          <a:cs typeface="Arial" panose="020B0604020202020204" pitchFamily="34" charset="0"/>
                        </a:rPr>
                        <a:t>(58.32-61.54)</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6375958"/>
                  </a:ext>
                </a:extLst>
              </a:tr>
            </a:tbl>
          </a:graphicData>
        </a:graphic>
      </p:graphicFrame>
      <p:pic>
        <p:nvPicPr>
          <p:cNvPr id="156" name="Picture 155" descr="A graph with different colored lines&#10;&#10;Description automatically generated">
            <a:extLst>
              <a:ext uri="{FF2B5EF4-FFF2-40B4-BE49-F238E27FC236}">
                <a16:creationId xmlns:a16="http://schemas.microsoft.com/office/drawing/2014/main" id="{23C834B6-6001-1DE6-5D00-8EB2291C408D}"/>
              </a:ext>
            </a:extLst>
          </p:cNvPr>
          <p:cNvPicPr>
            <a:picLocks noChangeAspect="1"/>
          </p:cNvPicPr>
          <p:nvPr/>
        </p:nvPicPr>
        <p:blipFill>
          <a:blip r:embed="rId2"/>
          <a:stretch>
            <a:fillRect/>
          </a:stretch>
        </p:blipFill>
        <p:spPr>
          <a:xfrm>
            <a:off x="2357931" y="1829044"/>
            <a:ext cx="5651500" cy="2222500"/>
          </a:xfrm>
          <a:prstGeom prst="rect">
            <a:avLst/>
          </a:prstGeom>
        </p:spPr>
      </p:pic>
      <p:sp>
        <p:nvSpPr>
          <p:cNvPr id="121" name="TextBox 120">
            <a:extLst>
              <a:ext uri="{FF2B5EF4-FFF2-40B4-BE49-F238E27FC236}">
                <a16:creationId xmlns:a16="http://schemas.microsoft.com/office/drawing/2014/main" id="{3B622381-DEFA-49EF-4C46-9544D3BBF787}"/>
              </a:ext>
            </a:extLst>
          </p:cNvPr>
          <p:cNvSpPr txBox="1"/>
          <p:nvPr/>
        </p:nvSpPr>
        <p:spPr>
          <a:xfrm>
            <a:off x="6645779" y="3173044"/>
            <a:ext cx="514563" cy="360099"/>
          </a:xfrm>
          <a:prstGeom prst="rect">
            <a:avLst/>
          </a:prstGeom>
          <a:noFill/>
        </p:spPr>
        <p:txBody>
          <a:bodyPr wrap="none" lIns="0" tIns="0" rIns="0" bIns="0" rtlCol="0">
            <a:spAutoFit/>
          </a:bodyPr>
          <a:lstStyle/>
          <a:p>
            <a:pPr algn="ctr">
              <a:lnSpc>
                <a:spcPct val="90000"/>
              </a:lnSpc>
            </a:pPr>
            <a:r>
              <a:rPr lang="en-GB" sz="800" b="1" dirty="0">
                <a:latin typeface="Arial" panose="020B0604020202020204" pitchFamily="34" charset="0"/>
                <a:ea typeface="Aileron" charset="0"/>
                <a:cs typeface="Arial" panose="020B0604020202020204" pitchFamily="34" charset="0"/>
              </a:rPr>
              <a:t>60-mo OS:</a:t>
            </a:r>
          </a:p>
          <a:p>
            <a:pPr algn="ctr">
              <a:lnSpc>
                <a:spcPct val="90000"/>
              </a:lnSpc>
            </a:pPr>
            <a:r>
              <a:rPr lang="en-GB" sz="900" b="1" dirty="0">
                <a:solidFill>
                  <a:schemeClr val="tx2"/>
                </a:solidFill>
                <a:latin typeface="Arial" panose="020B0604020202020204" pitchFamily="34" charset="0"/>
                <a:ea typeface="Aileron" charset="0"/>
                <a:cs typeface="Arial" panose="020B0604020202020204" pitchFamily="34" charset="0"/>
              </a:rPr>
              <a:t>19.6%</a:t>
            </a:r>
            <a:br>
              <a:rPr lang="en-GB" sz="900" b="1" dirty="0">
                <a:solidFill>
                  <a:schemeClr val="accent1"/>
                </a:solidFill>
                <a:latin typeface="Arial" panose="020B0604020202020204" pitchFamily="34" charset="0"/>
                <a:ea typeface="Aileron" charset="0"/>
                <a:cs typeface="Arial" panose="020B0604020202020204" pitchFamily="34" charset="0"/>
              </a:rPr>
            </a:br>
            <a:r>
              <a:rPr lang="en-GB" sz="900" b="1" dirty="0">
                <a:solidFill>
                  <a:schemeClr val="accent1"/>
                </a:solidFill>
                <a:latin typeface="Arial" panose="020B0604020202020204" pitchFamily="34" charset="0"/>
                <a:ea typeface="Aileron" charset="0"/>
                <a:cs typeface="Arial" panose="020B0604020202020204" pitchFamily="34" charset="0"/>
              </a:rPr>
              <a:t>9.4%</a:t>
            </a:r>
          </a:p>
        </p:txBody>
      </p:sp>
      <p:sp>
        <p:nvSpPr>
          <p:cNvPr id="125" name="TextBox 124">
            <a:extLst>
              <a:ext uri="{FF2B5EF4-FFF2-40B4-BE49-F238E27FC236}">
                <a16:creationId xmlns:a16="http://schemas.microsoft.com/office/drawing/2014/main" id="{B51A16F8-BE45-2D1D-490D-E1E6E50F42A1}"/>
              </a:ext>
            </a:extLst>
          </p:cNvPr>
          <p:cNvSpPr txBox="1"/>
          <p:nvPr/>
        </p:nvSpPr>
        <p:spPr>
          <a:xfrm>
            <a:off x="6388714" y="3791074"/>
            <a:ext cx="487313" cy="221599"/>
          </a:xfrm>
          <a:prstGeom prst="rect">
            <a:avLst/>
          </a:prstGeom>
          <a:noFill/>
        </p:spPr>
        <p:txBody>
          <a:bodyPr wrap="none" lIns="0" tIns="0" rIns="0" bIns="0" rtlCol="0">
            <a:spAutoFit/>
          </a:bodyPr>
          <a:lstStyle/>
          <a:p>
            <a:pPr algn="ctr">
              <a:lnSpc>
                <a:spcPct val="90000"/>
              </a:lnSpc>
            </a:pPr>
            <a:r>
              <a:rPr lang="en-GB" sz="800" b="1" dirty="0">
                <a:latin typeface="Arial" panose="020B0604020202020204" pitchFamily="34" charset="0"/>
                <a:ea typeface="Aileron" charset="0"/>
                <a:cs typeface="Arial" panose="020B0604020202020204" pitchFamily="34" charset="0"/>
              </a:rPr>
              <a:t>OS rate</a:t>
            </a:r>
            <a:br>
              <a:rPr lang="en-GB" sz="800" b="1" dirty="0">
                <a:latin typeface="Arial" panose="020B0604020202020204" pitchFamily="34" charset="0"/>
                <a:ea typeface="Aileron" charset="0"/>
                <a:cs typeface="Arial" panose="020B0604020202020204" pitchFamily="34" charset="0"/>
              </a:rPr>
            </a:br>
            <a:r>
              <a:rPr lang="en-GB" sz="800" b="1" dirty="0">
                <a:latin typeface="Arial" panose="020B0604020202020204" pitchFamily="34" charset="0"/>
                <a:ea typeface="Aileron" charset="0"/>
                <a:cs typeface="Arial" panose="020B0604020202020204" pitchFamily="34" charset="0"/>
              </a:rPr>
              <a:t>ratio: 2.09</a:t>
            </a:r>
            <a:endParaRPr lang="en-GB" sz="800" b="1" dirty="0">
              <a:solidFill>
                <a:schemeClr val="accent1"/>
              </a:solidFill>
              <a:latin typeface="Arial" panose="020B0604020202020204" pitchFamily="34" charset="0"/>
              <a:ea typeface="Aileron" charset="0"/>
              <a:cs typeface="Arial" panose="020B0604020202020204" pitchFamily="34" charset="0"/>
            </a:endParaRPr>
          </a:p>
        </p:txBody>
      </p:sp>
      <p:sp>
        <p:nvSpPr>
          <p:cNvPr id="160" name="Content Placeholder 1">
            <a:extLst>
              <a:ext uri="{FF2B5EF4-FFF2-40B4-BE49-F238E27FC236}">
                <a16:creationId xmlns:a16="http://schemas.microsoft.com/office/drawing/2014/main" id="{1EE729B1-36A3-B418-31E9-3ABC5DE4C8B0}"/>
              </a:ext>
            </a:extLst>
          </p:cNvPr>
          <p:cNvSpPr txBox="1">
            <a:spLocks/>
          </p:cNvSpPr>
          <p:nvPr/>
        </p:nvSpPr>
        <p:spPr>
          <a:xfrm>
            <a:off x="620184" y="4735476"/>
            <a:ext cx="10963200" cy="1135484"/>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00"/>
              </a:spcBef>
            </a:pPr>
            <a:r>
              <a:rPr lang="en-GB" sz="1800" dirty="0"/>
              <a:t>There were no additional serious safety events</a:t>
            </a:r>
          </a:p>
          <a:p>
            <a:pPr>
              <a:spcBef>
                <a:spcPts val="200"/>
              </a:spcBef>
            </a:pPr>
            <a:r>
              <a:rPr lang="en-GB" sz="1800" dirty="0"/>
              <a:t>OS benefit with STRIDE was enhanced in participants experiencing disease control </a:t>
            </a:r>
            <a:br>
              <a:rPr lang="en-GB" sz="1800" dirty="0"/>
            </a:br>
            <a:r>
              <a:rPr lang="en-GB" sz="1800" dirty="0"/>
              <a:t>(OS rates of 28.7% for STRIDE vs 12.7 for sorafenib at 5 years)</a:t>
            </a:r>
          </a:p>
          <a:p>
            <a:pPr>
              <a:spcBef>
                <a:spcPts val="200"/>
              </a:spcBef>
            </a:pPr>
            <a:r>
              <a:rPr lang="en-GB" sz="1800" dirty="0"/>
              <a:t>More participants treated with STRIDE than sorafenib had deep responses (&gt;50%)</a:t>
            </a:r>
          </a:p>
        </p:txBody>
      </p:sp>
    </p:spTree>
    <p:extLst>
      <p:ext uri="{BB962C8B-B14F-4D97-AF65-F5344CB8AC3E}">
        <p14:creationId xmlns:p14="http://schemas.microsoft.com/office/powerpoint/2010/main" val="129088075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p:txBody>
          <a:bodyPr/>
          <a:lstStyle/>
          <a:p>
            <a:r>
              <a:rPr lang="en-GB" dirty="0"/>
              <a:t>STRIDE demonstrated an </a:t>
            </a:r>
            <a:r>
              <a:rPr lang="en-GB" b="1" dirty="0">
                <a:solidFill>
                  <a:schemeClr val="accent1"/>
                </a:solidFill>
              </a:rPr>
              <a:t>unprecedented 5-year survival rate</a:t>
            </a:r>
          </a:p>
          <a:p>
            <a:pPr lvl="1"/>
            <a:r>
              <a:rPr lang="en-GB" dirty="0"/>
              <a:t>There were no additional serious treatment-related adverse events (TRAEs) in the extended </a:t>
            </a:r>
            <a:br>
              <a:rPr lang="en-GB" dirty="0"/>
            </a:br>
            <a:r>
              <a:rPr lang="en-GB" dirty="0"/>
              <a:t>follow-up</a:t>
            </a:r>
          </a:p>
          <a:p>
            <a:r>
              <a:rPr lang="en-GB" dirty="0"/>
              <a:t>The improved OS outcomes observed across </a:t>
            </a:r>
            <a:r>
              <a:rPr lang="en-GB" b="1" dirty="0">
                <a:solidFill>
                  <a:schemeClr val="accent1"/>
                </a:solidFill>
              </a:rPr>
              <a:t>multiple tumour response evaluations</a:t>
            </a:r>
            <a:r>
              <a:rPr lang="en-GB" dirty="0"/>
              <a:t> provide novel insights on the clinical benefit of dual immune checkpoint inhibition </a:t>
            </a:r>
            <a:r>
              <a:rPr lang="en-GB" b="1" dirty="0">
                <a:solidFill>
                  <a:schemeClr val="accent1"/>
                </a:solidFill>
              </a:rPr>
              <a:t>beyond conventional response measures</a:t>
            </a:r>
          </a:p>
          <a:p>
            <a:r>
              <a:rPr lang="en-GB" dirty="0"/>
              <a:t>The results set a new benchmark in uHCC, with </a:t>
            </a:r>
            <a:r>
              <a:rPr lang="en-GB" b="1" dirty="0">
                <a:solidFill>
                  <a:schemeClr val="accent1"/>
                </a:solidFill>
              </a:rPr>
              <a:t>one in five patients alive </a:t>
            </a:r>
            <a:r>
              <a:rPr lang="en-GB" dirty="0"/>
              <a:t>with </a:t>
            </a:r>
            <a:br>
              <a:rPr lang="en-GB" dirty="0"/>
            </a:br>
            <a:r>
              <a:rPr lang="en-GB" b="1" dirty="0">
                <a:solidFill>
                  <a:schemeClr val="accent1"/>
                </a:solidFill>
              </a:rPr>
              <a:t>STRIDE</a:t>
            </a:r>
            <a:r>
              <a:rPr lang="en-GB" dirty="0"/>
              <a:t> at 5 years</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HIMALAYA</a:t>
            </a:r>
            <a:br>
              <a:rPr lang="en-GB" dirty="0"/>
            </a:br>
            <a:r>
              <a:rPr lang="en-GB" sz="2400" dirty="0">
                <a:solidFill>
                  <a:schemeClr val="accent1"/>
                </a:solidFill>
              </a:rPr>
              <a:t>summary</a:t>
            </a:r>
            <a:endParaRPr lang="en-GB" dirty="0">
              <a:solidFill>
                <a:schemeClr val="accent1"/>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9</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p:txBody>
          <a:bodyPr anchor="b"/>
          <a:lstStyle/>
          <a:p>
            <a:r>
              <a:rPr lang="en-GB" dirty="0"/>
              <a:t>OS, overall survival; STRIDE, single tremelimumab regular interval durvalumab; uHCC, unresectable hepatocellular carcinoma</a:t>
            </a:r>
          </a:p>
          <a:p>
            <a:r>
              <a:rPr lang="en-GB" dirty="0"/>
              <a:t>Rimassa L, et al. ESMO 2024. Abstract #947MO. Oral presentation</a:t>
            </a:r>
            <a:r>
              <a:rPr lang="en-GB" sz="1200" kern="100" dirty="0">
                <a:ea typeface="Calibri" panose="020F0502020204030204" pitchFamily="34" charset="0"/>
              </a:rPr>
              <a:t>; Harding J. </a:t>
            </a:r>
            <a:r>
              <a:rPr lang="en-GB" dirty="0"/>
              <a:t>ESMO 2024. Invited discussant for Abstracts #965MO and #947MO</a:t>
            </a:r>
          </a:p>
        </p:txBody>
      </p:sp>
      <p:sp>
        <p:nvSpPr>
          <p:cNvPr id="5" name="TextBox 4">
            <a:extLst>
              <a:ext uri="{FF2B5EF4-FFF2-40B4-BE49-F238E27FC236}">
                <a16:creationId xmlns:a16="http://schemas.microsoft.com/office/drawing/2014/main" id="{0268F7FE-A541-9F8D-0D98-978BE87E43DC}"/>
              </a:ext>
            </a:extLst>
          </p:cNvPr>
          <p:cNvSpPr txBox="1"/>
          <p:nvPr/>
        </p:nvSpPr>
        <p:spPr>
          <a:xfrm>
            <a:off x="1178124" y="4437112"/>
            <a:ext cx="9409046" cy="1556937"/>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b="1" u="sng" dirty="0">
                <a:solidFill>
                  <a:schemeClr val="accent1"/>
                </a:solidFill>
                <a:latin typeface="Arial" panose="020B0604020202020204" pitchFamily="34" charset="0"/>
                <a:ea typeface="Aileron" charset="0"/>
                <a:cs typeface="Arial" panose="020B0604020202020204" pitchFamily="34" charset="0"/>
              </a:rPr>
              <a:t>Clinical perspective</a:t>
            </a:r>
          </a:p>
          <a:p>
            <a:pPr marL="342900" indent="-342900">
              <a:spcBef>
                <a:spcPts val="600"/>
              </a:spcBef>
              <a:buClr>
                <a:schemeClr val="accent1"/>
              </a:buClr>
              <a:buFont typeface="Arial" panose="020B0604020202020204" pitchFamily="34" charset="0"/>
              <a:buChar char="•"/>
            </a:pPr>
            <a:r>
              <a:rPr lang="en-GB" dirty="0">
                <a:solidFill>
                  <a:srgbClr val="272727"/>
                </a:solidFill>
                <a:latin typeface="Arial" panose="020B0604020202020204" pitchFamily="34" charset="0"/>
                <a:cs typeface="Arial" panose="020B0604020202020204" pitchFamily="34" charset="0"/>
              </a:rPr>
              <a:t>HIMALAYA presents the longest follow-up to date in Phase 3 studies in uHCC</a:t>
            </a:r>
          </a:p>
          <a:p>
            <a:pPr marL="342900" indent="-342900">
              <a:spcBef>
                <a:spcPts val="600"/>
              </a:spcBef>
              <a:buClr>
                <a:schemeClr val="accent1"/>
              </a:buClr>
              <a:buFont typeface="Arial" panose="020B0604020202020204" pitchFamily="34" charset="0"/>
              <a:buChar char="•"/>
            </a:pPr>
            <a:r>
              <a:rPr lang="en-GB" dirty="0">
                <a:solidFill>
                  <a:srgbClr val="272727"/>
                </a:solidFill>
                <a:latin typeface="Arial" panose="020B0604020202020204" pitchFamily="34" charset="0"/>
                <a:cs typeface="Arial" panose="020B0604020202020204" pitchFamily="34" charset="0"/>
              </a:rPr>
              <a:t>Conventional response measures may not fully capture the benefits of STRIDE</a:t>
            </a:r>
          </a:p>
          <a:p>
            <a:pPr marL="342900" indent="-342900">
              <a:spcBef>
                <a:spcPts val="600"/>
              </a:spcBef>
              <a:buClr>
                <a:schemeClr val="accent1"/>
              </a:buClr>
              <a:buFont typeface="Arial" panose="020B0604020202020204" pitchFamily="34" charset="0"/>
              <a:buChar char="•"/>
            </a:pPr>
            <a:r>
              <a:rPr lang="en-GB" dirty="0">
                <a:solidFill>
                  <a:srgbClr val="272727"/>
                </a:solidFill>
                <a:latin typeface="Arial" panose="020B0604020202020204" pitchFamily="34" charset="0"/>
                <a:cs typeface="Arial" panose="020B0604020202020204" pitchFamily="34" charset="0"/>
              </a:rPr>
              <a:t>Data support that STRIDE is a live-prolonging regimen</a:t>
            </a:r>
            <a:endParaRPr lang="en-GB"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5442343"/>
      </p:ext>
    </p:extLst>
  </p:cSld>
  <p:clrMapOvr>
    <a:masterClrMapping/>
  </p:clrMapOvr>
  <p:transition>
    <p:fade/>
  </p:transition>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170</TotalTime>
  <Words>4870</Words>
  <Application>Microsoft Macintosh PowerPoint</Application>
  <PresentationFormat>Widescreen</PresentationFormat>
  <Paragraphs>716</Paragraphs>
  <Slides>22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Aileron</vt:lpstr>
      <vt:lpstr>Arial</vt:lpstr>
      <vt:lpstr>Calibri</vt:lpstr>
      <vt:lpstr>Helvetica</vt:lpstr>
      <vt:lpstr>Lucida Grande</vt:lpstr>
      <vt:lpstr>PT Sans Narrow</vt:lpstr>
      <vt:lpstr>System Font Regular</vt:lpstr>
      <vt:lpstr>Thème Office</vt:lpstr>
      <vt:lpstr>PowerPoint Presentation</vt:lpstr>
      <vt:lpstr>HCC connect  highlights from ESMO 2024 IO and IO based treatments in HCC </vt:lpstr>
      <vt:lpstr>Developed by HCC COnnect</vt:lpstr>
      <vt:lpstr>Clinical takeaways Highlights from ESMO 2024 - hCC</vt:lpstr>
      <vt:lpstr>Educational objective</vt:lpstr>
      <vt:lpstr> Five-year OS and OS by tumour response measures from the phase 3 HIMALAYA study of tremelimumab plus durvalumab in uHCC </vt:lpstr>
      <vt:lpstr>HIMALAYA Background and study design</vt:lpstr>
      <vt:lpstr>HIMALAYA  RESULTS: STRIDE Demonstrated a sustained OS benefit</vt:lpstr>
      <vt:lpstr>HIMALAYA summary</vt:lpstr>
      <vt:lpstr> Nivolumab plus ipilimumab vs lenvatinib or sorafenib as first-line treatment for uHCC: Expanded analyses from  CheckMate 9DW  </vt:lpstr>
      <vt:lpstr>CheckMate 9DW Background and study design</vt:lpstr>
      <vt:lpstr>CheckMate 9DW RESULTS: Primary endpoint was met</vt:lpstr>
      <vt:lpstr>CheckMate 9DW  summary</vt:lpstr>
      <vt:lpstr>TACE With or Without Lenvatinib + Pembrolizumab for Intermediate-Stage HCC: Phase 3 LEAP-012 Study </vt:lpstr>
      <vt:lpstr>LEAP-012 Background and study design1,2</vt:lpstr>
      <vt:lpstr>LEAP-012 RESULTS: Primary endpoint in PFS was met</vt:lpstr>
      <vt:lpstr>LEAP-012 summary1</vt:lpstr>
      <vt:lpstr> Updated efficacy and safety data from IMbrave050: Phase 3 study of adjuvant atezolizumab + bevacizumab versus active surveillance in patients with resected or ablated high-risk HCC </vt:lpstr>
      <vt:lpstr>IMbrave050 Background and study design</vt:lpstr>
      <vt:lpstr>IMbrave050 RESULTS: Primary endpoint of RFS was not met</vt:lpstr>
      <vt:lpstr>IMbrave050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Veronica Thomlinson</cp:lastModifiedBy>
  <cp:revision>475</cp:revision>
  <cp:lastPrinted>2017-02-15T09:54:46Z</cp:lastPrinted>
  <dcterms:created xsi:type="dcterms:W3CDTF">2016-10-14T09:38:18Z</dcterms:created>
  <dcterms:modified xsi:type="dcterms:W3CDTF">2024-09-23T10:14:35Z</dcterms:modified>
</cp:coreProperties>
</file>