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12537" r:id="rId2"/>
    <p:sldId id="12666" r:id="rId3"/>
    <p:sldId id="12635" r:id="rId4"/>
    <p:sldId id="12587" r:id="rId5"/>
    <p:sldId id="12561" r:id="rId6"/>
    <p:sldId id="12649" r:id="rId7"/>
    <p:sldId id="12642" r:id="rId8"/>
    <p:sldId id="12641" r:id="rId9"/>
    <p:sldId id="12658" r:id="rId10"/>
    <p:sldId id="12657" r:id="rId11"/>
    <p:sldId id="12640" r:id="rId12"/>
    <p:sldId id="12643" r:id="rId13"/>
    <p:sldId id="12644" r:id="rId14"/>
    <p:sldId id="12645" r:id="rId15"/>
    <p:sldId id="12646" r:id="rId16"/>
    <p:sldId id="12637" r:id="rId17"/>
    <p:sldId id="12630" r:id="rId18"/>
    <p:sldId id="12631" r:id="rId19"/>
    <p:sldId id="12661" r:id="rId20"/>
    <p:sldId id="12660" r:id="rId21"/>
    <p:sldId id="12633" r:id="rId22"/>
    <p:sldId id="12617" r:id="rId23"/>
    <p:sldId id="12627" r:id="rId24"/>
    <p:sldId id="12628" r:id="rId25"/>
    <p:sldId id="12662" r:id="rId26"/>
    <p:sldId id="12629" r:id="rId27"/>
    <p:sldId id="12638" r:id="rId28"/>
    <p:sldId id="12541" r:id="rId29"/>
    <p:sldId id="12636" r:id="rId30"/>
    <p:sldId id="12568" r:id="rId31"/>
    <p:sldId id="12663" r:id="rId32"/>
    <p:sldId id="12569" r:id="rId33"/>
    <p:sldId id="12648" r:id="rId34"/>
    <p:sldId id="12647" r:id="rId35"/>
    <p:sldId id="12650" r:id="rId36"/>
    <p:sldId id="12664" r:id="rId37"/>
    <p:sldId id="12652" r:id="rId38"/>
    <p:sldId id="12653" r:id="rId39"/>
    <p:sldId id="12654" r:id="rId40"/>
    <p:sldId id="12665" r:id="rId41"/>
    <p:sldId id="12656" r:id="rId42"/>
    <p:sldId id="12539" r:id="rId43"/>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5" userDrawn="1">
          <p15:clr>
            <a:srgbClr val="A4A3A4"/>
          </p15:clr>
        </p15:guide>
        <p15:guide id="5" orient="horz" pos="3706" userDrawn="1">
          <p15:clr>
            <a:srgbClr val="A4A3A4"/>
          </p15:clr>
        </p15:guide>
        <p15:guide id="6" orient="horz" pos="3803" userDrawn="1">
          <p15:clr>
            <a:srgbClr val="A4A3A4"/>
          </p15:clr>
        </p15:guide>
        <p15:guide id="7" orient="horz" pos="4065" userDrawn="1">
          <p15:clr>
            <a:srgbClr val="A4A3A4"/>
          </p15:clr>
        </p15:guide>
        <p15:guide id="8" orient="horz" pos="93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79B62A-1C92-1318-9C0A-A485E2FEF9AC}" name="Fact check" initials="HD" userId="Fact check" providerId="None"/>
  <p188:author id="{A097365A-4D16-1F25-4D54-931BC121D5CD}" name="elaine wills" initials="ew" userId="b4abbc6557d3315b" providerId="Windows Live"/>
  <p188:author id="{FFD76ABB-30A8-FE08-8A54-B54208B01D95}" name="Donohue" initials="HD" userId="Donohue" providerId="None"/>
  <p188:author id="{F693EFC5-CB54-2E12-FC38-A83E8893A1E8}" name="Howard Donohue" initials="HD" userId="Howard 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5EAE8"/>
    <a:srgbClr val="EAD1CE"/>
    <a:srgbClr val="BDD7EE"/>
    <a:srgbClr val="374068"/>
    <a:srgbClr val="FFFFFF"/>
    <a:srgbClr val="F9F8FA"/>
    <a:srgbClr val="FCF7F6"/>
    <a:srgbClr val="FFFCF8"/>
    <a:srgbClr val="F6FA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79" autoAdjust="0"/>
    <p:restoredTop sz="95628" autoAdjust="0"/>
  </p:normalViewPr>
  <p:slideViewPr>
    <p:cSldViewPr snapToObjects="1">
      <p:cViewPr varScale="1">
        <p:scale>
          <a:sx n="104" d="100"/>
          <a:sy n="104" d="100"/>
        </p:scale>
        <p:origin x="120" y="114"/>
      </p:cViewPr>
      <p:guideLst>
        <p:guide orient="horz" pos="2160"/>
        <p:guide pos="3840"/>
        <p:guide pos="1906"/>
        <p:guide orient="horz" pos="3475"/>
        <p:guide orient="horz" pos="3706"/>
        <p:guide orient="horz" pos="3803"/>
        <p:guide orient="horz" pos="4065"/>
        <p:guide orient="horz" pos="939"/>
      </p:guideLst>
    </p:cSldViewPr>
  </p:slideViewPr>
  <p:outlineViewPr>
    <p:cViewPr>
      <p:scale>
        <a:sx n="33" d="100"/>
        <a:sy n="33" d="100"/>
      </p:scale>
      <p:origin x="0" y="-13406"/>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Osimertinib (n=140)</c:v>
                </c:pt>
              </c:strCache>
            </c:strRef>
          </c:tx>
          <c:spPr>
            <a:solidFill>
              <a:schemeClr val="accent1"/>
            </a:solidFill>
            <a:ln>
              <a:noFill/>
            </a:ln>
            <a:effectLst/>
          </c:spPr>
          <c:invertIfNegative val="0"/>
          <c:dLbls>
            <c:dLbl>
              <c:idx val="0"/>
              <c:tx>
                <c:rich>
                  <a:bodyPr/>
                  <a:lstStyle/>
                  <a:p>
                    <a:r>
                      <a:rPr lang="en-US" dirty="0"/>
                      <a:t>13.6%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6AA-E841-AA2C-1EE8A0031F2A}"/>
                </c:ext>
              </c:extLst>
            </c:dLbl>
            <c:dLbl>
              <c:idx val="1"/>
              <c:tx>
                <c:rich>
                  <a:bodyPr/>
                  <a:lstStyle/>
                  <a:p>
                    <a:fld id="{7571E6EB-F4B8-0847-8C85-CD7918735567}"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6AA-E841-AA2C-1EE8A0031F2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13.6</c:v>
                </c:pt>
                <c:pt idx="1">
                  <c:v>7.9</c:v>
                </c:pt>
              </c:numCache>
            </c:numRef>
          </c:val>
          <c:extLst>
            <c:ext xmlns:c16="http://schemas.microsoft.com/office/drawing/2014/chart" uri="{C3380CC4-5D6E-409C-BE32-E72D297353CC}">
              <c16:uniqueId val="{00000000-06AA-E841-AA2C-1EE8A0031F2A}"/>
            </c:ext>
          </c:extLst>
        </c:ser>
        <c:ser>
          <c:idx val="1"/>
          <c:order val="1"/>
          <c:tx>
            <c:strRef>
              <c:f>Sheet1!$C$1</c:f>
              <c:strCache>
                <c:ptCount val="1"/>
                <c:pt idx="0">
                  <c:v>Amivantamab + lazertinib (n=113)</c:v>
                </c:pt>
              </c:strCache>
            </c:strRef>
          </c:tx>
          <c:spPr>
            <a:solidFill>
              <a:schemeClr val="tx2"/>
            </a:solidFill>
            <a:ln>
              <a:noFill/>
            </a:ln>
            <a:effectLst/>
          </c:spPr>
          <c:invertIfNegative val="0"/>
          <c:dLbls>
            <c:dLbl>
              <c:idx val="0"/>
              <c:tx>
                <c:rich>
                  <a:bodyPr/>
                  <a:lstStyle/>
                  <a:p>
                    <a:r>
                      <a:rPr lang="en-US" dirty="0"/>
                      <a:t>4.4%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6AA-E841-AA2C-1EE8A0031F2A}"/>
                </c:ext>
              </c:extLst>
            </c:dLbl>
            <c:dLbl>
              <c:idx val="1"/>
              <c:tx>
                <c:rich>
                  <a:bodyPr/>
                  <a:lstStyle/>
                  <a:p>
                    <a:fld id="{0835D6D2-4EB7-174E-B17B-0B053DF30C30}"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6AA-E841-AA2C-1EE8A0031F2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4.4000000000000004</c:v>
                </c:pt>
                <c:pt idx="1">
                  <c:v>0.9</c:v>
                </c:pt>
              </c:numCache>
            </c:numRef>
          </c:val>
          <c:extLst>
            <c:ext xmlns:c16="http://schemas.microsoft.com/office/drawing/2014/chart" uri="{C3380CC4-5D6E-409C-BE32-E72D297353CC}">
              <c16:uniqueId val="{00000001-06AA-E841-AA2C-1EE8A0031F2A}"/>
            </c:ext>
          </c:extLst>
        </c:ser>
        <c:dLbls>
          <c:dLblPos val="outEnd"/>
          <c:showLegendKey val="0"/>
          <c:showVal val="1"/>
          <c:showCatName val="0"/>
          <c:showSerName val="0"/>
          <c:showPercent val="0"/>
          <c:showBubbleSize val="0"/>
        </c:dLbls>
        <c:gapWidth val="108"/>
        <c:overlap val="-18"/>
        <c:axId val="1303086480"/>
        <c:axId val="792401552"/>
      </c:barChart>
      <c:catAx>
        <c:axId val="13030864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2401552"/>
        <c:crosses val="autoZero"/>
        <c:auto val="1"/>
        <c:lblAlgn val="ctr"/>
        <c:lblOffset val="100"/>
        <c:noMultiLvlLbl val="0"/>
      </c:catAx>
      <c:valAx>
        <c:axId val="792401552"/>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03086480"/>
        <c:crosses val="autoZero"/>
        <c:crossBetween val="between"/>
      </c:valAx>
      <c:spPr>
        <a:noFill/>
        <a:ln>
          <a:noFill/>
        </a:ln>
        <a:effectLst/>
      </c:spPr>
    </c:plotArea>
    <c:legend>
      <c:legendPos val="tr"/>
      <c:layout>
        <c:manualLayout>
          <c:xMode val="edge"/>
          <c:yMode val="edge"/>
          <c:x val="0.41266696862741747"/>
          <c:y val="2.5902491058201742E-2"/>
          <c:w val="0.57105278900634981"/>
          <c:h val="0.17676512559308885"/>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Osimertinib </c:v>
                </c:pt>
              </c:strCache>
            </c:strRef>
          </c:tx>
          <c:spPr>
            <a:solidFill>
              <a:schemeClr val="accent1"/>
            </a:solidFill>
            <a:ln>
              <a:noFill/>
            </a:ln>
            <a:effectLst/>
          </c:spPr>
          <c:invertIfNegative val="0"/>
          <c:dLbls>
            <c:dLbl>
              <c:idx val="0"/>
              <c:tx>
                <c:rich>
                  <a:bodyPr/>
                  <a:lstStyle/>
                  <a:p>
                    <a:r>
                      <a:rPr lang="en-US" dirty="0"/>
                      <a:t>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6AA-E841-AA2C-1EE8A0031F2A}"/>
                </c:ext>
              </c:extLst>
            </c:dLbl>
            <c:dLbl>
              <c:idx val="1"/>
              <c:tx>
                <c:rich>
                  <a:bodyPr/>
                  <a:lstStyle/>
                  <a:p>
                    <a:fld id="{7571E6EB-F4B8-0847-8C85-CD7918735567}"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6AA-E841-AA2C-1EE8A0031F2A}"/>
                </c:ext>
              </c:extLst>
            </c:dLbl>
            <c:dLbl>
              <c:idx val="2"/>
              <c:tx>
                <c:rich>
                  <a:bodyPr/>
                  <a:lstStyle/>
                  <a:p>
                    <a:r>
                      <a:rPr lang="en-US" dirty="0"/>
                      <a:t>8.6%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A26-7E49-81B4-ECDE1E285E6B}"/>
                </c:ext>
              </c:extLst>
            </c:dLbl>
            <c:dLbl>
              <c:idx val="3"/>
              <c:tx>
                <c:rich>
                  <a:bodyPr/>
                  <a:lstStyle/>
                  <a:p>
                    <a:fld id="{C3CBCC72-82BB-6E47-BE33-DBF7C9536ED8}"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26-7E49-81B4-ECDE1E285E6B}"/>
                </c:ext>
              </c:extLst>
            </c:dLbl>
            <c:dLbl>
              <c:idx val="4"/>
              <c:tx>
                <c:rich>
                  <a:bodyPr/>
                  <a:lstStyle/>
                  <a:p>
                    <a:fld id="{9E610F04-4953-504F-A3F8-1A5515B9C064}"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A26-7E49-81B4-ECDE1E285E6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General</c:formatCode>
                <c:ptCount val="5"/>
                <c:pt idx="0">
                  <c:v>3.6</c:v>
                </c:pt>
                <c:pt idx="1">
                  <c:v>12.1</c:v>
                </c:pt>
                <c:pt idx="2">
                  <c:v>8.6</c:v>
                </c:pt>
                <c:pt idx="3">
                  <c:v>8.6</c:v>
                </c:pt>
                <c:pt idx="4">
                  <c:v>2.9</c:v>
                </c:pt>
              </c:numCache>
            </c:numRef>
          </c:val>
          <c:extLst>
            <c:ext xmlns:c16="http://schemas.microsoft.com/office/drawing/2014/chart" uri="{C3380CC4-5D6E-409C-BE32-E72D297353CC}">
              <c16:uniqueId val="{00000000-06AA-E841-AA2C-1EE8A0031F2A}"/>
            </c:ext>
          </c:extLst>
        </c:ser>
        <c:ser>
          <c:idx val="1"/>
          <c:order val="1"/>
          <c:tx>
            <c:strRef>
              <c:f>Sheet1!$C$1</c:f>
              <c:strCache>
                <c:ptCount val="1"/>
                <c:pt idx="0">
                  <c:v>Amivantamab + lazertinib </c:v>
                </c:pt>
              </c:strCache>
            </c:strRef>
          </c:tx>
          <c:spPr>
            <a:solidFill>
              <a:schemeClr val="tx2"/>
            </a:solidFill>
            <a:ln>
              <a:noFill/>
            </a:ln>
            <a:effectLst/>
          </c:spPr>
          <c:invertIfNegative val="0"/>
          <c:dLbls>
            <c:dLbl>
              <c:idx val="0"/>
              <c:tx>
                <c:rich>
                  <a:bodyPr/>
                  <a:lstStyle/>
                  <a:p>
                    <a:r>
                      <a:rPr lang="en-US" dirty="0"/>
                      <a:t>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6AA-E841-AA2C-1EE8A0031F2A}"/>
                </c:ext>
              </c:extLst>
            </c:dLbl>
            <c:dLbl>
              <c:idx val="1"/>
              <c:tx>
                <c:rich>
                  <a:bodyPr/>
                  <a:lstStyle/>
                  <a:p>
                    <a:fld id="{0835D6D2-4EB7-174E-B17B-0B053DF30C30}"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6AA-E841-AA2C-1EE8A0031F2A}"/>
                </c:ext>
              </c:extLst>
            </c:dLbl>
            <c:dLbl>
              <c:idx val="2"/>
              <c:tx>
                <c:rich>
                  <a:bodyPr/>
                  <a:lstStyle/>
                  <a:p>
                    <a:r>
                      <a:rPr lang="en-US" dirty="0"/>
                      <a:t>8.0%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A26-7E49-81B4-ECDE1E285E6B}"/>
                </c:ext>
              </c:extLst>
            </c:dLbl>
            <c:dLbl>
              <c:idx val="3"/>
              <c:tx>
                <c:rich>
                  <a:bodyPr/>
                  <a:lstStyle/>
                  <a:p>
                    <a:fld id="{B2A448CF-877C-1D42-BED8-8A051CCE7099}"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A26-7E49-81B4-ECDE1E285E6B}"/>
                </c:ext>
              </c:extLst>
            </c:dLbl>
            <c:dLbl>
              <c:idx val="4"/>
              <c:tx>
                <c:rich>
                  <a:bodyPr/>
                  <a:lstStyle/>
                  <a:p>
                    <a:fld id="{66A0F132-0FE2-D843-B459-0B1296ACEECB}"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A26-7E49-81B4-ECDE1E285E6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Sheet1!$C$2:$C$6</c:f>
              <c:numCache>
                <c:formatCode>General</c:formatCode>
                <c:ptCount val="5"/>
                <c:pt idx="0">
                  <c:v>7.1</c:v>
                </c:pt>
                <c:pt idx="1">
                  <c:v>9.6999999999999993</c:v>
                </c:pt>
                <c:pt idx="2">
                  <c:v>8</c:v>
                </c:pt>
                <c:pt idx="3">
                  <c:v>13.3</c:v>
                </c:pt>
                <c:pt idx="4">
                  <c:v>0.9</c:v>
                </c:pt>
              </c:numCache>
            </c:numRef>
          </c:val>
          <c:extLst>
            <c:ext xmlns:c16="http://schemas.microsoft.com/office/drawing/2014/chart" uri="{C3380CC4-5D6E-409C-BE32-E72D297353CC}">
              <c16:uniqueId val="{00000001-06AA-E841-AA2C-1EE8A0031F2A}"/>
            </c:ext>
          </c:extLst>
        </c:ser>
        <c:dLbls>
          <c:dLblPos val="outEnd"/>
          <c:showLegendKey val="0"/>
          <c:showVal val="1"/>
          <c:showCatName val="0"/>
          <c:showSerName val="0"/>
          <c:showPercent val="0"/>
          <c:showBubbleSize val="0"/>
        </c:dLbls>
        <c:gapWidth val="61"/>
        <c:overlap val="-18"/>
        <c:axId val="1303086480"/>
        <c:axId val="792401552"/>
      </c:barChart>
      <c:catAx>
        <c:axId val="13030864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2401552"/>
        <c:crosses val="autoZero"/>
        <c:auto val="1"/>
        <c:lblAlgn val="ctr"/>
        <c:lblOffset val="100"/>
        <c:noMultiLvlLbl val="0"/>
      </c:catAx>
      <c:valAx>
        <c:axId val="792401552"/>
        <c:scaling>
          <c:orientation val="minMax"/>
          <c:max val="2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03086480"/>
        <c:crosses val="autoZero"/>
        <c:crossBetween val="between"/>
        <c:majorUnit val="5"/>
      </c:valAx>
      <c:spPr>
        <a:noFill/>
        <a:ln>
          <a:noFill/>
        </a:ln>
        <a:effectLst/>
      </c:spPr>
    </c:plotArea>
    <c:legend>
      <c:legendPos val="tr"/>
      <c:layout>
        <c:manualLayout>
          <c:xMode val="edge"/>
          <c:yMode val="edge"/>
          <c:x val="0.54404900349896723"/>
          <c:y val="2.5902577951149221E-2"/>
          <c:w val="0.42975500202411526"/>
          <c:h val="0.17676512559308885"/>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9/21/2024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9/21/2024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15</a:t>
            </a:fld>
            <a:endParaRPr lang="fr-FR" dirty="0"/>
          </a:p>
        </p:txBody>
      </p:sp>
    </p:spTree>
    <p:extLst>
      <p:ext uri="{BB962C8B-B14F-4D97-AF65-F5344CB8AC3E}">
        <p14:creationId xmlns:p14="http://schemas.microsoft.com/office/powerpoint/2010/main" val="170569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23</a:t>
            </a:fld>
            <a:endParaRPr lang="fr-FR" dirty="0"/>
          </a:p>
        </p:txBody>
      </p:sp>
    </p:spTree>
    <p:extLst>
      <p:ext uri="{BB962C8B-B14F-4D97-AF65-F5344CB8AC3E}">
        <p14:creationId xmlns:p14="http://schemas.microsoft.com/office/powerpoint/2010/main" val="4247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algn="l" rtl="0" eaLnBrk="1" fontAlgn="ctr" latinLnBrk="0" hangingPunct="1">
              <a:lnSpc>
                <a:spcPct val="107000"/>
              </a:lnSpc>
              <a:spcBef>
                <a:spcPts val="0"/>
              </a:spcBef>
              <a:spcAft>
                <a:spcPts val="0"/>
              </a:spcAft>
            </a:pPr>
            <a:r>
              <a:rPr lang="en-GB" sz="1800" b="1" i="0" u="none" strike="noStrike" kern="100" dirty="0">
                <a:solidFill>
                  <a:srgbClr val="FFFFFF"/>
                </a:solidFill>
                <a:effectLst/>
                <a:highlight>
                  <a:srgbClr val="C6573B"/>
                </a:highlight>
                <a:latin typeface="Arial" panose="020B0604020202020204" pitchFamily="34" charset="0"/>
                <a:cs typeface="Arial" panose="020B0604020202020204" pitchFamily="34" charset="0"/>
              </a:rPr>
              <a:t>Part 1: T-DXd monotherapy (arm 1D)</a:t>
            </a:r>
            <a:br>
              <a:rPr lang="en-GB" sz="1800" b="1" i="0" u="none" strike="noStrike" kern="100" dirty="0">
                <a:solidFill>
                  <a:srgbClr val="FFFFFF"/>
                </a:solidFill>
                <a:effectLst/>
                <a:highlight>
                  <a:srgbClr val="C6573B"/>
                </a:highlight>
                <a:latin typeface="Arial" panose="020B0604020202020204" pitchFamily="34" charset="0"/>
                <a:cs typeface="Arial" panose="020B0604020202020204" pitchFamily="34" charset="0"/>
              </a:rPr>
            </a:br>
            <a:r>
              <a:rPr lang="en-GB" sz="1800" b="1" i="0" u="none" strike="noStrike" kern="100" dirty="0">
                <a:solidFill>
                  <a:srgbClr val="FFFFFF"/>
                </a:solidFill>
                <a:effectLst/>
                <a:highlight>
                  <a:srgbClr val="C6573B"/>
                </a:highlight>
                <a:latin typeface="Arial" panose="020B0604020202020204" pitchFamily="34" charset="0"/>
                <a:cs typeface="Arial" panose="020B0604020202020204" pitchFamily="34" charset="0"/>
              </a:rPr>
              <a:t>n (%) of patients</a:t>
            </a:r>
            <a:endParaRPr lang="en-GB" sz="1800" b="0" i="0" u="none" strike="noStrike" dirty="0">
              <a:effectLst/>
              <a:highlight>
                <a:srgbClr val="C6573B"/>
              </a:highlight>
              <a:latin typeface="Arial" panose="020B0604020202020204" pitchFamily="34" charset="0"/>
            </a:endParaRPr>
          </a:p>
          <a:p>
            <a:pPr marL="0" algn="ctr" rtl="0" eaLnBrk="1" fontAlgn="ctr" latinLnBrk="0" hangingPunct="1">
              <a:spcBef>
                <a:spcPts val="0"/>
              </a:spcBef>
              <a:spcAft>
                <a:spcPts val="0"/>
              </a:spcAft>
            </a:pPr>
            <a:r>
              <a:rPr lang="en-GB" sz="1800" b="1" i="0" u="none" strike="noStrike" dirty="0">
                <a:solidFill>
                  <a:srgbClr val="FFFFFF"/>
                </a:solidFill>
                <a:effectLst/>
                <a:highlight>
                  <a:srgbClr val="C6573B"/>
                </a:highlight>
                <a:latin typeface="Arial" panose="020B0604020202020204" pitchFamily="34" charset="0"/>
                <a:cs typeface="Arial" panose="020B0604020202020204" pitchFamily="34" charset="0"/>
              </a:rPr>
              <a:t>N=36</a:t>
            </a:r>
            <a:endParaRPr lang="en-GB" sz="1800" b="0" i="0" u="none" strike="noStrike" dirty="0">
              <a:effectLst/>
              <a:highlight>
                <a:srgbClr val="C6573B"/>
              </a:highlight>
              <a:latin typeface="Arial" panose="020B0604020202020204" pitchFamily="34" charset="0"/>
            </a:endParaRPr>
          </a:p>
          <a:p>
            <a:pPr marL="0" algn="l" rtl="0" eaLnBrk="1" fontAlgn="ctr" latinLnBrk="0" hangingPunct="1">
              <a:lnSpc>
                <a:spcPct val="107000"/>
              </a:lnSpc>
              <a:spcBef>
                <a:spcPts val="0"/>
              </a:spcBef>
              <a:spcAft>
                <a:spcPts val="800"/>
              </a:spcAft>
            </a:pPr>
            <a:r>
              <a:rPr lang="en-GB" sz="1800" b="1" i="0" u="none" strike="noStrike" kern="1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Drug-related AEs</a:t>
            </a:r>
            <a:endParaRPr lang="en-GB" sz="1800" b="0" i="0" u="none" strike="noStrike" dirty="0">
              <a:effectLst/>
              <a:highlight>
                <a:srgbClr val="EAD1CE"/>
              </a:highlight>
              <a:latin typeface="Arial" panose="020B0604020202020204" pitchFamily="34" charset="0"/>
            </a:endParaRPr>
          </a:p>
          <a:p>
            <a:pPr marL="0" algn="ctr" rtl="0" eaLnBrk="1" fontAlgn="ctr" latinLnBrk="0" hangingPunct="1">
              <a:lnSpc>
                <a:spcPct val="107000"/>
              </a:lnSpc>
              <a:spcBef>
                <a:spcPts val="0"/>
              </a:spcBef>
              <a:spcAft>
                <a:spcPts val="800"/>
              </a:spcAft>
            </a:pPr>
            <a:r>
              <a:rPr lang="en-GB" sz="1800" b="0" i="0" u="none" strike="noStrike" kern="1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34 (94.4)</a:t>
            </a:r>
            <a:endParaRPr lang="en-GB" sz="1800" b="0" i="0" u="none" strike="noStrike" dirty="0">
              <a:effectLst/>
              <a:highlight>
                <a:srgbClr val="EAD1CE"/>
              </a:highlight>
              <a:latin typeface="Arial" panose="020B0604020202020204" pitchFamily="34" charset="0"/>
            </a:endParaRPr>
          </a:p>
          <a:p>
            <a:pPr marL="0" indent="-283464" algn="l" rtl="0" eaLnBrk="1" fontAlgn="ctr" latinLnBrk="0" hangingPunct="1">
              <a:lnSpc>
                <a:spcPct val="107000"/>
              </a:lnSpc>
              <a:spcBef>
                <a:spcPts val="0"/>
              </a:spcBef>
              <a:spcAft>
                <a:spcPts val="800"/>
              </a:spcAft>
            </a:pPr>
            <a:r>
              <a:rPr lang="en-GB" sz="1800" b="1" i="0" u="none" strike="noStrike" kern="100" dirty="0">
                <a:solidFill>
                  <a:srgbClr val="000000"/>
                </a:solidFill>
                <a:effectLst/>
                <a:highlight>
                  <a:srgbClr val="F5EAE8"/>
                </a:highlight>
                <a:latin typeface="Arial" panose="020B0604020202020204" pitchFamily="34" charset="0"/>
                <a:ea typeface="Calibri" panose="020F0502020204030204" pitchFamily="34" charset="0"/>
                <a:cs typeface="Arial" panose="020B0604020202020204" pitchFamily="34" charset="0"/>
              </a:rPr>
              <a:t>Drug-related Grade ≥3 AEs</a:t>
            </a:r>
            <a:endParaRPr lang="en-GB" sz="1800" b="0" i="0" u="none" strike="noStrike" dirty="0">
              <a:effectLst/>
              <a:highlight>
                <a:srgbClr val="F5EAE8"/>
              </a:highlight>
              <a:latin typeface="Arial" panose="020B0604020202020204" pitchFamily="34" charset="0"/>
            </a:endParaRPr>
          </a:p>
          <a:p>
            <a:pPr marL="0" algn="ctr" rtl="0" eaLnBrk="1" fontAlgn="ctr" latinLnBrk="0" hangingPunct="1">
              <a:lnSpc>
                <a:spcPct val="107000"/>
              </a:lnSpc>
              <a:spcBef>
                <a:spcPts val="0"/>
              </a:spcBef>
              <a:spcAft>
                <a:spcPts val="800"/>
              </a:spcAft>
            </a:pPr>
            <a:r>
              <a:rPr lang="en-GB" sz="1800" b="0" i="0" u="none" strike="noStrike" kern="100" dirty="0">
                <a:solidFill>
                  <a:srgbClr val="000000"/>
                </a:solidFill>
                <a:effectLst/>
                <a:highlight>
                  <a:srgbClr val="F5EAE8"/>
                </a:highlight>
                <a:latin typeface="Arial" panose="020B0604020202020204" pitchFamily="34" charset="0"/>
                <a:ea typeface="Calibri" panose="020F0502020204030204" pitchFamily="34" charset="0"/>
                <a:cs typeface="Arial" panose="020B0604020202020204" pitchFamily="34" charset="0"/>
              </a:rPr>
              <a:t>15 (41.7)</a:t>
            </a:r>
            <a:endParaRPr lang="en-GB" sz="1800" b="0" i="0" u="none" strike="noStrike" dirty="0">
              <a:effectLst/>
              <a:highlight>
                <a:srgbClr val="F5EAE8"/>
              </a:highlight>
              <a:latin typeface="Arial" panose="020B0604020202020204" pitchFamily="34" charset="0"/>
            </a:endParaRPr>
          </a:p>
          <a:p>
            <a:pPr marL="0" indent="-283464" algn="l" rtl="0" eaLnBrk="1" fontAlgn="ctr" latinLnBrk="0" hangingPunct="1">
              <a:lnSpc>
                <a:spcPct val="107000"/>
              </a:lnSpc>
              <a:spcBef>
                <a:spcPts val="0"/>
              </a:spcBef>
              <a:spcAft>
                <a:spcPts val="800"/>
              </a:spcAft>
            </a:pPr>
            <a:r>
              <a:rPr lang="en-GB" sz="1800" b="1" i="0" u="none" strike="noStrike" kern="1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Drug-related serious AEs</a:t>
            </a:r>
            <a:endParaRPr lang="en-GB" sz="1800" b="0" i="0" u="none" strike="noStrike" dirty="0">
              <a:effectLst/>
              <a:highlight>
                <a:srgbClr val="EAD1CE"/>
              </a:highlight>
              <a:latin typeface="Arial" panose="020B0604020202020204" pitchFamily="34" charset="0"/>
            </a:endParaRPr>
          </a:p>
          <a:p>
            <a:pPr marL="0" algn="ctr" rtl="0" eaLnBrk="1" fontAlgn="ctr" latinLnBrk="0" hangingPunct="1">
              <a:lnSpc>
                <a:spcPct val="107000"/>
              </a:lnSpc>
              <a:spcBef>
                <a:spcPts val="0"/>
              </a:spcBef>
              <a:spcAft>
                <a:spcPts val="800"/>
              </a:spcAft>
            </a:pPr>
            <a:r>
              <a:rPr lang="en-GB" sz="1800" b="0" i="0" u="none" strike="noStrike" kern="1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6 (16.7)</a:t>
            </a:r>
            <a:endParaRPr lang="en-GB" sz="1800" b="0" i="0" u="none" strike="noStrike" dirty="0">
              <a:effectLst/>
              <a:highlight>
                <a:srgbClr val="EAD1CE"/>
              </a:highlight>
              <a:latin typeface="Arial" panose="020B0604020202020204" pitchFamily="34" charset="0"/>
            </a:endParaRPr>
          </a:p>
          <a:p>
            <a:pPr marL="0" indent="-283464" algn="l" rtl="0" eaLnBrk="1" fontAlgn="ctr" latinLnBrk="0" hangingPunct="1">
              <a:lnSpc>
                <a:spcPct val="107000"/>
              </a:lnSpc>
              <a:spcBef>
                <a:spcPts val="0"/>
              </a:spcBef>
              <a:spcAft>
                <a:spcPts val="800"/>
              </a:spcAft>
            </a:pPr>
            <a:r>
              <a:rPr lang="en-GB" sz="1800" b="1" i="0" u="none" strike="noStrike" kern="100" dirty="0">
                <a:solidFill>
                  <a:srgbClr val="000000"/>
                </a:solidFill>
                <a:effectLst/>
                <a:highlight>
                  <a:srgbClr val="F5EAE8"/>
                </a:highlight>
                <a:latin typeface="Arial" panose="020B0604020202020204" pitchFamily="34" charset="0"/>
                <a:ea typeface="Calibri" panose="020F0502020204030204" pitchFamily="34" charset="0"/>
                <a:cs typeface="Arial" panose="020B0604020202020204" pitchFamily="34" charset="0"/>
              </a:rPr>
              <a:t>Drug-related AEs leading to discontinuations</a:t>
            </a:r>
            <a:endParaRPr lang="en-GB" sz="1800" b="0" i="0" u="none" strike="noStrike" dirty="0">
              <a:effectLst/>
              <a:highlight>
                <a:srgbClr val="F5EAE8"/>
              </a:highlight>
              <a:latin typeface="Arial" panose="020B0604020202020204" pitchFamily="34" charset="0"/>
            </a:endParaRPr>
          </a:p>
          <a:p>
            <a:pPr marL="0" algn="ctr" rtl="0" eaLnBrk="1" fontAlgn="ctr" latinLnBrk="0" hangingPunct="1">
              <a:lnSpc>
                <a:spcPct val="107000"/>
              </a:lnSpc>
              <a:spcBef>
                <a:spcPts val="0"/>
              </a:spcBef>
              <a:spcAft>
                <a:spcPts val="800"/>
              </a:spcAft>
            </a:pPr>
            <a:r>
              <a:rPr lang="en-GB" sz="1800" b="0" i="0" u="none" strike="noStrike" kern="100" dirty="0">
                <a:solidFill>
                  <a:srgbClr val="000000"/>
                </a:solidFill>
                <a:effectLst/>
                <a:highlight>
                  <a:srgbClr val="F5EAE8"/>
                </a:highlight>
                <a:latin typeface="Arial" panose="020B0604020202020204" pitchFamily="34" charset="0"/>
                <a:ea typeface="Calibri" panose="020F0502020204030204" pitchFamily="34" charset="0"/>
                <a:cs typeface="Arial" panose="020B0604020202020204" pitchFamily="34" charset="0"/>
              </a:rPr>
              <a:t>3 (8.3)</a:t>
            </a:r>
            <a:endParaRPr lang="en-GB" sz="1800" b="0" i="0" u="none" strike="noStrike" dirty="0">
              <a:effectLst/>
              <a:highlight>
                <a:srgbClr val="F5EAE8"/>
              </a:highlight>
              <a:latin typeface="Arial" panose="020B0604020202020204" pitchFamily="34" charset="0"/>
            </a:endParaRPr>
          </a:p>
          <a:p>
            <a:pPr marL="0" indent="-283464" algn="l" rtl="0" eaLnBrk="1" fontAlgn="ctr" latinLnBrk="0" hangingPunct="1">
              <a:lnSpc>
                <a:spcPct val="107000"/>
              </a:lnSpc>
              <a:spcBef>
                <a:spcPts val="0"/>
              </a:spcBef>
              <a:spcAft>
                <a:spcPts val="800"/>
              </a:spcAft>
            </a:pPr>
            <a:r>
              <a:rPr lang="en-GB" sz="1800" b="1" i="0" u="none" strike="noStrike" kern="1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Drug-related AEs leading to dose reductions</a:t>
            </a:r>
            <a:endParaRPr lang="en-GB" sz="1800" b="0" i="0" u="none" strike="noStrike" dirty="0">
              <a:effectLst/>
              <a:highlight>
                <a:srgbClr val="EAD1CE"/>
              </a:highlight>
              <a:latin typeface="Arial" panose="020B0604020202020204" pitchFamily="34" charset="0"/>
            </a:endParaRPr>
          </a:p>
          <a:p>
            <a:pPr marL="0" algn="ctr" rtl="0" eaLnBrk="1" fontAlgn="ctr" latinLnBrk="0" hangingPunct="1">
              <a:lnSpc>
                <a:spcPct val="107000"/>
              </a:lnSpc>
              <a:spcBef>
                <a:spcPts val="0"/>
              </a:spcBef>
              <a:spcAft>
                <a:spcPts val="800"/>
              </a:spcAft>
            </a:pPr>
            <a:r>
              <a:rPr lang="en-GB" sz="1800" b="0" i="0" u="none" strike="noStrike" kern="1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7 (19.4)</a:t>
            </a:r>
            <a:endParaRPr lang="en-GB" sz="1800" b="0" i="0" u="none" strike="noStrike" dirty="0">
              <a:effectLst/>
              <a:highlight>
                <a:srgbClr val="EAD1CE"/>
              </a:highlight>
              <a:latin typeface="Arial" panose="020B0604020202020204" pitchFamily="34" charset="0"/>
            </a:endParaRPr>
          </a:p>
          <a:p>
            <a:pPr marL="0" indent="-283464" algn="l" rtl="0" eaLnBrk="1" fontAlgn="ctr" latinLnBrk="0" hangingPunct="1">
              <a:lnSpc>
                <a:spcPct val="107000"/>
              </a:lnSpc>
              <a:spcBef>
                <a:spcPts val="0"/>
              </a:spcBef>
              <a:spcAft>
                <a:spcPts val="800"/>
              </a:spcAft>
            </a:pPr>
            <a:r>
              <a:rPr lang="en-GB" sz="1800" b="1" i="0" u="none" strike="noStrike" kern="100" dirty="0">
                <a:solidFill>
                  <a:srgbClr val="000000"/>
                </a:solidFill>
                <a:effectLst/>
                <a:highlight>
                  <a:srgbClr val="F5EAE8"/>
                </a:highlight>
                <a:latin typeface="Arial" panose="020B0604020202020204" pitchFamily="34" charset="0"/>
                <a:ea typeface="Calibri" panose="020F0502020204030204" pitchFamily="34" charset="0"/>
                <a:cs typeface="Arial" panose="020B0604020202020204" pitchFamily="34" charset="0"/>
              </a:rPr>
              <a:t>Drug-related AEs leading to dose interruptions</a:t>
            </a:r>
            <a:endParaRPr lang="en-GB" sz="1800" b="0" i="0" u="none" strike="noStrike" dirty="0">
              <a:effectLst/>
              <a:highlight>
                <a:srgbClr val="F5EAE8"/>
              </a:highlight>
              <a:latin typeface="Arial" panose="020B0604020202020204" pitchFamily="34" charset="0"/>
            </a:endParaRPr>
          </a:p>
          <a:p>
            <a:pPr marL="0" algn="ctr" rtl="0" eaLnBrk="1" fontAlgn="ctr" latinLnBrk="0" hangingPunct="1">
              <a:lnSpc>
                <a:spcPct val="107000"/>
              </a:lnSpc>
              <a:spcBef>
                <a:spcPts val="0"/>
              </a:spcBef>
              <a:spcAft>
                <a:spcPts val="800"/>
              </a:spcAft>
            </a:pPr>
            <a:r>
              <a:rPr lang="en-GB" sz="1800" b="0" i="0" u="none" strike="noStrike" kern="100" dirty="0">
                <a:solidFill>
                  <a:srgbClr val="000000"/>
                </a:solidFill>
                <a:effectLst/>
                <a:highlight>
                  <a:srgbClr val="F5EAE8"/>
                </a:highlight>
                <a:latin typeface="Arial" panose="020B0604020202020204" pitchFamily="34" charset="0"/>
                <a:ea typeface="Calibri" panose="020F0502020204030204" pitchFamily="34" charset="0"/>
                <a:cs typeface="Arial" panose="020B0604020202020204" pitchFamily="34" charset="0"/>
              </a:rPr>
              <a:t>5 (13.9)</a:t>
            </a:r>
            <a:endParaRPr lang="en-GB" sz="1800" b="0" i="0" u="none" strike="noStrike" dirty="0">
              <a:effectLst/>
              <a:highlight>
                <a:srgbClr val="F5EAE8"/>
              </a:highlight>
              <a:latin typeface="Arial" panose="020B0604020202020204" pitchFamily="34" charset="0"/>
            </a:endParaRPr>
          </a:p>
          <a:p>
            <a:pPr marL="0" indent="-283464" algn="l" rtl="0" eaLnBrk="1" fontAlgn="ctr" latinLnBrk="0" hangingPunct="1">
              <a:lnSpc>
                <a:spcPct val="107000"/>
              </a:lnSpc>
              <a:spcBef>
                <a:spcPts val="0"/>
              </a:spcBef>
              <a:spcAft>
                <a:spcPts val="800"/>
              </a:spcAft>
            </a:pPr>
            <a:r>
              <a:rPr lang="en-GB" sz="1800" b="1" i="0" u="none" strike="noStrike" kern="1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Drug-related AEs with outcome of death</a:t>
            </a:r>
            <a:endParaRPr lang="en-GB" sz="1800" b="0" i="0" u="none" strike="noStrike" dirty="0">
              <a:effectLst/>
              <a:highlight>
                <a:srgbClr val="EAD1CE"/>
              </a:highlight>
              <a:latin typeface="Arial" panose="020B0604020202020204" pitchFamily="34" charset="0"/>
            </a:endParaRPr>
          </a:p>
          <a:p>
            <a:pPr marL="0" algn="ctr" rtl="0" eaLnBrk="1" fontAlgn="ctr" latinLnBrk="0" hangingPunct="1">
              <a:lnSpc>
                <a:spcPct val="107000"/>
              </a:lnSpc>
              <a:spcBef>
                <a:spcPts val="0"/>
              </a:spcBef>
              <a:spcAft>
                <a:spcPts val="800"/>
              </a:spcAft>
            </a:pPr>
            <a:r>
              <a:rPr lang="en-GB" sz="1800" b="0" i="0" u="none" strike="noStrike" kern="1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1 (2.8)*</a:t>
            </a:r>
            <a:endParaRPr lang="en-GB" sz="1800" b="0" i="0" u="none" strike="noStrike" dirty="0">
              <a:effectLst/>
              <a:highlight>
                <a:srgbClr val="EAD1CE"/>
              </a:highlight>
              <a:latin typeface="Arial" panose="020B0604020202020204" pitchFamily="34" charset="0"/>
            </a:endParaRPr>
          </a:p>
          <a:p>
            <a:pPr marL="0" indent="-283464" algn="l" rtl="0" eaLnBrk="1" fontAlgn="ctr" latinLnBrk="0" hangingPunct="1">
              <a:lnSpc>
                <a:spcPct val="107000"/>
              </a:lnSpc>
              <a:spcBef>
                <a:spcPts val="0"/>
              </a:spcBef>
              <a:spcAft>
                <a:spcPts val="800"/>
              </a:spcAft>
            </a:pPr>
            <a:r>
              <a:rPr lang="en-GB" sz="1800" b="1" i="0" u="none" strike="noStrike" kern="100" dirty="0">
                <a:solidFill>
                  <a:srgbClr val="000000"/>
                </a:solidFill>
                <a:effectLst/>
                <a:highlight>
                  <a:srgbClr val="F5EAE8"/>
                </a:highlight>
                <a:latin typeface="Arial" panose="020B0604020202020204" pitchFamily="34" charset="0"/>
                <a:ea typeface="Calibri" panose="020F0502020204030204" pitchFamily="34" charset="0"/>
                <a:cs typeface="Arial" panose="020B0604020202020204" pitchFamily="34" charset="0"/>
              </a:rPr>
              <a:t>Adjudicated drug-related ILD/pneumonitis</a:t>
            </a:r>
            <a:r>
              <a:rPr lang="en-GB" sz="1800" b="1" i="0" u="none" strike="noStrike" kern="100" baseline="30000" dirty="0">
                <a:solidFill>
                  <a:srgbClr val="000000"/>
                </a:solidFill>
                <a:effectLst/>
                <a:highlight>
                  <a:srgbClr val="F5EAE8"/>
                </a:highlight>
                <a:latin typeface="Arial" panose="020B0604020202020204" pitchFamily="34" charset="0"/>
                <a:ea typeface="Calibri" panose="020F0502020204030204" pitchFamily="34" charset="0"/>
                <a:cs typeface="Arial" panose="020B0604020202020204" pitchFamily="34" charset="0"/>
              </a:rPr>
              <a:t>†</a:t>
            </a:r>
            <a:endParaRPr lang="en-GB" sz="1800" b="0" i="0" u="none" strike="noStrike" dirty="0">
              <a:effectLst/>
              <a:highlight>
                <a:srgbClr val="F5EAE8"/>
              </a:highlight>
              <a:latin typeface="Arial" panose="020B0604020202020204" pitchFamily="34" charset="0"/>
            </a:endParaRPr>
          </a:p>
          <a:p>
            <a:pPr marL="0" algn="ctr" rtl="0" eaLnBrk="1" fontAlgn="ctr" latinLnBrk="0" hangingPunct="1">
              <a:lnSpc>
                <a:spcPct val="107000"/>
              </a:lnSpc>
              <a:spcBef>
                <a:spcPts val="0"/>
              </a:spcBef>
              <a:spcAft>
                <a:spcPts val="400"/>
              </a:spcAft>
            </a:pPr>
            <a:r>
              <a:rPr lang="en-GB" sz="1800" b="0" i="0" u="none" strike="noStrike" kern="100" dirty="0">
                <a:solidFill>
                  <a:srgbClr val="000000"/>
                </a:solidFill>
                <a:effectLst/>
                <a:highlight>
                  <a:srgbClr val="F5EAE8"/>
                </a:highlight>
                <a:latin typeface="Arial" panose="020B0604020202020204" pitchFamily="34" charset="0"/>
                <a:ea typeface="Calibri" panose="020F0502020204030204" pitchFamily="34" charset="0"/>
                <a:cs typeface="Arial" panose="020B0604020202020204" pitchFamily="34" charset="0"/>
              </a:rPr>
              <a:t>Any grade</a:t>
            </a:r>
            <a:endParaRPr lang="en-GB" sz="1800" b="0" i="0" u="none" strike="noStrike" dirty="0">
              <a:effectLst/>
              <a:highlight>
                <a:srgbClr val="F5EAE8"/>
              </a:highlight>
              <a:latin typeface="Arial" panose="020B0604020202020204" pitchFamily="34" charset="0"/>
            </a:endParaRPr>
          </a:p>
          <a:p>
            <a:pPr marL="0" algn="ctr" rtl="0" eaLnBrk="1" fontAlgn="ctr" latinLnBrk="0" hangingPunct="1">
              <a:lnSpc>
                <a:spcPct val="107000"/>
              </a:lnSpc>
              <a:spcBef>
                <a:spcPts val="0"/>
              </a:spcBef>
              <a:spcAft>
                <a:spcPts val="800"/>
              </a:spcAft>
            </a:pPr>
            <a:r>
              <a:rPr lang="en-GB" sz="1800" b="0" i="0" u="none" strike="noStrike" kern="100" dirty="0">
                <a:solidFill>
                  <a:srgbClr val="000000"/>
                </a:solidFill>
                <a:effectLst/>
                <a:highlight>
                  <a:srgbClr val="F5EAE8"/>
                </a:highlight>
                <a:latin typeface="Arial" panose="020B0604020202020204" pitchFamily="34" charset="0"/>
                <a:ea typeface="Calibri" panose="020F0502020204030204" pitchFamily="34" charset="0"/>
                <a:cs typeface="Arial" panose="020B0604020202020204" pitchFamily="34" charset="0"/>
              </a:rPr>
              <a:t>Grade 2</a:t>
            </a:r>
            <a:endParaRPr lang="en-GB" sz="1800" b="0" i="0" u="none" strike="noStrike" dirty="0">
              <a:effectLst/>
              <a:highlight>
                <a:srgbClr val="F5EAE8"/>
              </a:highlight>
              <a:latin typeface="Arial" panose="020B0604020202020204" pitchFamily="34" charset="0"/>
            </a:endParaRPr>
          </a:p>
          <a:p>
            <a:pPr marL="0" algn="ctr" rtl="0" eaLnBrk="1" fontAlgn="ctr" latinLnBrk="0" hangingPunct="1">
              <a:lnSpc>
                <a:spcPct val="107000"/>
              </a:lnSpc>
              <a:spcBef>
                <a:spcPts val="0"/>
              </a:spcBef>
              <a:spcAft>
                <a:spcPts val="400"/>
              </a:spcAft>
            </a:pPr>
            <a:r>
              <a:rPr lang="en-GB" sz="1800" b="0" i="0" u="none" strike="noStrike" kern="100" dirty="0">
                <a:solidFill>
                  <a:srgbClr val="000000"/>
                </a:solidFill>
                <a:effectLst/>
                <a:highlight>
                  <a:srgbClr val="F5EAE8"/>
                </a:highlight>
                <a:latin typeface="Arial" panose="020B0604020202020204" pitchFamily="34" charset="0"/>
                <a:ea typeface="Calibri" panose="020F0502020204030204" pitchFamily="34" charset="0"/>
                <a:cs typeface="Arial" panose="020B0604020202020204" pitchFamily="34" charset="0"/>
              </a:rPr>
              <a:t>2 (5.6)</a:t>
            </a:r>
            <a:endParaRPr lang="en-GB" sz="1800" b="0" i="0" u="none" strike="noStrike" dirty="0">
              <a:effectLst/>
              <a:highlight>
                <a:srgbClr val="F5EAE8"/>
              </a:highlight>
              <a:latin typeface="Arial" panose="020B0604020202020204" pitchFamily="34" charset="0"/>
            </a:endParaRPr>
          </a:p>
          <a:p>
            <a:pPr marL="0" algn="ctr" rtl="0" eaLnBrk="1" fontAlgn="ctr" latinLnBrk="0" hangingPunct="1">
              <a:lnSpc>
                <a:spcPct val="107000"/>
              </a:lnSpc>
              <a:spcBef>
                <a:spcPts val="0"/>
              </a:spcBef>
              <a:spcAft>
                <a:spcPts val="400"/>
              </a:spcAft>
            </a:pPr>
            <a:r>
              <a:rPr lang="en-GB" sz="1800" b="0" i="0" u="none" strike="noStrike" kern="100" dirty="0">
                <a:solidFill>
                  <a:srgbClr val="000000"/>
                </a:solidFill>
                <a:effectLst/>
                <a:highlight>
                  <a:srgbClr val="F5EAE8"/>
                </a:highlight>
                <a:latin typeface="Arial" panose="020B0604020202020204" pitchFamily="34" charset="0"/>
                <a:ea typeface="Calibri" panose="020F0502020204030204" pitchFamily="34" charset="0"/>
                <a:cs typeface="Arial" panose="020B0604020202020204" pitchFamily="34" charset="0"/>
              </a:rPr>
              <a:t>2 (5.6)</a:t>
            </a:r>
            <a:endParaRPr lang="en-GB" sz="1800" b="0" i="0" u="none" strike="noStrike" dirty="0">
              <a:effectLst/>
              <a:highlight>
                <a:srgbClr val="F5EAE8"/>
              </a:highlight>
              <a:latin typeface="Arial" panose="020B0604020202020204" pitchFamily="34" charset="0"/>
            </a:endParaRPr>
          </a:p>
          <a:p>
            <a:pPr marL="0" indent="-283464" algn="l" rtl="0" eaLnBrk="1" fontAlgn="ctr" latinLnBrk="0" hangingPunct="1">
              <a:lnSpc>
                <a:spcPct val="107000"/>
              </a:lnSpc>
              <a:spcBef>
                <a:spcPts val="0"/>
              </a:spcBef>
              <a:spcAft>
                <a:spcPts val="800"/>
              </a:spcAft>
            </a:pPr>
            <a:r>
              <a:rPr lang="en-GB" sz="1800" b="1" i="0" u="none" strike="noStrike" kern="1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Drug-related left ventricular dysfunction</a:t>
            </a:r>
            <a:endParaRPr lang="en-GB" sz="1800" b="0" i="0" u="none" strike="noStrike" dirty="0">
              <a:effectLst/>
              <a:highlight>
                <a:srgbClr val="EAD1CE"/>
              </a:highlight>
              <a:latin typeface="Arial" panose="020B0604020202020204" pitchFamily="34" charset="0"/>
            </a:endParaRPr>
          </a:p>
          <a:p>
            <a:pPr marL="0" algn="ctr" rtl="0" eaLnBrk="1" fontAlgn="ctr" latinLnBrk="0" hangingPunct="1">
              <a:lnSpc>
                <a:spcPct val="107000"/>
              </a:lnSpc>
              <a:spcBef>
                <a:spcPts val="0"/>
              </a:spcBef>
              <a:spcAft>
                <a:spcPts val="400"/>
              </a:spcAft>
            </a:pPr>
            <a:r>
              <a:rPr lang="en-GB" sz="1800" b="0" i="0" u="none" strike="noStrike" kern="1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Any grade</a:t>
            </a:r>
            <a:endParaRPr lang="en-GB" sz="1800" b="0" i="0" u="none" strike="noStrike" dirty="0">
              <a:effectLst/>
              <a:highlight>
                <a:srgbClr val="EAD1CE"/>
              </a:highlight>
              <a:latin typeface="Arial" panose="020B0604020202020204" pitchFamily="34" charset="0"/>
            </a:endParaRPr>
          </a:p>
          <a:p>
            <a:pPr marL="0" algn="ctr" rtl="0" eaLnBrk="1" fontAlgn="ctr" latinLnBrk="0" hangingPunct="1">
              <a:lnSpc>
                <a:spcPct val="107000"/>
              </a:lnSpc>
              <a:spcBef>
                <a:spcPts val="0"/>
              </a:spcBef>
              <a:spcAft>
                <a:spcPts val="800"/>
              </a:spcAft>
            </a:pPr>
            <a:r>
              <a:rPr lang="en-GB" sz="1800" b="0" i="0" u="none" strike="noStrike" kern="1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Grade 2</a:t>
            </a:r>
            <a:endParaRPr lang="en-GB" sz="1800" b="0" i="0" u="none" strike="noStrike" dirty="0">
              <a:effectLst/>
              <a:highlight>
                <a:srgbClr val="EAD1CE"/>
              </a:highlight>
              <a:latin typeface="Arial" panose="020B0604020202020204" pitchFamily="34" charset="0"/>
            </a:endParaRPr>
          </a:p>
          <a:p>
            <a:pPr marL="0" algn="ctr" rtl="0" eaLnBrk="1" fontAlgn="ctr" latinLnBrk="0" hangingPunct="1">
              <a:lnSpc>
                <a:spcPct val="107000"/>
              </a:lnSpc>
              <a:spcBef>
                <a:spcPts val="0"/>
              </a:spcBef>
              <a:spcAft>
                <a:spcPts val="400"/>
              </a:spcAft>
            </a:pPr>
            <a:r>
              <a:rPr lang="en-GB" sz="1800" b="0" i="0" u="none" strike="noStrike" kern="1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1 (2.8)</a:t>
            </a:r>
            <a:r>
              <a:rPr lang="en-GB" sz="1800" b="0" i="0" u="none" strike="noStrike" kern="100" baseline="300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a:t>
            </a:r>
            <a:endParaRPr lang="en-GB" sz="1800" b="0" i="0" u="none" strike="noStrike" dirty="0">
              <a:effectLst/>
              <a:highlight>
                <a:srgbClr val="EAD1CE"/>
              </a:highlight>
              <a:latin typeface="Arial" panose="020B0604020202020204" pitchFamily="34" charset="0"/>
            </a:endParaRPr>
          </a:p>
          <a:p>
            <a:pPr marL="0" algn="ctr" rtl="0" eaLnBrk="1" fontAlgn="ctr" latinLnBrk="0" hangingPunct="1">
              <a:lnSpc>
                <a:spcPct val="107000"/>
              </a:lnSpc>
              <a:spcBef>
                <a:spcPts val="0"/>
              </a:spcBef>
              <a:spcAft>
                <a:spcPts val="400"/>
              </a:spcAft>
            </a:pPr>
            <a:r>
              <a:rPr lang="en-GB" sz="1800" b="0" i="0" u="none" strike="noStrike" kern="1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2 (5.6)</a:t>
            </a:r>
            <a:r>
              <a:rPr lang="en-GB" sz="1800" b="0" i="0" u="none" strike="noStrike" kern="100" baseline="30000" dirty="0">
                <a:solidFill>
                  <a:srgbClr val="000000"/>
                </a:solidFill>
                <a:effectLst/>
                <a:highlight>
                  <a:srgbClr val="EAD1CE"/>
                </a:highlight>
                <a:latin typeface="Arial" panose="020B0604020202020204" pitchFamily="34" charset="0"/>
                <a:ea typeface="Calibri" panose="020F0502020204030204" pitchFamily="34" charset="0"/>
                <a:cs typeface="Arial" panose="020B0604020202020204" pitchFamily="34" charset="0"/>
              </a:rPr>
              <a:t>‡</a:t>
            </a:r>
            <a:endParaRPr lang="en-GB" sz="1800" b="0" i="0" u="none" strike="noStrike" dirty="0">
              <a:effectLst/>
              <a:highlight>
                <a:srgbClr val="EAD1CE"/>
              </a:highlight>
              <a:latin typeface="Arial" panose="020B0604020202020204" pitchFamily="34" charset="0"/>
            </a:endParaRPr>
          </a:p>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30</a:t>
            </a:fld>
            <a:endParaRPr lang="fr-FR" dirty="0"/>
          </a:p>
        </p:txBody>
      </p:sp>
    </p:spTree>
    <p:extLst>
      <p:ext uri="{BB962C8B-B14F-4D97-AF65-F5344CB8AC3E}">
        <p14:creationId xmlns:p14="http://schemas.microsoft.com/office/powerpoint/2010/main" val="126713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42</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3.svg"/><Relationship Id="rId26" Type="http://schemas.openxmlformats.org/officeDocument/2006/relationships/image" Target="../media/image20.png"/><Relationship Id="rId3" Type="http://schemas.openxmlformats.org/officeDocument/2006/relationships/image" Target="../media/image4.svg"/><Relationship Id="rId21" Type="http://schemas.openxmlformats.org/officeDocument/2006/relationships/image" Target="../media/image15.sv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2.png"/><Relationship Id="rId25" Type="http://schemas.openxmlformats.org/officeDocument/2006/relationships/image" Target="../media/image19.svg"/><Relationship Id="rId2" Type="http://schemas.openxmlformats.org/officeDocument/2006/relationships/image" Target="../media/image3.png"/><Relationship Id="rId16" Type="http://schemas.openxmlformats.org/officeDocument/2006/relationships/hyperlink" Target="https://twitter.com/lung_connect" TargetMode="External"/><Relationship Id="rId20" Type="http://schemas.openxmlformats.org/officeDocument/2006/relationships/image" Target="../media/image14.png"/><Relationship Id="rId29"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8.png"/><Relationship Id="rId5" Type="http://schemas.openxmlformats.org/officeDocument/2006/relationships/image" Target="../media/image6.svg"/><Relationship Id="rId15" Type="http://schemas.openxmlformats.org/officeDocument/2006/relationships/hyperlink" Target="https://twitter.com/BreastCaConnect" TargetMode="External"/><Relationship Id="rId23" Type="http://schemas.openxmlformats.org/officeDocument/2006/relationships/image" Target="../media/image17.svg"/><Relationship Id="rId28" Type="http://schemas.openxmlformats.org/officeDocument/2006/relationships/image" Target="../media/image22.png"/><Relationship Id="rId10" Type="http://schemas.openxmlformats.org/officeDocument/2006/relationships/hyperlink" Target="https://www.linkedin.com/company/99553499/admin/feed/posts/" TargetMode="External"/><Relationship Id="rId19" Type="http://schemas.openxmlformats.org/officeDocument/2006/relationships/hyperlink" Target="mailto:info@cor2ed.com" TargetMode="Externa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6.png"/><Relationship Id="rId27" Type="http://schemas.openxmlformats.org/officeDocument/2006/relationships/image" Target="../media/image21.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EB658552-F393-1051-B182-BC305D308907}"/>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1EFF97D-6CA9-59BF-280D-993F50E7E46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CBE8A8C8-C57B-49DB-6F19-F92855E5A2D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B18C4D-E95B-A620-569A-5FB59632D6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ECD59197-D736-926D-E108-C110268367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hlinkClick r:id="rId10"/>
            <a:extLst>
              <a:ext uri="{FF2B5EF4-FFF2-40B4-BE49-F238E27FC236}">
                <a16:creationId xmlns:a16="http://schemas.microsoft.com/office/drawing/2014/main" id="{427872BE-4EBB-BA49-A46A-FC3A5E900913}"/>
              </a:ext>
            </a:extLst>
          </p:cNvPr>
          <p:cNvSpPr txBox="1"/>
          <p:nvPr userDrawn="1"/>
        </p:nvSpPr>
        <p:spPr>
          <a:xfrm>
            <a:off x="787050" y="5497848"/>
            <a:ext cx="358931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@LUNG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91213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080281" y="6033094"/>
            <a:ext cx="2540998"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rPr>
              <a:t>@LungConnect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6"/>
            <a:extLst>
              <a:ext uri="{FF2B5EF4-FFF2-40B4-BE49-F238E27FC236}">
                <a16:creationId xmlns:a16="http://schemas.microsoft.com/office/drawing/2014/main" id="{9A0346C0-EC87-3C4C-A17B-08C8B6C59587}"/>
              </a:ext>
            </a:extLst>
          </p:cNvPr>
          <p:cNvSpPr/>
          <p:nvPr userDrawn="1"/>
        </p:nvSpPr>
        <p:spPr>
          <a:xfrm>
            <a:off x="2661899" y="6007988"/>
            <a:ext cx="277313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37369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9"/>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9"/>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004142"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2722162"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356397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324401" y="1987144"/>
            <a:ext cx="313184" cy="313184"/>
          </a:xfrm>
          <a:prstGeom prst="rect">
            <a:avLst/>
          </a:prstGeom>
        </p:spPr>
      </p:pic>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503712"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F9C2E3B-7222-6BD2-E6E7-A68ADEA61192}"/>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263352" y="4533391"/>
            <a:ext cx="2080353" cy="983841"/>
          </a:xfrm>
          <a:prstGeom prst="rect">
            <a:avLst/>
          </a:prstGeom>
        </p:spPr>
      </p:pic>
      <p:sp>
        <p:nvSpPr>
          <p:cNvPr id="5" name="TextBox 4">
            <a:extLst>
              <a:ext uri="{FF2B5EF4-FFF2-40B4-BE49-F238E27FC236}">
                <a16:creationId xmlns:a16="http://schemas.microsoft.com/office/drawing/2014/main" id="{D2FB7ECA-3BDF-01A1-0E34-DD3CA569A695}"/>
              </a:ext>
            </a:extLst>
          </p:cNvPr>
          <p:cNvSpPr txBox="1"/>
          <p:nvPr userDrawn="1"/>
        </p:nvSpPr>
        <p:spPr>
          <a:xfrm>
            <a:off x="312097"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A2118EB-86F9-A779-8DB8-0BAF925EB60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879278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8B580B0D-7826-AE6B-F9C8-AF1F152DCCA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1232B30-5216-4407-551C-D594ECF2A48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BED7CCCA-813F-FA65-D2E5-EC4B2D724A1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45B90D-FDAB-D31A-C1BD-601F38431920}"/>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F9EEA5E-31CC-762A-1C01-FB6893317A5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A84577D5-D4BE-A7CF-F48E-E05019D4048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a:extLst>
              <a:ext uri="{FF2B5EF4-FFF2-40B4-BE49-F238E27FC236}">
                <a16:creationId xmlns:a16="http://schemas.microsoft.com/office/drawing/2014/main" id="{70E8BE87-1725-F546-34C3-10AAFEAE50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9311920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73FE26C-BE1B-E46B-C4F9-40A97FE8844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E7F9D50C-DEBF-80BB-D1FB-76D628920997}"/>
              </a:ext>
            </a:extLst>
          </p:cNvPr>
          <p:cNvPicPr>
            <a:picLocks noChangeAspect="1" noChangeArrowheads="1"/>
          </p:cNvPicPr>
          <p:nvPr userDrawn="1"/>
        </p:nvPicPr>
        <p:blipFill>
          <a:blip r:embed="rId17">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AB007972-AA7D-E25E-CCAA-A6ABE5AB38F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3.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5.xml"/><Relationship Id="rId5" Type="http://schemas.openxmlformats.org/officeDocument/2006/relationships/image" Target="../media/image28.sv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B6C06F-8639-44EE-94BE-F0D6CCF32E9F}"/>
              </a:ext>
            </a:extLst>
          </p:cNvPr>
          <p:cNvSpPr>
            <a:spLocks noGrp="1"/>
          </p:cNvSpPr>
          <p:nvPr>
            <p:ph type="body" idx="1"/>
          </p:nvPr>
        </p:nvSpPr>
        <p:spPr>
          <a:xfrm>
            <a:off x="609600" y="1214362"/>
            <a:ext cx="10972800" cy="702470"/>
          </a:xfrm>
        </p:spPr>
        <p:txBody>
          <a:bodyPr/>
          <a:lstStyle/>
          <a:p>
            <a:r>
              <a:rPr lang="en-GB" dirty="0"/>
              <a:t>TEAE</a:t>
            </a:r>
            <a:r>
              <a:rPr lang="en-GB" cap="none" dirty="0"/>
              <a:t>s</a:t>
            </a:r>
            <a:r>
              <a:rPr lang="en-GB" dirty="0"/>
              <a:t> in ≥15% of patients (N=159)</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Trust-ii: safety results</a:t>
            </a:r>
          </a:p>
        </p:txBody>
      </p:sp>
      <p:sp>
        <p:nvSpPr>
          <p:cNvPr id="25" name="Content Placeholder 24">
            <a:extLst>
              <a:ext uri="{FF2B5EF4-FFF2-40B4-BE49-F238E27FC236}">
                <a16:creationId xmlns:a16="http://schemas.microsoft.com/office/drawing/2014/main" id="{54201DE2-A925-6C63-472C-49DEDFA180B6}"/>
              </a:ext>
            </a:extLst>
          </p:cNvPr>
          <p:cNvSpPr>
            <a:spLocks noGrp="1"/>
          </p:cNvSpPr>
          <p:nvPr>
            <p:ph sz="quarter" idx="14"/>
          </p:nvPr>
        </p:nvSpPr>
        <p:spPr>
          <a:xfrm>
            <a:off x="5605896" y="1565274"/>
            <a:ext cx="5674680" cy="4239989"/>
          </a:xfrm>
        </p:spPr>
        <p:txBody>
          <a:bodyPr>
            <a:noAutofit/>
          </a:bodyPr>
          <a:lstStyle/>
          <a:p>
            <a:pPr>
              <a:lnSpc>
                <a:spcPct val="120000"/>
              </a:lnSpc>
            </a:pPr>
            <a:r>
              <a:rPr lang="en-GB" sz="1600" dirty="0"/>
              <a:t>Median exposure of taletrectinib was 8.4 months (range: 0.1-28.9)	</a:t>
            </a:r>
          </a:p>
          <a:p>
            <a:pPr>
              <a:lnSpc>
                <a:spcPct val="120000"/>
              </a:lnSpc>
            </a:pPr>
            <a:r>
              <a:rPr lang="en-GB" sz="1600" b="1" dirty="0">
                <a:solidFill>
                  <a:schemeClr val="accent1"/>
                </a:solidFill>
              </a:rPr>
              <a:t>37.1% </a:t>
            </a:r>
            <a:r>
              <a:rPr lang="en-GB" sz="1600" dirty="0"/>
              <a:t>of patients had a TEAE leading to a dose reduction</a:t>
            </a:r>
          </a:p>
          <a:p>
            <a:pPr lvl="1">
              <a:lnSpc>
                <a:spcPct val="120000"/>
              </a:lnSpc>
            </a:pPr>
            <a:r>
              <a:rPr lang="en-GB" sz="1600" dirty="0"/>
              <a:t>The most common events leading to dose reduction were </a:t>
            </a:r>
            <a:r>
              <a:rPr lang="en-GB" sz="1600" b="1" dirty="0">
                <a:solidFill>
                  <a:schemeClr val="accent1"/>
                </a:solidFill>
              </a:rPr>
              <a:t>elevated liver enzymes (16.4%)</a:t>
            </a:r>
          </a:p>
          <a:p>
            <a:pPr>
              <a:lnSpc>
                <a:spcPct val="120000"/>
              </a:lnSpc>
            </a:pPr>
            <a:r>
              <a:rPr lang="en-GB" sz="1600" dirty="0"/>
              <a:t>7.5% of patients had a TEAE leading to treatment discontinuation; </a:t>
            </a:r>
            <a:r>
              <a:rPr lang="en-GB" sz="1600" b="1" dirty="0">
                <a:solidFill>
                  <a:schemeClr val="accent1"/>
                </a:solidFill>
              </a:rPr>
              <a:t>1.3% were treatment-related</a:t>
            </a:r>
          </a:p>
          <a:p>
            <a:pPr>
              <a:lnSpc>
                <a:spcPct val="120000"/>
              </a:lnSpc>
            </a:pPr>
            <a:r>
              <a:rPr lang="en-GB" sz="1600" dirty="0"/>
              <a:t>Rates of neurologic TEAEs were low (dysgeusia: 19.5%; dizziness: 17.0%); none were grade ≥3</a:t>
            </a:r>
          </a:p>
          <a:p>
            <a:pPr>
              <a:lnSpc>
                <a:spcPct val="120000"/>
              </a:lnSpc>
            </a:pPr>
            <a:r>
              <a:rPr lang="en-GB" sz="1600" dirty="0"/>
              <a:t>No treatment-related AE led to death</a:t>
            </a:r>
          </a:p>
        </p:txBody>
      </p:sp>
      <p:sp>
        <p:nvSpPr>
          <p:cNvPr id="15" name="Content Placeholder 14">
            <a:extLst>
              <a:ext uri="{FF2B5EF4-FFF2-40B4-BE49-F238E27FC236}">
                <a16:creationId xmlns:a16="http://schemas.microsoft.com/office/drawing/2014/main" id="{8C7A77AB-BE78-79FE-5E6C-2D2D95A9BD30}"/>
              </a:ext>
            </a:extLst>
          </p:cNvPr>
          <p:cNvSpPr>
            <a:spLocks noGrp="1"/>
          </p:cNvSpPr>
          <p:nvPr>
            <p:ph sz="quarter" idx="15"/>
          </p:nvPr>
        </p:nvSpPr>
        <p:spPr>
          <a:xfrm>
            <a:off x="620183" y="6356351"/>
            <a:ext cx="10516377" cy="365125"/>
          </a:xfrm>
        </p:spPr>
        <p:txBody>
          <a:bodyPr anchor="b" anchorCtr="0"/>
          <a:lstStyle/>
          <a:p>
            <a:r>
              <a:rPr lang="en-GB" dirty="0">
                <a:solidFill>
                  <a:schemeClr val="tx2"/>
                </a:solidFill>
              </a:rPr>
              <a:t>AE, adverse event; ALT, alanine aminotransferase; AST, aspartate aminotransferase; CPK, creatinine phosphokinase; QT, QT interval; TEAE, treatment-emergent adverse event</a:t>
            </a:r>
          </a:p>
          <a:p>
            <a:r>
              <a:rPr lang="en-GB" dirty="0">
                <a:solidFill>
                  <a:schemeClr val="tx2"/>
                </a:solidFill>
              </a:rPr>
              <a:t>Liu G, et al. Abstract MA06.03, WCLC 2024 (oral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10</a:t>
            </a:fld>
            <a:endParaRPr lang="en-GB" dirty="0"/>
          </a:p>
        </p:txBody>
      </p:sp>
      <p:graphicFrame>
        <p:nvGraphicFramePr>
          <p:cNvPr id="26" name="Content Placeholder 24">
            <a:extLst>
              <a:ext uri="{FF2B5EF4-FFF2-40B4-BE49-F238E27FC236}">
                <a16:creationId xmlns:a16="http://schemas.microsoft.com/office/drawing/2014/main" id="{88DF24C9-5B30-A429-6E63-F370435CB80B}"/>
              </a:ext>
            </a:extLst>
          </p:cNvPr>
          <p:cNvGraphicFramePr>
            <a:graphicFrameLocks/>
          </p:cNvGraphicFramePr>
          <p:nvPr>
            <p:extLst>
              <p:ext uri="{D42A27DB-BD31-4B8C-83A1-F6EECF244321}">
                <p14:modId xmlns:p14="http://schemas.microsoft.com/office/powerpoint/2010/main" val="2685172877"/>
              </p:ext>
            </p:extLst>
          </p:nvPr>
        </p:nvGraphicFramePr>
        <p:xfrm>
          <a:off x="620712" y="1620000"/>
          <a:ext cx="4744930" cy="3764280"/>
        </p:xfrm>
        <a:graphic>
          <a:graphicData uri="http://schemas.openxmlformats.org/drawingml/2006/table">
            <a:tbl>
              <a:tblPr firstRow="1" bandRow="1">
                <a:tableStyleId>{5C22544A-7EE6-4342-B048-85BDC9FD1C3A}</a:tableStyleId>
              </a:tblPr>
              <a:tblGrid>
                <a:gridCol w="2143470">
                  <a:extLst>
                    <a:ext uri="{9D8B030D-6E8A-4147-A177-3AD203B41FA5}">
                      <a16:colId xmlns:a16="http://schemas.microsoft.com/office/drawing/2014/main" val="2974943267"/>
                    </a:ext>
                  </a:extLst>
                </a:gridCol>
                <a:gridCol w="1223214">
                  <a:extLst>
                    <a:ext uri="{9D8B030D-6E8A-4147-A177-3AD203B41FA5}">
                      <a16:colId xmlns:a16="http://schemas.microsoft.com/office/drawing/2014/main" val="1031516960"/>
                    </a:ext>
                  </a:extLst>
                </a:gridCol>
                <a:gridCol w="1378246">
                  <a:extLst>
                    <a:ext uri="{9D8B030D-6E8A-4147-A177-3AD203B41FA5}">
                      <a16:colId xmlns:a16="http://schemas.microsoft.com/office/drawing/2014/main" val="10557440"/>
                    </a:ext>
                  </a:extLst>
                </a:gridCol>
              </a:tblGrid>
              <a:tr h="0">
                <a:tc>
                  <a:txBody>
                    <a:bodyPr/>
                    <a:lstStyle/>
                    <a:p>
                      <a:r>
                        <a:rPr lang="en-GB" sz="1300" noProof="0" dirty="0">
                          <a:latin typeface="Arial" panose="020B0604020202020204" pitchFamily="34" charset="0"/>
                          <a:cs typeface="Arial" panose="020B0604020202020204" pitchFamily="34" charset="0"/>
                        </a:rPr>
                        <a:t>Category, n (%)</a:t>
                      </a:r>
                    </a:p>
                  </a:txBody>
                  <a:tcPr marL="55440" marR="55440" anchor="b"/>
                </a:tc>
                <a:tc>
                  <a:txBody>
                    <a:bodyPr/>
                    <a:lstStyle/>
                    <a:p>
                      <a:pPr algn="ctr"/>
                      <a:r>
                        <a:rPr lang="en-GB" sz="1300" noProof="0" dirty="0">
                          <a:latin typeface="Arial" panose="020B0604020202020204" pitchFamily="34" charset="0"/>
                          <a:cs typeface="Arial" panose="020B0604020202020204" pitchFamily="34" charset="0"/>
                        </a:rPr>
                        <a:t>Any grade</a:t>
                      </a:r>
                    </a:p>
                  </a:txBody>
                  <a:tcPr marL="0" marR="0" anchor="b"/>
                </a:tc>
                <a:tc>
                  <a:txBody>
                    <a:bodyPr/>
                    <a:lstStyle/>
                    <a:p>
                      <a:pPr algn="ctr"/>
                      <a:r>
                        <a:rPr lang="en-GB" sz="1300" noProof="0" dirty="0">
                          <a:latin typeface="Arial" panose="020B0604020202020204" pitchFamily="34" charset="0"/>
                          <a:cs typeface="Arial" panose="020B0604020202020204" pitchFamily="34" charset="0"/>
                        </a:rPr>
                        <a:t>Grade ≥3</a:t>
                      </a:r>
                    </a:p>
                  </a:txBody>
                  <a:tcPr marL="0" marR="0" anchor="b"/>
                </a:tc>
                <a:extLst>
                  <a:ext uri="{0D108BD9-81ED-4DB2-BD59-A6C34878D82A}">
                    <a16:rowId xmlns:a16="http://schemas.microsoft.com/office/drawing/2014/main" val="3398141485"/>
                  </a:ext>
                </a:extLst>
              </a:tr>
              <a:tr h="0">
                <a:tc>
                  <a:txBody>
                    <a:bodyPr/>
                    <a:lstStyle/>
                    <a:p>
                      <a:r>
                        <a:rPr lang="en-GB" sz="1300" b="0" noProof="0" dirty="0">
                          <a:latin typeface="Arial" panose="020B0604020202020204" pitchFamily="34" charset="0"/>
                          <a:cs typeface="Arial" panose="020B0604020202020204" pitchFamily="34" charset="0"/>
                        </a:rPr>
                        <a:t>Increased ALT</a:t>
                      </a:r>
                    </a:p>
                  </a:txBody>
                  <a:tcPr marL="55440" marR="55440"/>
                </a:tc>
                <a:tc>
                  <a:txBody>
                    <a:bodyPr/>
                    <a:lstStyle/>
                    <a:p>
                      <a:pPr algn="ctr"/>
                      <a:r>
                        <a:rPr lang="en-GB" sz="1300" noProof="0" dirty="0">
                          <a:latin typeface="Arial" panose="020B0604020202020204" pitchFamily="34" charset="0"/>
                          <a:cs typeface="Arial" panose="020B0604020202020204" pitchFamily="34" charset="0"/>
                        </a:rPr>
                        <a:t>108 (67.9)</a:t>
                      </a:r>
                    </a:p>
                  </a:txBody>
                  <a:tcPr marL="0" marR="0"/>
                </a:tc>
                <a:tc>
                  <a:txBody>
                    <a:bodyPr/>
                    <a:lstStyle/>
                    <a:p>
                      <a:pPr algn="ctr"/>
                      <a:r>
                        <a:rPr lang="en-GB" sz="1300" noProof="0" dirty="0">
                          <a:latin typeface="Arial" panose="020B0604020202020204" pitchFamily="34" charset="0"/>
                          <a:cs typeface="Arial" panose="020B0604020202020204" pitchFamily="34" charset="0"/>
                        </a:rPr>
                        <a:t>24 (15.1)</a:t>
                      </a:r>
                    </a:p>
                  </a:txBody>
                  <a:tcPr marL="0" marR="0"/>
                </a:tc>
                <a:extLst>
                  <a:ext uri="{0D108BD9-81ED-4DB2-BD59-A6C34878D82A}">
                    <a16:rowId xmlns:a16="http://schemas.microsoft.com/office/drawing/2014/main" val="1944665491"/>
                  </a:ext>
                </a:extLst>
              </a:tr>
              <a:tr h="0">
                <a:tc>
                  <a:txBody>
                    <a:bodyPr/>
                    <a:lstStyle/>
                    <a:p>
                      <a:r>
                        <a:rPr lang="en-GB" sz="1300" b="0" noProof="0" dirty="0">
                          <a:latin typeface="Arial" panose="020B0604020202020204" pitchFamily="34" charset="0"/>
                          <a:cs typeface="Arial" panose="020B0604020202020204" pitchFamily="34" charset="0"/>
                        </a:rPr>
                        <a:t>Increased AST</a:t>
                      </a:r>
                    </a:p>
                  </a:txBody>
                  <a:tcPr marL="55440" marR="55440"/>
                </a:tc>
                <a:tc>
                  <a:txBody>
                    <a:bodyPr/>
                    <a:lstStyle/>
                    <a:p>
                      <a:pPr algn="ctr"/>
                      <a:r>
                        <a:rPr lang="en-GB" sz="1300" noProof="0" dirty="0">
                          <a:latin typeface="Arial" panose="020B0604020202020204" pitchFamily="34" charset="0"/>
                          <a:cs typeface="Arial" panose="020B0604020202020204" pitchFamily="34" charset="0"/>
                        </a:rPr>
                        <a:t>107 (67.3)</a:t>
                      </a:r>
                    </a:p>
                  </a:txBody>
                  <a:tcPr marL="0" marR="0"/>
                </a:tc>
                <a:tc>
                  <a:txBody>
                    <a:bodyPr/>
                    <a:lstStyle/>
                    <a:p>
                      <a:pPr algn="ctr"/>
                      <a:r>
                        <a:rPr lang="en-GB" sz="1300" noProof="0" dirty="0">
                          <a:latin typeface="Arial" panose="020B0604020202020204" pitchFamily="34" charset="0"/>
                          <a:cs typeface="Arial" panose="020B0604020202020204" pitchFamily="34" charset="0"/>
                        </a:rPr>
                        <a:t>11 (6.9)</a:t>
                      </a:r>
                    </a:p>
                  </a:txBody>
                  <a:tcPr marL="0" marR="0"/>
                </a:tc>
                <a:extLst>
                  <a:ext uri="{0D108BD9-81ED-4DB2-BD59-A6C34878D82A}">
                    <a16:rowId xmlns:a16="http://schemas.microsoft.com/office/drawing/2014/main" val="3164741550"/>
                  </a:ext>
                </a:extLst>
              </a:tr>
              <a:tr h="0">
                <a:tc>
                  <a:txBody>
                    <a:bodyPr/>
                    <a:lstStyle/>
                    <a:p>
                      <a:r>
                        <a:rPr lang="en-GB" sz="1300" b="0" noProof="0" dirty="0">
                          <a:latin typeface="Arial" panose="020B0604020202020204" pitchFamily="34" charset="0"/>
                          <a:cs typeface="Arial" panose="020B0604020202020204" pitchFamily="34" charset="0"/>
                        </a:rPr>
                        <a:t>Diarrhoea</a:t>
                      </a:r>
                    </a:p>
                  </a:txBody>
                  <a:tcPr marL="55440" marR="55440"/>
                </a:tc>
                <a:tc>
                  <a:txBody>
                    <a:bodyPr/>
                    <a:lstStyle/>
                    <a:p>
                      <a:pPr algn="ctr"/>
                      <a:r>
                        <a:rPr lang="en-GB" sz="1300" noProof="0" dirty="0">
                          <a:latin typeface="Arial" panose="020B0604020202020204" pitchFamily="34" charset="0"/>
                          <a:cs typeface="Arial" panose="020B0604020202020204" pitchFamily="34" charset="0"/>
                        </a:rPr>
                        <a:t>90 (56.6)</a:t>
                      </a:r>
                    </a:p>
                  </a:txBody>
                  <a:tcPr marL="0" marR="0"/>
                </a:tc>
                <a:tc>
                  <a:txBody>
                    <a:bodyPr/>
                    <a:lstStyle/>
                    <a:p>
                      <a:pPr algn="ctr"/>
                      <a:r>
                        <a:rPr lang="en-GB" sz="1300" noProof="0" dirty="0">
                          <a:latin typeface="Arial" panose="020B0604020202020204" pitchFamily="34" charset="0"/>
                          <a:cs typeface="Arial" panose="020B0604020202020204" pitchFamily="34" charset="0"/>
                        </a:rPr>
                        <a:t>1 (0.6)</a:t>
                      </a:r>
                    </a:p>
                  </a:txBody>
                  <a:tcPr marL="0" marR="0"/>
                </a:tc>
                <a:extLst>
                  <a:ext uri="{0D108BD9-81ED-4DB2-BD59-A6C34878D82A}">
                    <a16:rowId xmlns:a16="http://schemas.microsoft.com/office/drawing/2014/main" val="897653207"/>
                  </a:ext>
                </a:extLst>
              </a:tr>
              <a:tr h="0">
                <a:tc>
                  <a:txBody>
                    <a:bodyPr/>
                    <a:lstStyle/>
                    <a:p>
                      <a:r>
                        <a:rPr lang="en-GB" sz="1300" b="0" noProof="0" dirty="0">
                          <a:latin typeface="Arial" panose="020B0604020202020204" pitchFamily="34" charset="0"/>
                          <a:cs typeface="Arial" panose="020B0604020202020204" pitchFamily="34" charset="0"/>
                        </a:rPr>
                        <a:t>Nausea</a:t>
                      </a:r>
                    </a:p>
                  </a:txBody>
                  <a:tcPr marL="55440" marR="55440"/>
                </a:tc>
                <a:tc>
                  <a:txBody>
                    <a:bodyPr/>
                    <a:lstStyle/>
                    <a:p>
                      <a:pPr algn="ctr"/>
                      <a:r>
                        <a:rPr lang="en-GB" sz="1300" noProof="0" dirty="0">
                          <a:latin typeface="Arial" panose="020B0604020202020204" pitchFamily="34" charset="0"/>
                          <a:cs typeface="Arial" panose="020B0604020202020204" pitchFamily="34" charset="0"/>
                        </a:rPr>
                        <a:t>82 (51.6)</a:t>
                      </a:r>
                    </a:p>
                  </a:txBody>
                  <a:tcPr marL="0" marR="0"/>
                </a:tc>
                <a:tc>
                  <a:txBody>
                    <a:bodyPr/>
                    <a:lstStyle/>
                    <a:p>
                      <a:pPr algn="ctr"/>
                      <a:r>
                        <a:rPr lang="en-GB" sz="1300" noProof="0" dirty="0">
                          <a:latin typeface="Arial" panose="020B0604020202020204" pitchFamily="34" charset="0"/>
                          <a:cs typeface="Arial" panose="020B0604020202020204" pitchFamily="34" charset="0"/>
                        </a:rPr>
                        <a:t>3 (1.9)</a:t>
                      </a:r>
                    </a:p>
                  </a:txBody>
                  <a:tcPr marL="0" marR="0"/>
                </a:tc>
                <a:extLst>
                  <a:ext uri="{0D108BD9-81ED-4DB2-BD59-A6C34878D82A}">
                    <a16:rowId xmlns:a16="http://schemas.microsoft.com/office/drawing/2014/main" val="2998769261"/>
                  </a:ext>
                </a:extLst>
              </a:tr>
              <a:tr h="0">
                <a:tc>
                  <a:txBody>
                    <a:bodyPr/>
                    <a:lstStyle/>
                    <a:p>
                      <a:r>
                        <a:rPr lang="en-GB" sz="1300" b="0" noProof="0" dirty="0">
                          <a:latin typeface="Arial" panose="020B0604020202020204" pitchFamily="34" charset="0"/>
                          <a:cs typeface="Arial" panose="020B0604020202020204" pitchFamily="34" charset="0"/>
                        </a:rPr>
                        <a:t>Vomiting</a:t>
                      </a:r>
                    </a:p>
                  </a:txBody>
                  <a:tcPr marL="55440" marR="55440"/>
                </a:tc>
                <a:tc>
                  <a:txBody>
                    <a:bodyPr/>
                    <a:lstStyle/>
                    <a:p>
                      <a:pPr algn="ctr"/>
                      <a:r>
                        <a:rPr lang="en-GB" sz="1300" noProof="0" dirty="0">
                          <a:latin typeface="Arial" panose="020B0604020202020204" pitchFamily="34" charset="0"/>
                          <a:cs typeface="Arial" panose="020B0604020202020204" pitchFamily="34" charset="0"/>
                        </a:rPr>
                        <a:t>53 (33.3)</a:t>
                      </a:r>
                    </a:p>
                  </a:txBody>
                  <a:tcPr marL="0" marR="0"/>
                </a:tc>
                <a:tc>
                  <a:txBody>
                    <a:bodyPr/>
                    <a:lstStyle/>
                    <a:p>
                      <a:pPr algn="ctr"/>
                      <a:r>
                        <a:rPr lang="en-GB" sz="1300" noProof="0" dirty="0">
                          <a:latin typeface="Arial" panose="020B0604020202020204" pitchFamily="34" charset="0"/>
                          <a:cs typeface="Arial" panose="020B0604020202020204" pitchFamily="34" charset="0"/>
                        </a:rPr>
                        <a:t>2 (1.3)</a:t>
                      </a:r>
                    </a:p>
                  </a:txBody>
                  <a:tcPr marL="0" marR="0"/>
                </a:tc>
                <a:extLst>
                  <a:ext uri="{0D108BD9-81ED-4DB2-BD59-A6C34878D82A}">
                    <a16:rowId xmlns:a16="http://schemas.microsoft.com/office/drawing/2014/main" val="3475555474"/>
                  </a:ext>
                </a:extLst>
              </a:tr>
              <a:tr h="0">
                <a:tc>
                  <a:txBody>
                    <a:bodyPr/>
                    <a:lstStyle/>
                    <a:p>
                      <a:r>
                        <a:rPr lang="en-GB" sz="1300" b="0" noProof="0" dirty="0">
                          <a:latin typeface="Arial" panose="020B0604020202020204" pitchFamily="34" charset="0"/>
                          <a:cs typeface="Arial" panose="020B0604020202020204" pitchFamily="34" charset="0"/>
                        </a:rPr>
                        <a:t>Constipation</a:t>
                      </a:r>
                    </a:p>
                  </a:txBody>
                  <a:tcPr marL="55440" marR="55440"/>
                </a:tc>
                <a:tc>
                  <a:txBody>
                    <a:bodyPr/>
                    <a:lstStyle/>
                    <a:p>
                      <a:pPr algn="ctr"/>
                      <a:r>
                        <a:rPr lang="en-GB" sz="1300" noProof="0" dirty="0">
                          <a:latin typeface="Arial" panose="020B0604020202020204" pitchFamily="34" charset="0"/>
                          <a:cs typeface="Arial" panose="020B0604020202020204" pitchFamily="34" charset="0"/>
                        </a:rPr>
                        <a:t>40 (25.2)</a:t>
                      </a:r>
                    </a:p>
                  </a:txBody>
                  <a:tcPr marL="0" marR="0"/>
                </a:tc>
                <a:tc>
                  <a:txBody>
                    <a:bodyPr/>
                    <a:lstStyle/>
                    <a:p>
                      <a:pPr algn="ctr"/>
                      <a:r>
                        <a:rPr lang="en-GB" sz="1300" noProof="0" dirty="0">
                          <a:latin typeface="Arial" panose="020B0604020202020204" pitchFamily="34" charset="0"/>
                          <a:cs typeface="Arial" panose="020B0604020202020204" pitchFamily="34" charset="0"/>
                        </a:rPr>
                        <a:t>0 (0)</a:t>
                      </a:r>
                    </a:p>
                  </a:txBody>
                  <a:tcPr marL="0" marR="0"/>
                </a:tc>
                <a:extLst>
                  <a:ext uri="{0D108BD9-81ED-4DB2-BD59-A6C34878D82A}">
                    <a16:rowId xmlns:a16="http://schemas.microsoft.com/office/drawing/2014/main" val="382708676"/>
                  </a:ext>
                </a:extLst>
              </a:tr>
              <a:tr h="0">
                <a:tc>
                  <a:txBody>
                    <a:bodyPr/>
                    <a:lstStyle/>
                    <a:p>
                      <a:r>
                        <a:rPr lang="en-GB" sz="1300" b="0" noProof="0" dirty="0">
                          <a:latin typeface="Arial" panose="020B0604020202020204" pitchFamily="34" charset="0"/>
                          <a:cs typeface="Arial" panose="020B0604020202020204" pitchFamily="34" charset="0"/>
                        </a:rPr>
                        <a:t>Anaemia</a:t>
                      </a:r>
                    </a:p>
                  </a:txBody>
                  <a:tcPr marL="55440" marR="55440"/>
                </a:tc>
                <a:tc>
                  <a:txBody>
                    <a:bodyPr/>
                    <a:lstStyle/>
                    <a:p>
                      <a:pPr algn="ctr"/>
                      <a:r>
                        <a:rPr lang="en-GB" sz="1300" noProof="0" dirty="0">
                          <a:latin typeface="Arial" panose="020B0604020202020204" pitchFamily="34" charset="0"/>
                          <a:cs typeface="Arial" panose="020B0604020202020204" pitchFamily="34" charset="0"/>
                        </a:rPr>
                        <a:t>32 (20.1)</a:t>
                      </a:r>
                    </a:p>
                  </a:txBody>
                  <a:tcPr marL="0" marR="0"/>
                </a:tc>
                <a:tc>
                  <a:txBody>
                    <a:bodyPr/>
                    <a:lstStyle/>
                    <a:p>
                      <a:pPr algn="ctr"/>
                      <a:r>
                        <a:rPr lang="en-GB" sz="1300" noProof="0" dirty="0">
                          <a:latin typeface="Arial" panose="020B0604020202020204" pitchFamily="34" charset="0"/>
                          <a:cs typeface="Arial" panose="020B0604020202020204" pitchFamily="34" charset="0"/>
                        </a:rPr>
                        <a:t>7 (4.4)</a:t>
                      </a:r>
                    </a:p>
                  </a:txBody>
                  <a:tcPr marL="0" marR="0"/>
                </a:tc>
                <a:extLst>
                  <a:ext uri="{0D108BD9-81ED-4DB2-BD59-A6C34878D82A}">
                    <a16:rowId xmlns:a16="http://schemas.microsoft.com/office/drawing/2014/main" val="3094926878"/>
                  </a:ext>
                </a:extLst>
              </a:tr>
              <a:tr h="0">
                <a:tc>
                  <a:txBody>
                    <a:bodyPr/>
                    <a:lstStyle/>
                    <a:p>
                      <a:r>
                        <a:rPr lang="en-GB" sz="1300" b="0" noProof="0" dirty="0">
                          <a:latin typeface="Arial" panose="020B0604020202020204" pitchFamily="34" charset="0"/>
                          <a:cs typeface="Arial" panose="020B0604020202020204" pitchFamily="34" charset="0"/>
                        </a:rPr>
                        <a:t>Dysgeusia</a:t>
                      </a:r>
                    </a:p>
                  </a:txBody>
                  <a:tcPr marL="55440" marR="55440"/>
                </a:tc>
                <a:tc>
                  <a:txBody>
                    <a:bodyPr/>
                    <a:lstStyle/>
                    <a:p>
                      <a:pPr algn="ctr"/>
                      <a:r>
                        <a:rPr lang="en-GB" sz="1300" noProof="0" dirty="0">
                          <a:latin typeface="Arial" panose="020B0604020202020204" pitchFamily="34" charset="0"/>
                          <a:cs typeface="Arial" panose="020B0604020202020204" pitchFamily="34" charset="0"/>
                        </a:rPr>
                        <a:t>31 (19.5)</a:t>
                      </a:r>
                    </a:p>
                  </a:txBody>
                  <a:tcPr marL="0" marR="0"/>
                </a:tc>
                <a:tc>
                  <a:txBody>
                    <a:bodyPr/>
                    <a:lstStyle/>
                    <a:p>
                      <a:pPr algn="ctr"/>
                      <a:r>
                        <a:rPr lang="en-GB" sz="1300" noProof="0" dirty="0">
                          <a:latin typeface="Arial" panose="020B0604020202020204" pitchFamily="34" charset="0"/>
                          <a:cs typeface="Arial" panose="020B0604020202020204" pitchFamily="34" charset="0"/>
                        </a:rPr>
                        <a:t>0 (0)</a:t>
                      </a:r>
                    </a:p>
                  </a:txBody>
                  <a:tcPr marL="0" marR="0"/>
                </a:tc>
                <a:extLst>
                  <a:ext uri="{0D108BD9-81ED-4DB2-BD59-A6C34878D82A}">
                    <a16:rowId xmlns:a16="http://schemas.microsoft.com/office/drawing/2014/main" val="1948845885"/>
                  </a:ext>
                </a:extLst>
              </a:tr>
              <a:tr h="0">
                <a:tc>
                  <a:txBody>
                    <a:bodyPr/>
                    <a:lstStyle/>
                    <a:p>
                      <a:r>
                        <a:rPr lang="en-GB" sz="1300" b="0" noProof="0" dirty="0">
                          <a:latin typeface="Arial" panose="020B0604020202020204" pitchFamily="34" charset="0"/>
                          <a:cs typeface="Arial" panose="020B0604020202020204" pitchFamily="34" charset="0"/>
                        </a:rPr>
                        <a:t>Increased blood CPK</a:t>
                      </a:r>
                    </a:p>
                  </a:txBody>
                  <a:tcPr marL="55440" marR="55440"/>
                </a:tc>
                <a:tc>
                  <a:txBody>
                    <a:bodyPr/>
                    <a:lstStyle/>
                    <a:p>
                      <a:pPr algn="ctr"/>
                      <a:r>
                        <a:rPr lang="en-GB" sz="1300" noProof="0" dirty="0">
                          <a:latin typeface="Arial" panose="020B0604020202020204" pitchFamily="34" charset="0"/>
                          <a:cs typeface="Arial" panose="020B0604020202020204" pitchFamily="34" charset="0"/>
                        </a:rPr>
                        <a:t>29 (18.2)</a:t>
                      </a:r>
                    </a:p>
                  </a:txBody>
                  <a:tcPr marL="0" marR="0"/>
                </a:tc>
                <a:tc>
                  <a:txBody>
                    <a:bodyPr/>
                    <a:lstStyle/>
                    <a:p>
                      <a:pPr algn="ctr"/>
                      <a:r>
                        <a:rPr lang="en-GB" sz="1300" noProof="0" dirty="0">
                          <a:latin typeface="Arial" panose="020B0604020202020204" pitchFamily="34" charset="0"/>
                          <a:cs typeface="Arial" panose="020B0604020202020204" pitchFamily="34" charset="0"/>
                        </a:rPr>
                        <a:t>6 (3.8)</a:t>
                      </a:r>
                    </a:p>
                  </a:txBody>
                  <a:tcPr marL="0" marR="0"/>
                </a:tc>
                <a:extLst>
                  <a:ext uri="{0D108BD9-81ED-4DB2-BD59-A6C34878D82A}">
                    <a16:rowId xmlns:a16="http://schemas.microsoft.com/office/drawing/2014/main" val="2533489710"/>
                  </a:ext>
                </a:extLst>
              </a:tr>
              <a:tr h="0">
                <a:tc>
                  <a:txBody>
                    <a:bodyPr/>
                    <a:lstStyle/>
                    <a:p>
                      <a:r>
                        <a:rPr lang="en-GB" sz="1300" b="0" noProof="0" dirty="0">
                          <a:latin typeface="Arial" panose="020B0604020202020204" pitchFamily="34" charset="0"/>
                          <a:cs typeface="Arial" panose="020B0604020202020204" pitchFamily="34" charset="0"/>
                        </a:rPr>
                        <a:t>Dizziness</a:t>
                      </a:r>
                    </a:p>
                  </a:txBody>
                  <a:tcPr marL="55440" marR="55440"/>
                </a:tc>
                <a:tc>
                  <a:txBody>
                    <a:bodyPr/>
                    <a:lstStyle/>
                    <a:p>
                      <a:pPr algn="ctr"/>
                      <a:r>
                        <a:rPr lang="en-GB" sz="1300" noProof="0" dirty="0">
                          <a:latin typeface="Arial" panose="020B0604020202020204" pitchFamily="34" charset="0"/>
                          <a:cs typeface="Arial" panose="020B0604020202020204" pitchFamily="34" charset="0"/>
                        </a:rPr>
                        <a:t>27 (17.0)</a:t>
                      </a:r>
                    </a:p>
                  </a:txBody>
                  <a:tcPr marL="0" marR="0"/>
                </a:tc>
                <a:tc>
                  <a:txBody>
                    <a:bodyPr/>
                    <a:lstStyle/>
                    <a:p>
                      <a:pPr algn="ctr"/>
                      <a:r>
                        <a:rPr lang="en-GB" sz="1300" noProof="0" dirty="0">
                          <a:solidFill>
                            <a:schemeClr val="tx1"/>
                          </a:solidFill>
                          <a:latin typeface="Arial" panose="020B0604020202020204" pitchFamily="34" charset="0"/>
                          <a:cs typeface="Arial" panose="020B0604020202020204" pitchFamily="34" charset="0"/>
                        </a:rPr>
                        <a:t>0 (0)</a:t>
                      </a:r>
                    </a:p>
                  </a:txBody>
                  <a:tcPr marL="0" marR="0"/>
                </a:tc>
                <a:extLst>
                  <a:ext uri="{0D108BD9-81ED-4DB2-BD59-A6C34878D82A}">
                    <a16:rowId xmlns:a16="http://schemas.microsoft.com/office/drawing/2014/main" val="3165953189"/>
                  </a:ext>
                </a:extLst>
              </a:tr>
              <a:tr h="0">
                <a:tc>
                  <a:txBody>
                    <a:bodyPr/>
                    <a:lstStyle/>
                    <a:p>
                      <a:r>
                        <a:rPr lang="en-GB" sz="1300" b="0" noProof="0" dirty="0">
                          <a:latin typeface="Arial" panose="020B0604020202020204" pitchFamily="34" charset="0"/>
                          <a:cs typeface="Arial" panose="020B0604020202020204" pitchFamily="34" charset="0"/>
                        </a:rPr>
                        <a:t>Prolonged QT</a:t>
                      </a:r>
                    </a:p>
                  </a:txBody>
                  <a:tcPr marL="55440" marR="55440"/>
                </a:tc>
                <a:tc>
                  <a:txBody>
                    <a:bodyPr/>
                    <a:lstStyle/>
                    <a:p>
                      <a:pPr algn="ctr"/>
                      <a:r>
                        <a:rPr lang="en-GB" sz="1300" noProof="0" dirty="0">
                          <a:latin typeface="Arial" panose="020B0604020202020204" pitchFamily="34" charset="0"/>
                          <a:cs typeface="Arial" panose="020B0604020202020204" pitchFamily="34" charset="0"/>
                        </a:rPr>
                        <a:t>24 (15.1)</a:t>
                      </a:r>
                    </a:p>
                  </a:txBody>
                  <a:tcPr marL="0" marR="0"/>
                </a:tc>
                <a:tc>
                  <a:txBody>
                    <a:bodyPr/>
                    <a:lstStyle/>
                    <a:p>
                      <a:pPr algn="ctr"/>
                      <a:r>
                        <a:rPr lang="en-GB" sz="1300" noProof="0" dirty="0">
                          <a:latin typeface="Arial" panose="020B0604020202020204" pitchFamily="34" charset="0"/>
                          <a:cs typeface="Arial" panose="020B0604020202020204" pitchFamily="34" charset="0"/>
                        </a:rPr>
                        <a:t>5 (3.1)</a:t>
                      </a:r>
                    </a:p>
                  </a:txBody>
                  <a:tcPr marL="0" marR="0"/>
                </a:tc>
                <a:extLst>
                  <a:ext uri="{0D108BD9-81ED-4DB2-BD59-A6C34878D82A}">
                    <a16:rowId xmlns:a16="http://schemas.microsoft.com/office/drawing/2014/main" val="4268751908"/>
                  </a:ext>
                </a:extLst>
              </a:tr>
              <a:tr h="0">
                <a:tc gridSpan="3">
                  <a:txBody>
                    <a:bodyPr/>
                    <a:lstStyle/>
                    <a:p>
                      <a:r>
                        <a:rPr lang="en-GB" sz="1300" i="0" u="none" strike="noStrike" baseline="0" noProof="0" dirty="0">
                          <a:latin typeface="Arial" panose="020B0604020202020204" pitchFamily="34" charset="0"/>
                        </a:rPr>
                        <a:t>Data cut-off: 7</a:t>
                      </a:r>
                      <a:r>
                        <a:rPr lang="en-GB" sz="1300" i="0" u="none" strike="noStrike" baseline="30000" noProof="0" dirty="0">
                          <a:latin typeface="Arial" panose="020B0604020202020204" pitchFamily="34" charset="0"/>
                        </a:rPr>
                        <a:t>th</a:t>
                      </a:r>
                      <a:r>
                        <a:rPr lang="en-GB" sz="1300" i="0" u="none" strike="noStrike" baseline="0" noProof="0" dirty="0">
                          <a:latin typeface="Arial" panose="020B0604020202020204" pitchFamily="34" charset="0"/>
                        </a:rPr>
                        <a:t> June 2024</a:t>
                      </a:r>
                    </a:p>
                  </a:txBody>
                  <a:tcPr marL="55440" marR="55440">
                    <a:noFill/>
                  </a:tcPr>
                </a:tc>
                <a:tc hMerge="1">
                  <a:txBody>
                    <a:bodyPr/>
                    <a:lstStyle/>
                    <a:p>
                      <a:pPr algn="ctr"/>
                      <a:endParaRPr lang="en-US" sz="1200" dirty="0">
                        <a:latin typeface="Arial" panose="020B0604020202020204" pitchFamily="34" charset="0"/>
                        <a:cs typeface="Arial" panose="020B0604020202020204" pitchFamily="34" charset="0"/>
                      </a:endParaRPr>
                    </a:p>
                  </a:txBody>
                  <a:tcPr marL="0" marR="0"/>
                </a:tc>
                <a:tc hMerge="1">
                  <a:txBody>
                    <a:bodyPr/>
                    <a:lstStyle/>
                    <a:p>
                      <a:pPr algn="ctr"/>
                      <a:endParaRPr lang="en-US" sz="1200" dirty="0">
                        <a:latin typeface="Arial" panose="020B0604020202020204" pitchFamily="34" charset="0"/>
                        <a:cs typeface="Arial" panose="020B0604020202020204" pitchFamily="34" charset="0"/>
                      </a:endParaRPr>
                    </a:p>
                  </a:txBody>
                  <a:tcPr marL="0" marR="0"/>
                </a:tc>
                <a:extLst>
                  <a:ext uri="{0D108BD9-81ED-4DB2-BD59-A6C34878D82A}">
                    <a16:rowId xmlns:a16="http://schemas.microsoft.com/office/drawing/2014/main" val="380195936"/>
                  </a:ext>
                </a:extLst>
              </a:tr>
            </a:tbl>
          </a:graphicData>
        </a:graphic>
      </p:graphicFrame>
    </p:spTree>
    <p:extLst>
      <p:ext uri="{BB962C8B-B14F-4D97-AF65-F5344CB8AC3E}">
        <p14:creationId xmlns:p14="http://schemas.microsoft.com/office/powerpoint/2010/main" val="201346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14400" y="1268760"/>
            <a:ext cx="10963200" cy="2867496"/>
          </a:xfrm>
        </p:spPr>
        <p:txBody>
          <a:bodyPr>
            <a:noAutofit/>
          </a:bodyPr>
          <a:lstStyle/>
          <a:p>
            <a:r>
              <a:rPr lang="en-GB" sz="1800" b="1" dirty="0" err="1">
                <a:solidFill>
                  <a:schemeClr val="tx2"/>
                </a:solidFill>
              </a:rPr>
              <a:t>Taletrectinib</a:t>
            </a:r>
            <a:r>
              <a:rPr lang="en-GB" sz="1800" b="1" dirty="0">
                <a:solidFill>
                  <a:schemeClr val="tx2"/>
                </a:solidFill>
              </a:rPr>
              <a:t> </a:t>
            </a:r>
            <a:r>
              <a:rPr lang="en-GB" sz="1800" dirty="0">
                <a:solidFill>
                  <a:schemeClr val="tx2"/>
                </a:solidFill>
              </a:rPr>
              <a:t>continues to demonstrate </a:t>
            </a:r>
            <a:r>
              <a:rPr lang="en-GB" sz="1800" b="1" dirty="0">
                <a:solidFill>
                  <a:schemeClr val="tx2"/>
                </a:solidFill>
              </a:rPr>
              <a:t>high and durable overall responses</a:t>
            </a:r>
            <a:r>
              <a:rPr lang="en-GB" sz="1800" dirty="0">
                <a:solidFill>
                  <a:schemeClr val="tx2"/>
                </a:solidFill>
              </a:rPr>
              <a:t>, robust IC activity </a:t>
            </a:r>
            <a:r>
              <a:rPr lang="en-GB" sz="1800" b="1" dirty="0">
                <a:solidFill>
                  <a:schemeClr val="tx2"/>
                </a:solidFill>
              </a:rPr>
              <a:t>in TKI-naïve and TKI-pretreated patients with </a:t>
            </a:r>
            <a:r>
              <a:rPr lang="en-GB" sz="1800" b="1" i="1" dirty="0">
                <a:solidFill>
                  <a:schemeClr val="tx2"/>
                </a:solidFill>
              </a:rPr>
              <a:t>ROS1+</a:t>
            </a:r>
            <a:r>
              <a:rPr lang="en-GB" sz="1800" b="1" dirty="0">
                <a:solidFill>
                  <a:schemeClr val="tx2"/>
                </a:solidFill>
              </a:rPr>
              <a:t> NSCLC </a:t>
            </a:r>
          </a:p>
          <a:p>
            <a:r>
              <a:rPr lang="en-GB" sz="1800" dirty="0">
                <a:solidFill>
                  <a:schemeClr val="tx2"/>
                </a:solidFill>
              </a:rPr>
              <a:t>Efficacy was comparable between patients in Asia and non-Asia</a:t>
            </a:r>
          </a:p>
          <a:p>
            <a:r>
              <a:rPr lang="en-GB" sz="1800" b="1" dirty="0" err="1">
                <a:solidFill>
                  <a:schemeClr val="tx2"/>
                </a:solidFill>
              </a:rPr>
              <a:t>Taletrectinib</a:t>
            </a:r>
            <a:r>
              <a:rPr lang="en-GB" sz="1800" b="1" dirty="0">
                <a:solidFill>
                  <a:schemeClr val="tx2"/>
                </a:solidFill>
              </a:rPr>
              <a:t> had a favourable safety profile:</a:t>
            </a:r>
          </a:p>
          <a:p>
            <a:pPr lvl="1"/>
            <a:r>
              <a:rPr lang="en-GB" dirty="0">
                <a:solidFill>
                  <a:schemeClr val="tx2"/>
                </a:solidFill>
              </a:rPr>
              <a:t>Low rate of treatment discontinuations due to TEAEs</a:t>
            </a:r>
          </a:p>
          <a:p>
            <a:pPr lvl="1"/>
            <a:r>
              <a:rPr lang="en-GB" dirty="0">
                <a:solidFill>
                  <a:schemeClr val="tx2"/>
                </a:solidFill>
              </a:rPr>
              <a:t>Low rate of neurological TEAEs</a:t>
            </a:r>
          </a:p>
          <a:p>
            <a:pPr lvl="1"/>
            <a:r>
              <a:rPr lang="en-GB" dirty="0">
                <a:solidFill>
                  <a:schemeClr val="tx2"/>
                </a:solidFill>
              </a:rPr>
              <a:t>No treatment related deaths</a:t>
            </a:r>
          </a:p>
          <a:p>
            <a:r>
              <a:rPr lang="en-GB" sz="1800" dirty="0">
                <a:solidFill>
                  <a:schemeClr val="tx2"/>
                </a:solidFill>
              </a:rPr>
              <a:t>The efficacy and safety of taletrectinib in TRUST-II remains highly consistent with TRUST-I</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Trust-ii: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9796297" cy="365125"/>
          </a:xfrm>
        </p:spPr>
        <p:txBody>
          <a:bodyPr anchor="b" anchorCtr="0"/>
          <a:lstStyle/>
          <a:p>
            <a:r>
              <a:rPr lang="en-GB" dirty="0">
                <a:solidFill>
                  <a:schemeClr val="tx2"/>
                </a:solidFill>
              </a:rPr>
              <a:t>IC, intracranial; NSCLC, non–small cell lung cancer; </a:t>
            </a:r>
            <a:r>
              <a:rPr lang="en-GB" sz="1200" kern="100" dirty="0">
                <a:solidFill>
                  <a:schemeClr val="tx2"/>
                </a:solidFill>
                <a:ea typeface="Calibri" panose="020F0502020204030204" pitchFamily="34" charset="0"/>
              </a:rPr>
              <a:t>ROS1, ROS proto-oncogene 1, receptor tyrosine kinase;</a:t>
            </a:r>
            <a:r>
              <a:rPr lang="en-GB" dirty="0">
                <a:solidFill>
                  <a:schemeClr val="tx2"/>
                </a:solidFill>
              </a:rPr>
              <a:t> TEAE, treatment-emergent adverse event; TKI, tyrosine kinase inhibitor</a:t>
            </a:r>
            <a:endParaRPr lang="en-GB" dirty="0">
              <a:solidFill>
                <a:schemeClr val="tx2"/>
              </a:solidFill>
              <a:highlight>
                <a:srgbClr val="FFFF00"/>
              </a:highlight>
            </a:endParaRPr>
          </a:p>
          <a:p>
            <a:r>
              <a:rPr lang="en-GB" dirty="0">
                <a:solidFill>
                  <a:schemeClr val="tx2"/>
                </a:solidFill>
              </a:rPr>
              <a:t>Liu G, et al. Abstract MA06.03, WCLC 2024 (oral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11</a:t>
            </a:fld>
            <a:endParaRPr lang="en-GB" dirty="0"/>
          </a:p>
        </p:txBody>
      </p:sp>
      <p:sp>
        <p:nvSpPr>
          <p:cNvPr id="11" name="TextBox 10">
            <a:extLst>
              <a:ext uri="{FF2B5EF4-FFF2-40B4-BE49-F238E27FC236}">
                <a16:creationId xmlns:a16="http://schemas.microsoft.com/office/drawing/2014/main" id="{CC03CEDF-23E9-B536-0684-8C184022887E}"/>
              </a:ext>
            </a:extLst>
          </p:cNvPr>
          <p:cNvSpPr txBox="1"/>
          <p:nvPr/>
        </p:nvSpPr>
        <p:spPr>
          <a:xfrm>
            <a:off x="983432" y="4281816"/>
            <a:ext cx="9535366" cy="1756992"/>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US" b="0" i="0" dirty="0" err="1">
                <a:solidFill>
                  <a:srgbClr val="333333"/>
                </a:solidFill>
                <a:effectLst/>
                <a:latin typeface="Arial" panose="020B0604020202020204" pitchFamily="34" charset="0"/>
                <a:cs typeface="Arial" panose="020B0604020202020204" pitchFamily="34" charset="0"/>
              </a:rPr>
              <a:t>Taletrectinib</a:t>
            </a:r>
            <a:r>
              <a:rPr lang="en-US" b="0" i="0" dirty="0">
                <a:solidFill>
                  <a:srgbClr val="333333"/>
                </a:solidFill>
                <a:effectLst/>
                <a:latin typeface="Arial" panose="020B0604020202020204" pitchFamily="34" charset="0"/>
                <a:cs typeface="Arial" panose="020B0604020202020204" pitchFamily="34" charset="0"/>
              </a:rPr>
              <a:t> demonstrated activity in </a:t>
            </a:r>
            <a:r>
              <a:rPr lang="en-US" b="0" i="1" dirty="0">
                <a:solidFill>
                  <a:srgbClr val="333333"/>
                </a:solidFill>
                <a:effectLst/>
                <a:latin typeface="Arial" panose="020B0604020202020204" pitchFamily="34" charset="0"/>
                <a:cs typeface="Arial" panose="020B0604020202020204" pitchFamily="34" charset="0"/>
              </a:rPr>
              <a:t>ROS1</a:t>
            </a:r>
            <a:r>
              <a:rPr lang="en-US" b="0" i="0" dirty="0">
                <a:solidFill>
                  <a:srgbClr val="333333"/>
                </a:solidFill>
                <a:effectLst/>
                <a:latin typeface="Arial" panose="020B0604020202020204" pitchFamily="34" charset="0"/>
                <a:cs typeface="Arial" panose="020B0604020202020204" pitchFamily="34" charset="0"/>
              </a:rPr>
              <a:t>-rearranged NSCLC, and is a potential new therapy for this patient population</a:t>
            </a:r>
          </a:p>
          <a:p>
            <a:pPr marL="342900" indent="-342900">
              <a:spcBef>
                <a:spcPts val="600"/>
              </a:spcBef>
              <a:buClr>
                <a:schemeClr val="accent1"/>
              </a:buClr>
              <a:buFont typeface="Arial" panose="020B0604020202020204" pitchFamily="34" charset="0"/>
              <a:buChar char="•"/>
            </a:pPr>
            <a:r>
              <a:rPr lang="en-US" dirty="0">
                <a:solidFill>
                  <a:srgbClr val="333333"/>
                </a:solidFill>
                <a:latin typeface="Arial" panose="020B0604020202020204" pitchFamily="34" charset="0"/>
                <a:cs typeface="Arial" panose="020B0604020202020204" pitchFamily="34" charset="0"/>
              </a:rPr>
              <a:t>Data from TRUST-II supports the efficacy and safety of </a:t>
            </a:r>
            <a:r>
              <a:rPr lang="en-US" dirty="0" err="1">
                <a:solidFill>
                  <a:srgbClr val="333333"/>
                </a:solidFill>
                <a:latin typeface="Arial" panose="020B0604020202020204" pitchFamily="34" charset="0"/>
                <a:cs typeface="Arial" panose="020B0604020202020204" pitchFamily="34" charset="0"/>
              </a:rPr>
              <a:t>taletrectinib</a:t>
            </a:r>
            <a:r>
              <a:rPr lang="en-US" dirty="0">
                <a:solidFill>
                  <a:srgbClr val="333333"/>
                </a:solidFill>
                <a:latin typeface="Arial" panose="020B0604020202020204" pitchFamily="34" charset="0"/>
                <a:cs typeface="Arial" panose="020B0604020202020204" pitchFamily="34" charset="0"/>
              </a:rPr>
              <a:t> across regions and ethnicities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6510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br>
              <a:rPr lang="en-GB" sz="1800" kern="100" dirty="0">
                <a:effectLst/>
                <a:ea typeface="Calibri" panose="020F0502020204030204" pitchFamily="34" charset="0"/>
              </a:rPr>
            </a:br>
            <a:r>
              <a:rPr lang="en-GB" sz="3600" i="0" dirty="0">
                <a:effectLst/>
              </a:rPr>
              <a:t>Efficacy and safety of olomorasib with pembrolizumab + chemotherapy as </a:t>
            </a:r>
            <a:br>
              <a:rPr lang="en-GB" sz="3600" i="0" dirty="0">
                <a:effectLst/>
              </a:rPr>
            </a:br>
            <a:r>
              <a:rPr lang="en-GB" sz="3600" i="0" dirty="0">
                <a:effectLst/>
              </a:rPr>
              <a:t>first-line treatment in patients with </a:t>
            </a:r>
            <a:r>
              <a:rPr lang="en-GB" sz="3600" i="1" dirty="0">
                <a:effectLst/>
              </a:rPr>
              <a:t>KRAS</a:t>
            </a:r>
            <a:r>
              <a:rPr lang="en-GB" sz="3600" i="0" dirty="0">
                <a:effectLst/>
              </a:rPr>
              <a:t> G12C-mutant advanced NSCLC </a:t>
            </a:r>
            <a:br>
              <a:rPr lang="en-GB" sz="3600" i="0" dirty="0">
                <a:effectLst/>
              </a:rPr>
            </a:br>
            <a:r>
              <a:rPr lang="en-GB" sz="3600" i="0" dirty="0">
                <a:effectLst/>
              </a:rPr>
              <a:t>(LOXO-RAS-20001)</a:t>
            </a:r>
            <a:endParaRPr lang="en-GB" sz="360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sz="2400" b="1" kern="100" dirty="0">
                <a:effectLst/>
                <a:ea typeface="Calibri" panose="020F0502020204030204" pitchFamily="34" charset="0"/>
              </a:rPr>
              <a:t>Fujiwara Y, et al. </a:t>
            </a:r>
            <a:r>
              <a:rPr lang="en-GB" sz="2400" b="1" kern="100" dirty="0">
                <a:ea typeface="Calibri" panose="020F0502020204030204" pitchFamily="34" charset="0"/>
              </a:rPr>
              <a:t>WCLC 2024. Abstract #OA14.04</a:t>
            </a:r>
            <a:endParaRPr lang="en-GB" sz="2400" b="1" kern="100" dirty="0">
              <a:effectLst/>
              <a:ea typeface="Calibri" panose="020F0502020204030204" pitchFamily="34" charset="0"/>
            </a:endParaRPr>
          </a:p>
          <a:p>
            <a:endParaRPr lang="en-GB" sz="1800" kern="1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sz="1200" kern="100" dirty="0">
                <a:ea typeface="Calibri" panose="020F0502020204030204" pitchFamily="34" charset="0"/>
              </a:rPr>
              <a:t>KRAS, Kirsten rat sarcoma viral oncogene homologue; </a:t>
            </a:r>
            <a:r>
              <a:rPr lang="en-GB" dirty="0"/>
              <a:t>NSCLC, non-small cell lung cancer</a:t>
            </a:r>
          </a:p>
        </p:txBody>
      </p:sp>
    </p:spTree>
    <p:extLst>
      <p:ext uri="{BB962C8B-B14F-4D97-AF65-F5344CB8AC3E}">
        <p14:creationId xmlns:p14="http://schemas.microsoft.com/office/powerpoint/2010/main" val="12104917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1004896"/>
            <a:ext cx="10963275" cy="4525963"/>
          </a:xfrm>
        </p:spPr>
        <p:txBody>
          <a:bodyPr>
            <a:normAutofit/>
          </a:bodyPr>
          <a:lstStyle/>
          <a:p>
            <a:r>
              <a:rPr lang="en-GB" sz="1500" dirty="0"/>
              <a:t>The combination of targeted therapy plus chemo-immunotherapy represents an opportunity to improve upon first-line outcomes in patients with </a:t>
            </a:r>
            <a:r>
              <a:rPr lang="en-GB" sz="1500" i="1" dirty="0"/>
              <a:t>KRAS</a:t>
            </a:r>
            <a:r>
              <a:rPr lang="en-GB" sz="1500" dirty="0"/>
              <a:t> G12C-mutant non-small cell lung cancer (NSCLC)</a:t>
            </a:r>
            <a:endParaRPr lang="en-GB" sz="1500" baseline="30000" dirty="0"/>
          </a:p>
          <a:p>
            <a:r>
              <a:rPr lang="en-GB" sz="1500" b="1" dirty="0">
                <a:solidFill>
                  <a:schemeClr val="accent1"/>
                </a:solidFill>
              </a:rPr>
              <a:t>Olomorasib </a:t>
            </a:r>
            <a:r>
              <a:rPr lang="en-GB" sz="1500" dirty="0"/>
              <a:t>is a potent, selective </a:t>
            </a:r>
            <a:r>
              <a:rPr lang="en-GB" sz="1500" b="1" dirty="0">
                <a:solidFill>
                  <a:schemeClr val="accent1"/>
                </a:solidFill>
              </a:rPr>
              <a:t>second-generation </a:t>
            </a:r>
            <a:r>
              <a:rPr lang="en-GB" sz="1500" b="1" i="1" dirty="0">
                <a:solidFill>
                  <a:schemeClr val="accent1"/>
                </a:solidFill>
              </a:rPr>
              <a:t>KRAS</a:t>
            </a:r>
            <a:r>
              <a:rPr lang="en-GB" sz="1500" b="1" dirty="0">
                <a:solidFill>
                  <a:schemeClr val="accent1"/>
                </a:solidFill>
              </a:rPr>
              <a:t> G12C inhibitor </a:t>
            </a:r>
            <a:r>
              <a:rPr lang="en-GB" sz="1500" dirty="0"/>
              <a:t>which has demonstrated </a:t>
            </a:r>
            <a:r>
              <a:rPr lang="en-GB" sz="1500" b="1" dirty="0">
                <a:solidFill>
                  <a:schemeClr val="accent1"/>
                </a:solidFill>
              </a:rPr>
              <a:t>promising activity </a:t>
            </a:r>
            <a:r>
              <a:rPr lang="en-GB" sz="1500" dirty="0"/>
              <a:t>with favourable tolerability </a:t>
            </a:r>
            <a:r>
              <a:rPr lang="en-GB" sz="1500" b="1" dirty="0">
                <a:solidFill>
                  <a:schemeClr val="accent1"/>
                </a:solidFill>
              </a:rPr>
              <a:t>in </a:t>
            </a:r>
            <a:r>
              <a:rPr lang="en-GB" sz="1500" b="1" i="1" dirty="0">
                <a:solidFill>
                  <a:schemeClr val="accent1"/>
                </a:solidFill>
              </a:rPr>
              <a:t>KRAS</a:t>
            </a:r>
            <a:r>
              <a:rPr lang="en-GB" sz="1500" b="1" dirty="0">
                <a:solidFill>
                  <a:schemeClr val="accent1"/>
                </a:solidFill>
              </a:rPr>
              <a:t> G12C-mutant NSCLC </a:t>
            </a:r>
            <a:r>
              <a:rPr lang="en-GB" sz="1500" dirty="0"/>
              <a:t>as monotherapy and combined with pembrolizumab </a:t>
            </a:r>
          </a:p>
          <a:p>
            <a:r>
              <a:rPr lang="en-GB" sz="1500" dirty="0"/>
              <a:t>LOXO-RAS-20001 (NCT04956640): a phase 1a dose escalation and phase 1b dose expansion study of olomorasib</a:t>
            </a:r>
          </a:p>
          <a:p>
            <a:pPr lvl="1"/>
            <a:r>
              <a:rPr lang="en-GB" sz="1300" dirty="0"/>
              <a:t>Patients with advanced </a:t>
            </a:r>
            <a:r>
              <a:rPr lang="en-GB" sz="1300" i="1" dirty="0"/>
              <a:t>KRAS</a:t>
            </a:r>
            <a:r>
              <a:rPr lang="en-GB" sz="1300" dirty="0"/>
              <a:t> G12C-mutant NSCLC were enrolled into multiple cohorts and two doses of olomorasib (50 mg and 100 mg, orally twice daily) were investigated combined with standard chemotherapy platinum/pemetrexed and pembrolizumab (all at labelled doses)</a:t>
            </a:r>
          </a:p>
          <a:p>
            <a:r>
              <a:rPr lang="en-GB" sz="1500" dirty="0"/>
              <a:t>The first clinical data describing olomorasib combined with chemo-immunotherapy </a:t>
            </a:r>
            <a:r>
              <a:rPr lang="en-US" sz="1500" dirty="0"/>
              <a:t>in the </a:t>
            </a:r>
            <a:r>
              <a:rPr lang="en-US" sz="1500" i="1" dirty="0"/>
              <a:t>KRAS</a:t>
            </a:r>
            <a:r>
              <a:rPr lang="en-US" sz="1500" dirty="0"/>
              <a:t> G12C-mutant NSCLC population </a:t>
            </a:r>
            <a:r>
              <a:rPr lang="en-GB" sz="1500" dirty="0"/>
              <a:t>are reported</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LOXO-RAS-20001: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sz="1200" baseline="30000" dirty="0">
                <a:solidFill>
                  <a:schemeClr val="tx2"/>
                </a:solidFill>
                <a:latin typeface="Arial" panose="020B0604020202020204" pitchFamily="34" charset="0"/>
                <a:ea typeface="Aileron" charset="0"/>
                <a:cs typeface="Arial" panose="020B0604020202020204" pitchFamily="34" charset="0"/>
              </a:rPr>
              <a:t>a </a:t>
            </a:r>
            <a:r>
              <a:rPr lang="en-GB" dirty="0">
                <a:solidFill>
                  <a:schemeClr val="tx2"/>
                </a:solidFill>
                <a:ea typeface="Aileron" charset="0"/>
              </a:rPr>
              <a:t>Two</a:t>
            </a:r>
            <a:r>
              <a:rPr lang="en-GB" sz="1200" dirty="0">
                <a:solidFill>
                  <a:schemeClr val="tx2"/>
                </a:solidFill>
                <a:latin typeface="Arial" panose="020B0604020202020204" pitchFamily="34" charset="0"/>
                <a:ea typeface="Aileron" charset="0"/>
                <a:cs typeface="Arial" panose="020B0604020202020204" pitchFamily="34" charset="0"/>
              </a:rPr>
              <a:t> doses of olomorasib (50 mg and 100 mg BID) were studied, not randomised; </a:t>
            </a:r>
            <a:r>
              <a:rPr lang="en-GB" sz="1200" baseline="30000" dirty="0">
                <a:solidFill>
                  <a:schemeClr val="tx2"/>
                </a:solidFill>
                <a:latin typeface="Arial" panose="020B0604020202020204" pitchFamily="34" charset="0"/>
                <a:ea typeface="Aileron" charset="0"/>
                <a:cs typeface="Arial" panose="020B0604020202020204" pitchFamily="34" charset="0"/>
              </a:rPr>
              <a:t>b </a:t>
            </a:r>
            <a:r>
              <a:rPr lang="en-GB" sz="1200" dirty="0">
                <a:solidFill>
                  <a:schemeClr val="tx2"/>
                </a:solidFill>
                <a:latin typeface="Arial" panose="020B0604020202020204" pitchFamily="34" charset="0"/>
                <a:cs typeface="Arial" panose="020B0604020202020204" pitchFamily="34" charset="0"/>
              </a:rPr>
              <a:t>Pembrolizumab 200 mg IV, Q3W; </a:t>
            </a:r>
            <a:r>
              <a:rPr lang="en-GB" sz="1200" baseline="30000" dirty="0">
                <a:solidFill>
                  <a:schemeClr val="tx2"/>
                </a:solidFill>
                <a:latin typeface="Arial" panose="020B0604020202020204" pitchFamily="34" charset="0"/>
                <a:cs typeface="Arial" panose="020B0604020202020204" pitchFamily="34" charset="0"/>
              </a:rPr>
              <a:t>c </a:t>
            </a:r>
            <a:r>
              <a:rPr lang="en-GB" sz="1200" dirty="0">
                <a:solidFill>
                  <a:schemeClr val="tx2"/>
                </a:solidFill>
                <a:latin typeface="Arial" panose="020B0604020202020204" pitchFamily="34" charset="0"/>
                <a:cs typeface="Arial" panose="020B0604020202020204" pitchFamily="34" charset="0"/>
              </a:rPr>
              <a:t>Pemetrexed 500 mg/m</a:t>
            </a:r>
            <a:r>
              <a:rPr lang="en-GB" sz="1200" baseline="30000" dirty="0">
                <a:solidFill>
                  <a:schemeClr val="tx2"/>
                </a:solidFill>
                <a:latin typeface="Arial" panose="020B0604020202020204" pitchFamily="34" charset="0"/>
                <a:cs typeface="Arial" panose="020B0604020202020204" pitchFamily="34" charset="0"/>
              </a:rPr>
              <a:t>2</a:t>
            </a:r>
            <a:r>
              <a:rPr lang="en-GB" sz="1200" dirty="0">
                <a:solidFill>
                  <a:schemeClr val="tx2"/>
                </a:solidFill>
                <a:latin typeface="Arial" panose="020B0604020202020204" pitchFamily="34" charset="0"/>
                <a:cs typeface="Arial" panose="020B0604020202020204" pitchFamily="34" charset="0"/>
              </a:rPr>
              <a:t> IV, Q3W; </a:t>
            </a:r>
            <a:br>
              <a:rPr lang="en-GB" sz="1200" dirty="0">
                <a:solidFill>
                  <a:schemeClr val="tx2"/>
                </a:solidFill>
                <a:latin typeface="Arial" panose="020B0604020202020204" pitchFamily="34" charset="0"/>
                <a:cs typeface="Arial" panose="020B0604020202020204" pitchFamily="34" charset="0"/>
              </a:rPr>
            </a:br>
            <a:r>
              <a:rPr lang="en-GB" sz="1200" baseline="30000" dirty="0">
                <a:solidFill>
                  <a:schemeClr val="tx2"/>
                </a:solidFill>
                <a:latin typeface="Arial" panose="020B0604020202020204" pitchFamily="34" charset="0"/>
                <a:cs typeface="Arial" panose="020B0604020202020204" pitchFamily="34" charset="0"/>
              </a:rPr>
              <a:t>d </a:t>
            </a:r>
            <a:r>
              <a:rPr lang="en-GB" sz="1200" dirty="0">
                <a:solidFill>
                  <a:schemeClr val="tx2"/>
                </a:solidFill>
                <a:latin typeface="Arial" panose="020B0604020202020204" pitchFamily="34" charset="0"/>
                <a:cs typeface="Arial" panose="020B0604020202020204" pitchFamily="34" charset="0"/>
              </a:rPr>
              <a:t>Cisplatin 75 mg/m</a:t>
            </a:r>
            <a:r>
              <a:rPr lang="en-GB" sz="1200" baseline="30000" dirty="0">
                <a:solidFill>
                  <a:schemeClr val="tx2"/>
                </a:solidFill>
                <a:latin typeface="Arial" panose="020B0604020202020204" pitchFamily="34" charset="0"/>
                <a:cs typeface="Arial" panose="020B0604020202020204" pitchFamily="34" charset="0"/>
              </a:rPr>
              <a:t>2</a:t>
            </a:r>
            <a:r>
              <a:rPr lang="en-GB" sz="1200" dirty="0">
                <a:solidFill>
                  <a:schemeClr val="tx2"/>
                </a:solidFill>
                <a:latin typeface="Arial" panose="020B0604020202020204" pitchFamily="34" charset="0"/>
                <a:cs typeface="Arial" panose="020B0604020202020204" pitchFamily="34" charset="0"/>
              </a:rPr>
              <a:t> IV, Q3W, or carboplatin AUC 5 mg/mL/min IV, Q3W; </a:t>
            </a:r>
            <a:r>
              <a:rPr lang="en-GB" sz="1200" baseline="30000" dirty="0">
                <a:solidFill>
                  <a:schemeClr val="tx2"/>
                </a:solidFill>
                <a:latin typeface="Arial" panose="020B0604020202020204" pitchFamily="34" charset="0"/>
                <a:cs typeface="Arial" panose="020B0604020202020204" pitchFamily="34" charset="0"/>
              </a:rPr>
              <a:t>e </a:t>
            </a:r>
            <a:r>
              <a:rPr lang="en-GB" sz="1200" dirty="0">
                <a:solidFill>
                  <a:schemeClr val="tx2"/>
                </a:solidFill>
                <a:latin typeface="Arial" panose="020B0604020202020204" pitchFamily="34" charset="0"/>
                <a:cs typeface="Arial" panose="020B0604020202020204" pitchFamily="34" charset="0"/>
              </a:rPr>
              <a:t>Final cohort size will not exceed ~40 patients </a:t>
            </a:r>
          </a:p>
          <a:p>
            <a:r>
              <a:rPr lang="en-GB" sz="1200" kern="100" dirty="0">
                <a:solidFill>
                  <a:schemeClr val="tx2"/>
                </a:solidFill>
                <a:ea typeface="Calibri" panose="020F0502020204030204" pitchFamily="34" charset="0"/>
              </a:rPr>
              <a:t>AUC, area under the curve; BID, twice daily; IV, intravenous; KRAS, Kirsten rat sarcoma viral oncogene homologue; PD-L1, programmed death ligand 1; Q3W, once every 3 weeks</a:t>
            </a:r>
            <a:endParaRPr lang="en-GB" dirty="0">
              <a:solidFill>
                <a:schemeClr val="tx2"/>
              </a:solidFill>
            </a:endParaRPr>
          </a:p>
          <a:p>
            <a:r>
              <a:rPr lang="en-GB" dirty="0">
                <a:solidFill>
                  <a:schemeClr val="tx2"/>
                </a:solidFill>
              </a:rPr>
              <a:t>Fujiwara Y, et al. Abstract OA14.04. WCLC 2024 (oral presentation)</a:t>
            </a:r>
            <a:r>
              <a:rPr lang="en-GB" dirty="0">
                <a:solidFill>
                  <a:schemeClr val="tx2"/>
                </a:solidFill>
                <a:highlight>
                  <a:srgbClr val="FFFF00"/>
                </a:highlight>
              </a:rPr>
              <a:t> </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13</a:t>
            </a:fld>
            <a:endParaRPr lang="en-GB" dirty="0"/>
          </a:p>
        </p:txBody>
      </p:sp>
      <p:sp>
        <p:nvSpPr>
          <p:cNvPr id="13" name="TextBox 12">
            <a:extLst>
              <a:ext uri="{FF2B5EF4-FFF2-40B4-BE49-F238E27FC236}">
                <a16:creationId xmlns:a16="http://schemas.microsoft.com/office/drawing/2014/main" id="{0CBABBCC-BF04-CEC0-550A-49287F12395D}"/>
              </a:ext>
            </a:extLst>
          </p:cNvPr>
          <p:cNvSpPr txBox="1"/>
          <p:nvPr/>
        </p:nvSpPr>
        <p:spPr>
          <a:xfrm>
            <a:off x="8797576" y="4838881"/>
            <a:ext cx="2784824" cy="830997"/>
          </a:xfrm>
          <a:prstGeom prst="rect">
            <a:avLst/>
          </a:prstGeom>
          <a:noFill/>
        </p:spPr>
        <p:txBody>
          <a:bodyPr wrap="square" rtlCol="0">
            <a:spAutoFit/>
          </a:bodyPr>
          <a:lstStyle/>
          <a:p>
            <a:r>
              <a:rPr lang="en-GB" sz="1200" dirty="0">
                <a:latin typeface="Arial" panose="020B0604020202020204" pitchFamily="34" charset="0"/>
                <a:ea typeface="Aileron" charset="0"/>
                <a:cs typeface="Arial" panose="020B0604020202020204" pitchFamily="34" charset="0"/>
              </a:rPr>
              <a:t>Part G was simultaneously enrolled regardless of PD-L1 expression and enrolment into Cohort B9 or Part G was at the investigator discretion</a:t>
            </a:r>
          </a:p>
        </p:txBody>
      </p:sp>
      <p:cxnSp>
        <p:nvCxnSpPr>
          <p:cNvPr id="18" name="Straight Connector 17">
            <a:extLst>
              <a:ext uri="{FF2B5EF4-FFF2-40B4-BE49-F238E27FC236}">
                <a16:creationId xmlns:a16="http://schemas.microsoft.com/office/drawing/2014/main" id="{38E4A853-D52C-CC05-50BC-B55A1B409DA9}"/>
              </a:ext>
            </a:extLst>
          </p:cNvPr>
          <p:cNvCxnSpPr>
            <a:cxnSpLocks/>
          </p:cNvCxnSpPr>
          <p:nvPr/>
        </p:nvCxnSpPr>
        <p:spPr>
          <a:xfrm>
            <a:off x="4641689" y="4556749"/>
            <a:ext cx="32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B066050A-1F45-6DCA-2100-05B7DA9831D1}"/>
              </a:ext>
            </a:extLst>
          </p:cNvPr>
          <p:cNvSpPr/>
          <p:nvPr/>
        </p:nvSpPr>
        <p:spPr>
          <a:xfrm>
            <a:off x="620713" y="4125809"/>
            <a:ext cx="3315048" cy="973353"/>
          </a:xfrm>
          <a:prstGeom prst="roundRect">
            <a:avLst>
              <a:gd name="adj" fmla="val 17671"/>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600" b="1" dirty="0">
                <a:solidFill>
                  <a:schemeClr val="bg1"/>
                </a:solidFill>
                <a:latin typeface="Arial" panose="020B0604020202020204" pitchFamily="34" charset="0"/>
                <a:cs typeface="Arial" panose="020B0604020202020204" pitchFamily="34" charset="0"/>
              </a:rPr>
              <a:t>Olomorasib</a:t>
            </a:r>
            <a:r>
              <a:rPr lang="en-GB" sz="1600" b="1" baseline="30000" dirty="0">
                <a:solidFill>
                  <a:schemeClr val="bg1"/>
                </a:solidFill>
                <a:latin typeface="Arial" panose="020B0604020202020204" pitchFamily="34" charset="0"/>
                <a:cs typeface="Arial" panose="020B0604020202020204" pitchFamily="34" charset="0"/>
              </a:rPr>
              <a:t>a</a:t>
            </a:r>
            <a:r>
              <a:rPr lang="en-GB" sz="1600" b="1" dirty="0">
                <a:solidFill>
                  <a:schemeClr val="bg1"/>
                </a:solidFill>
                <a:latin typeface="Arial" panose="020B0604020202020204" pitchFamily="34" charset="0"/>
                <a:cs typeface="Arial" panose="020B0604020202020204" pitchFamily="34" charset="0"/>
              </a:rPr>
              <a:t> + pembrolizumab</a:t>
            </a:r>
            <a:r>
              <a:rPr lang="en-GB" sz="1600" b="1" baseline="30000" dirty="0">
                <a:solidFill>
                  <a:schemeClr val="bg1"/>
                </a:solidFill>
                <a:latin typeface="Arial" panose="020B0604020202020204" pitchFamily="34" charset="0"/>
                <a:cs typeface="Arial" panose="020B0604020202020204" pitchFamily="34" charset="0"/>
              </a:rPr>
              <a:t>b</a:t>
            </a:r>
            <a:br>
              <a:rPr lang="en-GB" sz="1600" b="1" dirty="0">
                <a:solidFill>
                  <a:schemeClr val="bg1"/>
                </a:solidFill>
                <a:latin typeface="Arial" panose="020B0604020202020204" pitchFamily="34" charset="0"/>
                <a:cs typeface="Arial" panose="020B0604020202020204" pitchFamily="34" charset="0"/>
              </a:rPr>
            </a:br>
            <a:r>
              <a:rPr lang="en-GB" sz="1600" b="1" dirty="0">
                <a:solidFill>
                  <a:schemeClr val="bg1"/>
                </a:solidFill>
                <a:latin typeface="Arial" panose="020B0604020202020204" pitchFamily="34" charset="0"/>
                <a:cs typeface="Arial" panose="020B0604020202020204" pitchFamily="34" charset="0"/>
              </a:rPr>
              <a:t>+ pemetrexed</a:t>
            </a:r>
            <a:r>
              <a:rPr lang="en-GB" sz="1600" b="1" baseline="30000" dirty="0">
                <a:solidFill>
                  <a:schemeClr val="bg1"/>
                </a:solidFill>
                <a:latin typeface="Arial" panose="020B0604020202020204" pitchFamily="34" charset="0"/>
                <a:cs typeface="Arial" panose="020B0604020202020204" pitchFamily="34" charset="0"/>
              </a:rPr>
              <a:t>c</a:t>
            </a:r>
            <a:r>
              <a:rPr lang="en-GB" sz="1600" b="1" dirty="0">
                <a:solidFill>
                  <a:schemeClr val="bg1"/>
                </a:solidFill>
                <a:latin typeface="Arial" panose="020B0604020202020204" pitchFamily="34" charset="0"/>
                <a:cs typeface="Arial" panose="020B0604020202020204" pitchFamily="34" charset="0"/>
              </a:rPr>
              <a:t> + platinum</a:t>
            </a:r>
            <a:r>
              <a:rPr lang="en-GB" sz="1600" b="1" baseline="30000" dirty="0">
                <a:solidFill>
                  <a:schemeClr val="bg1"/>
                </a:solidFill>
                <a:latin typeface="Arial" panose="020B0604020202020204" pitchFamily="34" charset="0"/>
                <a:cs typeface="Arial" panose="020B0604020202020204" pitchFamily="34" charset="0"/>
              </a:rPr>
              <a:t>d</a:t>
            </a:r>
            <a:br>
              <a:rPr lang="en-GB" sz="1600" b="1" dirty="0">
                <a:solidFill>
                  <a:schemeClr val="bg1"/>
                </a:solidFill>
                <a:latin typeface="Arial" panose="020B0604020202020204" pitchFamily="34" charset="0"/>
                <a:cs typeface="Arial" panose="020B0604020202020204" pitchFamily="34" charset="0"/>
              </a:rPr>
            </a:br>
            <a:r>
              <a:rPr lang="en-GB" sz="1600" b="1" dirty="0">
                <a:solidFill>
                  <a:schemeClr val="bg1"/>
                </a:solidFill>
                <a:latin typeface="Arial" panose="020B0604020202020204" pitchFamily="34" charset="0"/>
                <a:cs typeface="Arial" panose="020B0604020202020204" pitchFamily="34" charset="0"/>
              </a:rPr>
              <a:t>(N=21)</a:t>
            </a:r>
            <a:r>
              <a:rPr lang="en-GB" sz="1600" b="1" baseline="30000" dirty="0">
                <a:solidFill>
                  <a:schemeClr val="bg1"/>
                </a:solidFill>
                <a:latin typeface="Arial" panose="020B0604020202020204" pitchFamily="34" charset="0"/>
                <a:cs typeface="Arial" panose="020B0604020202020204" pitchFamily="34" charset="0"/>
              </a:rPr>
              <a:t>e</a:t>
            </a:r>
            <a:endParaRPr lang="en-GB" sz="1400" baseline="300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7DB2CC5-1205-E550-3A1F-57511D038137}"/>
              </a:ext>
            </a:extLst>
          </p:cNvPr>
          <p:cNvSpPr txBox="1"/>
          <p:nvPr/>
        </p:nvSpPr>
        <p:spPr>
          <a:xfrm>
            <a:off x="1367732" y="3808150"/>
            <a:ext cx="1821011" cy="246221"/>
          </a:xfrm>
          <a:prstGeom prst="rect">
            <a:avLst/>
          </a:prstGeom>
          <a:noFill/>
        </p:spPr>
        <p:txBody>
          <a:bodyPr wrap="none" lIns="0" tIns="0" rIns="0" bIns="0" rtlCol="0">
            <a:spAutoFit/>
          </a:bodyPr>
          <a:lstStyle/>
          <a:p>
            <a:pPr algn="ctr"/>
            <a:r>
              <a:rPr lang="en-GB" sz="1600" b="1" dirty="0">
                <a:latin typeface="Arial" panose="020B0604020202020204" pitchFamily="34" charset="0"/>
                <a:ea typeface="Aileron" charset="0"/>
                <a:cs typeface="Arial" panose="020B0604020202020204" pitchFamily="34" charset="0"/>
              </a:rPr>
              <a:t>Cohort B9: NSCLC</a:t>
            </a:r>
          </a:p>
        </p:txBody>
      </p:sp>
      <p:sp>
        <p:nvSpPr>
          <p:cNvPr id="25" name="TextBox 24">
            <a:extLst>
              <a:ext uri="{FF2B5EF4-FFF2-40B4-BE49-F238E27FC236}">
                <a16:creationId xmlns:a16="http://schemas.microsoft.com/office/drawing/2014/main" id="{4F16A9D9-615F-D9D1-44CC-8DE9A806A00B}"/>
              </a:ext>
            </a:extLst>
          </p:cNvPr>
          <p:cNvSpPr txBox="1"/>
          <p:nvPr/>
        </p:nvSpPr>
        <p:spPr>
          <a:xfrm>
            <a:off x="13957125" y="-1982208"/>
            <a:ext cx="1460559" cy="369332"/>
          </a:xfrm>
          <a:prstGeom prst="rect">
            <a:avLst/>
          </a:prstGeom>
          <a:solidFill>
            <a:srgbClr val="00B050"/>
          </a:solidFill>
        </p:spPr>
        <p:txBody>
          <a:bodyPr wrap="square" rtlCol="0">
            <a:spAutoFit/>
          </a:bodyPr>
          <a:lstStyle/>
          <a:p>
            <a:pPr algn="r"/>
            <a:r>
              <a:rPr lang="en-GB" b="1" dirty="0">
                <a:solidFill>
                  <a:schemeClr val="bg1"/>
                </a:solidFill>
                <a:latin typeface="Arial" panose="020B0604020202020204" pitchFamily="34" charset="0"/>
                <a:ea typeface="Aileron" charset="0"/>
                <a:cs typeface="Arial" panose="020B0604020202020204" pitchFamily="34" charset="0"/>
              </a:rPr>
              <a:t>REDRAWN</a:t>
            </a:r>
          </a:p>
        </p:txBody>
      </p:sp>
      <p:sp>
        <p:nvSpPr>
          <p:cNvPr id="33" name="Rounded Rectangle 32">
            <a:extLst>
              <a:ext uri="{FF2B5EF4-FFF2-40B4-BE49-F238E27FC236}">
                <a16:creationId xmlns:a16="http://schemas.microsoft.com/office/drawing/2014/main" id="{26B5F2AD-624A-ADB9-367E-F5D21984FA16}"/>
              </a:ext>
            </a:extLst>
          </p:cNvPr>
          <p:cNvSpPr/>
          <p:nvPr/>
        </p:nvSpPr>
        <p:spPr>
          <a:xfrm>
            <a:off x="4107085" y="3558751"/>
            <a:ext cx="4609789" cy="2107469"/>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400" b="1" dirty="0">
                <a:solidFill>
                  <a:schemeClr val="accent1"/>
                </a:solidFill>
                <a:latin typeface="Arial" panose="020B0604020202020204" pitchFamily="34" charset="0"/>
                <a:cs typeface="Arial" panose="020B0604020202020204" pitchFamily="34" charset="0"/>
              </a:rPr>
              <a:t>Cohort B9 Eligibility</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Treatment naïve for advanced or metastatic NSCLC</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PD-L1 expression 0-100% and </a:t>
            </a:r>
            <a:r>
              <a:rPr lang="en-GB" sz="1200" i="1" dirty="0">
                <a:solidFill>
                  <a:schemeClr val="tx1"/>
                </a:solidFill>
                <a:latin typeface="Arial" panose="020B0604020202020204" pitchFamily="34" charset="0"/>
                <a:cs typeface="Arial" panose="020B0604020202020204" pitchFamily="34" charset="0"/>
              </a:rPr>
              <a:t>KRAS</a:t>
            </a:r>
            <a:r>
              <a:rPr lang="en-GB" sz="1200" dirty="0">
                <a:solidFill>
                  <a:schemeClr val="tx1"/>
                </a:solidFill>
                <a:latin typeface="Arial" panose="020B0604020202020204" pitchFamily="34" charset="0"/>
                <a:cs typeface="Arial" panose="020B0604020202020204" pitchFamily="34" charset="0"/>
              </a:rPr>
              <a:t> G12C mutation based on local testing</a:t>
            </a:r>
          </a:p>
          <a:p>
            <a:pPr marL="184150" indent="-184150">
              <a:spcAft>
                <a:spcPts val="300"/>
              </a:spcAft>
              <a:buClr>
                <a:schemeClr val="accent1"/>
              </a:buClr>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Allowance of up to one 21-day cycle of any combination of pembrolizumab, pemetrexed, and carboplatin or cisplatin</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Prior adjuvant or neoadjuvant therapy allowed, provided last dose was completed at least 6 months prior to enrolment</a:t>
            </a:r>
          </a:p>
        </p:txBody>
      </p:sp>
      <p:sp>
        <p:nvSpPr>
          <p:cNvPr id="35" name="Rounded Rectangle 34">
            <a:extLst>
              <a:ext uri="{FF2B5EF4-FFF2-40B4-BE49-F238E27FC236}">
                <a16:creationId xmlns:a16="http://schemas.microsoft.com/office/drawing/2014/main" id="{A82ECCD0-CBAD-BDF7-B560-CB6FD0BFE435}"/>
              </a:ext>
            </a:extLst>
          </p:cNvPr>
          <p:cNvSpPr/>
          <p:nvPr/>
        </p:nvSpPr>
        <p:spPr>
          <a:xfrm>
            <a:off x="8888199" y="3892153"/>
            <a:ext cx="2474584" cy="973353"/>
          </a:xfrm>
          <a:prstGeom prst="roundRect">
            <a:avLst>
              <a:gd name="adj" fmla="val 17671"/>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400" b="1" dirty="0">
                <a:solidFill>
                  <a:schemeClr val="bg1"/>
                </a:solidFill>
                <a:latin typeface="Arial" panose="020B0604020202020204" pitchFamily="34" charset="0"/>
                <a:cs typeface="Arial" panose="020B0604020202020204" pitchFamily="34" charset="0"/>
              </a:rPr>
              <a:t>G</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Olomorasib + </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pembrolizumab</a:t>
            </a:r>
            <a:r>
              <a:rPr lang="en-GB" sz="1400" b="1" baseline="30000" dirty="0">
                <a:solidFill>
                  <a:schemeClr val="bg1"/>
                </a:solidFill>
                <a:latin typeface="Arial" panose="020B0604020202020204" pitchFamily="34" charset="0"/>
                <a:cs typeface="Arial" panose="020B0604020202020204" pitchFamily="34" charset="0"/>
              </a:rPr>
              <a:t>c</a:t>
            </a:r>
            <a:endParaRPr lang="en-GB" sz="1400" baseline="30000" dirty="0">
              <a:solidFill>
                <a:schemeClr val="bg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7919841-CDBB-5915-3348-044D8088966D}"/>
              </a:ext>
            </a:extLst>
          </p:cNvPr>
          <p:cNvSpPr txBox="1"/>
          <p:nvPr/>
        </p:nvSpPr>
        <p:spPr>
          <a:xfrm>
            <a:off x="9479999" y="3632428"/>
            <a:ext cx="1266372" cy="215444"/>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Part G: NSCLC</a:t>
            </a:r>
          </a:p>
        </p:txBody>
      </p:sp>
    </p:spTree>
    <p:extLst>
      <p:ext uri="{BB962C8B-B14F-4D97-AF65-F5344CB8AC3E}">
        <p14:creationId xmlns:p14="http://schemas.microsoft.com/office/powerpoint/2010/main" val="18593533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LOXO-RAS-20001: results</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7076118" y="6356350"/>
            <a:ext cx="3988434" cy="365125"/>
          </a:xfrm>
        </p:spPr>
        <p:txBody>
          <a:bodyPr anchor="b" anchorCtr="0"/>
          <a:lstStyle/>
          <a:p>
            <a:r>
              <a:rPr lang="en-GB" sz="1200" b="0" i="0" u="none" strike="noStrike" baseline="30000" dirty="0">
                <a:solidFill>
                  <a:schemeClr val="tx2"/>
                </a:solidFill>
                <a:latin typeface="Arial" panose="020B0604020202020204" pitchFamily="34" charset="0"/>
                <a:cs typeface="Arial" panose="020B0604020202020204" pitchFamily="34" charset="0"/>
              </a:rPr>
              <a:t>a </a:t>
            </a:r>
            <a:r>
              <a:rPr lang="en-GB" sz="1200" b="0" i="0" u="none" strike="noStrike" baseline="0" dirty="0">
                <a:solidFill>
                  <a:schemeClr val="tx2"/>
                </a:solidFill>
                <a:latin typeface="Arial" panose="020B0604020202020204" pitchFamily="34" charset="0"/>
                <a:cs typeface="Arial" panose="020B0604020202020204" pitchFamily="34" charset="0"/>
              </a:rPr>
              <a:t>The following TEAEs (≥10%), were observed in </a:t>
            </a:r>
            <a:br>
              <a:rPr lang="en-GB" sz="1200" b="0" i="0" u="none" strike="noStrike" baseline="0" dirty="0">
                <a:solidFill>
                  <a:schemeClr val="tx2"/>
                </a:solidFill>
                <a:latin typeface="Arial" panose="020B0604020202020204" pitchFamily="34" charset="0"/>
                <a:cs typeface="Arial" panose="020B0604020202020204" pitchFamily="34" charset="0"/>
              </a:rPr>
            </a:br>
            <a:r>
              <a:rPr lang="en-GB" sz="1200" b="0" i="0" u="none" strike="noStrike" baseline="0" dirty="0">
                <a:solidFill>
                  <a:schemeClr val="tx2"/>
                </a:solidFill>
                <a:latin typeface="Arial" panose="020B0604020202020204" pitchFamily="34" charset="0"/>
                <a:cs typeface="Arial" panose="020B0604020202020204" pitchFamily="34" charset="0"/>
              </a:rPr>
              <a:t>3 patients (14%): blood alkaline phosphatase, </a:t>
            </a:r>
            <a:br>
              <a:rPr lang="en-GB" sz="1200" b="0" i="0" u="none" strike="noStrike" baseline="0" dirty="0">
                <a:solidFill>
                  <a:schemeClr val="tx2"/>
                </a:solidFill>
                <a:latin typeface="Arial" panose="020B0604020202020204" pitchFamily="34" charset="0"/>
                <a:cs typeface="Arial" panose="020B0604020202020204" pitchFamily="34" charset="0"/>
              </a:rPr>
            </a:br>
            <a:r>
              <a:rPr lang="en-GB" sz="1200" b="0" i="0" u="none" strike="noStrike" baseline="0" dirty="0">
                <a:solidFill>
                  <a:schemeClr val="tx2"/>
                </a:solidFill>
                <a:latin typeface="Arial" panose="020B0604020202020204" pitchFamily="34" charset="0"/>
                <a:cs typeface="Arial" panose="020B0604020202020204" pitchFamily="34" charset="0"/>
              </a:rPr>
              <a:t>hypotension, rash and rash maculopapular</a:t>
            </a:r>
            <a:br>
              <a:rPr lang="en-GB" sz="1200" b="0" i="0" u="none" strike="noStrike" baseline="0" dirty="0">
                <a:solidFill>
                  <a:schemeClr val="tx2"/>
                </a:solidFill>
                <a:latin typeface="Arial" panose="020B0604020202020204" pitchFamily="34" charset="0"/>
                <a:cs typeface="Arial" panose="020B0604020202020204" pitchFamily="34" charset="0"/>
              </a:rPr>
            </a:br>
            <a:r>
              <a:rPr lang="en-GB" sz="1200" b="0" i="0" u="none" strike="noStrike" baseline="30000" dirty="0">
                <a:solidFill>
                  <a:schemeClr val="tx2"/>
                </a:solidFill>
                <a:latin typeface="Arial" panose="020B0604020202020204" pitchFamily="34" charset="0"/>
                <a:cs typeface="Arial" panose="020B0604020202020204" pitchFamily="34" charset="0"/>
              </a:rPr>
              <a:t>b </a:t>
            </a:r>
            <a:r>
              <a:rPr lang="en-GB" sz="1200" b="0" i="0" u="none" strike="noStrike" baseline="0" dirty="0">
                <a:solidFill>
                  <a:schemeClr val="tx2"/>
                </a:solidFill>
                <a:latin typeface="Arial" panose="020B0604020202020204" pitchFamily="34" charset="0"/>
                <a:cs typeface="Arial" panose="020B0604020202020204" pitchFamily="34" charset="0"/>
              </a:rPr>
              <a:t>TRAEs are AEs related to any treatment. Total % may be different from the individual components due to rounding</a:t>
            </a:r>
            <a:br>
              <a:rPr lang="en-GB" sz="1200" b="0" i="0" u="none" strike="noStrike" baseline="0" dirty="0">
                <a:solidFill>
                  <a:schemeClr val="tx2"/>
                </a:solidFill>
                <a:latin typeface="Arial" panose="020B0604020202020204" pitchFamily="34" charset="0"/>
                <a:cs typeface="Arial" panose="020B0604020202020204" pitchFamily="34" charset="0"/>
              </a:rPr>
            </a:br>
            <a:r>
              <a:rPr lang="en-GB" sz="1200" b="0" i="0" u="none" strike="noStrike" baseline="30000" dirty="0">
                <a:solidFill>
                  <a:schemeClr val="tx2"/>
                </a:solidFill>
                <a:latin typeface="Arial" panose="020B0604020202020204" pitchFamily="34" charset="0"/>
                <a:cs typeface="Arial" panose="020B0604020202020204" pitchFamily="34" charset="0"/>
              </a:rPr>
              <a:t>c </a:t>
            </a:r>
            <a:r>
              <a:rPr lang="en-GB" sz="1200" b="0" i="0" u="none" strike="noStrike" baseline="0" dirty="0">
                <a:solidFill>
                  <a:schemeClr val="tx2"/>
                </a:solidFill>
                <a:latin typeface="Arial" panose="020B0604020202020204" pitchFamily="34" charset="0"/>
                <a:cs typeface="Arial" panose="020B0604020202020204" pitchFamily="34" charset="0"/>
              </a:rPr>
              <a:t>No grade 4 AST/ALT elevations observed</a:t>
            </a:r>
            <a:endParaRPr lang="en-GB" sz="1200" dirty="0">
              <a:solidFill>
                <a:schemeClr val="tx2"/>
              </a:solidFill>
              <a:latin typeface="Arial" panose="020B0604020202020204" pitchFamily="34" charset="0"/>
              <a:cs typeface="Arial" panose="020B0604020202020204" pitchFamily="34" charset="0"/>
            </a:endParaRPr>
          </a:p>
          <a:p>
            <a:r>
              <a:rPr lang="en-GB" dirty="0">
                <a:solidFill>
                  <a:schemeClr val="tx2"/>
                </a:solidFill>
              </a:rPr>
              <a:t>AE, adverse event; ALT alanine aminotransferase; </a:t>
            </a:r>
            <a:br>
              <a:rPr lang="en-GB" dirty="0">
                <a:solidFill>
                  <a:schemeClr val="tx2"/>
                </a:solidFill>
              </a:rPr>
            </a:br>
            <a:r>
              <a:rPr lang="en-GB" dirty="0">
                <a:solidFill>
                  <a:schemeClr val="tx2"/>
                </a:solidFill>
              </a:rPr>
              <a:t>AST, aspartate aminotransferase; BID, twice daily; </a:t>
            </a:r>
            <a:r>
              <a:rPr lang="en-GB" sz="1200" kern="100" dirty="0">
                <a:solidFill>
                  <a:schemeClr val="tx2"/>
                </a:solidFill>
                <a:ea typeface="Calibri" panose="020F0502020204030204" pitchFamily="34" charset="0"/>
              </a:rPr>
              <a:t>PD‑L1, programmed death ligand 1; SoC, standard of care; TEAE, treatment-emergent AE; TRAE, treatment-related </a:t>
            </a:r>
            <a:r>
              <a:rPr lang="en-GB" kern="100" dirty="0">
                <a:solidFill>
                  <a:schemeClr val="tx2"/>
                </a:solidFill>
                <a:ea typeface="Calibri" panose="020F0502020204030204" pitchFamily="34" charset="0"/>
              </a:rPr>
              <a:t>AE</a:t>
            </a:r>
            <a:endParaRPr lang="en-GB" sz="1200" kern="100" dirty="0">
              <a:solidFill>
                <a:schemeClr val="tx2"/>
              </a:solidFill>
              <a:ea typeface="Calibri" panose="020F0502020204030204" pitchFamily="34" charset="0"/>
            </a:endParaRPr>
          </a:p>
          <a:p>
            <a:r>
              <a:rPr lang="en-GB" dirty="0"/>
              <a:t>Fujiwara Y, et al. Abstract OA14.04. </a:t>
            </a:r>
          </a:p>
          <a:p>
            <a:r>
              <a:rPr lang="en-GB" dirty="0"/>
              <a:t>WCLC 2024 (oral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14</a:t>
            </a:fld>
            <a:endParaRPr lang="en-GB" dirty="0"/>
          </a:p>
        </p:txBody>
      </p:sp>
      <p:sp>
        <p:nvSpPr>
          <p:cNvPr id="12" name="TextBox 11">
            <a:extLst>
              <a:ext uri="{FF2B5EF4-FFF2-40B4-BE49-F238E27FC236}">
                <a16:creationId xmlns:a16="http://schemas.microsoft.com/office/drawing/2014/main" id="{87F6D927-117F-45B5-F915-264621050D09}"/>
              </a:ext>
            </a:extLst>
          </p:cNvPr>
          <p:cNvSpPr txBox="1"/>
          <p:nvPr/>
        </p:nvSpPr>
        <p:spPr>
          <a:xfrm>
            <a:off x="620713" y="2348880"/>
            <a:ext cx="883255" cy="246221"/>
          </a:xfrm>
          <a:prstGeom prst="rect">
            <a:avLst/>
          </a:prstGeom>
          <a:noFill/>
        </p:spPr>
        <p:txBody>
          <a:bodyPr wrap="none" lIns="0" tIns="0" rIns="0" bIns="0" rtlCol="0">
            <a:spAutoFit/>
          </a:bodyPr>
          <a:lstStyle/>
          <a:p>
            <a:r>
              <a:rPr lang="en-GB" sz="1600" b="1" spc="100" dirty="0">
                <a:solidFill>
                  <a:schemeClr val="accent1"/>
                </a:solidFill>
                <a:latin typeface="Arial" panose="020B0604020202020204" pitchFamily="34" charset="0"/>
                <a:ea typeface="Aileron" charset="0"/>
                <a:cs typeface="Arial" panose="020B0604020202020204" pitchFamily="34" charset="0"/>
              </a:rPr>
              <a:t>SAFETY</a:t>
            </a:r>
          </a:p>
        </p:txBody>
      </p:sp>
      <p:graphicFrame>
        <p:nvGraphicFramePr>
          <p:cNvPr id="16" name="Content Placeholder 24">
            <a:extLst>
              <a:ext uri="{FF2B5EF4-FFF2-40B4-BE49-F238E27FC236}">
                <a16:creationId xmlns:a16="http://schemas.microsoft.com/office/drawing/2014/main" id="{5877672B-2694-CE0A-5747-F4217B7192A2}"/>
              </a:ext>
            </a:extLst>
          </p:cNvPr>
          <p:cNvGraphicFramePr>
            <a:graphicFrameLocks/>
          </p:cNvGraphicFramePr>
          <p:nvPr>
            <p:extLst>
              <p:ext uri="{D42A27DB-BD31-4B8C-83A1-F6EECF244321}">
                <p14:modId xmlns:p14="http://schemas.microsoft.com/office/powerpoint/2010/main" val="77938403"/>
              </p:ext>
            </p:extLst>
          </p:nvPr>
        </p:nvGraphicFramePr>
        <p:xfrm>
          <a:off x="620712" y="2694664"/>
          <a:ext cx="6195368" cy="3902688"/>
        </p:xfrm>
        <a:graphic>
          <a:graphicData uri="http://schemas.openxmlformats.org/drawingml/2006/table">
            <a:tbl>
              <a:tblPr firstRow="1" bandRow="1">
                <a:tableStyleId>{5C22544A-7EE6-4342-B048-85BDC9FD1C3A}</a:tableStyleId>
              </a:tblPr>
              <a:tblGrid>
                <a:gridCol w="2306936">
                  <a:extLst>
                    <a:ext uri="{9D8B030D-6E8A-4147-A177-3AD203B41FA5}">
                      <a16:colId xmlns:a16="http://schemas.microsoft.com/office/drawing/2014/main" val="2974943267"/>
                    </a:ext>
                  </a:extLst>
                </a:gridCol>
                <a:gridCol w="972108">
                  <a:extLst>
                    <a:ext uri="{9D8B030D-6E8A-4147-A177-3AD203B41FA5}">
                      <a16:colId xmlns:a16="http://schemas.microsoft.com/office/drawing/2014/main" val="1031516960"/>
                    </a:ext>
                  </a:extLst>
                </a:gridCol>
                <a:gridCol w="972108">
                  <a:extLst>
                    <a:ext uri="{9D8B030D-6E8A-4147-A177-3AD203B41FA5}">
                      <a16:colId xmlns:a16="http://schemas.microsoft.com/office/drawing/2014/main" val="10557440"/>
                    </a:ext>
                  </a:extLst>
                </a:gridCol>
                <a:gridCol w="972108">
                  <a:extLst>
                    <a:ext uri="{9D8B030D-6E8A-4147-A177-3AD203B41FA5}">
                      <a16:colId xmlns:a16="http://schemas.microsoft.com/office/drawing/2014/main" val="3625650441"/>
                    </a:ext>
                  </a:extLst>
                </a:gridCol>
                <a:gridCol w="972108">
                  <a:extLst>
                    <a:ext uri="{9D8B030D-6E8A-4147-A177-3AD203B41FA5}">
                      <a16:colId xmlns:a16="http://schemas.microsoft.com/office/drawing/2014/main" val="3283750072"/>
                    </a:ext>
                  </a:extLst>
                </a:gridCol>
              </a:tblGrid>
              <a:tr h="0">
                <a:tc rowSpan="3">
                  <a:txBody>
                    <a:bodyPr/>
                    <a:lstStyle/>
                    <a:p>
                      <a:pPr>
                        <a:lnSpc>
                          <a:spcPct val="90000"/>
                        </a:lnSpc>
                      </a:pPr>
                      <a:r>
                        <a:rPr lang="en-GB" sz="1200" b="1" noProof="0" dirty="0">
                          <a:solidFill>
                            <a:schemeClr val="bg1"/>
                          </a:solidFill>
                          <a:latin typeface="Arial" panose="020B0604020202020204" pitchFamily="34" charset="0"/>
                          <a:cs typeface="Arial" panose="020B0604020202020204" pitchFamily="34" charset="0"/>
                        </a:rPr>
                        <a:t>Adverse event</a:t>
                      </a:r>
                    </a:p>
                  </a:txBody>
                  <a:tcPr marL="55440" marR="55440" marT="36000" marB="36000" anchor="b"/>
                </a:tc>
                <a:tc gridSpan="4">
                  <a:txBody>
                    <a:bodyPr/>
                    <a:lstStyle/>
                    <a:p>
                      <a:pPr algn="ctr">
                        <a:lnSpc>
                          <a:spcPct val="90000"/>
                        </a:lnSpc>
                      </a:pPr>
                      <a:r>
                        <a:rPr lang="en-GB" sz="1200" noProof="0" dirty="0">
                          <a:latin typeface="Arial" panose="020B0604020202020204" pitchFamily="34" charset="0"/>
                          <a:cs typeface="Arial" panose="020B0604020202020204" pitchFamily="34" charset="0"/>
                        </a:rPr>
                        <a:t>All doses and patients (50 + 100 mg BID, N=21)</a:t>
                      </a:r>
                    </a:p>
                  </a:txBody>
                  <a:tcPr marL="0" marR="0">
                    <a:lnB w="12700" cap="flat" cmpd="sng" algn="ctr">
                      <a:solidFill>
                        <a:schemeClr val="accent5"/>
                      </a:solidFill>
                      <a:prstDash val="solid"/>
                      <a:round/>
                      <a:headEnd type="none" w="med" len="med"/>
                      <a:tailEnd type="none" w="med" len="med"/>
                    </a:lnB>
                  </a:tcPr>
                </a:tc>
                <a:tc hMerge="1">
                  <a:txBody>
                    <a:bodyPr/>
                    <a:lstStyle/>
                    <a:p>
                      <a:pPr algn="ctr"/>
                      <a:endParaRPr lang="en-US" sz="1200" dirty="0">
                        <a:latin typeface="Arial" panose="020B0604020202020204" pitchFamily="34" charset="0"/>
                        <a:cs typeface="Arial" panose="020B0604020202020204" pitchFamily="34" charset="0"/>
                      </a:endParaRPr>
                    </a:p>
                  </a:txBody>
                  <a:tcPr marL="0" marR="0"/>
                </a:tc>
                <a:tc hMerge="1">
                  <a:txBody>
                    <a:bodyPr/>
                    <a:lstStyle/>
                    <a:p>
                      <a:pPr algn="ctr"/>
                      <a:endParaRPr lang="en-US" sz="1200" dirty="0">
                        <a:latin typeface="Arial" panose="020B0604020202020204" pitchFamily="34" charset="0"/>
                        <a:cs typeface="Arial" panose="020B0604020202020204" pitchFamily="34" charset="0"/>
                      </a:endParaRPr>
                    </a:p>
                  </a:txBody>
                  <a:tcPr marL="0" marR="0"/>
                </a:tc>
                <a:tc hMerge="1">
                  <a:txBody>
                    <a:bodyPr/>
                    <a:lstStyle/>
                    <a:p>
                      <a:pPr algn="ctr"/>
                      <a:endParaRPr lang="en-US" sz="1200" dirty="0">
                        <a:latin typeface="Arial" panose="020B0604020202020204" pitchFamily="34" charset="0"/>
                        <a:cs typeface="Arial" panose="020B0604020202020204" pitchFamily="34" charset="0"/>
                      </a:endParaRPr>
                    </a:p>
                  </a:txBody>
                  <a:tcPr marL="0" marR="0"/>
                </a:tc>
                <a:extLst>
                  <a:ext uri="{0D108BD9-81ED-4DB2-BD59-A6C34878D82A}">
                    <a16:rowId xmlns:a16="http://schemas.microsoft.com/office/drawing/2014/main" val="3398141485"/>
                  </a:ext>
                </a:extLst>
              </a:tr>
              <a:tr h="0">
                <a:tc vMerge="1">
                  <a:txBody>
                    <a:bodyPr/>
                    <a:lstStyle/>
                    <a:p>
                      <a:endParaRPr/>
                    </a:p>
                  </a:txBody>
                  <a:tcPr marL="55440" marR="55440">
                    <a:lnT w="12700" cap="flat" cmpd="sng" algn="ctr">
                      <a:solidFill>
                        <a:schemeClr val="accent5"/>
                      </a:solidFill>
                      <a:prstDash val="solid"/>
                      <a:round/>
                      <a:headEnd type="none" w="med" len="med"/>
                      <a:tailEnd type="none" w="med" len="med"/>
                    </a:lnT>
                    <a:solidFill>
                      <a:schemeClr val="accent1"/>
                    </a:solidFill>
                  </a:tcPr>
                </a:tc>
                <a:tc gridSpan="2">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Treatment-emergent AEs (≥15%)</a:t>
                      </a:r>
                      <a:r>
                        <a:rPr lang="en-GB" sz="1200" b="1" baseline="30000" noProof="0" dirty="0">
                          <a:solidFill>
                            <a:schemeClr val="bg1"/>
                          </a:solidFill>
                          <a:latin typeface="Arial" panose="020B0604020202020204" pitchFamily="34" charset="0"/>
                          <a:cs typeface="Arial" panose="020B0604020202020204" pitchFamily="34" charset="0"/>
                        </a:rPr>
                        <a:t>a</a:t>
                      </a:r>
                      <a:r>
                        <a:rPr lang="en-GB" sz="1200" b="1" noProof="0" dirty="0">
                          <a:solidFill>
                            <a:schemeClr val="bg1"/>
                          </a:solidFill>
                          <a:latin typeface="Arial" panose="020B0604020202020204" pitchFamily="34" charset="0"/>
                          <a:cs typeface="Arial" panose="020B0604020202020204" pitchFamily="34" charset="0"/>
                        </a:rPr>
                        <a:t>, n (%)</a:t>
                      </a:r>
                    </a:p>
                  </a:txBody>
                  <a:tcPr marL="0" marR="0" marT="36000" marB="36000">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solidFill>
                      <a:schemeClr val="accent1"/>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marL="0" marR="0">
                    <a:solidFill>
                      <a:schemeClr val="accent1"/>
                    </a:solidFill>
                  </a:tcPr>
                </a:tc>
                <a:tc gridSpan="2">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Treatment-related </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AEs</a:t>
                      </a:r>
                      <a:r>
                        <a:rPr lang="en-GB" sz="1200" b="1" baseline="30000" noProof="0" dirty="0">
                          <a:solidFill>
                            <a:schemeClr val="bg1"/>
                          </a:solidFill>
                          <a:latin typeface="Arial" panose="020B0604020202020204" pitchFamily="34" charset="0"/>
                          <a:cs typeface="Arial" panose="020B0604020202020204" pitchFamily="34" charset="0"/>
                        </a:rPr>
                        <a:t>b</a:t>
                      </a:r>
                      <a:r>
                        <a:rPr lang="en-GB" sz="1200" b="1" noProof="0" dirty="0">
                          <a:solidFill>
                            <a:schemeClr val="bg1"/>
                          </a:solidFill>
                          <a:latin typeface="Arial" panose="020B0604020202020204" pitchFamily="34" charset="0"/>
                          <a:cs typeface="Arial" panose="020B0604020202020204" pitchFamily="34" charset="0"/>
                        </a:rPr>
                        <a:t>, n (%)</a:t>
                      </a:r>
                    </a:p>
                  </a:txBody>
                  <a:tcPr marL="0" marR="0" marT="36000" marB="36000">
                    <a:lnT w="12700" cap="flat" cmpd="sng" algn="ctr">
                      <a:solidFill>
                        <a:schemeClr val="accent5"/>
                      </a:solidFill>
                      <a:prstDash val="solid"/>
                      <a:round/>
                      <a:headEnd type="none" w="med" len="med"/>
                      <a:tailEnd type="none" w="med" len="med"/>
                    </a:lnT>
                    <a:solidFill>
                      <a:schemeClr val="accent1"/>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marL="0" marR="0">
                    <a:solidFill>
                      <a:schemeClr val="accent1"/>
                    </a:solidFill>
                  </a:tcPr>
                </a:tc>
                <a:extLst>
                  <a:ext uri="{0D108BD9-81ED-4DB2-BD59-A6C34878D82A}">
                    <a16:rowId xmlns:a16="http://schemas.microsoft.com/office/drawing/2014/main" val="1944665491"/>
                  </a:ext>
                </a:extLst>
              </a:tr>
              <a:tr h="0">
                <a:tc vMerge="1">
                  <a:txBody>
                    <a:bodyPr/>
                    <a:lstStyle/>
                    <a:p>
                      <a:endParaRPr dirty="0"/>
                    </a:p>
                  </a:txBody>
                  <a:tcPr marL="55440" marR="55440">
                    <a:solidFill>
                      <a:schemeClr val="accent1"/>
                    </a:solidFill>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Any grade</a:t>
                      </a:r>
                    </a:p>
                  </a:txBody>
                  <a:tcPr marL="0" marR="0" marT="36000" marB="36000">
                    <a:lnL w="12700" cap="flat" cmpd="sng" algn="ctr">
                      <a:solidFill>
                        <a:schemeClr val="accent5"/>
                      </a:solidFill>
                      <a:prstDash val="solid"/>
                      <a:round/>
                      <a:headEnd type="none" w="med" len="med"/>
                      <a:tailEnd type="none" w="med" len="med"/>
                    </a:lnL>
                    <a:lnB w="38100" cap="flat" cmpd="sng" algn="ctr">
                      <a:solidFill>
                        <a:schemeClr val="accent5"/>
                      </a:solidFill>
                      <a:prstDash val="solid"/>
                      <a:round/>
                      <a:headEnd type="none" w="med" len="med"/>
                      <a:tailEnd type="none" w="med" len="med"/>
                    </a:lnB>
                    <a:solidFill>
                      <a:schemeClr val="accent1"/>
                    </a:solidFill>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Grade ≥3</a:t>
                      </a:r>
                    </a:p>
                  </a:txBody>
                  <a:tcPr marL="0" marR="0" marT="36000" marB="36000">
                    <a:lnB w="38100" cap="flat" cmpd="sng" algn="ctr">
                      <a:solidFill>
                        <a:schemeClr val="accent5"/>
                      </a:solidFill>
                      <a:prstDash val="solid"/>
                      <a:round/>
                      <a:headEnd type="none" w="med" len="med"/>
                      <a:tailEnd type="none" w="med" len="med"/>
                    </a:lnB>
                    <a:solidFill>
                      <a:schemeClr val="accent1"/>
                    </a:solidFill>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Any grade</a:t>
                      </a:r>
                    </a:p>
                  </a:txBody>
                  <a:tcPr marL="0" marR="0" marT="36000" marB="36000">
                    <a:lnB w="38100" cap="flat" cmpd="sng" algn="ctr">
                      <a:solidFill>
                        <a:schemeClr val="accent5"/>
                      </a:solidFill>
                      <a:prstDash val="solid"/>
                      <a:round/>
                      <a:headEnd type="none" w="med" len="med"/>
                      <a:tailEnd type="none" w="med" len="med"/>
                    </a:lnB>
                    <a:solidFill>
                      <a:schemeClr val="accent1"/>
                    </a:solidFill>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Grade ≥3</a:t>
                      </a:r>
                    </a:p>
                  </a:txBody>
                  <a:tcPr marL="0" marR="0" marT="36000" marB="36000">
                    <a:lnB w="38100" cap="flat" cmpd="sng" algn="ctr">
                      <a:solidFill>
                        <a:schemeClr val="accent5"/>
                      </a:solidFill>
                      <a:prstDash val="solid"/>
                      <a:round/>
                      <a:headEnd type="none" w="med" len="med"/>
                      <a:tailEnd type="none" w="med" len="med"/>
                    </a:lnB>
                    <a:solidFill>
                      <a:schemeClr val="accent1"/>
                    </a:solidFill>
                  </a:tcPr>
                </a:tc>
                <a:extLst>
                  <a:ext uri="{0D108BD9-81ED-4DB2-BD59-A6C34878D82A}">
                    <a16:rowId xmlns:a16="http://schemas.microsoft.com/office/drawing/2014/main" val="3164741550"/>
                  </a:ext>
                </a:extLst>
              </a:tr>
              <a:tr h="0">
                <a:tc>
                  <a:txBody>
                    <a:bodyPr/>
                    <a:lstStyle/>
                    <a:p>
                      <a:pPr>
                        <a:lnSpc>
                          <a:spcPct val="90000"/>
                        </a:lnSpc>
                      </a:pPr>
                      <a:r>
                        <a:rPr lang="en-GB" sz="1200" b="1" noProof="0" dirty="0">
                          <a:latin typeface="Arial" panose="020B0604020202020204" pitchFamily="34" charset="0"/>
                          <a:cs typeface="Arial" panose="020B0604020202020204" pitchFamily="34" charset="0"/>
                        </a:rPr>
                        <a:t>Any AE</a:t>
                      </a:r>
                    </a:p>
                  </a:txBody>
                  <a:tcPr marL="55440" marR="5544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21 (100)</a:t>
                      </a:r>
                    </a:p>
                  </a:txBody>
                  <a:tcPr marL="0" marR="0" marT="18000" marB="18000">
                    <a:lnT w="38100" cap="flat" cmpd="sng" algn="ctr">
                      <a:solidFill>
                        <a:schemeClr val="accent5"/>
                      </a:solidFill>
                      <a:prstDash val="solid"/>
                      <a:round/>
                      <a:headEnd type="none" w="med" len="med"/>
                      <a:tailEnd type="none" w="med" len="med"/>
                    </a:lnT>
                  </a:tcPr>
                </a:tc>
                <a:tc>
                  <a:txBody>
                    <a:bodyPr/>
                    <a:lstStyle/>
                    <a:p>
                      <a:pPr algn="ctr">
                        <a:lnSpc>
                          <a:spcPct val="90000"/>
                        </a:lnSpc>
                      </a:pPr>
                      <a:r>
                        <a:rPr lang="en-GB" sz="1200" noProof="0" dirty="0">
                          <a:latin typeface="Arial" panose="020B0604020202020204" pitchFamily="34" charset="0"/>
                          <a:cs typeface="Arial" panose="020B0604020202020204" pitchFamily="34" charset="0"/>
                        </a:rPr>
                        <a:t>14 (67)</a:t>
                      </a:r>
                    </a:p>
                  </a:txBody>
                  <a:tcPr marL="0" marR="0" marT="18000" marB="18000">
                    <a:lnT w="38100" cap="flat" cmpd="sng" algn="ctr">
                      <a:solidFill>
                        <a:schemeClr val="accent5"/>
                      </a:solidFill>
                      <a:prstDash val="solid"/>
                      <a:round/>
                      <a:headEnd type="none" w="med" len="med"/>
                      <a:tailEnd type="none" w="med" len="med"/>
                    </a:lnT>
                  </a:tcPr>
                </a:tc>
                <a:tc>
                  <a:txBody>
                    <a:bodyPr/>
                    <a:lstStyle/>
                    <a:p>
                      <a:pPr algn="ctr">
                        <a:lnSpc>
                          <a:spcPct val="90000"/>
                        </a:lnSpc>
                      </a:pPr>
                      <a:r>
                        <a:rPr lang="en-GB" sz="1200" noProof="0" dirty="0">
                          <a:latin typeface="Arial" panose="020B0604020202020204" pitchFamily="34" charset="0"/>
                          <a:cs typeface="Arial" panose="020B0604020202020204" pitchFamily="34" charset="0"/>
                        </a:rPr>
                        <a:t>19 (91)</a:t>
                      </a:r>
                    </a:p>
                  </a:txBody>
                  <a:tcPr marL="0" marR="0" marT="18000" marB="18000">
                    <a:lnT w="38100" cap="flat" cmpd="sng" algn="ctr">
                      <a:solidFill>
                        <a:schemeClr val="accent5"/>
                      </a:solidFill>
                      <a:prstDash val="solid"/>
                      <a:round/>
                      <a:headEnd type="none" w="med" len="med"/>
                      <a:tailEnd type="none" w="med" len="med"/>
                    </a:lnT>
                  </a:tcPr>
                </a:tc>
                <a:tc>
                  <a:txBody>
                    <a:bodyPr/>
                    <a:lstStyle/>
                    <a:p>
                      <a:pPr algn="ctr">
                        <a:lnSpc>
                          <a:spcPct val="90000"/>
                        </a:lnSpc>
                      </a:pPr>
                      <a:r>
                        <a:rPr lang="en-GB" sz="1200" noProof="0" dirty="0">
                          <a:latin typeface="Arial" panose="020B0604020202020204" pitchFamily="34" charset="0"/>
                          <a:cs typeface="Arial" panose="020B0604020202020204" pitchFamily="34" charset="0"/>
                        </a:rPr>
                        <a:t>9 (43)</a:t>
                      </a:r>
                    </a:p>
                  </a:txBody>
                  <a:tcPr marL="0" marR="0" marT="18000" marB="18000">
                    <a:lnT w="381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897653207"/>
                  </a:ext>
                </a:extLst>
              </a:tr>
              <a:tr h="0">
                <a:tc>
                  <a:txBody>
                    <a:bodyPr/>
                    <a:lstStyle/>
                    <a:p>
                      <a:pPr>
                        <a:lnSpc>
                          <a:spcPct val="90000"/>
                        </a:lnSpc>
                      </a:pPr>
                      <a:r>
                        <a:rPr lang="en-GB" sz="1200" b="0" noProof="0" dirty="0">
                          <a:latin typeface="Arial" panose="020B0604020202020204" pitchFamily="34" charset="0"/>
                          <a:cs typeface="Arial" panose="020B0604020202020204" pitchFamily="34" charset="0"/>
                        </a:rPr>
                        <a:t>Anaemia</a:t>
                      </a:r>
                    </a:p>
                  </a:txBody>
                  <a:tcPr marL="55440" marR="5544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10 (48)</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5 (24)</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9 (43)</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4 (19)</a:t>
                      </a:r>
                    </a:p>
                  </a:txBody>
                  <a:tcPr marL="0" marR="0" marT="18000" marB="18000"/>
                </a:tc>
                <a:extLst>
                  <a:ext uri="{0D108BD9-81ED-4DB2-BD59-A6C34878D82A}">
                    <a16:rowId xmlns:a16="http://schemas.microsoft.com/office/drawing/2014/main" val="2998769261"/>
                  </a:ext>
                </a:extLst>
              </a:tr>
              <a:tr h="0">
                <a:tc>
                  <a:txBody>
                    <a:bodyPr/>
                    <a:lstStyle/>
                    <a:p>
                      <a:pPr>
                        <a:lnSpc>
                          <a:spcPct val="90000"/>
                        </a:lnSpc>
                      </a:pPr>
                      <a:r>
                        <a:rPr lang="en-GB" sz="1200" b="0" noProof="0" dirty="0">
                          <a:latin typeface="Arial" panose="020B0604020202020204" pitchFamily="34" charset="0"/>
                          <a:cs typeface="Arial" panose="020B0604020202020204" pitchFamily="34" charset="0"/>
                        </a:rPr>
                        <a:t>Nausea</a:t>
                      </a:r>
                    </a:p>
                  </a:txBody>
                  <a:tcPr marL="55440" marR="5544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9 (43)</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8 (38)</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a:t>
                      </a:r>
                    </a:p>
                  </a:txBody>
                  <a:tcPr marL="0" marR="0" marT="18000" marB="18000"/>
                </a:tc>
                <a:extLst>
                  <a:ext uri="{0D108BD9-81ED-4DB2-BD59-A6C34878D82A}">
                    <a16:rowId xmlns:a16="http://schemas.microsoft.com/office/drawing/2014/main" val="3475555474"/>
                  </a:ext>
                </a:extLst>
              </a:tr>
              <a:tr h="0">
                <a:tc>
                  <a:txBody>
                    <a:bodyPr/>
                    <a:lstStyle/>
                    <a:p>
                      <a:pPr>
                        <a:lnSpc>
                          <a:spcPct val="90000"/>
                        </a:lnSpc>
                      </a:pPr>
                      <a:r>
                        <a:rPr lang="en-GB" sz="1200" b="0" noProof="0" dirty="0">
                          <a:latin typeface="Arial" panose="020B0604020202020204" pitchFamily="34" charset="0"/>
                          <a:cs typeface="Arial" panose="020B0604020202020204" pitchFamily="34" charset="0"/>
                        </a:rPr>
                        <a:t>AST increased</a:t>
                      </a:r>
                      <a:r>
                        <a:rPr lang="en-GB" sz="1200" b="0" baseline="30000" noProof="0" dirty="0">
                          <a:latin typeface="Arial" panose="020B0604020202020204" pitchFamily="34" charset="0"/>
                          <a:cs typeface="Arial" panose="020B0604020202020204" pitchFamily="34" charset="0"/>
                        </a:rPr>
                        <a:t>c</a:t>
                      </a:r>
                    </a:p>
                  </a:txBody>
                  <a:tcPr marL="55440" marR="5544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8 (38)</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 (5)</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5 (24)</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a:t>
                      </a:r>
                    </a:p>
                  </a:txBody>
                  <a:tcPr marL="0" marR="0" marT="18000" marB="18000"/>
                </a:tc>
                <a:extLst>
                  <a:ext uri="{0D108BD9-81ED-4DB2-BD59-A6C34878D82A}">
                    <a16:rowId xmlns:a16="http://schemas.microsoft.com/office/drawing/2014/main" val="382708676"/>
                  </a:ext>
                </a:extLst>
              </a:tr>
              <a:tr h="0">
                <a:tc>
                  <a:txBody>
                    <a:bodyPr/>
                    <a:lstStyle/>
                    <a:p>
                      <a:pPr>
                        <a:lnSpc>
                          <a:spcPct val="90000"/>
                        </a:lnSpc>
                      </a:pPr>
                      <a:r>
                        <a:rPr lang="en-GB" sz="1200" b="0" noProof="0" dirty="0">
                          <a:latin typeface="Arial" panose="020B0604020202020204" pitchFamily="34" charset="0"/>
                          <a:cs typeface="Arial" panose="020B0604020202020204" pitchFamily="34" charset="0"/>
                        </a:rPr>
                        <a:t>ALT increased</a:t>
                      </a:r>
                    </a:p>
                  </a:txBody>
                  <a:tcPr marL="55440" marR="5544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7 (33)</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 (10)</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6 (29)</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 (5)</a:t>
                      </a:r>
                    </a:p>
                  </a:txBody>
                  <a:tcPr marL="0" marR="0" marT="18000" marB="18000"/>
                </a:tc>
                <a:extLst>
                  <a:ext uri="{0D108BD9-81ED-4DB2-BD59-A6C34878D82A}">
                    <a16:rowId xmlns:a16="http://schemas.microsoft.com/office/drawing/2014/main" val="3094926878"/>
                  </a:ext>
                </a:extLst>
              </a:tr>
              <a:tr h="0">
                <a:tc>
                  <a:txBody>
                    <a:bodyPr/>
                    <a:lstStyle/>
                    <a:p>
                      <a:pPr>
                        <a:lnSpc>
                          <a:spcPct val="90000"/>
                        </a:lnSpc>
                      </a:pPr>
                      <a:r>
                        <a:rPr lang="en-GB" sz="1200" b="0" noProof="0" dirty="0">
                          <a:latin typeface="Arial" panose="020B0604020202020204" pitchFamily="34" charset="0"/>
                          <a:cs typeface="Arial" panose="020B0604020202020204" pitchFamily="34" charset="0"/>
                        </a:rPr>
                        <a:t>Decreased appetite</a:t>
                      </a:r>
                    </a:p>
                  </a:txBody>
                  <a:tcPr marL="55440" marR="5544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7 (33)</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 (5)</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5 (24)</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 (5)</a:t>
                      </a:r>
                    </a:p>
                  </a:txBody>
                  <a:tcPr marL="0" marR="0" marT="18000" marB="18000"/>
                </a:tc>
                <a:extLst>
                  <a:ext uri="{0D108BD9-81ED-4DB2-BD59-A6C34878D82A}">
                    <a16:rowId xmlns:a16="http://schemas.microsoft.com/office/drawing/2014/main" val="1948845885"/>
                  </a:ext>
                </a:extLst>
              </a:tr>
              <a:tr h="0">
                <a:tc>
                  <a:txBody>
                    <a:bodyPr/>
                    <a:lstStyle/>
                    <a:p>
                      <a:pPr>
                        <a:lnSpc>
                          <a:spcPct val="90000"/>
                        </a:lnSpc>
                      </a:pPr>
                      <a:r>
                        <a:rPr lang="en-GB" sz="1200" b="0" noProof="0" dirty="0">
                          <a:latin typeface="Arial" panose="020B0604020202020204" pitchFamily="34" charset="0"/>
                          <a:cs typeface="Arial" panose="020B0604020202020204" pitchFamily="34" charset="0"/>
                        </a:rPr>
                        <a:t>Dyspnoea</a:t>
                      </a:r>
                    </a:p>
                  </a:txBody>
                  <a:tcPr marL="55440" marR="5544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6 (29)</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 (10)</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 (10)</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 (5)</a:t>
                      </a:r>
                    </a:p>
                  </a:txBody>
                  <a:tcPr marL="0" marR="0" marT="18000" marB="18000"/>
                </a:tc>
                <a:extLst>
                  <a:ext uri="{0D108BD9-81ED-4DB2-BD59-A6C34878D82A}">
                    <a16:rowId xmlns:a16="http://schemas.microsoft.com/office/drawing/2014/main" val="2533489710"/>
                  </a:ext>
                </a:extLst>
              </a:tr>
              <a:tr h="0">
                <a:tc>
                  <a:txBody>
                    <a:bodyPr/>
                    <a:lstStyle/>
                    <a:p>
                      <a:pPr>
                        <a:lnSpc>
                          <a:spcPct val="90000"/>
                        </a:lnSpc>
                      </a:pPr>
                      <a:r>
                        <a:rPr lang="en-GB" sz="1200" b="0" noProof="0" dirty="0">
                          <a:latin typeface="Arial" panose="020B0604020202020204" pitchFamily="34" charset="0"/>
                          <a:cs typeface="Arial" panose="020B0604020202020204" pitchFamily="34" charset="0"/>
                        </a:rPr>
                        <a:t>Fatigue</a:t>
                      </a:r>
                    </a:p>
                  </a:txBody>
                  <a:tcPr marL="55440" marR="5544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6 (29)</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6 (29)</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a:t>
                      </a:r>
                    </a:p>
                  </a:txBody>
                  <a:tcPr marL="0" marR="0" marT="18000" marB="18000"/>
                </a:tc>
                <a:extLst>
                  <a:ext uri="{0D108BD9-81ED-4DB2-BD59-A6C34878D82A}">
                    <a16:rowId xmlns:a16="http://schemas.microsoft.com/office/drawing/2014/main" val="2482012934"/>
                  </a:ext>
                </a:extLst>
              </a:tr>
              <a:tr h="0">
                <a:tc>
                  <a:txBody>
                    <a:bodyPr/>
                    <a:lstStyle/>
                    <a:p>
                      <a:pPr>
                        <a:lnSpc>
                          <a:spcPct val="90000"/>
                        </a:lnSpc>
                      </a:pPr>
                      <a:r>
                        <a:rPr lang="en-GB" sz="1200" b="0" noProof="0" dirty="0">
                          <a:latin typeface="Arial" panose="020B0604020202020204" pitchFamily="34" charset="0"/>
                          <a:cs typeface="Arial" panose="020B0604020202020204" pitchFamily="34" charset="0"/>
                        </a:rPr>
                        <a:t>Constipation</a:t>
                      </a:r>
                    </a:p>
                  </a:txBody>
                  <a:tcPr marL="55440" marR="5544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6 (29)</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 (10)</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a:t>
                      </a:r>
                    </a:p>
                  </a:txBody>
                  <a:tcPr marL="0" marR="0" marT="18000" marB="18000"/>
                </a:tc>
                <a:extLst>
                  <a:ext uri="{0D108BD9-81ED-4DB2-BD59-A6C34878D82A}">
                    <a16:rowId xmlns:a16="http://schemas.microsoft.com/office/drawing/2014/main" val="1435285875"/>
                  </a:ext>
                </a:extLst>
              </a:tr>
              <a:tr h="0">
                <a:tc>
                  <a:txBody>
                    <a:bodyPr/>
                    <a:lstStyle/>
                    <a:p>
                      <a:pPr>
                        <a:lnSpc>
                          <a:spcPct val="90000"/>
                        </a:lnSpc>
                      </a:pPr>
                      <a:r>
                        <a:rPr lang="en-GB" sz="1200" b="0" noProof="0" dirty="0">
                          <a:latin typeface="Arial" panose="020B0604020202020204" pitchFamily="34" charset="0"/>
                          <a:cs typeface="Arial" panose="020B0604020202020204" pitchFamily="34" charset="0"/>
                        </a:rPr>
                        <a:t>Neutrophil count decreased</a:t>
                      </a:r>
                    </a:p>
                  </a:txBody>
                  <a:tcPr marL="55440" marR="5544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6 (29)</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6 (29)</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5 (24)</a:t>
                      </a:r>
                    </a:p>
                  </a:txBody>
                  <a:tcPr marL="0" marR="0" marT="18000" marB="18000"/>
                </a:tc>
                <a:tc>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5 (24)</a:t>
                      </a:r>
                    </a:p>
                  </a:txBody>
                  <a:tcPr marL="0" marR="0" marT="18000" marB="18000"/>
                </a:tc>
                <a:extLst>
                  <a:ext uri="{0D108BD9-81ED-4DB2-BD59-A6C34878D82A}">
                    <a16:rowId xmlns:a16="http://schemas.microsoft.com/office/drawing/2014/main" val="1206947142"/>
                  </a:ext>
                </a:extLst>
              </a:tr>
              <a:tr h="0">
                <a:tc>
                  <a:txBody>
                    <a:bodyPr/>
                    <a:lstStyle/>
                    <a:p>
                      <a:pPr>
                        <a:lnSpc>
                          <a:spcPct val="90000"/>
                        </a:lnSpc>
                      </a:pPr>
                      <a:r>
                        <a:rPr lang="en-GB" sz="1200" b="0" noProof="0" dirty="0">
                          <a:latin typeface="Arial" panose="020B0604020202020204" pitchFamily="34" charset="0"/>
                          <a:cs typeface="Arial" panose="020B0604020202020204" pitchFamily="34" charset="0"/>
                        </a:rPr>
                        <a:t>Platelet count decreased</a:t>
                      </a:r>
                    </a:p>
                  </a:txBody>
                  <a:tcPr marL="55440" marR="5544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5 (24)</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4 (19)</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4 (19)</a:t>
                      </a:r>
                    </a:p>
                  </a:txBody>
                  <a:tcPr marL="0" marR="0" marT="18000" marB="18000"/>
                </a:tc>
                <a:tc>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3 (14)</a:t>
                      </a:r>
                    </a:p>
                  </a:txBody>
                  <a:tcPr marL="0" marR="0" marT="18000" marB="18000"/>
                </a:tc>
                <a:extLst>
                  <a:ext uri="{0D108BD9-81ED-4DB2-BD59-A6C34878D82A}">
                    <a16:rowId xmlns:a16="http://schemas.microsoft.com/office/drawing/2014/main" val="2326346411"/>
                  </a:ext>
                </a:extLst>
              </a:tr>
              <a:tr h="0">
                <a:tc>
                  <a:txBody>
                    <a:bodyPr/>
                    <a:lstStyle/>
                    <a:p>
                      <a:pPr>
                        <a:lnSpc>
                          <a:spcPct val="90000"/>
                        </a:lnSpc>
                      </a:pPr>
                      <a:r>
                        <a:rPr lang="en-GB" sz="1200" b="0" noProof="0" dirty="0">
                          <a:latin typeface="Arial" panose="020B0604020202020204" pitchFamily="34" charset="0"/>
                          <a:cs typeface="Arial" panose="020B0604020202020204" pitchFamily="34" charset="0"/>
                        </a:rPr>
                        <a:t>Diarrhoea</a:t>
                      </a:r>
                    </a:p>
                  </a:txBody>
                  <a:tcPr marL="55440" marR="55440" marT="18000" marB="180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4 (19)</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2 (10)</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4 (19)</a:t>
                      </a:r>
                    </a:p>
                  </a:txBody>
                  <a:tcPr marL="0" marR="0" marT="18000" marB="18000"/>
                </a:tc>
                <a:tc>
                  <a:txBody>
                    <a:bodyPr/>
                    <a:lstStyle/>
                    <a:p>
                      <a:pPr algn="ctr">
                        <a:lnSpc>
                          <a:spcPct val="90000"/>
                        </a:lnSpc>
                      </a:pPr>
                      <a:r>
                        <a:rPr lang="en-GB" sz="1200" noProof="0" dirty="0">
                          <a:solidFill>
                            <a:schemeClr val="tx1"/>
                          </a:solidFill>
                          <a:latin typeface="Arial" panose="020B0604020202020204" pitchFamily="34" charset="0"/>
                          <a:cs typeface="Arial" panose="020B0604020202020204" pitchFamily="34" charset="0"/>
                        </a:rPr>
                        <a:t>2 (10)</a:t>
                      </a:r>
                    </a:p>
                  </a:txBody>
                  <a:tcPr marL="0" marR="0" marT="18000" marB="18000"/>
                </a:tc>
                <a:extLst>
                  <a:ext uri="{0D108BD9-81ED-4DB2-BD59-A6C34878D82A}">
                    <a16:rowId xmlns:a16="http://schemas.microsoft.com/office/drawing/2014/main" val="3387217916"/>
                  </a:ext>
                </a:extLst>
              </a:tr>
              <a:tr h="0">
                <a:tc>
                  <a:txBody>
                    <a:bodyPr/>
                    <a:lstStyle/>
                    <a:p>
                      <a:pPr>
                        <a:lnSpc>
                          <a:spcPct val="90000"/>
                        </a:lnSpc>
                      </a:pPr>
                      <a:r>
                        <a:rPr lang="en-GB" sz="1200" b="0" noProof="0" dirty="0">
                          <a:latin typeface="Arial" panose="020B0604020202020204" pitchFamily="34" charset="0"/>
                          <a:cs typeface="Arial" panose="020B0604020202020204" pitchFamily="34" charset="0"/>
                        </a:rPr>
                        <a:t>Vomiting</a:t>
                      </a:r>
                    </a:p>
                  </a:txBody>
                  <a:tcPr marL="55440" marR="55440" marT="18000" marB="180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4 (19)</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 (5)</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3 (14)</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a:t>
                      </a:r>
                    </a:p>
                  </a:txBody>
                  <a:tcPr marL="0" marR="0" marT="18000" marB="18000"/>
                </a:tc>
                <a:extLst>
                  <a:ext uri="{0D108BD9-81ED-4DB2-BD59-A6C34878D82A}">
                    <a16:rowId xmlns:a16="http://schemas.microsoft.com/office/drawing/2014/main" val="1406325089"/>
                  </a:ext>
                </a:extLst>
              </a:tr>
              <a:tr h="0">
                <a:tc>
                  <a:txBody>
                    <a:bodyPr/>
                    <a:lstStyle/>
                    <a:p>
                      <a:pPr>
                        <a:lnSpc>
                          <a:spcPct val="90000"/>
                        </a:lnSpc>
                      </a:pPr>
                      <a:r>
                        <a:rPr lang="en-GB" sz="1200" b="0" noProof="0" dirty="0">
                          <a:latin typeface="Arial" panose="020B0604020202020204" pitchFamily="34" charset="0"/>
                          <a:cs typeface="Arial" panose="020B0604020202020204" pitchFamily="34" charset="0"/>
                        </a:rPr>
                        <a:t>Blood creatinine increased</a:t>
                      </a:r>
                    </a:p>
                  </a:txBody>
                  <a:tcPr marL="55440" marR="55440" marT="18000" marB="180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200" noProof="0" dirty="0">
                          <a:latin typeface="Arial" panose="020B0604020202020204" pitchFamily="34" charset="0"/>
                          <a:cs typeface="Arial" panose="020B0604020202020204" pitchFamily="34" charset="0"/>
                        </a:rPr>
                        <a:t>4 (19)</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4 (19)</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a:t>
                      </a:r>
                    </a:p>
                  </a:txBody>
                  <a:tcPr marL="0" marR="0" marT="18000" marB="18000"/>
                </a:tc>
                <a:extLst>
                  <a:ext uri="{0D108BD9-81ED-4DB2-BD59-A6C34878D82A}">
                    <a16:rowId xmlns:a16="http://schemas.microsoft.com/office/drawing/2014/main" val="2437132642"/>
                  </a:ext>
                </a:extLst>
              </a:tr>
              <a:tr h="0">
                <a:tc>
                  <a:txBody>
                    <a:bodyPr/>
                    <a:lstStyle/>
                    <a:p>
                      <a:pPr>
                        <a:lnSpc>
                          <a:spcPct val="90000"/>
                        </a:lnSpc>
                      </a:pPr>
                      <a:r>
                        <a:rPr lang="en-GB" sz="1200" b="0" noProof="0" dirty="0">
                          <a:latin typeface="Arial" panose="020B0604020202020204" pitchFamily="34" charset="0"/>
                          <a:cs typeface="Arial" panose="020B0604020202020204" pitchFamily="34" charset="0"/>
                        </a:rPr>
                        <a:t>Hypomagnesemia</a:t>
                      </a:r>
                    </a:p>
                  </a:txBody>
                  <a:tcPr marL="55440" marR="5544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4 (19)</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1 (5)</a:t>
                      </a:r>
                    </a:p>
                  </a:txBody>
                  <a:tcPr marL="0" marR="0" marT="18000" marB="18000"/>
                </a:tc>
                <a:tc>
                  <a:txBody>
                    <a:bodyPr/>
                    <a:lstStyle/>
                    <a:p>
                      <a:pPr algn="ctr">
                        <a:lnSpc>
                          <a:spcPct val="90000"/>
                        </a:lnSpc>
                      </a:pPr>
                      <a:r>
                        <a:rPr lang="en-GB" sz="1200" noProof="0" dirty="0">
                          <a:latin typeface="Arial" panose="020B0604020202020204" pitchFamily="34" charset="0"/>
                          <a:cs typeface="Arial" panose="020B0604020202020204" pitchFamily="34" charset="0"/>
                        </a:rPr>
                        <a:t>–</a:t>
                      </a:r>
                    </a:p>
                  </a:txBody>
                  <a:tcPr marL="0" marR="0" marT="18000" marB="18000"/>
                </a:tc>
                <a:extLst>
                  <a:ext uri="{0D108BD9-81ED-4DB2-BD59-A6C34878D82A}">
                    <a16:rowId xmlns:a16="http://schemas.microsoft.com/office/drawing/2014/main" val="951891453"/>
                  </a:ext>
                </a:extLst>
              </a:tr>
            </a:tbl>
          </a:graphicData>
        </a:graphic>
      </p:graphicFrame>
      <p:sp>
        <p:nvSpPr>
          <p:cNvPr id="17" name="TextBox 16">
            <a:extLst>
              <a:ext uri="{FF2B5EF4-FFF2-40B4-BE49-F238E27FC236}">
                <a16:creationId xmlns:a16="http://schemas.microsoft.com/office/drawing/2014/main" id="{074D20E9-AE2C-3DA9-3B72-27DE89481E57}"/>
              </a:ext>
            </a:extLst>
          </p:cNvPr>
          <p:cNvSpPr txBox="1"/>
          <p:nvPr/>
        </p:nvSpPr>
        <p:spPr>
          <a:xfrm>
            <a:off x="7076118" y="2348880"/>
            <a:ext cx="1125308" cy="246221"/>
          </a:xfrm>
          <a:prstGeom prst="rect">
            <a:avLst/>
          </a:prstGeom>
          <a:noFill/>
        </p:spPr>
        <p:txBody>
          <a:bodyPr wrap="none" lIns="0" tIns="0" rIns="0" bIns="0" rtlCol="0">
            <a:spAutoFit/>
          </a:bodyPr>
          <a:lstStyle/>
          <a:p>
            <a:r>
              <a:rPr lang="en-GB" sz="1600" b="1" spc="100" dirty="0">
                <a:solidFill>
                  <a:schemeClr val="accent1"/>
                </a:solidFill>
                <a:latin typeface="Arial" panose="020B0604020202020204" pitchFamily="34" charset="0"/>
                <a:ea typeface="Aileron" charset="0"/>
                <a:cs typeface="Arial" panose="020B0604020202020204" pitchFamily="34" charset="0"/>
              </a:rPr>
              <a:t>EFFICACY</a:t>
            </a:r>
          </a:p>
        </p:txBody>
      </p:sp>
      <p:graphicFrame>
        <p:nvGraphicFramePr>
          <p:cNvPr id="18" name="Table 17">
            <a:extLst>
              <a:ext uri="{FF2B5EF4-FFF2-40B4-BE49-F238E27FC236}">
                <a16:creationId xmlns:a16="http://schemas.microsoft.com/office/drawing/2014/main" id="{496DCA41-BF71-B44D-960A-8F8A84A80F2C}"/>
              </a:ext>
            </a:extLst>
          </p:cNvPr>
          <p:cNvGraphicFramePr>
            <a:graphicFrameLocks noGrp="1"/>
          </p:cNvGraphicFramePr>
          <p:nvPr>
            <p:extLst>
              <p:ext uri="{D42A27DB-BD31-4B8C-83A1-F6EECF244321}">
                <p14:modId xmlns:p14="http://schemas.microsoft.com/office/powerpoint/2010/main" val="661576208"/>
              </p:ext>
            </p:extLst>
          </p:nvPr>
        </p:nvGraphicFramePr>
        <p:xfrm>
          <a:off x="7076118" y="2694664"/>
          <a:ext cx="3844418" cy="548640"/>
        </p:xfrm>
        <a:graphic>
          <a:graphicData uri="http://schemas.openxmlformats.org/drawingml/2006/table">
            <a:tbl>
              <a:tblPr>
                <a:tableStyleId>{5C22544A-7EE6-4342-B048-85BDC9FD1C3A}</a:tableStyleId>
              </a:tblPr>
              <a:tblGrid>
                <a:gridCol w="2836306">
                  <a:extLst>
                    <a:ext uri="{9D8B030D-6E8A-4147-A177-3AD203B41FA5}">
                      <a16:colId xmlns:a16="http://schemas.microsoft.com/office/drawing/2014/main" val="2696758438"/>
                    </a:ext>
                  </a:extLst>
                </a:gridCol>
                <a:gridCol w="1008112">
                  <a:extLst>
                    <a:ext uri="{9D8B030D-6E8A-4147-A177-3AD203B41FA5}">
                      <a16:colId xmlns:a16="http://schemas.microsoft.com/office/drawing/2014/main" val="3849961172"/>
                    </a:ext>
                  </a:extLst>
                </a:gridCol>
              </a:tblGrid>
              <a:tr h="182563">
                <a:tc>
                  <a:txBody>
                    <a:bodyPr/>
                    <a:lstStyle/>
                    <a:p>
                      <a:r>
                        <a:rPr lang="en-US" sz="1200" b="1" dirty="0">
                          <a:latin typeface="Arial" panose="020B0604020202020204" pitchFamily="34" charset="0"/>
                          <a:cs typeface="Arial" panose="020B0604020202020204" pitchFamily="34" charset="0"/>
                        </a:rPr>
                        <a:t>Objective Response Rate, </a:t>
                      </a:r>
                      <a:r>
                        <a:rPr lang="en-US" sz="1200" dirty="0">
                          <a:latin typeface="Arial" panose="020B0604020202020204" pitchFamily="34" charset="0"/>
                          <a:cs typeface="Arial" panose="020B0604020202020204" pitchFamily="34" charset="0"/>
                        </a:rPr>
                        <a:t>% (n/N)</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r>
                        <a:rPr lang="en-US" sz="1200" b="1" dirty="0">
                          <a:latin typeface="Arial" panose="020B0604020202020204" pitchFamily="34" charset="0"/>
                          <a:cs typeface="Arial" panose="020B0604020202020204" pitchFamily="34" charset="0"/>
                        </a:rPr>
                        <a:t>50</a:t>
                      </a:r>
                      <a:r>
                        <a:rPr lang="en-US" sz="1200" dirty="0">
                          <a:latin typeface="Arial" panose="020B0604020202020204" pitchFamily="34" charset="0"/>
                          <a:cs typeface="Arial" panose="020B0604020202020204" pitchFamily="34" charset="0"/>
                        </a:rPr>
                        <a:t> (10/20)</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957399951"/>
                  </a:ext>
                </a:extLst>
              </a:tr>
              <a:tr h="182563">
                <a:tc>
                  <a:txBody>
                    <a:bodyPr/>
                    <a:lstStyle/>
                    <a:p>
                      <a:r>
                        <a:rPr lang="en-US" sz="1200" b="1" dirty="0">
                          <a:latin typeface="Arial" panose="020B0604020202020204" pitchFamily="34" charset="0"/>
                          <a:cs typeface="Arial" panose="020B0604020202020204" pitchFamily="34" charset="0"/>
                        </a:rPr>
                        <a:t>Disease Control Rate, </a:t>
                      </a:r>
                      <a:r>
                        <a:rPr lang="en-US" sz="1200" dirty="0">
                          <a:latin typeface="Arial" panose="020B0604020202020204" pitchFamily="34" charset="0"/>
                          <a:cs typeface="Arial" panose="020B0604020202020204" pitchFamily="34" charset="0"/>
                        </a:rPr>
                        <a:t>% (n/N)</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r>
                        <a:rPr lang="en-US" sz="1200" b="1" dirty="0">
                          <a:latin typeface="Arial" panose="020B0604020202020204" pitchFamily="34" charset="0"/>
                          <a:cs typeface="Arial" panose="020B0604020202020204" pitchFamily="34" charset="0"/>
                        </a:rPr>
                        <a:t>85</a:t>
                      </a:r>
                      <a:r>
                        <a:rPr lang="en-US" sz="1200" dirty="0">
                          <a:latin typeface="Arial" panose="020B0604020202020204" pitchFamily="34" charset="0"/>
                          <a:cs typeface="Arial" panose="020B0604020202020204" pitchFamily="34" charset="0"/>
                        </a:rPr>
                        <a:t> (17/20)</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36742419"/>
                  </a:ext>
                </a:extLst>
              </a:tr>
            </a:tbl>
          </a:graphicData>
        </a:graphic>
      </p:graphicFrame>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937939"/>
            <a:ext cx="10963275" cy="1410942"/>
          </a:xfrm>
        </p:spPr>
        <p:txBody>
          <a:bodyPr>
            <a:normAutofit/>
          </a:bodyPr>
          <a:lstStyle/>
          <a:p>
            <a:pPr>
              <a:spcBef>
                <a:spcPts val="600"/>
              </a:spcBef>
            </a:pPr>
            <a:r>
              <a:rPr lang="en-GB" sz="1500" dirty="0"/>
              <a:t>As of 05-Jul-2024, 89 patients received olomorasib+pembrolizumab. The WCLC 2024 presentation reported on the subset of 21 (50 mg, n=10; 100 mg, n=11) who also received chemotherapy in that regimen </a:t>
            </a:r>
          </a:p>
          <a:p>
            <a:pPr>
              <a:spcBef>
                <a:spcPts val="600"/>
              </a:spcBef>
            </a:pPr>
            <a:r>
              <a:rPr lang="en-GB" sz="1500" dirty="0"/>
              <a:t>Median age was 67 years (range, 56-81); 19 (90%) were PD-L1 low or negative, 1 (5%) was PD-L1-high and 1 (5%) was unknown; 9 (43%) patients received one cycle of SoC therapy prior to enrolment</a:t>
            </a:r>
          </a:p>
          <a:p>
            <a:pPr>
              <a:spcBef>
                <a:spcPts val="600"/>
              </a:spcBef>
            </a:pPr>
            <a:r>
              <a:rPr lang="en-GB" sz="1500" dirty="0"/>
              <a:t>Median duration of therapy was 4.5 months, and 76% patients remained on study at time of data cut-off </a:t>
            </a:r>
          </a:p>
        </p:txBody>
      </p:sp>
    </p:spTree>
    <p:extLst>
      <p:ext uri="{BB962C8B-B14F-4D97-AF65-F5344CB8AC3E}">
        <p14:creationId xmlns:p14="http://schemas.microsoft.com/office/powerpoint/2010/main" val="284491503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184" y="1425600"/>
            <a:ext cx="10963200" cy="4525200"/>
          </a:xfrm>
        </p:spPr>
        <p:txBody>
          <a:bodyPr>
            <a:normAutofit/>
          </a:bodyPr>
          <a:lstStyle/>
          <a:p>
            <a:r>
              <a:rPr lang="en-GB" sz="1800" dirty="0"/>
              <a:t>Olomorasib combined with chemo-immunotherapy demonstrated a manageable safety profile, consistent with the safety profiles observed with other combinations of chemotherapy and targeted therapy </a:t>
            </a:r>
          </a:p>
          <a:p>
            <a:r>
              <a:rPr lang="en-GB" sz="1800" dirty="0"/>
              <a:t>The results of LOXO-RAS-20001, demonstrate the feasibility of combining </a:t>
            </a:r>
            <a:r>
              <a:rPr lang="en-GB" sz="1800" i="1" dirty="0"/>
              <a:t>KRAS</a:t>
            </a:r>
            <a:r>
              <a:rPr lang="en-GB" sz="1800" dirty="0"/>
              <a:t> G12C inhibitors with chemotherapy and immunotherapy </a:t>
            </a:r>
          </a:p>
          <a:p>
            <a:r>
              <a:rPr lang="en-GB" sz="1800" dirty="0">
                <a:solidFill>
                  <a:schemeClr val="tx2"/>
                </a:solidFill>
              </a:rPr>
              <a:t>Preliminary efficacy was demonstrated with an ORR of 50% in a higher risk (PD-L1 low/negative) population</a:t>
            </a:r>
          </a:p>
          <a:p>
            <a:r>
              <a:rPr lang="en-GB" sz="1800" dirty="0"/>
              <a:t>A global, registrational study investigating this combination in first-line advanced </a:t>
            </a:r>
            <a:r>
              <a:rPr lang="en-GB" sz="1800" i="1" dirty="0"/>
              <a:t>KRAS</a:t>
            </a:r>
            <a:r>
              <a:rPr lang="en-GB" sz="1800" dirty="0"/>
              <a:t> G12C-mutated NSCLC is currently ongoing (SUNRAY-01, NCT06119581) </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LOXO-RAS-20001: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sz="1200" kern="100" dirty="0">
                <a:solidFill>
                  <a:schemeClr val="tx2"/>
                </a:solidFill>
                <a:ea typeface="Calibri" panose="020F0502020204030204" pitchFamily="34" charset="0"/>
              </a:rPr>
              <a:t>KRAS, Kirsten rat sarcoma viral oncogene homologue; </a:t>
            </a:r>
            <a:r>
              <a:rPr lang="en-GB" dirty="0">
                <a:solidFill>
                  <a:schemeClr val="tx2"/>
                </a:solidFill>
              </a:rPr>
              <a:t>NSCLC, non-small cell lung cancer; ORR, objective response rate; </a:t>
            </a:r>
            <a:r>
              <a:rPr lang="en-GB" sz="1200" kern="100" dirty="0">
                <a:solidFill>
                  <a:schemeClr val="tx2"/>
                </a:solidFill>
                <a:ea typeface="Calibri" panose="020F0502020204030204" pitchFamily="34" charset="0"/>
              </a:rPr>
              <a:t>PD‑L1, programmed death ligand 1</a:t>
            </a:r>
            <a:endParaRPr lang="en-GB" dirty="0">
              <a:solidFill>
                <a:schemeClr val="tx2"/>
              </a:solidFill>
            </a:endParaRPr>
          </a:p>
          <a:p>
            <a:r>
              <a:rPr lang="en-GB" dirty="0">
                <a:solidFill>
                  <a:schemeClr val="tx2"/>
                </a:solidFill>
              </a:rPr>
              <a:t>Fujiwara Y, et al. Abstract OA14.04. WCLC 2024 (oral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15</a:t>
            </a:fld>
            <a:endParaRPr lang="en-GB" dirty="0"/>
          </a:p>
        </p:txBody>
      </p:sp>
      <p:sp>
        <p:nvSpPr>
          <p:cNvPr id="12" name="TextBox 11">
            <a:extLst>
              <a:ext uri="{FF2B5EF4-FFF2-40B4-BE49-F238E27FC236}">
                <a16:creationId xmlns:a16="http://schemas.microsoft.com/office/drawing/2014/main" id="{5618C97A-CF76-6069-2081-ADC039AF0E2B}"/>
              </a:ext>
            </a:extLst>
          </p:cNvPr>
          <p:cNvSpPr txBox="1"/>
          <p:nvPr/>
        </p:nvSpPr>
        <p:spPr>
          <a:xfrm>
            <a:off x="983432" y="4365104"/>
            <a:ext cx="9535366" cy="1433827"/>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US" dirty="0">
                <a:solidFill>
                  <a:srgbClr val="111111"/>
                </a:solidFill>
                <a:latin typeface="Arial" panose="020B0604020202020204" pitchFamily="34" charset="0"/>
                <a:cs typeface="Arial" panose="020B0604020202020204" pitchFamily="34" charset="0"/>
              </a:rPr>
              <a:t>T</a:t>
            </a:r>
            <a:r>
              <a:rPr lang="en-US" b="0" i="0" dirty="0">
                <a:solidFill>
                  <a:srgbClr val="111111"/>
                </a:solidFill>
                <a:effectLst/>
                <a:latin typeface="Arial" panose="020B0604020202020204" pitchFamily="34" charset="0"/>
                <a:cs typeface="Arial" panose="020B0604020202020204" pitchFamily="34" charset="0"/>
              </a:rPr>
              <a:t>he LOXO-RAS-20001 study highlights the potential of combining targeted therapy with immunotherapy to improve outcomes for patients with </a:t>
            </a:r>
            <a:r>
              <a:rPr lang="en-US" b="0" i="1" dirty="0">
                <a:solidFill>
                  <a:srgbClr val="111111"/>
                </a:solidFill>
                <a:effectLst/>
                <a:latin typeface="Arial" panose="020B0604020202020204" pitchFamily="34" charset="0"/>
                <a:cs typeface="Arial" panose="020B0604020202020204" pitchFamily="34" charset="0"/>
              </a:rPr>
              <a:t>KRAS</a:t>
            </a:r>
            <a:r>
              <a:rPr lang="en-US" b="0" i="0" dirty="0">
                <a:solidFill>
                  <a:srgbClr val="111111"/>
                </a:solidFill>
                <a:effectLst/>
                <a:latin typeface="Arial" panose="020B0604020202020204" pitchFamily="34" charset="0"/>
                <a:cs typeface="Arial" panose="020B0604020202020204" pitchFamily="34" charset="0"/>
              </a:rPr>
              <a:t> G12C–mutant cancers</a:t>
            </a:r>
          </a:p>
        </p:txBody>
      </p:sp>
    </p:spTree>
    <p:extLst>
      <p:ext uri="{BB962C8B-B14F-4D97-AF65-F5344CB8AC3E}">
        <p14:creationId xmlns:p14="http://schemas.microsoft.com/office/powerpoint/2010/main" val="84814383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58CC20-B1C2-D884-AFBB-33AECC284763}"/>
              </a:ext>
            </a:extLst>
          </p:cNvPr>
          <p:cNvSpPr>
            <a:spLocks noGrp="1"/>
          </p:cNvSpPr>
          <p:nvPr>
            <p:ph type="title"/>
          </p:nvPr>
        </p:nvSpPr>
        <p:spPr/>
        <p:txBody>
          <a:bodyPr/>
          <a:lstStyle/>
          <a:p>
            <a:r>
              <a:rPr lang="en-GB" i="1" dirty="0"/>
              <a:t>Her2</a:t>
            </a:r>
            <a:r>
              <a:rPr lang="en-GB" dirty="0"/>
              <a:t> mutations</a:t>
            </a:r>
          </a:p>
        </p:txBody>
      </p:sp>
      <p:sp>
        <p:nvSpPr>
          <p:cNvPr id="5" name="Slide Number Placeholder 4">
            <a:extLst>
              <a:ext uri="{FF2B5EF4-FFF2-40B4-BE49-F238E27FC236}">
                <a16:creationId xmlns:a16="http://schemas.microsoft.com/office/drawing/2014/main" id="{26DEC9FC-6C0A-063F-4C8F-971FD5EEFB81}"/>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2" name="Content Placeholder 7">
            <a:extLst>
              <a:ext uri="{FF2B5EF4-FFF2-40B4-BE49-F238E27FC236}">
                <a16:creationId xmlns:a16="http://schemas.microsoft.com/office/drawing/2014/main" id="{B81660F5-4EE7-032E-87B1-A9677DB7EF1B}"/>
              </a:ext>
            </a:extLst>
          </p:cNvPr>
          <p:cNvSpPr txBox="1">
            <a:spLocks/>
          </p:cNvSpPr>
          <p:nvPr/>
        </p:nvSpPr>
        <p:spPr>
          <a:xfrm>
            <a:off x="620183" y="6356351"/>
            <a:ext cx="10180339" cy="365125"/>
          </a:xfrm>
          <a:prstGeom prst="rect">
            <a:avLst/>
          </a:prstGeom>
        </p:spPr>
        <p:txBody>
          <a:bodyPr lIns="0" anchor="ct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solidFill>
                  <a:schemeClr val="bg1"/>
                </a:solidFill>
              </a:rPr>
              <a:t>HER2, human epidermal growth factor receptor 2</a:t>
            </a:r>
          </a:p>
        </p:txBody>
      </p:sp>
    </p:spTree>
    <p:extLst>
      <p:ext uri="{BB962C8B-B14F-4D97-AF65-F5344CB8AC3E}">
        <p14:creationId xmlns:p14="http://schemas.microsoft.com/office/powerpoint/2010/main" val="291373180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br>
              <a:rPr lang="en-GB" sz="1800" kern="100" dirty="0">
                <a:effectLst/>
                <a:ea typeface="Calibri" panose="020F0502020204030204" pitchFamily="34" charset="0"/>
              </a:rPr>
            </a:br>
            <a:r>
              <a:rPr lang="en-GB" sz="3600" i="0" dirty="0">
                <a:effectLst/>
              </a:rPr>
              <a:t>Safety and efficacy of BAY 2927088 in patients with </a:t>
            </a:r>
            <a:r>
              <a:rPr lang="en-GB" sz="3600" i="1" dirty="0">
                <a:effectLst/>
              </a:rPr>
              <a:t>HER2</a:t>
            </a:r>
            <a:r>
              <a:rPr lang="en-GB" sz="3600" i="0" dirty="0">
                <a:effectLst/>
              </a:rPr>
              <a:t>-mutant NSCLC: expansion cohort from the </a:t>
            </a:r>
            <a:r>
              <a:rPr lang="en-GB" sz="3600" dirty="0"/>
              <a:t>phase 1/2 </a:t>
            </a:r>
            <a:r>
              <a:rPr lang="en-GB" sz="3600" i="0" dirty="0">
                <a:effectLst/>
              </a:rPr>
              <a:t>SOHO-01 study</a:t>
            </a:r>
            <a:endParaRPr lang="en-GB" sz="360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sz="2400" b="1" kern="100" dirty="0">
                <a:ea typeface="Calibri" panose="020F0502020204030204" pitchFamily="34" charset="0"/>
              </a:rPr>
              <a:t>Le X</a:t>
            </a:r>
            <a:r>
              <a:rPr lang="en-GB" sz="2400" b="1" kern="100" dirty="0">
                <a:effectLst/>
                <a:ea typeface="Calibri" panose="020F0502020204030204" pitchFamily="34" charset="0"/>
              </a:rPr>
              <a:t>, et al. </a:t>
            </a:r>
            <a:r>
              <a:rPr lang="en-GB" sz="2400" b="1" kern="100" dirty="0">
                <a:ea typeface="Calibri" panose="020F0502020204030204" pitchFamily="34" charset="0"/>
              </a:rPr>
              <a:t>WCLC 2024. Abstract #PL04.03</a:t>
            </a:r>
            <a:endParaRPr lang="en-GB" sz="2400" b="1" kern="100" dirty="0">
              <a:effectLst/>
              <a:ea typeface="Calibri" panose="020F0502020204030204" pitchFamily="34" charset="0"/>
            </a:endParaRPr>
          </a:p>
          <a:p>
            <a:endParaRPr lang="en-GB" sz="1800" kern="1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dirty="0"/>
              <a:t>HER2, human epidermal growth factor receptor 2; NSCLC, non-small cell lung cancer</a:t>
            </a:r>
          </a:p>
        </p:txBody>
      </p:sp>
    </p:spTree>
    <p:extLst>
      <p:ext uri="{BB962C8B-B14F-4D97-AF65-F5344CB8AC3E}">
        <p14:creationId xmlns:p14="http://schemas.microsoft.com/office/powerpoint/2010/main" val="37210024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775245"/>
            <a:ext cx="10963275" cy="4525963"/>
          </a:xfrm>
        </p:spPr>
        <p:txBody>
          <a:bodyPr>
            <a:noAutofit/>
          </a:bodyPr>
          <a:lstStyle/>
          <a:p>
            <a:r>
              <a:rPr lang="en-GB" sz="1600" b="1" i="1" dirty="0">
                <a:solidFill>
                  <a:schemeClr val="accent1"/>
                </a:solidFill>
              </a:rPr>
              <a:t>HER2</a:t>
            </a:r>
            <a:r>
              <a:rPr lang="en-GB" sz="1600" b="1" dirty="0">
                <a:solidFill>
                  <a:schemeClr val="accent1"/>
                </a:solidFill>
              </a:rPr>
              <a:t> mutations </a:t>
            </a:r>
            <a:r>
              <a:rPr lang="en-GB" sz="1600" dirty="0"/>
              <a:t>have been reported in approximately 2-4% of patients with NSCLC,</a:t>
            </a:r>
            <a:r>
              <a:rPr lang="en-GB" sz="1600" baseline="30000" dirty="0"/>
              <a:t>1</a:t>
            </a:r>
            <a:r>
              <a:rPr lang="en-GB" sz="1600" dirty="0"/>
              <a:t> and are </a:t>
            </a:r>
            <a:r>
              <a:rPr lang="en-GB" sz="1600" b="1" dirty="0">
                <a:solidFill>
                  <a:schemeClr val="accent1"/>
                </a:solidFill>
              </a:rPr>
              <a:t>associated with poor prognosis</a:t>
            </a:r>
            <a:r>
              <a:rPr lang="en-GB" sz="1600" b="1" baseline="30000" dirty="0">
                <a:solidFill>
                  <a:schemeClr val="accent1"/>
                </a:solidFill>
              </a:rPr>
              <a:t>2</a:t>
            </a:r>
          </a:p>
          <a:p>
            <a:r>
              <a:rPr lang="en-GB" sz="1600" b="1" dirty="0">
                <a:solidFill>
                  <a:schemeClr val="accent1"/>
                </a:solidFill>
              </a:rPr>
              <a:t>BAY 2927088 </a:t>
            </a:r>
            <a:r>
              <a:rPr lang="en-GB" sz="1600" dirty="0"/>
              <a:t>is an oral, reversible </a:t>
            </a:r>
            <a:r>
              <a:rPr lang="en-GB" sz="1600" b="1" dirty="0">
                <a:solidFill>
                  <a:schemeClr val="accent1"/>
                </a:solidFill>
              </a:rPr>
              <a:t>tyrosine kinase inhibitor that potently inhibits </a:t>
            </a:r>
            <a:r>
              <a:rPr lang="en-GB" sz="1600" b="1" i="1" dirty="0">
                <a:solidFill>
                  <a:schemeClr val="accent1"/>
                </a:solidFill>
              </a:rPr>
              <a:t>HER2</a:t>
            </a:r>
            <a:r>
              <a:rPr lang="en-GB" sz="1600" b="1" dirty="0">
                <a:solidFill>
                  <a:schemeClr val="accent1"/>
                </a:solidFill>
              </a:rPr>
              <a:t> and mutant </a:t>
            </a:r>
            <a:r>
              <a:rPr lang="en-GB" sz="1600" b="1" i="1" dirty="0">
                <a:solidFill>
                  <a:schemeClr val="accent1"/>
                </a:solidFill>
              </a:rPr>
              <a:t>EGFR</a:t>
            </a:r>
            <a:r>
              <a:rPr lang="en-GB" sz="1600" b="1" dirty="0">
                <a:solidFill>
                  <a:schemeClr val="accent1"/>
                </a:solidFill>
              </a:rPr>
              <a:t> </a:t>
            </a:r>
            <a:br>
              <a:rPr lang="en-GB" sz="1600" b="1" dirty="0">
                <a:solidFill>
                  <a:schemeClr val="accent1"/>
                </a:solidFill>
              </a:rPr>
            </a:br>
            <a:r>
              <a:rPr lang="en-GB" sz="1600" dirty="0"/>
              <a:t>in preclinical models and has shown preliminary anti-tumour activity in patients with advanced NSCLC harbouring </a:t>
            </a:r>
            <a:r>
              <a:rPr lang="en-GB" sz="1600" i="1" dirty="0"/>
              <a:t>HER2</a:t>
            </a:r>
            <a:r>
              <a:rPr lang="en-GB" sz="1600" dirty="0"/>
              <a:t> mutations </a:t>
            </a:r>
            <a:r>
              <a:rPr lang="en-GB" sz="1600" baseline="30000" dirty="0"/>
              <a:t>1</a:t>
            </a:r>
          </a:p>
          <a:p>
            <a:r>
              <a:rPr lang="en-GB" sz="1600" dirty="0"/>
              <a:t>The FDA has granted Breakthrough Therapy designation for BAY 2927088 for previously-treated patients with advanced NSCLC and activating </a:t>
            </a:r>
            <a:r>
              <a:rPr lang="en-GB" sz="1600" i="1" dirty="0"/>
              <a:t>HER2</a:t>
            </a:r>
            <a:r>
              <a:rPr lang="en-GB" sz="1600" dirty="0"/>
              <a:t> mutations.</a:t>
            </a:r>
            <a:r>
              <a:rPr lang="en-GB" sz="1600" baseline="30000" dirty="0"/>
              <a:t>1</a:t>
            </a:r>
            <a:r>
              <a:rPr lang="en-GB" sz="1600" dirty="0"/>
              <a:t> Updated results from the </a:t>
            </a:r>
            <a:r>
              <a:rPr lang="en-GB" sz="1600" b="1" dirty="0">
                <a:solidFill>
                  <a:schemeClr val="accent1"/>
                </a:solidFill>
              </a:rPr>
              <a:t>SOHO-01 study </a:t>
            </a:r>
            <a:r>
              <a:rPr lang="en-GB" sz="1600" dirty="0"/>
              <a:t>are reported from an expansion cohort of patients with </a:t>
            </a:r>
            <a:r>
              <a:rPr lang="en-GB" sz="1600" b="1" i="1" dirty="0">
                <a:solidFill>
                  <a:schemeClr val="accent1"/>
                </a:solidFill>
              </a:rPr>
              <a:t>HER2</a:t>
            </a:r>
            <a:r>
              <a:rPr lang="en-GB" sz="1600" b="1" dirty="0">
                <a:solidFill>
                  <a:schemeClr val="accent1"/>
                </a:solidFill>
              </a:rPr>
              <a:t>-mutant NSCLC naïve to HER2-targeted therapy (Cohort D) </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125" y="258763"/>
            <a:ext cx="10963275" cy="530155"/>
          </a:xfrm>
        </p:spPr>
        <p:txBody>
          <a:bodyPr/>
          <a:lstStyle/>
          <a:p>
            <a:r>
              <a:rPr lang="en-GB" dirty="0"/>
              <a:t>Soho-01: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712" y="6356350"/>
            <a:ext cx="10299824" cy="365125"/>
          </a:xfrm>
        </p:spPr>
        <p:txBody>
          <a:bodyPr anchor="b" anchorCtr="0"/>
          <a:lstStyle/>
          <a:p>
            <a:endParaRPr lang="en-GB" dirty="0">
              <a:solidFill>
                <a:schemeClr val="tx2"/>
              </a:solidFill>
            </a:endParaRPr>
          </a:p>
          <a:p>
            <a:r>
              <a:rPr lang="en-GB" sz="1200" b="0" i="0" u="none" strike="noStrike" baseline="30000" dirty="0">
                <a:solidFill>
                  <a:schemeClr val="tx2"/>
                </a:solidFill>
                <a:latin typeface="Arial" panose="020B0604020202020204" pitchFamily="34" charset="0"/>
                <a:cs typeface="Arial" panose="020B0604020202020204" pitchFamily="34" charset="0"/>
              </a:rPr>
              <a:t>a </a:t>
            </a:r>
            <a:r>
              <a:rPr lang="en-GB" sz="1200" b="0" i="0" u="none" strike="noStrike" baseline="0" dirty="0">
                <a:solidFill>
                  <a:schemeClr val="tx2"/>
                </a:solidFill>
                <a:latin typeface="Arial" panose="020B0604020202020204" pitchFamily="34" charset="0"/>
                <a:cs typeface="Arial" panose="020B0604020202020204" pitchFamily="34" charset="0"/>
              </a:rPr>
              <a:t>Extension phase ongoing in selected cohorts; </a:t>
            </a:r>
            <a:r>
              <a:rPr lang="en-GB" sz="1200" b="0" i="0" u="none" strike="noStrike" baseline="30000" dirty="0">
                <a:solidFill>
                  <a:schemeClr val="tx2"/>
                </a:solidFill>
                <a:latin typeface="Arial" panose="020B0604020202020204" pitchFamily="34" charset="0"/>
                <a:cs typeface="Arial" panose="020B0604020202020204" pitchFamily="34" charset="0"/>
              </a:rPr>
              <a:t>b </a:t>
            </a:r>
            <a:r>
              <a:rPr lang="en-GB" sz="1200" b="0" i="0" u="none" strike="noStrike" baseline="0" dirty="0">
                <a:solidFill>
                  <a:schemeClr val="tx2"/>
                </a:solidFill>
                <a:latin typeface="Arial" panose="020B0604020202020204" pitchFamily="34" charset="0"/>
                <a:cs typeface="Arial" panose="020B0604020202020204" pitchFamily="34" charset="0"/>
              </a:rPr>
              <a:t>EGFR cohorts not presented here; </a:t>
            </a:r>
            <a:r>
              <a:rPr lang="en-GB" sz="1200" b="0" i="0" u="none" strike="noStrike" baseline="30000" dirty="0">
                <a:solidFill>
                  <a:schemeClr val="tx2"/>
                </a:solidFill>
                <a:latin typeface="Arial" panose="020B0604020202020204" pitchFamily="34" charset="0"/>
                <a:cs typeface="Arial" panose="020B0604020202020204" pitchFamily="34" charset="0"/>
              </a:rPr>
              <a:t>c </a:t>
            </a:r>
            <a:r>
              <a:rPr lang="en-GB" sz="1200" b="0" i="0" u="none" strike="noStrike" baseline="0" dirty="0">
                <a:solidFill>
                  <a:schemeClr val="tx2"/>
                </a:solidFill>
                <a:latin typeface="Arial" panose="020B0604020202020204" pitchFamily="34" charset="0"/>
                <a:cs typeface="Arial" panose="020B0604020202020204" pitchFamily="34" charset="0"/>
              </a:rPr>
              <a:t>July 1, 2024 data cut-off. Dose optimisation cohort (D1) ongoing; not shown.</a:t>
            </a:r>
            <a:endParaRPr lang="en-GB" sz="1200" dirty="0">
              <a:solidFill>
                <a:schemeClr val="tx2"/>
              </a:solidFill>
              <a:latin typeface="Arial" panose="020B0604020202020204" pitchFamily="34" charset="0"/>
              <a:cs typeface="Arial" panose="020B0604020202020204" pitchFamily="34" charset="0"/>
            </a:endParaRPr>
          </a:p>
          <a:p>
            <a:r>
              <a:rPr lang="en-GB" dirty="0">
                <a:solidFill>
                  <a:schemeClr val="tx2"/>
                </a:solidFill>
              </a:rPr>
              <a:t>1L, first-line; 2L, second-line; ADC, antibody-drug conjugate; BID, twice daily; DCR, disease control rate; DoR, duration of response; EGFR, epidermal growth factor receptor; ex20ins, exon 20 insertion mutations; FDA, Food and Drug Administration; HER2, human epidermal growth factor receptor 2; muts, mutations; NSCLC, non-small-cell lung cancer; ORR, overall response rate; PFS, progression-free survival; PK, pharmacokinetics; Tx, treatment </a:t>
            </a:r>
          </a:p>
          <a:p>
            <a:r>
              <a:rPr lang="en-GB" dirty="0">
                <a:solidFill>
                  <a:schemeClr val="tx2"/>
                </a:solidFill>
              </a:rPr>
              <a:t>1. Girard N, et al. J Clin Oncol. 2024; 42(suppl 17; abstr LBA8598); 2. Le X, et al. Abstract PL04.03, WCLC 2024 (oral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18</a:t>
            </a:fld>
            <a:endParaRPr lang="en-GB" dirty="0"/>
          </a:p>
        </p:txBody>
      </p:sp>
      <p:sp>
        <p:nvSpPr>
          <p:cNvPr id="4" name="Rectangle: Rounded Corners 7">
            <a:extLst>
              <a:ext uri="{FF2B5EF4-FFF2-40B4-BE49-F238E27FC236}">
                <a16:creationId xmlns:a16="http://schemas.microsoft.com/office/drawing/2014/main" id="{EB6867E5-D338-F51E-7712-0E457B2278F4}"/>
              </a:ext>
            </a:extLst>
          </p:cNvPr>
          <p:cNvSpPr/>
          <p:nvPr/>
        </p:nvSpPr>
        <p:spPr>
          <a:xfrm>
            <a:off x="9120335" y="3366862"/>
            <a:ext cx="2422947" cy="1870594"/>
          </a:xfrm>
          <a:prstGeom prst="roundRect">
            <a:avLst>
              <a:gd name="adj" fmla="val 657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600" b="1" dirty="0">
                <a:solidFill>
                  <a:schemeClr val="accent1"/>
                </a:solidFill>
                <a:latin typeface="Arial" panose="020B0604020202020204" pitchFamily="34" charset="0"/>
                <a:cs typeface="Arial" panose="020B0604020202020204" pitchFamily="34" charset="0"/>
              </a:rPr>
              <a:t>Endpoints</a:t>
            </a:r>
          </a:p>
          <a:p>
            <a:pPr>
              <a:spcAft>
                <a:spcPts val="300"/>
              </a:spcAft>
              <a:buClr>
                <a:schemeClr val="accent1"/>
              </a:buClr>
            </a:pPr>
            <a:r>
              <a:rPr lang="en-GB" sz="1400" b="1" dirty="0">
                <a:solidFill>
                  <a:schemeClr val="tx1"/>
                </a:solidFill>
                <a:latin typeface="Arial" panose="020B0604020202020204" pitchFamily="34" charset="0"/>
                <a:cs typeface="Arial" panose="020B0604020202020204" pitchFamily="34" charset="0"/>
              </a:rPr>
              <a:t>Primary:</a:t>
            </a:r>
          </a:p>
          <a:p>
            <a:pPr marL="184150" indent="-1841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Safety and tolerability</a:t>
            </a:r>
          </a:p>
          <a:p>
            <a:pPr marL="184150" indent="-1841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Pharmacokinetics</a:t>
            </a:r>
          </a:p>
          <a:p>
            <a:pPr>
              <a:spcBef>
                <a:spcPts val="300"/>
              </a:spcBef>
              <a:buClr>
                <a:schemeClr val="accent1"/>
              </a:buClr>
            </a:pPr>
            <a:r>
              <a:rPr lang="en-GB" sz="1400" b="1" dirty="0">
                <a:solidFill>
                  <a:schemeClr val="tx1"/>
                </a:solidFill>
                <a:latin typeface="Arial" panose="020B0604020202020204" pitchFamily="34" charset="0"/>
                <a:cs typeface="Arial" panose="020B0604020202020204" pitchFamily="34" charset="0"/>
              </a:rPr>
              <a:t>Secondary:</a:t>
            </a:r>
            <a:endParaRPr lang="en-GB" sz="1400" dirty="0">
              <a:solidFill>
                <a:schemeClr val="tx1"/>
              </a:solidFill>
              <a:latin typeface="Arial" panose="020B0604020202020204" pitchFamily="34" charset="0"/>
              <a:cs typeface="Arial" panose="020B0604020202020204" pitchFamily="34" charset="0"/>
            </a:endParaRPr>
          </a:p>
          <a:p>
            <a:pPr marL="184150" indent="-184150">
              <a:buClr>
                <a:schemeClr val="accent1"/>
              </a:buClr>
              <a:buFont typeface="Arial" panose="020B0604020202020204" pitchFamily="34" charset="0"/>
              <a:buChar char="•"/>
              <a:tabLst>
                <a:tab pos="1011238" algn="l"/>
                <a:tab pos="1774825" algn="l"/>
              </a:tabLst>
            </a:pPr>
            <a:r>
              <a:rPr lang="en-GB" sz="1400" dirty="0">
                <a:solidFill>
                  <a:schemeClr val="tx1"/>
                </a:solidFill>
                <a:latin typeface="Arial" panose="020B0604020202020204" pitchFamily="34" charset="0"/>
                <a:cs typeface="Arial" panose="020B0604020202020204" pitchFamily="34" charset="0"/>
              </a:rPr>
              <a:t>ORR (investigator assessed)</a:t>
            </a:r>
          </a:p>
          <a:p>
            <a:pPr marL="184150" indent="-184150">
              <a:buClr>
                <a:schemeClr val="accent1"/>
              </a:buClr>
              <a:buFont typeface="Arial" panose="020B0604020202020204" pitchFamily="34" charset="0"/>
              <a:buChar char="•"/>
              <a:tabLst>
                <a:tab pos="1011238" algn="l"/>
                <a:tab pos="1774825" algn="l"/>
              </a:tabLst>
            </a:pPr>
            <a:r>
              <a:rPr lang="en-GB" sz="1400" dirty="0">
                <a:solidFill>
                  <a:schemeClr val="tx1"/>
                </a:solidFill>
                <a:latin typeface="Arial" panose="020B0604020202020204" pitchFamily="34" charset="0"/>
                <a:cs typeface="Arial" panose="020B0604020202020204" pitchFamily="34" charset="0"/>
              </a:rPr>
              <a:t>PFS, DoR and DCR</a:t>
            </a:r>
          </a:p>
        </p:txBody>
      </p:sp>
      <p:sp>
        <p:nvSpPr>
          <p:cNvPr id="10" name="Rounded Rectangle 9">
            <a:extLst>
              <a:ext uri="{FF2B5EF4-FFF2-40B4-BE49-F238E27FC236}">
                <a16:creationId xmlns:a16="http://schemas.microsoft.com/office/drawing/2014/main" id="{F165B781-4179-0762-633C-F50C6EA9205B}"/>
              </a:ext>
            </a:extLst>
          </p:cNvPr>
          <p:cNvSpPr/>
          <p:nvPr/>
        </p:nvSpPr>
        <p:spPr>
          <a:xfrm>
            <a:off x="619202" y="3068960"/>
            <a:ext cx="2606588" cy="2091993"/>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600" b="1" dirty="0">
                <a:solidFill>
                  <a:schemeClr val="accent1"/>
                </a:solidFill>
                <a:latin typeface="Arial" panose="020B0604020202020204" pitchFamily="34" charset="0"/>
                <a:cs typeface="Arial" panose="020B0604020202020204" pitchFamily="34" charset="0"/>
              </a:rPr>
              <a:t>Dose escalation &amp; backfill</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Advanced NSCLC patients </a:t>
            </a:r>
            <a:r>
              <a:rPr lang="en-GB" sz="1200" i="1" dirty="0">
                <a:solidFill>
                  <a:schemeClr val="tx1"/>
                </a:solidFill>
                <a:latin typeface="Arial" panose="020B0604020202020204" pitchFamily="34" charset="0"/>
                <a:cs typeface="Arial" panose="020B0604020202020204" pitchFamily="34" charset="0"/>
              </a:rPr>
              <a:t>HER2</a:t>
            </a:r>
            <a:r>
              <a:rPr lang="en-GB" sz="1200" dirty="0">
                <a:solidFill>
                  <a:schemeClr val="tx1"/>
                </a:solidFill>
                <a:latin typeface="Arial" panose="020B0604020202020204" pitchFamily="34" charset="0"/>
                <a:cs typeface="Arial" panose="020B0604020202020204" pitchFamily="34" charset="0"/>
              </a:rPr>
              <a:t> or </a:t>
            </a:r>
            <a:r>
              <a:rPr lang="en-GB" sz="1200" i="1" dirty="0">
                <a:solidFill>
                  <a:schemeClr val="tx1"/>
                </a:solidFill>
                <a:latin typeface="Arial" panose="020B0604020202020204" pitchFamily="34" charset="0"/>
                <a:cs typeface="Arial" panose="020B0604020202020204" pitchFamily="34" charset="0"/>
              </a:rPr>
              <a:t>EGFR</a:t>
            </a:r>
            <a:r>
              <a:rPr lang="en-GB" sz="1200" dirty="0">
                <a:solidFill>
                  <a:schemeClr val="tx1"/>
                </a:solidFill>
                <a:latin typeface="Arial" panose="020B0604020202020204" pitchFamily="34" charset="0"/>
                <a:cs typeface="Arial" panose="020B0604020202020204" pitchFamily="34" charset="0"/>
              </a:rPr>
              <a:t> mutations</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Patients were treated with increasing oral doses of BAY 2927088 to identify the recommended doses for expansion</a:t>
            </a:r>
          </a:p>
        </p:txBody>
      </p:sp>
      <p:sp>
        <p:nvSpPr>
          <p:cNvPr id="11" name="TextBox 10">
            <a:extLst>
              <a:ext uri="{FF2B5EF4-FFF2-40B4-BE49-F238E27FC236}">
                <a16:creationId xmlns:a16="http://schemas.microsoft.com/office/drawing/2014/main" id="{A21869AD-B272-19C8-EAF2-8C5FCB272604}"/>
              </a:ext>
            </a:extLst>
          </p:cNvPr>
          <p:cNvSpPr txBox="1"/>
          <p:nvPr/>
        </p:nvSpPr>
        <p:spPr>
          <a:xfrm>
            <a:off x="3291348" y="3068960"/>
            <a:ext cx="859210" cy="373949"/>
          </a:xfrm>
          <a:prstGeom prst="rect">
            <a:avLst/>
          </a:prstGeom>
          <a:noFill/>
        </p:spPr>
        <p:txBody>
          <a:bodyPr wrap="none" lIns="0" tIns="0" rIns="0" bIns="0" rtlCol="0">
            <a:spAutoFit/>
          </a:bodyPr>
          <a:lstStyle/>
          <a:p>
            <a:pPr algn="ctr">
              <a:lnSpc>
                <a:spcPct val="90000"/>
              </a:lnSpc>
            </a:pPr>
            <a:r>
              <a:rPr lang="en-GB" sz="900" b="1" dirty="0">
                <a:latin typeface="Arial" panose="020B0604020202020204" pitchFamily="34" charset="0"/>
                <a:ea typeface="Aileron" charset="0"/>
                <a:cs typeface="Arial" panose="020B0604020202020204" pitchFamily="34" charset="0"/>
              </a:rPr>
              <a:t>Recommended</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dose (or doses)</a:t>
            </a:r>
            <a:br>
              <a:rPr lang="en-GB" sz="900" b="1" dirty="0">
                <a:latin typeface="Arial" panose="020B0604020202020204" pitchFamily="34" charset="0"/>
                <a:ea typeface="Aileron" charset="0"/>
                <a:cs typeface="Arial" panose="020B0604020202020204" pitchFamily="34" charset="0"/>
              </a:rPr>
            </a:br>
            <a:r>
              <a:rPr lang="en-GB" sz="900" b="1" dirty="0">
                <a:latin typeface="Arial" panose="020B0604020202020204" pitchFamily="34" charset="0"/>
                <a:ea typeface="Aileron" charset="0"/>
                <a:cs typeface="Arial" panose="020B0604020202020204" pitchFamily="34" charset="0"/>
              </a:rPr>
              <a:t>for expansion</a:t>
            </a:r>
          </a:p>
        </p:txBody>
      </p:sp>
      <p:grpSp>
        <p:nvGrpSpPr>
          <p:cNvPr id="20" name="Group 19">
            <a:extLst>
              <a:ext uri="{FF2B5EF4-FFF2-40B4-BE49-F238E27FC236}">
                <a16:creationId xmlns:a16="http://schemas.microsoft.com/office/drawing/2014/main" id="{6193AC19-B82D-0EFC-CFB9-94DF68CD2901}"/>
              </a:ext>
            </a:extLst>
          </p:cNvPr>
          <p:cNvGrpSpPr/>
          <p:nvPr/>
        </p:nvGrpSpPr>
        <p:grpSpPr>
          <a:xfrm>
            <a:off x="3321249" y="3897156"/>
            <a:ext cx="792088" cy="463185"/>
            <a:chOff x="407368" y="5439868"/>
            <a:chExt cx="792088" cy="463185"/>
          </a:xfrm>
        </p:grpSpPr>
        <p:sp>
          <p:nvSpPr>
            <p:cNvPr id="12" name="Right Arrow 11">
              <a:extLst>
                <a:ext uri="{FF2B5EF4-FFF2-40B4-BE49-F238E27FC236}">
                  <a16:creationId xmlns:a16="http://schemas.microsoft.com/office/drawing/2014/main" id="{4672C603-9668-EA0A-740F-933EF08EE741}"/>
                </a:ext>
              </a:extLst>
            </p:cNvPr>
            <p:cNvSpPr/>
            <p:nvPr/>
          </p:nvSpPr>
          <p:spPr>
            <a:xfrm>
              <a:off x="407368" y="5439868"/>
              <a:ext cx="792088" cy="463185"/>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C4675F76-6BAC-FE91-4A5B-4EB180BD90AD}"/>
                </a:ext>
              </a:extLst>
            </p:cNvPr>
            <p:cNvSpPr txBox="1"/>
            <p:nvPr/>
          </p:nvSpPr>
          <p:spPr>
            <a:xfrm>
              <a:off x="455901" y="5605200"/>
              <a:ext cx="625172" cy="138499"/>
            </a:xfrm>
            <a:prstGeom prst="rect">
              <a:avLst/>
            </a:prstGeom>
            <a:noFill/>
          </p:spPr>
          <p:txBody>
            <a:bodyPr wrap="none" lIns="0" tIns="0" rIns="0" bIns="0" rtlCol="0">
              <a:spAutoFit/>
            </a:bodyPr>
            <a:lstStyle/>
            <a:p>
              <a:pPr algn="ctr">
                <a:lnSpc>
                  <a:spcPct val="90000"/>
                </a:lnSpc>
              </a:pPr>
              <a:r>
                <a:rPr lang="en-GB" sz="1000" b="1" dirty="0">
                  <a:solidFill>
                    <a:schemeClr val="bg1"/>
                  </a:solidFill>
                  <a:latin typeface="Arial" panose="020B0604020202020204" pitchFamily="34" charset="0"/>
                  <a:ea typeface="Aileron" charset="0"/>
                  <a:cs typeface="Arial" panose="020B0604020202020204" pitchFamily="34" charset="0"/>
                </a:rPr>
                <a:t>20 mg BID</a:t>
              </a:r>
            </a:p>
          </p:txBody>
        </p:sp>
      </p:grpSp>
      <p:sp>
        <p:nvSpPr>
          <p:cNvPr id="26" name="Rectangle: Rounded Corners 7">
            <a:extLst>
              <a:ext uri="{FF2B5EF4-FFF2-40B4-BE49-F238E27FC236}">
                <a16:creationId xmlns:a16="http://schemas.microsoft.com/office/drawing/2014/main" id="{E010ADE4-FF35-5AC7-BF05-21F5A21772DF}"/>
              </a:ext>
            </a:extLst>
          </p:cNvPr>
          <p:cNvSpPr/>
          <p:nvPr/>
        </p:nvSpPr>
        <p:spPr>
          <a:xfrm>
            <a:off x="4216116" y="3655324"/>
            <a:ext cx="4616188" cy="1870594"/>
          </a:xfrm>
          <a:prstGeom prst="roundRect">
            <a:avLst>
              <a:gd name="adj" fmla="val 6575"/>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marL="2409825" indent="-182563">
              <a:buClr>
                <a:schemeClr val="accent1"/>
              </a:buClr>
              <a:buFont typeface="Arial" panose="020B0604020202020204" pitchFamily="34" charset="0"/>
              <a:buChar char="•"/>
            </a:pPr>
            <a:endParaRPr lang="en-GB" sz="1200" dirty="0">
              <a:solidFill>
                <a:schemeClr val="tx1"/>
              </a:solidFill>
              <a:latin typeface="Arial" panose="020B0604020202020204" pitchFamily="34" charset="0"/>
              <a:cs typeface="Arial" panose="020B0604020202020204" pitchFamily="34" charset="0"/>
            </a:endParaRPr>
          </a:p>
          <a:p>
            <a:pPr marL="2409825" indent="-182563">
              <a:buClr>
                <a:schemeClr val="accent1"/>
              </a:buClr>
              <a:buFont typeface="Arial" panose="020B0604020202020204" pitchFamily="34" charset="0"/>
              <a:buChar char="•"/>
            </a:pPr>
            <a:endParaRPr lang="en-GB" sz="1200" dirty="0">
              <a:solidFill>
                <a:schemeClr val="tx1"/>
              </a:solidFill>
              <a:latin typeface="Arial" panose="020B0604020202020204" pitchFamily="34" charset="0"/>
              <a:cs typeface="Arial" panose="020B0604020202020204" pitchFamily="34" charset="0"/>
            </a:endParaRPr>
          </a:p>
          <a:p>
            <a:pPr marL="2409825" indent="-182563">
              <a:buClr>
                <a:schemeClr val="accent1"/>
              </a:buClr>
              <a:buFont typeface="Arial" panose="020B0604020202020204" pitchFamily="34" charset="0"/>
              <a:buChar char="•"/>
            </a:pPr>
            <a:endParaRPr lang="en-GB" sz="1200" dirty="0">
              <a:solidFill>
                <a:schemeClr val="tx1"/>
              </a:solidFill>
              <a:latin typeface="Arial" panose="020B0604020202020204" pitchFamily="34" charset="0"/>
              <a:cs typeface="Arial" panose="020B0604020202020204" pitchFamily="34" charset="0"/>
            </a:endParaRPr>
          </a:p>
          <a:p>
            <a:pPr marL="2495550" indent="-269875">
              <a:spcAft>
                <a:spcPts val="300"/>
              </a:spcAft>
              <a:buClr>
                <a:schemeClr val="accent1"/>
              </a:buClr>
              <a:buAutoNum type="alphaUcPeriod" startAt="5"/>
            </a:pPr>
            <a:r>
              <a:rPr lang="en-GB" sz="1200" dirty="0">
                <a:solidFill>
                  <a:schemeClr val="tx1"/>
                </a:solidFill>
                <a:latin typeface="Arial" panose="020B0604020202020204" pitchFamily="34" charset="0"/>
                <a:cs typeface="Arial" panose="020B0604020202020204" pitchFamily="34" charset="0"/>
              </a:rPr>
              <a:t>HER2 activating muts</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Prior HER2-ADC</a:t>
            </a:r>
          </a:p>
          <a:p>
            <a:pPr marL="2495550" indent="-269875">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F.	</a:t>
            </a:r>
            <a:r>
              <a:rPr lang="en-GB" sz="1200" dirty="0">
                <a:solidFill>
                  <a:schemeClr val="tx1"/>
                </a:solidFill>
                <a:latin typeface="Arial" panose="020B0604020202020204" pitchFamily="34" charset="0"/>
                <a:cs typeface="Arial" panose="020B0604020202020204" pitchFamily="34" charset="0"/>
              </a:rPr>
              <a:t>1L naïve to any prior systemic Tx</a:t>
            </a:r>
          </a:p>
          <a:p>
            <a:pPr marL="2495550" indent="-269875">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G.	</a:t>
            </a:r>
            <a:r>
              <a:rPr lang="en-GB" sz="1200" dirty="0">
                <a:solidFill>
                  <a:schemeClr val="tx1"/>
                </a:solidFill>
                <a:latin typeface="Arial" panose="020B0604020202020204" pitchFamily="34" charset="0"/>
                <a:cs typeface="Arial" panose="020B0604020202020204" pitchFamily="34" charset="0"/>
              </a:rPr>
              <a:t>2L + active brain metastases</a:t>
            </a:r>
          </a:p>
        </p:txBody>
      </p:sp>
      <p:sp>
        <p:nvSpPr>
          <p:cNvPr id="27" name="TextBox 26">
            <a:extLst>
              <a:ext uri="{FF2B5EF4-FFF2-40B4-BE49-F238E27FC236}">
                <a16:creationId xmlns:a16="http://schemas.microsoft.com/office/drawing/2014/main" id="{42B024D8-DB82-44E6-BED0-B66C71CFED55}"/>
              </a:ext>
            </a:extLst>
          </p:cNvPr>
          <p:cNvSpPr txBox="1"/>
          <p:nvPr/>
        </p:nvSpPr>
        <p:spPr>
          <a:xfrm>
            <a:off x="5183897" y="3838057"/>
            <a:ext cx="2561599" cy="332399"/>
          </a:xfrm>
          <a:prstGeom prst="rect">
            <a:avLst/>
          </a:prstGeom>
          <a:noFill/>
        </p:spPr>
        <p:txBody>
          <a:bodyPr wrap="none" lIns="0" tIns="0" rIns="0" bIns="0" rtlCol="0">
            <a:spAutoFit/>
          </a:bodyPr>
          <a:lstStyle/>
          <a:p>
            <a:pPr algn="ctr">
              <a:lnSpc>
                <a:spcPct val="90000"/>
              </a:lnSpc>
            </a:pPr>
            <a:r>
              <a:rPr lang="en-GB" sz="1200" b="1" dirty="0">
                <a:latin typeface="Arial" panose="020B0604020202020204" pitchFamily="34" charset="0"/>
                <a:ea typeface="Aileron" charset="0"/>
                <a:cs typeface="Arial" panose="020B0604020202020204" pitchFamily="34" charset="0"/>
              </a:rPr>
              <a:t>Expansion cohorts of patients with</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either </a:t>
            </a:r>
            <a:r>
              <a:rPr lang="en-GB" sz="1200" b="1" i="1" dirty="0">
                <a:latin typeface="Arial" panose="020B0604020202020204" pitchFamily="34" charset="0"/>
                <a:ea typeface="Aileron" charset="0"/>
                <a:cs typeface="Arial" panose="020B0604020202020204" pitchFamily="34" charset="0"/>
              </a:rPr>
              <a:t>HER2</a:t>
            </a:r>
            <a:r>
              <a:rPr lang="en-GB" sz="1200" b="1" dirty="0">
                <a:latin typeface="Arial" panose="020B0604020202020204" pitchFamily="34" charset="0"/>
                <a:ea typeface="Aileron" charset="0"/>
                <a:cs typeface="Arial" panose="020B0604020202020204" pitchFamily="34" charset="0"/>
              </a:rPr>
              <a:t> or </a:t>
            </a:r>
            <a:r>
              <a:rPr lang="en-GB" sz="1200" b="1" i="1" dirty="0">
                <a:latin typeface="Arial" panose="020B0604020202020204" pitchFamily="34" charset="0"/>
                <a:ea typeface="Aileron" charset="0"/>
                <a:cs typeface="Arial" panose="020B0604020202020204" pitchFamily="34" charset="0"/>
              </a:rPr>
              <a:t>EGFR </a:t>
            </a:r>
            <a:r>
              <a:rPr lang="en-GB" sz="1200" b="1" dirty="0">
                <a:latin typeface="Arial" panose="020B0604020202020204" pitchFamily="34" charset="0"/>
                <a:ea typeface="Aileron" charset="0"/>
                <a:cs typeface="Arial" panose="020B0604020202020204" pitchFamily="34" charset="0"/>
              </a:rPr>
              <a:t>mutations</a:t>
            </a:r>
            <a:r>
              <a:rPr lang="en-GB" sz="1200" b="1" baseline="30000" dirty="0">
                <a:latin typeface="Arial" panose="020B0604020202020204" pitchFamily="34" charset="0"/>
                <a:ea typeface="Aileron" charset="0"/>
                <a:cs typeface="Arial" panose="020B0604020202020204" pitchFamily="34" charset="0"/>
              </a:rPr>
              <a:t>b</a:t>
            </a:r>
          </a:p>
        </p:txBody>
      </p:sp>
      <p:sp>
        <p:nvSpPr>
          <p:cNvPr id="25" name="Rectangle: Rounded Corners 7">
            <a:extLst>
              <a:ext uri="{FF2B5EF4-FFF2-40B4-BE49-F238E27FC236}">
                <a16:creationId xmlns:a16="http://schemas.microsoft.com/office/drawing/2014/main" id="{0FE46D47-E49C-C84E-1A08-62FB9EA9CDA3}"/>
              </a:ext>
            </a:extLst>
          </p:cNvPr>
          <p:cNvSpPr/>
          <p:nvPr/>
        </p:nvSpPr>
        <p:spPr>
          <a:xfrm>
            <a:off x="4216116" y="3068960"/>
            <a:ext cx="4616188" cy="676580"/>
          </a:xfrm>
          <a:prstGeom prst="roundRect">
            <a:avLst>
              <a:gd name="adj" fmla="val 0"/>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600" b="1" dirty="0">
                <a:solidFill>
                  <a:schemeClr val="bg1"/>
                </a:solidFill>
                <a:latin typeface="Arial" panose="020B0604020202020204" pitchFamily="34" charset="0"/>
                <a:cs typeface="Arial" panose="020B0604020202020204" pitchFamily="34" charset="0"/>
              </a:rPr>
              <a:t>Expansion / extension</a:t>
            </a:r>
            <a:r>
              <a:rPr lang="en-GB" sz="1600" b="1" baseline="30000" dirty="0">
                <a:solidFill>
                  <a:schemeClr val="bg1"/>
                </a:solidFill>
                <a:latin typeface="Arial" panose="020B0604020202020204" pitchFamily="34" charset="0"/>
                <a:cs typeface="Arial" panose="020B0604020202020204" pitchFamily="34" charset="0"/>
              </a:rPr>
              <a:t>a</a:t>
            </a:r>
          </a:p>
          <a:p>
            <a:pPr algn="ctr">
              <a:spcAft>
                <a:spcPts val="300"/>
              </a:spcAft>
              <a:buClr>
                <a:schemeClr val="accent1"/>
              </a:buClr>
            </a:pPr>
            <a:r>
              <a:rPr lang="en-GB" sz="1000" dirty="0">
                <a:solidFill>
                  <a:schemeClr val="bg1"/>
                </a:solidFill>
                <a:latin typeface="Arial" panose="020B0604020202020204" pitchFamily="34" charset="0"/>
                <a:cs typeface="Arial" panose="020B0604020202020204" pitchFamily="34" charset="0"/>
              </a:rPr>
              <a:t>To evaluate the safety profile, tolerability, and efficacy, and characterise the PK of BAY 2927088 at the recommended dose or doses for expansion</a:t>
            </a:r>
          </a:p>
        </p:txBody>
      </p:sp>
      <p:sp>
        <p:nvSpPr>
          <p:cNvPr id="16" name="TextBox 15">
            <a:extLst>
              <a:ext uri="{FF2B5EF4-FFF2-40B4-BE49-F238E27FC236}">
                <a16:creationId xmlns:a16="http://schemas.microsoft.com/office/drawing/2014/main" id="{66338619-7167-CCD5-87DB-DFEDCF1514FC}"/>
              </a:ext>
            </a:extLst>
          </p:cNvPr>
          <p:cNvSpPr txBox="1"/>
          <p:nvPr/>
        </p:nvSpPr>
        <p:spPr>
          <a:xfrm>
            <a:off x="4251862" y="5237456"/>
            <a:ext cx="1104790"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NCT05099172</a:t>
            </a:r>
            <a:endParaRPr lang="en-GB" sz="1100" dirty="0">
              <a:latin typeface="Arial" panose="020B0604020202020204" pitchFamily="34" charset="0"/>
              <a:ea typeface="Aileron" charset="0"/>
              <a:cs typeface="Arial" panose="020B0604020202020204" pitchFamily="34" charset="0"/>
            </a:endParaRPr>
          </a:p>
        </p:txBody>
      </p:sp>
      <p:sp>
        <p:nvSpPr>
          <p:cNvPr id="30" name="Rectangle: Rounded Corners 7">
            <a:extLst>
              <a:ext uri="{FF2B5EF4-FFF2-40B4-BE49-F238E27FC236}">
                <a16:creationId xmlns:a16="http://schemas.microsoft.com/office/drawing/2014/main" id="{724EAF67-7FA7-03F0-252E-346721A40C15}"/>
              </a:ext>
            </a:extLst>
          </p:cNvPr>
          <p:cNvSpPr/>
          <p:nvPr/>
        </p:nvSpPr>
        <p:spPr>
          <a:xfrm>
            <a:off x="4334708" y="4389135"/>
            <a:ext cx="2087611" cy="813711"/>
          </a:xfrm>
          <a:prstGeom prst="roundRect">
            <a:avLst>
              <a:gd name="adj" fmla="val 6575"/>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indent="268288">
              <a:buClr>
                <a:schemeClr val="bg1"/>
              </a:buClr>
            </a:pPr>
            <a:r>
              <a:rPr lang="en-GB" sz="1200" i="1" dirty="0">
                <a:solidFill>
                  <a:schemeClr val="bg1"/>
                </a:solidFill>
                <a:latin typeface="Arial" panose="020B0604020202020204" pitchFamily="34" charset="0"/>
                <a:cs typeface="Arial" panose="020B0604020202020204" pitchFamily="34" charset="0"/>
              </a:rPr>
              <a:t>HER2</a:t>
            </a:r>
            <a:r>
              <a:rPr lang="en-GB" sz="1200" dirty="0">
                <a:solidFill>
                  <a:schemeClr val="bg1"/>
                </a:solidFill>
                <a:latin typeface="Arial" panose="020B0604020202020204" pitchFamily="34" charset="0"/>
                <a:cs typeface="Arial" panose="020B0604020202020204" pitchFamily="34" charset="0"/>
              </a:rPr>
              <a:t> activating muts</a:t>
            </a:r>
          </a:p>
          <a:p>
            <a:pPr indent="268288">
              <a:buClr>
                <a:schemeClr val="bg1"/>
              </a:buClr>
            </a:pPr>
            <a:r>
              <a:rPr lang="en-GB" sz="1200" i="1" dirty="0">
                <a:solidFill>
                  <a:schemeClr val="bg1"/>
                </a:solidFill>
                <a:latin typeface="Arial" panose="020B0604020202020204" pitchFamily="34" charset="0"/>
                <a:cs typeface="Arial" panose="020B0604020202020204" pitchFamily="34" charset="0"/>
              </a:rPr>
              <a:t>HER2</a:t>
            </a:r>
            <a:r>
              <a:rPr lang="en-GB" sz="1200" dirty="0">
                <a:solidFill>
                  <a:schemeClr val="bg1"/>
                </a:solidFill>
                <a:latin typeface="Arial" panose="020B0604020202020204" pitchFamily="34" charset="0"/>
                <a:cs typeface="Arial" panose="020B0604020202020204" pitchFamily="34" charset="0"/>
              </a:rPr>
              <a:t> ex20ins</a:t>
            </a:r>
          </a:p>
          <a:p>
            <a:pPr indent="268288">
              <a:buClr>
                <a:schemeClr val="bg1"/>
              </a:buClr>
            </a:pPr>
            <a:r>
              <a:rPr lang="en-GB" sz="1200" dirty="0">
                <a:solidFill>
                  <a:schemeClr val="bg1"/>
                </a:solidFill>
                <a:latin typeface="Arial" panose="020B0604020202020204" pitchFamily="34" charset="0"/>
                <a:cs typeface="Arial" panose="020B0604020202020204" pitchFamily="34" charset="0"/>
              </a:rPr>
              <a:t>Targeted Tx naïve </a:t>
            </a:r>
          </a:p>
          <a:p>
            <a:pPr indent="268288">
              <a:buClr>
                <a:schemeClr val="bg1"/>
              </a:buClr>
            </a:pPr>
            <a:r>
              <a:rPr lang="en-GB" sz="1200" dirty="0">
                <a:solidFill>
                  <a:schemeClr val="bg1"/>
                </a:solidFill>
                <a:latin typeface="Arial" panose="020B0604020202020204" pitchFamily="34" charset="0"/>
                <a:cs typeface="Arial" panose="020B0604020202020204" pitchFamily="34" charset="0"/>
              </a:rPr>
              <a:t>(Data presented here</a:t>
            </a:r>
            <a:r>
              <a:rPr lang="en-GB" sz="1200" baseline="30000" dirty="0">
                <a:solidFill>
                  <a:schemeClr val="bg1"/>
                </a:solidFill>
                <a:latin typeface="Arial" panose="020B0604020202020204" pitchFamily="34" charset="0"/>
                <a:cs typeface="Arial" panose="020B0604020202020204" pitchFamily="34" charset="0"/>
              </a:rPr>
              <a:t>c</a:t>
            </a:r>
            <a:r>
              <a:rPr lang="en-GB" sz="1200" dirty="0">
                <a:solidFill>
                  <a:schemeClr val="bg1"/>
                </a:solidFill>
                <a:latin typeface="Arial" panose="020B0604020202020204" pitchFamily="34" charset="0"/>
                <a:cs typeface="Arial" panose="020B0604020202020204" pitchFamily="34" charset="0"/>
              </a:rPr>
              <a:t>)</a:t>
            </a:r>
          </a:p>
        </p:txBody>
      </p:sp>
      <p:sp>
        <p:nvSpPr>
          <p:cNvPr id="28" name="TextBox 27">
            <a:extLst>
              <a:ext uri="{FF2B5EF4-FFF2-40B4-BE49-F238E27FC236}">
                <a16:creationId xmlns:a16="http://schemas.microsoft.com/office/drawing/2014/main" id="{2774521E-CEAA-7667-5C0E-FB0EE5C074E6}"/>
              </a:ext>
            </a:extLst>
          </p:cNvPr>
          <p:cNvSpPr txBox="1"/>
          <p:nvPr/>
        </p:nvSpPr>
        <p:spPr>
          <a:xfrm>
            <a:off x="4340362" y="4657490"/>
            <a:ext cx="412292" cy="276999"/>
          </a:xfrm>
          <a:prstGeom prst="rect">
            <a:avLst/>
          </a:prstGeom>
          <a:noFill/>
        </p:spPr>
        <p:txBody>
          <a:bodyPr wrap="none" rtlCol="0">
            <a:spAutoFit/>
          </a:bodyPr>
          <a:lstStyle/>
          <a:p>
            <a:pPr marL="225425" indent="-215900">
              <a:spcAft>
                <a:spcPts val="300"/>
              </a:spcAft>
              <a:buClr>
                <a:schemeClr val="accent1"/>
              </a:buClr>
            </a:pPr>
            <a:r>
              <a:rPr lang="en-GB" sz="1200" b="1" dirty="0">
                <a:solidFill>
                  <a:schemeClr val="bg1"/>
                </a:solidFill>
                <a:latin typeface="Arial" panose="020B0604020202020204" pitchFamily="34" charset="0"/>
                <a:cs typeface="Arial" panose="020B0604020202020204" pitchFamily="34" charset="0"/>
              </a:rPr>
              <a:t>D. 	</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29855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1105428"/>
            <a:ext cx="10963275" cy="4525963"/>
          </a:xfrm>
        </p:spPr>
        <p:txBody>
          <a:bodyPr>
            <a:normAutofit/>
          </a:bodyPr>
          <a:lstStyle/>
          <a:p>
            <a:r>
              <a:rPr lang="en-GB" sz="1800" dirty="0"/>
              <a:t>Forty-four patients were treated, with a median follow-up of 10.9 months. Median age was 62 years, 63.6% were female, 70.5% had never smoked, and 54.5% had received ≥2 lines of therapy </a:t>
            </a:r>
          </a:p>
          <a:p>
            <a:endParaRPr lang="en-GB" sz="180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125" y="258763"/>
            <a:ext cx="10963275" cy="865187"/>
          </a:xfrm>
        </p:spPr>
        <p:txBody>
          <a:bodyPr/>
          <a:lstStyle/>
          <a:p>
            <a:r>
              <a:rPr lang="en-GB" dirty="0"/>
              <a:t>Soho-01: efficacy results (cohort d)</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9868305" cy="365125"/>
          </a:xfrm>
        </p:spPr>
        <p:txBody>
          <a:bodyPr anchor="b" anchorCtr="0"/>
          <a:lstStyle/>
          <a:p>
            <a:endParaRPr lang="en-GB" dirty="0">
              <a:solidFill>
                <a:schemeClr val="tx2"/>
              </a:solidFill>
            </a:endParaRPr>
          </a:p>
          <a:p>
            <a:endParaRPr lang="en-GB" dirty="0">
              <a:solidFill>
                <a:schemeClr val="tx2"/>
              </a:solidFill>
            </a:endParaRPr>
          </a:p>
          <a:p>
            <a:r>
              <a:rPr lang="en-GB" baseline="30000" dirty="0">
                <a:solidFill>
                  <a:schemeClr val="tx2"/>
                </a:solidFill>
              </a:rPr>
              <a:t>a </a:t>
            </a:r>
            <a:r>
              <a:rPr lang="en-GB" sz="1200" b="0" i="0" u="none" strike="noStrike" baseline="0" dirty="0">
                <a:solidFill>
                  <a:schemeClr val="tx2"/>
                </a:solidFill>
                <a:latin typeface="Arial" panose="020B0604020202020204" pitchFamily="34" charset="0"/>
                <a:cs typeface="Arial" panose="020B0604020202020204" pitchFamily="34" charset="0"/>
              </a:rPr>
              <a:t>All evaluable patients; </a:t>
            </a:r>
            <a:r>
              <a:rPr lang="en-GB" sz="1200" b="0" i="0" u="none" strike="noStrike" baseline="30000" dirty="0">
                <a:solidFill>
                  <a:schemeClr val="tx2"/>
                </a:solidFill>
                <a:latin typeface="Arial" panose="020B0604020202020204" pitchFamily="34" charset="0"/>
                <a:cs typeface="Arial" panose="020B0604020202020204" pitchFamily="34" charset="0"/>
              </a:rPr>
              <a:t>b </a:t>
            </a:r>
            <a:r>
              <a:rPr lang="en-GB" sz="1200" b="0" i="0" u="none" strike="noStrike" baseline="0" dirty="0">
                <a:solidFill>
                  <a:schemeClr val="tx2"/>
                </a:solidFill>
                <a:latin typeface="Arial" panose="020B0604020202020204" pitchFamily="34" charset="0"/>
                <a:cs typeface="Arial" panose="020B0604020202020204" pitchFamily="34" charset="0"/>
              </a:rPr>
              <a:t>Patients with confirmed CR or PR; </a:t>
            </a:r>
            <a:r>
              <a:rPr lang="en-GB" sz="1200" b="0" i="0" u="none" strike="noStrike" baseline="30000" dirty="0">
                <a:solidFill>
                  <a:schemeClr val="tx2"/>
                </a:solidFill>
                <a:latin typeface="Arial" panose="020B0604020202020204" pitchFamily="34" charset="0"/>
                <a:cs typeface="Arial" panose="020B0604020202020204" pitchFamily="34" charset="0"/>
              </a:rPr>
              <a:t>c </a:t>
            </a:r>
            <a:r>
              <a:rPr lang="en-GB" sz="1200" b="0" i="0" u="none" strike="noStrike" baseline="0" dirty="0">
                <a:solidFill>
                  <a:schemeClr val="tx2"/>
                </a:solidFill>
                <a:latin typeface="Arial" panose="020B0604020202020204" pitchFamily="34" charset="0"/>
                <a:cs typeface="Arial" panose="020B0604020202020204" pitchFamily="34" charset="0"/>
              </a:rPr>
              <a:t>Patients with confirmed CR or confirmed PR or SD for ≥12 weeks</a:t>
            </a:r>
            <a:endParaRPr lang="en-GB" sz="1200" dirty="0">
              <a:solidFill>
                <a:schemeClr val="tx2"/>
              </a:solidFill>
              <a:latin typeface="Arial" panose="020B0604020202020204" pitchFamily="34" charset="0"/>
              <a:cs typeface="Arial" panose="020B0604020202020204" pitchFamily="34" charset="0"/>
            </a:endParaRPr>
          </a:p>
          <a:p>
            <a:r>
              <a:rPr lang="en-GB" dirty="0">
                <a:solidFill>
                  <a:schemeClr val="tx2"/>
                </a:solidFill>
              </a:rPr>
              <a:t>CI, confidence interval; CR, complete response; DCR, disease control rate; DoR, duration of response; NE, not estimable; ORR, objective response rate; PD, progressive disease; PFS, progression-free survival; PR, partial response; RECIST, Response Evaluation Criteria in Solid Tumours; SD, stable disease </a:t>
            </a:r>
          </a:p>
          <a:p>
            <a:r>
              <a:rPr lang="en-GB" dirty="0">
                <a:solidFill>
                  <a:schemeClr val="tx2"/>
                </a:solidFill>
              </a:rPr>
              <a:t>Le X, et al. Abstract PL04.03, WCLC 2024 (oral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19</a:t>
            </a:fld>
            <a:endParaRPr lang="en-GB" dirty="0"/>
          </a:p>
        </p:txBody>
      </p:sp>
      <p:sp>
        <p:nvSpPr>
          <p:cNvPr id="9" name="TextBox 8">
            <a:extLst>
              <a:ext uri="{FF2B5EF4-FFF2-40B4-BE49-F238E27FC236}">
                <a16:creationId xmlns:a16="http://schemas.microsoft.com/office/drawing/2014/main" id="{5DF44BC5-367D-334F-5661-D2EAF5F3AD93}"/>
              </a:ext>
            </a:extLst>
          </p:cNvPr>
          <p:cNvSpPr txBox="1"/>
          <p:nvPr/>
        </p:nvSpPr>
        <p:spPr>
          <a:xfrm>
            <a:off x="619125" y="1779373"/>
            <a:ext cx="4370042" cy="246221"/>
          </a:xfrm>
          <a:prstGeom prst="rect">
            <a:avLst/>
          </a:prstGeom>
          <a:noFill/>
        </p:spPr>
        <p:txBody>
          <a:bodyPr wrap="none" lIns="0" tIns="0" rIns="0" bIns="0" rtlCol="0">
            <a:spAutoFit/>
          </a:bodyPr>
          <a:lstStyle/>
          <a:p>
            <a:r>
              <a:rPr lang="en-GB" sz="1600" b="1" spc="100" dirty="0">
                <a:solidFill>
                  <a:schemeClr val="accent1"/>
                </a:solidFill>
                <a:latin typeface="Arial" panose="020B0604020202020204" pitchFamily="34" charset="0"/>
                <a:ea typeface="Aileron" charset="0"/>
                <a:cs typeface="Arial" panose="020B0604020202020204" pitchFamily="34" charset="0"/>
              </a:rPr>
              <a:t>ORR PER INVESTIGATOR (RECIST V1.1)</a:t>
            </a:r>
          </a:p>
        </p:txBody>
      </p:sp>
      <p:sp>
        <p:nvSpPr>
          <p:cNvPr id="10" name="TextBox 9">
            <a:extLst>
              <a:ext uri="{FF2B5EF4-FFF2-40B4-BE49-F238E27FC236}">
                <a16:creationId xmlns:a16="http://schemas.microsoft.com/office/drawing/2014/main" id="{2D95839E-2A74-0C52-AA90-4AC327DF77B3}"/>
              </a:ext>
            </a:extLst>
          </p:cNvPr>
          <p:cNvSpPr txBox="1"/>
          <p:nvPr/>
        </p:nvSpPr>
        <p:spPr>
          <a:xfrm>
            <a:off x="5375920" y="1772816"/>
            <a:ext cx="6312023" cy="246221"/>
          </a:xfrm>
          <a:prstGeom prst="rect">
            <a:avLst/>
          </a:prstGeom>
          <a:noFill/>
        </p:spPr>
        <p:txBody>
          <a:bodyPr wrap="square" lIns="0" tIns="0" rIns="0" bIns="0" rtlCol="0">
            <a:spAutoFit/>
          </a:bodyPr>
          <a:lstStyle/>
          <a:p>
            <a:r>
              <a:rPr lang="en-GB" sz="1600" b="1" spc="70" dirty="0">
                <a:solidFill>
                  <a:schemeClr val="accent1"/>
                </a:solidFill>
                <a:latin typeface="Arial" panose="020B0604020202020204" pitchFamily="34" charset="0"/>
                <a:ea typeface="Aileron" charset="0"/>
                <a:cs typeface="Arial" panose="020B0604020202020204" pitchFamily="34" charset="0"/>
              </a:rPr>
              <a:t>SUBGROUP ANALYSES</a:t>
            </a:r>
            <a:endParaRPr lang="en-GB" sz="1600" b="1" spc="70" dirty="0">
              <a:solidFill>
                <a:schemeClr val="accent1"/>
              </a:solidFill>
              <a:highlight>
                <a:srgbClr val="FFFF00"/>
              </a:highlight>
              <a:latin typeface="Arial" panose="020B0604020202020204" pitchFamily="34" charset="0"/>
              <a:ea typeface="Aileron"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50DF895E-35A7-0EDF-D6EC-A584960E500F}"/>
              </a:ext>
            </a:extLst>
          </p:cNvPr>
          <p:cNvSpPr/>
          <p:nvPr/>
        </p:nvSpPr>
        <p:spPr>
          <a:xfrm>
            <a:off x="619126" y="4726504"/>
            <a:ext cx="4369966" cy="68400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Median DoR (N=31): </a:t>
            </a:r>
            <a:r>
              <a:rPr lang="en-GB" sz="1200" dirty="0">
                <a:latin typeface="Arial" panose="020B0604020202020204" pitchFamily="34" charset="0"/>
                <a:cs typeface="Arial" panose="020B0604020202020204" pitchFamily="34" charset="0"/>
              </a:rPr>
              <a:t>8.7 months (95% CI 4.5, NE)</a:t>
            </a:r>
          </a:p>
          <a:p>
            <a:pPr marL="171450" indent="-171450">
              <a:buFont typeface="Arial" panose="020B0604020202020204" pitchFamily="34" charset="0"/>
              <a:buChar char="•"/>
            </a:pPr>
            <a:r>
              <a:rPr lang="en-GB" sz="1200" b="1" dirty="0" err="1">
                <a:latin typeface="Arial" panose="020B0604020202020204" pitchFamily="34" charset="0"/>
                <a:cs typeface="Arial" panose="020B0604020202020204" pitchFamily="34" charset="0"/>
              </a:rPr>
              <a:t>DCR</a:t>
            </a:r>
            <a:r>
              <a:rPr lang="en-GB" sz="1200" b="1" baseline="30000" dirty="0" err="1">
                <a:latin typeface="Arial" panose="020B0604020202020204" pitchFamily="34" charset="0"/>
                <a:cs typeface="Arial" panose="020B0604020202020204" pitchFamily="34" charset="0"/>
              </a:rPr>
              <a:t>c</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83.7%</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Median PFS (N=43): </a:t>
            </a:r>
            <a:r>
              <a:rPr lang="en-GB" sz="1200" dirty="0">
                <a:latin typeface="Arial" panose="020B0604020202020204" pitchFamily="34" charset="0"/>
                <a:cs typeface="Arial" panose="020B0604020202020204" pitchFamily="34" charset="0"/>
              </a:rPr>
              <a:t>7.5 months (95% CI: 4.4, 12.2)</a:t>
            </a:r>
          </a:p>
        </p:txBody>
      </p:sp>
      <p:sp>
        <p:nvSpPr>
          <p:cNvPr id="13" name="TextBox 12">
            <a:extLst>
              <a:ext uri="{FF2B5EF4-FFF2-40B4-BE49-F238E27FC236}">
                <a16:creationId xmlns:a16="http://schemas.microsoft.com/office/drawing/2014/main" id="{F6265114-F602-EF04-5221-E76E74F20875}"/>
              </a:ext>
            </a:extLst>
          </p:cNvPr>
          <p:cNvSpPr txBox="1"/>
          <p:nvPr/>
        </p:nvSpPr>
        <p:spPr>
          <a:xfrm>
            <a:off x="6888088" y="5131431"/>
            <a:ext cx="894797" cy="246221"/>
          </a:xfrm>
          <a:prstGeom prst="rect">
            <a:avLst/>
          </a:prstGeom>
          <a:noFill/>
        </p:spPr>
        <p:txBody>
          <a:bodyPr wrap="none" rtlCol="0">
            <a:spAutoFit/>
          </a:bodyPr>
          <a:lstStyle/>
          <a:p>
            <a:r>
              <a:rPr lang="en-GB" sz="1000" b="1" dirty="0">
                <a:solidFill>
                  <a:schemeClr val="bg1"/>
                </a:solidFill>
                <a:latin typeface="Arial" panose="020B0604020202020204" pitchFamily="34" charset="0"/>
                <a:ea typeface="Aileron" charset="0"/>
                <a:cs typeface="Arial" panose="020B0604020202020204" pitchFamily="34" charset="0"/>
              </a:rPr>
              <a:t>DCR: </a:t>
            </a:r>
            <a:r>
              <a:rPr lang="en-GB" sz="1000" dirty="0">
                <a:solidFill>
                  <a:schemeClr val="bg1"/>
                </a:solidFill>
                <a:latin typeface="Arial" panose="020B0604020202020204" pitchFamily="34" charset="0"/>
                <a:ea typeface="Aileron" charset="0"/>
                <a:cs typeface="Arial" panose="020B0604020202020204" pitchFamily="34" charset="0"/>
              </a:rPr>
              <a:t>96.7%</a:t>
            </a:r>
          </a:p>
        </p:txBody>
      </p:sp>
      <p:sp>
        <p:nvSpPr>
          <p:cNvPr id="23" name="Rectangle: Rounded Corners 11">
            <a:extLst>
              <a:ext uri="{FF2B5EF4-FFF2-40B4-BE49-F238E27FC236}">
                <a16:creationId xmlns:a16="http://schemas.microsoft.com/office/drawing/2014/main" id="{F7E187AF-1946-270C-3313-ADF31C3FDD2A}"/>
              </a:ext>
            </a:extLst>
          </p:cNvPr>
          <p:cNvSpPr/>
          <p:nvPr/>
        </p:nvSpPr>
        <p:spPr>
          <a:xfrm>
            <a:off x="5375920" y="4726504"/>
            <a:ext cx="5987685" cy="68400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GB" sz="1200" dirty="0">
              <a:solidFill>
                <a:schemeClr val="bg1"/>
              </a:solidFill>
              <a:latin typeface="Arial" panose="020B0604020202020204" pitchFamily="34" charset="0"/>
              <a:cs typeface="Arial" panose="020B0604020202020204" pitchFamily="34" charset="0"/>
            </a:endParaRPr>
          </a:p>
        </p:txBody>
      </p:sp>
      <p:graphicFrame>
        <p:nvGraphicFramePr>
          <p:cNvPr id="24" name="Table 23">
            <a:extLst>
              <a:ext uri="{FF2B5EF4-FFF2-40B4-BE49-F238E27FC236}">
                <a16:creationId xmlns:a16="http://schemas.microsoft.com/office/drawing/2014/main" id="{5F3476E0-EF1A-B99F-4D2F-128E823739B8}"/>
              </a:ext>
            </a:extLst>
          </p:cNvPr>
          <p:cNvGraphicFramePr>
            <a:graphicFrameLocks noGrp="1"/>
          </p:cNvGraphicFramePr>
          <p:nvPr>
            <p:extLst>
              <p:ext uri="{D42A27DB-BD31-4B8C-83A1-F6EECF244321}">
                <p14:modId xmlns:p14="http://schemas.microsoft.com/office/powerpoint/2010/main" val="4091973302"/>
              </p:ext>
            </p:extLst>
          </p:nvPr>
        </p:nvGraphicFramePr>
        <p:xfrm>
          <a:off x="619201" y="2127762"/>
          <a:ext cx="4369966" cy="2464228"/>
        </p:xfrm>
        <a:graphic>
          <a:graphicData uri="http://schemas.openxmlformats.org/drawingml/2006/table">
            <a:tbl>
              <a:tblPr firstRow="1" bandRow="1">
                <a:tableStyleId>{5C22544A-7EE6-4342-B048-85BDC9FD1C3A}</a:tableStyleId>
              </a:tblPr>
              <a:tblGrid>
                <a:gridCol w="3416158">
                  <a:extLst>
                    <a:ext uri="{9D8B030D-6E8A-4147-A177-3AD203B41FA5}">
                      <a16:colId xmlns:a16="http://schemas.microsoft.com/office/drawing/2014/main" val="1228340351"/>
                    </a:ext>
                  </a:extLst>
                </a:gridCol>
                <a:gridCol w="953808">
                  <a:extLst>
                    <a:ext uri="{9D8B030D-6E8A-4147-A177-3AD203B41FA5}">
                      <a16:colId xmlns:a16="http://schemas.microsoft.com/office/drawing/2014/main" val="283653199"/>
                    </a:ext>
                  </a:extLst>
                </a:gridCol>
              </a:tblGrid>
              <a:tr h="534724">
                <a:tc>
                  <a:txBody>
                    <a:bodyPr/>
                    <a:lstStyle/>
                    <a:p>
                      <a:pPr>
                        <a:lnSpc>
                          <a:spcPct val="107000"/>
                        </a:lnSpc>
                      </a:pPr>
                      <a:r>
                        <a:rPr lang="en-GB" sz="1200" kern="100" noProof="0" dirty="0">
                          <a:effectLst/>
                          <a:latin typeface="Arial" panose="020B0604020202020204" pitchFamily="34" charset="0"/>
                          <a:cs typeface="Arial" panose="020B0604020202020204" pitchFamily="34" charset="0"/>
                        </a:rPr>
                        <a:t>n (%)</a:t>
                      </a:r>
                    </a:p>
                  </a:txBody>
                  <a:tcPr marL="72000" marR="0" marT="0" marB="0" anchor="ctr"/>
                </a:tc>
                <a:tc>
                  <a:txBody>
                    <a:bodyPr/>
                    <a:lstStyle/>
                    <a:p>
                      <a:pPr algn="ctr"/>
                      <a:r>
                        <a:rPr lang="en-GB" sz="1100" b="1" kern="0" noProof="0" dirty="0">
                          <a:solidFill>
                            <a:schemeClr val="lt1"/>
                          </a:solidFill>
                          <a:effectLst/>
                          <a:latin typeface="Arial" panose="020B0604020202020204" pitchFamily="34" charset="0"/>
                          <a:ea typeface="+mn-ea"/>
                          <a:cs typeface="Arial" panose="020B0604020202020204" pitchFamily="34" charset="0"/>
                        </a:rPr>
                        <a:t>Patients</a:t>
                      </a:r>
                      <a:r>
                        <a:rPr lang="en-GB" sz="1100" b="1" kern="0" baseline="30000" noProof="0" dirty="0">
                          <a:solidFill>
                            <a:schemeClr val="lt1"/>
                          </a:solidFill>
                          <a:effectLst/>
                          <a:latin typeface="Arial" panose="020B0604020202020204" pitchFamily="34" charset="0"/>
                          <a:ea typeface="+mn-ea"/>
                          <a:cs typeface="Arial" panose="020B0604020202020204" pitchFamily="34" charset="0"/>
                        </a:rPr>
                        <a:t>a</a:t>
                      </a:r>
                      <a:br>
                        <a:rPr lang="en-GB" sz="1100" b="1" kern="0" noProof="0" dirty="0">
                          <a:solidFill>
                            <a:schemeClr val="lt1"/>
                          </a:solidFill>
                          <a:effectLst/>
                          <a:latin typeface="Arial" panose="020B0604020202020204" pitchFamily="34" charset="0"/>
                          <a:ea typeface="+mn-ea"/>
                          <a:cs typeface="Arial" panose="020B0604020202020204" pitchFamily="34" charset="0"/>
                        </a:rPr>
                      </a:br>
                      <a:r>
                        <a:rPr lang="en-GB" sz="1100" b="1" kern="0" noProof="0" dirty="0">
                          <a:solidFill>
                            <a:schemeClr val="lt1"/>
                          </a:solidFill>
                          <a:effectLst/>
                          <a:latin typeface="Arial" panose="020B0604020202020204" pitchFamily="34" charset="0"/>
                          <a:ea typeface="+mn-ea"/>
                          <a:cs typeface="Arial" panose="020B0604020202020204" pitchFamily="34" charset="0"/>
                        </a:rPr>
                        <a:t>(N=43)</a:t>
                      </a:r>
                    </a:p>
                  </a:txBody>
                  <a:tcPr marL="64585" marR="64585" marT="32293" marB="32293" anchor="ctr"/>
                </a:tc>
                <a:extLst>
                  <a:ext uri="{0D108BD9-81ED-4DB2-BD59-A6C34878D82A}">
                    <a16:rowId xmlns:a16="http://schemas.microsoft.com/office/drawing/2014/main" val="1713417299"/>
                  </a:ext>
                </a:extLst>
              </a:tr>
              <a:tr h="321584">
                <a:tc>
                  <a:txBody>
                    <a:bodyPr/>
                    <a:lstStyle/>
                    <a:p>
                      <a:pPr marL="0" lvl="0" indent="9525">
                        <a:lnSpc>
                          <a:spcPct val="100000"/>
                        </a:lnSpc>
                        <a:spcAft>
                          <a:spcPts val="0"/>
                        </a:spcAft>
                        <a:tabLst/>
                      </a:pPr>
                      <a:r>
                        <a:rPr lang="en-GB" sz="1200" b="0" kern="100" noProof="0" dirty="0" err="1">
                          <a:effectLst/>
                          <a:latin typeface="Arial" panose="020B0604020202020204" pitchFamily="34" charset="0"/>
                          <a:ea typeface="Calibri" panose="020F0502020204030204" pitchFamily="34" charset="0"/>
                          <a:cs typeface="Arial" panose="020B0604020202020204" pitchFamily="34" charset="0"/>
                        </a:rPr>
                        <a:t>ORR</a:t>
                      </a:r>
                      <a:r>
                        <a:rPr lang="en-GB" sz="1200" b="0" kern="100" baseline="30000" noProof="0" dirty="0" err="1">
                          <a:effectLst/>
                          <a:latin typeface="Arial" panose="020B0604020202020204" pitchFamily="34" charset="0"/>
                          <a:ea typeface="Calibri" panose="020F0502020204030204" pitchFamily="34" charset="0"/>
                          <a:cs typeface="Arial" panose="020B0604020202020204" pitchFamily="34" charset="0"/>
                        </a:rPr>
                        <a:t>b</a:t>
                      </a:r>
                      <a:endParaRPr lang="en-GB" sz="1200" b="0" kern="100" baseline="30000" noProof="0" dirty="0">
                        <a:effectLst/>
                        <a:latin typeface="Arial" panose="020B0604020202020204" pitchFamily="34" charset="0"/>
                        <a:ea typeface="Calibri" panose="020F0502020204030204" pitchFamily="34" charset="0"/>
                        <a:cs typeface="Arial" panose="020B0604020202020204" pitchFamily="34" charset="0"/>
                      </a:endParaRPr>
                    </a:p>
                  </a:txBody>
                  <a:tcPr marL="72000" marR="0" marT="28800" marB="28800" anchor="ctr"/>
                </a:tc>
                <a:tc>
                  <a:txBody>
                    <a:bodyPr/>
                    <a:lstStyle/>
                    <a:p>
                      <a:pPr algn="ctr">
                        <a:lnSpc>
                          <a:spcPct val="100000"/>
                        </a:lnSpc>
                        <a:spcAft>
                          <a:spcPts val="0"/>
                        </a:spcAf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31 (72.1)</a:t>
                      </a:r>
                    </a:p>
                  </a:txBody>
                  <a:tcPr marL="0" marR="0" marT="28800" marB="28800" anchor="ctr"/>
                </a:tc>
                <a:extLst>
                  <a:ext uri="{0D108BD9-81ED-4DB2-BD59-A6C34878D82A}">
                    <a16:rowId xmlns:a16="http://schemas.microsoft.com/office/drawing/2014/main" val="2804977080"/>
                  </a:ext>
                </a:extLst>
              </a:tr>
              <a:tr h="321584">
                <a:tc>
                  <a:txBody>
                    <a:bodyPr/>
                    <a:lstStyle/>
                    <a:p>
                      <a:pPr marL="0" lvl="0" indent="182563">
                        <a:lnSpc>
                          <a:spcPct val="100000"/>
                        </a:lnSpc>
                        <a:spcAft>
                          <a:spcPts val="0"/>
                        </a:spcAft>
                        <a:tabLs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95% CI</a:t>
                      </a:r>
                    </a:p>
                  </a:txBody>
                  <a:tcPr marL="72000" marR="0" marT="28800" marB="28800" anchor="ctr"/>
                </a:tc>
                <a:tc>
                  <a:txBody>
                    <a:bodyPr/>
                    <a:lstStyle/>
                    <a:p>
                      <a:pPr algn="ctr">
                        <a:lnSpc>
                          <a:spcPct val="100000"/>
                        </a:lnSpc>
                        <a:spcAft>
                          <a:spcPts val="0"/>
                        </a:spcAf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56.3, 84.7</a:t>
                      </a:r>
                    </a:p>
                  </a:txBody>
                  <a:tcPr marL="0" marR="0" marT="28800" marB="28800" anchor="ctr"/>
                </a:tc>
                <a:extLst>
                  <a:ext uri="{0D108BD9-81ED-4DB2-BD59-A6C34878D82A}">
                    <a16:rowId xmlns:a16="http://schemas.microsoft.com/office/drawing/2014/main" val="2471176744"/>
                  </a:ext>
                </a:extLst>
              </a:tr>
              <a:tr h="321584">
                <a:tc>
                  <a:txBody>
                    <a:bodyPr/>
                    <a:lstStyle/>
                    <a:p>
                      <a:pPr>
                        <a:lnSpc>
                          <a:spcPct val="100000"/>
                        </a:lnSpc>
                        <a:spcAft>
                          <a:spcPts val="0"/>
                        </a:spcAf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CR</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 (2.3)</a:t>
                      </a:r>
                    </a:p>
                  </a:txBody>
                  <a:tcPr marL="0" marR="0" marT="28800" marB="28800" anchor="ctr"/>
                </a:tc>
                <a:extLst>
                  <a:ext uri="{0D108BD9-81ED-4DB2-BD59-A6C34878D82A}">
                    <a16:rowId xmlns:a16="http://schemas.microsoft.com/office/drawing/2014/main" val="3893473208"/>
                  </a:ext>
                </a:extLst>
              </a:tr>
              <a:tr h="321584">
                <a:tc>
                  <a:txBody>
                    <a:bodyPr/>
                    <a:lstStyle/>
                    <a:p>
                      <a:pPr marL="0" lvl="0" indent="9525">
                        <a:lnSpc>
                          <a:spcPct val="100000"/>
                        </a:lnSpc>
                        <a:spcAft>
                          <a:spcPts val="0"/>
                        </a:spcAft>
                        <a:tabLs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PR</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30 (69.8)</a:t>
                      </a:r>
                    </a:p>
                  </a:txBody>
                  <a:tcPr marL="0" marR="0" marT="28800" marB="28800" anchor="ctr"/>
                </a:tc>
                <a:extLst>
                  <a:ext uri="{0D108BD9-81ED-4DB2-BD59-A6C34878D82A}">
                    <a16:rowId xmlns:a16="http://schemas.microsoft.com/office/drawing/2014/main" val="181790582"/>
                  </a:ext>
                </a:extLst>
              </a:tr>
              <a:tr h="321584">
                <a:tc>
                  <a:txBody>
                    <a:bodyPr/>
                    <a:lstStyle/>
                    <a:p>
                      <a:pPr marL="0" lvl="0" indent="9525">
                        <a:lnSpc>
                          <a:spcPct val="100000"/>
                        </a:lnSpc>
                        <a:spcAft>
                          <a:spcPts val="0"/>
                        </a:spcAft>
                        <a:tabLst/>
                      </a:pPr>
                      <a:r>
                        <a:rPr lang="en-GB" sz="1200" b="0" kern="100" noProof="0" dirty="0" err="1">
                          <a:effectLst/>
                          <a:latin typeface="Arial" panose="020B0604020202020204" pitchFamily="34" charset="0"/>
                          <a:ea typeface="Calibri" panose="020F0502020204030204" pitchFamily="34" charset="0"/>
                          <a:cs typeface="Arial" panose="020B0604020202020204" pitchFamily="34" charset="0"/>
                        </a:rPr>
                        <a:t>SD</a:t>
                      </a:r>
                      <a:r>
                        <a:rPr lang="en-GB" sz="1200" b="0" kern="100" baseline="30000" noProof="0" dirty="0" err="1">
                          <a:effectLst/>
                          <a:latin typeface="Arial" panose="020B0604020202020204" pitchFamily="34" charset="0"/>
                          <a:ea typeface="Calibri" panose="020F0502020204030204" pitchFamily="34" charset="0"/>
                          <a:cs typeface="Arial" panose="020B0604020202020204" pitchFamily="34" charset="0"/>
                        </a:rPr>
                        <a:t>c</a:t>
                      </a:r>
                      <a:endParaRPr lang="en-GB" sz="1200" b="0" kern="100" baseline="30000" noProof="0" dirty="0">
                        <a:effectLst/>
                        <a:latin typeface="Arial" panose="020B0604020202020204" pitchFamily="34" charset="0"/>
                        <a:ea typeface="Calibri" panose="020F0502020204030204" pitchFamily="34" charset="0"/>
                        <a:cs typeface="Arial" panose="020B0604020202020204" pitchFamily="34" charset="0"/>
                      </a:endParaRP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7 (16.3)</a:t>
                      </a:r>
                    </a:p>
                  </a:txBody>
                  <a:tcPr marL="0" marR="0" marT="28800" marB="28800" anchor="ctr"/>
                </a:tc>
                <a:extLst>
                  <a:ext uri="{0D108BD9-81ED-4DB2-BD59-A6C34878D82A}">
                    <a16:rowId xmlns:a16="http://schemas.microsoft.com/office/drawing/2014/main" val="1889978065"/>
                  </a:ext>
                </a:extLst>
              </a:tr>
              <a:tr h="321584">
                <a:tc>
                  <a:txBody>
                    <a:bodyPr/>
                    <a:lstStyle/>
                    <a:p>
                      <a:pPr marL="0" lvl="0" indent="9525">
                        <a:lnSpc>
                          <a:spcPct val="100000"/>
                        </a:lnSpc>
                        <a:spcAft>
                          <a:spcPts val="0"/>
                        </a:spcAft>
                        <a:tabLs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PD</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5 (11.6)</a:t>
                      </a:r>
                    </a:p>
                  </a:txBody>
                  <a:tcPr marL="0" marR="0" marT="28800" marB="28800" anchor="ctr"/>
                </a:tc>
                <a:extLst>
                  <a:ext uri="{0D108BD9-81ED-4DB2-BD59-A6C34878D82A}">
                    <a16:rowId xmlns:a16="http://schemas.microsoft.com/office/drawing/2014/main" val="1624860149"/>
                  </a:ext>
                </a:extLst>
              </a:tr>
            </a:tbl>
          </a:graphicData>
        </a:graphic>
      </p:graphicFrame>
      <p:graphicFrame>
        <p:nvGraphicFramePr>
          <p:cNvPr id="25" name="Table 24">
            <a:extLst>
              <a:ext uri="{FF2B5EF4-FFF2-40B4-BE49-F238E27FC236}">
                <a16:creationId xmlns:a16="http://schemas.microsoft.com/office/drawing/2014/main" id="{4C9602A9-B467-4811-C713-3B1C3A847347}"/>
              </a:ext>
            </a:extLst>
          </p:cNvPr>
          <p:cNvGraphicFramePr>
            <a:graphicFrameLocks noGrp="1"/>
          </p:cNvGraphicFramePr>
          <p:nvPr>
            <p:extLst>
              <p:ext uri="{D42A27DB-BD31-4B8C-83A1-F6EECF244321}">
                <p14:modId xmlns:p14="http://schemas.microsoft.com/office/powerpoint/2010/main" val="2174339127"/>
              </p:ext>
            </p:extLst>
          </p:nvPr>
        </p:nvGraphicFramePr>
        <p:xfrm>
          <a:off x="5375920" y="2127762"/>
          <a:ext cx="5987686" cy="2464226"/>
        </p:xfrm>
        <a:graphic>
          <a:graphicData uri="http://schemas.openxmlformats.org/drawingml/2006/table">
            <a:tbl>
              <a:tblPr firstRow="1" bandRow="1">
                <a:tableStyleId>{5C22544A-7EE6-4342-B048-85BDC9FD1C3A}</a:tableStyleId>
              </a:tblPr>
              <a:tblGrid>
                <a:gridCol w="1850484">
                  <a:extLst>
                    <a:ext uri="{9D8B030D-6E8A-4147-A177-3AD203B41FA5}">
                      <a16:colId xmlns:a16="http://schemas.microsoft.com/office/drawing/2014/main" val="1228340351"/>
                    </a:ext>
                  </a:extLst>
                </a:gridCol>
                <a:gridCol w="1543590">
                  <a:extLst>
                    <a:ext uri="{9D8B030D-6E8A-4147-A177-3AD203B41FA5}">
                      <a16:colId xmlns:a16="http://schemas.microsoft.com/office/drawing/2014/main" val="235106153"/>
                    </a:ext>
                  </a:extLst>
                </a:gridCol>
                <a:gridCol w="1004892">
                  <a:extLst>
                    <a:ext uri="{9D8B030D-6E8A-4147-A177-3AD203B41FA5}">
                      <a16:colId xmlns:a16="http://schemas.microsoft.com/office/drawing/2014/main" val="1929026526"/>
                    </a:ext>
                  </a:extLst>
                </a:gridCol>
                <a:gridCol w="1588720">
                  <a:extLst>
                    <a:ext uri="{9D8B030D-6E8A-4147-A177-3AD203B41FA5}">
                      <a16:colId xmlns:a16="http://schemas.microsoft.com/office/drawing/2014/main" val="283653199"/>
                    </a:ext>
                  </a:extLst>
                </a:gridCol>
              </a:tblGrid>
              <a:tr h="90053">
                <a:tc gridSpan="2">
                  <a:txBody>
                    <a:bodyPr/>
                    <a:lstStyle/>
                    <a:p>
                      <a:pPr>
                        <a:lnSpc>
                          <a:spcPct val="107000"/>
                        </a:lnSpc>
                      </a:pPr>
                      <a:r>
                        <a:rPr lang="en-GB" sz="1200" kern="100" noProof="0" dirty="0">
                          <a:effectLst/>
                          <a:latin typeface="Arial" panose="020B0604020202020204" pitchFamily="34" charset="0"/>
                          <a:cs typeface="Arial" panose="020B0604020202020204" pitchFamily="34" charset="0"/>
                        </a:rPr>
                        <a:t>Subgroup</a:t>
                      </a:r>
                    </a:p>
                  </a:txBody>
                  <a:tcPr marL="72000" marR="0" marT="0" marB="0" anchor="ctr"/>
                </a:tc>
                <a:tc hMerge="1">
                  <a:txBody>
                    <a:bodyPr/>
                    <a:lstStyle/>
                    <a:p>
                      <a:pPr algn="l">
                        <a:lnSpc>
                          <a:spcPct val="107000"/>
                        </a:lnSpc>
                        <a:spcAft>
                          <a:spcPts val="80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72000" marR="0" marT="0" marB="0" anchor="ctr"/>
                </a:tc>
                <a:tc>
                  <a:txBody>
                    <a:bodyPr/>
                    <a:lstStyle/>
                    <a:p>
                      <a:pPr algn="ctr"/>
                      <a:r>
                        <a:rPr lang="en-GB" sz="1100" b="1" kern="0" noProof="0" dirty="0" err="1">
                          <a:solidFill>
                            <a:schemeClr val="lt1"/>
                          </a:solidFill>
                          <a:effectLst/>
                          <a:latin typeface="Arial" panose="020B0604020202020204" pitchFamily="34" charset="0"/>
                          <a:ea typeface="+mn-ea"/>
                          <a:cs typeface="Arial" panose="020B0604020202020204" pitchFamily="34" charset="0"/>
                        </a:rPr>
                        <a:t>Patients,</a:t>
                      </a:r>
                      <a:r>
                        <a:rPr lang="en-GB" sz="1100" b="1" kern="0" baseline="30000" noProof="0" dirty="0" err="1">
                          <a:solidFill>
                            <a:schemeClr val="lt1"/>
                          </a:solidFill>
                          <a:effectLst/>
                          <a:latin typeface="Arial" panose="020B0604020202020204" pitchFamily="34" charset="0"/>
                          <a:ea typeface="+mn-ea"/>
                          <a:cs typeface="Arial" panose="020B0604020202020204" pitchFamily="34" charset="0"/>
                        </a:rPr>
                        <a:t>a</a:t>
                      </a:r>
                      <a:r>
                        <a:rPr lang="en-GB" sz="1100" b="1" kern="0" noProof="0" dirty="0">
                          <a:solidFill>
                            <a:schemeClr val="lt1"/>
                          </a:solidFill>
                          <a:effectLst/>
                          <a:latin typeface="Arial" panose="020B0604020202020204" pitchFamily="34" charset="0"/>
                          <a:ea typeface="+mn-ea"/>
                          <a:cs typeface="Arial" panose="020B0604020202020204" pitchFamily="34" charset="0"/>
                        </a:rPr>
                        <a:t> n</a:t>
                      </a:r>
                    </a:p>
                  </a:txBody>
                  <a:tcPr marL="64585" marR="64585" marT="32293" marB="32293" anchor="ctr"/>
                </a:tc>
                <a:tc>
                  <a:txBody>
                    <a:bodyPr/>
                    <a:lstStyle/>
                    <a:p>
                      <a:pPr algn="ctr"/>
                      <a:r>
                        <a:rPr lang="en-GB" sz="1100" b="1" kern="0" noProof="0" dirty="0">
                          <a:solidFill>
                            <a:schemeClr val="lt1"/>
                          </a:solidFill>
                          <a:effectLst/>
                          <a:latin typeface="Arial" panose="020B0604020202020204" pitchFamily="34" charset="0"/>
                          <a:ea typeface="+mn-ea"/>
                          <a:cs typeface="Arial" panose="020B0604020202020204" pitchFamily="34" charset="0"/>
                        </a:rPr>
                        <a:t>ORR, n (%; 95% CI)</a:t>
                      </a:r>
                    </a:p>
                  </a:txBody>
                  <a:tcPr marL="64585" marR="64585" marT="32293" marB="32293" anchor="ctr"/>
                </a:tc>
                <a:extLst>
                  <a:ext uri="{0D108BD9-81ED-4DB2-BD59-A6C34878D82A}">
                    <a16:rowId xmlns:a16="http://schemas.microsoft.com/office/drawing/2014/main" val="1713417299"/>
                  </a:ext>
                </a:extLst>
              </a:tr>
              <a:tr h="100391">
                <a:tc gridSpan="2">
                  <a:txBody>
                    <a:bodyPr/>
                    <a:lstStyle/>
                    <a:p>
                      <a:pPr>
                        <a:lnSpc>
                          <a:spcPct val="100000"/>
                        </a:lnSpc>
                        <a:spcAft>
                          <a:spcPts val="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All evaluable patients in cohort D</a:t>
                      </a:r>
                    </a:p>
                  </a:txBody>
                  <a:tcPr marL="72000" marR="0" marT="28800" marB="28800" anchor="ctr"/>
                </a:tc>
                <a:tc hMerge="1">
                  <a:txBody>
                    <a:bodyPr/>
                    <a:lstStyle/>
                    <a:p>
                      <a:pPr algn="l">
                        <a:lnSpc>
                          <a:spcPct val="100000"/>
                        </a:lnSpc>
                        <a:spcAft>
                          <a:spcPts val="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72000" marR="0" marT="28800" marB="28800" anchor="ctr">
                    <a:solidFill>
                      <a:srgbClr val="EAD1CE"/>
                    </a:solidFill>
                  </a:tcP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43</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31 (72.1; 56.3, 84.7)</a:t>
                      </a:r>
                    </a:p>
                  </a:txBody>
                  <a:tcPr marL="0" marR="0" marT="28800" marB="28800" anchor="ctr"/>
                </a:tc>
                <a:extLst>
                  <a:ext uri="{0D108BD9-81ED-4DB2-BD59-A6C34878D82A}">
                    <a16:rowId xmlns:a16="http://schemas.microsoft.com/office/drawing/2014/main" val="3893473208"/>
                  </a:ext>
                </a:extLst>
              </a:tr>
              <a:tr h="0">
                <a:tc rowSpan="2">
                  <a:txBody>
                    <a:bodyPr/>
                    <a:lstStyle/>
                    <a:p>
                      <a:pPr marL="0" lvl="0" indent="9525">
                        <a:lnSpc>
                          <a:spcPct val="100000"/>
                        </a:lnSpc>
                        <a:spcAft>
                          <a:spcPts val="0"/>
                        </a:spcAft>
                        <a:tabLst/>
                      </a:pPr>
                      <a:r>
                        <a:rPr lang="en-GB" sz="1200" b="0" i="1" kern="100" noProof="0" dirty="0">
                          <a:effectLst/>
                          <a:latin typeface="Arial" panose="020B0604020202020204" pitchFamily="34" charset="0"/>
                          <a:ea typeface="Calibri" panose="020F0502020204030204" pitchFamily="34" charset="0"/>
                          <a:cs typeface="Arial" panose="020B0604020202020204" pitchFamily="34" charset="0"/>
                        </a:rPr>
                        <a:t>HER2</a:t>
                      </a: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 YVMA  insertion</a:t>
                      </a:r>
                    </a:p>
                  </a:txBody>
                  <a:tcPr marL="72000" marR="0" marT="28800" marB="28800" anchor="ctr">
                    <a:solidFill>
                      <a:srgbClr val="F5EAE8"/>
                    </a:solidFill>
                  </a:tcPr>
                </a:tc>
                <a:tc>
                  <a:txBody>
                    <a:bodyPr/>
                    <a:lstStyle/>
                    <a:p>
                      <a:pPr algn="l">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Yes</a:t>
                      </a:r>
                    </a:p>
                  </a:txBody>
                  <a:tcPr marL="72000" marR="0" marT="28800" marB="28800" anchor="ctr">
                    <a:solidFill>
                      <a:srgbClr val="F5EAE8"/>
                    </a:solidFill>
                  </a:tcP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30</a:t>
                      </a:r>
                    </a:p>
                  </a:txBody>
                  <a:tcPr marL="0" marR="0" marT="28800" marB="28800" anchor="ctr">
                    <a:solidFill>
                      <a:srgbClr val="F5EAE8"/>
                    </a:solidFill>
                  </a:tcP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27 (90.0; 73.5, 97.9)</a:t>
                      </a:r>
                    </a:p>
                  </a:txBody>
                  <a:tcPr marL="0" marR="0" marT="28800" marB="28800" anchor="ctr">
                    <a:solidFill>
                      <a:srgbClr val="F5EAE8"/>
                    </a:solidFill>
                  </a:tcPr>
                </a:tc>
                <a:extLst>
                  <a:ext uri="{0D108BD9-81ED-4DB2-BD59-A6C34878D82A}">
                    <a16:rowId xmlns:a16="http://schemas.microsoft.com/office/drawing/2014/main" val="181790582"/>
                  </a:ext>
                </a:extLst>
              </a:tr>
              <a:tr h="0">
                <a:tc vMerge="1">
                  <a:txBody>
                    <a:bodyPr/>
                    <a:lstStyle/>
                    <a:p>
                      <a:pPr marL="0" lvl="0" indent="9525">
                        <a:lnSpc>
                          <a:spcPct val="100000"/>
                        </a:lnSpc>
                        <a:spcAft>
                          <a:spcPts val="0"/>
                        </a:spcAft>
                        <a:tabLs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72000" marR="0" marT="28800" marB="28800" anchor="ctr"/>
                </a:tc>
                <a:tc>
                  <a:txBody>
                    <a:bodyPr/>
                    <a:lstStyle/>
                    <a:p>
                      <a:pPr algn="l">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No</a:t>
                      </a:r>
                    </a:p>
                  </a:txBody>
                  <a:tcPr marL="72000" marR="0" marT="28800" marB="28800" anchor="ctr">
                    <a:solidFill>
                      <a:srgbClr val="F5EAE8"/>
                    </a:solidFill>
                  </a:tcP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13</a:t>
                      </a:r>
                    </a:p>
                  </a:txBody>
                  <a:tcPr marL="0" marR="0" marT="28800" marB="28800" anchor="ctr">
                    <a:solidFill>
                      <a:srgbClr val="F5EAE8"/>
                    </a:solidFill>
                  </a:tcP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4 (30.8; 9.1, 61.4)</a:t>
                      </a:r>
                    </a:p>
                  </a:txBody>
                  <a:tcPr marL="0" marR="0" marT="28800" marB="28800" anchor="ctr">
                    <a:solidFill>
                      <a:srgbClr val="F5EAE8"/>
                    </a:solidFill>
                  </a:tcPr>
                </a:tc>
                <a:extLst>
                  <a:ext uri="{0D108BD9-81ED-4DB2-BD59-A6C34878D82A}">
                    <a16:rowId xmlns:a16="http://schemas.microsoft.com/office/drawing/2014/main" val="3587152861"/>
                  </a:ext>
                </a:extLst>
              </a:tr>
              <a:tr h="0">
                <a:tc rowSpan="2">
                  <a:txBody>
                    <a:bodyPr/>
                    <a:lstStyle/>
                    <a:p>
                      <a:pPr marL="0" lvl="0" indent="9525">
                        <a:lnSpc>
                          <a:spcPct val="100000"/>
                        </a:lnSpc>
                        <a:spcAft>
                          <a:spcPts val="0"/>
                        </a:spcAft>
                        <a:tabLs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Brain metastases at baseline</a:t>
                      </a:r>
                    </a:p>
                  </a:txBody>
                  <a:tcPr marL="72000" marR="0" marT="28800" marB="28800" anchor="ctr">
                    <a:solidFill>
                      <a:srgbClr val="EAD1CE"/>
                    </a:solidFill>
                  </a:tcPr>
                </a:tc>
                <a:tc>
                  <a:txBody>
                    <a:bodyPr/>
                    <a:lstStyle/>
                    <a:p>
                      <a:pPr algn="l">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Yes</a:t>
                      </a:r>
                    </a:p>
                  </a:txBody>
                  <a:tcPr marL="72000" marR="0" marT="28800" marB="28800" anchor="ctr">
                    <a:solidFill>
                      <a:srgbClr val="EAD1CE"/>
                    </a:solidFill>
                  </a:tcP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8</a:t>
                      </a:r>
                    </a:p>
                  </a:txBody>
                  <a:tcPr marL="0" marR="0" marT="28800" marB="28800" anchor="ctr">
                    <a:solidFill>
                      <a:srgbClr val="EAD1CE"/>
                    </a:solidFill>
                  </a:tcP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5 (62.5; 24.5, 91.5)</a:t>
                      </a:r>
                    </a:p>
                  </a:txBody>
                  <a:tcPr marL="0" marR="0" marT="28800" marB="28800" anchor="ctr">
                    <a:solidFill>
                      <a:srgbClr val="EAD1CE"/>
                    </a:solidFill>
                  </a:tcPr>
                </a:tc>
                <a:extLst>
                  <a:ext uri="{0D108BD9-81ED-4DB2-BD59-A6C34878D82A}">
                    <a16:rowId xmlns:a16="http://schemas.microsoft.com/office/drawing/2014/main" val="1508103645"/>
                  </a:ext>
                </a:extLst>
              </a:tr>
              <a:tr h="0">
                <a:tc vMerge="1">
                  <a:txBody>
                    <a:bodyPr/>
                    <a:lstStyle/>
                    <a:p>
                      <a:pPr marL="0" lvl="0" indent="9525">
                        <a:lnSpc>
                          <a:spcPct val="100000"/>
                        </a:lnSpc>
                        <a:spcAft>
                          <a:spcPts val="0"/>
                        </a:spcAft>
                        <a:tabLs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72000" marR="0" marT="28800" marB="28800" anchor="ctr">
                    <a:solidFill>
                      <a:srgbClr val="EAD1CE"/>
                    </a:solidFill>
                  </a:tcPr>
                </a:tc>
                <a:tc>
                  <a:txBody>
                    <a:bodyPr/>
                    <a:lstStyle/>
                    <a:p>
                      <a:pPr algn="l">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No</a:t>
                      </a:r>
                    </a:p>
                  </a:txBody>
                  <a:tcPr marL="72000" marR="0" marT="28800" marB="28800" anchor="ctr">
                    <a:solidFill>
                      <a:srgbClr val="EAD1CE"/>
                    </a:solidFill>
                  </a:tcP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35</a:t>
                      </a:r>
                    </a:p>
                  </a:txBody>
                  <a:tcPr marL="0" marR="0" marT="28800" marB="28800" anchor="ctr">
                    <a:solidFill>
                      <a:srgbClr val="EAD1CE"/>
                    </a:solidFill>
                  </a:tcP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26 (74.3; 56.7, 87.5)</a:t>
                      </a:r>
                    </a:p>
                  </a:txBody>
                  <a:tcPr marL="0" marR="0" marT="28800" marB="28800" anchor="ctr">
                    <a:solidFill>
                      <a:srgbClr val="EAD1CE"/>
                    </a:solidFill>
                  </a:tcPr>
                </a:tc>
                <a:extLst>
                  <a:ext uri="{0D108BD9-81ED-4DB2-BD59-A6C34878D82A}">
                    <a16:rowId xmlns:a16="http://schemas.microsoft.com/office/drawing/2014/main" val="1309351332"/>
                  </a:ext>
                </a:extLst>
              </a:tr>
              <a:tr h="0">
                <a:tc rowSpan="2">
                  <a:txBody>
                    <a:bodyPr/>
                    <a:lstStyle/>
                    <a:p>
                      <a:pPr marL="0" lvl="0" indent="9525">
                        <a:lnSpc>
                          <a:spcPct val="100000"/>
                        </a:lnSpc>
                        <a:spcAft>
                          <a:spcPts val="0"/>
                        </a:spcAft>
                        <a:tabLs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Previous therapy</a:t>
                      </a:r>
                    </a:p>
                  </a:txBody>
                  <a:tcPr marL="72000" marR="0" marT="28800" marB="28800" anchor="ctr">
                    <a:solidFill>
                      <a:srgbClr val="F5EAE8"/>
                    </a:solidFill>
                  </a:tcPr>
                </a:tc>
                <a:tc>
                  <a:txBody>
                    <a:bodyPr/>
                    <a:lstStyle/>
                    <a:p>
                      <a:pPr algn="l">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Previous platinum, no previous immunotherapy</a:t>
                      </a:r>
                    </a:p>
                  </a:txBody>
                  <a:tcPr marL="72000" marR="0" marT="28800" marB="28800" anchor="ctr">
                    <a:solidFill>
                      <a:srgbClr val="F5EAE8"/>
                    </a:solidFill>
                  </a:tcP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17</a:t>
                      </a:r>
                    </a:p>
                  </a:txBody>
                  <a:tcPr marL="0" marR="0" marT="28800" marB="28800" anchor="ctr">
                    <a:solidFill>
                      <a:srgbClr val="F5EAE8"/>
                    </a:solidFill>
                  </a:tcP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12 (70.6; 44.0, 89.7)</a:t>
                      </a:r>
                    </a:p>
                  </a:txBody>
                  <a:tcPr marL="0" marR="0" marT="28800" marB="28800" anchor="ctr">
                    <a:solidFill>
                      <a:srgbClr val="F5EAE8"/>
                    </a:solidFill>
                  </a:tcPr>
                </a:tc>
                <a:extLst>
                  <a:ext uri="{0D108BD9-81ED-4DB2-BD59-A6C34878D82A}">
                    <a16:rowId xmlns:a16="http://schemas.microsoft.com/office/drawing/2014/main" val="3520448486"/>
                  </a:ext>
                </a:extLst>
              </a:tr>
              <a:tr h="0">
                <a:tc vMerge="1">
                  <a:txBody>
                    <a:bodyPr/>
                    <a:lstStyle/>
                    <a:p>
                      <a:pPr marL="0" lvl="0" indent="9525">
                        <a:lnSpc>
                          <a:spcPct val="100000"/>
                        </a:lnSpc>
                        <a:spcAft>
                          <a:spcPts val="0"/>
                        </a:spcAft>
                        <a:tabLs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72000" marR="0" marT="28800" marB="28800" anchor="ctr">
                    <a:solidFill>
                      <a:srgbClr val="F5EAE8"/>
                    </a:solidFill>
                  </a:tcPr>
                </a:tc>
                <a:tc>
                  <a:txBody>
                    <a:bodyPr/>
                    <a:lstStyle/>
                    <a:p>
                      <a:pPr algn="l">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Previous platinum, and immunotherapy</a:t>
                      </a:r>
                    </a:p>
                  </a:txBody>
                  <a:tcPr marL="72000" marR="0" marT="28800" marB="28800" anchor="ctr">
                    <a:solidFill>
                      <a:srgbClr val="F5EAE8"/>
                    </a:solidFill>
                  </a:tcP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25</a:t>
                      </a:r>
                    </a:p>
                  </a:txBody>
                  <a:tcPr marL="0" marR="0" marT="28800" marB="28800" anchor="ctr">
                    <a:solidFill>
                      <a:srgbClr val="F5EAE8"/>
                    </a:solidFill>
                  </a:tcP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18 (72.0; 50.6, 87.9)</a:t>
                      </a:r>
                    </a:p>
                  </a:txBody>
                  <a:tcPr marL="0" marR="0" marT="28800" marB="28800" anchor="ctr">
                    <a:solidFill>
                      <a:srgbClr val="F5EAE8"/>
                    </a:solidFill>
                  </a:tcPr>
                </a:tc>
                <a:extLst>
                  <a:ext uri="{0D108BD9-81ED-4DB2-BD59-A6C34878D82A}">
                    <a16:rowId xmlns:a16="http://schemas.microsoft.com/office/drawing/2014/main" val="3120666578"/>
                  </a:ext>
                </a:extLst>
              </a:tr>
            </a:tbl>
          </a:graphicData>
        </a:graphic>
      </p:graphicFrame>
      <p:sp>
        <p:nvSpPr>
          <p:cNvPr id="5" name="TextBox 4">
            <a:extLst>
              <a:ext uri="{FF2B5EF4-FFF2-40B4-BE49-F238E27FC236}">
                <a16:creationId xmlns:a16="http://schemas.microsoft.com/office/drawing/2014/main" id="{EF47E277-05AA-208B-4DAB-7086A946E2BA}"/>
              </a:ext>
            </a:extLst>
          </p:cNvPr>
          <p:cNvSpPr txBox="1"/>
          <p:nvPr/>
        </p:nvSpPr>
        <p:spPr>
          <a:xfrm>
            <a:off x="7782885" y="4726885"/>
            <a:ext cx="3425684" cy="646331"/>
          </a:xfrm>
          <a:prstGeom prst="rect">
            <a:avLst/>
          </a:prstGeom>
          <a:noFill/>
        </p:spPr>
        <p:txBody>
          <a:bodyPr wrap="square">
            <a:spAutoFit/>
          </a:bodyPr>
          <a:lstStyle/>
          <a:p>
            <a:pPr marL="171450" indent="-171450">
              <a:buFont typeface="Arial" panose="020B0604020202020204" pitchFamily="34" charset="0"/>
              <a:buChar char="•"/>
            </a:pPr>
            <a:r>
              <a:rPr lang="en-GB" sz="1200" b="1" dirty="0">
                <a:solidFill>
                  <a:schemeClr val="bg1"/>
                </a:solidFill>
                <a:latin typeface="Arial" panose="020B0604020202020204" pitchFamily="34" charset="0"/>
                <a:cs typeface="Arial" panose="020B0604020202020204" pitchFamily="34" charset="0"/>
              </a:rPr>
              <a:t>Median DoR: </a:t>
            </a:r>
            <a:r>
              <a:rPr lang="en-GB" sz="1200" dirty="0">
                <a:solidFill>
                  <a:schemeClr val="bg1"/>
                </a:solidFill>
                <a:latin typeface="Arial" panose="020B0604020202020204" pitchFamily="34" charset="0"/>
                <a:cs typeface="Arial" panose="020B0604020202020204" pitchFamily="34" charset="0"/>
              </a:rPr>
              <a:t>9.7 months (95% CI: 5.5, NE)</a:t>
            </a:r>
          </a:p>
          <a:p>
            <a:pPr marL="171450" indent="-171450">
              <a:buFont typeface="Arial" panose="020B0604020202020204" pitchFamily="34" charset="0"/>
              <a:buChar char="•"/>
            </a:pPr>
            <a:r>
              <a:rPr lang="en-GB" sz="1200" b="1" dirty="0" err="1">
                <a:solidFill>
                  <a:schemeClr val="bg1"/>
                </a:solidFill>
                <a:latin typeface="Arial" panose="020B0604020202020204" pitchFamily="34" charset="0"/>
                <a:cs typeface="Arial" panose="020B0604020202020204" pitchFamily="34" charset="0"/>
              </a:rPr>
              <a:t>DCR</a:t>
            </a:r>
            <a:r>
              <a:rPr lang="en-GB" sz="1200" b="1" baseline="30000" dirty="0" err="1">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96.7%</a:t>
            </a:r>
          </a:p>
          <a:p>
            <a:pPr marL="171450" indent="-171450">
              <a:buFont typeface="Arial" panose="020B0604020202020204" pitchFamily="34" charset="0"/>
              <a:buChar char="•"/>
            </a:pPr>
            <a:r>
              <a:rPr lang="en-GB" sz="1200" b="1" dirty="0">
                <a:solidFill>
                  <a:schemeClr val="bg1"/>
                </a:solidFill>
                <a:latin typeface="Arial" panose="020B0604020202020204" pitchFamily="34" charset="0"/>
                <a:cs typeface="Arial" panose="020B0604020202020204" pitchFamily="34" charset="0"/>
              </a:rPr>
              <a:t>Median PFS: </a:t>
            </a:r>
            <a:r>
              <a:rPr lang="en-GB" sz="1200" dirty="0">
                <a:solidFill>
                  <a:schemeClr val="bg1"/>
                </a:solidFill>
                <a:latin typeface="Arial" panose="020B0604020202020204" pitchFamily="34" charset="0"/>
                <a:cs typeface="Arial" panose="020B0604020202020204" pitchFamily="34" charset="0"/>
              </a:rPr>
              <a:t>9.9 months (95% CI: 6.9, NE)</a:t>
            </a:r>
          </a:p>
        </p:txBody>
      </p:sp>
      <p:sp>
        <p:nvSpPr>
          <p:cNvPr id="11" name="TextBox 10">
            <a:extLst>
              <a:ext uri="{FF2B5EF4-FFF2-40B4-BE49-F238E27FC236}">
                <a16:creationId xmlns:a16="http://schemas.microsoft.com/office/drawing/2014/main" id="{942186FA-21A5-843F-435F-740194AE6F2C}"/>
              </a:ext>
            </a:extLst>
          </p:cNvPr>
          <p:cNvSpPr txBox="1"/>
          <p:nvPr/>
        </p:nvSpPr>
        <p:spPr>
          <a:xfrm>
            <a:off x="5591944" y="4797152"/>
            <a:ext cx="2016224" cy="510778"/>
          </a:xfrm>
          <a:prstGeom prst="roundRect">
            <a:avLst/>
          </a:prstGeom>
          <a:noFill/>
          <a:ln w="28575">
            <a:solidFill>
              <a:schemeClr val="bg1"/>
            </a:solidFill>
          </a:ln>
        </p:spPr>
        <p:txBody>
          <a:bodyPr wrap="square">
            <a:spAutoFit/>
          </a:bodyPr>
          <a:lstStyle/>
          <a:p>
            <a:pPr algn="ctr"/>
            <a:r>
              <a:rPr lang="en-GB" sz="1200" dirty="0">
                <a:solidFill>
                  <a:schemeClr val="bg1"/>
                </a:solidFill>
                <a:latin typeface="Arial" panose="020B0604020202020204" pitchFamily="34" charset="0"/>
                <a:cs typeface="Arial" panose="020B0604020202020204" pitchFamily="34" charset="0"/>
              </a:rPr>
              <a:t>In patients with YVMA insertion (n=30)</a:t>
            </a:r>
          </a:p>
        </p:txBody>
      </p:sp>
    </p:spTree>
    <p:extLst>
      <p:ext uri="{BB962C8B-B14F-4D97-AF65-F5344CB8AC3E}">
        <p14:creationId xmlns:p14="http://schemas.microsoft.com/office/powerpoint/2010/main" val="16227320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a:xfrm>
            <a:off x="609600" y="1124744"/>
            <a:ext cx="10972800" cy="3312368"/>
          </a:xfrm>
        </p:spPr>
        <p:txBody>
          <a:bodyPr>
            <a:normAutofit/>
          </a:bodyPr>
          <a:lstStyle/>
          <a:p>
            <a:r>
              <a:rPr lang="en-GB" sz="4500" dirty="0"/>
              <a:t>lung connect</a:t>
            </a:r>
            <a:br>
              <a:rPr lang="en-GB" dirty="0"/>
            </a:br>
            <a:br>
              <a:rPr lang="en-GB" dirty="0"/>
            </a:br>
            <a:r>
              <a:rPr lang="en-GB" sz="3400" dirty="0"/>
              <a:t>Oncogene-addicted nsclc</a:t>
            </a:r>
            <a:br>
              <a:rPr lang="en-GB" sz="3400" dirty="0"/>
            </a:br>
            <a:r>
              <a:rPr lang="en-GB" sz="3400" dirty="0"/>
              <a:t>highlights from WCLC and ESMO 2024</a:t>
            </a:r>
            <a:br>
              <a:rPr lang="en-GB" dirty="0"/>
            </a:br>
            <a:endParaRPr lang="en-GB"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09600" y="4293096"/>
            <a:ext cx="10972800" cy="1584176"/>
          </a:xfrm>
        </p:spPr>
        <p:txBody>
          <a:bodyPr>
            <a:noAutofit/>
          </a:bodyPr>
          <a:lstStyle/>
          <a:p>
            <a:r>
              <a:rPr lang="en-GB" b="1" dirty="0"/>
              <a:t>Dr Herbert H Loong, MBBS, FRCP, FASCO</a:t>
            </a:r>
            <a:br>
              <a:rPr lang="en-GB" b="1" dirty="0"/>
            </a:br>
            <a:r>
              <a:rPr lang="en-GB" sz="2200" b="1" dirty="0">
                <a:effectLst/>
                <a:ea typeface="Aptos" panose="020B0004020202020204" pitchFamily="34" charset="0"/>
              </a:rPr>
              <a:t>The Chinese University of Hong Kong, China</a:t>
            </a:r>
          </a:p>
          <a:p>
            <a:r>
              <a:rPr lang="en-GB" sz="2400" b="1" dirty="0"/>
              <a:t>SEPTEMBER 2024</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71030774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5807968" y="1425575"/>
            <a:ext cx="5776020" cy="4525963"/>
          </a:xfrm>
        </p:spPr>
        <p:txBody>
          <a:bodyPr>
            <a:normAutofit/>
          </a:bodyPr>
          <a:lstStyle/>
          <a:p>
            <a:r>
              <a:rPr lang="en-GB" dirty="0"/>
              <a:t>TRAEs were reported in 95.5% of patients, </a:t>
            </a:r>
            <a:br>
              <a:rPr lang="en-GB" dirty="0"/>
            </a:br>
            <a:r>
              <a:rPr lang="en-GB" dirty="0"/>
              <a:t>with grade 3 TRAEs reported in 43.2%</a:t>
            </a:r>
          </a:p>
          <a:p>
            <a:r>
              <a:rPr lang="en-GB" dirty="0"/>
              <a:t>There were no grade 4 TRAEs and one </a:t>
            </a:r>
            <a:br>
              <a:rPr lang="en-GB" dirty="0"/>
            </a:br>
            <a:r>
              <a:rPr lang="en-GB" dirty="0"/>
              <a:t>grade 5 event (dyspnoea); no reports of ILD/pneumonitis</a:t>
            </a:r>
          </a:p>
          <a:p>
            <a:r>
              <a:rPr lang="en-GB" dirty="0"/>
              <a:t>Diarrhoea was the most common TRAE </a:t>
            </a:r>
            <a:br>
              <a:rPr lang="en-GB" dirty="0"/>
            </a:br>
            <a:r>
              <a:rPr lang="en-GB" dirty="0"/>
              <a:t>(86.4%; 25.0% grade 3)</a:t>
            </a:r>
          </a:p>
          <a:p>
            <a:r>
              <a:rPr lang="en-GB" dirty="0"/>
              <a:t>Three patients (6.8%) discontinued </a:t>
            </a:r>
            <a:br>
              <a:rPr lang="en-GB" dirty="0"/>
            </a:br>
            <a:r>
              <a:rPr lang="en-GB" dirty="0"/>
              <a:t>due to TRAEs</a:t>
            </a:r>
          </a:p>
          <a:p>
            <a:r>
              <a:rPr lang="en-GB" dirty="0"/>
              <a:t>5 patients (11.4%) had serious TRAEs</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Soho-01: safety results (cohort D)</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endParaRPr lang="en-GB" dirty="0">
              <a:solidFill>
                <a:schemeClr val="tx2"/>
              </a:solidFill>
            </a:endParaRPr>
          </a:p>
          <a:p>
            <a:r>
              <a:rPr lang="en-GB" dirty="0">
                <a:solidFill>
                  <a:schemeClr val="tx2"/>
                </a:solidFill>
              </a:rPr>
              <a:t>ALT alanine aminotransferase; ILD, interstitial lung disease; TRAE, treatment-related adverse event </a:t>
            </a:r>
          </a:p>
          <a:p>
            <a:r>
              <a:rPr lang="en-GB" dirty="0">
                <a:solidFill>
                  <a:schemeClr val="tx2"/>
                </a:solidFill>
              </a:rPr>
              <a:t>Le X, et al. Abstract PL04.03, WCLC 2024 (oral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20</a:t>
            </a:fld>
            <a:endParaRPr lang="en-GB" dirty="0"/>
          </a:p>
        </p:txBody>
      </p:sp>
      <p:graphicFrame>
        <p:nvGraphicFramePr>
          <p:cNvPr id="3" name="Table 2">
            <a:extLst>
              <a:ext uri="{FF2B5EF4-FFF2-40B4-BE49-F238E27FC236}">
                <a16:creationId xmlns:a16="http://schemas.microsoft.com/office/drawing/2014/main" id="{9732F1E3-1AC5-EC07-2729-B064B4602E41}"/>
              </a:ext>
            </a:extLst>
          </p:cNvPr>
          <p:cNvGraphicFramePr>
            <a:graphicFrameLocks noGrp="1"/>
          </p:cNvGraphicFramePr>
          <p:nvPr>
            <p:extLst>
              <p:ext uri="{D42A27DB-BD31-4B8C-83A1-F6EECF244321}">
                <p14:modId xmlns:p14="http://schemas.microsoft.com/office/powerpoint/2010/main" val="579061500"/>
              </p:ext>
            </p:extLst>
          </p:nvPr>
        </p:nvGraphicFramePr>
        <p:xfrm>
          <a:off x="619201" y="1232863"/>
          <a:ext cx="4719685" cy="4488026"/>
        </p:xfrm>
        <a:graphic>
          <a:graphicData uri="http://schemas.openxmlformats.org/drawingml/2006/table">
            <a:tbl>
              <a:tblPr firstRow="1" bandRow="1">
                <a:tableStyleId>{5C22544A-7EE6-4342-B048-85BDC9FD1C3A}</a:tableStyleId>
              </a:tblPr>
              <a:tblGrid>
                <a:gridCol w="3028527">
                  <a:extLst>
                    <a:ext uri="{9D8B030D-6E8A-4147-A177-3AD203B41FA5}">
                      <a16:colId xmlns:a16="http://schemas.microsoft.com/office/drawing/2014/main" val="1228340351"/>
                    </a:ext>
                  </a:extLst>
                </a:gridCol>
                <a:gridCol w="845579">
                  <a:extLst>
                    <a:ext uri="{9D8B030D-6E8A-4147-A177-3AD203B41FA5}">
                      <a16:colId xmlns:a16="http://schemas.microsoft.com/office/drawing/2014/main" val="235106153"/>
                    </a:ext>
                  </a:extLst>
                </a:gridCol>
                <a:gridCol w="845579">
                  <a:extLst>
                    <a:ext uri="{9D8B030D-6E8A-4147-A177-3AD203B41FA5}">
                      <a16:colId xmlns:a16="http://schemas.microsoft.com/office/drawing/2014/main" val="283653199"/>
                    </a:ext>
                  </a:extLst>
                </a:gridCol>
              </a:tblGrid>
              <a:tr h="90053">
                <a:tc>
                  <a:txBody>
                    <a:bodyPr/>
                    <a:lstStyle/>
                    <a:p>
                      <a:pPr>
                        <a:lnSpc>
                          <a:spcPct val="107000"/>
                        </a:lnSpc>
                      </a:pPr>
                      <a:r>
                        <a:rPr lang="en-GB" sz="1200" kern="100" noProof="0" dirty="0">
                          <a:effectLst/>
                          <a:latin typeface="Arial" panose="020B0604020202020204" pitchFamily="34" charset="0"/>
                          <a:cs typeface="Arial" panose="020B0604020202020204" pitchFamily="34" charset="0"/>
                        </a:rPr>
                        <a:t>n (%)</a:t>
                      </a:r>
                    </a:p>
                  </a:txBody>
                  <a:tcPr marL="72000" marR="0" marT="0" marB="0" anchor="ctr"/>
                </a:tc>
                <a:tc>
                  <a:txBody>
                    <a:bodyPr/>
                    <a:lstStyle/>
                    <a:p>
                      <a:pPr algn="ctr">
                        <a:lnSpc>
                          <a:spcPct val="107000"/>
                        </a:lnSpc>
                        <a:spcAft>
                          <a:spcPts val="800"/>
                        </a:spcAft>
                      </a:pPr>
                      <a:r>
                        <a:rPr lang="en-GB" sz="1100" kern="0" noProof="0" dirty="0">
                          <a:effectLst/>
                          <a:latin typeface="Arial" panose="020B0604020202020204" pitchFamily="34" charset="0"/>
                          <a:cs typeface="Arial" panose="020B0604020202020204" pitchFamily="34" charset="0"/>
                        </a:rPr>
                        <a:t>All grades</a:t>
                      </a:r>
                      <a:br>
                        <a:rPr lang="en-GB" sz="1100" kern="0" noProof="0" dirty="0">
                          <a:effectLst/>
                          <a:latin typeface="Arial" panose="020B0604020202020204" pitchFamily="34" charset="0"/>
                          <a:cs typeface="Arial" panose="020B0604020202020204" pitchFamily="34" charset="0"/>
                        </a:rPr>
                      </a:br>
                      <a:r>
                        <a:rPr lang="en-GB" sz="1100" kern="0" noProof="0" dirty="0">
                          <a:effectLst/>
                          <a:latin typeface="Arial" panose="020B0604020202020204" pitchFamily="34" charset="0"/>
                          <a:cs typeface="Arial" panose="020B0604020202020204" pitchFamily="34" charset="0"/>
                        </a:rPr>
                        <a:t>(N=44)</a:t>
                      </a: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r>
                        <a:rPr lang="en-GB" sz="1100" b="1" kern="0" noProof="0" dirty="0">
                          <a:solidFill>
                            <a:schemeClr val="lt1"/>
                          </a:solidFill>
                          <a:effectLst/>
                          <a:latin typeface="Arial" panose="020B0604020202020204" pitchFamily="34" charset="0"/>
                          <a:ea typeface="+mn-ea"/>
                          <a:cs typeface="Arial" panose="020B0604020202020204" pitchFamily="34" charset="0"/>
                        </a:rPr>
                        <a:t>Grade ≥3</a:t>
                      </a:r>
                      <a:br>
                        <a:rPr lang="en-GB" sz="1100" b="1" kern="0" noProof="0" dirty="0">
                          <a:solidFill>
                            <a:schemeClr val="lt1"/>
                          </a:solidFill>
                          <a:effectLst/>
                          <a:latin typeface="Arial" panose="020B0604020202020204" pitchFamily="34" charset="0"/>
                          <a:ea typeface="+mn-ea"/>
                          <a:cs typeface="Arial" panose="020B0604020202020204" pitchFamily="34" charset="0"/>
                        </a:rPr>
                      </a:br>
                      <a:r>
                        <a:rPr lang="en-GB" sz="1100" b="1" kern="0" noProof="0" dirty="0">
                          <a:solidFill>
                            <a:schemeClr val="lt1"/>
                          </a:solidFill>
                          <a:effectLst/>
                          <a:latin typeface="Arial" panose="020B0604020202020204" pitchFamily="34" charset="0"/>
                          <a:ea typeface="+mn-ea"/>
                          <a:cs typeface="Arial" panose="020B0604020202020204" pitchFamily="34" charset="0"/>
                        </a:rPr>
                        <a:t>(N=44)</a:t>
                      </a:r>
                    </a:p>
                  </a:txBody>
                  <a:tcPr marL="64585" marR="64585" marT="32293" marB="32293" anchor="ctr"/>
                </a:tc>
                <a:extLst>
                  <a:ext uri="{0D108BD9-81ED-4DB2-BD59-A6C34878D82A}">
                    <a16:rowId xmlns:a16="http://schemas.microsoft.com/office/drawing/2014/main" val="1713417299"/>
                  </a:ext>
                </a:extLst>
              </a:tr>
              <a:tr h="0">
                <a:tc>
                  <a:txBody>
                    <a:bodyPr/>
                    <a:lstStyle/>
                    <a:p>
                      <a:pPr>
                        <a:lnSpc>
                          <a:spcPct val="100000"/>
                        </a:lnSpc>
                        <a:spcAft>
                          <a:spcPts val="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Any TRAE</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42 (95.5)</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19 (43.2)</a:t>
                      </a:r>
                    </a:p>
                  </a:txBody>
                  <a:tcPr marL="0" marR="0" marT="28800" marB="28800" anchor="ctr"/>
                </a:tc>
                <a:extLst>
                  <a:ext uri="{0D108BD9-81ED-4DB2-BD59-A6C34878D82A}">
                    <a16:rowId xmlns:a16="http://schemas.microsoft.com/office/drawing/2014/main" val="3893473208"/>
                  </a:ext>
                </a:extLst>
              </a:tr>
              <a:tr h="0">
                <a:tc gridSpan="3">
                  <a:txBody>
                    <a:bodyPr/>
                    <a:lstStyle/>
                    <a:p>
                      <a:pPr marL="0" lvl="0" indent="-279400">
                        <a:lnSpc>
                          <a:spcPct val="100000"/>
                        </a:lnSpc>
                        <a:spcAft>
                          <a:spcPts val="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Most common TRAEs occurring in ≥10% of patients</a:t>
                      </a:r>
                    </a:p>
                  </a:txBody>
                  <a:tcPr marL="72000" marR="0" marT="28800" marB="28800" anchor="ctr"/>
                </a:tc>
                <a:tc hMerge="1">
                  <a:txBody>
                    <a:bodyPr/>
                    <a:lstStyle/>
                    <a:p>
                      <a:pPr algn="ctr">
                        <a:lnSpc>
                          <a:spcPct val="100000"/>
                        </a:lnSpc>
                        <a:spcAft>
                          <a:spcPts val="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28800" marB="28800" anchor="ctr"/>
                </a:tc>
                <a:tc hMerge="1">
                  <a:txBody>
                    <a:bodyPr/>
                    <a:lstStyle/>
                    <a:p>
                      <a:pPr algn="ctr">
                        <a:lnSpc>
                          <a:spcPct val="100000"/>
                        </a:lnSpc>
                        <a:spcAft>
                          <a:spcPts val="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28800" marB="28800" anchor="ctr"/>
                </a:tc>
                <a:extLst>
                  <a:ext uri="{0D108BD9-81ED-4DB2-BD59-A6C34878D82A}">
                    <a16:rowId xmlns:a16="http://schemas.microsoft.com/office/drawing/2014/main" val="1830176837"/>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Diarrhoea</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38 (86.4)</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11 (25.0)</a:t>
                      </a:r>
                    </a:p>
                  </a:txBody>
                  <a:tcPr marL="0" marR="0" marT="28800" marB="28800" anchor="ctr"/>
                </a:tc>
                <a:extLst>
                  <a:ext uri="{0D108BD9-81ED-4DB2-BD59-A6C34878D82A}">
                    <a16:rowId xmlns:a16="http://schemas.microsoft.com/office/drawing/2014/main" val="181790582"/>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Rash</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19 (43.2)</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28800" marB="28800" anchor="ctr"/>
                </a:tc>
                <a:extLst>
                  <a:ext uri="{0D108BD9-81ED-4DB2-BD59-A6C34878D82A}">
                    <a16:rowId xmlns:a16="http://schemas.microsoft.com/office/drawing/2014/main" val="1889978065"/>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Paronychia</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11 (25.0)</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28800" marB="28800" anchor="ctr"/>
                </a:tc>
                <a:extLst>
                  <a:ext uri="{0D108BD9-81ED-4DB2-BD59-A6C34878D82A}">
                    <a16:rowId xmlns:a16="http://schemas.microsoft.com/office/drawing/2014/main" val="1624860149"/>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Nausea</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11 (25.0)</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 (2.3)</a:t>
                      </a:r>
                    </a:p>
                  </a:txBody>
                  <a:tcPr marL="0" marR="0" marT="28800" marB="28800" anchor="ctr"/>
                </a:tc>
                <a:extLst>
                  <a:ext uri="{0D108BD9-81ED-4DB2-BD59-A6C34878D82A}">
                    <a16:rowId xmlns:a16="http://schemas.microsoft.com/office/drawing/2014/main" val="3198261689"/>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Vomiting</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9 (20.5)</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2 (4.5)</a:t>
                      </a:r>
                    </a:p>
                  </a:txBody>
                  <a:tcPr marL="0" marR="0" marT="28800" marB="28800" anchor="ctr"/>
                </a:tc>
                <a:extLst>
                  <a:ext uri="{0D108BD9-81ED-4DB2-BD59-A6C34878D82A}">
                    <a16:rowId xmlns:a16="http://schemas.microsoft.com/office/drawing/2014/main" val="4169745990"/>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Dermatitis acneiform</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8 (18.2)</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28800" marB="28800" anchor="ctr"/>
                </a:tc>
                <a:extLst>
                  <a:ext uri="{0D108BD9-81ED-4DB2-BD59-A6C34878D82A}">
                    <a16:rowId xmlns:a16="http://schemas.microsoft.com/office/drawing/2014/main" val="421131515"/>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Stomatitis</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8 (18.2)</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 (2.3)</a:t>
                      </a:r>
                    </a:p>
                  </a:txBody>
                  <a:tcPr marL="0" marR="0" marT="28800" marB="28800" anchor="ctr"/>
                </a:tc>
                <a:extLst>
                  <a:ext uri="{0D108BD9-81ED-4DB2-BD59-A6C34878D82A}">
                    <a16:rowId xmlns:a16="http://schemas.microsoft.com/office/drawing/2014/main" val="3859857192"/>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Dry skin</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7 (15.9)</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28800" marB="28800" anchor="ctr"/>
                </a:tc>
                <a:extLst>
                  <a:ext uri="{0D108BD9-81ED-4DB2-BD59-A6C34878D82A}">
                    <a16:rowId xmlns:a16="http://schemas.microsoft.com/office/drawing/2014/main" val="4175430870"/>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Increased aspartate aminotransferase</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6 (13.6)</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 (2.3)</a:t>
                      </a:r>
                    </a:p>
                  </a:txBody>
                  <a:tcPr marL="0" marR="0" marT="28800" marB="28800" anchor="ctr"/>
                </a:tc>
                <a:extLst>
                  <a:ext uri="{0D108BD9-81ED-4DB2-BD59-A6C34878D82A}">
                    <a16:rowId xmlns:a16="http://schemas.microsoft.com/office/drawing/2014/main" val="1078940088"/>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Decreased appetite</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6 (13.6)</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2 (4.5)</a:t>
                      </a:r>
                    </a:p>
                  </a:txBody>
                  <a:tcPr marL="0" marR="0" marT="28800" marB="28800" anchor="ctr"/>
                </a:tc>
                <a:extLst>
                  <a:ext uri="{0D108BD9-81ED-4DB2-BD59-A6C34878D82A}">
                    <a16:rowId xmlns:a16="http://schemas.microsoft.com/office/drawing/2014/main" val="3400108684"/>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Increased amylase</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5 (11.4)</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28800" marB="28800" anchor="ctr"/>
                </a:tc>
                <a:extLst>
                  <a:ext uri="{0D108BD9-81ED-4DB2-BD59-A6C34878D82A}">
                    <a16:rowId xmlns:a16="http://schemas.microsoft.com/office/drawing/2014/main" val="4238990167"/>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Anaemia</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5 (11.4)</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28800" marB="28800" anchor="ctr"/>
                </a:tc>
                <a:extLst>
                  <a:ext uri="{0D108BD9-81ED-4DB2-BD59-A6C34878D82A}">
                    <a16:rowId xmlns:a16="http://schemas.microsoft.com/office/drawing/2014/main" val="3098776174"/>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Increased lipase</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5 (11.4)</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28800" marB="28800" anchor="ctr"/>
                </a:tc>
                <a:extLst>
                  <a:ext uri="{0D108BD9-81ED-4DB2-BD59-A6C34878D82A}">
                    <a16:rowId xmlns:a16="http://schemas.microsoft.com/office/drawing/2014/main" val="2419083073"/>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Decreased weight</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5 (11.4)</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28800" marB="28800" anchor="ctr"/>
                </a:tc>
                <a:extLst>
                  <a:ext uri="{0D108BD9-81ED-4DB2-BD59-A6C34878D82A}">
                    <a16:rowId xmlns:a16="http://schemas.microsoft.com/office/drawing/2014/main" val="1968331883"/>
                  </a:ext>
                </a:extLst>
              </a:tr>
              <a:tr h="0">
                <a:tc>
                  <a:txBody>
                    <a:bodyPr/>
                    <a:lstStyle/>
                    <a:p>
                      <a:pPr marL="0" lvl="0" indent="182563">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Pruritis</a:t>
                      </a:r>
                    </a:p>
                  </a:txBody>
                  <a:tcPr marL="7200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5 (11.4)</a:t>
                      </a:r>
                    </a:p>
                  </a:txBody>
                  <a:tcPr marL="0" marR="0" marT="28800" marB="288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 (2.3)</a:t>
                      </a:r>
                    </a:p>
                  </a:txBody>
                  <a:tcPr marL="0" marR="0" marT="28800" marB="28800" anchor="ctr"/>
                </a:tc>
                <a:extLst>
                  <a:ext uri="{0D108BD9-81ED-4DB2-BD59-A6C34878D82A}">
                    <a16:rowId xmlns:a16="http://schemas.microsoft.com/office/drawing/2014/main" val="1022326081"/>
                  </a:ext>
                </a:extLst>
              </a:tr>
            </a:tbl>
          </a:graphicData>
        </a:graphic>
      </p:graphicFrame>
    </p:spTree>
    <p:extLst>
      <p:ext uri="{BB962C8B-B14F-4D97-AF65-F5344CB8AC3E}">
        <p14:creationId xmlns:p14="http://schemas.microsoft.com/office/powerpoint/2010/main" val="161721067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184" y="1080000"/>
            <a:ext cx="10963200" cy="1916952"/>
          </a:xfrm>
        </p:spPr>
        <p:txBody>
          <a:bodyPr>
            <a:normAutofit/>
          </a:bodyPr>
          <a:lstStyle/>
          <a:p>
            <a:r>
              <a:rPr lang="en-GB" sz="1800" dirty="0"/>
              <a:t>Treatment with BAY 2927088 led to rapid, substantial, and durable responses in patients with heavily pretreated </a:t>
            </a:r>
            <a:r>
              <a:rPr lang="en-GB" sz="1800" i="1" dirty="0"/>
              <a:t>HER2</a:t>
            </a:r>
            <a:r>
              <a:rPr lang="en-GB" sz="1800" dirty="0"/>
              <a:t>-mutant NSCLC </a:t>
            </a:r>
          </a:p>
          <a:p>
            <a:r>
              <a:rPr lang="en-GB" sz="1800" dirty="0"/>
              <a:t>The safety profile of BAY 2927088 was manageable and consistent with previous reports </a:t>
            </a:r>
          </a:p>
          <a:p>
            <a:r>
              <a:rPr lang="en-GB" sz="1800" dirty="0"/>
              <a:t>These data support the ongoing investigation of BAY 2927088 in patients with advanced NSCLC harbouring </a:t>
            </a:r>
            <a:r>
              <a:rPr lang="en-GB" sz="1800" i="1" dirty="0"/>
              <a:t>HER2 </a:t>
            </a:r>
            <a:r>
              <a:rPr lang="en-GB" sz="1800" dirty="0"/>
              <a:t>mutations</a:t>
            </a:r>
            <a:endParaRPr lang="en-GB" dirty="0">
              <a:solidFill>
                <a:schemeClr val="tx2"/>
              </a:solidFill>
            </a:endParaRP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p:txBody>
          <a:bodyPr/>
          <a:lstStyle/>
          <a:p>
            <a:r>
              <a:rPr lang="en-GB" dirty="0"/>
              <a:t>Soho-01: summary</a:t>
            </a:r>
            <a:endParaRPr lang="en-GB" baseline="30000" dirty="0">
              <a:highlight>
                <a:srgbClr val="FFFF00"/>
              </a:highlight>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prstGeom prst="rect">
            <a:avLst/>
          </a:prstGeom>
        </p:spPr>
        <p:txBody>
          <a:bodyPr/>
          <a:lstStyle/>
          <a:p>
            <a:fld id="{FCE43C0F-8A7B-3A4B-9DB5-B3472E36E833}" type="slidenum">
              <a:rPr lang="en-GB" smtClean="0"/>
              <a:pPr/>
              <a:t>21</a:t>
            </a:fld>
            <a:endParaRPr lang="en-GB" dirty="0"/>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kern="100" dirty="0">
                <a:solidFill>
                  <a:schemeClr val="tx2"/>
                </a:solidFill>
                <a:ea typeface="Calibri" panose="020F0502020204030204" pitchFamily="34" charset="0"/>
              </a:rPr>
              <a:t>HER2, human epidermal growth factor receptor 2; NSCLC, non-small cell lung cancer</a:t>
            </a:r>
          </a:p>
          <a:p>
            <a:r>
              <a:rPr lang="en-GB" kern="100" dirty="0">
                <a:solidFill>
                  <a:schemeClr val="tx2"/>
                </a:solidFill>
                <a:ea typeface="Calibri" panose="020F0502020204030204" pitchFamily="34" charset="0"/>
              </a:rPr>
              <a:t>Le X, et al. Abstract PL04.03, WCLC 2024 (oral presentation)</a:t>
            </a:r>
            <a:endParaRPr lang="en-GB" kern="100" dirty="0">
              <a:solidFill>
                <a:schemeClr val="tx2"/>
              </a:solidFill>
              <a:effectLst/>
              <a:ea typeface="Calibri" panose="020F0502020204030204" pitchFamily="34" charset="0"/>
            </a:endParaRPr>
          </a:p>
        </p:txBody>
      </p:sp>
      <p:sp>
        <p:nvSpPr>
          <p:cNvPr id="5" name="TextBox 4">
            <a:extLst>
              <a:ext uri="{FF2B5EF4-FFF2-40B4-BE49-F238E27FC236}">
                <a16:creationId xmlns:a16="http://schemas.microsoft.com/office/drawing/2014/main" id="{47758272-DCC3-B171-A120-1D34DED3F238}"/>
              </a:ext>
            </a:extLst>
          </p:cNvPr>
          <p:cNvSpPr txBox="1"/>
          <p:nvPr/>
        </p:nvSpPr>
        <p:spPr>
          <a:xfrm>
            <a:off x="983432" y="3501008"/>
            <a:ext cx="9535366" cy="1433827"/>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These results from the expansion phase of the SOHO-01 trial demonstrate the potential of this targeted therapy to improve outcomes for patients with </a:t>
            </a:r>
            <a:r>
              <a:rPr lang="en-US" b="0" i="1" dirty="0">
                <a:solidFill>
                  <a:srgbClr val="000000"/>
                </a:solidFill>
                <a:effectLst/>
                <a:latin typeface="Arial" panose="020B0604020202020204" pitchFamily="34" charset="0"/>
                <a:cs typeface="Arial" panose="020B0604020202020204" pitchFamily="34" charset="0"/>
              </a:rPr>
              <a:t>HER2</a:t>
            </a:r>
            <a:r>
              <a:rPr lang="en-US" b="0" i="0" dirty="0">
                <a:solidFill>
                  <a:srgbClr val="000000"/>
                </a:solidFill>
                <a:effectLst/>
                <a:latin typeface="Arial" panose="020B0604020202020204" pitchFamily="34" charset="0"/>
                <a:cs typeface="Arial" panose="020B0604020202020204" pitchFamily="34" charset="0"/>
              </a:rPr>
              <a:t>-mutant NSCLC, which has limited treatment options and a poor prognosis</a:t>
            </a:r>
            <a:endParaRPr lang="en-US" dirty="0">
              <a:solidFill>
                <a:srgbClr val="1111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4242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br>
              <a:rPr lang="en-GB" sz="1800" kern="100" dirty="0">
                <a:effectLst/>
                <a:ea typeface="Calibri" panose="020F0502020204030204" pitchFamily="34" charset="0"/>
              </a:rPr>
            </a:br>
            <a:r>
              <a:rPr lang="en-GB" sz="3600" i="0" dirty="0">
                <a:effectLst/>
              </a:rPr>
              <a:t>Primary phase 1b </a:t>
            </a:r>
            <a:r>
              <a:rPr lang="en-GB" sz="3600" dirty="0"/>
              <a:t>analysis of B</a:t>
            </a:r>
            <a:r>
              <a:rPr lang="en-GB" sz="3600" cap="none" dirty="0"/>
              <a:t>eamion</a:t>
            </a:r>
            <a:r>
              <a:rPr lang="en-GB" sz="3600" dirty="0"/>
              <a:t> LUNG-1:</a:t>
            </a:r>
            <a:r>
              <a:rPr lang="en-GB" sz="3600" i="0" dirty="0">
                <a:effectLst/>
              </a:rPr>
              <a:t> zongertinib in patients with </a:t>
            </a:r>
            <a:r>
              <a:rPr lang="en-GB" sz="3600" i="1" dirty="0">
                <a:effectLst/>
              </a:rPr>
              <a:t>HER2</a:t>
            </a:r>
            <a:r>
              <a:rPr lang="en-GB" sz="3600" dirty="0">
                <a:effectLst/>
              </a:rPr>
              <a:t> </a:t>
            </a:r>
            <a:r>
              <a:rPr lang="en-GB" sz="3600" i="0" dirty="0">
                <a:effectLst/>
              </a:rPr>
              <a:t>mutation-positive Nsclc</a:t>
            </a:r>
            <a:endParaRPr lang="en-GB" sz="360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sz="2400" b="1" kern="100" dirty="0">
                <a:ea typeface="Calibri" panose="020F0502020204030204" pitchFamily="34" charset="0"/>
              </a:rPr>
              <a:t>Ruiter G</a:t>
            </a:r>
            <a:r>
              <a:rPr lang="en-GB" sz="2400" b="1" kern="100" dirty="0">
                <a:effectLst/>
                <a:ea typeface="Calibri" panose="020F0502020204030204" pitchFamily="34" charset="0"/>
              </a:rPr>
              <a:t>, et al. </a:t>
            </a:r>
            <a:r>
              <a:rPr lang="en-GB" sz="2400" b="1" kern="100" dirty="0">
                <a:ea typeface="Calibri" panose="020F0502020204030204" pitchFamily="34" charset="0"/>
              </a:rPr>
              <a:t>WCLC 2024. Abstract #PL04.04</a:t>
            </a:r>
            <a:endParaRPr lang="en-GB" sz="2400" b="1" kern="100" dirty="0">
              <a:effectLst/>
              <a:ea typeface="Calibri" panose="020F0502020204030204" pitchFamily="34" charset="0"/>
            </a:endParaRPr>
          </a:p>
          <a:p>
            <a:endParaRPr lang="en-GB" sz="1800" kern="1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dirty="0"/>
              <a:t>HER2, human epidermal growth factor receptor 2; NSCLC, non-small cell lung cancer</a:t>
            </a:r>
          </a:p>
        </p:txBody>
      </p:sp>
    </p:spTree>
    <p:extLst>
      <p:ext uri="{BB962C8B-B14F-4D97-AF65-F5344CB8AC3E}">
        <p14:creationId xmlns:p14="http://schemas.microsoft.com/office/powerpoint/2010/main" val="236895526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1063277"/>
            <a:ext cx="10963275" cy="1659437"/>
          </a:xfrm>
        </p:spPr>
        <p:txBody>
          <a:bodyPr>
            <a:normAutofit/>
          </a:bodyPr>
          <a:lstStyle/>
          <a:p>
            <a:r>
              <a:rPr lang="en-GB" sz="1800" b="1" spc="-20" dirty="0">
                <a:solidFill>
                  <a:schemeClr val="accent1"/>
                </a:solidFill>
              </a:rPr>
              <a:t>Zongertinib, a novel HER2-specific TKI</a:t>
            </a:r>
            <a:r>
              <a:rPr lang="en-GB" sz="1800" spc="-20" dirty="0"/>
              <a:t>, binds selectively and covalently to the HER2 tyrosine kinase domain while sparing wild-type </a:t>
            </a:r>
            <a:r>
              <a:rPr lang="en-GB" sz="1800" spc="-20" dirty="0">
                <a:solidFill>
                  <a:schemeClr val="tx2"/>
                </a:solidFill>
              </a:rPr>
              <a:t>EGFR a</a:t>
            </a:r>
            <a:r>
              <a:rPr lang="en-GB" sz="1800" spc="-20" dirty="0"/>
              <a:t>nd limiting EGFR-related adverse events</a:t>
            </a:r>
          </a:p>
          <a:p>
            <a:r>
              <a:rPr lang="en-GB" sz="1800" b="1" dirty="0">
                <a:solidFill>
                  <a:schemeClr val="accent1"/>
                </a:solidFill>
              </a:rPr>
              <a:t>Beamion LUNG-1 </a:t>
            </a:r>
            <a:r>
              <a:rPr lang="en-GB" sz="1800" dirty="0"/>
              <a:t>is</a:t>
            </a:r>
            <a:r>
              <a:rPr lang="en-GB" sz="1800" b="1" dirty="0">
                <a:solidFill>
                  <a:schemeClr val="accent1"/>
                </a:solidFill>
              </a:rPr>
              <a:t> </a:t>
            </a:r>
            <a:r>
              <a:rPr lang="en-GB" sz="1800" dirty="0"/>
              <a:t>a Phase 1a/1b, open-label trial, is evaluating the safety and efficacy of zongertinib in patients with </a:t>
            </a:r>
            <a:r>
              <a:rPr lang="en-GB" sz="1800" i="1" dirty="0"/>
              <a:t>HER2 </a:t>
            </a:r>
            <a:r>
              <a:rPr lang="en-GB" sz="1800" dirty="0"/>
              <a:t>aberration-positive solid tumours (Phase 1a) and </a:t>
            </a:r>
            <a:r>
              <a:rPr lang="en-GB" sz="1800" i="1" dirty="0"/>
              <a:t>HER2</a:t>
            </a:r>
            <a:r>
              <a:rPr lang="en-GB" sz="1800" dirty="0"/>
              <a:t> mutation-positive NSCLC (Phase 1b). </a:t>
            </a:r>
            <a:r>
              <a:rPr lang="en-GB" sz="1800" b="1" dirty="0">
                <a:solidFill>
                  <a:schemeClr val="accent1"/>
                </a:solidFill>
              </a:rPr>
              <a:t>The findings from Phase 1b Cohort 1 are reported </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Beamion LUNG-1: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588385" cy="365125"/>
          </a:xfrm>
        </p:spPr>
        <p:txBody>
          <a:bodyPr anchor="b" anchorCtr="0"/>
          <a:lstStyle/>
          <a:p>
            <a:r>
              <a:rPr lang="en-GB" baseline="30000" dirty="0">
                <a:solidFill>
                  <a:schemeClr val="tx2"/>
                </a:solidFill>
              </a:rPr>
              <a:t>a</a:t>
            </a:r>
            <a:r>
              <a:rPr lang="en-GB" sz="1200" b="0" i="0" u="none" strike="noStrike" baseline="0" dirty="0">
                <a:solidFill>
                  <a:schemeClr val="tx2"/>
                </a:solidFill>
                <a:latin typeface="Arial" panose="020B0604020202020204" pitchFamily="34" charset="0"/>
                <a:cs typeface="Arial" panose="020B0604020202020204" pitchFamily="34" charset="0"/>
              </a:rPr>
              <a:t> Received ≥1 line of platinum-based combination chemotherapy; </a:t>
            </a:r>
            <a:r>
              <a:rPr lang="en-GB" baseline="30000" dirty="0">
                <a:solidFill>
                  <a:schemeClr val="tx2"/>
                </a:solidFill>
              </a:rPr>
              <a:t>b</a:t>
            </a:r>
            <a:r>
              <a:rPr lang="en-GB" sz="1200" b="0" i="0" u="none" strike="noStrike" baseline="30000" dirty="0">
                <a:solidFill>
                  <a:schemeClr val="tx2"/>
                </a:solidFill>
                <a:latin typeface="Arial" panose="020B0604020202020204" pitchFamily="34" charset="0"/>
                <a:cs typeface="Arial" panose="020B0604020202020204" pitchFamily="34" charset="0"/>
              </a:rPr>
              <a:t> </a:t>
            </a:r>
            <a:r>
              <a:rPr lang="en-GB" sz="1200" b="0" i="0" u="none" strike="noStrike" baseline="0" dirty="0">
                <a:solidFill>
                  <a:schemeClr val="tx2"/>
                </a:solidFill>
                <a:latin typeface="Arial" panose="020B0604020202020204" pitchFamily="34" charset="0"/>
                <a:cs typeface="Arial" panose="020B0604020202020204" pitchFamily="34" charset="0"/>
              </a:rPr>
              <a:t>excluding patients treated with ADCs</a:t>
            </a:r>
            <a:endParaRPr lang="en-GB" sz="1200" dirty="0">
              <a:solidFill>
                <a:schemeClr val="tx2"/>
              </a:solidFill>
              <a:latin typeface="Arial" panose="020B0604020202020204" pitchFamily="34" charset="0"/>
              <a:cs typeface="Arial" panose="020B0604020202020204" pitchFamily="34" charset="0"/>
            </a:endParaRPr>
          </a:p>
          <a:p>
            <a:r>
              <a:rPr lang="en-GB" dirty="0">
                <a:solidFill>
                  <a:schemeClr val="tx2"/>
                </a:solidFill>
              </a:rPr>
              <a:t>ADC, antibody-drug conjugate; EGFR, epidermal growth factor receptor; HER2, human epidermal growth factor receptor 2; NSCLC, non-small cell lung cancer; ORR, overall response rate; R, randomised; TKD, tyrosine kinase domain; TKI, tyrosine kinase inhibitor</a:t>
            </a:r>
          </a:p>
          <a:p>
            <a:r>
              <a:rPr lang="en-GB" dirty="0">
                <a:solidFill>
                  <a:schemeClr val="tx2"/>
                </a:solidFill>
              </a:rPr>
              <a:t>Ruiter G, et al. Abstract PL04.04, WCLC 2024 (oral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23</a:t>
            </a:fld>
            <a:endParaRPr lang="en-GB" dirty="0"/>
          </a:p>
        </p:txBody>
      </p:sp>
      <p:sp>
        <p:nvSpPr>
          <p:cNvPr id="11" name="Rectangle: Rounded Corners 7">
            <a:extLst>
              <a:ext uri="{FF2B5EF4-FFF2-40B4-BE49-F238E27FC236}">
                <a16:creationId xmlns:a16="http://schemas.microsoft.com/office/drawing/2014/main" id="{8CA1ED1D-7672-74DB-4CCE-88C0B7B7F854}"/>
              </a:ext>
            </a:extLst>
          </p:cNvPr>
          <p:cNvSpPr/>
          <p:nvPr/>
        </p:nvSpPr>
        <p:spPr>
          <a:xfrm>
            <a:off x="8616280" y="2780929"/>
            <a:ext cx="2927003" cy="2833352"/>
          </a:xfrm>
          <a:prstGeom prst="roundRect">
            <a:avLst>
              <a:gd name="adj" fmla="val 657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800"/>
              </a:spcAft>
              <a:buClr>
                <a:schemeClr val="accent1"/>
              </a:buClr>
            </a:pPr>
            <a:r>
              <a:rPr lang="en-GB" sz="1400" b="1" dirty="0">
                <a:solidFill>
                  <a:schemeClr val="accent1"/>
                </a:solidFill>
                <a:latin typeface="Arial" panose="020B0604020202020204" pitchFamily="34" charset="0"/>
                <a:cs typeface="Arial" panose="020B0604020202020204" pitchFamily="34" charset="0"/>
              </a:rPr>
              <a:t>Phase 1b primary endpoint</a:t>
            </a:r>
          </a:p>
          <a:p>
            <a:pPr marL="184150" indent="-184150">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ORR</a:t>
            </a:r>
          </a:p>
          <a:p>
            <a:pPr marL="184150" indent="-184150">
              <a:buClr>
                <a:schemeClr val="accent1"/>
              </a:buClr>
              <a:buFont typeface="Arial" panose="020B0604020202020204" pitchFamily="34" charset="0"/>
              <a:buChar char="•"/>
            </a:pPr>
            <a:endParaRPr lang="en-GB" sz="1400" dirty="0">
              <a:solidFill>
                <a:schemeClr val="tx1"/>
              </a:solidFill>
              <a:latin typeface="Arial" panose="020B0604020202020204" pitchFamily="34" charset="0"/>
              <a:cs typeface="Arial" panose="020B0604020202020204" pitchFamily="34" charset="0"/>
            </a:endParaRPr>
          </a:p>
          <a:p>
            <a:pPr>
              <a:spcBef>
                <a:spcPts val="300"/>
              </a:spcBef>
              <a:spcAft>
                <a:spcPts val="800"/>
              </a:spcAft>
              <a:buClr>
                <a:schemeClr val="accent1"/>
              </a:buClr>
            </a:pPr>
            <a:r>
              <a:rPr lang="en-GB" sz="1400" b="1" dirty="0">
                <a:solidFill>
                  <a:schemeClr val="accent1"/>
                </a:solidFill>
                <a:latin typeface="Arial" panose="020B0604020202020204" pitchFamily="34" charset="0"/>
                <a:cs typeface="Arial" panose="020B0604020202020204" pitchFamily="34" charset="0"/>
              </a:rPr>
              <a:t>Key inclusion criteria</a:t>
            </a:r>
          </a:p>
          <a:p>
            <a:pPr marL="184150" indent="-184150">
              <a:spcAft>
                <a:spcPts val="800"/>
              </a:spcAft>
              <a:buClr>
                <a:schemeClr val="accent1"/>
              </a:buClr>
              <a:buFont typeface="Arial" panose="020B0604020202020204" pitchFamily="34" charset="0"/>
              <a:buChar char="•"/>
              <a:tabLst>
                <a:tab pos="1011238" algn="l"/>
                <a:tab pos="1774825" algn="l"/>
              </a:tabLst>
            </a:pPr>
            <a:r>
              <a:rPr lang="en-GB" sz="1400" dirty="0">
                <a:solidFill>
                  <a:schemeClr val="tx1"/>
                </a:solidFill>
                <a:latin typeface="Arial" panose="020B0604020202020204" pitchFamily="34" charset="0"/>
                <a:cs typeface="Arial" panose="020B0604020202020204" pitchFamily="34" charset="0"/>
              </a:rPr>
              <a:t>Patients with </a:t>
            </a:r>
            <a:r>
              <a:rPr lang="en-GB" sz="1400" i="1" dirty="0">
                <a:solidFill>
                  <a:schemeClr val="tx1"/>
                </a:solidFill>
                <a:latin typeface="Arial" panose="020B0604020202020204" pitchFamily="34" charset="0"/>
                <a:cs typeface="Arial" panose="020B0604020202020204" pitchFamily="34" charset="0"/>
              </a:rPr>
              <a:t>HER2</a:t>
            </a:r>
            <a:r>
              <a:rPr lang="en-GB" sz="1400" dirty="0">
                <a:solidFill>
                  <a:schemeClr val="tx1"/>
                </a:solidFill>
                <a:latin typeface="Arial" panose="020B0604020202020204" pitchFamily="34" charset="0"/>
                <a:cs typeface="Arial" panose="020B0604020202020204" pitchFamily="34" charset="0"/>
              </a:rPr>
              <a:t> mutation-positive NSCLC</a:t>
            </a:r>
          </a:p>
          <a:p>
            <a:pPr marL="184150" indent="-184150">
              <a:spcAft>
                <a:spcPts val="800"/>
              </a:spcAft>
              <a:buClr>
                <a:schemeClr val="accent1"/>
              </a:buClr>
              <a:buFont typeface="Arial" panose="020B0604020202020204" pitchFamily="34" charset="0"/>
              <a:buChar char="•"/>
              <a:tabLst>
                <a:tab pos="1011238" algn="l"/>
                <a:tab pos="1774825" algn="l"/>
              </a:tabLst>
            </a:pPr>
            <a:r>
              <a:rPr lang="en-GB" sz="1400" dirty="0">
                <a:solidFill>
                  <a:schemeClr val="tx1"/>
                </a:solidFill>
                <a:latin typeface="Arial" panose="020B0604020202020204" pitchFamily="34" charset="0"/>
                <a:cs typeface="Arial" panose="020B0604020202020204" pitchFamily="34" charset="0"/>
              </a:rPr>
              <a:t>Received ≥1 line of platinum-based combination chemotherapy (Cohorts 1,3,5)</a:t>
            </a:r>
          </a:p>
        </p:txBody>
      </p:sp>
      <p:sp>
        <p:nvSpPr>
          <p:cNvPr id="23" name="Rounded Rectangle 22">
            <a:extLst>
              <a:ext uri="{FF2B5EF4-FFF2-40B4-BE49-F238E27FC236}">
                <a16:creationId xmlns:a16="http://schemas.microsoft.com/office/drawing/2014/main" id="{CECDA51B-1468-CFFB-DC07-E3A4192841AB}"/>
              </a:ext>
            </a:extLst>
          </p:cNvPr>
          <p:cNvSpPr/>
          <p:nvPr/>
        </p:nvSpPr>
        <p:spPr>
          <a:xfrm>
            <a:off x="5375920" y="2780928"/>
            <a:ext cx="3024000" cy="425600"/>
          </a:xfrm>
          <a:prstGeom prst="roundRect">
            <a:avLst>
              <a:gd name="adj" fmla="val 16894"/>
            </a:avLst>
          </a:prstGeom>
          <a:solidFill>
            <a:schemeClr val="tx2">
              <a:lumMod val="60000"/>
              <a:lumOff val="4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Cohort 1: </a:t>
            </a:r>
            <a:r>
              <a:rPr lang="en-GB" sz="1200" dirty="0">
                <a:solidFill>
                  <a:schemeClr val="tx1"/>
                </a:solidFill>
                <a:latin typeface="Arial" panose="020B0604020202020204" pitchFamily="34" charset="0"/>
                <a:cs typeface="Arial" panose="020B0604020202020204" pitchFamily="34" charset="0"/>
              </a:rPr>
              <a:t>Pre-treated NSCLC</a:t>
            </a:r>
            <a:r>
              <a:rPr lang="en-GB" sz="1200" baseline="30000" dirty="0">
                <a:solidFill>
                  <a:schemeClr val="tx1"/>
                </a:solidFill>
                <a:latin typeface="Arial" panose="020B0604020202020204" pitchFamily="34" charset="0"/>
                <a:cs typeface="Arial" panose="020B0604020202020204" pitchFamily="34" charset="0"/>
              </a:rPr>
              <a:t>a,b</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with a </a:t>
            </a:r>
            <a:r>
              <a:rPr lang="en-GB" sz="1200" i="1" dirty="0">
                <a:solidFill>
                  <a:schemeClr val="tx1"/>
                </a:solidFill>
                <a:latin typeface="Arial" panose="020B0604020202020204" pitchFamily="34" charset="0"/>
                <a:cs typeface="Arial" panose="020B0604020202020204" pitchFamily="34" charset="0"/>
              </a:rPr>
              <a:t>HER2 </a:t>
            </a:r>
            <a:r>
              <a:rPr lang="en-GB" sz="1200" dirty="0">
                <a:solidFill>
                  <a:schemeClr val="tx1"/>
                </a:solidFill>
                <a:latin typeface="Arial" panose="020B0604020202020204" pitchFamily="34" charset="0"/>
                <a:cs typeface="Arial" panose="020B0604020202020204" pitchFamily="34" charset="0"/>
              </a:rPr>
              <a:t>TKD mutation</a:t>
            </a:r>
          </a:p>
        </p:txBody>
      </p:sp>
      <p:sp>
        <p:nvSpPr>
          <p:cNvPr id="27" name="Rounded Rectangle 26">
            <a:extLst>
              <a:ext uri="{FF2B5EF4-FFF2-40B4-BE49-F238E27FC236}">
                <a16:creationId xmlns:a16="http://schemas.microsoft.com/office/drawing/2014/main" id="{4331F00F-85B8-FF22-F2C4-FE10FB45CDF3}"/>
              </a:ext>
            </a:extLst>
          </p:cNvPr>
          <p:cNvSpPr/>
          <p:nvPr/>
        </p:nvSpPr>
        <p:spPr>
          <a:xfrm>
            <a:off x="5375920" y="3285871"/>
            <a:ext cx="3024000" cy="425600"/>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Cohort 2: </a:t>
            </a:r>
            <a:r>
              <a:rPr lang="en-GB" sz="1200" dirty="0">
                <a:solidFill>
                  <a:schemeClr val="tx1"/>
                </a:solidFill>
                <a:latin typeface="Arial" panose="020B0604020202020204" pitchFamily="34" charset="0"/>
                <a:cs typeface="Arial" panose="020B0604020202020204" pitchFamily="34" charset="0"/>
              </a:rPr>
              <a:t>Treatment-naïve NSCLC</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with </a:t>
            </a:r>
            <a:r>
              <a:rPr lang="en-GB" sz="1200" i="1" dirty="0">
                <a:solidFill>
                  <a:schemeClr val="tx1"/>
                </a:solidFill>
                <a:latin typeface="Arial" panose="020B0604020202020204" pitchFamily="34" charset="0"/>
                <a:cs typeface="Arial" panose="020B0604020202020204" pitchFamily="34" charset="0"/>
              </a:rPr>
              <a:t>HER2</a:t>
            </a:r>
            <a:r>
              <a:rPr lang="en-GB" sz="1200" dirty="0">
                <a:solidFill>
                  <a:schemeClr val="tx1"/>
                </a:solidFill>
                <a:latin typeface="Arial" panose="020B0604020202020204" pitchFamily="34" charset="0"/>
                <a:cs typeface="Arial" panose="020B0604020202020204" pitchFamily="34" charset="0"/>
              </a:rPr>
              <a:t> TKD mutation</a:t>
            </a:r>
          </a:p>
        </p:txBody>
      </p:sp>
      <p:sp>
        <p:nvSpPr>
          <p:cNvPr id="28" name="Rounded Rectangle 27">
            <a:extLst>
              <a:ext uri="{FF2B5EF4-FFF2-40B4-BE49-F238E27FC236}">
                <a16:creationId xmlns:a16="http://schemas.microsoft.com/office/drawing/2014/main" id="{9D1B07A2-E81A-3B0B-3650-7F8EEC4EC8E8}"/>
              </a:ext>
            </a:extLst>
          </p:cNvPr>
          <p:cNvSpPr/>
          <p:nvPr/>
        </p:nvSpPr>
        <p:spPr>
          <a:xfrm>
            <a:off x="5375920" y="3790814"/>
            <a:ext cx="3024000" cy="619983"/>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Cohort 3: </a:t>
            </a:r>
            <a:r>
              <a:rPr lang="en-GB" sz="1200" dirty="0">
                <a:solidFill>
                  <a:schemeClr val="tx1"/>
                </a:solidFill>
                <a:latin typeface="Arial" panose="020B0604020202020204" pitchFamily="34" charset="0"/>
                <a:cs typeface="Arial" panose="020B0604020202020204" pitchFamily="34" charset="0"/>
              </a:rPr>
              <a:t>NSCLC with a non-TKD </a:t>
            </a:r>
            <a:r>
              <a:rPr lang="en-GB" sz="1200" i="1" dirty="0">
                <a:solidFill>
                  <a:schemeClr val="tx1"/>
                </a:solidFill>
                <a:latin typeface="Arial" panose="020B0604020202020204" pitchFamily="34" charset="0"/>
                <a:cs typeface="Arial" panose="020B0604020202020204" pitchFamily="34" charset="0"/>
              </a:rPr>
              <a:t>HER2</a:t>
            </a:r>
            <a:r>
              <a:rPr lang="en-GB" sz="1200" dirty="0">
                <a:solidFill>
                  <a:schemeClr val="tx1"/>
                </a:solidFill>
                <a:latin typeface="Arial" panose="020B0604020202020204" pitchFamily="34" charset="0"/>
                <a:cs typeface="Arial" panose="020B0604020202020204" pitchFamily="34" charset="0"/>
              </a:rPr>
              <a:t> mutation or </a:t>
            </a:r>
            <a:r>
              <a:rPr lang="en-GB" sz="1200" i="1" dirty="0">
                <a:solidFill>
                  <a:schemeClr val="tx1"/>
                </a:solidFill>
                <a:latin typeface="Arial" panose="020B0604020202020204" pitchFamily="34" charset="0"/>
                <a:cs typeface="Arial" panose="020B0604020202020204" pitchFamily="34" charset="0"/>
              </a:rPr>
              <a:t>HER2</a:t>
            </a:r>
            <a:r>
              <a:rPr lang="en-GB" sz="1200" dirty="0">
                <a:solidFill>
                  <a:schemeClr val="tx1"/>
                </a:solidFill>
                <a:latin typeface="Arial" panose="020B0604020202020204" pitchFamily="34" charset="0"/>
                <a:cs typeface="Arial" panose="020B0604020202020204" pitchFamily="34" charset="0"/>
              </a:rPr>
              <a:t> TKD mutation-positive squamous NSCLC, pre-</a:t>
            </a:r>
            <a:r>
              <a:rPr lang="en-GB" sz="1200" dirty="0" err="1">
                <a:solidFill>
                  <a:schemeClr val="tx1"/>
                </a:solidFill>
                <a:latin typeface="Arial" panose="020B0604020202020204" pitchFamily="34" charset="0"/>
                <a:cs typeface="Arial" panose="020B0604020202020204" pitchFamily="34" charset="0"/>
              </a:rPr>
              <a:t>treated</a:t>
            </a:r>
            <a:r>
              <a:rPr lang="en-GB" sz="1200" baseline="30000" dirty="0" err="1">
                <a:solidFill>
                  <a:schemeClr val="tx1"/>
                </a:solidFill>
                <a:latin typeface="Arial" panose="020B0604020202020204" pitchFamily="34" charset="0"/>
                <a:cs typeface="Arial" panose="020B0604020202020204" pitchFamily="34" charset="0"/>
              </a:rPr>
              <a:t>a</a:t>
            </a:r>
            <a:endParaRPr lang="en-GB" sz="1200" baseline="30000" dirty="0">
              <a:solidFill>
                <a:schemeClr val="tx1"/>
              </a:solidFill>
              <a:latin typeface="Arial" panose="020B0604020202020204" pitchFamily="34" charset="0"/>
              <a:cs typeface="Arial" panose="020B0604020202020204" pitchFamily="34" charset="0"/>
            </a:endParaRPr>
          </a:p>
        </p:txBody>
      </p:sp>
      <p:sp>
        <p:nvSpPr>
          <p:cNvPr id="29" name="Rounded Rectangle 28">
            <a:extLst>
              <a:ext uri="{FF2B5EF4-FFF2-40B4-BE49-F238E27FC236}">
                <a16:creationId xmlns:a16="http://schemas.microsoft.com/office/drawing/2014/main" id="{F230F5CD-7453-1724-E07A-704D7F9E7635}"/>
              </a:ext>
            </a:extLst>
          </p:cNvPr>
          <p:cNvSpPr/>
          <p:nvPr/>
        </p:nvSpPr>
        <p:spPr>
          <a:xfrm>
            <a:off x="5375920" y="4490139"/>
            <a:ext cx="3024000" cy="425600"/>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Cohort 4: </a:t>
            </a:r>
            <a:r>
              <a:rPr lang="en-GB" sz="1200" dirty="0">
                <a:solidFill>
                  <a:schemeClr val="tx1"/>
                </a:solidFill>
                <a:latin typeface="Arial" panose="020B0604020202020204" pitchFamily="34" charset="0"/>
                <a:cs typeface="Arial" panose="020B0604020202020204" pitchFamily="34" charset="0"/>
              </a:rPr>
              <a:t>NSCLC with active brain metastases with </a:t>
            </a:r>
            <a:r>
              <a:rPr lang="en-GB" sz="1200" i="1" dirty="0">
                <a:solidFill>
                  <a:schemeClr val="tx1"/>
                </a:solidFill>
                <a:latin typeface="Arial" panose="020B0604020202020204" pitchFamily="34" charset="0"/>
                <a:cs typeface="Arial" panose="020B0604020202020204" pitchFamily="34" charset="0"/>
              </a:rPr>
              <a:t>HER2</a:t>
            </a:r>
            <a:r>
              <a:rPr lang="en-GB" sz="1200" dirty="0">
                <a:solidFill>
                  <a:schemeClr val="tx1"/>
                </a:solidFill>
                <a:latin typeface="Arial" panose="020B0604020202020204" pitchFamily="34" charset="0"/>
                <a:cs typeface="Arial" panose="020B0604020202020204" pitchFamily="34" charset="0"/>
              </a:rPr>
              <a:t> TKD mutation</a:t>
            </a:r>
          </a:p>
        </p:txBody>
      </p:sp>
      <p:sp>
        <p:nvSpPr>
          <p:cNvPr id="30" name="Rounded Rectangle 29">
            <a:extLst>
              <a:ext uri="{FF2B5EF4-FFF2-40B4-BE49-F238E27FC236}">
                <a16:creationId xmlns:a16="http://schemas.microsoft.com/office/drawing/2014/main" id="{6D765E6E-9087-5004-AB6B-E996521B38E3}"/>
              </a:ext>
            </a:extLst>
          </p:cNvPr>
          <p:cNvSpPr/>
          <p:nvPr/>
        </p:nvSpPr>
        <p:spPr>
          <a:xfrm>
            <a:off x="5375920" y="4995081"/>
            <a:ext cx="3024000" cy="619200"/>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Cohort 5: </a:t>
            </a:r>
            <a:r>
              <a:rPr lang="en-GB" sz="1200" dirty="0">
                <a:solidFill>
                  <a:schemeClr val="tx1"/>
                </a:solidFill>
                <a:latin typeface="Arial" panose="020B0604020202020204" pitchFamily="34" charset="0"/>
                <a:cs typeface="Arial" panose="020B0604020202020204" pitchFamily="34" charset="0"/>
              </a:rPr>
              <a:t>Pre-</a:t>
            </a:r>
            <a:r>
              <a:rPr lang="en-GB" sz="1200" dirty="0" err="1">
                <a:solidFill>
                  <a:schemeClr val="tx1"/>
                </a:solidFill>
                <a:latin typeface="Arial" panose="020B0604020202020204" pitchFamily="34" charset="0"/>
                <a:cs typeface="Arial" panose="020B0604020202020204" pitchFamily="34" charset="0"/>
              </a:rPr>
              <a:t>treated</a:t>
            </a:r>
            <a:r>
              <a:rPr lang="en-GB" sz="1200" baseline="30000" dirty="0" err="1">
                <a:solidFill>
                  <a:schemeClr val="tx1"/>
                </a:solidFill>
                <a:latin typeface="Arial" panose="020B0604020202020204" pitchFamily="34" charset="0"/>
                <a:cs typeface="Arial" panose="020B0604020202020204" pitchFamily="34" charset="0"/>
              </a:rPr>
              <a:t>a</a:t>
            </a:r>
            <a:r>
              <a:rPr lang="en-GB" sz="1200" b="1" dirty="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NSCLC with a </a:t>
            </a:r>
            <a:r>
              <a:rPr lang="en-GB" sz="1200" i="1" dirty="0">
                <a:solidFill>
                  <a:schemeClr val="tx1"/>
                </a:solidFill>
                <a:latin typeface="Arial" panose="020B0604020202020204" pitchFamily="34" charset="0"/>
                <a:cs typeface="Arial" panose="020B0604020202020204" pitchFamily="34" charset="0"/>
              </a:rPr>
              <a:t>HER2</a:t>
            </a:r>
            <a:r>
              <a:rPr lang="en-GB" sz="1200" dirty="0">
                <a:solidFill>
                  <a:schemeClr val="tx1"/>
                </a:solidFill>
                <a:latin typeface="Arial" panose="020B0604020202020204" pitchFamily="34" charset="0"/>
                <a:cs typeface="Arial" panose="020B0604020202020204" pitchFamily="34" charset="0"/>
              </a:rPr>
              <a:t> TKD mutation and prior treatment with HER2 directed ADCs</a:t>
            </a:r>
          </a:p>
        </p:txBody>
      </p:sp>
      <p:sp>
        <p:nvSpPr>
          <p:cNvPr id="31" name="Rounded Rectangle 30">
            <a:extLst>
              <a:ext uri="{FF2B5EF4-FFF2-40B4-BE49-F238E27FC236}">
                <a16:creationId xmlns:a16="http://schemas.microsoft.com/office/drawing/2014/main" id="{C2967809-51D5-E0B4-58EB-8AFF02FC0DFF}"/>
              </a:ext>
            </a:extLst>
          </p:cNvPr>
          <p:cNvSpPr/>
          <p:nvPr/>
        </p:nvSpPr>
        <p:spPr>
          <a:xfrm>
            <a:off x="639280" y="4178286"/>
            <a:ext cx="4520616" cy="303428"/>
          </a:xfrm>
          <a:prstGeom prst="roundRect">
            <a:avLst>
              <a:gd name="adj" fmla="val 16894"/>
            </a:avLst>
          </a:prstGeom>
          <a:solidFill>
            <a:schemeClr val="bg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Cohort 2</a:t>
            </a:r>
            <a:endParaRPr lang="en-GB" sz="1200" dirty="0">
              <a:solidFill>
                <a:schemeClr val="tx1"/>
              </a:solidFill>
              <a:latin typeface="Arial" panose="020B0604020202020204" pitchFamily="34" charset="0"/>
              <a:cs typeface="Arial" panose="020B0604020202020204" pitchFamily="34" charset="0"/>
            </a:endParaRPr>
          </a:p>
        </p:txBody>
      </p:sp>
      <p:sp>
        <p:nvSpPr>
          <p:cNvPr id="32" name="Rounded Rectangle 31">
            <a:extLst>
              <a:ext uri="{FF2B5EF4-FFF2-40B4-BE49-F238E27FC236}">
                <a16:creationId xmlns:a16="http://schemas.microsoft.com/office/drawing/2014/main" id="{71E2B51F-B291-24DB-A3BC-C0957F7F0A18}"/>
              </a:ext>
            </a:extLst>
          </p:cNvPr>
          <p:cNvSpPr/>
          <p:nvPr/>
        </p:nvSpPr>
        <p:spPr>
          <a:xfrm>
            <a:off x="639280" y="4555808"/>
            <a:ext cx="4520616" cy="303428"/>
          </a:xfrm>
          <a:prstGeom prst="roundRect">
            <a:avLst>
              <a:gd name="adj" fmla="val 16894"/>
            </a:avLst>
          </a:prstGeom>
          <a:solidFill>
            <a:schemeClr val="bg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Cohort 3 (exploratory)</a:t>
            </a:r>
            <a:endParaRPr lang="en-GB" sz="1200" dirty="0">
              <a:solidFill>
                <a:schemeClr val="tx1"/>
              </a:solidFill>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0C4E9DE1-3910-7D64-1788-7D29B00DDF9B}"/>
              </a:ext>
            </a:extLst>
          </p:cNvPr>
          <p:cNvSpPr/>
          <p:nvPr/>
        </p:nvSpPr>
        <p:spPr>
          <a:xfrm>
            <a:off x="639280" y="4933330"/>
            <a:ext cx="4520616" cy="303428"/>
          </a:xfrm>
          <a:prstGeom prst="roundRect">
            <a:avLst>
              <a:gd name="adj" fmla="val 16894"/>
            </a:avLst>
          </a:prstGeom>
          <a:solidFill>
            <a:schemeClr val="bg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Cohort 4 (exploratory)</a:t>
            </a:r>
            <a:endParaRPr lang="en-GB" sz="1200" dirty="0">
              <a:solidFill>
                <a:schemeClr val="tx1"/>
              </a:solidFill>
              <a:latin typeface="Arial" panose="020B0604020202020204" pitchFamily="34" charset="0"/>
              <a:cs typeface="Arial" panose="020B0604020202020204" pitchFamily="34" charset="0"/>
            </a:endParaRPr>
          </a:p>
        </p:txBody>
      </p:sp>
      <p:sp>
        <p:nvSpPr>
          <p:cNvPr id="34" name="Rounded Rectangle 33">
            <a:extLst>
              <a:ext uri="{FF2B5EF4-FFF2-40B4-BE49-F238E27FC236}">
                <a16:creationId xmlns:a16="http://schemas.microsoft.com/office/drawing/2014/main" id="{A1ECDA88-FB65-F3EF-EC29-1F0CD399BB05}"/>
              </a:ext>
            </a:extLst>
          </p:cNvPr>
          <p:cNvSpPr/>
          <p:nvPr/>
        </p:nvSpPr>
        <p:spPr>
          <a:xfrm>
            <a:off x="639280" y="5310853"/>
            <a:ext cx="4520616" cy="303428"/>
          </a:xfrm>
          <a:prstGeom prst="roundRect">
            <a:avLst>
              <a:gd name="adj" fmla="val 16894"/>
            </a:avLst>
          </a:prstGeom>
          <a:solidFill>
            <a:schemeClr val="bg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Cohort 5</a:t>
            </a:r>
            <a:endParaRPr lang="en-GB" sz="1200" dirty="0">
              <a:solidFill>
                <a:schemeClr val="tx1"/>
              </a:solidFill>
              <a:latin typeface="Arial" panose="020B0604020202020204" pitchFamily="34" charset="0"/>
              <a:cs typeface="Arial" panose="020B0604020202020204" pitchFamily="34" charset="0"/>
            </a:endParaRPr>
          </a:p>
        </p:txBody>
      </p:sp>
      <p:sp>
        <p:nvSpPr>
          <p:cNvPr id="35" name="Rounded Rectangle 34">
            <a:extLst>
              <a:ext uri="{FF2B5EF4-FFF2-40B4-BE49-F238E27FC236}">
                <a16:creationId xmlns:a16="http://schemas.microsoft.com/office/drawing/2014/main" id="{2C13C6EF-0417-572F-4305-3D9D33D5E376}"/>
              </a:ext>
            </a:extLst>
          </p:cNvPr>
          <p:cNvSpPr/>
          <p:nvPr/>
        </p:nvSpPr>
        <p:spPr>
          <a:xfrm>
            <a:off x="639280" y="2780928"/>
            <a:ext cx="4520616" cy="432000"/>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Phase 1b: ongoing dose expansion</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(in patients with </a:t>
            </a:r>
            <a:r>
              <a:rPr lang="en-GB" sz="1200" b="1" i="1" dirty="0">
                <a:solidFill>
                  <a:schemeClr val="bg1"/>
                </a:solidFill>
                <a:latin typeface="Arial" panose="020B0604020202020204" pitchFamily="34" charset="0"/>
                <a:cs typeface="Arial" panose="020B0604020202020204" pitchFamily="34" charset="0"/>
              </a:rPr>
              <a:t>HER2</a:t>
            </a:r>
            <a:r>
              <a:rPr lang="en-GB" sz="1200" b="1" dirty="0">
                <a:solidFill>
                  <a:schemeClr val="bg1"/>
                </a:solidFill>
                <a:latin typeface="Arial" panose="020B0604020202020204" pitchFamily="34" charset="0"/>
                <a:cs typeface="Arial" panose="020B0604020202020204" pitchFamily="34" charset="0"/>
              </a:rPr>
              <a:t>-mutant NSCLC)</a:t>
            </a:r>
            <a:endParaRPr lang="en-GB" sz="1200" dirty="0">
              <a:solidFill>
                <a:schemeClr val="bg1"/>
              </a:solidFill>
              <a:latin typeface="Arial" panose="020B0604020202020204" pitchFamily="34" charset="0"/>
              <a:cs typeface="Arial" panose="020B0604020202020204" pitchFamily="34" charset="0"/>
            </a:endParaRPr>
          </a:p>
        </p:txBody>
      </p:sp>
      <p:sp>
        <p:nvSpPr>
          <p:cNvPr id="36" name="Rounded Rectangle 35">
            <a:extLst>
              <a:ext uri="{FF2B5EF4-FFF2-40B4-BE49-F238E27FC236}">
                <a16:creationId xmlns:a16="http://schemas.microsoft.com/office/drawing/2014/main" id="{C0BE2589-7C7A-A853-9DBF-F6D81DEF677D}"/>
              </a:ext>
            </a:extLst>
          </p:cNvPr>
          <p:cNvSpPr/>
          <p:nvPr/>
        </p:nvSpPr>
        <p:spPr>
          <a:xfrm>
            <a:off x="2001357" y="3429000"/>
            <a:ext cx="576061" cy="232343"/>
          </a:xfrm>
          <a:prstGeom prst="roundRect">
            <a:avLst>
              <a:gd name="adj" fmla="val 23172"/>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120 mg</a:t>
            </a:r>
            <a:endParaRPr lang="en-GB" sz="1000" dirty="0">
              <a:solidFill>
                <a:schemeClr val="bg1"/>
              </a:solidFill>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FB228701-2AEA-861B-0874-157FBD5874E4}"/>
              </a:ext>
            </a:extLst>
          </p:cNvPr>
          <p:cNvSpPr/>
          <p:nvPr/>
        </p:nvSpPr>
        <p:spPr>
          <a:xfrm>
            <a:off x="2001357" y="3708400"/>
            <a:ext cx="576061" cy="232343"/>
          </a:xfrm>
          <a:prstGeom prst="roundRect">
            <a:avLst>
              <a:gd name="adj" fmla="val 23172"/>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240 mg</a:t>
            </a:r>
            <a:endParaRPr lang="en-GB" sz="1000" dirty="0">
              <a:solidFill>
                <a:schemeClr val="bg1"/>
              </a:solidFill>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A67A39B9-641E-69F7-549C-93B93F6ED4F8}"/>
              </a:ext>
            </a:extLst>
          </p:cNvPr>
          <p:cNvSpPr/>
          <p:nvPr/>
        </p:nvSpPr>
        <p:spPr>
          <a:xfrm>
            <a:off x="2876148" y="3429000"/>
            <a:ext cx="881335" cy="551108"/>
          </a:xfrm>
          <a:prstGeom prst="roundRect">
            <a:avLst>
              <a:gd name="adj" fmla="val 23172"/>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Interim</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futility</a:t>
            </a:r>
            <a:br>
              <a:rPr lang="en-GB" sz="1000" b="1" dirty="0">
                <a:solidFill>
                  <a:schemeClr val="bg1"/>
                </a:solidFill>
                <a:latin typeface="Arial" panose="020B0604020202020204" pitchFamily="34" charset="0"/>
                <a:cs typeface="Arial" panose="020B0604020202020204" pitchFamily="34" charset="0"/>
              </a:rPr>
            </a:br>
            <a:r>
              <a:rPr lang="en-GB" sz="1000" b="1" dirty="0">
                <a:solidFill>
                  <a:schemeClr val="bg1"/>
                </a:solidFill>
                <a:latin typeface="Arial" panose="020B0604020202020204" pitchFamily="34" charset="0"/>
                <a:cs typeface="Arial" panose="020B0604020202020204" pitchFamily="34" charset="0"/>
              </a:rPr>
              <a:t>analysis</a:t>
            </a:r>
            <a:endParaRPr lang="en-GB" sz="1000" dirty="0">
              <a:solidFill>
                <a:schemeClr val="bg1"/>
              </a:solidFill>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F49D9E61-A519-E9EB-68B3-4C4253541272}"/>
              </a:ext>
            </a:extLst>
          </p:cNvPr>
          <p:cNvCxnSpPr>
            <a:cxnSpLocks/>
          </p:cNvCxnSpPr>
          <p:nvPr/>
        </p:nvCxnSpPr>
        <p:spPr>
          <a:xfrm>
            <a:off x="3798848" y="3698146"/>
            <a:ext cx="32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F511B3DA-2E1B-7357-08B0-8B2EFA4894FA}"/>
              </a:ext>
            </a:extLst>
          </p:cNvPr>
          <p:cNvCxnSpPr>
            <a:cxnSpLocks/>
          </p:cNvCxnSpPr>
          <p:nvPr/>
        </p:nvCxnSpPr>
        <p:spPr>
          <a:xfrm>
            <a:off x="2618783" y="3698146"/>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F7CC1F2-C4E9-BC62-53E6-D955F42AA017}"/>
              </a:ext>
            </a:extLst>
          </p:cNvPr>
          <p:cNvCxnSpPr>
            <a:cxnSpLocks/>
          </p:cNvCxnSpPr>
          <p:nvPr/>
        </p:nvCxnSpPr>
        <p:spPr>
          <a:xfrm>
            <a:off x="1144983" y="3697808"/>
            <a:ext cx="713705"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Rounded Rectangle 39">
            <a:extLst>
              <a:ext uri="{FF2B5EF4-FFF2-40B4-BE49-F238E27FC236}">
                <a16:creationId xmlns:a16="http://schemas.microsoft.com/office/drawing/2014/main" id="{A65F4EC3-4EBB-B6FF-68AD-F92615A84841}"/>
              </a:ext>
            </a:extLst>
          </p:cNvPr>
          <p:cNvSpPr/>
          <p:nvPr/>
        </p:nvSpPr>
        <p:spPr>
          <a:xfrm>
            <a:off x="626790" y="3429000"/>
            <a:ext cx="932706" cy="551108"/>
          </a:xfrm>
          <a:prstGeom prst="roundRect">
            <a:avLst>
              <a:gd name="adj" fmla="val 23172"/>
            </a:avLst>
          </a:prstGeom>
          <a:solidFill>
            <a:schemeClr val="tx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Cohort 1</a:t>
            </a:r>
            <a:endParaRPr lang="en-GB" sz="1000" dirty="0">
              <a:solidFill>
                <a:schemeClr val="bg1"/>
              </a:solidFill>
              <a:latin typeface="Arial" panose="020B0604020202020204" pitchFamily="34" charset="0"/>
              <a:cs typeface="Arial" panose="020B0604020202020204" pitchFamily="34" charset="0"/>
            </a:endParaRPr>
          </a:p>
        </p:txBody>
      </p:sp>
      <p:grpSp>
        <p:nvGrpSpPr>
          <p:cNvPr id="50" name="Group 49">
            <a:extLst>
              <a:ext uri="{FF2B5EF4-FFF2-40B4-BE49-F238E27FC236}">
                <a16:creationId xmlns:a16="http://schemas.microsoft.com/office/drawing/2014/main" id="{B8F98613-1E31-D9AD-CF17-2ECA09021365}"/>
              </a:ext>
            </a:extLst>
          </p:cNvPr>
          <p:cNvGrpSpPr/>
          <p:nvPr/>
        </p:nvGrpSpPr>
        <p:grpSpPr>
          <a:xfrm>
            <a:off x="1856679" y="3531600"/>
            <a:ext cx="144000" cy="313200"/>
            <a:chOff x="1856679" y="3531600"/>
            <a:chExt cx="144000" cy="313200"/>
          </a:xfrm>
        </p:grpSpPr>
        <p:cxnSp>
          <p:nvCxnSpPr>
            <p:cNvPr id="44" name="Straight Connector 43">
              <a:extLst>
                <a:ext uri="{FF2B5EF4-FFF2-40B4-BE49-F238E27FC236}">
                  <a16:creationId xmlns:a16="http://schemas.microsoft.com/office/drawing/2014/main" id="{D9049FAD-75FC-93F1-F327-646796B1073A}"/>
                </a:ext>
              </a:extLst>
            </p:cNvPr>
            <p:cNvCxnSpPr>
              <a:cxnSpLocks/>
            </p:cNvCxnSpPr>
            <p:nvPr/>
          </p:nvCxnSpPr>
          <p:spPr>
            <a:xfrm>
              <a:off x="1856679" y="3545171"/>
              <a:ext cx="14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850BA583-55FC-DBB7-F223-4D1F1B54801A}"/>
                </a:ext>
              </a:extLst>
            </p:cNvPr>
            <p:cNvCxnSpPr>
              <a:cxnSpLocks/>
            </p:cNvCxnSpPr>
            <p:nvPr/>
          </p:nvCxnSpPr>
          <p:spPr>
            <a:xfrm flipV="1">
              <a:off x="1856679" y="3531600"/>
              <a:ext cx="0" cy="3132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98300D7-B299-4459-1C9A-0B34C212A91E}"/>
                </a:ext>
              </a:extLst>
            </p:cNvPr>
            <p:cNvCxnSpPr>
              <a:cxnSpLocks/>
            </p:cNvCxnSpPr>
            <p:nvPr/>
          </p:nvCxnSpPr>
          <p:spPr>
            <a:xfrm>
              <a:off x="1856679" y="3834096"/>
              <a:ext cx="14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48" name="Rounded Rectangle 47">
            <a:extLst>
              <a:ext uri="{FF2B5EF4-FFF2-40B4-BE49-F238E27FC236}">
                <a16:creationId xmlns:a16="http://schemas.microsoft.com/office/drawing/2014/main" id="{99BB272D-B352-0D8D-6F55-B45AC6B656C8}"/>
              </a:ext>
            </a:extLst>
          </p:cNvPr>
          <p:cNvSpPr/>
          <p:nvPr/>
        </p:nvSpPr>
        <p:spPr>
          <a:xfrm>
            <a:off x="4164214" y="3429000"/>
            <a:ext cx="881335" cy="551108"/>
          </a:xfrm>
          <a:prstGeom prst="roundRect">
            <a:avLst>
              <a:gd name="adj" fmla="val 23172"/>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120 mg</a:t>
            </a:r>
          </a:p>
          <a:p>
            <a:pPr algn="ctr">
              <a:lnSpc>
                <a:spcPct val="90000"/>
              </a:lnSpc>
              <a:buClr>
                <a:schemeClr val="accent1"/>
              </a:buClr>
            </a:pPr>
            <a:r>
              <a:rPr lang="en-GB" sz="1000" b="1" dirty="0">
                <a:solidFill>
                  <a:schemeClr val="bg1"/>
                </a:solidFill>
                <a:latin typeface="Arial" panose="020B0604020202020204" pitchFamily="34" charset="0"/>
                <a:cs typeface="Arial" panose="020B0604020202020204" pitchFamily="34" charset="0"/>
              </a:rPr>
              <a:t>(n=75)</a:t>
            </a:r>
            <a:endParaRPr lang="en-GB" sz="1000" dirty="0">
              <a:solidFill>
                <a:schemeClr val="bg1"/>
              </a:solidFill>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id="{272525DF-2E1F-B37A-782D-54C5675A9A49}"/>
              </a:ext>
            </a:extLst>
          </p:cNvPr>
          <p:cNvSpPr/>
          <p:nvPr/>
        </p:nvSpPr>
        <p:spPr>
          <a:xfrm>
            <a:off x="1765088" y="3601476"/>
            <a:ext cx="183182" cy="18318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R</a:t>
            </a:r>
          </a:p>
        </p:txBody>
      </p:sp>
      <p:sp>
        <p:nvSpPr>
          <p:cNvPr id="3" name="TextBox 2">
            <a:extLst>
              <a:ext uri="{FF2B5EF4-FFF2-40B4-BE49-F238E27FC236}">
                <a16:creationId xmlns:a16="http://schemas.microsoft.com/office/drawing/2014/main" id="{9BC467AA-1507-22FB-F341-097B9DFBB152}"/>
              </a:ext>
            </a:extLst>
          </p:cNvPr>
          <p:cNvSpPr txBox="1"/>
          <p:nvPr/>
        </p:nvSpPr>
        <p:spPr>
          <a:xfrm>
            <a:off x="620713" y="5614281"/>
            <a:ext cx="118013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NCT04886804</a:t>
            </a:r>
            <a:endParaRPr lang="en-GB" sz="1200" dirty="0">
              <a:solidFill>
                <a:srgbClr val="505050"/>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235449656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939363"/>
            <a:ext cx="10963275" cy="1730267"/>
          </a:xfrm>
        </p:spPr>
        <p:txBody>
          <a:bodyPr>
            <a:normAutofit/>
          </a:bodyPr>
          <a:lstStyle/>
          <a:p>
            <a:pPr marL="0" indent="0">
              <a:buNone/>
            </a:pPr>
            <a:r>
              <a:rPr lang="en-GB" sz="1800" b="1" spc="100" dirty="0">
                <a:solidFill>
                  <a:schemeClr val="accent1"/>
                </a:solidFill>
              </a:rPr>
              <a:t>DEMOGRAPHY</a:t>
            </a:r>
          </a:p>
          <a:p>
            <a:r>
              <a:rPr lang="en-GB" sz="1600" dirty="0"/>
              <a:t>As of May 2024, 132 patients have been treated in Phase 1b Cohort 1 and have received zongertinib at </a:t>
            </a:r>
            <a:br>
              <a:rPr lang="en-GB" sz="1600" dirty="0"/>
            </a:br>
            <a:r>
              <a:rPr lang="en-GB" sz="1600" dirty="0"/>
              <a:t>120 mg/240 mg QD (n=75 / n=57) </a:t>
            </a:r>
          </a:p>
          <a:p>
            <a:r>
              <a:rPr lang="en-GB" sz="1600" dirty="0"/>
              <a:t>57.6% were female and median age at baseline was 62 years (range: 30-82). Median follow-up for efficacy was approximately 13 weeks; treatment was ongoing in two-thirds of patients at cut-off </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Beamion LUNG-1: efficacy results</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588385" cy="365125"/>
          </a:xfrm>
        </p:spPr>
        <p:txBody>
          <a:bodyPr anchor="b" anchorCtr="0"/>
          <a:lstStyle/>
          <a:p>
            <a:r>
              <a:rPr lang="en-GB" dirty="0">
                <a:solidFill>
                  <a:schemeClr val="tx2"/>
                </a:solidFill>
              </a:rPr>
              <a:t>BICR, blinded independent central review; CI, confidence interval; CR, complete response; DCR, disease control rate; DoR, duration of response; NE, not evaluable; ORR, objective response rate; PD, progressive disease; PFS, progression-free survival; PR, partial response; QD, once daily; SD, stable disease</a:t>
            </a:r>
            <a:endParaRPr lang="en-GB" dirty="0">
              <a:solidFill>
                <a:schemeClr val="tx2"/>
              </a:solidFill>
              <a:highlight>
                <a:srgbClr val="FFFF00"/>
              </a:highlight>
            </a:endParaRPr>
          </a:p>
          <a:p>
            <a:r>
              <a:rPr lang="en-GB" dirty="0">
                <a:solidFill>
                  <a:schemeClr val="tx2"/>
                </a:solidFill>
              </a:rPr>
              <a:t>Ruiter G, et al. Abstract PL04.04, WCLC 2024 (oral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24</a:t>
            </a:fld>
            <a:endParaRPr lang="en-GB" dirty="0"/>
          </a:p>
        </p:txBody>
      </p:sp>
      <p:sp>
        <p:nvSpPr>
          <p:cNvPr id="9" name="TextBox 8">
            <a:extLst>
              <a:ext uri="{FF2B5EF4-FFF2-40B4-BE49-F238E27FC236}">
                <a16:creationId xmlns:a16="http://schemas.microsoft.com/office/drawing/2014/main" id="{41F4060D-EE7D-1BFB-CA12-95B683B9D28F}"/>
              </a:ext>
            </a:extLst>
          </p:cNvPr>
          <p:cNvSpPr txBox="1"/>
          <p:nvPr/>
        </p:nvSpPr>
        <p:spPr>
          <a:xfrm>
            <a:off x="619201" y="3095663"/>
            <a:ext cx="5760640" cy="2677656"/>
          </a:xfrm>
          <a:prstGeom prst="rect">
            <a:avLst/>
          </a:prstGeom>
          <a:noFill/>
        </p:spPr>
        <p:txBody>
          <a:bodyPr wrap="square" lIns="0" rtlCol="0">
            <a:spAutoFit/>
          </a:bodyPr>
          <a:lstStyle/>
          <a:p>
            <a:pPr marL="285750" indent="-285750">
              <a:buClr>
                <a:schemeClr val="accent1"/>
              </a:buClr>
              <a:buFont typeface="Arial" panose="020B0604020202020204" pitchFamily="34" charset="0"/>
              <a:buChar char="•"/>
            </a:pPr>
            <a:r>
              <a:rPr lang="en-GB" sz="1600" b="0" i="0" u="none" strike="noStrike" baseline="0" dirty="0">
                <a:solidFill>
                  <a:schemeClr val="tx2"/>
                </a:solidFill>
                <a:latin typeface="Arial" panose="020B0604020202020204" pitchFamily="34" charset="0"/>
              </a:rPr>
              <a:t>The </a:t>
            </a:r>
            <a:r>
              <a:rPr lang="en-GB" sz="1600" b="1" i="0" u="none" strike="noStrike" baseline="0" dirty="0">
                <a:solidFill>
                  <a:schemeClr val="accent1"/>
                </a:solidFill>
                <a:latin typeface="Arial" panose="020B0604020202020204" pitchFamily="34" charset="0"/>
              </a:rPr>
              <a:t>primary endpoint, confirmed response by BICR, was met </a:t>
            </a:r>
            <a:r>
              <a:rPr lang="en-GB" sz="1600" b="0" i="0" u="none" strike="noStrike" baseline="0" dirty="0">
                <a:solidFill>
                  <a:schemeClr val="tx2"/>
                </a:solidFill>
                <a:latin typeface="Arial" panose="020B0604020202020204" pitchFamily="34" charset="0"/>
              </a:rPr>
              <a:t>for all treated patients at 120 mg (n=75) in Phase 1b Cohort 1 </a:t>
            </a:r>
          </a:p>
          <a:p>
            <a:pPr marL="742950" lvl="1" indent="-285750">
              <a:buClr>
                <a:schemeClr val="accent1"/>
              </a:buClr>
              <a:buFont typeface="System Font Regular"/>
              <a:buChar char="–"/>
            </a:pPr>
            <a:r>
              <a:rPr lang="en-GB" sz="1600" b="0" i="0" u="none" strike="noStrike" baseline="0" dirty="0">
                <a:solidFill>
                  <a:schemeClr val="tx2"/>
                </a:solidFill>
                <a:latin typeface="Arial" panose="020B0604020202020204" pitchFamily="34" charset="0"/>
              </a:rPr>
              <a:t>ORR by central review: 66.7% (97.5% CI: 53.8-77.5), p&lt;0.0001</a:t>
            </a:r>
          </a:p>
          <a:p>
            <a:pPr marL="285750" indent="-285750">
              <a:buFont typeface="Arial" panose="020B0604020202020204" pitchFamily="34" charset="0"/>
              <a:buChar char="•"/>
            </a:pPr>
            <a:r>
              <a:rPr lang="en-GB" sz="1600" b="1" i="0" u="none" strike="noStrike" baseline="0" dirty="0">
                <a:solidFill>
                  <a:schemeClr val="accent1"/>
                </a:solidFill>
                <a:latin typeface="Arial" panose="020B0604020202020204" pitchFamily="34" charset="0"/>
              </a:rPr>
              <a:t>Tumour shrinkage </a:t>
            </a:r>
            <a:r>
              <a:rPr lang="en-GB" sz="1600" b="0" i="0" u="none" strike="noStrike" baseline="0" dirty="0">
                <a:solidFill>
                  <a:schemeClr val="tx2"/>
                </a:solidFill>
                <a:latin typeface="Arial" panose="020B0604020202020204" pitchFamily="34" charset="0"/>
              </a:rPr>
              <a:t>of any magnitude was </a:t>
            </a:r>
            <a:r>
              <a:rPr lang="en-GB" sz="1600" b="1" i="0" u="none" strike="noStrike" baseline="0" dirty="0">
                <a:solidFill>
                  <a:schemeClr val="accent1"/>
                </a:solidFill>
                <a:latin typeface="Arial" panose="020B0604020202020204" pitchFamily="34" charset="0"/>
              </a:rPr>
              <a:t>observed in 94% of patients </a:t>
            </a:r>
            <a:r>
              <a:rPr lang="en-GB" sz="1600" b="0" i="0" u="none" strike="noStrike" baseline="0" dirty="0">
                <a:solidFill>
                  <a:schemeClr val="tx2"/>
                </a:solidFill>
                <a:latin typeface="Arial" panose="020B0604020202020204" pitchFamily="34" charset="0"/>
              </a:rPr>
              <a:t>(124/132), per investigator assessment</a:t>
            </a:r>
          </a:p>
          <a:p>
            <a:pPr marL="285750" indent="-285750">
              <a:buFont typeface="Arial" panose="020B0604020202020204" pitchFamily="34" charset="0"/>
              <a:buChar char="•"/>
            </a:pPr>
            <a:r>
              <a:rPr lang="en-GB" sz="1600" b="1" i="0" u="none" strike="noStrike" baseline="0" dirty="0">
                <a:solidFill>
                  <a:schemeClr val="accent1"/>
                </a:solidFill>
                <a:latin typeface="Arial" panose="020B0604020202020204" pitchFamily="34" charset="0"/>
              </a:rPr>
              <a:t>DoR and PFS data are currently immature</a:t>
            </a:r>
            <a:r>
              <a:rPr lang="en-GB" sz="1600" b="0" i="0" u="none" strike="noStrike" baseline="0" dirty="0">
                <a:solidFill>
                  <a:schemeClr val="tx2"/>
                </a:solidFill>
                <a:latin typeface="Arial" panose="020B0604020202020204" pitchFamily="34" charset="0"/>
              </a:rPr>
              <a:t>, two-thirds of patients remained on treatment at data cut-off</a:t>
            </a:r>
          </a:p>
          <a:p>
            <a:pPr marL="342900" indent="-342900">
              <a:buFont typeface="Arial" panose="020B0604020202020204" pitchFamily="34" charset="0"/>
              <a:buChar char="•"/>
            </a:pPr>
            <a:endParaRPr lang="en-GB" sz="2400" dirty="0">
              <a:solidFill>
                <a:schemeClr val="tx2"/>
              </a:solidFill>
              <a:latin typeface="Aileron" charset="0"/>
              <a:ea typeface="Aileron" charset="0"/>
              <a:cs typeface="Aileron" charset="0"/>
            </a:endParaRPr>
          </a:p>
        </p:txBody>
      </p:sp>
      <p:sp>
        <p:nvSpPr>
          <p:cNvPr id="11" name="TextBox 10">
            <a:extLst>
              <a:ext uri="{FF2B5EF4-FFF2-40B4-BE49-F238E27FC236}">
                <a16:creationId xmlns:a16="http://schemas.microsoft.com/office/drawing/2014/main" id="{D10C1F05-3D70-95EC-41C7-A308CE352E4A}"/>
              </a:ext>
            </a:extLst>
          </p:cNvPr>
          <p:cNvSpPr txBox="1"/>
          <p:nvPr/>
        </p:nvSpPr>
        <p:spPr>
          <a:xfrm>
            <a:off x="6613910" y="2780928"/>
            <a:ext cx="5112568" cy="553998"/>
          </a:xfrm>
          <a:prstGeom prst="rect">
            <a:avLst/>
          </a:prstGeom>
          <a:noFill/>
        </p:spPr>
        <p:txBody>
          <a:bodyPr wrap="square" lIns="0" tIns="0" rIns="0" bIns="0">
            <a:spAutoFit/>
          </a:bodyPr>
          <a:lstStyle/>
          <a:p>
            <a:r>
              <a:rPr lang="en-GB" b="1" spc="100" dirty="0">
                <a:solidFill>
                  <a:schemeClr val="accent1"/>
                </a:solidFill>
                <a:latin typeface="Arial" panose="020B0604020202020204" pitchFamily="34" charset="0"/>
              </a:rPr>
              <a:t>TUMOUR RESPONSE WITH 1:1 RANDOMISATION</a:t>
            </a:r>
            <a:r>
              <a:rPr lang="en-GB" b="1" spc="100" baseline="30000" dirty="0">
                <a:solidFill>
                  <a:schemeClr val="accent1"/>
                </a:solidFill>
                <a:latin typeface="Arial" panose="020B0604020202020204" pitchFamily="34" charset="0"/>
              </a:rPr>
              <a:t>a</a:t>
            </a:r>
            <a:endParaRPr lang="en-GB" sz="1800" b="1" i="0" u="none" strike="noStrike" spc="100" baseline="30000" dirty="0">
              <a:solidFill>
                <a:schemeClr val="accent1"/>
              </a:solidFill>
              <a:latin typeface="Arial" panose="020B0604020202020204" pitchFamily="34" charset="0"/>
            </a:endParaRPr>
          </a:p>
        </p:txBody>
      </p:sp>
      <p:graphicFrame>
        <p:nvGraphicFramePr>
          <p:cNvPr id="3" name="Table 2">
            <a:extLst>
              <a:ext uri="{FF2B5EF4-FFF2-40B4-BE49-F238E27FC236}">
                <a16:creationId xmlns:a16="http://schemas.microsoft.com/office/drawing/2014/main" id="{F27320D9-DD4A-DD44-6240-A4D95FA6BE9B}"/>
              </a:ext>
            </a:extLst>
          </p:cNvPr>
          <p:cNvGraphicFramePr>
            <a:graphicFrameLocks noGrp="1"/>
          </p:cNvGraphicFramePr>
          <p:nvPr>
            <p:extLst>
              <p:ext uri="{D42A27DB-BD31-4B8C-83A1-F6EECF244321}">
                <p14:modId xmlns:p14="http://schemas.microsoft.com/office/powerpoint/2010/main" val="959269669"/>
              </p:ext>
            </p:extLst>
          </p:nvPr>
        </p:nvGraphicFramePr>
        <p:xfrm>
          <a:off x="6613910" y="3406364"/>
          <a:ext cx="4900674" cy="2488294"/>
        </p:xfrm>
        <a:graphic>
          <a:graphicData uri="http://schemas.openxmlformats.org/drawingml/2006/table">
            <a:tbl>
              <a:tblPr firstRow="1" bandRow="1">
                <a:tableStyleId>{5C22544A-7EE6-4342-B048-85BDC9FD1C3A}</a:tableStyleId>
              </a:tblPr>
              <a:tblGrid>
                <a:gridCol w="3144664">
                  <a:extLst>
                    <a:ext uri="{9D8B030D-6E8A-4147-A177-3AD203B41FA5}">
                      <a16:colId xmlns:a16="http://schemas.microsoft.com/office/drawing/2014/main" val="1228340351"/>
                    </a:ext>
                  </a:extLst>
                </a:gridCol>
                <a:gridCol w="878005">
                  <a:extLst>
                    <a:ext uri="{9D8B030D-6E8A-4147-A177-3AD203B41FA5}">
                      <a16:colId xmlns:a16="http://schemas.microsoft.com/office/drawing/2014/main" val="235106153"/>
                    </a:ext>
                  </a:extLst>
                </a:gridCol>
                <a:gridCol w="878005">
                  <a:extLst>
                    <a:ext uri="{9D8B030D-6E8A-4147-A177-3AD203B41FA5}">
                      <a16:colId xmlns:a16="http://schemas.microsoft.com/office/drawing/2014/main" val="283653199"/>
                    </a:ext>
                  </a:extLst>
                </a:gridCol>
              </a:tblGrid>
              <a:tr h="0">
                <a:tc>
                  <a:txBody>
                    <a:bodyPr/>
                    <a:lstStyle/>
                    <a:p>
                      <a:pPr>
                        <a:lnSpc>
                          <a:spcPct val="107000"/>
                        </a:lnSpc>
                      </a:pPr>
                      <a:r>
                        <a:rPr lang="en-GB" sz="1200" kern="100" noProof="0" dirty="0">
                          <a:effectLst/>
                          <a:latin typeface="Arial" panose="020B0604020202020204" pitchFamily="34" charset="0"/>
                          <a:cs typeface="Arial" panose="020B0604020202020204" pitchFamily="34" charset="0"/>
                        </a:rPr>
                        <a:t>Confirmed Best Overall Response </a:t>
                      </a:r>
                    </a:p>
                    <a:p>
                      <a:pPr>
                        <a:lnSpc>
                          <a:spcPct val="107000"/>
                        </a:lnSpc>
                      </a:pPr>
                      <a:r>
                        <a:rPr lang="en-GB" sz="1200" kern="100" noProof="0" dirty="0">
                          <a:effectLst/>
                          <a:latin typeface="Arial" panose="020B0604020202020204" pitchFamily="34" charset="0"/>
                          <a:cs typeface="Arial" panose="020B0604020202020204" pitchFamily="34" charset="0"/>
                        </a:rPr>
                        <a:t>by Central Review, n (%)</a:t>
                      </a:r>
                    </a:p>
                  </a:txBody>
                  <a:tcPr marL="72000" marR="0" marT="36000" marB="36000" anchor="ctr"/>
                </a:tc>
                <a:tc>
                  <a:txBody>
                    <a:bodyPr/>
                    <a:lstStyle/>
                    <a:p>
                      <a:pPr algn="ctr">
                        <a:lnSpc>
                          <a:spcPct val="107000"/>
                        </a:lnSpc>
                        <a:spcAft>
                          <a:spcPts val="800"/>
                        </a:spcAft>
                      </a:pPr>
                      <a:r>
                        <a:rPr lang="en-GB" sz="1100" kern="0" noProof="0" dirty="0">
                          <a:effectLst/>
                          <a:latin typeface="Arial" panose="020B0604020202020204" pitchFamily="34" charset="0"/>
                          <a:cs typeface="Arial" panose="020B0604020202020204" pitchFamily="34" charset="0"/>
                        </a:rPr>
                        <a:t>120 mg</a:t>
                      </a:r>
                      <a:br>
                        <a:rPr lang="en-GB" sz="1100" kern="0" noProof="0" dirty="0">
                          <a:effectLst/>
                          <a:latin typeface="Arial" panose="020B0604020202020204" pitchFamily="34" charset="0"/>
                          <a:cs typeface="Arial" panose="020B0604020202020204" pitchFamily="34" charset="0"/>
                        </a:rPr>
                      </a:br>
                      <a:r>
                        <a:rPr lang="en-GB" sz="1100" kern="0" noProof="0" dirty="0">
                          <a:effectLst/>
                          <a:latin typeface="Arial" panose="020B0604020202020204" pitchFamily="34" charset="0"/>
                          <a:cs typeface="Arial" panose="020B0604020202020204" pitchFamily="34" charset="0"/>
                        </a:rPr>
                        <a:t>N=58</a:t>
                      </a: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36000" marB="36000" anchor="ctr"/>
                </a:tc>
                <a:tc>
                  <a:txBody>
                    <a:bodyPr/>
                    <a:lstStyle/>
                    <a:p>
                      <a:pPr algn="ctr"/>
                      <a:r>
                        <a:rPr lang="en-GB" sz="1100" b="1" kern="0" noProof="0" dirty="0">
                          <a:solidFill>
                            <a:schemeClr val="lt1"/>
                          </a:solidFill>
                          <a:effectLst/>
                          <a:latin typeface="Arial" panose="020B0604020202020204" pitchFamily="34" charset="0"/>
                          <a:ea typeface="+mn-ea"/>
                          <a:cs typeface="Arial" panose="020B0604020202020204" pitchFamily="34" charset="0"/>
                        </a:rPr>
                        <a:t>240 mg</a:t>
                      </a:r>
                      <a:br>
                        <a:rPr lang="en-GB" sz="1100" b="1" kern="0" noProof="0" dirty="0">
                          <a:solidFill>
                            <a:schemeClr val="lt1"/>
                          </a:solidFill>
                          <a:effectLst/>
                          <a:latin typeface="Arial" panose="020B0604020202020204" pitchFamily="34" charset="0"/>
                          <a:ea typeface="+mn-ea"/>
                          <a:cs typeface="Arial" panose="020B0604020202020204" pitchFamily="34" charset="0"/>
                        </a:rPr>
                      </a:br>
                      <a:r>
                        <a:rPr lang="en-GB" sz="1100" b="1" kern="0" noProof="0" dirty="0">
                          <a:solidFill>
                            <a:schemeClr val="lt1"/>
                          </a:solidFill>
                          <a:effectLst/>
                          <a:latin typeface="Arial" panose="020B0604020202020204" pitchFamily="34" charset="0"/>
                          <a:ea typeface="+mn-ea"/>
                          <a:cs typeface="Arial" panose="020B0604020202020204" pitchFamily="34" charset="0"/>
                        </a:rPr>
                        <a:t>N=55</a:t>
                      </a:r>
                    </a:p>
                  </a:txBody>
                  <a:tcPr marL="64585" marR="64585" marT="36000" marB="36000" anchor="ctr"/>
                </a:tc>
                <a:extLst>
                  <a:ext uri="{0D108BD9-81ED-4DB2-BD59-A6C34878D82A}">
                    <a16:rowId xmlns:a16="http://schemas.microsoft.com/office/drawing/2014/main" val="1713417299"/>
                  </a:ext>
                </a:extLst>
              </a:tr>
              <a:tr h="0">
                <a:tc>
                  <a:txBody>
                    <a:bodyPr/>
                    <a:lstStyle/>
                    <a:p>
                      <a:pPr>
                        <a:lnSpc>
                          <a:spcPct val="100000"/>
                        </a:lnSpc>
                        <a:spcAft>
                          <a:spcPts val="0"/>
                        </a:spcAf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ORR</a:t>
                      </a: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42 (72.4)</a:t>
                      </a:r>
                    </a:p>
                  </a:txBody>
                  <a:tcPr marL="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43 (78.2)</a:t>
                      </a:r>
                    </a:p>
                  </a:txBody>
                  <a:tcPr marL="0" marR="0" marT="36000" marB="36000" anchor="ctr"/>
                </a:tc>
                <a:extLst>
                  <a:ext uri="{0D108BD9-81ED-4DB2-BD59-A6C34878D82A}">
                    <a16:rowId xmlns:a16="http://schemas.microsoft.com/office/drawing/2014/main" val="3893473208"/>
                  </a:ext>
                </a:extLst>
              </a:tr>
              <a:tr h="0">
                <a:tc>
                  <a:txBody>
                    <a:bodyPr/>
                    <a:lstStyle/>
                    <a:p>
                      <a:pPr marL="0" lvl="0" indent="182563">
                        <a:lnSpc>
                          <a:spcPct val="100000"/>
                        </a:lnSpc>
                        <a:spcAft>
                          <a:spcPts val="0"/>
                        </a:spcAft>
                        <a:tabLs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CR</a:t>
                      </a: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 (1.7)</a:t>
                      </a:r>
                    </a:p>
                  </a:txBody>
                  <a:tcPr marL="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2 (3.6)</a:t>
                      </a:r>
                    </a:p>
                  </a:txBody>
                  <a:tcPr marL="0" marR="0" marT="36000" marB="36000" anchor="ctr"/>
                </a:tc>
                <a:extLst>
                  <a:ext uri="{0D108BD9-81ED-4DB2-BD59-A6C34878D82A}">
                    <a16:rowId xmlns:a16="http://schemas.microsoft.com/office/drawing/2014/main" val="181790582"/>
                  </a:ext>
                </a:extLst>
              </a:tr>
              <a:tr h="0">
                <a:tc>
                  <a:txBody>
                    <a:bodyPr/>
                    <a:lstStyle/>
                    <a:p>
                      <a:pPr marL="0" lvl="0" indent="182563">
                        <a:lnSpc>
                          <a:spcPct val="100000"/>
                        </a:lnSpc>
                        <a:spcAft>
                          <a:spcPts val="0"/>
                        </a:spcAft>
                        <a:tabLs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PR</a:t>
                      </a: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41 (70.7)</a:t>
                      </a:r>
                    </a:p>
                  </a:txBody>
                  <a:tcPr marL="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41 (74.5)</a:t>
                      </a:r>
                    </a:p>
                  </a:txBody>
                  <a:tcPr marL="0" marR="0" marT="36000" marB="36000" anchor="ctr"/>
                </a:tc>
                <a:extLst>
                  <a:ext uri="{0D108BD9-81ED-4DB2-BD59-A6C34878D82A}">
                    <a16:rowId xmlns:a16="http://schemas.microsoft.com/office/drawing/2014/main" val="1889978065"/>
                  </a:ext>
                </a:extLst>
              </a:tr>
              <a:tr h="0">
                <a:tc>
                  <a:txBody>
                    <a:bodyPr/>
                    <a:lstStyle/>
                    <a:p>
                      <a:pPr marL="0" lvl="0" indent="9525">
                        <a:lnSpc>
                          <a:spcPct val="100000"/>
                        </a:lnSpc>
                        <a:spcAft>
                          <a:spcPts val="0"/>
                        </a:spcAft>
                        <a:tabLs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DCR</a:t>
                      </a: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55 (94.8)</a:t>
                      </a:r>
                    </a:p>
                  </a:txBody>
                  <a:tcPr marL="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55 (100.0)</a:t>
                      </a:r>
                    </a:p>
                  </a:txBody>
                  <a:tcPr marL="0" marR="0" marT="36000" marB="36000" anchor="ctr"/>
                </a:tc>
                <a:extLst>
                  <a:ext uri="{0D108BD9-81ED-4DB2-BD59-A6C34878D82A}">
                    <a16:rowId xmlns:a16="http://schemas.microsoft.com/office/drawing/2014/main" val="1624860149"/>
                  </a:ext>
                </a:extLst>
              </a:tr>
              <a:tr h="0">
                <a:tc>
                  <a:txBody>
                    <a:bodyPr/>
                    <a:lstStyle/>
                    <a:p>
                      <a:pPr marL="0" lvl="0" indent="10800" algn="l" defTabSz="457200" rtl="0" eaLnBrk="1" latinLnBrk="0" hangingPunct="1">
                        <a:lnSpc>
                          <a:spcPct val="100000"/>
                        </a:lnSpc>
                        <a:spcAft>
                          <a:spcPts val="0"/>
                        </a:spcAft>
                        <a:tabLst/>
                      </a:pPr>
                      <a:r>
                        <a:rPr lang="en-GB" sz="1200" kern="100" noProof="0" dirty="0">
                          <a:solidFill>
                            <a:schemeClr val="dk1"/>
                          </a:solidFill>
                          <a:effectLst/>
                          <a:latin typeface="Arial" panose="020B0604020202020204" pitchFamily="34" charset="0"/>
                          <a:ea typeface="Calibri" panose="020F0502020204030204" pitchFamily="34" charset="0"/>
                          <a:cs typeface="Arial" panose="020B0604020202020204" pitchFamily="34" charset="0"/>
                        </a:rPr>
                        <a:t>SD</a:t>
                      </a: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13 (22.4)</a:t>
                      </a:r>
                    </a:p>
                  </a:txBody>
                  <a:tcPr marL="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12 (21.8)</a:t>
                      </a:r>
                    </a:p>
                  </a:txBody>
                  <a:tcPr marL="0" marR="0" marT="36000" marB="36000" anchor="ctr"/>
                </a:tc>
                <a:extLst>
                  <a:ext uri="{0D108BD9-81ED-4DB2-BD59-A6C34878D82A}">
                    <a16:rowId xmlns:a16="http://schemas.microsoft.com/office/drawing/2014/main" val="3198261689"/>
                  </a:ext>
                </a:extLst>
              </a:tr>
              <a:tr h="0">
                <a:tc>
                  <a:txBody>
                    <a:bodyPr/>
                    <a:lstStyle/>
                    <a:p>
                      <a:pPr marL="0" lvl="0" indent="10800">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PD</a:t>
                      </a: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3 (5.2)</a:t>
                      </a:r>
                    </a:p>
                  </a:txBody>
                  <a:tcPr marL="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36000" marB="36000" anchor="ctr"/>
                </a:tc>
                <a:extLst>
                  <a:ext uri="{0D108BD9-81ED-4DB2-BD59-A6C34878D82A}">
                    <a16:rowId xmlns:a16="http://schemas.microsoft.com/office/drawing/2014/main" val="4169745990"/>
                  </a:ext>
                </a:extLst>
              </a:tr>
              <a:tr h="0">
                <a:tc>
                  <a:txBody>
                    <a:bodyPr/>
                    <a:lstStyle/>
                    <a:p>
                      <a:pPr marL="0" lvl="0" indent="10800">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NE</a:t>
                      </a: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36000" marB="36000" anchor="ctr"/>
                </a:tc>
                <a:extLst>
                  <a:ext uri="{0D108BD9-81ED-4DB2-BD59-A6C34878D82A}">
                    <a16:rowId xmlns:a16="http://schemas.microsoft.com/office/drawing/2014/main" val="421131515"/>
                  </a:ext>
                </a:extLst>
              </a:tr>
              <a:tr h="0">
                <a:tc gridSpan="3">
                  <a: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30000" dirty="0">
                          <a:solidFill>
                            <a:schemeClr val="tx1"/>
                          </a:solidFill>
                          <a:latin typeface="Arial" panose="020B0604020202020204" pitchFamily="34" charset="0"/>
                          <a:cs typeface="Arial" panose="020B0604020202020204" pitchFamily="34" charset="0"/>
                        </a:rPr>
                        <a:t>a </a:t>
                      </a:r>
                      <a:r>
                        <a:rPr lang="en-US" sz="1200" b="0" i="0" u="none" strike="noStrike" baseline="0" dirty="0">
                          <a:solidFill>
                            <a:schemeClr val="tx1"/>
                          </a:solidFill>
                          <a:latin typeface="Arial" panose="020B0604020202020204" pitchFamily="34" charset="0"/>
                        </a:rPr>
                        <a:t>1:1 </a:t>
                      </a:r>
                      <a:r>
                        <a:rPr lang="en-GB" sz="1200" b="0" i="0" u="none" strike="noStrike" baseline="0" noProof="0" dirty="0">
                          <a:solidFill>
                            <a:schemeClr val="tx1"/>
                          </a:solidFill>
                          <a:latin typeface="Arial" panose="020B0604020202020204" pitchFamily="34" charset="0"/>
                        </a:rPr>
                        <a:t>randomisation</a:t>
                      </a:r>
                      <a:r>
                        <a:rPr lang="en-US" sz="1200" b="0" i="0" u="none" strike="noStrike" baseline="0" dirty="0">
                          <a:solidFill>
                            <a:schemeClr val="tx1"/>
                          </a:solidFill>
                          <a:latin typeface="Arial" panose="020B0604020202020204" pitchFamily="34" charset="0"/>
                        </a:rPr>
                        <a:t> for both doses allows a proper comparison </a:t>
                      </a:r>
                    </a:p>
                  </a:txBody>
                  <a:tcPr marL="72000" marR="0" marT="36000" marB="36000" anchor="ctr">
                    <a:noFill/>
                  </a:tcPr>
                </a:tc>
                <a:tc hMerge="1">
                  <a:txBody>
                    <a:bodyPr/>
                    <a:lstStyle/>
                    <a:p>
                      <a:pPr algn="ctr">
                        <a:lnSpc>
                          <a:spcPct val="100000"/>
                        </a:lnSpc>
                        <a:spcAft>
                          <a:spcPts val="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28800" marB="28800" anchor="ctr"/>
                </a:tc>
                <a:tc hMerge="1">
                  <a:txBody>
                    <a:bodyPr/>
                    <a:lstStyle/>
                    <a:p>
                      <a:pPr algn="ctr">
                        <a:lnSpc>
                          <a:spcPct val="100000"/>
                        </a:lnSpc>
                        <a:spcAft>
                          <a:spcPts val="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28800" marB="28800" anchor="ctr"/>
                </a:tc>
                <a:extLst>
                  <a:ext uri="{0D108BD9-81ED-4DB2-BD59-A6C34878D82A}">
                    <a16:rowId xmlns:a16="http://schemas.microsoft.com/office/drawing/2014/main" val="3386758668"/>
                  </a:ext>
                </a:extLst>
              </a:tr>
            </a:tbl>
          </a:graphicData>
        </a:graphic>
      </p:graphicFrame>
      <p:sp>
        <p:nvSpPr>
          <p:cNvPr id="12" name="TextBox 11">
            <a:extLst>
              <a:ext uri="{FF2B5EF4-FFF2-40B4-BE49-F238E27FC236}">
                <a16:creationId xmlns:a16="http://schemas.microsoft.com/office/drawing/2014/main" id="{3484AF33-FA63-1F81-FEF9-25EA55867841}"/>
              </a:ext>
            </a:extLst>
          </p:cNvPr>
          <p:cNvSpPr txBox="1"/>
          <p:nvPr/>
        </p:nvSpPr>
        <p:spPr>
          <a:xfrm>
            <a:off x="619200" y="2780928"/>
            <a:ext cx="5760640" cy="276999"/>
          </a:xfrm>
          <a:prstGeom prst="rect">
            <a:avLst/>
          </a:prstGeom>
          <a:noFill/>
        </p:spPr>
        <p:txBody>
          <a:bodyPr wrap="square" lIns="0" tIns="0" rIns="0" bIns="0">
            <a:spAutoFit/>
          </a:bodyPr>
          <a:lstStyle/>
          <a:p>
            <a:r>
              <a:rPr lang="en-GB" b="1" spc="100" dirty="0">
                <a:solidFill>
                  <a:schemeClr val="accent1"/>
                </a:solidFill>
                <a:latin typeface="Arial" panose="020B0604020202020204" pitchFamily="34" charset="0"/>
              </a:rPr>
              <a:t>TUMOUR RESPONSE ALL TREATED PATIENTS</a:t>
            </a:r>
            <a:endParaRPr lang="en-GB" sz="1800" b="1" i="0" u="none" strike="noStrike" spc="100" baseline="3000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405631929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175528" y="1425575"/>
            <a:ext cx="5187255" cy="4525963"/>
          </a:xfrm>
        </p:spPr>
        <p:txBody>
          <a:bodyPr>
            <a:normAutofit/>
          </a:bodyPr>
          <a:lstStyle/>
          <a:p>
            <a:r>
              <a:rPr lang="en-GB" dirty="0"/>
              <a:t>Majority of TRAEs were mild and manageable</a:t>
            </a:r>
          </a:p>
          <a:p>
            <a:r>
              <a:rPr lang="en-GB" dirty="0"/>
              <a:t>Most cases of diarrhoea and rash were mild</a:t>
            </a:r>
          </a:p>
          <a:p>
            <a:r>
              <a:rPr lang="en-GB" dirty="0"/>
              <a:t>Diarrhoea: 43% grade 1, 11% grade 2</a:t>
            </a:r>
          </a:p>
          <a:p>
            <a:r>
              <a:rPr lang="en-GB" dirty="0"/>
              <a:t>Rash: 19% grade 1, 8% grade 2</a:t>
            </a:r>
          </a:p>
          <a:p>
            <a:r>
              <a:rPr lang="en-GB" dirty="0"/>
              <a:t>No fatal TRAEs occurred </a:t>
            </a:r>
          </a:p>
          <a:p>
            <a:r>
              <a:rPr lang="en-GB" dirty="0"/>
              <a:t>AEs leading to </a:t>
            </a:r>
            <a:r>
              <a:rPr lang="en-GB" b="1" dirty="0">
                <a:solidFill>
                  <a:schemeClr val="accent1"/>
                </a:solidFill>
              </a:rPr>
              <a:t>dose reduction </a:t>
            </a:r>
            <a:br>
              <a:rPr lang="en-GB" dirty="0"/>
            </a:br>
            <a:r>
              <a:rPr lang="en-GB" dirty="0"/>
              <a:t>occurred in 14 (11%) patients</a:t>
            </a:r>
          </a:p>
          <a:p>
            <a:r>
              <a:rPr lang="en-GB" dirty="0"/>
              <a:t>Only 4 patients (3%) had AEs </a:t>
            </a:r>
            <a:br>
              <a:rPr lang="en-GB" dirty="0"/>
            </a:br>
            <a:r>
              <a:rPr lang="en-GB" dirty="0"/>
              <a:t>leading to </a:t>
            </a:r>
            <a:r>
              <a:rPr lang="en-GB" b="1" dirty="0">
                <a:solidFill>
                  <a:schemeClr val="accent1"/>
                </a:solidFill>
              </a:rPr>
              <a:t>treatment discontinuation</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cap="none" dirty="0"/>
              <a:t>Beamion</a:t>
            </a:r>
            <a:r>
              <a:rPr lang="en-GB" dirty="0"/>
              <a:t> LUNG-1: safety results</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dirty="0"/>
              <a:t>AE, adverse event; ALT, alanine aminotransferase; AST, aspartate aminotransferase; TRAE, treatment-related adverse event</a:t>
            </a:r>
          </a:p>
          <a:p>
            <a:r>
              <a:rPr lang="en-GB" dirty="0"/>
              <a:t>Ruiter G, et al. Abstract PL04.04, WCLC 2024 (oral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25</a:t>
            </a:fld>
            <a:endParaRPr lang="en-GB" dirty="0"/>
          </a:p>
        </p:txBody>
      </p:sp>
      <p:graphicFrame>
        <p:nvGraphicFramePr>
          <p:cNvPr id="3" name="Content Placeholder 24">
            <a:extLst>
              <a:ext uri="{FF2B5EF4-FFF2-40B4-BE49-F238E27FC236}">
                <a16:creationId xmlns:a16="http://schemas.microsoft.com/office/drawing/2014/main" id="{61CAFB72-4676-CE6A-1D13-0105FF083427}"/>
              </a:ext>
            </a:extLst>
          </p:cNvPr>
          <p:cNvGraphicFramePr>
            <a:graphicFrameLocks/>
          </p:cNvGraphicFramePr>
          <p:nvPr>
            <p:extLst>
              <p:ext uri="{D42A27DB-BD31-4B8C-83A1-F6EECF244321}">
                <p14:modId xmlns:p14="http://schemas.microsoft.com/office/powerpoint/2010/main" val="1499459870"/>
              </p:ext>
            </p:extLst>
          </p:nvPr>
        </p:nvGraphicFramePr>
        <p:xfrm>
          <a:off x="620713" y="1528762"/>
          <a:ext cx="5403279" cy="3886848"/>
        </p:xfrm>
        <a:graphic>
          <a:graphicData uri="http://schemas.openxmlformats.org/drawingml/2006/table">
            <a:tbl>
              <a:tblPr firstRow="1" bandRow="1">
                <a:tableStyleId>{5C22544A-7EE6-4342-B048-85BDC9FD1C3A}</a:tableStyleId>
              </a:tblPr>
              <a:tblGrid>
                <a:gridCol w="2011991">
                  <a:extLst>
                    <a:ext uri="{9D8B030D-6E8A-4147-A177-3AD203B41FA5}">
                      <a16:colId xmlns:a16="http://schemas.microsoft.com/office/drawing/2014/main" val="2974943267"/>
                    </a:ext>
                  </a:extLst>
                </a:gridCol>
                <a:gridCol w="847822">
                  <a:extLst>
                    <a:ext uri="{9D8B030D-6E8A-4147-A177-3AD203B41FA5}">
                      <a16:colId xmlns:a16="http://schemas.microsoft.com/office/drawing/2014/main" val="1031516960"/>
                    </a:ext>
                  </a:extLst>
                </a:gridCol>
                <a:gridCol w="847822">
                  <a:extLst>
                    <a:ext uri="{9D8B030D-6E8A-4147-A177-3AD203B41FA5}">
                      <a16:colId xmlns:a16="http://schemas.microsoft.com/office/drawing/2014/main" val="10557440"/>
                    </a:ext>
                  </a:extLst>
                </a:gridCol>
                <a:gridCol w="847822">
                  <a:extLst>
                    <a:ext uri="{9D8B030D-6E8A-4147-A177-3AD203B41FA5}">
                      <a16:colId xmlns:a16="http://schemas.microsoft.com/office/drawing/2014/main" val="3625650441"/>
                    </a:ext>
                  </a:extLst>
                </a:gridCol>
                <a:gridCol w="847822">
                  <a:extLst>
                    <a:ext uri="{9D8B030D-6E8A-4147-A177-3AD203B41FA5}">
                      <a16:colId xmlns:a16="http://schemas.microsoft.com/office/drawing/2014/main" val="3283750072"/>
                    </a:ext>
                  </a:extLst>
                </a:gridCol>
              </a:tblGrid>
              <a:tr h="0">
                <a:tc rowSpan="2">
                  <a:txBody>
                    <a:bodyPr/>
                    <a:lstStyle/>
                    <a:p>
                      <a:r>
                        <a:rPr lang="en-GB" sz="1200" b="1" noProof="0" dirty="0">
                          <a:solidFill>
                            <a:schemeClr val="bg1"/>
                          </a:solidFill>
                          <a:latin typeface="Arial" panose="020B0604020202020204" pitchFamily="34" charset="0"/>
                          <a:cs typeface="Arial" panose="020B0604020202020204" pitchFamily="34" charset="0"/>
                        </a:rPr>
                        <a:t>TRAEs, n (%)</a:t>
                      </a:r>
                      <a:endParaRPr sz="1200" dirty="0"/>
                    </a:p>
                  </a:txBody>
                  <a:tcPr marL="55440" marR="55440" marT="46800" marB="46800" anchor="b">
                    <a:lnT w="12700" cap="flat" cmpd="sng" algn="ctr">
                      <a:solidFill>
                        <a:schemeClr val="accent5"/>
                      </a:solidFill>
                      <a:prstDash val="solid"/>
                      <a:round/>
                      <a:headEnd type="none" w="med" len="med"/>
                      <a:tailEnd type="none" w="med" len="med"/>
                    </a:lnT>
                    <a:solidFill>
                      <a:schemeClr val="accent1"/>
                    </a:solidFill>
                  </a:tcPr>
                </a:tc>
                <a:tc gridSpan="2">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120 mg</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N=75</a:t>
                      </a:r>
                    </a:p>
                  </a:txBody>
                  <a:tcPr marL="0" marR="0" marT="46800" marB="46800">
                    <a:lnT w="12700" cap="flat" cmpd="sng" algn="ctr">
                      <a:solidFill>
                        <a:schemeClr val="accent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marL="0" marR="0">
                    <a:solidFill>
                      <a:schemeClr val="accent1"/>
                    </a:solidFill>
                  </a:tcPr>
                </a:tc>
                <a:tc gridSpan="2">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240 mg</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N=57</a:t>
                      </a:r>
                    </a:p>
                  </a:txBody>
                  <a:tcPr marL="0" marR="0" marT="46800" marB="46800">
                    <a:lnT w="12700" cap="flat" cmpd="sng" algn="ctr">
                      <a:solidFill>
                        <a:schemeClr val="accent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marL="0" marR="0">
                    <a:solidFill>
                      <a:schemeClr val="accent1"/>
                    </a:solidFill>
                  </a:tcPr>
                </a:tc>
                <a:extLst>
                  <a:ext uri="{0D108BD9-81ED-4DB2-BD59-A6C34878D82A}">
                    <a16:rowId xmlns:a16="http://schemas.microsoft.com/office/drawing/2014/main" val="1944665491"/>
                  </a:ext>
                </a:extLst>
              </a:tr>
              <a:tr h="0">
                <a:tc vMerge="1">
                  <a:txBody>
                    <a:bodyPr/>
                    <a:lstStyle/>
                    <a:p>
                      <a:endParaRPr dirty="0"/>
                    </a:p>
                  </a:txBody>
                  <a:tcPr marL="55440" marR="55440">
                    <a:solidFill>
                      <a:schemeClr val="accent1"/>
                    </a:solidFill>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Any grade</a:t>
                      </a:r>
                    </a:p>
                  </a:txBody>
                  <a:tcPr marL="0" marR="0" marT="46800" marB="46800">
                    <a:lnL w="12700" cap="flat" cmpd="sng" algn="ctr">
                      <a:solidFill>
                        <a:schemeClr val="accent5"/>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Grade ≥3</a:t>
                      </a:r>
                    </a:p>
                  </a:txBody>
                  <a:tcPr marL="0" marR="0" marT="46800" marB="46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Any grade</a:t>
                      </a:r>
                    </a:p>
                  </a:txBody>
                  <a:tcPr marL="0" marR="0" marT="46800" marB="46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Grade ≥3</a:t>
                      </a:r>
                    </a:p>
                  </a:txBody>
                  <a:tcPr marL="0" marR="0" marT="46800" marB="46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164741550"/>
                  </a:ext>
                </a:extLst>
              </a:tr>
              <a:tr h="0">
                <a:tc>
                  <a:txBody>
                    <a:bodyPr/>
                    <a:lstStyle/>
                    <a:p>
                      <a:pPr>
                        <a:lnSpc>
                          <a:spcPct val="90000"/>
                        </a:lnSpc>
                      </a:pPr>
                      <a:r>
                        <a:rPr lang="en-GB" sz="1200" b="1" noProof="0" dirty="0">
                          <a:latin typeface="Arial" panose="020B0604020202020204" pitchFamily="34" charset="0"/>
                          <a:cs typeface="Arial" panose="020B0604020202020204" pitchFamily="34" charset="0"/>
                        </a:rPr>
                        <a:t>Any AE</a:t>
                      </a:r>
                      <a:r>
                        <a:rPr lang="en-GB" sz="1200" b="1" baseline="30000" noProof="0" dirty="0">
                          <a:solidFill>
                            <a:schemeClr val="tx1"/>
                          </a:solidFill>
                          <a:latin typeface="Arial" panose="020B0604020202020204" pitchFamily="34" charset="0"/>
                          <a:cs typeface="Arial" panose="020B0604020202020204" pitchFamily="34" charset="0"/>
                        </a:rPr>
                        <a:t>a</a:t>
                      </a:r>
                    </a:p>
                  </a:txBody>
                  <a:tcPr marL="55440" marR="5544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69 (92)</a:t>
                      </a:r>
                    </a:p>
                  </a:txBody>
                  <a:tcPr marL="0" marR="0" marT="46800" marB="46800">
                    <a:lnT w="38100" cap="flat" cmpd="sng" algn="ctr">
                      <a:solidFill>
                        <a:schemeClr val="bg1"/>
                      </a:solidFill>
                      <a:prstDash val="solid"/>
                      <a:round/>
                      <a:headEnd type="none" w="med" len="med"/>
                      <a:tailEnd type="none" w="med" len="med"/>
                    </a:lnT>
                  </a:tcPr>
                </a:tc>
                <a:tc>
                  <a:txBody>
                    <a:bodyPr/>
                    <a:lstStyle/>
                    <a:p>
                      <a:pPr algn="ctr">
                        <a:lnSpc>
                          <a:spcPct val="90000"/>
                        </a:lnSpc>
                      </a:pPr>
                      <a:r>
                        <a:rPr lang="en-GB" sz="1200" noProof="0" dirty="0">
                          <a:latin typeface="Arial" panose="020B0604020202020204" pitchFamily="34" charset="0"/>
                          <a:cs typeface="Arial" panose="020B0604020202020204" pitchFamily="34" charset="0"/>
                        </a:rPr>
                        <a:t>13 (17)</a:t>
                      </a:r>
                    </a:p>
                  </a:txBody>
                  <a:tcPr marL="0" marR="0" marT="46800" marB="46800">
                    <a:lnT w="38100" cap="flat" cmpd="sng" algn="ctr">
                      <a:solidFill>
                        <a:schemeClr val="bg1"/>
                      </a:solidFill>
                      <a:prstDash val="solid"/>
                      <a:round/>
                      <a:headEnd type="none" w="med" len="med"/>
                      <a:tailEnd type="none" w="med" len="med"/>
                    </a:lnT>
                  </a:tcPr>
                </a:tc>
                <a:tc>
                  <a:txBody>
                    <a:bodyPr/>
                    <a:lstStyle/>
                    <a:p>
                      <a:pPr algn="ctr">
                        <a:lnSpc>
                          <a:spcPct val="90000"/>
                        </a:lnSpc>
                      </a:pPr>
                      <a:r>
                        <a:rPr lang="en-GB" sz="1200" noProof="0" dirty="0">
                          <a:latin typeface="Arial" panose="020B0604020202020204" pitchFamily="34" charset="0"/>
                          <a:cs typeface="Arial" panose="020B0604020202020204" pitchFamily="34" charset="0"/>
                        </a:rPr>
                        <a:t>57 (100)</a:t>
                      </a:r>
                    </a:p>
                  </a:txBody>
                  <a:tcPr marL="0" marR="0" marT="46800" marB="46800">
                    <a:lnT w="38100" cap="flat" cmpd="sng" algn="ctr">
                      <a:solidFill>
                        <a:schemeClr val="bg1"/>
                      </a:solidFill>
                      <a:prstDash val="solid"/>
                      <a:round/>
                      <a:headEnd type="none" w="med" len="med"/>
                      <a:tailEnd type="none" w="med" len="med"/>
                    </a:lnT>
                  </a:tcPr>
                </a:tc>
                <a:tc>
                  <a:txBody>
                    <a:bodyPr/>
                    <a:lstStyle/>
                    <a:p>
                      <a:pPr algn="ctr">
                        <a:lnSpc>
                          <a:spcPct val="90000"/>
                        </a:lnSpc>
                      </a:pPr>
                      <a:r>
                        <a:rPr lang="en-GB" sz="1200" noProof="0" dirty="0">
                          <a:latin typeface="Arial" panose="020B0604020202020204" pitchFamily="34" charset="0"/>
                          <a:cs typeface="Arial" panose="020B0604020202020204" pitchFamily="34" charset="0"/>
                        </a:rPr>
                        <a:t>11 (19)</a:t>
                      </a:r>
                    </a:p>
                  </a:txBody>
                  <a:tcPr marL="0" marR="0" marT="46800" marB="468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97653207"/>
                  </a:ext>
                </a:extLst>
              </a:tr>
              <a:tr h="0">
                <a:tc>
                  <a:txBody>
                    <a:bodyPr/>
                    <a:lstStyle/>
                    <a:p>
                      <a:pPr marL="9525" indent="258763">
                        <a:lnSpc>
                          <a:spcPct val="90000"/>
                        </a:lnSpc>
                        <a:tabLst/>
                      </a:pPr>
                      <a:r>
                        <a:rPr lang="en-GB" sz="1200" b="0" noProof="0" dirty="0">
                          <a:latin typeface="Arial" panose="020B0604020202020204" pitchFamily="34" charset="0"/>
                          <a:cs typeface="Arial" panose="020B0604020202020204" pitchFamily="34" charset="0"/>
                        </a:rPr>
                        <a:t>Diarrhoea</a:t>
                      </a:r>
                    </a:p>
                  </a:txBody>
                  <a:tcPr marL="55440" marR="5544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36 (48)</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1 (1)</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37 (65)</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1 (2)</a:t>
                      </a:r>
                    </a:p>
                  </a:txBody>
                  <a:tcPr marL="0" marR="0" marT="46800" marB="46800"/>
                </a:tc>
                <a:extLst>
                  <a:ext uri="{0D108BD9-81ED-4DB2-BD59-A6C34878D82A}">
                    <a16:rowId xmlns:a16="http://schemas.microsoft.com/office/drawing/2014/main" val="2998769261"/>
                  </a:ext>
                </a:extLst>
              </a:tr>
              <a:tr h="0">
                <a:tc>
                  <a:txBody>
                    <a:bodyPr/>
                    <a:lstStyle/>
                    <a:p>
                      <a:pPr marL="0" indent="268288">
                        <a:lnSpc>
                          <a:spcPct val="90000"/>
                        </a:lnSpc>
                        <a:tabLst/>
                      </a:pPr>
                      <a:r>
                        <a:rPr lang="en-GB" sz="1200" b="0" noProof="0" dirty="0">
                          <a:latin typeface="Arial" panose="020B0604020202020204" pitchFamily="34" charset="0"/>
                          <a:cs typeface="Arial" panose="020B0604020202020204" pitchFamily="34" charset="0"/>
                        </a:rPr>
                        <a:t>Rash</a:t>
                      </a:r>
                      <a:r>
                        <a:rPr lang="en-GB" sz="1200" b="0" baseline="30000" noProof="0" dirty="0">
                          <a:latin typeface="Arial" panose="020B0604020202020204" pitchFamily="34" charset="0"/>
                          <a:cs typeface="Arial" panose="020B0604020202020204" pitchFamily="34" charset="0"/>
                        </a:rPr>
                        <a:t>b</a:t>
                      </a:r>
                    </a:p>
                  </a:txBody>
                  <a:tcPr marL="55440" marR="5544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18 (24)</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17 (30)</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L="0" marR="0" marT="46800" marB="46800"/>
                </a:tc>
                <a:extLst>
                  <a:ext uri="{0D108BD9-81ED-4DB2-BD59-A6C34878D82A}">
                    <a16:rowId xmlns:a16="http://schemas.microsoft.com/office/drawing/2014/main" val="3475555474"/>
                  </a:ext>
                </a:extLst>
              </a:tr>
              <a:tr h="0">
                <a:tc>
                  <a:txBody>
                    <a:bodyPr/>
                    <a:lstStyle/>
                    <a:p>
                      <a:pPr marL="0" indent="268288">
                        <a:lnSpc>
                          <a:spcPct val="90000"/>
                        </a:lnSpc>
                        <a:tabLst/>
                      </a:pPr>
                      <a:r>
                        <a:rPr lang="en-GB" sz="1200" b="0" noProof="0" dirty="0">
                          <a:latin typeface="Arial" panose="020B0604020202020204" pitchFamily="34" charset="0"/>
                          <a:cs typeface="Arial" panose="020B0604020202020204" pitchFamily="34" charset="0"/>
                        </a:rPr>
                        <a:t>AST increased</a:t>
                      </a:r>
                    </a:p>
                  </a:txBody>
                  <a:tcPr marL="55440" marR="5544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14 (19)</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6 (8)</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16 (28)</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6 (11)</a:t>
                      </a:r>
                    </a:p>
                  </a:txBody>
                  <a:tcPr marL="0" marR="0" marT="46800" marB="46800"/>
                </a:tc>
                <a:extLst>
                  <a:ext uri="{0D108BD9-81ED-4DB2-BD59-A6C34878D82A}">
                    <a16:rowId xmlns:a16="http://schemas.microsoft.com/office/drawing/2014/main" val="382708676"/>
                  </a:ext>
                </a:extLst>
              </a:tr>
              <a:tr h="0">
                <a:tc>
                  <a:txBody>
                    <a:bodyPr/>
                    <a:lstStyle/>
                    <a:p>
                      <a:pPr marL="0" indent="268288">
                        <a:lnSpc>
                          <a:spcPct val="90000"/>
                        </a:lnSpc>
                        <a:tabLst/>
                      </a:pPr>
                      <a:r>
                        <a:rPr lang="en-GB" sz="1200" b="0" noProof="0" dirty="0">
                          <a:latin typeface="Arial" panose="020B0604020202020204" pitchFamily="34" charset="0"/>
                          <a:cs typeface="Arial" panose="020B0604020202020204" pitchFamily="34" charset="0"/>
                        </a:rPr>
                        <a:t>AST increased</a:t>
                      </a:r>
                    </a:p>
                  </a:txBody>
                  <a:tcPr marL="55440" marR="5544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16 (21)</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4 (5)</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14 (25)</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4 (7)</a:t>
                      </a:r>
                    </a:p>
                  </a:txBody>
                  <a:tcPr marL="0" marR="0" marT="46800" marB="46800"/>
                </a:tc>
                <a:extLst>
                  <a:ext uri="{0D108BD9-81ED-4DB2-BD59-A6C34878D82A}">
                    <a16:rowId xmlns:a16="http://schemas.microsoft.com/office/drawing/2014/main" val="3094926878"/>
                  </a:ext>
                </a:extLst>
              </a:tr>
              <a:tr h="0">
                <a:tc>
                  <a:txBody>
                    <a:bodyPr/>
                    <a:lstStyle/>
                    <a:p>
                      <a:pPr marL="0" indent="268288">
                        <a:lnSpc>
                          <a:spcPct val="90000"/>
                        </a:lnSpc>
                        <a:tabLst/>
                      </a:pPr>
                      <a:r>
                        <a:rPr lang="en-GB" sz="1200" b="0" noProof="0" dirty="0">
                          <a:latin typeface="Arial" panose="020B0604020202020204" pitchFamily="34" charset="0"/>
                          <a:cs typeface="Arial" panose="020B0604020202020204" pitchFamily="34" charset="0"/>
                        </a:rPr>
                        <a:t>Anaemia</a:t>
                      </a:r>
                    </a:p>
                  </a:txBody>
                  <a:tcPr marL="55440" marR="5544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8 (11)</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10 (18)</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L="0" marR="0" marT="46800" marB="46800"/>
                </a:tc>
                <a:extLst>
                  <a:ext uri="{0D108BD9-81ED-4DB2-BD59-A6C34878D82A}">
                    <a16:rowId xmlns:a16="http://schemas.microsoft.com/office/drawing/2014/main" val="1948845885"/>
                  </a:ext>
                </a:extLst>
              </a:tr>
              <a:tr h="0">
                <a:tc>
                  <a:txBody>
                    <a:bodyPr/>
                    <a:lstStyle/>
                    <a:p>
                      <a:pPr marL="0" indent="268288">
                        <a:lnSpc>
                          <a:spcPct val="90000"/>
                        </a:lnSpc>
                        <a:tabLst/>
                      </a:pPr>
                      <a:r>
                        <a:rPr lang="en-GB" sz="1200" b="0" noProof="0" dirty="0">
                          <a:latin typeface="Arial" panose="020B0604020202020204" pitchFamily="34" charset="0"/>
                          <a:cs typeface="Arial" panose="020B0604020202020204" pitchFamily="34" charset="0"/>
                        </a:rPr>
                        <a:t>Nausea</a:t>
                      </a:r>
                    </a:p>
                  </a:txBody>
                  <a:tcPr marL="55440" marR="5544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10 (13)</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4 (7)</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L="0" marR="0" marT="46800" marB="46800"/>
                </a:tc>
                <a:extLst>
                  <a:ext uri="{0D108BD9-81ED-4DB2-BD59-A6C34878D82A}">
                    <a16:rowId xmlns:a16="http://schemas.microsoft.com/office/drawing/2014/main" val="2533489710"/>
                  </a:ext>
                </a:extLst>
              </a:tr>
              <a:tr h="0">
                <a:tc>
                  <a:txBody>
                    <a:bodyPr/>
                    <a:lstStyle/>
                    <a:p>
                      <a:pPr marL="268288" indent="0">
                        <a:lnSpc>
                          <a:spcPct val="90000"/>
                        </a:lnSpc>
                        <a:tabLst/>
                      </a:pPr>
                      <a:r>
                        <a:rPr lang="en-GB" sz="1200" b="0" noProof="0" dirty="0">
                          <a:latin typeface="Arial" panose="020B0604020202020204" pitchFamily="34" charset="0"/>
                          <a:cs typeface="Arial" panose="020B0604020202020204" pitchFamily="34" charset="0"/>
                        </a:rPr>
                        <a:t>Neutrophil count decreased</a:t>
                      </a:r>
                    </a:p>
                  </a:txBody>
                  <a:tcPr marL="55440" marR="5544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7 (9)</a:t>
                      </a:r>
                    </a:p>
                  </a:txBody>
                  <a:tcPr marL="0" marR="0" marT="46800" marB="46800"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1 (1)</a:t>
                      </a:r>
                    </a:p>
                  </a:txBody>
                  <a:tcPr marL="0" marR="0" marT="46800" marB="46800"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7 (12)</a:t>
                      </a:r>
                    </a:p>
                  </a:txBody>
                  <a:tcPr marL="0" marR="0" marT="46800" marB="46800" anchor="ctr"/>
                </a:tc>
                <a:tc>
                  <a:txBody>
                    <a:bodyPr/>
                    <a:lstStyle/>
                    <a:p>
                      <a:pPr algn="ctr">
                        <a:lnSpc>
                          <a:spcPct val="90000"/>
                        </a:lnSpc>
                      </a:pPr>
                      <a:r>
                        <a:rPr lang="en-GB" sz="1200" noProof="0" dirty="0">
                          <a:latin typeface="Arial" panose="020B0604020202020204" pitchFamily="34" charset="0"/>
                          <a:cs typeface="Arial" panose="020B0604020202020204" pitchFamily="34" charset="0"/>
                        </a:rPr>
                        <a:t>3 (5)</a:t>
                      </a:r>
                    </a:p>
                  </a:txBody>
                  <a:tcPr marL="0" marR="0" marT="46800" marB="46800" anchor="ctr"/>
                </a:tc>
                <a:extLst>
                  <a:ext uri="{0D108BD9-81ED-4DB2-BD59-A6C34878D82A}">
                    <a16:rowId xmlns:a16="http://schemas.microsoft.com/office/drawing/2014/main" val="2482012934"/>
                  </a:ext>
                </a:extLst>
              </a:tr>
              <a:tr h="0">
                <a:tc>
                  <a:txBody>
                    <a:bodyPr/>
                    <a:lstStyle/>
                    <a:p>
                      <a:pPr marL="0" indent="268288">
                        <a:lnSpc>
                          <a:spcPct val="90000"/>
                        </a:lnSpc>
                        <a:tabLst/>
                      </a:pPr>
                      <a:r>
                        <a:rPr lang="en-GB" sz="1200" b="0" noProof="0" dirty="0">
                          <a:latin typeface="Arial" panose="020B0604020202020204" pitchFamily="34" charset="0"/>
                          <a:cs typeface="Arial" panose="020B0604020202020204" pitchFamily="34" charset="0"/>
                        </a:rPr>
                        <a:t>Pruritus</a:t>
                      </a:r>
                    </a:p>
                  </a:txBody>
                  <a:tcPr marL="55440" marR="5544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6 (8)</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8 (14)</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0</a:t>
                      </a:r>
                    </a:p>
                  </a:txBody>
                  <a:tcPr marL="0" marR="0" marT="46800" marB="46800"/>
                </a:tc>
                <a:extLst>
                  <a:ext uri="{0D108BD9-81ED-4DB2-BD59-A6C34878D82A}">
                    <a16:rowId xmlns:a16="http://schemas.microsoft.com/office/drawing/2014/main" val="1435285875"/>
                  </a:ext>
                </a:extLst>
              </a:tr>
              <a:tr h="0">
                <a:tc>
                  <a:txBody>
                    <a:bodyPr/>
                    <a:lstStyle/>
                    <a:p>
                      <a:pPr marL="0" indent="268288">
                        <a:lnSpc>
                          <a:spcPct val="90000"/>
                        </a:lnSpc>
                        <a:tabLst/>
                      </a:pPr>
                      <a:r>
                        <a:rPr lang="en-GB" sz="1200" b="0" noProof="0" dirty="0">
                          <a:latin typeface="Arial" panose="020B0604020202020204" pitchFamily="34" charset="0"/>
                          <a:cs typeface="Arial" panose="020B0604020202020204" pitchFamily="34" charset="0"/>
                        </a:rPr>
                        <a:t>Serious TRAE</a:t>
                      </a:r>
                    </a:p>
                  </a:txBody>
                  <a:tcPr marL="55440" marR="5544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3 (4)</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3 (4)</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7 (12)</a:t>
                      </a:r>
                    </a:p>
                  </a:txBody>
                  <a:tcPr marL="0" marR="0" marT="46800" marB="46800"/>
                </a:tc>
                <a:tc>
                  <a:txBody>
                    <a:bodyPr/>
                    <a:lstStyle/>
                    <a:p>
                      <a:pPr algn="ctr">
                        <a:lnSpc>
                          <a:spcPct val="90000"/>
                        </a:lnSpc>
                      </a:pPr>
                      <a:r>
                        <a:rPr lang="en-GB" sz="1200" noProof="0" dirty="0">
                          <a:latin typeface="Arial" panose="020B0604020202020204" pitchFamily="34" charset="0"/>
                          <a:cs typeface="Arial" panose="020B0604020202020204" pitchFamily="34" charset="0"/>
                        </a:rPr>
                        <a:t>5 (9)</a:t>
                      </a:r>
                    </a:p>
                  </a:txBody>
                  <a:tcPr marL="0" marR="0" marT="46800" marB="46800"/>
                </a:tc>
                <a:extLst>
                  <a:ext uri="{0D108BD9-81ED-4DB2-BD59-A6C34878D82A}">
                    <a16:rowId xmlns:a16="http://schemas.microsoft.com/office/drawing/2014/main" val="1206947142"/>
                  </a:ext>
                </a:extLst>
              </a:tr>
              <a:tr h="0">
                <a:tc gridSpan="5">
                  <a:txBody>
                    <a:bodyPr/>
                    <a:lstStyle/>
                    <a:p>
                      <a:r>
                        <a:rPr lang="en-US" sz="1200" b="0" i="0" u="none" strike="noStrike" baseline="30000" dirty="0">
                          <a:latin typeface="Arial" panose="020B0604020202020204" pitchFamily="34" charset="0"/>
                          <a:cs typeface="Arial" panose="020B0604020202020204" pitchFamily="34" charset="0"/>
                        </a:rPr>
                        <a:t>a</a:t>
                      </a:r>
                      <a:r>
                        <a:rPr lang="en-US" sz="1200" b="0" i="0" u="none" strike="noStrike" baseline="0" dirty="0">
                          <a:latin typeface="Arial" panose="020B0604020202020204" pitchFamily="34" charset="0"/>
                          <a:cs typeface="Arial" panose="020B0604020202020204" pitchFamily="34" charset="0"/>
                        </a:rPr>
                        <a:t> TRAEs as assessed by the investigator, that occurred in ≥10% of all patients</a:t>
                      </a:r>
                      <a:br>
                        <a:rPr lang="en-US" sz="1200" b="0" i="0" u="none" strike="noStrike" baseline="0" dirty="0">
                          <a:latin typeface="Arial" panose="020B0604020202020204" pitchFamily="34" charset="0"/>
                          <a:cs typeface="Arial" panose="020B0604020202020204" pitchFamily="34" charset="0"/>
                        </a:rPr>
                      </a:br>
                      <a:r>
                        <a:rPr lang="en-US" sz="1200" b="0" i="0" u="none" strike="noStrike" baseline="30000" dirty="0">
                          <a:latin typeface="Arial" panose="020B0604020202020204" pitchFamily="34" charset="0"/>
                          <a:cs typeface="Arial" panose="020B0604020202020204" pitchFamily="34" charset="0"/>
                        </a:rPr>
                        <a:t>b </a:t>
                      </a:r>
                      <a:r>
                        <a:rPr lang="en-US" sz="1200" b="0" i="0" u="none" strike="noStrike" baseline="0" dirty="0">
                          <a:latin typeface="Arial" panose="020B0604020202020204" pitchFamily="34" charset="0"/>
                          <a:cs typeface="Arial" panose="020B0604020202020204" pitchFamily="34" charset="0"/>
                        </a:rPr>
                        <a:t>Combined term, includes rash, rash maculo-papular and dermatitis acneiform</a:t>
                      </a:r>
                      <a:endParaRPr lang="en-GB" sz="1200" dirty="0">
                        <a:latin typeface="Arial" panose="020B0604020202020204" pitchFamily="34" charset="0"/>
                        <a:cs typeface="Arial" panose="020B0604020202020204" pitchFamily="34" charset="0"/>
                      </a:endParaRPr>
                    </a:p>
                  </a:txBody>
                  <a:tcPr marL="55440" marR="55440" marT="46800" marB="46800">
                    <a:noFill/>
                  </a:tcPr>
                </a:tc>
                <a:tc h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L="0" marR="0" marT="46800" marB="46800"/>
                </a:tc>
                <a:tc h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L="0" marR="0" marT="46800" marB="46800"/>
                </a:tc>
                <a:tc h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L="0" marR="0" marT="46800" marB="46800"/>
                </a:tc>
                <a:tc h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L="0" marR="0" marT="46800" marB="46800"/>
                </a:tc>
                <a:extLst>
                  <a:ext uri="{0D108BD9-81ED-4DB2-BD59-A6C34878D82A}">
                    <a16:rowId xmlns:a16="http://schemas.microsoft.com/office/drawing/2014/main" val="951891453"/>
                  </a:ext>
                </a:extLst>
              </a:tr>
            </a:tbl>
          </a:graphicData>
        </a:graphic>
      </p:graphicFrame>
    </p:spTree>
    <p:extLst>
      <p:ext uri="{BB962C8B-B14F-4D97-AF65-F5344CB8AC3E}">
        <p14:creationId xmlns:p14="http://schemas.microsoft.com/office/powerpoint/2010/main" val="419338311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184" y="1425600"/>
            <a:ext cx="10963200" cy="4525200"/>
          </a:xfrm>
        </p:spPr>
        <p:txBody>
          <a:bodyPr>
            <a:noAutofit/>
          </a:bodyPr>
          <a:lstStyle/>
          <a:p>
            <a:r>
              <a:rPr lang="en-GB" sz="1800" dirty="0"/>
              <a:t>Zongertinib demonstrated significant and clinically meaningful activity in patients with pre-treated NSCLC with a </a:t>
            </a:r>
            <a:r>
              <a:rPr lang="en-GB" sz="1800" i="1" dirty="0"/>
              <a:t>HER2</a:t>
            </a:r>
            <a:r>
              <a:rPr lang="en-GB" sz="1800" dirty="0"/>
              <a:t> TKD mutation, including in those with brain metastases</a:t>
            </a:r>
          </a:p>
          <a:p>
            <a:r>
              <a:rPr lang="en-GB" sz="1800" dirty="0"/>
              <a:t>Zongertinib was very well tolerated, with no deaths attributed to treatment and a low incidence </a:t>
            </a:r>
            <a:r>
              <a:rPr lang="en-GB" sz="1800" dirty="0">
                <a:solidFill>
                  <a:schemeClr val="tx2"/>
                </a:solidFill>
              </a:rPr>
              <a:t>of dose reductions and treatment discontinuations</a:t>
            </a:r>
          </a:p>
          <a:p>
            <a:r>
              <a:rPr lang="en-GB" sz="1800" dirty="0"/>
              <a:t>Beamion LUNG-2, a Phase 3 randomised study of zongertinib compared to SoC as first-line treatment for patients with advanced NSCLC with </a:t>
            </a:r>
            <a:r>
              <a:rPr lang="en-GB" sz="1800" i="1" dirty="0"/>
              <a:t>HER2 </a:t>
            </a:r>
            <a:r>
              <a:rPr lang="en-GB" sz="1800" dirty="0"/>
              <a:t>mutations is currently enrolling (NCT06151574)</a:t>
            </a:r>
          </a:p>
          <a:p>
            <a:endParaRPr lang="en-GB" sz="180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Beamion LUNG-1: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712" y="6356350"/>
            <a:ext cx="10515847" cy="365125"/>
          </a:xfrm>
        </p:spPr>
        <p:txBody>
          <a:bodyPr anchor="b" anchorCtr="0"/>
          <a:lstStyle/>
          <a:p>
            <a:r>
              <a:rPr lang="en-GB" dirty="0"/>
              <a:t>HER2, human epidermal growth receptor 2; NSCLC, non-small cell lung cancer; SoC, standard of care; TKD, tyrosine kinase domain</a:t>
            </a:r>
          </a:p>
          <a:p>
            <a:r>
              <a:rPr lang="en-GB" dirty="0"/>
              <a:t>Ruiter G, et al. Abstract PL04.04, WCLC 2024 (oral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26</a:t>
            </a:fld>
            <a:endParaRPr lang="en-GB" dirty="0"/>
          </a:p>
        </p:txBody>
      </p:sp>
      <p:sp>
        <p:nvSpPr>
          <p:cNvPr id="16" name="TextBox 15">
            <a:extLst>
              <a:ext uri="{FF2B5EF4-FFF2-40B4-BE49-F238E27FC236}">
                <a16:creationId xmlns:a16="http://schemas.microsoft.com/office/drawing/2014/main" id="{99BBEC2C-7E18-0A55-A1D0-9BA635F95A0B}"/>
              </a:ext>
            </a:extLst>
          </p:cNvPr>
          <p:cNvSpPr txBox="1"/>
          <p:nvPr/>
        </p:nvSpPr>
        <p:spPr>
          <a:xfrm>
            <a:off x="983432" y="4077072"/>
            <a:ext cx="9535366" cy="1680048"/>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US" b="0" i="0" dirty="0">
                <a:solidFill>
                  <a:srgbClr val="111111"/>
                </a:solidFill>
                <a:effectLst/>
                <a:latin typeface="Arial" panose="020B0604020202020204" pitchFamily="34" charset="0"/>
                <a:cs typeface="Arial" panose="020B0604020202020204" pitchFamily="34" charset="0"/>
              </a:rPr>
              <a:t>The BEAMION LUNG-1 study highlights </a:t>
            </a:r>
            <a:r>
              <a:rPr lang="en-US" b="0" i="0" dirty="0" err="1">
                <a:solidFill>
                  <a:srgbClr val="111111"/>
                </a:solidFill>
                <a:effectLst/>
                <a:latin typeface="Arial" panose="020B0604020202020204" pitchFamily="34" charset="0"/>
                <a:cs typeface="Arial" panose="020B0604020202020204" pitchFamily="34" charset="0"/>
              </a:rPr>
              <a:t>zongertinib</a:t>
            </a:r>
            <a:r>
              <a:rPr lang="en-US" b="0" i="0" dirty="0">
                <a:solidFill>
                  <a:srgbClr val="111111"/>
                </a:solidFill>
                <a:effectLst/>
                <a:latin typeface="Arial" panose="020B0604020202020204" pitchFamily="34" charset="0"/>
                <a:cs typeface="Arial" panose="020B0604020202020204" pitchFamily="34" charset="0"/>
              </a:rPr>
              <a:t> as a promising treatment for </a:t>
            </a:r>
            <a:r>
              <a:rPr lang="en-US" b="0" i="1" dirty="0">
                <a:solidFill>
                  <a:srgbClr val="111111"/>
                </a:solidFill>
                <a:effectLst/>
                <a:latin typeface="Arial" panose="020B0604020202020204" pitchFamily="34" charset="0"/>
                <a:cs typeface="Arial" panose="020B0604020202020204" pitchFamily="34" charset="0"/>
              </a:rPr>
              <a:t>HER2</a:t>
            </a:r>
            <a:r>
              <a:rPr lang="en-US" b="0" i="0" dirty="0">
                <a:solidFill>
                  <a:srgbClr val="111111"/>
                </a:solidFill>
                <a:effectLst/>
                <a:latin typeface="Arial" panose="020B0604020202020204" pitchFamily="34" charset="0"/>
                <a:cs typeface="Arial" panose="020B0604020202020204" pitchFamily="34" charset="0"/>
              </a:rPr>
              <a:t>-mutated NSCLC, offering significant </a:t>
            </a:r>
            <a:r>
              <a:rPr lang="en-US" b="0" i="0" dirty="0" err="1">
                <a:solidFill>
                  <a:srgbClr val="111111"/>
                </a:solidFill>
                <a:effectLst/>
                <a:latin typeface="Arial" panose="020B0604020202020204" pitchFamily="34" charset="0"/>
                <a:cs typeface="Arial" panose="020B0604020202020204" pitchFamily="34" charset="0"/>
              </a:rPr>
              <a:t>tumour</a:t>
            </a:r>
            <a:r>
              <a:rPr lang="en-US" b="0" i="0" dirty="0">
                <a:solidFill>
                  <a:srgbClr val="111111"/>
                </a:solidFill>
                <a:effectLst/>
                <a:latin typeface="Arial" panose="020B0604020202020204" pitchFamily="34" charset="0"/>
                <a:cs typeface="Arial" panose="020B0604020202020204" pitchFamily="34" charset="0"/>
              </a:rPr>
              <a:t> reduction, disease control, and manageable safety. This could potentially improve outcomes for patients with this challenging form of lung cancer.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8460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58CC20-B1C2-D884-AFBB-33AECC284763}"/>
              </a:ext>
            </a:extLst>
          </p:cNvPr>
          <p:cNvSpPr>
            <a:spLocks noGrp="1"/>
          </p:cNvSpPr>
          <p:nvPr>
            <p:ph type="title"/>
          </p:nvPr>
        </p:nvSpPr>
        <p:spPr/>
        <p:txBody>
          <a:bodyPr/>
          <a:lstStyle/>
          <a:p>
            <a:r>
              <a:rPr lang="en-GB" dirty="0"/>
              <a:t>Her2 overexpression</a:t>
            </a:r>
          </a:p>
        </p:txBody>
      </p:sp>
      <p:sp>
        <p:nvSpPr>
          <p:cNvPr id="5" name="Slide Number Placeholder 4">
            <a:extLst>
              <a:ext uri="{FF2B5EF4-FFF2-40B4-BE49-F238E27FC236}">
                <a16:creationId xmlns:a16="http://schemas.microsoft.com/office/drawing/2014/main" id="{26DEC9FC-6C0A-063F-4C8F-971FD5EEFB81}"/>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
        <p:nvSpPr>
          <p:cNvPr id="2" name="Content Placeholder 7">
            <a:extLst>
              <a:ext uri="{FF2B5EF4-FFF2-40B4-BE49-F238E27FC236}">
                <a16:creationId xmlns:a16="http://schemas.microsoft.com/office/drawing/2014/main" id="{C790888B-C636-11FC-4673-8FC6BBD8DE4A}"/>
              </a:ext>
            </a:extLst>
          </p:cNvPr>
          <p:cNvSpPr txBox="1">
            <a:spLocks/>
          </p:cNvSpPr>
          <p:nvPr/>
        </p:nvSpPr>
        <p:spPr>
          <a:xfrm>
            <a:off x="620183" y="6356351"/>
            <a:ext cx="10180339" cy="365125"/>
          </a:xfrm>
          <a:prstGeom prst="rect">
            <a:avLst/>
          </a:prstGeom>
        </p:spPr>
        <p:txBody>
          <a:bodyPr lIns="0" anchor="ct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solidFill>
                  <a:schemeClr val="bg1"/>
                </a:solidFill>
              </a:rPr>
              <a:t>HER2, human epidermal growth factor receptor 2</a:t>
            </a:r>
          </a:p>
        </p:txBody>
      </p:sp>
    </p:spTree>
    <p:extLst>
      <p:ext uri="{BB962C8B-B14F-4D97-AF65-F5344CB8AC3E}">
        <p14:creationId xmlns:p14="http://schemas.microsoft.com/office/powerpoint/2010/main" val="62109398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BDE853-5D10-FB8B-2E11-FA86B35AD6C0}"/>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a:xfrm>
            <a:off x="983432" y="1066082"/>
            <a:ext cx="9868305" cy="3082354"/>
          </a:xfrm>
        </p:spPr>
        <p:txBody>
          <a:bodyPr>
            <a:normAutofit/>
          </a:bodyPr>
          <a:lstStyle/>
          <a:p>
            <a:br>
              <a:rPr lang="en-GB" sz="1800" kern="100" dirty="0">
                <a:effectLst/>
                <a:ea typeface="Calibri" panose="020F0502020204030204" pitchFamily="34" charset="0"/>
              </a:rPr>
            </a:br>
            <a:r>
              <a:rPr lang="en-GB" sz="3600" b="1" spc="35" dirty="0">
                <a:effectLst/>
                <a:ea typeface="Calibri" panose="020F0502020204030204" pitchFamily="34" charset="0"/>
              </a:rPr>
              <a:t>trastuzumab deruxtecan monotherapy in </a:t>
            </a:r>
            <a:r>
              <a:rPr lang="en-GB" sz="3600" spc="35" dirty="0">
                <a:ea typeface="Calibri" panose="020F0502020204030204" pitchFamily="34" charset="0"/>
              </a:rPr>
              <a:t>pre-treated HER2-overexpressing nonsquamous NSCLC: destiny-l</a:t>
            </a:r>
            <a:r>
              <a:rPr lang="en-GB" sz="3600" cap="none" spc="35" dirty="0">
                <a:ea typeface="Calibri" panose="020F0502020204030204" pitchFamily="34" charset="0"/>
              </a:rPr>
              <a:t>ung</a:t>
            </a:r>
            <a:r>
              <a:rPr lang="en-GB" sz="3600" spc="35" dirty="0">
                <a:ea typeface="Calibri" panose="020F0502020204030204" pitchFamily="34" charset="0"/>
              </a:rPr>
              <a:t>03 Part 1</a:t>
            </a:r>
            <a:br>
              <a:rPr lang="en-GB" sz="3600" dirty="0">
                <a:effectLst/>
                <a:ea typeface="Calibri" panose="020F0502020204030204" pitchFamily="34" charset="0"/>
              </a:rPr>
            </a:br>
            <a:endParaRPr lang="en-GB" sz="360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sz="2400" b="1" kern="0" spc="35" dirty="0">
                <a:effectLst/>
                <a:ea typeface="Calibri" panose="020F0502020204030204" pitchFamily="34" charset="0"/>
              </a:rPr>
              <a:t>Planchard D</a:t>
            </a:r>
            <a:r>
              <a:rPr lang="en-GB" sz="2400" b="1" kern="100" dirty="0">
                <a:effectLst/>
                <a:ea typeface="Calibri" panose="020F0502020204030204" pitchFamily="34" charset="0"/>
              </a:rPr>
              <a:t>, et al. WCLC</a:t>
            </a:r>
            <a:r>
              <a:rPr lang="en-GB" sz="2400" b="1" kern="100" dirty="0">
                <a:ea typeface="Calibri" panose="020F0502020204030204" pitchFamily="34" charset="0"/>
              </a:rPr>
              <a:t> 2024. Abstract #OA16.05</a:t>
            </a:r>
            <a:endParaRPr lang="en-GB" sz="2400" b="1" kern="100" dirty="0">
              <a:effectLst/>
              <a:ea typeface="Calibri" panose="020F0502020204030204" pitchFamily="34" charset="0"/>
            </a:endParaRPr>
          </a:p>
          <a:p>
            <a:endParaRPr lang="en-GB" sz="1800" kern="100" dirty="0">
              <a:effectLst/>
              <a:ea typeface="Calibri" panose="020F0502020204030204" pitchFamily="34" charset="0"/>
            </a:endParaRPr>
          </a:p>
        </p:txBody>
      </p:sp>
      <p:sp>
        <p:nvSpPr>
          <p:cNvPr id="3" name="Content Placeholder 2">
            <a:extLst>
              <a:ext uri="{FF2B5EF4-FFF2-40B4-BE49-F238E27FC236}">
                <a16:creationId xmlns:a16="http://schemas.microsoft.com/office/drawing/2014/main" id="{086713EF-3BCC-2155-CDAC-ADEA39AAAB35}"/>
              </a:ext>
            </a:extLst>
          </p:cNvPr>
          <p:cNvSpPr>
            <a:spLocks noGrp="1"/>
          </p:cNvSpPr>
          <p:nvPr>
            <p:ph sz="quarter" idx="15"/>
          </p:nvPr>
        </p:nvSpPr>
        <p:spPr/>
        <p:txBody>
          <a:bodyPr/>
          <a:lstStyle/>
          <a:p>
            <a:r>
              <a:rPr lang="en-GB" dirty="0"/>
              <a:t>HER2, human epidermal growth factor receptor 2, NSCLC, non-small cell lung cancer</a:t>
            </a:r>
          </a:p>
        </p:txBody>
      </p:sp>
    </p:spTree>
    <p:extLst>
      <p:ext uri="{BB962C8B-B14F-4D97-AF65-F5344CB8AC3E}">
        <p14:creationId xmlns:p14="http://schemas.microsoft.com/office/powerpoint/2010/main" val="254943775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09524" y="1053594"/>
            <a:ext cx="10963275" cy="2191196"/>
          </a:xfrm>
        </p:spPr>
        <p:txBody>
          <a:bodyPr/>
          <a:lstStyle/>
          <a:p>
            <a:r>
              <a:rPr lang="en-GB" sz="1800" b="1" dirty="0">
                <a:solidFill>
                  <a:schemeClr val="accent1"/>
                </a:solidFill>
              </a:rPr>
              <a:t>HER2 overexpression in NSCLC </a:t>
            </a:r>
            <a:r>
              <a:rPr lang="en-GB" sz="1800" dirty="0"/>
              <a:t>is associated with limited treatment response and a </a:t>
            </a:r>
            <a:r>
              <a:rPr lang="en-GB" sz="1800" b="1" dirty="0">
                <a:solidFill>
                  <a:schemeClr val="accent1"/>
                </a:solidFill>
              </a:rPr>
              <a:t>poor prognosis</a:t>
            </a:r>
            <a:r>
              <a:rPr lang="en-GB" sz="1800" b="1" baseline="30000" dirty="0">
                <a:solidFill>
                  <a:schemeClr val="accent1"/>
                </a:solidFill>
              </a:rPr>
              <a:t>1</a:t>
            </a:r>
            <a:r>
              <a:rPr lang="en-GB" sz="1800" b="1" dirty="0">
                <a:solidFill>
                  <a:schemeClr val="accent1"/>
                </a:solidFill>
              </a:rPr>
              <a:t> </a:t>
            </a:r>
          </a:p>
          <a:p>
            <a:r>
              <a:rPr lang="en-GB" sz="1800" b="1" dirty="0">
                <a:solidFill>
                  <a:schemeClr val="accent1"/>
                </a:solidFill>
              </a:rPr>
              <a:t>Trastuzumab deruxtecan </a:t>
            </a:r>
            <a:r>
              <a:rPr lang="en-GB" sz="1800" dirty="0"/>
              <a:t>(T-DXd) is </a:t>
            </a:r>
            <a:r>
              <a:rPr lang="en-GB" sz="1800" b="1" dirty="0">
                <a:solidFill>
                  <a:schemeClr val="accent1"/>
                </a:solidFill>
              </a:rPr>
              <a:t>approved</a:t>
            </a:r>
            <a:r>
              <a:rPr lang="en-GB" sz="1800" dirty="0"/>
              <a:t> in several regions, including the US and EU, for patients with </a:t>
            </a:r>
            <a:r>
              <a:rPr lang="en-GB" sz="1800" b="1" dirty="0">
                <a:solidFill>
                  <a:schemeClr val="accent1"/>
                </a:solidFill>
              </a:rPr>
              <a:t>unresectable or metastatic </a:t>
            </a:r>
            <a:r>
              <a:rPr lang="en-GB" sz="1800" b="1" i="1" dirty="0">
                <a:solidFill>
                  <a:schemeClr val="accent1"/>
                </a:solidFill>
              </a:rPr>
              <a:t>HER2</a:t>
            </a:r>
            <a:r>
              <a:rPr lang="en-GB" sz="1800" b="1" dirty="0">
                <a:solidFill>
                  <a:schemeClr val="accent1"/>
                </a:solidFill>
              </a:rPr>
              <a:t> mutant NSCLC </a:t>
            </a:r>
            <a:r>
              <a:rPr lang="en-GB" sz="1800" dirty="0"/>
              <a:t>who have received prior systemic therapy</a:t>
            </a:r>
            <a:r>
              <a:rPr lang="en-GB" sz="1800" baseline="30000" dirty="0"/>
              <a:t>2,3</a:t>
            </a:r>
            <a:r>
              <a:rPr lang="en-GB" sz="1800" dirty="0"/>
              <a:t> </a:t>
            </a:r>
          </a:p>
          <a:p>
            <a:pPr lvl="1"/>
            <a:r>
              <a:rPr lang="en-GB" sz="1600" dirty="0"/>
              <a:t>In </a:t>
            </a:r>
            <a:r>
              <a:rPr lang="en-GB" sz="1600" b="1" dirty="0">
                <a:solidFill>
                  <a:schemeClr val="accent1"/>
                </a:solidFill>
              </a:rPr>
              <a:t>DESTINY-Lung01</a:t>
            </a:r>
            <a:r>
              <a:rPr lang="en-GB" sz="1600" dirty="0"/>
              <a:t>, T-DXd monotherapy demonstrated encouraging anti-tumour activity in extensively pretreated patients with unresectable and/or metastatic HER2-overexpressing (HER2-OE) NSCLC</a:t>
            </a:r>
            <a:r>
              <a:rPr lang="en-GB" sz="1600" baseline="30000" dirty="0"/>
              <a:t>1</a:t>
            </a:r>
          </a:p>
          <a:p>
            <a:pPr lvl="1"/>
            <a:r>
              <a:rPr lang="en-GB" sz="1600" b="1" dirty="0">
                <a:solidFill>
                  <a:schemeClr val="accent1"/>
                </a:solidFill>
              </a:rPr>
              <a:t>DESTINY-Lung03</a:t>
            </a:r>
            <a:r>
              <a:rPr lang="en-GB" sz="1600" dirty="0"/>
              <a:t> is an open-label, multicentre, Phase 1b, multipart study evaluating T-DXd-based treatments in patients with HER2-OE NSCLC. Part 1 monotherapy is reported</a:t>
            </a:r>
            <a:r>
              <a:rPr lang="en-GB" sz="1600" baseline="30000" dirty="0"/>
              <a:t>1</a:t>
            </a:r>
            <a:endParaRPr lang="en-GB" sz="1600" baseline="30000" dirty="0">
              <a:solidFill>
                <a:schemeClr val="tx2"/>
              </a:solidFill>
            </a:endParaRPr>
          </a:p>
          <a:p>
            <a:endParaRPr lang="en-GB" sz="1800"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Destiny-l</a:t>
            </a:r>
            <a:r>
              <a:rPr lang="en-GB" cap="none" dirty="0"/>
              <a:t>ung</a:t>
            </a:r>
            <a:r>
              <a:rPr lang="en-GB" dirty="0"/>
              <a:t>03: background and study design</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29</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590264" y="6440556"/>
            <a:ext cx="10444370" cy="365125"/>
          </a:xfrm>
        </p:spPr>
        <p:txBody>
          <a:bodyPr anchor="b"/>
          <a:lstStyle/>
          <a:p>
            <a:pPr>
              <a:lnSpc>
                <a:spcPct val="90000"/>
              </a:lnSpc>
            </a:pPr>
            <a:r>
              <a:rPr lang="en-GB" sz="950" b="0" i="0" u="none" strike="noStrike" baseline="0" dirty="0">
                <a:solidFill>
                  <a:schemeClr val="tx2"/>
                </a:solidFill>
              </a:rPr>
              <a:t>DCR, disease control rate; DoR, duration of response; ECOG, Eastern Cooperative Oncology Group; EGFR, epidermal growth factor receptor; EU, European Union; HER2, human epidermal growth factor receptor 2; HER2-OE, HER2-overexpressing; IHC, immunohistochemistry; IV, intravenous; NSCLC, non-small cell lung cancer; ORR, objective response rate; OS, overall survival; PFS, progression-free survival; </a:t>
            </a:r>
            <a:r>
              <a:rPr lang="en-GB" sz="950" kern="100" dirty="0">
                <a:solidFill>
                  <a:schemeClr val="tx2"/>
                </a:solidFill>
                <a:ea typeface="Calibri" panose="020F0502020204030204" pitchFamily="34" charset="0"/>
              </a:rPr>
              <a:t>Q3W, once every 3 weeks; </a:t>
            </a:r>
            <a:r>
              <a:rPr lang="en-GB" sz="950" dirty="0">
                <a:solidFill>
                  <a:schemeClr val="tx2"/>
                </a:solidFill>
              </a:rPr>
              <a:t>RECIST, Response Evaluation Criteria in Solid Tumours; </a:t>
            </a:r>
            <a:r>
              <a:rPr lang="en-GB" sz="950" b="0" i="0" u="none" strike="noStrike" baseline="0" dirty="0">
                <a:solidFill>
                  <a:schemeClr val="tx2"/>
                </a:solidFill>
              </a:rPr>
              <a:t>T-DXd, trastuzumab deruxtecan; TKI, tyrosine kinase inhibitor; US, United States; WHO, World Health Organization</a:t>
            </a:r>
            <a:endParaRPr lang="en-GB" sz="950" dirty="0">
              <a:solidFill>
                <a:schemeClr val="tx2"/>
              </a:solidFill>
            </a:endParaRPr>
          </a:p>
          <a:p>
            <a:pPr>
              <a:lnSpc>
                <a:spcPct val="90000"/>
              </a:lnSpc>
            </a:pPr>
            <a:r>
              <a:rPr lang="en-GB" sz="950" dirty="0">
                <a:solidFill>
                  <a:schemeClr val="tx2"/>
                </a:solidFill>
              </a:rPr>
              <a:t>1. </a:t>
            </a:r>
            <a:r>
              <a:rPr lang="en-GB" sz="950" dirty="0" err="1">
                <a:solidFill>
                  <a:schemeClr val="tx2"/>
                </a:solidFill>
              </a:rPr>
              <a:t>Planchard</a:t>
            </a:r>
            <a:r>
              <a:rPr lang="en-GB" sz="950" dirty="0">
                <a:solidFill>
                  <a:schemeClr val="tx2"/>
                </a:solidFill>
              </a:rPr>
              <a:t> D, et al. Abstract OA16.05, WCLC 2024 (oral presentation); 2. Trastuzumab </a:t>
            </a:r>
            <a:r>
              <a:rPr lang="en-GB" sz="950" dirty="0" err="1">
                <a:solidFill>
                  <a:schemeClr val="tx2"/>
                </a:solidFill>
              </a:rPr>
              <a:t>deruxtecan</a:t>
            </a:r>
            <a:r>
              <a:rPr lang="en-GB" sz="950" dirty="0">
                <a:solidFill>
                  <a:schemeClr val="tx2"/>
                </a:solidFill>
              </a:rPr>
              <a:t> SmPC: </a:t>
            </a:r>
            <a:r>
              <a:rPr lang="en-US" sz="950" dirty="0">
                <a:solidFill>
                  <a:schemeClr val="tx2"/>
                </a:solidFill>
              </a:rPr>
              <a:t>https://www.ema.europa.eu/en/documents/product-information/enhertu-epar-product-information_en.pdf (last accessed: September 2024); 3. </a:t>
            </a:r>
            <a:r>
              <a:rPr lang="en-GB" sz="950" dirty="0">
                <a:solidFill>
                  <a:schemeClr val="tx2"/>
                </a:solidFill>
              </a:rPr>
              <a:t>Trastuzumab </a:t>
            </a:r>
            <a:r>
              <a:rPr lang="en-GB" sz="950" dirty="0" err="1">
                <a:solidFill>
                  <a:schemeClr val="tx2"/>
                </a:solidFill>
              </a:rPr>
              <a:t>deruxtecan</a:t>
            </a:r>
            <a:r>
              <a:rPr lang="en-GB" sz="950" dirty="0">
                <a:solidFill>
                  <a:schemeClr val="tx2"/>
                </a:solidFill>
              </a:rPr>
              <a:t> </a:t>
            </a:r>
            <a:r>
              <a:rPr lang="en-US" sz="950" dirty="0">
                <a:solidFill>
                  <a:schemeClr val="tx2"/>
                </a:solidFill>
              </a:rPr>
              <a:t>USPI: https://www.accessdata.fda.gov/drugsatfda_docs/label/2024/761139s028lbl.pdf (last accessed: September 2024)</a:t>
            </a:r>
          </a:p>
        </p:txBody>
      </p:sp>
      <p:sp>
        <p:nvSpPr>
          <p:cNvPr id="7" name="TextBox 6">
            <a:extLst>
              <a:ext uri="{FF2B5EF4-FFF2-40B4-BE49-F238E27FC236}">
                <a16:creationId xmlns:a16="http://schemas.microsoft.com/office/drawing/2014/main" id="{9BBE2CD5-E86A-9B24-9857-470968352910}"/>
              </a:ext>
            </a:extLst>
          </p:cNvPr>
          <p:cNvSpPr txBox="1"/>
          <p:nvPr/>
        </p:nvSpPr>
        <p:spPr>
          <a:xfrm>
            <a:off x="9002487" y="5623404"/>
            <a:ext cx="1618399"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NCT04686305</a:t>
            </a:r>
          </a:p>
        </p:txBody>
      </p:sp>
      <p:sp>
        <p:nvSpPr>
          <p:cNvPr id="13" name="TextBox 12">
            <a:extLst>
              <a:ext uri="{FF2B5EF4-FFF2-40B4-BE49-F238E27FC236}">
                <a16:creationId xmlns:a16="http://schemas.microsoft.com/office/drawing/2014/main" id="{1C52B592-5194-DB5E-3E54-CA668679AD53}"/>
              </a:ext>
            </a:extLst>
          </p:cNvPr>
          <p:cNvSpPr txBox="1"/>
          <p:nvPr/>
        </p:nvSpPr>
        <p:spPr>
          <a:xfrm>
            <a:off x="9002487" y="3617211"/>
            <a:ext cx="1798036" cy="1785104"/>
          </a:xfrm>
          <a:prstGeom prst="rect">
            <a:avLst/>
          </a:prstGeom>
          <a:noFill/>
        </p:spPr>
        <p:txBody>
          <a:bodyPr wrap="square">
            <a:spAutoFit/>
          </a:bodyPr>
          <a:lstStyle/>
          <a:p>
            <a:r>
              <a:rPr lang="en-GB" sz="1000" b="0" i="0" u="none" strike="noStrike" baseline="30000" dirty="0">
                <a:solidFill>
                  <a:srgbClr val="000000"/>
                </a:solidFill>
                <a:latin typeface="Arial" panose="020B0604020202020204" pitchFamily="34" charset="0"/>
                <a:cs typeface="Arial" panose="020B0604020202020204" pitchFamily="34" charset="0"/>
              </a:rPr>
              <a:t>a </a:t>
            </a:r>
            <a:r>
              <a:rPr lang="en-GB" sz="1000" b="0" i="0" u="none" strike="noStrike" baseline="0" dirty="0">
                <a:solidFill>
                  <a:srgbClr val="000000"/>
                </a:solidFill>
                <a:latin typeface="Arial" panose="020B0604020202020204" pitchFamily="34" charset="0"/>
                <a:cs typeface="Arial" panose="020B0604020202020204" pitchFamily="34" charset="0"/>
              </a:rPr>
              <a:t>HER2 overexpression was defined as ≥25% of tumour cells with IHC 3+ or 2+ by central testing using the Dako HER2-low IHC assay;</a:t>
            </a:r>
            <a:r>
              <a:rPr lang="en-GB" sz="1000" b="0" i="0" u="none" strike="noStrike" baseline="30000" dirty="0">
                <a:solidFill>
                  <a:srgbClr val="000000"/>
                </a:solidFill>
                <a:latin typeface="Arial" panose="020B0604020202020204" pitchFamily="34" charset="0"/>
                <a:cs typeface="Arial" panose="020B0604020202020204" pitchFamily="34" charset="0"/>
              </a:rPr>
              <a:t> b </a:t>
            </a:r>
            <a:r>
              <a:rPr lang="en-GB" sz="1000" b="0" i="0" u="none" strike="noStrike" baseline="0" dirty="0">
                <a:solidFill>
                  <a:srgbClr val="000000"/>
                </a:solidFill>
                <a:latin typeface="Arial" panose="020B0604020202020204" pitchFamily="34" charset="0"/>
                <a:cs typeface="Arial" panose="020B0604020202020204" pitchFamily="34" charset="0"/>
              </a:rPr>
              <a:t>arm 1C: T-DXd + durvalumab + pemetrexed treatment was planned but not initiated; </a:t>
            </a:r>
            <a:br>
              <a:rPr lang="en-GB" sz="1000" b="0" i="0" u="none" strike="noStrike" baseline="0" dirty="0">
                <a:solidFill>
                  <a:srgbClr val="000000"/>
                </a:solidFill>
                <a:latin typeface="Arial" panose="020B0604020202020204" pitchFamily="34" charset="0"/>
                <a:cs typeface="Arial" panose="020B0604020202020204" pitchFamily="34" charset="0"/>
              </a:rPr>
            </a:br>
            <a:r>
              <a:rPr lang="en-GB" sz="1000" b="0" i="0" u="none" strike="noStrike" baseline="30000" dirty="0">
                <a:solidFill>
                  <a:srgbClr val="000000"/>
                </a:solidFill>
                <a:latin typeface="Arial" panose="020B0604020202020204" pitchFamily="34" charset="0"/>
                <a:cs typeface="Arial" panose="020B0604020202020204" pitchFamily="34" charset="0"/>
              </a:rPr>
              <a:t>c </a:t>
            </a:r>
            <a:r>
              <a:rPr lang="en-GB" sz="1000" b="0" i="0" u="none" strike="noStrike" baseline="0" dirty="0">
                <a:solidFill>
                  <a:srgbClr val="000000"/>
                </a:solidFill>
                <a:latin typeface="Arial" panose="020B0604020202020204" pitchFamily="34" charset="0"/>
                <a:cs typeface="Arial" panose="020B0604020202020204" pitchFamily="34" charset="0"/>
              </a:rPr>
              <a:t>patients had HER2-OE (IHC 3+/2+) NSCLC</a:t>
            </a:r>
            <a:endParaRPr lang="en-GB" sz="1000" dirty="0">
              <a:latin typeface="Arial" panose="020B0604020202020204" pitchFamily="34" charset="0"/>
              <a:cs typeface="Arial" panose="020B0604020202020204" pitchFamily="34" charset="0"/>
            </a:endParaRPr>
          </a:p>
        </p:txBody>
      </p:sp>
      <p:sp>
        <p:nvSpPr>
          <p:cNvPr id="31" name="Rectangle: Rounded Corners 7">
            <a:extLst>
              <a:ext uri="{FF2B5EF4-FFF2-40B4-BE49-F238E27FC236}">
                <a16:creationId xmlns:a16="http://schemas.microsoft.com/office/drawing/2014/main" id="{F0C471FA-6F46-AC19-F824-CDA611AFEAEA}"/>
              </a:ext>
            </a:extLst>
          </p:cNvPr>
          <p:cNvSpPr/>
          <p:nvPr/>
        </p:nvSpPr>
        <p:spPr>
          <a:xfrm>
            <a:off x="2899588" y="3234980"/>
            <a:ext cx="4004261" cy="675482"/>
          </a:xfrm>
          <a:prstGeom prst="roundRect">
            <a:avLst>
              <a:gd name="adj" fmla="val 11742"/>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000" b="1" dirty="0">
                <a:solidFill>
                  <a:schemeClr val="tx1"/>
                </a:solidFill>
                <a:latin typeface="Arial" panose="020B0604020202020204" pitchFamily="34" charset="0"/>
                <a:cs typeface="Arial" panose="020B0604020202020204" pitchFamily="34" charset="0"/>
              </a:rPr>
              <a:t>Part 1: dose </a:t>
            </a:r>
            <a:r>
              <a:rPr lang="en-GB" sz="1000" b="1" dirty="0" err="1">
                <a:solidFill>
                  <a:schemeClr val="tx1"/>
                </a:solidFill>
                <a:latin typeface="Arial" panose="020B0604020202020204" pitchFamily="34" charset="0"/>
                <a:cs typeface="Arial" panose="020B0604020202020204" pitchFamily="34" charset="0"/>
              </a:rPr>
              <a:t>escalation</a:t>
            </a:r>
            <a:r>
              <a:rPr lang="en-GB" sz="1000" b="1" baseline="30000" dirty="0" err="1">
                <a:solidFill>
                  <a:schemeClr val="tx1"/>
                </a:solidFill>
                <a:latin typeface="Arial" panose="020B0604020202020204" pitchFamily="34" charset="0"/>
                <a:cs typeface="Arial" panose="020B0604020202020204" pitchFamily="34" charset="0"/>
              </a:rPr>
              <a:t>b</a:t>
            </a:r>
            <a:r>
              <a:rPr lang="en-GB" sz="1000" b="1" dirty="0">
                <a:solidFill>
                  <a:schemeClr val="tx1"/>
                </a:solidFill>
                <a:latin typeface="Arial" panose="020B0604020202020204" pitchFamily="34" charset="0"/>
                <a:cs typeface="Arial" panose="020B0604020202020204" pitchFamily="34" charset="0"/>
              </a:rPr>
              <a:t> (enrolment complete) </a:t>
            </a:r>
          </a:p>
          <a:p>
            <a:pPr>
              <a:spcAft>
                <a:spcPts val="300"/>
              </a:spcAft>
              <a:buClr>
                <a:schemeClr val="accent1"/>
              </a:buClr>
            </a:pPr>
            <a:r>
              <a:rPr lang="en-GB" sz="1000" dirty="0">
                <a:solidFill>
                  <a:schemeClr val="tx1"/>
                </a:solidFill>
                <a:latin typeface="Arial" panose="020B0604020202020204" pitchFamily="34" charset="0"/>
                <a:cs typeface="Arial" panose="020B0604020202020204" pitchFamily="34" charset="0"/>
              </a:rPr>
              <a:t>Arm 1A: T-DXd + durvalumab + cisplatin</a:t>
            </a:r>
          </a:p>
          <a:p>
            <a:pPr>
              <a:spcAft>
                <a:spcPts val="300"/>
              </a:spcAft>
              <a:buClr>
                <a:schemeClr val="accent1"/>
              </a:buClr>
            </a:pPr>
            <a:r>
              <a:rPr lang="en-GB" sz="1000" dirty="0">
                <a:solidFill>
                  <a:schemeClr val="tx1"/>
                </a:solidFill>
                <a:latin typeface="Arial" panose="020B0604020202020204" pitchFamily="34" charset="0"/>
                <a:cs typeface="Arial" panose="020B0604020202020204" pitchFamily="34" charset="0"/>
              </a:rPr>
              <a:t>Arm 1B: T-DXd + durvalumab + carboplatin</a:t>
            </a:r>
          </a:p>
        </p:txBody>
      </p:sp>
      <p:sp>
        <p:nvSpPr>
          <p:cNvPr id="32" name="Rectangle: Rounded Corners 7">
            <a:extLst>
              <a:ext uri="{FF2B5EF4-FFF2-40B4-BE49-F238E27FC236}">
                <a16:creationId xmlns:a16="http://schemas.microsoft.com/office/drawing/2014/main" id="{8184A174-70F7-1797-0533-E5875E472E58}"/>
              </a:ext>
            </a:extLst>
          </p:cNvPr>
          <p:cNvSpPr/>
          <p:nvPr/>
        </p:nvSpPr>
        <p:spPr>
          <a:xfrm>
            <a:off x="2899588" y="4762420"/>
            <a:ext cx="4004261" cy="466245"/>
          </a:xfrm>
          <a:prstGeom prst="roundRect">
            <a:avLst>
              <a:gd name="adj" fmla="val 11742"/>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000" b="1" dirty="0">
                <a:solidFill>
                  <a:schemeClr val="tx1"/>
                </a:solidFill>
                <a:latin typeface="Arial" panose="020B0604020202020204" pitchFamily="34" charset="0"/>
                <a:cs typeface="Arial" panose="020B0604020202020204" pitchFamily="34" charset="0"/>
              </a:rPr>
              <a:t>Part 3: dose confirmation and expansion (currently recruiting) </a:t>
            </a:r>
          </a:p>
          <a:p>
            <a:pPr>
              <a:spcAft>
                <a:spcPts val="300"/>
              </a:spcAft>
              <a:buClr>
                <a:schemeClr val="accent1"/>
              </a:buClr>
            </a:pPr>
            <a:r>
              <a:rPr lang="en-GB" sz="1000" dirty="0">
                <a:solidFill>
                  <a:schemeClr val="tx1"/>
                </a:solidFill>
                <a:latin typeface="Arial" panose="020B0604020202020204" pitchFamily="34" charset="0"/>
                <a:cs typeface="Arial" panose="020B0604020202020204" pitchFamily="34" charset="0"/>
              </a:rPr>
              <a:t>T-DXd + volrustomig ± carboplatin</a:t>
            </a:r>
          </a:p>
        </p:txBody>
      </p:sp>
      <p:sp>
        <p:nvSpPr>
          <p:cNvPr id="33" name="Rectangle: Rounded Corners 7">
            <a:extLst>
              <a:ext uri="{FF2B5EF4-FFF2-40B4-BE49-F238E27FC236}">
                <a16:creationId xmlns:a16="http://schemas.microsoft.com/office/drawing/2014/main" id="{0FF02D5D-1E35-759A-6D84-314607B78942}"/>
              </a:ext>
            </a:extLst>
          </p:cNvPr>
          <p:cNvSpPr/>
          <p:nvPr/>
        </p:nvSpPr>
        <p:spPr>
          <a:xfrm>
            <a:off x="2899588" y="5384643"/>
            <a:ext cx="4004261" cy="466245"/>
          </a:xfrm>
          <a:prstGeom prst="roundRect">
            <a:avLst>
              <a:gd name="adj" fmla="val 11742"/>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000" b="1" dirty="0">
                <a:solidFill>
                  <a:schemeClr val="tx1"/>
                </a:solidFill>
                <a:latin typeface="Arial" panose="020B0604020202020204" pitchFamily="34" charset="0"/>
                <a:cs typeface="Arial" panose="020B0604020202020204" pitchFamily="34" charset="0"/>
              </a:rPr>
              <a:t>Part 4: safety run-in and expansion (currently recruiting)</a:t>
            </a:r>
          </a:p>
          <a:p>
            <a:pPr>
              <a:spcAft>
                <a:spcPts val="300"/>
              </a:spcAft>
              <a:buClr>
                <a:schemeClr val="accent1"/>
              </a:buClr>
            </a:pPr>
            <a:r>
              <a:rPr lang="en-GB" sz="1000" dirty="0">
                <a:solidFill>
                  <a:schemeClr val="tx1"/>
                </a:solidFill>
                <a:latin typeface="Arial" panose="020B0604020202020204" pitchFamily="34" charset="0"/>
                <a:cs typeface="Arial" panose="020B0604020202020204" pitchFamily="34" charset="0"/>
              </a:rPr>
              <a:t>T-DXd + rilvegostomig ± carboplatin</a:t>
            </a:r>
          </a:p>
        </p:txBody>
      </p:sp>
      <p:sp>
        <p:nvSpPr>
          <p:cNvPr id="34" name="Rectangle: Rounded Corners 7">
            <a:extLst>
              <a:ext uri="{FF2B5EF4-FFF2-40B4-BE49-F238E27FC236}">
                <a16:creationId xmlns:a16="http://schemas.microsoft.com/office/drawing/2014/main" id="{F51D4652-D736-DBC9-DCCF-5C79EA80B4AE}"/>
              </a:ext>
            </a:extLst>
          </p:cNvPr>
          <p:cNvSpPr/>
          <p:nvPr/>
        </p:nvSpPr>
        <p:spPr>
          <a:xfrm>
            <a:off x="2899588" y="4066441"/>
            <a:ext cx="4004261" cy="540000"/>
          </a:xfrm>
          <a:prstGeom prst="roundRect">
            <a:avLst>
              <a:gd name="adj" fmla="val 11742"/>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000" b="1" dirty="0">
                <a:solidFill>
                  <a:schemeClr val="bg1"/>
                </a:solidFill>
                <a:latin typeface="Arial" panose="020B0604020202020204" pitchFamily="34" charset="0"/>
                <a:cs typeface="Arial" panose="020B0604020202020204" pitchFamily="34" charset="0"/>
              </a:rPr>
              <a:t>Part 1: T-DXd monotherapy (enrolment complete) </a:t>
            </a:r>
          </a:p>
          <a:p>
            <a:pPr>
              <a:spcAft>
                <a:spcPts val="300"/>
              </a:spcAft>
              <a:buClr>
                <a:schemeClr val="accent1"/>
              </a:buClr>
            </a:pPr>
            <a:r>
              <a:rPr lang="en-GB" sz="1000" dirty="0">
                <a:solidFill>
                  <a:schemeClr val="bg1"/>
                </a:solidFill>
                <a:latin typeface="Arial" panose="020B0604020202020204" pitchFamily="34" charset="0"/>
                <a:cs typeface="Arial" panose="020B0604020202020204" pitchFamily="34" charset="0"/>
              </a:rPr>
              <a:t>Arm 1D: T-DXd 5.4 mg/kg IV Q3W (N=36)</a:t>
            </a:r>
          </a:p>
        </p:txBody>
      </p:sp>
      <p:cxnSp>
        <p:nvCxnSpPr>
          <p:cNvPr id="36" name="Straight Connector 35">
            <a:extLst>
              <a:ext uri="{FF2B5EF4-FFF2-40B4-BE49-F238E27FC236}">
                <a16:creationId xmlns:a16="http://schemas.microsoft.com/office/drawing/2014/main" id="{EDF62EC3-930B-4330-E246-F92A1E142C90}"/>
              </a:ext>
            </a:extLst>
          </p:cNvPr>
          <p:cNvCxnSpPr>
            <a:cxnSpLocks/>
          </p:cNvCxnSpPr>
          <p:nvPr/>
        </p:nvCxnSpPr>
        <p:spPr>
          <a:xfrm>
            <a:off x="2764099" y="3372972"/>
            <a:ext cx="14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10B48F0-BB95-BDE7-6581-9A897725F87E}"/>
              </a:ext>
            </a:extLst>
          </p:cNvPr>
          <p:cNvCxnSpPr>
            <a:cxnSpLocks/>
          </p:cNvCxnSpPr>
          <p:nvPr/>
        </p:nvCxnSpPr>
        <p:spPr>
          <a:xfrm>
            <a:off x="2764099" y="5520770"/>
            <a:ext cx="14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85BE196-B9FE-3E20-5F86-A9DBD7EFECB1}"/>
              </a:ext>
            </a:extLst>
          </p:cNvPr>
          <p:cNvCxnSpPr>
            <a:cxnSpLocks/>
          </p:cNvCxnSpPr>
          <p:nvPr/>
        </p:nvCxnSpPr>
        <p:spPr>
          <a:xfrm>
            <a:off x="2000679" y="4995542"/>
            <a:ext cx="90742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73B7F1D-5DEB-1931-DC8C-B2ABFD472D94}"/>
              </a:ext>
            </a:extLst>
          </p:cNvPr>
          <p:cNvCxnSpPr>
            <a:cxnSpLocks/>
          </p:cNvCxnSpPr>
          <p:nvPr/>
        </p:nvCxnSpPr>
        <p:spPr>
          <a:xfrm flipV="1">
            <a:off x="2764099" y="3360530"/>
            <a:ext cx="0" cy="2170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Rounded Rectangle 40">
            <a:extLst>
              <a:ext uri="{FF2B5EF4-FFF2-40B4-BE49-F238E27FC236}">
                <a16:creationId xmlns:a16="http://schemas.microsoft.com/office/drawing/2014/main" id="{9BBDC636-16A5-0732-6AAC-01E4EF34A3DA}"/>
              </a:ext>
            </a:extLst>
          </p:cNvPr>
          <p:cNvSpPr/>
          <p:nvPr/>
        </p:nvSpPr>
        <p:spPr>
          <a:xfrm>
            <a:off x="7039337" y="3234980"/>
            <a:ext cx="1908863" cy="2610560"/>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Key endpoints: T-DXd monotherapy (arm 1D)</a:t>
            </a:r>
          </a:p>
          <a:p>
            <a:pPr>
              <a:lnSpc>
                <a:spcPct val="90000"/>
              </a:lnSpc>
              <a:spcAft>
                <a:spcPts val="300"/>
              </a:spcAft>
              <a:buClr>
                <a:schemeClr val="accent1"/>
              </a:buClr>
            </a:pPr>
            <a:r>
              <a:rPr lang="en-GB" sz="1000" b="1" dirty="0">
                <a:solidFill>
                  <a:schemeClr val="tx1"/>
                </a:solidFill>
                <a:latin typeface="Arial" panose="020B0604020202020204" pitchFamily="34" charset="0"/>
                <a:cs typeface="Arial" panose="020B0604020202020204" pitchFamily="34" charset="0"/>
              </a:rPr>
              <a:t>Secondary:</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ORR</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DoR</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DCR</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PFS</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OS</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Safety and tolerability</a:t>
            </a:r>
          </a:p>
          <a:p>
            <a:pPr>
              <a:lnSpc>
                <a:spcPct val="90000"/>
              </a:lnSpc>
              <a:spcBef>
                <a:spcPts val="600"/>
              </a:spcBef>
              <a:spcAft>
                <a:spcPts val="300"/>
              </a:spcAft>
              <a:buClr>
                <a:schemeClr val="accent1"/>
              </a:buClr>
            </a:pPr>
            <a:r>
              <a:rPr lang="en-GB" sz="1000" b="1" dirty="0">
                <a:solidFill>
                  <a:schemeClr val="tx1"/>
                </a:solidFill>
                <a:latin typeface="Arial" panose="020B0604020202020204" pitchFamily="34" charset="0"/>
                <a:cs typeface="Arial" panose="020B0604020202020204" pitchFamily="34" charset="0"/>
              </a:rPr>
              <a:t>Exploratory:</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Efficacy outcomes by:</a:t>
            </a:r>
          </a:p>
          <a:p>
            <a:pPr marL="311150" lvl="1" indent="-128588">
              <a:lnSpc>
                <a:spcPct val="90000"/>
              </a:lnSpc>
              <a:spcAft>
                <a:spcPts val="300"/>
              </a:spcAft>
              <a:buClr>
                <a:schemeClr val="accent1"/>
              </a:buClr>
              <a:buFont typeface="System Font Regular"/>
              <a:buChar char="–"/>
            </a:pPr>
            <a:r>
              <a:rPr lang="en-GB" sz="1000" dirty="0">
                <a:solidFill>
                  <a:schemeClr val="tx1"/>
                </a:solidFill>
                <a:latin typeface="Arial" panose="020B0604020202020204" pitchFamily="34" charset="0"/>
                <a:cs typeface="Arial" panose="020B0604020202020204" pitchFamily="34" charset="0"/>
              </a:rPr>
              <a:t>HER2 IHC status</a:t>
            </a:r>
          </a:p>
          <a:p>
            <a:pPr marL="311150" lvl="1" indent="-128588">
              <a:lnSpc>
                <a:spcPct val="90000"/>
              </a:lnSpc>
              <a:spcAft>
                <a:spcPts val="300"/>
              </a:spcAft>
              <a:buClr>
                <a:schemeClr val="accent1"/>
              </a:buClr>
              <a:buFont typeface="System Font Regular"/>
              <a:buChar char="–"/>
            </a:pPr>
            <a:r>
              <a:rPr lang="en-GB" sz="1000" dirty="0">
                <a:solidFill>
                  <a:schemeClr val="tx1"/>
                </a:solidFill>
                <a:latin typeface="Arial" panose="020B0604020202020204" pitchFamily="34" charset="0"/>
                <a:cs typeface="Arial" panose="020B0604020202020204" pitchFamily="34" charset="0"/>
              </a:rPr>
              <a:t>Prior EGFR TKI </a:t>
            </a:r>
            <a:br>
              <a:rPr lang="en-GB" sz="1000" dirty="0">
                <a:solidFill>
                  <a:schemeClr val="tx1"/>
                </a:solidFill>
                <a:latin typeface="Arial" panose="020B0604020202020204" pitchFamily="34" charset="0"/>
                <a:cs typeface="Arial" panose="020B0604020202020204" pitchFamily="34" charset="0"/>
              </a:rPr>
            </a:br>
            <a:r>
              <a:rPr lang="en-GB" sz="1000" dirty="0" err="1">
                <a:solidFill>
                  <a:schemeClr val="tx1"/>
                </a:solidFill>
                <a:latin typeface="Arial" panose="020B0604020202020204" pitchFamily="34" charset="0"/>
                <a:cs typeface="Arial" panose="020B0604020202020204" pitchFamily="34" charset="0"/>
              </a:rPr>
              <a:t>exposure</a:t>
            </a:r>
            <a:r>
              <a:rPr lang="en-GB" sz="1000" baseline="30000" dirty="0" err="1">
                <a:solidFill>
                  <a:schemeClr val="tx1"/>
                </a:solidFill>
                <a:latin typeface="Arial" panose="020B0604020202020204" pitchFamily="34" charset="0"/>
                <a:cs typeface="Arial" panose="020B0604020202020204" pitchFamily="34" charset="0"/>
              </a:rPr>
              <a:t>c</a:t>
            </a:r>
            <a:endParaRPr lang="en-GB" sz="1000" baseline="30000" dirty="0">
              <a:solidFill>
                <a:schemeClr val="tx1"/>
              </a:solidFill>
              <a:latin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9CBE04BE-3108-3A42-28B1-86B819A07EA3}"/>
              </a:ext>
            </a:extLst>
          </p:cNvPr>
          <p:cNvGrpSpPr/>
          <p:nvPr/>
        </p:nvGrpSpPr>
        <p:grpSpPr>
          <a:xfrm>
            <a:off x="7652056" y="3844887"/>
            <a:ext cx="1092872" cy="634737"/>
            <a:chOff x="10344472" y="3901602"/>
            <a:chExt cx="1092872" cy="634737"/>
          </a:xfrm>
        </p:grpSpPr>
        <p:sp>
          <p:nvSpPr>
            <p:cNvPr id="42" name="Right Brace 41">
              <a:extLst>
                <a:ext uri="{FF2B5EF4-FFF2-40B4-BE49-F238E27FC236}">
                  <a16:creationId xmlns:a16="http://schemas.microsoft.com/office/drawing/2014/main" id="{15878A35-D10F-0672-E638-6C3387A7D1EB}"/>
                </a:ext>
              </a:extLst>
            </p:cNvPr>
            <p:cNvSpPr/>
            <p:nvPr/>
          </p:nvSpPr>
          <p:spPr>
            <a:xfrm>
              <a:off x="10344472" y="3901602"/>
              <a:ext cx="147053" cy="634737"/>
            </a:xfrm>
            <a:prstGeom prst="rightBrace">
              <a:avLst>
                <a:gd name="adj1" fmla="val 38560"/>
                <a:gd name="adj2" fmla="val 50000"/>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43" name="TextBox 42">
              <a:extLst>
                <a:ext uri="{FF2B5EF4-FFF2-40B4-BE49-F238E27FC236}">
                  <a16:creationId xmlns:a16="http://schemas.microsoft.com/office/drawing/2014/main" id="{5E3E8CAB-5F0C-72BE-A790-B53F0D9268B3}"/>
                </a:ext>
              </a:extLst>
            </p:cNvPr>
            <p:cNvSpPr txBox="1"/>
            <p:nvPr/>
          </p:nvSpPr>
          <p:spPr>
            <a:xfrm>
              <a:off x="10483991" y="4018915"/>
              <a:ext cx="953353" cy="400110"/>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Investigator</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assessed</a:t>
              </a:r>
            </a:p>
          </p:txBody>
        </p:sp>
      </p:grpSp>
      <p:sp>
        <p:nvSpPr>
          <p:cNvPr id="30" name="Rounded Rectangle 29">
            <a:extLst>
              <a:ext uri="{FF2B5EF4-FFF2-40B4-BE49-F238E27FC236}">
                <a16:creationId xmlns:a16="http://schemas.microsoft.com/office/drawing/2014/main" id="{777A91F8-AB6B-874A-CE2E-AB23000FC493}"/>
              </a:ext>
            </a:extLst>
          </p:cNvPr>
          <p:cNvSpPr/>
          <p:nvPr/>
        </p:nvSpPr>
        <p:spPr>
          <a:xfrm>
            <a:off x="609525" y="3140968"/>
            <a:ext cx="2009258" cy="2791959"/>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Patient population</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Aged ≥18 years</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Centrally assessed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HER2-OE (IHC 3+/2+)</a:t>
            </a:r>
            <a:r>
              <a:rPr lang="en-GB" sz="1000" baseline="30000" dirty="0">
                <a:solidFill>
                  <a:schemeClr val="tx1"/>
                </a:solidFill>
                <a:latin typeface="Arial" panose="020B0604020202020204" pitchFamily="34" charset="0"/>
                <a:cs typeface="Arial" panose="020B0604020202020204" pitchFamily="34" charset="0"/>
              </a:rPr>
              <a:t>a</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unresectable, locally</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advanced or metastatic</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nonsquamous NSCLC</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Measurable disease per</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RECIST v1.1</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WHO/ECOG performance</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status 0-1</a:t>
            </a:r>
          </a:p>
          <a:p>
            <a:pPr marL="139700" indent="-139700">
              <a:lnSpc>
                <a:spcPct val="90000"/>
              </a:lnSpc>
              <a:spcAft>
                <a:spcPts val="300"/>
              </a:spcAft>
              <a:buClr>
                <a:schemeClr val="accent1"/>
              </a:buClr>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Patients in Part 1 had one or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two prior lines of therapy;</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those with therapy-targetable alterations must have had prior appropriate</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targeted therapy</a:t>
            </a:r>
          </a:p>
        </p:txBody>
      </p:sp>
    </p:spTree>
    <p:extLst>
      <p:ext uri="{BB962C8B-B14F-4D97-AF65-F5344CB8AC3E}">
        <p14:creationId xmlns:p14="http://schemas.microsoft.com/office/powerpoint/2010/main" val="18992989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196752"/>
            <a:ext cx="10963200" cy="5472608"/>
          </a:xfrm>
        </p:spPr>
        <p:txBody>
          <a:bodyPr>
            <a:normAutofit fontScale="92500" lnSpcReduction="10000"/>
          </a:bodyPr>
          <a:lstStyle/>
          <a:p>
            <a:pPr marL="0" indent="0">
              <a:lnSpc>
                <a:spcPct val="120000"/>
              </a:lnSpc>
              <a:spcBef>
                <a:spcPts val="600"/>
              </a:spcBef>
              <a:buNone/>
            </a:pPr>
            <a:r>
              <a:rPr lang="en-GB" altLang="en-US" b="1" dirty="0">
                <a:latin typeface="Arial" panose="020B0604020202020204" pitchFamily="34" charset="0"/>
              </a:rPr>
              <a:t>This programme is developed by </a:t>
            </a:r>
            <a:r>
              <a:rPr lang="en-GB" altLang="en-US" b="1" dirty="0"/>
              <a:t>LUNG CONNECT,</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a:t>
            </a:r>
            <a:br>
              <a:rPr lang="en-GB" altLang="en-US" b="1" dirty="0">
                <a:latin typeface="Arial" panose="020B0604020202020204" pitchFamily="34" charset="0"/>
              </a:rPr>
            </a:br>
            <a:r>
              <a:rPr lang="en-GB" altLang="en-US" b="1" dirty="0">
                <a:latin typeface="Arial" panose="020B0604020202020204" pitchFamily="34" charset="0"/>
              </a:rPr>
              <a:t>of thoracic</a:t>
            </a:r>
            <a:r>
              <a:rPr lang="en-GB" altLang="en-US" b="1" dirty="0"/>
              <a:t> oncology</a:t>
            </a:r>
            <a:r>
              <a:rPr lang="en-GB" altLang="en-US" b="1" dirty="0">
                <a:latin typeface="Arial" panose="020B0604020202020204" pitchFamily="34" charset="0"/>
              </a:rPr>
              <a:t>. </a:t>
            </a: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lnSpc>
                <a:spcPct val="120000"/>
              </a:lnSpc>
              <a:buNone/>
            </a:pPr>
            <a:r>
              <a:rPr lang="en-GB" altLang="en-US" sz="1900" dirty="0">
                <a:latin typeface="Arial" panose="020B0604020202020204" pitchFamily="34" charset="0"/>
              </a:rPr>
              <a:t>This LUNG CONNECT programme is supported through an independent educational grant from </a:t>
            </a:r>
            <a:r>
              <a:rPr lang="en-GB" sz="1900" dirty="0"/>
              <a:t>Bayer</a:t>
            </a:r>
            <a:r>
              <a:rPr lang="en-GB" altLang="en-US" sz="1900" dirty="0">
                <a:latin typeface="Arial" panose="020B0604020202020204" pitchFamily="34" charset="0"/>
              </a:rPr>
              <a:t>. </a:t>
            </a:r>
            <a:br>
              <a:rPr lang="en-GB" altLang="en-US" sz="1900" dirty="0">
                <a:latin typeface="Arial" panose="020B0604020202020204" pitchFamily="34" charset="0"/>
              </a:rPr>
            </a:br>
            <a:r>
              <a:rPr lang="en-GB" altLang="en-US" sz="1900" dirty="0">
                <a:latin typeface="Arial" panose="020B0604020202020204" pitchFamily="34" charset="0"/>
              </a:rPr>
              <a:t>The programme is therefore independent, the content is not influenced by the supporter and is under </a:t>
            </a:r>
            <a:br>
              <a:rPr lang="en-GB" altLang="en-US" sz="1900" dirty="0">
                <a:latin typeface="Arial" panose="020B0604020202020204" pitchFamily="34" charset="0"/>
              </a:rPr>
            </a:br>
            <a:r>
              <a:rPr lang="en-GB" altLang="en-US" sz="1900" dirty="0">
                <a:latin typeface="Arial" panose="020B0604020202020204" pitchFamily="34" charset="0"/>
              </a:rPr>
              <a:t>the sole responsibility of the experts.</a:t>
            </a:r>
            <a:endParaRPr lang="en-GB" sz="1900" dirty="0">
              <a:latin typeface="Arial" panose="020B0604020202020204" pitchFamily="34" charset="0"/>
            </a:endParaRPr>
          </a:p>
          <a:p>
            <a:pPr marL="0" indent="0">
              <a:lnSpc>
                <a:spcPct val="120000"/>
              </a:lnSpc>
              <a:buNone/>
            </a:pPr>
            <a:r>
              <a:rPr lang="en-GB" sz="1900" b="1" dirty="0">
                <a:latin typeface="Arial" panose="020B0604020202020204" pitchFamily="34" charset="0"/>
              </a:rPr>
              <a:t>Please note:</a:t>
            </a:r>
            <a:r>
              <a:rPr lang="en-GB" sz="1900" dirty="0">
                <a:latin typeface="Arial" panose="020B0604020202020204" pitchFamily="34" charset="0"/>
              </a:rPr>
              <a:t> The views expressed within this programme are the personal opinions of the experts. They do </a:t>
            </a:r>
            <a:br>
              <a:rPr lang="en-GB" sz="1900" dirty="0">
                <a:latin typeface="Arial" panose="020B0604020202020204" pitchFamily="34" charset="0"/>
              </a:rPr>
            </a:br>
            <a:r>
              <a:rPr lang="en-GB" sz="1900" dirty="0">
                <a:latin typeface="Arial" panose="020B0604020202020204" pitchFamily="34" charset="0"/>
              </a:rPr>
              <a:t>not necessarily represent the views of the experts’ institutions, or the rest of the LUNG CONNECT group.</a:t>
            </a:r>
          </a:p>
          <a:p>
            <a:pPr marL="0" indent="0">
              <a:buNone/>
            </a:pPr>
            <a:r>
              <a:rPr lang="en-GB" b="1" dirty="0">
                <a:latin typeface="Arial" panose="020B0604020202020204" pitchFamily="34" charset="0"/>
              </a:rPr>
              <a:t>Expert disclosures:</a:t>
            </a:r>
          </a:p>
          <a:p>
            <a:r>
              <a:rPr lang="en-GB" sz="1900" b="1" dirty="0">
                <a:solidFill>
                  <a:srgbClr val="C6573B"/>
                </a:solidFill>
                <a:latin typeface="Arial" panose="020B0604020202020204" pitchFamily="34" charset="0"/>
              </a:rPr>
              <a:t>Dr Herbert H Loong </a:t>
            </a:r>
            <a:r>
              <a:rPr lang="en-GB" sz="1900" dirty="0">
                <a:latin typeface="Arial" panose="020B0604020202020204" pitchFamily="34" charset="0"/>
              </a:rPr>
              <a:t>has received financial support/sponsorship for research support, </a:t>
            </a:r>
            <a:br>
              <a:rPr lang="en-GB" sz="1900" dirty="0">
                <a:latin typeface="Arial" panose="020B0604020202020204" pitchFamily="34" charset="0"/>
              </a:rPr>
            </a:br>
            <a:r>
              <a:rPr lang="en-GB" sz="1900" dirty="0">
                <a:latin typeface="Arial" panose="020B0604020202020204" pitchFamily="34" charset="0"/>
              </a:rPr>
              <a:t>consultation, or speaker fees from the following companies: AbbVie, Amgen, Bayer, </a:t>
            </a:r>
            <a:br>
              <a:rPr lang="en-GB" sz="1900" dirty="0">
                <a:latin typeface="Arial" panose="020B0604020202020204" pitchFamily="34" charset="0"/>
              </a:rPr>
            </a:br>
            <a:r>
              <a:rPr lang="en-GB" sz="1900" dirty="0">
                <a:latin typeface="Arial" panose="020B0604020202020204" pitchFamily="34" charset="0"/>
              </a:rPr>
              <a:t>Boehringer Ingelheim, Celgene, Eisai, Eli Lilly, George Clinical, Guardant Health, Illumina, </a:t>
            </a:r>
            <a:br>
              <a:rPr lang="en-GB" sz="1900" dirty="0">
                <a:latin typeface="Arial" panose="020B0604020202020204" pitchFamily="34" charset="0"/>
              </a:rPr>
            </a:br>
            <a:r>
              <a:rPr lang="en-GB" sz="1900" dirty="0">
                <a:latin typeface="Arial" panose="020B0604020202020204" pitchFamily="34" charset="0"/>
              </a:rPr>
              <a:t>Janssen, Novartis, Merck Sereno, Pfizer, Takeda</a:t>
            </a:r>
            <a:endParaRPr lang="en-GB" sz="1900" b="1" dirty="0">
              <a:solidFill>
                <a:srgbClr val="C6573B"/>
              </a:solidFill>
              <a:highlight>
                <a:srgbClr val="FFFF00"/>
              </a:highlight>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619201" y="259200"/>
            <a:ext cx="10963199" cy="790544"/>
          </a:xfrm>
        </p:spPr>
        <p:txBody>
          <a:bodyPr/>
          <a:lstStyle/>
          <a:p>
            <a:r>
              <a:rPr lang="en-GB" dirty="0">
                <a:latin typeface="Arial" panose="020B0604020202020204" pitchFamily="34" charset="0"/>
              </a:rPr>
              <a:t>Developed by LUNG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smtClean="0">
                <a:latin typeface="Arial" panose="020B0604020202020204" pitchFamily="34" charset="0"/>
                <a:cs typeface="Arial" panose="020B0604020202020204" pitchFamily="34" charset="0"/>
              </a:rPr>
              <a:pPr/>
              <a:t>3</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9" name="Graphic 8">
            <a:extLst>
              <a:ext uri="{FF2B5EF4-FFF2-40B4-BE49-F238E27FC236}">
                <a16:creationId xmlns:a16="http://schemas.microsoft.com/office/drawing/2014/main" id="{0D01920F-17B4-7F1E-8F8E-272FB4CE39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8048" y="980728"/>
            <a:ext cx="2740722" cy="1296144"/>
          </a:xfrm>
          <a:prstGeom prst="rect">
            <a:avLst/>
          </a:prstGeom>
        </p:spPr>
      </p:pic>
    </p:spTree>
    <p:extLst>
      <p:ext uri="{BB962C8B-B14F-4D97-AF65-F5344CB8AC3E}">
        <p14:creationId xmlns:p14="http://schemas.microsoft.com/office/powerpoint/2010/main" val="67541786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714" y="1782470"/>
            <a:ext cx="5763318" cy="4525963"/>
          </a:xfrm>
        </p:spPr>
        <p:txBody>
          <a:bodyPr/>
          <a:lstStyle/>
          <a:p>
            <a:r>
              <a:rPr lang="en-GB" dirty="0"/>
              <a:t>At data cut-off (April 1, 2024), 36 patients with HER2-OE NSCLC had received T-DXd </a:t>
            </a:r>
            <a:br>
              <a:rPr lang="en-GB" dirty="0"/>
            </a:br>
            <a:r>
              <a:rPr lang="en-GB" dirty="0"/>
              <a:t>5.4 mg/kg</a:t>
            </a:r>
          </a:p>
          <a:p>
            <a:pPr lvl="1"/>
            <a:r>
              <a:rPr lang="en-GB" dirty="0"/>
              <a:t>median duration of T-DXd total treatment was </a:t>
            </a:r>
            <a:br>
              <a:rPr lang="en-GB" dirty="0"/>
            </a:br>
            <a:r>
              <a:rPr lang="en-GB" dirty="0"/>
              <a:t>7.2 months (range: 0.7-23.3)</a:t>
            </a:r>
          </a:p>
          <a:p>
            <a:pPr lvl="1"/>
            <a:r>
              <a:rPr lang="en-GB" dirty="0"/>
              <a:t>median duration of follow up was 14.9 months (range: 0.7-25.3) </a:t>
            </a:r>
          </a:p>
          <a:p>
            <a:r>
              <a:rPr lang="en-GB" dirty="0"/>
              <a:t>Patients were predominantly female (61.1%) and from Asia (88.9%)</a:t>
            </a:r>
          </a:p>
          <a:p>
            <a:r>
              <a:rPr lang="en-GB" dirty="0"/>
              <a:t>Median age was 66.5 years (range: 47-80)</a:t>
            </a:r>
          </a:p>
          <a:p>
            <a:r>
              <a:rPr lang="en-GB" dirty="0"/>
              <a:t>Targeted therapy was the most common prior treatment modality (58.3%)</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125" y="258763"/>
            <a:ext cx="10963275" cy="865187"/>
          </a:xfrm>
        </p:spPr>
        <p:txBody>
          <a:bodyPr/>
          <a:lstStyle/>
          <a:p>
            <a:r>
              <a:rPr lang="en-GB" dirty="0"/>
              <a:t>Destiny-l</a:t>
            </a:r>
            <a:r>
              <a:rPr lang="en-GB" cap="none" dirty="0"/>
              <a:t>ung</a:t>
            </a:r>
            <a:r>
              <a:rPr lang="en-GB" dirty="0"/>
              <a:t>03: efficacy results </a:t>
            </a:r>
            <a:br>
              <a:rPr lang="en-GB" dirty="0"/>
            </a:br>
            <a:r>
              <a:rPr lang="en-GB" dirty="0"/>
              <a:t>(part 1 monotherapy)</a:t>
            </a:r>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1"/>
            <a:ext cx="10180339" cy="365125"/>
          </a:xfrm>
        </p:spPr>
        <p:txBody>
          <a:bodyPr anchor="b" anchorCtr="0"/>
          <a:lstStyle/>
          <a:p>
            <a:r>
              <a:rPr lang="en-GB" sz="1100" dirty="0">
                <a:solidFill>
                  <a:schemeClr val="tx2"/>
                </a:solidFill>
              </a:rPr>
              <a:t>CI, confidence interval; DCR, disease control rate; DoR, duration of response; HER2, human epidermal growth factor receptor 2; HER2-OE, HER2-overexpressing; NSCLC, non-small cell lung cancer; ORR, objective response rate; OS, overall survival; PFS, progression-free survival; Q3W, every 3 weeks; RECIST, Response Evaluation Criteria in Solid Tumours; T-DXd, trastuzumab deruxtecan </a:t>
            </a:r>
          </a:p>
          <a:p>
            <a:r>
              <a:rPr lang="en-GB" sz="1100" dirty="0">
                <a:solidFill>
                  <a:schemeClr val="tx2"/>
                </a:solidFill>
              </a:rPr>
              <a:t>Planchard D, et al. Abstract OA16.05, WCLC 2024 (oral presentation)</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30</a:t>
            </a:fld>
            <a:endParaRPr lang="en-GB" dirty="0"/>
          </a:p>
        </p:txBody>
      </p:sp>
      <p:sp>
        <p:nvSpPr>
          <p:cNvPr id="7" name="TextBox 6">
            <a:extLst>
              <a:ext uri="{FF2B5EF4-FFF2-40B4-BE49-F238E27FC236}">
                <a16:creationId xmlns:a16="http://schemas.microsoft.com/office/drawing/2014/main" id="{97DAD84F-3586-BE5D-5E08-776140ADED76}"/>
              </a:ext>
            </a:extLst>
          </p:cNvPr>
          <p:cNvSpPr txBox="1"/>
          <p:nvPr/>
        </p:nvSpPr>
        <p:spPr>
          <a:xfrm>
            <a:off x="619125" y="1429280"/>
            <a:ext cx="1808187" cy="276999"/>
          </a:xfrm>
          <a:prstGeom prst="rect">
            <a:avLst/>
          </a:prstGeom>
          <a:noFill/>
        </p:spPr>
        <p:txBody>
          <a:bodyPr wrap="non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DEMOGRAPHY</a:t>
            </a:r>
          </a:p>
        </p:txBody>
      </p:sp>
      <p:sp>
        <p:nvSpPr>
          <p:cNvPr id="16" name="TextBox 15">
            <a:extLst>
              <a:ext uri="{FF2B5EF4-FFF2-40B4-BE49-F238E27FC236}">
                <a16:creationId xmlns:a16="http://schemas.microsoft.com/office/drawing/2014/main" id="{15560244-38FF-7E68-B776-5F8F48A206B7}"/>
              </a:ext>
            </a:extLst>
          </p:cNvPr>
          <p:cNvSpPr txBox="1"/>
          <p:nvPr/>
        </p:nvSpPr>
        <p:spPr>
          <a:xfrm>
            <a:off x="6600056" y="1429280"/>
            <a:ext cx="4826258" cy="276999"/>
          </a:xfrm>
          <a:prstGeom prst="rect">
            <a:avLst/>
          </a:prstGeom>
          <a:noFill/>
        </p:spPr>
        <p:txBody>
          <a:bodyPr wrap="square" lIns="0" tIns="0" rIns="0" bIns="0" rtlCol="0">
            <a:spAutoFit/>
          </a:bodyPr>
          <a:lstStyle/>
          <a:p>
            <a:r>
              <a:rPr lang="en-GB" b="1" spc="100" dirty="0">
                <a:solidFill>
                  <a:schemeClr val="accent1"/>
                </a:solidFill>
                <a:latin typeface="Arial" panose="020B0604020202020204" pitchFamily="34" charset="0"/>
                <a:ea typeface="Aileron" charset="0"/>
                <a:cs typeface="Arial" panose="020B0604020202020204" pitchFamily="34" charset="0"/>
              </a:rPr>
              <a:t>RESPONSE AND SURVIVAL OUTCOMES</a:t>
            </a:r>
          </a:p>
        </p:txBody>
      </p:sp>
      <p:graphicFrame>
        <p:nvGraphicFramePr>
          <p:cNvPr id="17" name="Table 16">
            <a:extLst>
              <a:ext uri="{FF2B5EF4-FFF2-40B4-BE49-F238E27FC236}">
                <a16:creationId xmlns:a16="http://schemas.microsoft.com/office/drawing/2014/main" id="{71FBDC17-7B9B-7F8D-56E4-089FFC04923F}"/>
              </a:ext>
            </a:extLst>
          </p:cNvPr>
          <p:cNvGraphicFramePr>
            <a:graphicFrameLocks noGrp="1"/>
          </p:cNvGraphicFramePr>
          <p:nvPr>
            <p:extLst>
              <p:ext uri="{D42A27DB-BD31-4B8C-83A1-F6EECF244321}">
                <p14:modId xmlns:p14="http://schemas.microsoft.com/office/powerpoint/2010/main" val="516299168"/>
              </p:ext>
            </p:extLst>
          </p:nvPr>
        </p:nvGraphicFramePr>
        <p:xfrm>
          <a:off x="6600056" y="1781618"/>
          <a:ext cx="4971230" cy="3878242"/>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1228340351"/>
                    </a:ext>
                  </a:extLst>
                </a:gridCol>
                <a:gridCol w="1586854">
                  <a:extLst>
                    <a:ext uri="{9D8B030D-6E8A-4147-A177-3AD203B41FA5}">
                      <a16:colId xmlns:a16="http://schemas.microsoft.com/office/drawing/2014/main" val="283653199"/>
                    </a:ext>
                  </a:extLst>
                </a:gridCol>
              </a:tblGrid>
              <a:tr h="423246">
                <a:tc>
                  <a:txBody>
                    <a:bodyPr/>
                    <a:lstStyle/>
                    <a:p>
                      <a:pPr>
                        <a:lnSpc>
                          <a:spcPct val="100000"/>
                        </a:lnSpc>
                      </a:pPr>
                      <a:r>
                        <a:rPr lang="en-GB" sz="1300" kern="100" noProof="0" dirty="0">
                          <a:effectLst/>
                          <a:latin typeface="Arial" panose="020B0604020202020204" pitchFamily="34" charset="0"/>
                          <a:cs typeface="Arial" panose="020B0604020202020204" pitchFamily="34" charset="0"/>
                        </a:rPr>
                        <a:t>Part 1: T-DXd monotherapy (arm 1D)</a:t>
                      </a:r>
                    </a:p>
                  </a:txBody>
                  <a:tcPr marL="72000" marR="0" marT="36000" marB="36000" anchor="ctr">
                    <a:lnR w="38100" cap="flat" cmpd="sng" algn="ctr">
                      <a:noFill/>
                      <a:prstDash val="solid"/>
                      <a:round/>
                      <a:headEnd type="none" w="med" len="med"/>
                      <a:tailEnd type="none" w="med" len="med"/>
                    </a:lnR>
                  </a:tcPr>
                </a:tc>
                <a:tc>
                  <a:txBody>
                    <a:bodyPr/>
                    <a:lstStyle/>
                    <a:p>
                      <a:pPr algn="ctr">
                        <a:lnSpc>
                          <a:spcPct val="100000"/>
                        </a:lnSpc>
                      </a:pPr>
                      <a:r>
                        <a:rPr lang="en-GB" sz="1300" b="1" kern="0" noProof="0" dirty="0">
                          <a:solidFill>
                            <a:schemeClr val="lt1"/>
                          </a:solidFill>
                          <a:effectLst/>
                          <a:latin typeface="Arial" panose="020B0604020202020204" pitchFamily="34" charset="0"/>
                          <a:ea typeface="+mn-ea"/>
                          <a:cs typeface="Arial" panose="020B0604020202020204" pitchFamily="34" charset="0"/>
                        </a:rPr>
                        <a:t>N=36</a:t>
                      </a:r>
                    </a:p>
                  </a:txBody>
                  <a:tcPr marL="64585" marR="64585" marT="36000" marB="36000" anchor="ctr">
                    <a:lnL w="12700" cmpd="sng">
                      <a:noFill/>
                    </a:lnL>
                  </a:tcPr>
                </a:tc>
                <a:extLst>
                  <a:ext uri="{0D108BD9-81ED-4DB2-BD59-A6C34878D82A}">
                    <a16:rowId xmlns:a16="http://schemas.microsoft.com/office/drawing/2014/main" val="1713417299"/>
                  </a:ext>
                </a:extLst>
              </a:tr>
              <a:tr h="311269">
                <a:tc>
                  <a:txBody>
                    <a:bodyPr/>
                    <a:lstStyle/>
                    <a:p>
                      <a:pPr>
                        <a:lnSpc>
                          <a:spcPct val="100000"/>
                        </a:lnSpc>
                        <a:spcAft>
                          <a:spcPts val="800"/>
                        </a:spcAft>
                      </a:pPr>
                      <a:r>
                        <a:rPr lang="en-GB" sz="1300" b="0" kern="100" noProof="0" dirty="0">
                          <a:effectLst/>
                          <a:latin typeface="Arial" panose="020B0604020202020204" pitchFamily="34" charset="0"/>
                          <a:ea typeface="Calibri" panose="020F0502020204030204" pitchFamily="34" charset="0"/>
                          <a:cs typeface="Arial" panose="020B0604020202020204" pitchFamily="34" charset="0"/>
                        </a:rPr>
                        <a:t>Confirmed ORR, (n) %</a:t>
                      </a:r>
                      <a:r>
                        <a:rPr lang="en-GB" sz="1300" b="0" kern="100" baseline="30000" noProof="0" dirty="0">
                          <a:effectLst/>
                          <a:latin typeface="Arial" panose="020B0604020202020204" pitchFamily="34" charset="0"/>
                          <a:ea typeface="Calibri" panose="020F0502020204030204" pitchFamily="34" charset="0"/>
                          <a:cs typeface="Arial" panose="020B0604020202020204" pitchFamily="34" charset="0"/>
                        </a:rPr>
                        <a:t>a</a:t>
                      </a:r>
                      <a:br>
                        <a:rPr lang="en-GB" sz="1300" b="0" kern="100" noProof="0" dirty="0">
                          <a:effectLst/>
                          <a:latin typeface="Arial" panose="020B0604020202020204" pitchFamily="34" charset="0"/>
                          <a:ea typeface="Calibri" panose="020F0502020204030204" pitchFamily="34" charset="0"/>
                          <a:cs typeface="Arial" panose="020B0604020202020204" pitchFamily="34" charset="0"/>
                        </a:rPr>
                      </a:br>
                      <a:r>
                        <a:rPr lang="en-GB" sz="1300" b="0" kern="100" noProof="0" dirty="0">
                          <a:effectLst/>
                          <a:latin typeface="Arial" panose="020B0604020202020204" pitchFamily="34" charset="0"/>
                          <a:ea typeface="Calibri" panose="020F0502020204030204" pitchFamily="34" charset="0"/>
                          <a:cs typeface="Arial" panose="020B0604020202020204" pitchFamily="34" charset="0"/>
                        </a:rPr>
                        <a:t>95% CI</a:t>
                      </a:r>
                    </a:p>
                  </a:txBody>
                  <a:tcPr marL="72000" marR="0" marT="46800" marB="46800" anchor="ctr">
                    <a:lnR w="38100" cap="flat" cmpd="sng" algn="ctr">
                      <a:noFill/>
                      <a:prstDash val="solid"/>
                      <a:round/>
                      <a:headEnd type="none" w="med" len="med"/>
                      <a:tailEnd type="none" w="med" len="med"/>
                    </a:lnR>
                  </a:tcPr>
                </a:tc>
                <a:tc>
                  <a:txBody>
                    <a:bodyPr/>
                    <a:lstStyle/>
                    <a:p>
                      <a:pPr algn="ctr">
                        <a:lnSpc>
                          <a:spcPct val="100000"/>
                        </a:lnSpc>
                        <a:spcAft>
                          <a:spcPts val="800"/>
                        </a:spcAft>
                      </a:pPr>
                      <a:r>
                        <a:rPr lang="en-GB" sz="1300" kern="100" noProof="0" dirty="0">
                          <a:effectLst/>
                          <a:latin typeface="Arial" panose="020B0604020202020204" pitchFamily="34" charset="0"/>
                          <a:ea typeface="Calibri" panose="020F0502020204030204" pitchFamily="34" charset="0"/>
                          <a:cs typeface="Arial" panose="020B0604020202020204" pitchFamily="34" charset="0"/>
                        </a:rPr>
                        <a:t>16 (44.4)</a:t>
                      </a:r>
                      <a:br>
                        <a:rPr lang="en-GB" sz="1300" kern="100" noProof="0" dirty="0">
                          <a:effectLst/>
                          <a:latin typeface="Arial" panose="020B0604020202020204" pitchFamily="34" charset="0"/>
                          <a:ea typeface="Calibri" panose="020F0502020204030204" pitchFamily="34" charset="0"/>
                          <a:cs typeface="Arial" panose="020B0604020202020204" pitchFamily="34" charset="0"/>
                        </a:rPr>
                      </a:br>
                      <a:r>
                        <a:rPr lang="en-GB" sz="1300" kern="100" noProof="0" dirty="0">
                          <a:effectLst/>
                          <a:latin typeface="Arial" panose="020B0604020202020204" pitchFamily="34" charset="0"/>
                          <a:ea typeface="Calibri" panose="020F0502020204030204" pitchFamily="34" charset="0"/>
                          <a:cs typeface="Arial" panose="020B0604020202020204" pitchFamily="34" charset="0"/>
                        </a:rPr>
                        <a:t>27.9, 61.9</a:t>
                      </a:r>
                    </a:p>
                  </a:txBody>
                  <a:tcPr marL="0" marR="0" marT="46800" marB="46800" anchor="ctr">
                    <a:lnL w="12700" cmpd="sng">
                      <a:noFill/>
                    </a:lnL>
                  </a:tcPr>
                </a:tc>
                <a:extLst>
                  <a:ext uri="{0D108BD9-81ED-4DB2-BD59-A6C34878D82A}">
                    <a16:rowId xmlns:a16="http://schemas.microsoft.com/office/drawing/2014/main" val="3893473208"/>
                  </a:ext>
                </a:extLst>
              </a:tr>
              <a:tr h="311269">
                <a:tc>
                  <a:txBody>
                    <a:bodyPr/>
                    <a:lstStyle/>
                    <a:p>
                      <a:pPr marL="0" lvl="0" indent="-279400">
                        <a:lnSpc>
                          <a:spcPct val="100000"/>
                        </a:lnSpc>
                        <a:spcAft>
                          <a:spcPts val="0"/>
                        </a:spcAft>
                      </a:pPr>
                      <a:r>
                        <a:rPr lang="en-GB" sz="1300" b="0" kern="100" noProof="0" dirty="0">
                          <a:effectLst/>
                          <a:latin typeface="Arial" panose="020B0604020202020204" pitchFamily="34" charset="0"/>
                          <a:ea typeface="Calibri" panose="020F0502020204030204" pitchFamily="34" charset="0"/>
                          <a:cs typeface="Arial" panose="020B0604020202020204" pitchFamily="34" charset="0"/>
                        </a:rPr>
                        <a:t>Best objective response, n (%)</a:t>
                      </a:r>
                      <a:r>
                        <a:rPr lang="en-GB" sz="1300" b="0" kern="100" baseline="30000" noProof="0" dirty="0">
                          <a:effectLst/>
                          <a:latin typeface="Arial" panose="020B0604020202020204" pitchFamily="34" charset="0"/>
                          <a:ea typeface="Calibri" panose="020F0502020204030204" pitchFamily="34" charset="0"/>
                          <a:cs typeface="Arial" panose="020B0604020202020204" pitchFamily="34" charset="0"/>
                        </a:rPr>
                        <a:t>a</a:t>
                      </a:r>
                    </a:p>
                    <a:p>
                      <a:pPr marL="0" lvl="0" indent="182563">
                        <a:lnSpc>
                          <a:spcPct val="100000"/>
                        </a:lnSpc>
                        <a:spcAft>
                          <a:spcPts val="0"/>
                        </a:spcAft>
                        <a:tabLst/>
                      </a:pPr>
                      <a:r>
                        <a:rPr lang="en-GB" sz="1300" b="0" kern="100" noProof="0" dirty="0">
                          <a:effectLst/>
                          <a:latin typeface="Arial" panose="020B0604020202020204" pitchFamily="34" charset="0"/>
                          <a:ea typeface="Calibri" panose="020F0502020204030204" pitchFamily="34" charset="0"/>
                          <a:cs typeface="Arial" panose="020B0604020202020204" pitchFamily="34" charset="0"/>
                        </a:rPr>
                        <a:t>Complete response</a:t>
                      </a:r>
                    </a:p>
                    <a:p>
                      <a:pPr marL="0" lvl="0" indent="182563">
                        <a:lnSpc>
                          <a:spcPct val="100000"/>
                        </a:lnSpc>
                        <a:spcAft>
                          <a:spcPts val="0"/>
                        </a:spcAft>
                        <a:tabLst/>
                      </a:pPr>
                      <a:r>
                        <a:rPr lang="en-GB" sz="1300" b="0" kern="100" noProof="0" dirty="0">
                          <a:effectLst/>
                          <a:latin typeface="Arial" panose="020B0604020202020204" pitchFamily="34" charset="0"/>
                          <a:ea typeface="Calibri" panose="020F0502020204030204" pitchFamily="34" charset="0"/>
                          <a:cs typeface="Arial" panose="020B0604020202020204" pitchFamily="34" charset="0"/>
                        </a:rPr>
                        <a:t>Partial response</a:t>
                      </a:r>
                    </a:p>
                    <a:p>
                      <a:pPr marL="0" lvl="0" indent="182563">
                        <a:lnSpc>
                          <a:spcPct val="100000"/>
                        </a:lnSpc>
                        <a:spcAft>
                          <a:spcPts val="0"/>
                        </a:spcAft>
                        <a:tabLst/>
                      </a:pPr>
                      <a:r>
                        <a:rPr lang="en-GB" sz="1300" b="0" kern="100" noProof="0" dirty="0">
                          <a:effectLst/>
                          <a:latin typeface="Arial" panose="020B0604020202020204" pitchFamily="34" charset="0"/>
                          <a:ea typeface="Calibri" panose="020F0502020204030204" pitchFamily="34" charset="0"/>
                          <a:cs typeface="Arial" panose="020B0604020202020204" pitchFamily="34" charset="0"/>
                        </a:rPr>
                        <a:t>Stable disease ≥5 weeks</a:t>
                      </a:r>
                    </a:p>
                    <a:p>
                      <a:pPr marL="0" lvl="0" indent="182563">
                        <a:lnSpc>
                          <a:spcPct val="100000"/>
                        </a:lnSpc>
                        <a:spcAft>
                          <a:spcPts val="0"/>
                        </a:spcAft>
                        <a:tabLst/>
                      </a:pPr>
                      <a:r>
                        <a:rPr lang="en-GB" sz="1300" b="0" kern="100" noProof="0" dirty="0">
                          <a:effectLst/>
                          <a:latin typeface="Arial" panose="020B0604020202020204" pitchFamily="34" charset="0"/>
                          <a:ea typeface="Calibri" panose="020F0502020204030204" pitchFamily="34" charset="0"/>
                          <a:cs typeface="Arial" panose="020B0604020202020204" pitchFamily="34" charset="0"/>
                        </a:rPr>
                        <a:t>Disease progression</a:t>
                      </a:r>
                      <a:r>
                        <a:rPr lang="en-GB" sz="1300" b="0" kern="100" baseline="30000" noProof="0" dirty="0">
                          <a:effectLst/>
                          <a:latin typeface="Arial" panose="020B0604020202020204" pitchFamily="34" charset="0"/>
                          <a:ea typeface="Calibri" panose="020F0502020204030204" pitchFamily="34" charset="0"/>
                          <a:cs typeface="Arial" panose="020B0604020202020204" pitchFamily="34" charset="0"/>
                        </a:rPr>
                        <a:t>b</a:t>
                      </a:r>
                    </a:p>
                    <a:p>
                      <a:pPr marL="0" lvl="0" indent="182563">
                        <a:lnSpc>
                          <a:spcPct val="100000"/>
                        </a:lnSpc>
                        <a:spcAft>
                          <a:spcPts val="0"/>
                        </a:spcAft>
                        <a:tabLst/>
                      </a:pPr>
                      <a:r>
                        <a:rPr lang="en-GB" sz="1300" b="0" kern="100" noProof="0" dirty="0">
                          <a:effectLst/>
                          <a:latin typeface="Arial" panose="020B0604020202020204" pitchFamily="34" charset="0"/>
                          <a:ea typeface="Calibri" panose="020F0502020204030204" pitchFamily="34" charset="0"/>
                          <a:cs typeface="Arial" panose="020B0604020202020204" pitchFamily="34" charset="0"/>
                        </a:rPr>
                        <a:t>Not evaluable</a:t>
                      </a:r>
                    </a:p>
                  </a:txBody>
                  <a:tcPr marL="72000" marR="0" marT="46800" marB="46800" anchor="ctr">
                    <a:lnR w="38100" cap="flat" cmpd="sng" algn="ctr">
                      <a:noFill/>
                      <a:prstDash val="solid"/>
                      <a:round/>
                      <a:headEnd type="none" w="med" len="med"/>
                      <a:tailEnd type="none" w="med" len="med"/>
                    </a:lnR>
                  </a:tcPr>
                </a:tc>
                <a:tc>
                  <a:txBody>
                    <a:bodyPr/>
                    <a:lstStyle/>
                    <a:p>
                      <a:pPr algn="ctr">
                        <a:lnSpc>
                          <a:spcPct val="100000"/>
                        </a:lnSpc>
                        <a:spcAft>
                          <a:spcPts val="800"/>
                        </a:spcAft>
                      </a:pPr>
                      <a:br>
                        <a:rPr lang="en-GB" sz="1300" kern="100" noProof="0" dirty="0">
                          <a:effectLst/>
                          <a:latin typeface="Arial" panose="020B0604020202020204" pitchFamily="34" charset="0"/>
                          <a:ea typeface="Calibri" panose="020F0502020204030204" pitchFamily="34" charset="0"/>
                          <a:cs typeface="Arial" panose="020B0604020202020204" pitchFamily="34" charset="0"/>
                        </a:rPr>
                      </a:br>
                      <a:r>
                        <a:rPr lang="en-GB" sz="1300" kern="100" noProof="0" dirty="0">
                          <a:effectLst/>
                          <a:latin typeface="Arial" panose="020B0604020202020204" pitchFamily="34" charset="0"/>
                          <a:ea typeface="Calibri" panose="020F0502020204030204" pitchFamily="34" charset="0"/>
                          <a:cs typeface="Arial" panose="020B0604020202020204" pitchFamily="34" charset="0"/>
                        </a:rPr>
                        <a:t>0</a:t>
                      </a:r>
                      <a:br>
                        <a:rPr lang="en-GB" sz="1300" kern="100" noProof="0" dirty="0">
                          <a:effectLst/>
                          <a:latin typeface="Arial" panose="020B0604020202020204" pitchFamily="34" charset="0"/>
                          <a:ea typeface="Calibri" panose="020F0502020204030204" pitchFamily="34" charset="0"/>
                          <a:cs typeface="Arial" panose="020B0604020202020204" pitchFamily="34" charset="0"/>
                        </a:rPr>
                      </a:br>
                      <a:r>
                        <a:rPr lang="en-GB" sz="1300" kern="100" noProof="0" dirty="0">
                          <a:effectLst/>
                          <a:latin typeface="Arial" panose="020B0604020202020204" pitchFamily="34" charset="0"/>
                          <a:ea typeface="Calibri" panose="020F0502020204030204" pitchFamily="34" charset="0"/>
                          <a:cs typeface="Arial" panose="020B0604020202020204" pitchFamily="34" charset="0"/>
                        </a:rPr>
                        <a:t>16 (44.4)</a:t>
                      </a:r>
                      <a:br>
                        <a:rPr lang="en-GB" sz="1300" kern="100" noProof="0" dirty="0">
                          <a:effectLst/>
                          <a:latin typeface="Arial" panose="020B0604020202020204" pitchFamily="34" charset="0"/>
                          <a:ea typeface="Calibri" panose="020F0502020204030204" pitchFamily="34" charset="0"/>
                          <a:cs typeface="Arial" panose="020B0604020202020204" pitchFamily="34" charset="0"/>
                        </a:rPr>
                      </a:br>
                      <a:r>
                        <a:rPr lang="en-GB" sz="1300" kern="100" noProof="0" dirty="0">
                          <a:effectLst/>
                          <a:latin typeface="Arial" panose="020B0604020202020204" pitchFamily="34" charset="0"/>
                          <a:ea typeface="Calibri" panose="020F0502020204030204" pitchFamily="34" charset="0"/>
                          <a:cs typeface="Arial" panose="020B0604020202020204" pitchFamily="34" charset="0"/>
                        </a:rPr>
                        <a:t>15 (41.7)</a:t>
                      </a:r>
                      <a:br>
                        <a:rPr lang="en-GB" sz="1300" kern="100" noProof="0" dirty="0">
                          <a:effectLst/>
                          <a:latin typeface="Arial" panose="020B0604020202020204" pitchFamily="34" charset="0"/>
                          <a:ea typeface="Calibri" panose="020F0502020204030204" pitchFamily="34" charset="0"/>
                          <a:cs typeface="Arial" panose="020B0604020202020204" pitchFamily="34" charset="0"/>
                        </a:rPr>
                      </a:br>
                      <a:r>
                        <a:rPr lang="en-GB" sz="1300" kern="100" noProof="0" dirty="0">
                          <a:effectLst/>
                          <a:latin typeface="Arial" panose="020B0604020202020204" pitchFamily="34" charset="0"/>
                          <a:ea typeface="Calibri" panose="020F0502020204030204" pitchFamily="34" charset="0"/>
                          <a:cs typeface="Arial" panose="020B0604020202020204" pitchFamily="34" charset="0"/>
                        </a:rPr>
                        <a:t>4 (11.1)</a:t>
                      </a:r>
                      <a:br>
                        <a:rPr lang="en-GB" sz="1300" kern="100" noProof="0" dirty="0">
                          <a:effectLst/>
                          <a:latin typeface="Arial" panose="020B0604020202020204" pitchFamily="34" charset="0"/>
                          <a:ea typeface="Calibri" panose="020F0502020204030204" pitchFamily="34" charset="0"/>
                          <a:cs typeface="Arial" panose="020B0604020202020204" pitchFamily="34" charset="0"/>
                        </a:rPr>
                      </a:br>
                      <a:r>
                        <a:rPr lang="en-GB" sz="1300" kern="100" noProof="0" dirty="0">
                          <a:effectLst/>
                          <a:latin typeface="Arial" panose="020B0604020202020204" pitchFamily="34" charset="0"/>
                          <a:ea typeface="Calibri" panose="020F0502020204030204" pitchFamily="34" charset="0"/>
                          <a:cs typeface="Arial" panose="020B0604020202020204" pitchFamily="34" charset="0"/>
                        </a:rPr>
                        <a:t>1 (2.8)</a:t>
                      </a:r>
                    </a:p>
                  </a:txBody>
                  <a:tcPr marL="0" marR="0" marT="46800" marB="46800" anchor="ctr">
                    <a:lnL w="12700" cmpd="sng">
                      <a:noFill/>
                    </a:lnL>
                  </a:tcPr>
                </a:tc>
                <a:extLst>
                  <a:ext uri="{0D108BD9-81ED-4DB2-BD59-A6C34878D82A}">
                    <a16:rowId xmlns:a16="http://schemas.microsoft.com/office/drawing/2014/main" val="1830176837"/>
                  </a:ext>
                </a:extLst>
              </a:tr>
              <a:tr h="311269">
                <a:tc>
                  <a:txBody>
                    <a:bodyPr/>
                    <a:lstStyle/>
                    <a:p>
                      <a:pPr marL="0" lvl="0" indent="-279400">
                        <a:lnSpc>
                          <a:spcPct val="100000"/>
                        </a:lnSpc>
                        <a:spcAft>
                          <a:spcPts val="800"/>
                        </a:spcAft>
                      </a:pPr>
                      <a:r>
                        <a:rPr lang="en-GB" sz="1300" b="0" kern="100" noProof="0" dirty="0">
                          <a:effectLst/>
                          <a:latin typeface="Arial" panose="020B0604020202020204" pitchFamily="34" charset="0"/>
                          <a:ea typeface="Calibri" panose="020F0502020204030204" pitchFamily="34" charset="0"/>
                          <a:cs typeface="Arial" panose="020B0604020202020204" pitchFamily="34" charset="0"/>
                        </a:rPr>
                        <a:t>DCR at 12 weeks, % (95% CI)</a:t>
                      </a:r>
                      <a:r>
                        <a:rPr lang="en-GB" sz="1300" b="0" kern="100" baseline="30000" noProof="0" dirty="0">
                          <a:effectLst/>
                          <a:latin typeface="Arial" panose="020B0604020202020204" pitchFamily="34" charset="0"/>
                          <a:ea typeface="Calibri" panose="020F0502020204030204" pitchFamily="34" charset="0"/>
                          <a:cs typeface="Arial" panose="020B0604020202020204" pitchFamily="34" charset="0"/>
                        </a:rPr>
                        <a:t>a</a:t>
                      </a:r>
                    </a:p>
                  </a:txBody>
                  <a:tcPr marL="72000" marR="0" marT="46800" marB="46800" anchor="ctr">
                    <a:lnR w="38100" cap="flat" cmpd="sng" algn="ctr">
                      <a:noFill/>
                      <a:prstDash val="solid"/>
                      <a:round/>
                      <a:headEnd type="none" w="med" len="med"/>
                      <a:tailEnd type="none" w="med" len="med"/>
                    </a:lnR>
                  </a:tcPr>
                </a:tc>
                <a:tc>
                  <a:txBody>
                    <a:bodyPr/>
                    <a:lstStyle/>
                    <a:p>
                      <a:pPr algn="ctr">
                        <a:lnSpc>
                          <a:spcPct val="100000"/>
                        </a:lnSpc>
                        <a:spcAft>
                          <a:spcPts val="800"/>
                        </a:spcAft>
                      </a:pPr>
                      <a:r>
                        <a:rPr lang="en-GB" sz="1300" kern="100" noProof="0" dirty="0">
                          <a:effectLst/>
                          <a:latin typeface="Arial" panose="020B0604020202020204" pitchFamily="34" charset="0"/>
                          <a:ea typeface="Calibri" panose="020F0502020204030204" pitchFamily="34" charset="0"/>
                          <a:cs typeface="Arial" panose="020B0604020202020204" pitchFamily="34" charset="0"/>
                        </a:rPr>
                        <a:t>77.8 (60.9, 89.9)</a:t>
                      </a:r>
                    </a:p>
                  </a:txBody>
                  <a:tcPr marL="0" marR="0" marT="46800" marB="46800" anchor="ctr">
                    <a:lnL w="12700" cmpd="sng">
                      <a:noFill/>
                    </a:lnL>
                  </a:tcPr>
                </a:tc>
                <a:extLst>
                  <a:ext uri="{0D108BD9-81ED-4DB2-BD59-A6C34878D82A}">
                    <a16:rowId xmlns:a16="http://schemas.microsoft.com/office/drawing/2014/main" val="181790582"/>
                  </a:ext>
                </a:extLst>
              </a:tr>
              <a:tr h="311269">
                <a:tc>
                  <a:txBody>
                    <a:bodyPr/>
                    <a:lstStyle/>
                    <a:p>
                      <a:pPr marL="0" lvl="0" indent="-279400">
                        <a:lnSpc>
                          <a:spcPct val="100000"/>
                        </a:lnSpc>
                        <a:spcAft>
                          <a:spcPts val="800"/>
                        </a:spcAft>
                      </a:pPr>
                      <a:r>
                        <a:rPr lang="en-GB" sz="1300" b="0" kern="100" noProof="0" dirty="0">
                          <a:effectLst/>
                          <a:latin typeface="Arial" panose="020B0604020202020204" pitchFamily="34" charset="0"/>
                          <a:ea typeface="Calibri" panose="020F0502020204030204" pitchFamily="34" charset="0"/>
                          <a:cs typeface="Arial" panose="020B0604020202020204" pitchFamily="34" charset="0"/>
                        </a:rPr>
                        <a:t>Median DoR, months (95% CI)</a:t>
                      </a:r>
                      <a:r>
                        <a:rPr lang="en-GB" sz="1300" b="0" kern="100" baseline="30000" noProof="0" dirty="0">
                          <a:effectLst/>
                          <a:latin typeface="Arial" panose="020B0604020202020204" pitchFamily="34" charset="0"/>
                          <a:ea typeface="Calibri" panose="020F0502020204030204" pitchFamily="34" charset="0"/>
                          <a:cs typeface="Arial" panose="020B0604020202020204" pitchFamily="34" charset="0"/>
                        </a:rPr>
                        <a:t>a</a:t>
                      </a:r>
                    </a:p>
                  </a:txBody>
                  <a:tcPr marL="72000" marR="0" marT="46800" marB="46800" anchor="ctr">
                    <a:lnR w="38100" cap="flat" cmpd="sng" algn="ctr">
                      <a:noFill/>
                      <a:prstDash val="solid"/>
                      <a:round/>
                      <a:headEnd type="none" w="med" len="med"/>
                      <a:tailEnd type="none" w="med" len="med"/>
                    </a:lnR>
                  </a:tcPr>
                </a:tc>
                <a:tc>
                  <a:txBody>
                    <a:bodyPr/>
                    <a:lstStyle/>
                    <a:p>
                      <a:pPr algn="ctr">
                        <a:lnSpc>
                          <a:spcPct val="100000"/>
                        </a:lnSpc>
                        <a:spcAft>
                          <a:spcPts val="800"/>
                        </a:spcAft>
                      </a:pPr>
                      <a:r>
                        <a:rPr lang="en-GB" sz="1300" kern="100" noProof="0" dirty="0">
                          <a:effectLst/>
                          <a:latin typeface="Arial" panose="020B0604020202020204" pitchFamily="34" charset="0"/>
                          <a:ea typeface="Calibri" panose="020F0502020204030204" pitchFamily="34" charset="0"/>
                          <a:cs typeface="Arial" panose="020B0604020202020204" pitchFamily="34" charset="0"/>
                        </a:rPr>
                        <a:t>11.0 (5.5, 16.7)</a:t>
                      </a:r>
                    </a:p>
                  </a:txBody>
                  <a:tcPr marL="0" marR="0" marT="46800" marB="46800" anchor="ctr">
                    <a:lnL w="12700" cmpd="sng">
                      <a:noFill/>
                    </a:lnL>
                  </a:tcPr>
                </a:tc>
                <a:extLst>
                  <a:ext uri="{0D108BD9-81ED-4DB2-BD59-A6C34878D82A}">
                    <a16:rowId xmlns:a16="http://schemas.microsoft.com/office/drawing/2014/main" val="2455797327"/>
                  </a:ext>
                </a:extLst>
              </a:tr>
              <a:tr h="311269">
                <a:tc>
                  <a:txBody>
                    <a:bodyPr/>
                    <a:lstStyle/>
                    <a:p>
                      <a:pPr marL="0" lvl="0" indent="-279400">
                        <a:lnSpc>
                          <a:spcPct val="100000"/>
                        </a:lnSpc>
                        <a:spcAft>
                          <a:spcPts val="800"/>
                        </a:spcAft>
                      </a:pPr>
                      <a:r>
                        <a:rPr lang="en-GB" sz="1300" b="0" kern="100" noProof="0" dirty="0">
                          <a:effectLst/>
                          <a:latin typeface="Arial" panose="020B0604020202020204" pitchFamily="34" charset="0"/>
                          <a:ea typeface="Calibri" panose="020F0502020204030204" pitchFamily="34" charset="0"/>
                          <a:cs typeface="Arial" panose="020B0604020202020204" pitchFamily="34" charset="0"/>
                        </a:rPr>
                        <a:t>Median PFS, months (95% CI)</a:t>
                      </a:r>
                    </a:p>
                  </a:txBody>
                  <a:tcPr marL="72000" marR="0" marT="46800" marB="46800" anchor="ctr">
                    <a:lnR w="38100" cap="flat" cmpd="sng" algn="ctr">
                      <a:noFill/>
                      <a:prstDash val="solid"/>
                      <a:round/>
                      <a:headEnd type="none" w="med" len="med"/>
                      <a:tailEnd type="none" w="med" len="med"/>
                    </a:lnR>
                  </a:tcPr>
                </a:tc>
                <a:tc>
                  <a:txBody>
                    <a:bodyPr/>
                    <a:lstStyle/>
                    <a:p>
                      <a:pPr algn="ctr">
                        <a:lnSpc>
                          <a:spcPct val="100000"/>
                        </a:lnSpc>
                        <a:spcAft>
                          <a:spcPts val="800"/>
                        </a:spcAft>
                      </a:pPr>
                      <a:r>
                        <a:rPr lang="en-GB" sz="1300" kern="100" noProof="0" dirty="0">
                          <a:effectLst/>
                          <a:latin typeface="Arial" panose="020B0604020202020204" pitchFamily="34" charset="0"/>
                          <a:ea typeface="Calibri" panose="020F0502020204030204" pitchFamily="34" charset="0"/>
                          <a:cs typeface="Arial" panose="020B0604020202020204" pitchFamily="34" charset="0"/>
                        </a:rPr>
                        <a:t>8.2 (6.7, 11.1)</a:t>
                      </a:r>
                    </a:p>
                  </a:txBody>
                  <a:tcPr marL="0" marR="0" marT="46800" marB="46800" anchor="ctr">
                    <a:lnL w="12700" cmpd="sng">
                      <a:noFill/>
                    </a:lnL>
                  </a:tcPr>
                </a:tc>
                <a:extLst>
                  <a:ext uri="{0D108BD9-81ED-4DB2-BD59-A6C34878D82A}">
                    <a16:rowId xmlns:a16="http://schemas.microsoft.com/office/drawing/2014/main" val="1664065935"/>
                  </a:ext>
                </a:extLst>
              </a:tr>
              <a:tr h="311269">
                <a:tc>
                  <a:txBody>
                    <a:bodyPr/>
                    <a:lstStyle/>
                    <a:p>
                      <a:pPr marL="0" lvl="0" indent="-279400">
                        <a:lnSpc>
                          <a:spcPct val="100000"/>
                        </a:lnSpc>
                        <a:spcAft>
                          <a:spcPts val="800"/>
                        </a:spcAft>
                      </a:pPr>
                      <a:r>
                        <a:rPr lang="en-GB" sz="1300" b="0" kern="100" noProof="0" dirty="0">
                          <a:effectLst/>
                          <a:latin typeface="Arial" panose="020B0604020202020204" pitchFamily="34" charset="0"/>
                          <a:ea typeface="Calibri" panose="020F0502020204030204" pitchFamily="34" charset="0"/>
                          <a:cs typeface="Arial" panose="020B0604020202020204" pitchFamily="34" charset="0"/>
                        </a:rPr>
                        <a:t>Median OS, months (95% CI)</a:t>
                      </a:r>
                    </a:p>
                  </a:txBody>
                  <a:tcPr marL="72000" marR="0" marT="46800" marB="46800" anchor="ctr">
                    <a:lnR w="38100" cap="flat" cmpd="sng" algn="ctr">
                      <a:noFill/>
                      <a:prstDash val="solid"/>
                      <a:round/>
                      <a:headEnd type="none" w="med" len="med"/>
                      <a:tailEnd type="none" w="med" len="med"/>
                    </a:lnR>
                  </a:tcPr>
                </a:tc>
                <a:tc>
                  <a:txBody>
                    <a:bodyPr/>
                    <a:lstStyle/>
                    <a:p>
                      <a:pPr algn="ctr">
                        <a:lnSpc>
                          <a:spcPct val="100000"/>
                        </a:lnSpc>
                        <a:spcAft>
                          <a:spcPts val="800"/>
                        </a:spcAft>
                      </a:pPr>
                      <a:r>
                        <a:rPr lang="en-GB" sz="1300" kern="100" noProof="0" dirty="0">
                          <a:effectLst/>
                          <a:latin typeface="Arial" panose="020B0604020202020204" pitchFamily="34" charset="0"/>
                          <a:ea typeface="Calibri" panose="020F0502020204030204" pitchFamily="34" charset="0"/>
                          <a:cs typeface="Arial" panose="020B0604020202020204" pitchFamily="34" charset="0"/>
                        </a:rPr>
                        <a:t>17.1 (11.6, 23.8)</a:t>
                      </a:r>
                    </a:p>
                  </a:txBody>
                  <a:tcPr marL="0" marR="0" marT="46800" marB="46800" anchor="ctr">
                    <a:lnL w="12700" cmpd="sng">
                      <a:noFill/>
                    </a:lnL>
                  </a:tcPr>
                </a:tc>
                <a:extLst>
                  <a:ext uri="{0D108BD9-81ED-4DB2-BD59-A6C34878D82A}">
                    <a16:rowId xmlns:a16="http://schemas.microsoft.com/office/drawing/2014/main" val="2982481939"/>
                  </a:ext>
                </a:extLst>
              </a:tr>
              <a:tr h="311269">
                <a:tc gridSpan="2">
                  <a:txBody>
                    <a:bodyPr/>
                    <a:lstStyle/>
                    <a:p>
                      <a:pPr marL="0" marR="0" lvl="0" indent="-279400" algn="l" defTabSz="457200" rtl="0" eaLnBrk="1" fontAlgn="auto" latinLnBrk="0" hangingPunct="1">
                        <a:lnSpc>
                          <a:spcPct val="100000"/>
                        </a:lnSpc>
                        <a:spcBef>
                          <a:spcPts val="0"/>
                        </a:spcBef>
                        <a:spcAft>
                          <a:spcPts val="800"/>
                        </a:spcAft>
                        <a:buClrTx/>
                        <a:buSzTx/>
                        <a:buFontTx/>
                        <a:buNone/>
                        <a:tabLst/>
                        <a:defRPr/>
                      </a:pPr>
                      <a:r>
                        <a:rPr lang="en-US" sz="1200" b="0" i="0" u="none" strike="noStrike" baseline="30000" dirty="0">
                          <a:solidFill>
                            <a:srgbClr val="000000"/>
                          </a:solidFill>
                          <a:latin typeface="Arial" panose="020B0604020202020204" pitchFamily="34" charset="0"/>
                          <a:cs typeface="Arial" panose="020B0604020202020204" pitchFamily="34" charset="0"/>
                        </a:rPr>
                        <a:t>a </a:t>
                      </a:r>
                      <a:r>
                        <a:rPr lang="en-US" sz="1200" b="0" i="0" u="none" strike="noStrike" baseline="0" dirty="0">
                          <a:solidFill>
                            <a:srgbClr val="000000"/>
                          </a:solidFill>
                          <a:latin typeface="Arial" panose="020B0604020202020204" pitchFamily="34" charset="0"/>
                          <a:cs typeface="Arial" panose="020B0604020202020204" pitchFamily="34" charset="0"/>
                        </a:rPr>
                        <a:t>Investigator assessed per RECIST v1.1; </a:t>
                      </a:r>
                      <a:br>
                        <a:rPr lang="en-US" sz="1200" b="0" i="0" u="none" strike="noStrike" baseline="0" dirty="0">
                          <a:solidFill>
                            <a:srgbClr val="000000"/>
                          </a:solidFill>
                          <a:latin typeface="Arial" panose="020B0604020202020204" pitchFamily="34" charset="0"/>
                          <a:cs typeface="Arial" panose="020B0604020202020204" pitchFamily="34" charset="0"/>
                        </a:rPr>
                      </a:br>
                      <a:r>
                        <a:rPr lang="en-US" sz="1200" b="0" i="0" u="none" strike="noStrike" baseline="30000" dirty="0">
                          <a:solidFill>
                            <a:srgbClr val="000000"/>
                          </a:solidFill>
                          <a:latin typeface="Arial" panose="020B0604020202020204" pitchFamily="34" charset="0"/>
                          <a:cs typeface="Arial" panose="020B0604020202020204" pitchFamily="34" charset="0"/>
                        </a:rPr>
                        <a:t>b </a:t>
                      </a:r>
                      <a:r>
                        <a:rPr lang="en-US" sz="1200" b="0" i="0" u="none" strike="noStrike" baseline="0" dirty="0">
                          <a:solidFill>
                            <a:srgbClr val="000000"/>
                          </a:solidFill>
                          <a:latin typeface="Arial" panose="020B0604020202020204" pitchFamily="34" charset="0"/>
                          <a:cs typeface="Arial" panose="020B0604020202020204" pitchFamily="34" charset="0"/>
                        </a:rPr>
                        <a:t>including RECIST-defined disease progression or death </a:t>
                      </a:r>
                      <a:endParaRPr lang="en-GB" sz="1200" dirty="0">
                        <a:latin typeface="Arial" panose="020B0604020202020204" pitchFamily="34" charset="0"/>
                        <a:cs typeface="Arial" panose="020B0604020202020204" pitchFamily="34" charset="0"/>
                      </a:endParaRPr>
                    </a:p>
                  </a:txBody>
                  <a:tcPr marL="72000" marR="0" marT="36000" marB="36000" anchor="ctr">
                    <a:noFill/>
                  </a:tcPr>
                </a:tc>
                <a:tc hMerge="1">
                  <a:txBody>
                    <a:bodyPr/>
                    <a:lstStyle/>
                    <a:p>
                      <a:pPr algn="ctr">
                        <a:lnSpc>
                          <a:spcPct val="107000"/>
                        </a:lnSpc>
                        <a:spcAft>
                          <a:spcPts val="40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36000" marB="36000" anchor="ctr">
                    <a:lnL w="12700" cmpd="sng">
                      <a:noFill/>
                    </a:lnL>
                  </a:tcPr>
                </a:tc>
                <a:extLst>
                  <a:ext uri="{0D108BD9-81ED-4DB2-BD59-A6C34878D82A}">
                    <a16:rowId xmlns:a16="http://schemas.microsoft.com/office/drawing/2014/main" val="1865854768"/>
                  </a:ext>
                </a:extLst>
              </a:tr>
            </a:tbl>
          </a:graphicData>
        </a:graphic>
      </p:graphicFrame>
    </p:spTree>
    <p:extLst>
      <p:ext uri="{BB962C8B-B14F-4D97-AF65-F5344CB8AC3E}">
        <p14:creationId xmlns:p14="http://schemas.microsoft.com/office/powerpoint/2010/main" val="204981085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125" y="258763"/>
            <a:ext cx="12889404" cy="865187"/>
          </a:xfrm>
        </p:spPr>
        <p:txBody>
          <a:bodyPr/>
          <a:lstStyle/>
          <a:p>
            <a:r>
              <a:rPr lang="en-GB" dirty="0"/>
              <a:t>Destiny-l</a:t>
            </a:r>
            <a:r>
              <a:rPr lang="en-GB" cap="none" dirty="0"/>
              <a:t>ung</a:t>
            </a:r>
            <a:r>
              <a:rPr lang="en-GB" dirty="0"/>
              <a:t>03: safety results (part 1 monotherapy)</a:t>
            </a:r>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1"/>
            <a:ext cx="10180339" cy="365125"/>
          </a:xfrm>
        </p:spPr>
        <p:txBody>
          <a:bodyPr anchor="b" anchorCtr="0"/>
          <a:lstStyle/>
          <a:p>
            <a:r>
              <a:rPr lang="en-GB" dirty="0"/>
              <a:t>Assessed by investigator (unless specified otherwise) in patients who received ≥1 dose of T-DXd</a:t>
            </a:r>
          </a:p>
          <a:p>
            <a:r>
              <a:rPr lang="en-GB" baseline="30000" dirty="0"/>
              <a:t>a</a:t>
            </a:r>
            <a:r>
              <a:rPr lang="en-GB" dirty="0"/>
              <a:t> Neutropenic colitis; </a:t>
            </a:r>
            <a:r>
              <a:rPr lang="en-GB" baseline="30000" dirty="0"/>
              <a:t>b </a:t>
            </a:r>
            <a:r>
              <a:rPr lang="en-GB" dirty="0"/>
              <a:t>assessed by the ILD adjudication committee; </a:t>
            </a:r>
            <a:r>
              <a:rPr lang="en-GB" baseline="30000" dirty="0"/>
              <a:t>c </a:t>
            </a:r>
            <a:r>
              <a:rPr lang="en-GB" dirty="0"/>
              <a:t>ejection fraction decreased; </a:t>
            </a:r>
            <a:r>
              <a:rPr lang="en-GB" baseline="30000" dirty="0"/>
              <a:t>d </a:t>
            </a:r>
            <a:r>
              <a:rPr lang="en-GB" dirty="0"/>
              <a:t>graded according to CTCAE version 5; </a:t>
            </a:r>
            <a:r>
              <a:rPr lang="en-GB" baseline="30000" dirty="0"/>
              <a:t>e </a:t>
            </a:r>
            <a:r>
              <a:rPr lang="en-GB" dirty="0"/>
              <a:t>individual preferred terms; patients with multiple events in the same preferred term are counted only once in that preferred term and patients with events in more than one preferred term are counted once in each of those preferred terms </a:t>
            </a:r>
          </a:p>
          <a:p>
            <a:r>
              <a:rPr lang="en-GB" dirty="0"/>
              <a:t>AE, adverse event; CTCAE, Common Terminology Criteria for Adverse Events; ILD, interstitial lung disease; T-DXd, trastuzumab deruxtecan </a:t>
            </a:r>
          </a:p>
          <a:p>
            <a:r>
              <a:rPr lang="en-GB" dirty="0"/>
              <a:t>Planchard D, et al. Abstract OA16.05, WCLC 2024 (oral presentation)</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31</a:t>
            </a:fld>
            <a:endParaRPr lang="en-GB" dirty="0"/>
          </a:p>
        </p:txBody>
      </p:sp>
      <p:graphicFrame>
        <p:nvGraphicFramePr>
          <p:cNvPr id="8" name="Table 7">
            <a:extLst>
              <a:ext uri="{FF2B5EF4-FFF2-40B4-BE49-F238E27FC236}">
                <a16:creationId xmlns:a16="http://schemas.microsoft.com/office/drawing/2014/main" id="{1038A659-BC98-D214-63F3-C8958750CACB}"/>
              </a:ext>
            </a:extLst>
          </p:cNvPr>
          <p:cNvGraphicFramePr>
            <a:graphicFrameLocks noGrp="1"/>
          </p:cNvGraphicFramePr>
          <p:nvPr>
            <p:extLst>
              <p:ext uri="{D42A27DB-BD31-4B8C-83A1-F6EECF244321}">
                <p14:modId xmlns:p14="http://schemas.microsoft.com/office/powerpoint/2010/main" val="883436127"/>
              </p:ext>
            </p:extLst>
          </p:nvPr>
        </p:nvGraphicFramePr>
        <p:xfrm>
          <a:off x="6471776" y="1483834"/>
          <a:ext cx="4719685" cy="3925997"/>
        </p:xfrm>
        <a:graphic>
          <a:graphicData uri="http://schemas.openxmlformats.org/drawingml/2006/table">
            <a:tbl>
              <a:tblPr firstRow="1" bandRow="1">
                <a:tableStyleId>{5C22544A-7EE6-4342-B048-85BDC9FD1C3A}</a:tableStyleId>
              </a:tblPr>
              <a:tblGrid>
                <a:gridCol w="2891558">
                  <a:extLst>
                    <a:ext uri="{9D8B030D-6E8A-4147-A177-3AD203B41FA5}">
                      <a16:colId xmlns:a16="http://schemas.microsoft.com/office/drawing/2014/main" val="1228340351"/>
                    </a:ext>
                  </a:extLst>
                </a:gridCol>
                <a:gridCol w="929429">
                  <a:extLst>
                    <a:ext uri="{9D8B030D-6E8A-4147-A177-3AD203B41FA5}">
                      <a16:colId xmlns:a16="http://schemas.microsoft.com/office/drawing/2014/main" val="235106153"/>
                    </a:ext>
                  </a:extLst>
                </a:gridCol>
                <a:gridCol w="898698">
                  <a:extLst>
                    <a:ext uri="{9D8B030D-6E8A-4147-A177-3AD203B41FA5}">
                      <a16:colId xmlns:a16="http://schemas.microsoft.com/office/drawing/2014/main" val="283653199"/>
                    </a:ext>
                  </a:extLst>
                </a:gridCol>
              </a:tblGrid>
              <a:tr h="679274">
                <a:tc>
                  <a:txBody>
                    <a:bodyPr/>
                    <a:lstStyle/>
                    <a:p>
                      <a:pPr>
                        <a:lnSpc>
                          <a:spcPct val="107000"/>
                        </a:lnSpc>
                      </a:pPr>
                      <a:r>
                        <a:rPr lang="en-GB" sz="1200" kern="100" noProof="0" dirty="0">
                          <a:effectLst/>
                          <a:latin typeface="Arial" panose="020B0604020202020204" pitchFamily="34" charset="0"/>
                          <a:cs typeface="Arial" panose="020B0604020202020204" pitchFamily="34" charset="0"/>
                        </a:rPr>
                        <a:t>Most common (&gt;10%) any-grade </a:t>
                      </a:r>
                      <a:br>
                        <a:rPr lang="en-GB" sz="1200" kern="100" noProof="0" dirty="0">
                          <a:effectLst/>
                          <a:latin typeface="Arial" panose="020B0604020202020204" pitchFamily="34" charset="0"/>
                          <a:cs typeface="Arial" panose="020B0604020202020204" pitchFamily="34" charset="0"/>
                        </a:rPr>
                      </a:br>
                      <a:r>
                        <a:rPr lang="en-GB" sz="1200" kern="100" noProof="0" dirty="0">
                          <a:effectLst/>
                          <a:latin typeface="Arial" panose="020B0604020202020204" pitchFamily="34" charset="0"/>
                          <a:cs typeface="Arial" panose="020B0604020202020204" pitchFamily="34" charset="0"/>
                        </a:rPr>
                        <a:t>drug-related </a:t>
                      </a:r>
                      <a:r>
                        <a:rPr lang="en-GB" sz="1200" kern="100" noProof="0" dirty="0" err="1">
                          <a:effectLst/>
                          <a:latin typeface="Arial" panose="020B0604020202020204" pitchFamily="34" charset="0"/>
                          <a:cs typeface="Arial" panose="020B0604020202020204" pitchFamily="34" charset="0"/>
                        </a:rPr>
                        <a:t>AEs,</a:t>
                      </a:r>
                      <a:r>
                        <a:rPr lang="en-GB" sz="1200" b="1" kern="100" baseline="30000" noProof="0" dirty="0" err="1">
                          <a:solidFill>
                            <a:schemeClr val="lt1"/>
                          </a:solidFill>
                          <a:effectLst/>
                          <a:latin typeface="Arial" panose="020B0604020202020204" pitchFamily="34" charset="0"/>
                          <a:ea typeface="+mn-ea"/>
                          <a:cs typeface="Arial" panose="020B0604020202020204" pitchFamily="34" charset="0"/>
                        </a:rPr>
                        <a:t>d,e</a:t>
                      </a:r>
                      <a:r>
                        <a:rPr lang="en-GB" sz="1200" kern="100" noProof="0" dirty="0">
                          <a:effectLst/>
                          <a:latin typeface="Arial" panose="020B0604020202020204" pitchFamily="34" charset="0"/>
                          <a:cs typeface="Arial" panose="020B0604020202020204" pitchFamily="34" charset="0"/>
                        </a:rPr>
                        <a:t> n(%) </a:t>
                      </a:r>
                    </a:p>
                  </a:txBody>
                  <a:tcPr marL="72000" marR="0" marT="0" marB="0" anchor="ctr"/>
                </a:tc>
                <a:tc>
                  <a:txBody>
                    <a:bodyPr/>
                    <a:lstStyle/>
                    <a:p>
                      <a:pPr algn="ctr">
                        <a:lnSpc>
                          <a:spcPct val="107000"/>
                        </a:lnSpc>
                        <a:spcAft>
                          <a:spcPts val="800"/>
                        </a:spcAft>
                      </a:pPr>
                      <a:r>
                        <a:rPr lang="en-GB" sz="1100" kern="0" noProof="0" dirty="0">
                          <a:effectLst/>
                          <a:latin typeface="Arial" panose="020B0604020202020204" pitchFamily="34" charset="0"/>
                          <a:cs typeface="Arial" panose="020B0604020202020204" pitchFamily="34" charset="0"/>
                        </a:rPr>
                        <a:t>Any grade</a:t>
                      </a: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r>
                        <a:rPr lang="en-GB" sz="1100" b="1" kern="0" noProof="0" dirty="0">
                          <a:solidFill>
                            <a:schemeClr val="lt1"/>
                          </a:solidFill>
                          <a:effectLst/>
                          <a:latin typeface="Arial" panose="020B0604020202020204" pitchFamily="34" charset="0"/>
                          <a:ea typeface="+mn-ea"/>
                          <a:cs typeface="Arial" panose="020B0604020202020204" pitchFamily="34" charset="0"/>
                        </a:rPr>
                        <a:t>Grade ≥3</a:t>
                      </a:r>
                    </a:p>
                  </a:txBody>
                  <a:tcPr marL="64585" marR="64585" marT="32293" marB="32293" anchor="ctr"/>
                </a:tc>
                <a:extLst>
                  <a:ext uri="{0D108BD9-81ED-4DB2-BD59-A6C34878D82A}">
                    <a16:rowId xmlns:a16="http://schemas.microsoft.com/office/drawing/2014/main" val="1713417299"/>
                  </a:ext>
                </a:extLst>
              </a:tr>
              <a:tr h="311269">
                <a:tc>
                  <a:txBody>
                    <a:bodyPr/>
                    <a:lstStyle/>
                    <a:p>
                      <a:pPr>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Nausea</a:t>
                      </a:r>
                    </a:p>
                  </a:txBody>
                  <a:tcPr marL="7200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52.8</a:t>
                      </a:r>
                    </a:p>
                  </a:txBody>
                  <a:tcPr marL="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2.8</a:t>
                      </a:r>
                    </a:p>
                  </a:txBody>
                  <a:tcPr marL="0" marR="0" marT="90000" marB="90000" anchor="ctr"/>
                </a:tc>
                <a:extLst>
                  <a:ext uri="{0D108BD9-81ED-4DB2-BD59-A6C34878D82A}">
                    <a16:rowId xmlns:a16="http://schemas.microsoft.com/office/drawing/2014/main" val="3893473208"/>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Vomiting</a:t>
                      </a:r>
                    </a:p>
                  </a:txBody>
                  <a:tcPr marL="7200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30.6</a:t>
                      </a:r>
                    </a:p>
                  </a:txBody>
                  <a:tcPr marL="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90000" marB="90000" anchor="ctr"/>
                </a:tc>
                <a:extLst>
                  <a:ext uri="{0D108BD9-81ED-4DB2-BD59-A6C34878D82A}">
                    <a16:rowId xmlns:a16="http://schemas.microsoft.com/office/drawing/2014/main" val="1830176837"/>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Fatigue</a:t>
                      </a:r>
                    </a:p>
                  </a:txBody>
                  <a:tcPr marL="7200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30.6</a:t>
                      </a:r>
                    </a:p>
                  </a:txBody>
                  <a:tcPr marL="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8.3</a:t>
                      </a:r>
                    </a:p>
                  </a:txBody>
                  <a:tcPr marL="0" marR="0" marT="90000" marB="90000" anchor="ctr"/>
                </a:tc>
                <a:extLst>
                  <a:ext uri="{0D108BD9-81ED-4DB2-BD59-A6C34878D82A}">
                    <a16:rowId xmlns:a16="http://schemas.microsoft.com/office/drawing/2014/main" val="181790582"/>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Anaemia</a:t>
                      </a:r>
                    </a:p>
                  </a:txBody>
                  <a:tcPr marL="7200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25.0</a:t>
                      </a:r>
                    </a:p>
                  </a:txBody>
                  <a:tcPr marL="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11.1</a:t>
                      </a:r>
                    </a:p>
                  </a:txBody>
                  <a:tcPr marL="0" marR="0" marT="90000" marB="90000" anchor="ctr"/>
                </a:tc>
                <a:extLst>
                  <a:ext uri="{0D108BD9-81ED-4DB2-BD59-A6C34878D82A}">
                    <a16:rowId xmlns:a16="http://schemas.microsoft.com/office/drawing/2014/main" val="2455797327"/>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Decreased appetite</a:t>
                      </a:r>
                    </a:p>
                  </a:txBody>
                  <a:tcPr marL="7200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19.4</a:t>
                      </a:r>
                    </a:p>
                  </a:txBody>
                  <a:tcPr marL="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90000" marB="90000" anchor="ctr"/>
                </a:tc>
                <a:extLst>
                  <a:ext uri="{0D108BD9-81ED-4DB2-BD59-A6C34878D82A}">
                    <a16:rowId xmlns:a16="http://schemas.microsoft.com/office/drawing/2014/main" val="1664065935"/>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Alopecia</a:t>
                      </a:r>
                    </a:p>
                  </a:txBody>
                  <a:tcPr marL="7200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13.9</a:t>
                      </a:r>
                    </a:p>
                  </a:txBody>
                  <a:tcPr marL="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90000" marB="90000" anchor="ctr"/>
                </a:tc>
                <a:extLst>
                  <a:ext uri="{0D108BD9-81ED-4DB2-BD59-A6C34878D82A}">
                    <a16:rowId xmlns:a16="http://schemas.microsoft.com/office/drawing/2014/main" val="2982481939"/>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Dyspepsia</a:t>
                      </a:r>
                    </a:p>
                  </a:txBody>
                  <a:tcPr marL="7200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13.9</a:t>
                      </a:r>
                    </a:p>
                  </a:txBody>
                  <a:tcPr marL="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90000" marB="90000" anchor="ctr"/>
                </a:tc>
                <a:extLst>
                  <a:ext uri="{0D108BD9-81ED-4DB2-BD59-A6C34878D82A}">
                    <a16:rowId xmlns:a16="http://schemas.microsoft.com/office/drawing/2014/main" val="4059142540"/>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Thrombocytopenia</a:t>
                      </a:r>
                    </a:p>
                  </a:txBody>
                  <a:tcPr marL="7200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11.1</a:t>
                      </a:r>
                    </a:p>
                  </a:txBody>
                  <a:tcPr marL="0" marR="0" marT="90000" marB="900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90000" marB="90000" anchor="ctr"/>
                </a:tc>
                <a:extLst>
                  <a:ext uri="{0D108BD9-81ED-4DB2-BD59-A6C34878D82A}">
                    <a16:rowId xmlns:a16="http://schemas.microsoft.com/office/drawing/2014/main" val="1418646284"/>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Neutrophil count decreased</a:t>
                      </a:r>
                    </a:p>
                  </a:txBody>
                  <a:tcPr marL="72000" marR="0" marT="90000" marB="828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11.1</a:t>
                      </a:r>
                    </a:p>
                  </a:txBody>
                  <a:tcPr marL="0" marR="0" marT="90000" marB="82800" anchor="ct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2.8</a:t>
                      </a:r>
                    </a:p>
                  </a:txBody>
                  <a:tcPr marL="0" marR="0" marT="90000" marB="82800" anchor="ctr"/>
                </a:tc>
                <a:extLst>
                  <a:ext uri="{0D108BD9-81ED-4DB2-BD59-A6C34878D82A}">
                    <a16:rowId xmlns:a16="http://schemas.microsoft.com/office/drawing/2014/main" val="1865854768"/>
                  </a:ext>
                </a:extLst>
              </a:tr>
            </a:tbl>
          </a:graphicData>
        </a:graphic>
      </p:graphicFrame>
      <p:graphicFrame>
        <p:nvGraphicFramePr>
          <p:cNvPr id="2" name="Table 1">
            <a:extLst>
              <a:ext uri="{FF2B5EF4-FFF2-40B4-BE49-F238E27FC236}">
                <a16:creationId xmlns:a16="http://schemas.microsoft.com/office/drawing/2014/main" id="{3C8B38F3-FD5A-A5A2-2845-5D19330102D1}"/>
              </a:ext>
            </a:extLst>
          </p:cNvPr>
          <p:cNvGraphicFramePr>
            <a:graphicFrameLocks noGrp="1"/>
          </p:cNvGraphicFramePr>
          <p:nvPr>
            <p:extLst>
              <p:ext uri="{D42A27DB-BD31-4B8C-83A1-F6EECF244321}">
                <p14:modId xmlns:p14="http://schemas.microsoft.com/office/powerpoint/2010/main" val="2336064532"/>
              </p:ext>
            </p:extLst>
          </p:nvPr>
        </p:nvGraphicFramePr>
        <p:xfrm>
          <a:off x="619125" y="1483834"/>
          <a:ext cx="5548883" cy="3858265"/>
        </p:xfrm>
        <a:graphic>
          <a:graphicData uri="http://schemas.openxmlformats.org/drawingml/2006/table">
            <a:tbl>
              <a:tblPr firstRow="1" bandRow="1">
                <a:tableStyleId>{5C22544A-7EE6-4342-B048-85BDC9FD1C3A}</a:tableStyleId>
              </a:tblPr>
              <a:tblGrid>
                <a:gridCol w="3604667">
                  <a:extLst>
                    <a:ext uri="{9D8B030D-6E8A-4147-A177-3AD203B41FA5}">
                      <a16:colId xmlns:a16="http://schemas.microsoft.com/office/drawing/2014/main" val="1228340351"/>
                    </a:ext>
                  </a:extLst>
                </a:gridCol>
                <a:gridCol w="887627">
                  <a:extLst>
                    <a:ext uri="{9D8B030D-6E8A-4147-A177-3AD203B41FA5}">
                      <a16:colId xmlns:a16="http://schemas.microsoft.com/office/drawing/2014/main" val="235106153"/>
                    </a:ext>
                  </a:extLst>
                </a:gridCol>
                <a:gridCol w="1056589">
                  <a:extLst>
                    <a:ext uri="{9D8B030D-6E8A-4147-A177-3AD203B41FA5}">
                      <a16:colId xmlns:a16="http://schemas.microsoft.com/office/drawing/2014/main" val="283653199"/>
                    </a:ext>
                  </a:extLst>
                </a:gridCol>
              </a:tblGrid>
              <a:tr h="679274">
                <a:tc>
                  <a:txBody>
                    <a:bodyPr/>
                    <a:lstStyle/>
                    <a:p>
                      <a:pPr>
                        <a:lnSpc>
                          <a:spcPct val="107000"/>
                        </a:lnSpc>
                      </a:pPr>
                      <a:r>
                        <a:rPr lang="en-GB" sz="1200" kern="100" noProof="0" dirty="0">
                          <a:effectLst/>
                          <a:latin typeface="Arial" panose="020B0604020202020204" pitchFamily="34" charset="0"/>
                          <a:cs typeface="Arial" panose="020B0604020202020204" pitchFamily="34" charset="0"/>
                        </a:rPr>
                        <a:t>Part 1: T-DXd monotherapy (arm 1D)</a:t>
                      </a:r>
                      <a:br>
                        <a:rPr lang="en-GB" sz="1200" kern="100" noProof="0" dirty="0">
                          <a:effectLst/>
                          <a:latin typeface="Arial" panose="020B0604020202020204" pitchFamily="34" charset="0"/>
                          <a:cs typeface="Arial" panose="020B0604020202020204" pitchFamily="34" charset="0"/>
                        </a:rPr>
                      </a:br>
                      <a:r>
                        <a:rPr lang="en-GB" sz="1200" kern="100" noProof="0" dirty="0">
                          <a:effectLst/>
                          <a:latin typeface="Arial" panose="020B0604020202020204" pitchFamily="34" charset="0"/>
                          <a:cs typeface="Arial" panose="020B0604020202020204" pitchFamily="34" charset="0"/>
                        </a:rPr>
                        <a:t>n (%) of patients</a:t>
                      </a:r>
                    </a:p>
                  </a:txBody>
                  <a:tcPr marL="72000" marR="0" marT="0" marB="0" anchor="ctr">
                    <a:lnR w="38100" cap="flat" cmpd="sng" algn="ctr">
                      <a:noFill/>
                      <a:prstDash val="solid"/>
                      <a:round/>
                      <a:headEnd type="none" w="med" len="med"/>
                      <a:tailEnd type="none" w="med" len="med"/>
                    </a:lnR>
                  </a:tcPr>
                </a:tc>
                <a:tc>
                  <a:txBody>
                    <a:bodyPr/>
                    <a:lstStyle/>
                    <a:p>
                      <a:pPr algn="ctr">
                        <a:lnSpc>
                          <a:spcPct val="107000"/>
                        </a:lnSpc>
                        <a:spcAft>
                          <a:spcPts val="80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38100" cap="flat" cmpd="sng" algn="ctr">
                      <a:noFill/>
                      <a:prstDash val="solid"/>
                      <a:round/>
                      <a:headEnd type="none" w="med" len="med"/>
                      <a:tailEnd type="none" w="med" len="med"/>
                    </a:lnL>
                  </a:tcPr>
                </a:tc>
                <a:tc>
                  <a:txBody>
                    <a:bodyPr/>
                    <a:lstStyle/>
                    <a:p>
                      <a:pPr algn="ctr"/>
                      <a:r>
                        <a:rPr lang="en-GB" sz="1100" b="1" kern="0" noProof="0" dirty="0">
                          <a:solidFill>
                            <a:schemeClr val="lt1"/>
                          </a:solidFill>
                          <a:effectLst/>
                          <a:latin typeface="Arial" panose="020B0604020202020204" pitchFamily="34" charset="0"/>
                          <a:ea typeface="+mn-ea"/>
                          <a:cs typeface="Arial" panose="020B0604020202020204" pitchFamily="34" charset="0"/>
                        </a:rPr>
                        <a:t>N=36</a:t>
                      </a:r>
                    </a:p>
                  </a:txBody>
                  <a:tcPr marL="64585" marR="64585" marT="32293" marB="32293" anchor="ctr"/>
                </a:tc>
                <a:extLst>
                  <a:ext uri="{0D108BD9-81ED-4DB2-BD59-A6C34878D82A}">
                    <a16:rowId xmlns:a16="http://schemas.microsoft.com/office/drawing/2014/main" val="1713417299"/>
                  </a:ext>
                </a:extLst>
              </a:tr>
              <a:tr h="311269">
                <a:tc>
                  <a:txBody>
                    <a:bodyPr/>
                    <a:lstStyle/>
                    <a:p>
                      <a:pPr>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Drug-related AEs</a:t>
                      </a:r>
                    </a:p>
                  </a:txBody>
                  <a:tcPr marL="72000" marR="0" marT="0" marB="0" anchor="ctr">
                    <a:lnR w="38100" cap="flat" cmpd="sng" algn="ctr">
                      <a:noFill/>
                      <a:prstDash val="solid"/>
                      <a:round/>
                      <a:headEnd type="none" w="med" len="med"/>
                      <a:tailEnd type="none" w="med" len="med"/>
                    </a:lnR>
                  </a:tcPr>
                </a:tc>
                <a:tc>
                  <a:txBody>
                    <a:bodyPr/>
                    <a:lstStyle/>
                    <a:p>
                      <a:pPr algn="ctr">
                        <a:lnSpc>
                          <a:spcPct val="107000"/>
                        </a:lnSpc>
                        <a:spcAft>
                          <a:spcPts val="80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38100" cap="flat" cmpd="sng" algn="ctr">
                      <a:noFill/>
                      <a:prstDash val="solid"/>
                      <a:round/>
                      <a:headEnd type="none" w="med" len="med"/>
                      <a:tailEnd type="none" w="med" len="med"/>
                    </a:lnL>
                  </a:tcP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34 (94.4)</a:t>
                      </a:r>
                    </a:p>
                  </a:txBody>
                  <a:tcPr marL="0" marR="0" marT="0" marB="0" anchor="ctr"/>
                </a:tc>
                <a:extLst>
                  <a:ext uri="{0D108BD9-81ED-4DB2-BD59-A6C34878D82A}">
                    <a16:rowId xmlns:a16="http://schemas.microsoft.com/office/drawing/2014/main" val="3893473208"/>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Drug-related Grade ≥3 AEs</a:t>
                      </a:r>
                    </a:p>
                  </a:txBody>
                  <a:tcPr marL="72000" marR="0" marT="0" marB="0" anchor="ctr">
                    <a:lnR w="38100" cap="flat" cmpd="sng" algn="ctr">
                      <a:noFill/>
                      <a:prstDash val="solid"/>
                      <a:round/>
                      <a:headEnd type="none" w="med" len="med"/>
                      <a:tailEnd type="none" w="med" len="med"/>
                    </a:lnR>
                  </a:tcPr>
                </a:tc>
                <a:tc>
                  <a:txBody>
                    <a:bodyPr/>
                    <a:lstStyle/>
                    <a:p>
                      <a:pPr algn="ctr">
                        <a:lnSpc>
                          <a:spcPct val="107000"/>
                        </a:lnSpc>
                        <a:spcAft>
                          <a:spcPts val="80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38100" cap="flat" cmpd="sng" algn="ctr">
                      <a:noFill/>
                      <a:prstDash val="solid"/>
                      <a:round/>
                      <a:headEnd type="none" w="med" len="med"/>
                      <a:tailEnd type="none" w="med" len="med"/>
                    </a:lnL>
                  </a:tcP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15 (41.7)</a:t>
                      </a:r>
                    </a:p>
                  </a:txBody>
                  <a:tcPr marL="0" marR="0" marT="0" marB="0" anchor="ctr"/>
                </a:tc>
                <a:extLst>
                  <a:ext uri="{0D108BD9-81ED-4DB2-BD59-A6C34878D82A}">
                    <a16:rowId xmlns:a16="http://schemas.microsoft.com/office/drawing/2014/main" val="1830176837"/>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Drug-related serious AEs</a:t>
                      </a:r>
                    </a:p>
                  </a:txBody>
                  <a:tcPr marL="72000" marR="0" marT="0" marB="0" anchor="ctr">
                    <a:lnR w="38100" cap="flat" cmpd="sng" algn="ctr">
                      <a:noFill/>
                      <a:prstDash val="solid"/>
                      <a:round/>
                      <a:headEnd type="none" w="med" len="med"/>
                      <a:tailEnd type="none" w="med" len="med"/>
                    </a:lnR>
                  </a:tcPr>
                </a:tc>
                <a:tc>
                  <a:txBody>
                    <a:bodyPr/>
                    <a:lstStyle/>
                    <a:p>
                      <a:pPr algn="ctr">
                        <a:lnSpc>
                          <a:spcPct val="107000"/>
                        </a:lnSpc>
                        <a:spcAft>
                          <a:spcPts val="80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38100" cap="flat" cmpd="sng" algn="ctr">
                      <a:noFill/>
                      <a:prstDash val="solid"/>
                      <a:round/>
                      <a:headEnd type="none" w="med" len="med"/>
                      <a:tailEnd type="none" w="med" len="med"/>
                    </a:lnL>
                  </a:tcP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6 (16.7)</a:t>
                      </a:r>
                    </a:p>
                  </a:txBody>
                  <a:tcPr marL="0" marR="0" marT="0" marB="0" anchor="ctr"/>
                </a:tc>
                <a:extLst>
                  <a:ext uri="{0D108BD9-81ED-4DB2-BD59-A6C34878D82A}">
                    <a16:rowId xmlns:a16="http://schemas.microsoft.com/office/drawing/2014/main" val="181790582"/>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Drug-related AEs leading to discontinuations</a:t>
                      </a:r>
                    </a:p>
                  </a:txBody>
                  <a:tcPr marL="72000" marR="0" marT="0" marB="0" anchor="ctr">
                    <a:lnR w="38100" cap="flat" cmpd="sng" algn="ctr">
                      <a:noFill/>
                      <a:prstDash val="solid"/>
                      <a:round/>
                      <a:headEnd type="none" w="med" len="med"/>
                      <a:tailEnd type="none" w="med" len="med"/>
                    </a:lnR>
                  </a:tcPr>
                </a:tc>
                <a:tc>
                  <a:txBody>
                    <a:bodyPr/>
                    <a:lstStyle/>
                    <a:p>
                      <a:pPr algn="ctr">
                        <a:lnSpc>
                          <a:spcPct val="107000"/>
                        </a:lnSpc>
                        <a:spcAft>
                          <a:spcPts val="80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38100" cap="flat" cmpd="sng" algn="ctr">
                      <a:noFill/>
                      <a:prstDash val="solid"/>
                      <a:round/>
                      <a:headEnd type="none" w="med" len="med"/>
                      <a:tailEnd type="none" w="med" len="med"/>
                    </a:lnL>
                  </a:tcP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3 (8.3)</a:t>
                      </a:r>
                    </a:p>
                  </a:txBody>
                  <a:tcPr marL="0" marR="0" marT="0" marB="0" anchor="ctr"/>
                </a:tc>
                <a:extLst>
                  <a:ext uri="{0D108BD9-81ED-4DB2-BD59-A6C34878D82A}">
                    <a16:rowId xmlns:a16="http://schemas.microsoft.com/office/drawing/2014/main" val="2455797327"/>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Drug-related AEs leading to dose reductions</a:t>
                      </a:r>
                    </a:p>
                  </a:txBody>
                  <a:tcPr marL="72000" marR="0" marT="0" marB="0" anchor="ctr">
                    <a:lnR w="38100" cap="flat" cmpd="sng" algn="ctr">
                      <a:noFill/>
                      <a:prstDash val="solid"/>
                      <a:round/>
                      <a:headEnd type="none" w="med" len="med"/>
                      <a:tailEnd type="none" w="med" len="med"/>
                    </a:lnR>
                  </a:tcPr>
                </a:tc>
                <a:tc>
                  <a:txBody>
                    <a:bodyPr/>
                    <a:lstStyle/>
                    <a:p>
                      <a:pPr algn="ctr">
                        <a:lnSpc>
                          <a:spcPct val="107000"/>
                        </a:lnSpc>
                        <a:spcAft>
                          <a:spcPts val="80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38100" cap="flat" cmpd="sng" algn="ctr">
                      <a:noFill/>
                      <a:prstDash val="solid"/>
                      <a:round/>
                      <a:headEnd type="none" w="med" len="med"/>
                      <a:tailEnd type="none" w="med" len="med"/>
                    </a:lnL>
                  </a:tcP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7 (19.4)</a:t>
                      </a:r>
                    </a:p>
                  </a:txBody>
                  <a:tcPr marL="0" marR="0" marT="0" marB="0" anchor="ctr"/>
                </a:tc>
                <a:extLst>
                  <a:ext uri="{0D108BD9-81ED-4DB2-BD59-A6C34878D82A}">
                    <a16:rowId xmlns:a16="http://schemas.microsoft.com/office/drawing/2014/main" val="1664065935"/>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Drug-related AEs leading to dose interruptions</a:t>
                      </a:r>
                    </a:p>
                  </a:txBody>
                  <a:tcPr marL="72000" marR="0" marT="0" marB="0" anchor="ctr">
                    <a:lnR w="38100" cap="flat" cmpd="sng" algn="ctr">
                      <a:noFill/>
                      <a:prstDash val="solid"/>
                      <a:round/>
                      <a:headEnd type="none" w="med" len="med"/>
                      <a:tailEnd type="none" w="med" len="med"/>
                    </a:lnR>
                  </a:tcPr>
                </a:tc>
                <a:tc>
                  <a:txBody>
                    <a:bodyPr/>
                    <a:lstStyle/>
                    <a:p>
                      <a:pPr algn="ctr">
                        <a:lnSpc>
                          <a:spcPct val="107000"/>
                        </a:lnSpc>
                        <a:spcAft>
                          <a:spcPts val="80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38100" cap="flat" cmpd="sng" algn="ctr">
                      <a:noFill/>
                      <a:prstDash val="solid"/>
                      <a:round/>
                      <a:headEnd type="none" w="med" len="med"/>
                      <a:tailEnd type="none" w="med" len="med"/>
                    </a:lnL>
                  </a:tcP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5 (13.9)</a:t>
                      </a:r>
                    </a:p>
                  </a:txBody>
                  <a:tcPr marL="0" marR="0" marT="0" marB="0" anchor="ctr"/>
                </a:tc>
                <a:extLst>
                  <a:ext uri="{0D108BD9-81ED-4DB2-BD59-A6C34878D82A}">
                    <a16:rowId xmlns:a16="http://schemas.microsoft.com/office/drawing/2014/main" val="2982481939"/>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Drug-related AEs with outcome of death</a:t>
                      </a:r>
                    </a:p>
                  </a:txBody>
                  <a:tcPr marL="72000" marR="0" marT="0" marB="0" anchor="ctr">
                    <a:lnR w="38100" cap="flat" cmpd="sng" algn="ctr">
                      <a:noFill/>
                      <a:prstDash val="solid"/>
                      <a:round/>
                      <a:headEnd type="none" w="med" len="med"/>
                      <a:tailEnd type="none" w="med" len="med"/>
                    </a:lnR>
                  </a:tcPr>
                </a:tc>
                <a:tc>
                  <a:txBody>
                    <a:bodyPr/>
                    <a:lstStyle/>
                    <a:p>
                      <a:pPr algn="ctr">
                        <a:lnSpc>
                          <a:spcPct val="107000"/>
                        </a:lnSpc>
                        <a:spcAft>
                          <a:spcPts val="800"/>
                        </a:spcAft>
                      </a:pP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38100" cap="flat" cmpd="sng" algn="ctr">
                      <a:noFill/>
                      <a:prstDash val="solid"/>
                      <a:round/>
                      <a:headEnd type="none" w="med" len="med"/>
                      <a:tailEnd type="none" w="med" len="med"/>
                    </a:lnL>
                  </a:tcPr>
                </a:tc>
                <a:tc>
                  <a:txBody>
                    <a:bodyPr/>
                    <a:lstStyle/>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 (2.8)</a:t>
                      </a:r>
                      <a:r>
                        <a:rPr lang="en-GB" sz="1200" kern="100" baseline="30000" noProof="0" dirty="0">
                          <a:effectLst/>
                          <a:latin typeface="Arial" panose="020B0604020202020204" pitchFamily="34" charset="0"/>
                          <a:ea typeface="Calibri" panose="020F0502020204030204" pitchFamily="34" charset="0"/>
                          <a:cs typeface="Arial" panose="020B0604020202020204" pitchFamily="34" charset="0"/>
                        </a:rPr>
                        <a:t>a</a:t>
                      </a:r>
                    </a:p>
                  </a:txBody>
                  <a:tcPr marL="0" marR="0" marT="0" marB="0" anchor="ctr"/>
                </a:tc>
                <a:extLst>
                  <a:ext uri="{0D108BD9-81ED-4DB2-BD59-A6C34878D82A}">
                    <a16:rowId xmlns:a16="http://schemas.microsoft.com/office/drawing/2014/main" val="4059142540"/>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Adjudicated drug-related ILD/pneumonitis</a:t>
                      </a:r>
                      <a:r>
                        <a:rPr lang="en-GB" sz="1200" b="1" kern="100" baseline="30000" noProof="0" dirty="0">
                          <a:effectLst/>
                          <a:latin typeface="Arial" panose="020B0604020202020204" pitchFamily="34" charset="0"/>
                          <a:ea typeface="Calibri" panose="020F0502020204030204" pitchFamily="34" charset="0"/>
                          <a:cs typeface="Arial" panose="020B0604020202020204" pitchFamily="34" charset="0"/>
                        </a:rPr>
                        <a:t>b</a:t>
                      </a:r>
                    </a:p>
                  </a:txBody>
                  <a:tcPr marL="72000" marR="0" marT="36000" marB="36000" anchor="ctr">
                    <a:lnR w="38100" cap="flat" cmpd="sng" algn="ctr">
                      <a:noFill/>
                      <a:prstDash val="solid"/>
                      <a:round/>
                      <a:headEnd type="none" w="med" len="med"/>
                      <a:tailEnd type="none" w="med" len="med"/>
                    </a:lnR>
                  </a:tcPr>
                </a:tc>
                <a:tc>
                  <a:txBody>
                    <a:bodyPr/>
                    <a:lstStyle/>
                    <a:p>
                      <a:pPr algn="ctr">
                        <a:lnSpc>
                          <a:spcPct val="107000"/>
                        </a:lnSpc>
                        <a:spcAft>
                          <a:spcPts val="4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Any grade</a:t>
                      </a:r>
                    </a:p>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Grade 2</a:t>
                      </a:r>
                    </a:p>
                  </a:txBody>
                  <a:tcPr marL="0" marR="0" marT="36000" marB="36000" anchor="ctr">
                    <a:lnL w="38100" cap="flat" cmpd="sng" algn="ctr">
                      <a:noFill/>
                      <a:prstDash val="solid"/>
                      <a:round/>
                      <a:headEnd type="none" w="med" len="med"/>
                      <a:tailEnd type="none" w="med" len="med"/>
                    </a:lnL>
                  </a:tcPr>
                </a:tc>
                <a:tc>
                  <a:txBody>
                    <a:bodyPr/>
                    <a:lstStyle/>
                    <a:p>
                      <a:pPr algn="ctr">
                        <a:lnSpc>
                          <a:spcPct val="107000"/>
                        </a:lnSpc>
                        <a:spcAft>
                          <a:spcPts val="4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2 (5.6)</a:t>
                      </a:r>
                    </a:p>
                    <a:p>
                      <a:pPr algn="ctr">
                        <a:lnSpc>
                          <a:spcPct val="107000"/>
                        </a:lnSpc>
                        <a:spcAft>
                          <a:spcPts val="4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2 (5.6)</a:t>
                      </a:r>
                    </a:p>
                  </a:txBody>
                  <a:tcPr marL="0" marR="0" marT="36000" marB="36000" anchor="ctr"/>
                </a:tc>
                <a:extLst>
                  <a:ext uri="{0D108BD9-81ED-4DB2-BD59-A6C34878D82A}">
                    <a16:rowId xmlns:a16="http://schemas.microsoft.com/office/drawing/2014/main" val="1418646284"/>
                  </a:ext>
                </a:extLst>
              </a:tr>
              <a:tr h="311269">
                <a:tc>
                  <a:txBody>
                    <a:bodyPr/>
                    <a:lstStyle/>
                    <a:p>
                      <a:pPr marL="0" lvl="0" indent="-279400">
                        <a:lnSpc>
                          <a:spcPct val="107000"/>
                        </a:lnSpc>
                        <a:spcAft>
                          <a:spcPts val="800"/>
                        </a:spcAft>
                      </a:pPr>
                      <a:r>
                        <a:rPr lang="en-GB" sz="1200" b="1" kern="100" noProof="0" dirty="0">
                          <a:effectLst/>
                          <a:latin typeface="Arial" panose="020B0604020202020204" pitchFamily="34" charset="0"/>
                          <a:ea typeface="Calibri" panose="020F0502020204030204" pitchFamily="34" charset="0"/>
                          <a:cs typeface="Arial" panose="020B0604020202020204" pitchFamily="34" charset="0"/>
                        </a:rPr>
                        <a:t>Drug-related left ventricular dysfunction</a:t>
                      </a:r>
                    </a:p>
                  </a:txBody>
                  <a:tcPr marL="72000" marR="0" marT="36000" marB="36000" anchor="ctr">
                    <a:lnR w="38100" cap="flat" cmpd="sng" algn="ctr">
                      <a:noFill/>
                      <a:prstDash val="solid"/>
                      <a:round/>
                      <a:headEnd type="none" w="med" len="med"/>
                      <a:tailEnd type="none" w="med" len="med"/>
                    </a:lnR>
                  </a:tcPr>
                </a:tc>
                <a:tc>
                  <a:txBody>
                    <a:bodyPr/>
                    <a:lstStyle/>
                    <a:p>
                      <a:pPr algn="ctr">
                        <a:lnSpc>
                          <a:spcPct val="107000"/>
                        </a:lnSpc>
                        <a:spcAft>
                          <a:spcPts val="4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Any grade</a:t>
                      </a:r>
                    </a:p>
                    <a:p>
                      <a:pPr algn="ctr">
                        <a:lnSpc>
                          <a:spcPct val="107000"/>
                        </a:lnSpc>
                        <a:spcAft>
                          <a:spcPts val="8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Grade 2</a:t>
                      </a:r>
                    </a:p>
                  </a:txBody>
                  <a:tcPr marL="0" marR="0" marT="36000" marB="36000" anchor="ctr">
                    <a:lnL w="38100" cap="flat" cmpd="sng" algn="ctr">
                      <a:noFill/>
                      <a:prstDash val="solid"/>
                      <a:round/>
                      <a:headEnd type="none" w="med" len="med"/>
                      <a:tailEnd type="none" w="med" len="med"/>
                    </a:lnL>
                  </a:tcPr>
                </a:tc>
                <a:tc>
                  <a:txBody>
                    <a:bodyPr/>
                    <a:lstStyle/>
                    <a:p>
                      <a:pPr algn="ctr">
                        <a:lnSpc>
                          <a:spcPct val="107000"/>
                        </a:lnSpc>
                        <a:spcAft>
                          <a:spcPts val="4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 (2.8)</a:t>
                      </a:r>
                      <a:r>
                        <a:rPr lang="en-GB" sz="1200" kern="100" baseline="30000" noProof="0" dirty="0">
                          <a:effectLst/>
                          <a:latin typeface="Arial" panose="020B0604020202020204" pitchFamily="34" charset="0"/>
                          <a:ea typeface="Calibri" panose="020F0502020204030204" pitchFamily="34" charset="0"/>
                          <a:cs typeface="Arial" panose="020B0604020202020204" pitchFamily="34" charset="0"/>
                        </a:rPr>
                        <a:t>c</a:t>
                      </a:r>
                    </a:p>
                    <a:p>
                      <a:pPr algn="ctr">
                        <a:lnSpc>
                          <a:spcPct val="107000"/>
                        </a:lnSpc>
                        <a:spcAft>
                          <a:spcPts val="40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1(2.8)</a:t>
                      </a:r>
                      <a:r>
                        <a:rPr lang="en-GB" sz="1200" kern="100" baseline="30000" noProof="0" dirty="0">
                          <a:effectLst/>
                          <a:latin typeface="Arial" panose="020B0604020202020204" pitchFamily="34" charset="0"/>
                          <a:ea typeface="Calibri" panose="020F0502020204030204" pitchFamily="34" charset="0"/>
                          <a:cs typeface="Arial" panose="020B0604020202020204" pitchFamily="34" charset="0"/>
                        </a:rPr>
                        <a:t>c</a:t>
                      </a: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36000" marB="36000" anchor="ctr"/>
                </a:tc>
                <a:extLst>
                  <a:ext uri="{0D108BD9-81ED-4DB2-BD59-A6C34878D82A}">
                    <a16:rowId xmlns:a16="http://schemas.microsoft.com/office/drawing/2014/main" val="1865854768"/>
                  </a:ext>
                </a:extLst>
              </a:tr>
            </a:tbl>
          </a:graphicData>
        </a:graphic>
      </p:graphicFrame>
    </p:spTree>
    <p:extLst>
      <p:ext uri="{BB962C8B-B14F-4D97-AF65-F5344CB8AC3E}">
        <p14:creationId xmlns:p14="http://schemas.microsoft.com/office/powerpoint/2010/main" val="347989240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4525200"/>
          </a:xfrm>
        </p:spPr>
        <p:txBody>
          <a:bodyPr/>
          <a:lstStyle/>
          <a:p>
            <a:r>
              <a:rPr lang="en-GB" dirty="0"/>
              <a:t>T-DXd monotherapy (5.4 mg/kg) demonstrated encouraging antitumor activity in </a:t>
            </a:r>
            <a:br>
              <a:rPr lang="en-GB" dirty="0"/>
            </a:br>
            <a:r>
              <a:rPr lang="en-GB" dirty="0"/>
              <a:t>patients with pretreated advanced or metastatic HER2-OE NSCLC, consistent with </a:t>
            </a:r>
            <a:br>
              <a:rPr lang="en-GB" dirty="0"/>
            </a:br>
            <a:r>
              <a:rPr lang="en-GB" dirty="0"/>
              <a:t>results from DESTINY-Lung01</a:t>
            </a:r>
          </a:p>
          <a:p>
            <a:r>
              <a:rPr lang="en-GB" dirty="0"/>
              <a:t>The safety profile was acceptable and generally manageable, consistent with the known profile of T-DXd</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Destiny-</a:t>
            </a:r>
            <a:r>
              <a:rPr lang="en-GB" cap="none" dirty="0"/>
              <a:t>Lung</a:t>
            </a:r>
            <a:r>
              <a:rPr lang="en-GB" dirty="0"/>
              <a:t>03: summary</a:t>
            </a:r>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1"/>
            <a:ext cx="10180339" cy="365125"/>
          </a:xfrm>
        </p:spPr>
        <p:txBody>
          <a:bodyPr anchor="b"/>
          <a:lstStyle/>
          <a:p>
            <a:r>
              <a:rPr lang="en-GB" dirty="0">
                <a:solidFill>
                  <a:schemeClr val="tx2"/>
                </a:solidFill>
              </a:rPr>
              <a:t>HER2, human epidermal growth factor receptor 2; HER2-OE, HER2-overexpressing; NSCLC, non-small cell lung cancer; T-DXd, trastuzumab deruxtecan</a:t>
            </a:r>
          </a:p>
          <a:p>
            <a:r>
              <a:rPr lang="en-GB" dirty="0">
                <a:solidFill>
                  <a:schemeClr val="tx2"/>
                </a:solidFill>
              </a:rPr>
              <a:t>Planchard D, et al. Abstract OA16.05, WCLC 2024 (oral presentation)</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32</a:t>
            </a:fld>
            <a:endParaRPr lang="en-GB" dirty="0"/>
          </a:p>
        </p:txBody>
      </p:sp>
      <p:sp>
        <p:nvSpPr>
          <p:cNvPr id="5" name="TextBox 4">
            <a:extLst>
              <a:ext uri="{FF2B5EF4-FFF2-40B4-BE49-F238E27FC236}">
                <a16:creationId xmlns:a16="http://schemas.microsoft.com/office/drawing/2014/main" id="{96FC04B4-668F-7549-FA5D-1BCED9C92A7B}"/>
              </a:ext>
            </a:extLst>
          </p:cNvPr>
          <p:cNvSpPr txBox="1"/>
          <p:nvPr/>
        </p:nvSpPr>
        <p:spPr>
          <a:xfrm>
            <a:off x="983432" y="4077072"/>
            <a:ext cx="9535366" cy="1403049"/>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US" b="0" i="0" dirty="0">
                <a:solidFill>
                  <a:srgbClr val="111111"/>
                </a:solidFill>
                <a:effectLst/>
                <a:latin typeface="Arial" panose="020B0604020202020204" pitchFamily="34" charset="0"/>
                <a:cs typeface="Arial" panose="020B0604020202020204" pitchFamily="34" charset="0"/>
              </a:rPr>
              <a:t>DESTINY-Lung03 study highlights the potential of combining targeted therapies with immunotherapy and chemotherapy to improve treatment outcomes for patients with </a:t>
            </a:r>
            <a:r>
              <a:rPr lang="en-US" b="0" i="1" dirty="0">
                <a:solidFill>
                  <a:srgbClr val="111111"/>
                </a:solidFill>
                <a:effectLst/>
                <a:latin typeface="Arial" panose="020B0604020202020204" pitchFamily="34" charset="0"/>
                <a:cs typeface="Arial" panose="020B0604020202020204" pitchFamily="34" charset="0"/>
              </a:rPr>
              <a:t>HER2</a:t>
            </a:r>
            <a:r>
              <a:rPr lang="en-US" b="0" i="0" dirty="0">
                <a:solidFill>
                  <a:srgbClr val="111111"/>
                </a:solidFill>
                <a:effectLst/>
                <a:latin typeface="Arial" panose="020B0604020202020204" pitchFamily="34" charset="0"/>
                <a:cs typeface="Arial" panose="020B0604020202020204" pitchFamily="34" charset="0"/>
              </a:rPr>
              <a:t>-positive NSCLC</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55286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58CC20-B1C2-D884-AFBB-33AECC284763}"/>
              </a:ext>
            </a:extLst>
          </p:cNvPr>
          <p:cNvSpPr>
            <a:spLocks noGrp="1"/>
          </p:cNvSpPr>
          <p:nvPr>
            <p:ph type="title"/>
          </p:nvPr>
        </p:nvSpPr>
        <p:spPr/>
        <p:txBody>
          <a:bodyPr/>
          <a:lstStyle/>
          <a:p>
            <a:r>
              <a:rPr lang="en-GB" dirty="0" err="1"/>
              <a:t>Esmo</a:t>
            </a:r>
            <a:r>
              <a:rPr lang="en-GB" dirty="0"/>
              <a:t> 2024</a:t>
            </a:r>
          </a:p>
        </p:txBody>
      </p:sp>
      <p:sp>
        <p:nvSpPr>
          <p:cNvPr id="5" name="Slide Number Placeholder 4">
            <a:extLst>
              <a:ext uri="{FF2B5EF4-FFF2-40B4-BE49-F238E27FC236}">
                <a16:creationId xmlns:a16="http://schemas.microsoft.com/office/drawing/2014/main" id="{26DEC9FC-6C0A-063F-4C8F-971FD5EEFB81}"/>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Tree>
    <p:extLst>
      <p:ext uri="{BB962C8B-B14F-4D97-AF65-F5344CB8AC3E}">
        <p14:creationId xmlns:p14="http://schemas.microsoft.com/office/powerpoint/2010/main" val="329878567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br>
              <a:rPr lang="en-GB" sz="1800" kern="100" dirty="0">
                <a:effectLst/>
                <a:ea typeface="Calibri" panose="020F0502020204030204" pitchFamily="34" charset="0"/>
              </a:rPr>
            </a:br>
            <a:r>
              <a:rPr lang="en-GB" sz="3600" i="0" dirty="0">
                <a:effectLst/>
              </a:rPr>
              <a:t>Phase 1/2 ALKove-1 study of NVL-655 </a:t>
            </a:r>
            <a:br>
              <a:rPr lang="en-GB" sz="3600" i="0" dirty="0">
                <a:effectLst/>
              </a:rPr>
            </a:br>
            <a:r>
              <a:rPr lang="en-GB" sz="3600" i="0" dirty="0">
                <a:effectLst/>
              </a:rPr>
              <a:t>in </a:t>
            </a:r>
            <a:r>
              <a:rPr lang="en-GB" sz="3600" i="1" dirty="0">
                <a:effectLst/>
              </a:rPr>
              <a:t>ALK</a:t>
            </a:r>
            <a:r>
              <a:rPr lang="en-GB" sz="3600" i="0" dirty="0">
                <a:effectLst/>
              </a:rPr>
              <a:t>-positive solid tumours</a:t>
            </a:r>
            <a:endParaRPr lang="en-GB" sz="360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sz="2400" b="1" kern="100" dirty="0">
                <a:effectLst/>
                <a:ea typeface="Calibri" panose="020F0502020204030204" pitchFamily="34" charset="0"/>
              </a:rPr>
              <a:t>Drilon A, et al. </a:t>
            </a:r>
            <a:r>
              <a:rPr lang="en-GB" sz="2400" b="1" kern="100" dirty="0">
                <a:ea typeface="Calibri" panose="020F0502020204030204" pitchFamily="34" charset="0"/>
              </a:rPr>
              <a:t>ESMO 2024. Abstract #1253O</a:t>
            </a:r>
            <a:endParaRPr lang="en-GB" sz="2400" b="1" kern="100" dirty="0">
              <a:effectLst/>
              <a:ea typeface="Calibri" panose="020F0502020204030204" pitchFamily="34" charset="0"/>
            </a:endParaRPr>
          </a:p>
          <a:p>
            <a:endParaRPr lang="en-GB" sz="1800" kern="1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smtClean="0"/>
              <a:pPr/>
              <a:t>34</a:t>
            </a:fld>
            <a:endParaRPr lang="en-GB"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dirty="0"/>
              <a:t>ALK, anaplastic lymphoma kinase</a:t>
            </a:r>
          </a:p>
        </p:txBody>
      </p:sp>
    </p:spTree>
    <p:extLst>
      <p:ext uri="{BB962C8B-B14F-4D97-AF65-F5344CB8AC3E}">
        <p14:creationId xmlns:p14="http://schemas.microsoft.com/office/powerpoint/2010/main" val="211352350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D72A9BB-BDFE-13AF-B550-3AF73A1AA863}"/>
              </a:ext>
            </a:extLst>
          </p:cNvPr>
          <p:cNvSpPr>
            <a:spLocks noGrp="1"/>
          </p:cNvSpPr>
          <p:nvPr>
            <p:ph sz="quarter" idx="12"/>
          </p:nvPr>
        </p:nvSpPr>
        <p:spPr>
          <a:xfrm>
            <a:off x="620184" y="1425600"/>
            <a:ext cx="10963200" cy="4525200"/>
          </a:xfrm>
        </p:spPr>
        <p:txBody>
          <a:bodyPr/>
          <a:lstStyle/>
          <a:p>
            <a:r>
              <a:rPr lang="en-GB" dirty="0"/>
              <a:t>NVL-655 is a potent, brain-penetrant, </a:t>
            </a:r>
            <a:r>
              <a:rPr lang="en-GB" b="1" dirty="0">
                <a:solidFill>
                  <a:schemeClr val="accent1"/>
                </a:solidFill>
              </a:rPr>
              <a:t>ALK-selective tyrosine kinase inhibitor </a:t>
            </a:r>
            <a:r>
              <a:rPr lang="en-GB" dirty="0"/>
              <a:t>(TKI) designed to address key limitations of prior generation ALK TKIs</a:t>
            </a:r>
          </a:p>
          <a:p>
            <a:pPr lvl="1"/>
            <a:r>
              <a:rPr lang="en-GB" dirty="0"/>
              <a:t>it demonstrates </a:t>
            </a:r>
            <a:r>
              <a:rPr lang="en-GB" b="1" dirty="0">
                <a:solidFill>
                  <a:schemeClr val="accent1"/>
                </a:solidFill>
              </a:rPr>
              <a:t>preclinical activity against diverse </a:t>
            </a:r>
            <a:r>
              <a:rPr lang="en-GB" b="1" i="1" dirty="0">
                <a:solidFill>
                  <a:schemeClr val="accent1"/>
                </a:solidFill>
              </a:rPr>
              <a:t>ALK</a:t>
            </a:r>
            <a:r>
              <a:rPr lang="en-GB" b="1" dirty="0">
                <a:solidFill>
                  <a:schemeClr val="accent1"/>
                </a:solidFill>
              </a:rPr>
              <a:t> fusions and resistance mutations</a:t>
            </a:r>
            <a:r>
              <a:rPr lang="en-GB" dirty="0"/>
              <a:t>, including lorlatinib refractory compound mutations</a:t>
            </a:r>
          </a:p>
          <a:p>
            <a:pPr lvl="1"/>
            <a:r>
              <a:rPr lang="en-GB" b="1" dirty="0">
                <a:solidFill>
                  <a:schemeClr val="accent1"/>
                </a:solidFill>
              </a:rPr>
              <a:t>It avoids TRK inhibition</a:t>
            </a:r>
            <a:r>
              <a:rPr lang="en-GB" dirty="0"/>
              <a:t> (TRK-sparing), which is associated with neurologic toxicities</a:t>
            </a:r>
          </a:p>
          <a:p>
            <a:r>
              <a:rPr lang="en-GB" dirty="0"/>
              <a:t>AL</a:t>
            </a:r>
            <a:r>
              <a:rPr lang="en-GB" dirty="0">
                <a:solidFill>
                  <a:schemeClr val="tx2"/>
                </a:solidFill>
              </a:rPr>
              <a:t>KOVE-</a:t>
            </a:r>
            <a:r>
              <a:rPr lang="en-GB" dirty="0"/>
              <a:t>1 is a global, first-in-human, phase 1/2 trial of NVL-655 in advanced </a:t>
            </a:r>
            <a:r>
              <a:rPr lang="en-GB" i="1" dirty="0"/>
              <a:t>ALK</a:t>
            </a:r>
            <a:r>
              <a:rPr lang="en-GB" dirty="0"/>
              <a:t>-positive NSCLC and other solid tumours (NCT05384626)</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Alkove-1: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712" y="6356350"/>
            <a:ext cx="10299823" cy="363600"/>
          </a:xfrm>
        </p:spPr>
        <p:txBody>
          <a:bodyPr anchor="b" anchorCtr="0"/>
          <a:lstStyle/>
          <a:p>
            <a:r>
              <a:rPr lang="en-GB" sz="1100" dirty="0">
                <a:solidFill>
                  <a:schemeClr val="tx2"/>
                </a:solidFill>
              </a:rPr>
              <a:t>2G, second generation; 3G, third generation; ALK, anaplastic lymphoma kinase; BRAF, B-Raf proto-oncogene; EGFR, epidermal growth factor receptor; MET, mesenchymal epithelial transition factor; MTD, maximum tolerated dose; NSCLC, non-small cell lung cancer; PK, pharmacokinetics; QD, once daily; RET, rearranged during transfection; </a:t>
            </a:r>
            <a:r>
              <a:rPr lang="en-GB" sz="1100" kern="100" dirty="0">
                <a:solidFill>
                  <a:schemeClr val="tx2"/>
                </a:solidFill>
                <a:ea typeface="Calibri" panose="020F0502020204030204" pitchFamily="34" charset="0"/>
              </a:rPr>
              <a:t>ROS1, ROS proto-oncogene 1, receptor tyrosine kinase; </a:t>
            </a:r>
            <a:r>
              <a:rPr lang="en-GB" sz="1100" dirty="0">
                <a:solidFill>
                  <a:schemeClr val="tx2"/>
                </a:solidFill>
              </a:rPr>
              <a:t>RP2D, recommended phase 2 dose; TRK, tyrosine receptor kinase</a:t>
            </a:r>
          </a:p>
          <a:p>
            <a:r>
              <a:rPr lang="en-GB" sz="1100" dirty="0">
                <a:effectLst/>
              </a:rPr>
              <a:t>Drilon A, et al. Ann Oncol. 2024;35 (suppl_2):S802-S877 (ESMO 2024 oral presentation, Abstract #1253O)</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35</a:t>
            </a:fld>
            <a:endParaRPr lang="en-GB" dirty="0"/>
          </a:p>
        </p:txBody>
      </p:sp>
      <p:graphicFrame>
        <p:nvGraphicFramePr>
          <p:cNvPr id="18" name="Table 17">
            <a:extLst>
              <a:ext uri="{FF2B5EF4-FFF2-40B4-BE49-F238E27FC236}">
                <a16:creationId xmlns:a16="http://schemas.microsoft.com/office/drawing/2014/main" id="{A6F9E443-4D15-9656-6B17-20A13BFCA1DB}"/>
              </a:ext>
            </a:extLst>
          </p:cNvPr>
          <p:cNvGraphicFramePr>
            <a:graphicFrameLocks noGrp="1"/>
          </p:cNvGraphicFramePr>
          <p:nvPr>
            <p:extLst>
              <p:ext uri="{D42A27DB-BD31-4B8C-83A1-F6EECF244321}">
                <p14:modId xmlns:p14="http://schemas.microsoft.com/office/powerpoint/2010/main" val="3883506086"/>
              </p:ext>
            </p:extLst>
          </p:nvPr>
        </p:nvGraphicFramePr>
        <p:xfrm>
          <a:off x="4051895" y="4479181"/>
          <a:ext cx="5182624" cy="1341120"/>
        </p:xfrm>
        <a:graphic>
          <a:graphicData uri="http://schemas.openxmlformats.org/drawingml/2006/table">
            <a:tbl>
              <a:tblPr firstRow="1" bandRow="1">
                <a:tableStyleId>{5C22544A-7EE6-4342-B048-85BDC9FD1C3A}</a:tableStyleId>
              </a:tblPr>
              <a:tblGrid>
                <a:gridCol w="1152129">
                  <a:extLst>
                    <a:ext uri="{9D8B030D-6E8A-4147-A177-3AD203B41FA5}">
                      <a16:colId xmlns:a16="http://schemas.microsoft.com/office/drawing/2014/main" val="2384250459"/>
                    </a:ext>
                  </a:extLst>
                </a:gridCol>
                <a:gridCol w="575785">
                  <a:extLst>
                    <a:ext uri="{9D8B030D-6E8A-4147-A177-3AD203B41FA5}">
                      <a16:colId xmlns:a16="http://schemas.microsoft.com/office/drawing/2014/main" val="3205224027"/>
                    </a:ext>
                  </a:extLst>
                </a:gridCol>
                <a:gridCol w="575785">
                  <a:extLst>
                    <a:ext uri="{9D8B030D-6E8A-4147-A177-3AD203B41FA5}">
                      <a16:colId xmlns:a16="http://schemas.microsoft.com/office/drawing/2014/main" val="206816417"/>
                    </a:ext>
                  </a:extLst>
                </a:gridCol>
                <a:gridCol w="575785">
                  <a:extLst>
                    <a:ext uri="{9D8B030D-6E8A-4147-A177-3AD203B41FA5}">
                      <a16:colId xmlns:a16="http://schemas.microsoft.com/office/drawing/2014/main" val="2599422231"/>
                    </a:ext>
                  </a:extLst>
                </a:gridCol>
                <a:gridCol w="575785">
                  <a:extLst>
                    <a:ext uri="{9D8B030D-6E8A-4147-A177-3AD203B41FA5}">
                      <a16:colId xmlns:a16="http://schemas.microsoft.com/office/drawing/2014/main" val="2995909999"/>
                    </a:ext>
                  </a:extLst>
                </a:gridCol>
                <a:gridCol w="575785">
                  <a:extLst>
                    <a:ext uri="{9D8B030D-6E8A-4147-A177-3AD203B41FA5}">
                      <a16:colId xmlns:a16="http://schemas.microsoft.com/office/drawing/2014/main" val="830637566"/>
                    </a:ext>
                  </a:extLst>
                </a:gridCol>
                <a:gridCol w="575785">
                  <a:extLst>
                    <a:ext uri="{9D8B030D-6E8A-4147-A177-3AD203B41FA5}">
                      <a16:colId xmlns:a16="http://schemas.microsoft.com/office/drawing/2014/main" val="3645054184"/>
                    </a:ext>
                  </a:extLst>
                </a:gridCol>
                <a:gridCol w="575785">
                  <a:extLst>
                    <a:ext uri="{9D8B030D-6E8A-4147-A177-3AD203B41FA5}">
                      <a16:colId xmlns:a16="http://schemas.microsoft.com/office/drawing/2014/main" val="3654702385"/>
                    </a:ext>
                  </a:extLst>
                </a:gridCol>
              </a:tblGrid>
              <a:tr h="370840">
                <a:tc>
                  <a:txBody>
                    <a:bodyPr/>
                    <a:lstStyle/>
                    <a:p>
                      <a:r>
                        <a:rPr lang="en-US" sz="1000" dirty="0">
                          <a:latin typeface="Arial" panose="020B0604020202020204" pitchFamily="34" charset="0"/>
                          <a:cs typeface="Arial" panose="020B0604020202020204" pitchFamily="34" charset="0"/>
                        </a:rPr>
                        <a:t>NVL-655 Phase 1</a:t>
                      </a:r>
                    </a:p>
                  </a:txBody>
                  <a:tcPr marL="55440" marR="55440"/>
                </a:tc>
                <a:tc>
                  <a:txBody>
                    <a:bodyPr/>
                    <a:lstStyle/>
                    <a:p>
                      <a:pPr algn="ctr"/>
                      <a:r>
                        <a:rPr lang="en-US" sz="1000" dirty="0">
                          <a:latin typeface="Arial" panose="020B0604020202020204" pitchFamily="34" charset="0"/>
                          <a:cs typeface="Arial" panose="020B0604020202020204" pitchFamily="34" charset="0"/>
                        </a:rPr>
                        <a:t>All doses</a:t>
                      </a:r>
                    </a:p>
                  </a:txBody>
                  <a:tcPr marL="55440" marR="55440" anchor="ctr"/>
                </a:tc>
                <a:tc>
                  <a:txBody>
                    <a:bodyPr/>
                    <a:lstStyle/>
                    <a:p>
                      <a:pPr algn="ctr"/>
                      <a:r>
                        <a:rPr lang="en-US" sz="1000" dirty="0">
                          <a:latin typeface="Arial" panose="020B0604020202020204" pitchFamily="34" charset="0"/>
                          <a:cs typeface="Arial" panose="020B0604020202020204" pitchFamily="34" charset="0"/>
                        </a:rPr>
                        <a:t>15 mg</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QD</a:t>
                      </a:r>
                    </a:p>
                  </a:txBody>
                  <a:tcPr marL="55440" marR="55440" anchor="ctr"/>
                </a:tc>
                <a:tc>
                  <a:txBody>
                    <a:bodyPr/>
                    <a:lstStyle/>
                    <a:p>
                      <a:pPr algn="ctr"/>
                      <a:r>
                        <a:rPr lang="en-US" sz="1000" dirty="0">
                          <a:latin typeface="Arial" panose="020B0604020202020204" pitchFamily="34" charset="0"/>
                          <a:cs typeface="Arial" panose="020B0604020202020204" pitchFamily="34" charset="0"/>
                        </a:rPr>
                        <a:t>25 mg</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QD</a:t>
                      </a:r>
                    </a:p>
                  </a:txBody>
                  <a:tcPr marL="55440" marR="55440" anchor="ctr"/>
                </a:tc>
                <a:tc>
                  <a:txBody>
                    <a:bodyPr/>
                    <a:lstStyle/>
                    <a:p>
                      <a:pPr algn="ctr"/>
                      <a:r>
                        <a:rPr lang="en-US" sz="1000" dirty="0">
                          <a:latin typeface="Arial" panose="020B0604020202020204" pitchFamily="34" charset="0"/>
                          <a:cs typeface="Arial" panose="020B0604020202020204" pitchFamily="34" charset="0"/>
                        </a:rPr>
                        <a:t>50 mg</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QD</a:t>
                      </a:r>
                    </a:p>
                  </a:txBody>
                  <a:tcPr marL="55440" marR="55440" anchor="ctr"/>
                </a:tc>
                <a:tc>
                  <a:txBody>
                    <a:bodyPr/>
                    <a:lstStyle/>
                    <a:p>
                      <a:pPr algn="ctr"/>
                      <a:r>
                        <a:rPr lang="en-US" sz="1000" dirty="0">
                          <a:latin typeface="Arial" panose="020B0604020202020204" pitchFamily="34" charset="0"/>
                          <a:cs typeface="Arial" panose="020B0604020202020204" pitchFamily="34" charset="0"/>
                        </a:rPr>
                        <a:t>100 mg</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QD</a:t>
                      </a:r>
                    </a:p>
                  </a:txBody>
                  <a:tcPr marL="55440" marR="55440" anchor="ctr"/>
                </a:tc>
                <a:tc>
                  <a:txBody>
                    <a:bodyPr/>
                    <a:lstStyle/>
                    <a:p>
                      <a:pPr algn="ctr"/>
                      <a:r>
                        <a:rPr lang="en-US" sz="1000" dirty="0">
                          <a:latin typeface="Arial" panose="020B0604020202020204" pitchFamily="34" charset="0"/>
                          <a:cs typeface="Arial" panose="020B0604020202020204" pitchFamily="34" charset="0"/>
                        </a:rPr>
                        <a:t>150 mg</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QD</a:t>
                      </a:r>
                    </a:p>
                  </a:txBody>
                  <a:tcPr marL="55440" marR="55440" anchor="ctr">
                    <a:solidFill>
                      <a:schemeClr val="tx2"/>
                    </a:solidFill>
                  </a:tcPr>
                </a:tc>
                <a:tc>
                  <a:txBody>
                    <a:bodyPr/>
                    <a:lstStyle/>
                    <a:p>
                      <a:pPr algn="ctr"/>
                      <a:r>
                        <a:rPr lang="en-US" sz="1000" dirty="0">
                          <a:latin typeface="Arial" panose="020B0604020202020204" pitchFamily="34" charset="0"/>
                          <a:cs typeface="Arial" panose="020B0604020202020204" pitchFamily="34" charset="0"/>
                        </a:rPr>
                        <a:t>200 mg</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QD</a:t>
                      </a:r>
                    </a:p>
                  </a:txBody>
                  <a:tcPr marL="55440" marR="55440" anchor="ctr"/>
                </a:tc>
                <a:extLst>
                  <a:ext uri="{0D108BD9-81ED-4DB2-BD59-A6C34878D82A}">
                    <a16:rowId xmlns:a16="http://schemas.microsoft.com/office/drawing/2014/main" val="687529343"/>
                  </a:ext>
                </a:extLst>
              </a:tr>
              <a:tr h="370840">
                <a:tc>
                  <a:txBody>
                    <a:bodyPr/>
                    <a:lstStyle/>
                    <a:p>
                      <a:r>
                        <a:rPr lang="en-US" sz="1000" b="1" dirty="0">
                          <a:solidFill>
                            <a:schemeClr val="tx1"/>
                          </a:solidFill>
                          <a:latin typeface="Arial" panose="020B0604020202020204" pitchFamily="34" charset="0"/>
                          <a:cs typeface="Arial" panose="020B0604020202020204" pitchFamily="34" charset="0"/>
                        </a:rPr>
                        <a:t>All treated population, n</a:t>
                      </a:r>
                    </a:p>
                  </a:txBody>
                  <a:tcPr marL="55440" marR="55440"/>
                </a:tc>
                <a:tc>
                  <a:txBody>
                    <a:bodyPr/>
                    <a:lstStyle/>
                    <a:p>
                      <a:pPr algn="ctr"/>
                      <a:r>
                        <a:rPr lang="en-US" sz="1000" b="1" dirty="0">
                          <a:latin typeface="Arial" panose="020B0604020202020204" pitchFamily="34" charset="0"/>
                          <a:cs typeface="Arial" panose="020B0604020202020204" pitchFamily="34" charset="0"/>
                        </a:rPr>
                        <a:t>N=133</a:t>
                      </a:r>
                    </a:p>
                  </a:txBody>
                  <a:tcPr marL="55440" marR="55440" anchor="ctr"/>
                </a:tc>
                <a:tc>
                  <a:txBody>
                    <a:bodyPr/>
                    <a:lstStyle/>
                    <a:p>
                      <a:pPr algn="ctr"/>
                      <a:r>
                        <a:rPr lang="en-US" sz="1000" b="1" dirty="0">
                          <a:latin typeface="Arial" panose="020B0604020202020204" pitchFamily="34" charset="0"/>
                          <a:cs typeface="Arial" panose="020B0604020202020204" pitchFamily="34" charset="0"/>
                        </a:rPr>
                        <a:t>3</a:t>
                      </a:r>
                    </a:p>
                  </a:txBody>
                  <a:tcPr marL="55440" marR="55440" anchor="ctr"/>
                </a:tc>
                <a:tc>
                  <a:txBody>
                    <a:bodyPr/>
                    <a:lstStyle/>
                    <a:p>
                      <a:pPr algn="ctr"/>
                      <a:r>
                        <a:rPr lang="en-US" sz="1000" b="1" dirty="0">
                          <a:latin typeface="Arial" panose="020B0604020202020204" pitchFamily="34" charset="0"/>
                          <a:cs typeface="Arial" panose="020B0604020202020204" pitchFamily="34" charset="0"/>
                        </a:rPr>
                        <a:t>12</a:t>
                      </a:r>
                    </a:p>
                  </a:txBody>
                  <a:tcPr marL="55440" marR="55440" anchor="ctr"/>
                </a:tc>
                <a:tc>
                  <a:txBody>
                    <a:bodyPr/>
                    <a:lstStyle/>
                    <a:p>
                      <a:pPr algn="ctr"/>
                      <a:r>
                        <a:rPr lang="en-US" sz="1000" b="1" dirty="0">
                          <a:latin typeface="Arial" panose="020B0604020202020204" pitchFamily="34" charset="0"/>
                          <a:cs typeface="Arial" panose="020B0604020202020204" pitchFamily="34" charset="0"/>
                        </a:rPr>
                        <a:t>12</a:t>
                      </a:r>
                    </a:p>
                  </a:txBody>
                  <a:tcPr marL="55440" marR="55440" anchor="ctr"/>
                </a:tc>
                <a:tc>
                  <a:txBody>
                    <a:bodyPr/>
                    <a:lstStyle/>
                    <a:p>
                      <a:pPr algn="ctr"/>
                      <a:r>
                        <a:rPr lang="en-US" sz="1000" b="1" dirty="0">
                          <a:latin typeface="Arial" panose="020B0604020202020204" pitchFamily="34" charset="0"/>
                          <a:cs typeface="Arial" panose="020B0604020202020204" pitchFamily="34" charset="0"/>
                        </a:rPr>
                        <a:t>32</a:t>
                      </a:r>
                    </a:p>
                  </a:txBody>
                  <a:tcPr marL="55440" marR="55440" anchor="ctr"/>
                </a:tc>
                <a:tc>
                  <a:txBody>
                    <a:bodyPr/>
                    <a:lstStyle/>
                    <a:p>
                      <a:pPr algn="ctr"/>
                      <a:r>
                        <a:rPr lang="en-US" sz="1000" b="1" dirty="0">
                          <a:latin typeface="Arial" panose="020B0604020202020204" pitchFamily="34" charset="0"/>
                          <a:cs typeface="Arial" panose="020B0604020202020204" pitchFamily="34" charset="0"/>
                        </a:rPr>
                        <a:t>52</a:t>
                      </a:r>
                    </a:p>
                  </a:txBody>
                  <a:tcPr marL="55440" marR="55440" anchor="ctr">
                    <a:solidFill>
                      <a:schemeClr val="tx2">
                        <a:lumMod val="40000"/>
                        <a:lumOff val="60000"/>
                      </a:schemeClr>
                    </a:solidFill>
                  </a:tcPr>
                </a:tc>
                <a:tc>
                  <a:txBody>
                    <a:bodyPr/>
                    <a:lstStyle/>
                    <a:p>
                      <a:pPr algn="ctr"/>
                      <a:r>
                        <a:rPr lang="en-US" sz="1000" b="1" dirty="0">
                          <a:latin typeface="Arial" panose="020B0604020202020204" pitchFamily="34" charset="0"/>
                          <a:cs typeface="Arial" panose="020B0604020202020204" pitchFamily="34" charset="0"/>
                        </a:rPr>
                        <a:t>22</a:t>
                      </a:r>
                    </a:p>
                  </a:txBody>
                  <a:tcPr marL="55440" marR="55440" anchor="ctr"/>
                </a:tc>
                <a:extLst>
                  <a:ext uri="{0D108BD9-81ED-4DB2-BD59-A6C34878D82A}">
                    <a16:rowId xmlns:a16="http://schemas.microsoft.com/office/drawing/2014/main" val="2890676596"/>
                  </a:ext>
                </a:extLst>
              </a:tr>
              <a:tr h="370840">
                <a:tc>
                  <a:txBody>
                    <a:bodyPr/>
                    <a:lstStyle/>
                    <a:p>
                      <a:r>
                        <a:rPr lang="en-US" sz="1000" b="1" dirty="0">
                          <a:solidFill>
                            <a:schemeClr val="tx1"/>
                          </a:solidFill>
                          <a:latin typeface="Arial" panose="020B0604020202020204" pitchFamily="34" charset="0"/>
                          <a:cs typeface="Arial" panose="020B0604020202020204" pitchFamily="34" charset="0"/>
                        </a:rPr>
                        <a:t>NSCLC response evaluable population, n</a:t>
                      </a:r>
                    </a:p>
                  </a:txBody>
                  <a:tcPr marL="55440" marR="55440"/>
                </a:tc>
                <a:tc>
                  <a:txBody>
                    <a:bodyPr/>
                    <a:lstStyle/>
                    <a:p>
                      <a:pPr algn="ctr"/>
                      <a:r>
                        <a:rPr lang="en-US" sz="1000" b="1" dirty="0">
                          <a:latin typeface="Arial" panose="020B0604020202020204" pitchFamily="34" charset="0"/>
                          <a:cs typeface="Arial" panose="020B0604020202020204" pitchFamily="34" charset="0"/>
                        </a:rPr>
                        <a:t>N=103</a:t>
                      </a:r>
                    </a:p>
                  </a:txBody>
                  <a:tcPr marL="55440" marR="55440" anchor="ctr"/>
                </a:tc>
                <a:tc>
                  <a:txBody>
                    <a:bodyPr/>
                    <a:lstStyle/>
                    <a:p>
                      <a:pPr algn="ctr"/>
                      <a:r>
                        <a:rPr lang="en-US" sz="1000" b="1" dirty="0">
                          <a:latin typeface="Arial" panose="020B0604020202020204" pitchFamily="34" charset="0"/>
                          <a:cs typeface="Arial" panose="020B0604020202020204" pitchFamily="34" charset="0"/>
                        </a:rPr>
                        <a:t>3</a:t>
                      </a:r>
                    </a:p>
                  </a:txBody>
                  <a:tcPr marL="55440" marR="55440" anchor="ctr"/>
                </a:tc>
                <a:tc>
                  <a:txBody>
                    <a:bodyPr/>
                    <a:lstStyle/>
                    <a:p>
                      <a:pPr algn="ctr"/>
                      <a:r>
                        <a:rPr lang="en-US" sz="1000" b="1" dirty="0">
                          <a:latin typeface="Arial" panose="020B0604020202020204" pitchFamily="34" charset="0"/>
                          <a:cs typeface="Arial" panose="020B0604020202020204" pitchFamily="34" charset="0"/>
                        </a:rPr>
                        <a:t>7</a:t>
                      </a:r>
                    </a:p>
                  </a:txBody>
                  <a:tcPr marL="55440" marR="55440" anchor="ctr"/>
                </a:tc>
                <a:tc>
                  <a:txBody>
                    <a:bodyPr/>
                    <a:lstStyle/>
                    <a:p>
                      <a:pPr algn="ctr"/>
                      <a:r>
                        <a:rPr lang="en-US" sz="1000" b="1" dirty="0">
                          <a:latin typeface="Arial" panose="020B0604020202020204" pitchFamily="34" charset="0"/>
                          <a:cs typeface="Arial" panose="020B0604020202020204" pitchFamily="34" charset="0"/>
                        </a:rPr>
                        <a:t>10</a:t>
                      </a:r>
                    </a:p>
                  </a:txBody>
                  <a:tcPr marL="55440" marR="55440" anchor="ctr"/>
                </a:tc>
                <a:tc>
                  <a:txBody>
                    <a:bodyPr/>
                    <a:lstStyle/>
                    <a:p>
                      <a:pPr algn="ctr"/>
                      <a:r>
                        <a:rPr lang="en-US" sz="1000" b="1" dirty="0">
                          <a:latin typeface="Arial" panose="020B0604020202020204" pitchFamily="34" charset="0"/>
                          <a:cs typeface="Arial" panose="020B0604020202020204" pitchFamily="34" charset="0"/>
                        </a:rPr>
                        <a:t>27</a:t>
                      </a:r>
                    </a:p>
                  </a:txBody>
                  <a:tcPr marL="55440" marR="55440" anchor="ctr"/>
                </a:tc>
                <a:tc>
                  <a:txBody>
                    <a:bodyPr/>
                    <a:lstStyle/>
                    <a:p>
                      <a:pPr algn="ctr"/>
                      <a:r>
                        <a:rPr lang="en-US" sz="1000" b="1" dirty="0">
                          <a:latin typeface="Arial" panose="020B0604020202020204" pitchFamily="34" charset="0"/>
                          <a:cs typeface="Arial" panose="020B0604020202020204" pitchFamily="34" charset="0"/>
                        </a:rPr>
                        <a:t>39</a:t>
                      </a:r>
                    </a:p>
                  </a:txBody>
                  <a:tcPr marL="55440" marR="55440" anchor="ctr">
                    <a:solidFill>
                      <a:schemeClr val="tx2">
                        <a:lumMod val="20000"/>
                        <a:lumOff val="80000"/>
                      </a:schemeClr>
                    </a:solidFill>
                  </a:tcPr>
                </a:tc>
                <a:tc>
                  <a:txBody>
                    <a:bodyPr/>
                    <a:lstStyle/>
                    <a:p>
                      <a:pPr algn="ctr"/>
                      <a:r>
                        <a:rPr lang="en-US" sz="1000" b="1" dirty="0">
                          <a:latin typeface="Arial" panose="020B0604020202020204" pitchFamily="34" charset="0"/>
                          <a:cs typeface="Arial" panose="020B0604020202020204" pitchFamily="34" charset="0"/>
                        </a:rPr>
                        <a:t>17</a:t>
                      </a:r>
                    </a:p>
                  </a:txBody>
                  <a:tcPr marL="55440" marR="55440" anchor="ctr"/>
                </a:tc>
                <a:extLst>
                  <a:ext uri="{0D108BD9-81ED-4DB2-BD59-A6C34878D82A}">
                    <a16:rowId xmlns:a16="http://schemas.microsoft.com/office/drawing/2014/main" val="3822329099"/>
                  </a:ext>
                </a:extLst>
              </a:tr>
            </a:tbl>
          </a:graphicData>
        </a:graphic>
      </p:graphicFrame>
      <p:sp>
        <p:nvSpPr>
          <p:cNvPr id="21" name="Rounded Rectangle 20">
            <a:extLst>
              <a:ext uri="{FF2B5EF4-FFF2-40B4-BE49-F238E27FC236}">
                <a16:creationId xmlns:a16="http://schemas.microsoft.com/office/drawing/2014/main" id="{F7A3EDDB-B6B4-8C39-829C-3AFEF387C215}"/>
              </a:ext>
            </a:extLst>
          </p:cNvPr>
          <p:cNvSpPr/>
          <p:nvPr/>
        </p:nvSpPr>
        <p:spPr>
          <a:xfrm>
            <a:off x="9408368" y="3929517"/>
            <a:ext cx="2162919" cy="1969200"/>
          </a:xfrm>
          <a:prstGeom prst="roundRect">
            <a:avLst>
              <a:gd name="adj" fmla="val 8377"/>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Phase 1 objectives</a:t>
            </a:r>
          </a:p>
          <a:p>
            <a:pPr marL="139700" indent="-13970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Primary: selection of RP2D and, if applicable, MTD</a:t>
            </a:r>
          </a:p>
          <a:p>
            <a:pPr marL="139700" indent="-13970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Overall safety and tolerability</a:t>
            </a:r>
          </a:p>
          <a:p>
            <a:pPr marL="139700" indent="-13970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PK characterisation</a:t>
            </a:r>
          </a:p>
          <a:p>
            <a:pPr marL="139700" indent="-13970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Preliminary antitumour activity</a:t>
            </a:r>
          </a:p>
          <a:p>
            <a:pPr marL="139700" indent="-13970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Intracranial activity</a:t>
            </a:r>
          </a:p>
        </p:txBody>
      </p:sp>
      <p:sp>
        <p:nvSpPr>
          <p:cNvPr id="25" name="Rounded Rectangle 24">
            <a:extLst>
              <a:ext uri="{FF2B5EF4-FFF2-40B4-BE49-F238E27FC236}">
                <a16:creationId xmlns:a16="http://schemas.microsoft.com/office/drawing/2014/main" id="{5F9D800D-D3EC-20F7-92E9-48EDFA6C7E6F}"/>
              </a:ext>
            </a:extLst>
          </p:cNvPr>
          <p:cNvSpPr/>
          <p:nvPr/>
        </p:nvSpPr>
        <p:spPr>
          <a:xfrm>
            <a:off x="609524" y="3929517"/>
            <a:ext cx="3268522" cy="1970886"/>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Patient population</a:t>
            </a:r>
          </a:p>
          <a:p>
            <a:pPr marL="139700" indent="-139700">
              <a:lnSpc>
                <a:spcPct val="90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Advanced solid tumours harbouring an </a:t>
            </a:r>
            <a:r>
              <a:rPr lang="en-GB" sz="1100" i="1" dirty="0">
                <a:solidFill>
                  <a:schemeClr val="tx1"/>
                </a:solidFill>
                <a:latin typeface="Arial" panose="020B0604020202020204" pitchFamily="34" charset="0"/>
                <a:cs typeface="Arial" panose="020B0604020202020204" pitchFamily="34" charset="0"/>
              </a:rPr>
              <a:t>ALK</a:t>
            </a:r>
            <a:r>
              <a:rPr lang="en-GB" sz="1100" dirty="0">
                <a:solidFill>
                  <a:schemeClr val="tx1"/>
                </a:solidFill>
                <a:latin typeface="Arial" panose="020B0604020202020204" pitchFamily="34" charset="0"/>
                <a:cs typeface="Arial" panose="020B0604020202020204" pitchFamily="34" charset="0"/>
              </a:rPr>
              <a:t> fusion or activating mutation (by local testing)</a:t>
            </a:r>
          </a:p>
          <a:p>
            <a:pPr marL="139700" indent="-139700">
              <a:lnSpc>
                <a:spcPct val="90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Patients with NSCLC: ≥1 prior 2G or 3G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ALK TKI</a:t>
            </a:r>
          </a:p>
          <a:p>
            <a:pPr marL="139700" indent="-139700">
              <a:lnSpc>
                <a:spcPct val="90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≤2 prior chemotherapies /immunotherapies</a:t>
            </a:r>
          </a:p>
          <a:p>
            <a:pPr marL="139700" indent="-139700">
              <a:lnSpc>
                <a:spcPct val="90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Excluded: concurrent oncogenic drivers (e.g., </a:t>
            </a:r>
            <a:r>
              <a:rPr lang="en-GB" sz="1100" i="1" dirty="0">
                <a:solidFill>
                  <a:schemeClr val="tx1"/>
                </a:solidFill>
                <a:latin typeface="Arial" panose="020B0604020202020204" pitchFamily="34" charset="0"/>
                <a:cs typeface="Arial" panose="020B0604020202020204" pitchFamily="34" charset="0"/>
              </a:rPr>
              <a:t>EGFR/ROS1/MET/RET/BRAF </a:t>
            </a:r>
            <a:r>
              <a:rPr lang="en-GB" sz="1100" dirty="0">
                <a:solidFill>
                  <a:schemeClr val="tx1"/>
                </a:solidFill>
                <a:latin typeface="Arial" panose="020B0604020202020204" pitchFamily="34" charset="0"/>
                <a:cs typeface="Arial" panose="020B0604020202020204" pitchFamily="34" charset="0"/>
              </a:rPr>
              <a:t>alterations)</a:t>
            </a:r>
          </a:p>
          <a:p>
            <a:pPr marL="139700" indent="-139700">
              <a:lnSpc>
                <a:spcPct val="90000"/>
              </a:lnSpc>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Evaluable but non-measurable disease allowed</a:t>
            </a:r>
          </a:p>
        </p:txBody>
      </p:sp>
      <p:sp>
        <p:nvSpPr>
          <p:cNvPr id="26" name="TextBox 25">
            <a:extLst>
              <a:ext uri="{FF2B5EF4-FFF2-40B4-BE49-F238E27FC236}">
                <a16:creationId xmlns:a16="http://schemas.microsoft.com/office/drawing/2014/main" id="{B5D820F3-B592-15C2-E300-E52DBE12C55C}"/>
              </a:ext>
            </a:extLst>
          </p:cNvPr>
          <p:cNvSpPr txBox="1"/>
          <p:nvPr/>
        </p:nvSpPr>
        <p:spPr>
          <a:xfrm>
            <a:off x="4051895" y="3929517"/>
            <a:ext cx="4143763" cy="338554"/>
          </a:xfrm>
          <a:prstGeom prst="rect">
            <a:avLst/>
          </a:prstGeom>
          <a:noFill/>
        </p:spPr>
        <p:txBody>
          <a:bodyPr wrap="none" lIns="0" tIns="0" rIns="0" bIns="0" rtlCol="0">
            <a:spAutoFit/>
          </a:bodyPr>
          <a:lstStyle/>
          <a:p>
            <a:r>
              <a:rPr lang="en-GB" sz="1200" b="1" dirty="0">
                <a:latin typeface="Arial" panose="020B0604020202020204" pitchFamily="34" charset="0"/>
                <a:ea typeface="Aileron" charset="0"/>
                <a:cs typeface="Arial" panose="020B0604020202020204" pitchFamily="34" charset="0"/>
              </a:rPr>
              <a:t>Phase 1 dose-escalation completed, follow-up continues</a:t>
            </a:r>
          </a:p>
          <a:p>
            <a:r>
              <a:rPr lang="en-GB" sz="1000" i="1" dirty="0">
                <a:latin typeface="Arial" panose="020B0604020202020204" pitchFamily="34" charset="0"/>
                <a:ea typeface="Aileron" charset="0"/>
                <a:cs typeface="Arial" panose="020B0604020202020204" pitchFamily="34" charset="0"/>
              </a:rPr>
              <a:t>Enrolment June 2022 to February 2024 (data cut-off: 15 June 2024)</a:t>
            </a:r>
          </a:p>
        </p:txBody>
      </p:sp>
      <p:sp>
        <p:nvSpPr>
          <p:cNvPr id="27" name="TextBox 26">
            <a:extLst>
              <a:ext uri="{FF2B5EF4-FFF2-40B4-BE49-F238E27FC236}">
                <a16:creationId xmlns:a16="http://schemas.microsoft.com/office/drawing/2014/main" id="{08F1DE35-E8A9-E9EF-44BC-FB11C68302AB}"/>
              </a:ext>
            </a:extLst>
          </p:cNvPr>
          <p:cNvSpPr txBox="1"/>
          <p:nvPr/>
        </p:nvSpPr>
        <p:spPr>
          <a:xfrm>
            <a:off x="8206847" y="4266065"/>
            <a:ext cx="341440" cy="153888"/>
          </a:xfrm>
          <a:prstGeom prst="rect">
            <a:avLst/>
          </a:prstGeom>
          <a:noFill/>
        </p:spPr>
        <p:txBody>
          <a:bodyPr wrap="none" lIns="0" tIns="0" rIns="0" bIns="0" rtlCol="0">
            <a:spAutoFit/>
          </a:bodyPr>
          <a:lstStyle/>
          <a:p>
            <a:pPr algn="ctr"/>
            <a:r>
              <a:rPr lang="en-GB" sz="1000" b="1" dirty="0">
                <a:solidFill>
                  <a:schemeClr val="tx2"/>
                </a:solidFill>
                <a:latin typeface="Arial" panose="020B0604020202020204" pitchFamily="34" charset="0"/>
                <a:ea typeface="Aileron" charset="0"/>
                <a:cs typeface="Arial" panose="020B0604020202020204" pitchFamily="34" charset="0"/>
              </a:rPr>
              <a:t>RP2D</a:t>
            </a:r>
            <a:endParaRPr lang="en-GB" sz="1000" i="1" dirty="0">
              <a:solidFill>
                <a:schemeClr val="tx2"/>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68872670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F514A06-E833-E0DA-BD61-4C5A0C602258}"/>
              </a:ext>
            </a:extLst>
          </p:cNvPr>
          <p:cNvSpPr>
            <a:spLocks noGrp="1"/>
          </p:cNvSpPr>
          <p:nvPr>
            <p:ph type="body" idx="1"/>
          </p:nvPr>
        </p:nvSpPr>
        <p:spPr>
          <a:xfrm>
            <a:off x="609600" y="908720"/>
            <a:ext cx="10972800" cy="702470"/>
          </a:xfrm>
        </p:spPr>
        <p:txBody>
          <a:bodyPr/>
          <a:lstStyle/>
          <a:p>
            <a:r>
              <a:rPr lang="en-GB" b="1" dirty="0">
                <a:solidFill>
                  <a:schemeClr val="accent1"/>
                </a:solidFill>
                <a:latin typeface="Arial" panose="020B0604020202020204" pitchFamily="34" charset="0"/>
                <a:ea typeface="Aileron" charset="0"/>
                <a:cs typeface="Arial" panose="020B0604020202020204" pitchFamily="34" charset="0"/>
              </a:rPr>
              <a:t>DEMOGRAPHY</a:t>
            </a:r>
          </a:p>
        </p:txBody>
      </p:sp>
      <p:sp>
        <p:nvSpPr>
          <p:cNvPr id="3" name="Title 2">
            <a:extLst>
              <a:ext uri="{FF2B5EF4-FFF2-40B4-BE49-F238E27FC236}">
                <a16:creationId xmlns:a16="http://schemas.microsoft.com/office/drawing/2014/main" id="{E7D1787E-790E-BAD7-84EF-6DB74BD10302}"/>
              </a:ext>
            </a:extLst>
          </p:cNvPr>
          <p:cNvSpPr>
            <a:spLocks noGrp="1"/>
          </p:cNvSpPr>
          <p:nvPr>
            <p:ph type="title"/>
          </p:nvPr>
        </p:nvSpPr>
        <p:spPr/>
        <p:txBody>
          <a:bodyPr/>
          <a:lstStyle/>
          <a:p>
            <a:r>
              <a:rPr lang="en-GB" dirty="0"/>
              <a:t>Alk</a:t>
            </a:r>
            <a:r>
              <a:rPr lang="en-GB" cap="none" dirty="0"/>
              <a:t>OVE</a:t>
            </a:r>
            <a:r>
              <a:rPr lang="en-GB" dirty="0"/>
              <a:t>-1: results</a:t>
            </a:r>
          </a:p>
        </p:txBody>
      </p:sp>
      <p:sp>
        <p:nvSpPr>
          <p:cNvPr id="2" name="Content Placeholder 1">
            <a:extLst>
              <a:ext uri="{FF2B5EF4-FFF2-40B4-BE49-F238E27FC236}">
                <a16:creationId xmlns:a16="http://schemas.microsoft.com/office/drawing/2014/main" id="{5F4C99FD-EBBB-EF3C-70C7-B873AD9F4234}"/>
              </a:ext>
            </a:extLst>
          </p:cNvPr>
          <p:cNvSpPr>
            <a:spLocks noGrp="1"/>
          </p:cNvSpPr>
          <p:nvPr>
            <p:ph sz="quarter" idx="14"/>
          </p:nvPr>
        </p:nvSpPr>
        <p:spPr>
          <a:xfrm>
            <a:off x="619200" y="1247802"/>
            <a:ext cx="10963200" cy="1389272"/>
          </a:xfrm>
        </p:spPr>
        <p:txBody>
          <a:bodyPr/>
          <a:lstStyle/>
          <a:p>
            <a:r>
              <a:rPr lang="en-GB" sz="1800" dirty="0">
                <a:solidFill>
                  <a:schemeClr val="tx2"/>
                </a:solidFill>
              </a:rPr>
              <a:t>133 patients with </a:t>
            </a:r>
            <a:r>
              <a:rPr lang="en-GB" sz="1800" dirty="0"/>
              <a:t>solid tumours (131 NSCLC) received NVL-655 (15-200 mg orally once daily) in phase 1 </a:t>
            </a:r>
          </a:p>
          <a:p>
            <a:r>
              <a:rPr lang="en-GB" sz="1800" dirty="0"/>
              <a:t>Patients previously received a median of 3 (range: 1-9) prior anticancer therapies, including any </a:t>
            </a:r>
            <a:br>
              <a:rPr lang="en-GB" sz="1800" dirty="0"/>
            </a:br>
            <a:r>
              <a:rPr lang="en-GB" sz="1800" dirty="0"/>
              <a:t>2G ALK TKI or lorlatinib (100%), ≥2 ALK TKI &amp; lorlatinib (79%), ≥3 ALK TKIs (46%), and </a:t>
            </a:r>
            <a:br>
              <a:rPr lang="en-GB" sz="1800" dirty="0"/>
            </a:br>
            <a:r>
              <a:rPr lang="en-GB" sz="1800" dirty="0"/>
              <a:t>chemotherapy (56%); 56% had a history of treated/untreated CNS metastases</a:t>
            </a:r>
          </a:p>
        </p:txBody>
      </p:sp>
      <p:sp>
        <p:nvSpPr>
          <p:cNvPr id="4" name="Content Placeholder 3">
            <a:extLst>
              <a:ext uri="{FF2B5EF4-FFF2-40B4-BE49-F238E27FC236}">
                <a16:creationId xmlns:a16="http://schemas.microsoft.com/office/drawing/2014/main" id="{381E22A7-ECDD-9950-412D-42C689EA9519}"/>
              </a:ext>
            </a:extLst>
          </p:cNvPr>
          <p:cNvSpPr>
            <a:spLocks noGrp="1"/>
          </p:cNvSpPr>
          <p:nvPr>
            <p:ph sz="quarter" idx="15"/>
          </p:nvPr>
        </p:nvSpPr>
        <p:spPr>
          <a:xfrm>
            <a:off x="620183" y="6356351"/>
            <a:ext cx="10444369" cy="365125"/>
          </a:xfrm>
        </p:spPr>
        <p:txBody>
          <a:bodyPr anchor="b" anchorCtr="0"/>
          <a:lstStyle/>
          <a:p>
            <a:r>
              <a:rPr lang="en-GB" sz="1100" dirty="0">
                <a:solidFill>
                  <a:schemeClr val="tx2"/>
                </a:solidFill>
              </a:rPr>
              <a:t>1G, first generation; 2G, second generation; ALK, anaplastic lymphoma kinase; ALT, alanine aminotransferase; AST, aspartate aminotransferase; CNS, central nervous system; DoR, duration of response; mo, months; NSCLC, non-small cell lung cancer; ORR, overall response rate; RECIST, Response Evaluation Criteria in Solid Tumours; RP2D, recommended phase 2 dose; TRAE, treatment-related adverse event; TKI, tyrosine kinase inhibitor</a:t>
            </a:r>
          </a:p>
          <a:p>
            <a:r>
              <a:rPr lang="en-GB" sz="1100" dirty="0">
                <a:solidFill>
                  <a:schemeClr val="tx2"/>
                </a:solidFill>
                <a:effectLst/>
              </a:rPr>
              <a:t>Drilon A, et al. Ann Oncol. 2024;35 (suppl_2):S802-S877 (ESMO 2024 oral presentation, Abstract #1253O)</a:t>
            </a:r>
          </a:p>
        </p:txBody>
      </p:sp>
      <p:sp>
        <p:nvSpPr>
          <p:cNvPr id="5" name="Slide Number Placeholder 4">
            <a:extLst>
              <a:ext uri="{FF2B5EF4-FFF2-40B4-BE49-F238E27FC236}">
                <a16:creationId xmlns:a16="http://schemas.microsoft.com/office/drawing/2014/main" id="{B517B393-0B54-D3A1-C21A-A3A9BA8595B3}"/>
              </a:ext>
            </a:extLst>
          </p:cNvPr>
          <p:cNvSpPr>
            <a:spLocks noGrp="1"/>
          </p:cNvSpPr>
          <p:nvPr>
            <p:ph type="sldNum" sz="quarter" idx="4"/>
          </p:nvPr>
        </p:nvSpPr>
        <p:spPr/>
        <p:txBody>
          <a:bodyPr/>
          <a:lstStyle/>
          <a:p>
            <a:fld id="{FCE43C0F-8A7B-3A4B-9DB5-B3472E36E833}" type="slidenum">
              <a:rPr lang="en-GB" smtClean="0"/>
              <a:pPr/>
              <a:t>36</a:t>
            </a:fld>
            <a:endParaRPr lang="en-GB" dirty="0"/>
          </a:p>
        </p:txBody>
      </p:sp>
      <p:sp>
        <p:nvSpPr>
          <p:cNvPr id="21" name="TextBox 20">
            <a:extLst>
              <a:ext uri="{FF2B5EF4-FFF2-40B4-BE49-F238E27FC236}">
                <a16:creationId xmlns:a16="http://schemas.microsoft.com/office/drawing/2014/main" id="{9433281C-7300-BD95-3222-D6AD64D763F2}"/>
              </a:ext>
            </a:extLst>
          </p:cNvPr>
          <p:cNvSpPr txBox="1"/>
          <p:nvPr/>
        </p:nvSpPr>
        <p:spPr>
          <a:xfrm>
            <a:off x="609600" y="2566492"/>
            <a:ext cx="1377941" cy="400110"/>
          </a:xfrm>
          <a:prstGeom prst="rect">
            <a:avLst/>
          </a:prstGeom>
          <a:noFill/>
        </p:spPr>
        <p:txBody>
          <a:bodyPr wrap="none" lIns="0" rtlCol="0">
            <a:spAutoFit/>
          </a:bodyPr>
          <a:lstStyle/>
          <a:p>
            <a:r>
              <a:rPr lang="en-GB" sz="2000" b="1" dirty="0">
                <a:solidFill>
                  <a:schemeClr val="accent1"/>
                </a:solidFill>
                <a:latin typeface="Arial" panose="020B0604020202020204" pitchFamily="34" charset="0"/>
                <a:ea typeface="Aileron" charset="0"/>
                <a:cs typeface="Arial" panose="020B0604020202020204" pitchFamily="34" charset="0"/>
              </a:rPr>
              <a:t>EFFICACY</a:t>
            </a:r>
          </a:p>
        </p:txBody>
      </p:sp>
      <p:sp>
        <p:nvSpPr>
          <p:cNvPr id="22" name="TextBox 21">
            <a:extLst>
              <a:ext uri="{FF2B5EF4-FFF2-40B4-BE49-F238E27FC236}">
                <a16:creationId xmlns:a16="http://schemas.microsoft.com/office/drawing/2014/main" id="{CCD63F43-AF27-DEEC-1562-6E4D287EF031}"/>
              </a:ext>
            </a:extLst>
          </p:cNvPr>
          <p:cNvSpPr txBox="1"/>
          <p:nvPr/>
        </p:nvSpPr>
        <p:spPr>
          <a:xfrm>
            <a:off x="6816080" y="2492896"/>
            <a:ext cx="1107034" cy="400110"/>
          </a:xfrm>
          <a:prstGeom prst="rect">
            <a:avLst/>
          </a:prstGeom>
          <a:noFill/>
        </p:spPr>
        <p:txBody>
          <a:bodyPr wrap="none" lIns="0" rtlCol="0">
            <a:spAutoFit/>
          </a:bodyPr>
          <a:lstStyle/>
          <a:p>
            <a:r>
              <a:rPr lang="en-GB" sz="2000" b="1" dirty="0">
                <a:solidFill>
                  <a:schemeClr val="accent1"/>
                </a:solidFill>
                <a:latin typeface="Arial" panose="020B0604020202020204" pitchFamily="34" charset="0"/>
                <a:ea typeface="Aileron" charset="0"/>
                <a:cs typeface="Arial" panose="020B0604020202020204" pitchFamily="34" charset="0"/>
              </a:rPr>
              <a:t>SAFETY</a:t>
            </a:r>
          </a:p>
        </p:txBody>
      </p:sp>
      <p:sp>
        <p:nvSpPr>
          <p:cNvPr id="23" name="TextBox 22">
            <a:extLst>
              <a:ext uri="{FF2B5EF4-FFF2-40B4-BE49-F238E27FC236}">
                <a16:creationId xmlns:a16="http://schemas.microsoft.com/office/drawing/2014/main" id="{7E5720FB-4B03-E1F0-9077-F297CA7C7557}"/>
              </a:ext>
            </a:extLst>
          </p:cNvPr>
          <p:cNvSpPr txBox="1"/>
          <p:nvPr/>
        </p:nvSpPr>
        <p:spPr>
          <a:xfrm>
            <a:off x="6888088" y="5326032"/>
            <a:ext cx="4315733" cy="623248"/>
          </a:xfrm>
          <a:prstGeom prst="rect">
            <a:avLst/>
          </a:prstGeom>
          <a:noFill/>
        </p:spPr>
        <p:txBody>
          <a:bodyPr wrap="none" lIns="0" rtlCol="0">
            <a:spAutoFit/>
          </a:bodyPr>
          <a:lstStyle/>
          <a:p>
            <a:pPr marL="266700" indent="-266700">
              <a:spcAft>
                <a:spcPts val="300"/>
              </a:spcAft>
              <a:buClr>
                <a:schemeClr val="accent1"/>
              </a:buClr>
              <a:buFont typeface="Arial" panose="020B0604020202020204" pitchFamily="34" charset="0"/>
              <a:buChar char="•"/>
            </a:pPr>
            <a:r>
              <a:rPr lang="en-GB" sz="1600" dirty="0">
                <a:solidFill>
                  <a:schemeClr val="tx2"/>
                </a:solidFill>
                <a:latin typeface="Arial" panose="020B0604020202020204" pitchFamily="34" charset="0"/>
                <a:ea typeface="Aileron" charset="0"/>
                <a:cs typeface="Arial" panose="020B0604020202020204" pitchFamily="34" charset="0"/>
              </a:rPr>
              <a:t>Discontinuation due to TRAE: 2% (3/133)</a:t>
            </a:r>
          </a:p>
          <a:p>
            <a:pPr marL="266700" indent="-266700">
              <a:spcAft>
                <a:spcPts val="300"/>
              </a:spcAft>
              <a:buClr>
                <a:schemeClr val="accent1"/>
              </a:buClr>
              <a:buFont typeface="Arial" panose="020B0604020202020204" pitchFamily="34" charset="0"/>
              <a:buChar char="•"/>
            </a:pPr>
            <a:r>
              <a:rPr lang="en-GB" sz="1600" dirty="0">
                <a:solidFill>
                  <a:schemeClr val="tx2"/>
                </a:solidFill>
                <a:latin typeface="Arial" panose="020B0604020202020204" pitchFamily="34" charset="0"/>
                <a:ea typeface="Aileron" charset="0"/>
                <a:cs typeface="Arial" panose="020B0604020202020204" pitchFamily="34" charset="0"/>
              </a:rPr>
              <a:t>Dose reduction due to TRAE: 15% (20/133)</a:t>
            </a:r>
          </a:p>
        </p:txBody>
      </p:sp>
      <p:graphicFrame>
        <p:nvGraphicFramePr>
          <p:cNvPr id="7" name="Content Placeholder 24">
            <a:extLst>
              <a:ext uri="{FF2B5EF4-FFF2-40B4-BE49-F238E27FC236}">
                <a16:creationId xmlns:a16="http://schemas.microsoft.com/office/drawing/2014/main" id="{F05E6EAE-5181-443C-441B-AB082854866C}"/>
              </a:ext>
            </a:extLst>
          </p:cNvPr>
          <p:cNvGraphicFramePr>
            <a:graphicFrameLocks/>
          </p:cNvGraphicFramePr>
          <p:nvPr>
            <p:extLst>
              <p:ext uri="{D42A27DB-BD31-4B8C-83A1-F6EECF244321}">
                <p14:modId xmlns:p14="http://schemas.microsoft.com/office/powerpoint/2010/main" val="1521224795"/>
              </p:ext>
            </p:extLst>
          </p:nvPr>
        </p:nvGraphicFramePr>
        <p:xfrm>
          <a:off x="6816080" y="3263609"/>
          <a:ext cx="4811813" cy="2068815"/>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974943267"/>
                    </a:ext>
                  </a:extLst>
                </a:gridCol>
                <a:gridCol w="720080">
                  <a:extLst>
                    <a:ext uri="{9D8B030D-6E8A-4147-A177-3AD203B41FA5}">
                      <a16:colId xmlns:a16="http://schemas.microsoft.com/office/drawing/2014/main" val="1031516960"/>
                    </a:ext>
                  </a:extLst>
                </a:gridCol>
                <a:gridCol w="720080">
                  <a:extLst>
                    <a:ext uri="{9D8B030D-6E8A-4147-A177-3AD203B41FA5}">
                      <a16:colId xmlns:a16="http://schemas.microsoft.com/office/drawing/2014/main" val="10557440"/>
                    </a:ext>
                  </a:extLst>
                </a:gridCol>
                <a:gridCol w="720080">
                  <a:extLst>
                    <a:ext uri="{9D8B030D-6E8A-4147-A177-3AD203B41FA5}">
                      <a16:colId xmlns:a16="http://schemas.microsoft.com/office/drawing/2014/main" val="3625650441"/>
                    </a:ext>
                  </a:extLst>
                </a:gridCol>
                <a:gridCol w="720080">
                  <a:extLst>
                    <a:ext uri="{9D8B030D-6E8A-4147-A177-3AD203B41FA5}">
                      <a16:colId xmlns:a16="http://schemas.microsoft.com/office/drawing/2014/main" val="1205808965"/>
                    </a:ext>
                  </a:extLst>
                </a:gridCol>
                <a:gridCol w="779365">
                  <a:extLst>
                    <a:ext uri="{9D8B030D-6E8A-4147-A177-3AD203B41FA5}">
                      <a16:colId xmlns:a16="http://schemas.microsoft.com/office/drawing/2014/main" val="3283750072"/>
                    </a:ext>
                  </a:extLst>
                </a:gridCol>
              </a:tblGrid>
              <a:tr h="3504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1" noProof="0" dirty="0">
                          <a:solidFill>
                            <a:schemeClr val="bg1"/>
                          </a:solidFill>
                          <a:latin typeface="Arial" panose="020B0604020202020204" pitchFamily="34" charset="0"/>
                          <a:cs typeface="Arial" panose="020B0604020202020204" pitchFamily="34" charset="0"/>
                        </a:rPr>
                        <a:t>Preferred term, n (%)</a:t>
                      </a:r>
                    </a:p>
                  </a:txBody>
                  <a:tcPr marL="55440" marR="55440" marT="46800" marB="46800" anchor="ctr">
                    <a:solidFill>
                      <a:schemeClr val="accent1"/>
                    </a:solidFill>
                  </a:tcPr>
                </a:tc>
                <a:tc>
                  <a:txBody>
                    <a:bodyPr/>
                    <a:lstStyle/>
                    <a:p>
                      <a:pPr algn="ctr">
                        <a:lnSpc>
                          <a:spcPct val="90000"/>
                        </a:lnSpc>
                      </a:pPr>
                      <a:r>
                        <a:rPr lang="en-GB" sz="1100" b="1" noProof="0" dirty="0">
                          <a:solidFill>
                            <a:schemeClr val="bg1"/>
                          </a:solidFill>
                          <a:latin typeface="Arial" panose="020B0604020202020204" pitchFamily="34" charset="0"/>
                          <a:cs typeface="Arial" panose="020B0604020202020204" pitchFamily="34" charset="0"/>
                        </a:rPr>
                        <a:t>Grade 1</a:t>
                      </a:r>
                    </a:p>
                  </a:txBody>
                  <a:tcPr marL="0" marR="0" marT="46800" marB="46800" anchor="ctr">
                    <a:lnB w="38100" cap="flat" cmpd="sng" algn="ctr">
                      <a:solidFill>
                        <a:schemeClr val="accent5"/>
                      </a:solidFill>
                      <a:prstDash val="solid"/>
                      <a:round/>
                      <a:headEnd type="none" w="med" len="med"/>
                      <a:tailEnd type="none" w="med" len="med"/>
                    </a:lnB>
                    <a:solidFill>
                      <a:schemeClr val="accent1"/>
                    </a:solidFill>
                  </a:tcPr>
                </a:tc>
                <a:tc>
                  <a:txBody>
                    <a:bodyPr/>
                    <a:lstStyle/>
                    <a:p>
                      <a:pPr algn="ctr">
                        <a:lnSpc>
                          <a:spcPct val="90000"/>
                        </a:lnSpc>
                      </a:pPr>
                      <a:r>
                        <a:rPr lang="en-GB" sz="1100" b="1" noProof="0" dirty="0">
                          <a:solidFill>
                            <a:schemeClr val="bg1"/>
                          </a:solidFill>
                          <a:latin typeface="Arial" panose="020B0604020202020204" pitchFamily="34" charset="0"/>
                          <a:cs typeface="Arial" panose="020B0604020202020204" pitchFamily="34" charset="0"/>
                        </a:rPr>
                        <a:t>Grade 2</a:t>
                      </a:r>
                    </a:p>
                  </a:txBody>
                  <a:tcPr marL="0" marR="0" marT="46800" marB="46800" anchor="ctr">
                    <a:lnB w="38100" cap="flat" cmpd="sng" algn="ctr">
                      <a:solidFill>
                        <a:schemeClr val="accent5"/>
                      </a:solidFill>
                      <a:prstDash val="solid"/>
                      <a:round/>
                      <a:headEnd type="none" w="med" len="med"/>
                      <a:tailEnd type="none" w="med" len="med"/>
                    </a:lnB>
                    <a:solidFill>
                      <a:schemeClr val="accent1"/>
                    </a:solidFill>
                  </a:tcPr>
                </a:tc>
                <a:tc>
                  <a:txBody>
                    <a:bodyPr/>
                    <a:lstStyle/>
                    <a:p>
                      <a:pPr algn="ctr">
                        <a:lnSpc>
                          <a:spcPct val="90000"/>
                        </a:lnSpc>
                      </a:pPr>
                      <a:r>
                        <a:rPr lang="en-GB" sz="1100" b="1" noProof="0" dirty="0">
                          <a:solidFill>
                            <a:schemeClr val="bg1"/>
                          </a:solidFill>
                          <a:latin typeface="Arial" panose="020B0604020202020204" pitchFamily="34" charset="0"/>
                          <a:cs typeface="Arial" panose="020B0604020202020204" pitchFamily="34" charset="0"/>
                        </a:rPr>
                        <a:t>Grade 3</a:t>
                      </a:r>
                    </a:p>
                  </a:txBody>
                  <a:tcPr marL="0" marR="0" marT="46800" marB="46800" anchor="ctr">
                    <a:lnB w="38100" cap="flat" cmpd="sng" algn="ctr">
                      <a:solidFill>
                        <a:schemeClr val="accent5"/>
                      </a:solidFill>
                      <a:prstDash val="solid"/>
                      <a:round/>
                      <a:headEnd type="none" w="med" len="med"/>
                      <a:tailEnd type="none" w="med" len="med"/>
                    </a:lnB>
                    <a:solidFill>
                      <a:schemeClr val="accent1"/>
                    </a:solidFill>
                  </a:tcPr>
                </a:tc>
                <a:tc>
                  <a:txBody>
                    <a:bodyPr/>
                    <a:lstStyle/>
                    <a:p>
                      <a:pPr algn="ctr">
                        <a:lnSpc>
                          <a:spcPct val="90000"/>
                        </a:lnSpc>
                      </a:pPr>
                      <a:r>
                        <a:rPr lang="en-GB" sz="1100" b="1" noProof="0" dirty="0">
                          <a:solidFill>
                            <a:schemeClr val="bg1"/>
                          </a:solidFill>
                          <a:latin typeface="Arial" panose="020B0604020202020204" pitchFamily="34" charset="0"/>
                          <a:cs typeface="Arial" panose="020B0604020202020204" pitchFamily="34" charset="0"/>
                        </a:rPr>
                        <a:t>Grade 4</a:t>
                      </a:r>
                    </a:p>
                  </a:txBody>
                  <a:tcPr marL="0" marR="0" marT="46800" marB="46800" anchor="ctr">
                    <a:lnB w="38100" cap="flat" cmpd="sng" algn="ctr">
                      <a:solidFill>
                        <a:schemeClr val="accent5"/>
                      </a:solidFill>
                      <a:prstDash val="solid"/>
                      <a:round/>
                      <a:headEnd type="none" w="med" len="med"/>
                      <a:tailEnd type="none" w="med" len="med"/>
                    </a:lnB>
                    <a:solidFill>
                      <a:schemeClr val="accent1"/>
                    </a:solidFill>
                  </a:tcPr>
                </a:tc>
                <a:tc>
                  <a:txBody>
                    <a:bodyPr/>
                    <a:lstStyle/>
                    <a:p>
                      <a:pPr algn="ctr">
                        <a:lnSpc>
                          <a:spcPct val="90000"/>
                        </a:lnSpc>
                      </a:pPr>
                      <a:r>
                        <a:rPr lang="en-GB" sz="1100" b="1" noProof="0" dirty="0">
                          <a:solidFill>
                            <a:schemeClr val="bg1"/>
                          </a:solidFill>
                          <a:latin typeface="Arial" panose="020B0604020202020204" pitchFamily="34" charset="0"/>
                          <a:cs typeface="Arial" panose="020B0604020202020204" pitchFamily="34" charset="0"/>
                        </a:rPr>
                        <a:t>Any Grade</a:t>
                      </a:r>
                    </a:p>
                  </a:txBody>
                  <a:tcPr marL="0" marR="0" marT="46800" marB="46800" anchor="ctr">
                    <a:lnB w="38100" cap="flat" cmpd="sng" algn="ctr">
                      <a:solidFill>
                        <a:schemeClr val="accent5"/>
                      </a:solidFill>
                      <a:prstDash val="solid"/>
                      <a:round/>
                      <a:headEnd type="none" w="med" len="med"/>
                      <a:tailEnd type="none" w="med" len="med"/>
                    </a:lnB>
                    <a:solidFill>
                      <a:schemeClr val="accent1"/>
                    </a:solidFill>
                  </a:tcPr>
                </a:tc>
                <a:extLst>
                  <a:ext uri="{0D108BD9-81ED-4DB2-BD59-A6C34878D82A}">
                    <a16:rowId xmlns:a16="http://schemas.microsoft.com/office/drawing/2014/main" val="3164741550"/>
                  </a:ext>
                </a:extLst>
              </a:tr>
              <a:tr h="327987">
                <a:tc>
                  <a:txBody>
                    <a:bodyPr/>
                    <a:lstStyle/>
                    <a:p>
                      <a:pPr>
                        <a:lnSpc>
                          <a:spcPct val="90000"/>
                        </a:lnSpc>
                      </a:pPr>
                      <a:r>
                        <a:rPr lang="en-GB" sz="1100" b="0" noProof="0" dirty="0">
                          <a:latin typeface="Arial" panose="020B0604020202020204" pitchFamily="34" charset="0"/>
                          <a:cs typeface="Arial" panose="020B0604020202020204" pitchFamily="34" charset="0"/>
                        </a:rPr>
                        <a:t>ALT increased</a:t>
                      </a:r>
                    </a:p>
                  </a:txBody>
                  <a:tcPr marL="55440" marR="5544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21 (16%)</a:t>
                      </a:r>
                    </a:p>
                  </a:txBody>
                  <a:tcPr marL="0" marR="0" marT="46800" marB="46800" anchor="ctr">
                    <a:lnT w="38100" cap="flat" cmpd="sng" algn="ctr">
                      <a:solidFill>
                        <a:schemeClr val="accent5"/>
                      </a:solidFill>
                      <a:prstDash val="solid"/>
                      <a:round/>
                      <a:headEnd type="none" w="med" len="med"/>
                      <a:tailEnd type="none" w="med" len="med"/>
                    </a:lnT>
                  </a:tcPr>
                </a:tc>
                <a:tc>
                  <a:txBody>
                    <a:bodyPr/>
                    <a:lstStyle/>
                    <a:p>
                      <a:pPr algn="ctr">
                        <a:lnSpc>
                          <a:spcPct val="90000"/>
                        </a:lnSpc>
                      </a:pPr>
                      <a:r>
                        <a:rPr lang="en-GB" sz="1100" noProof="0" dirty="0">
                          <a:latin typeface="Arial" panose="020B0604020202020204" pitchFamily="34" charset="0"/>
                          <a:cs typeface="Arial" panose="020B0604020202020204" pitchFamily="34" charset="0"/>
                        </a:rPr>
                        <a:t>6 (5%)</a:t>
                      </a:r>
                    </a:p>
                  </a:txBody>
                  <a:tcPr marL="0" marR="0" marT="46800" marB="46800" anchor="ctr">
                    <a:lnT w="38100" cap="flat" cmpd="sng" algn="ctr">
                      <a:solidFill>
                        <a:schemeClr val="accent5"/>
                      </a:solidFill>
                      <a:prstDash val="solid"/>
                      <a:round/>
                      <a:headEnd type="none" w="med" len="med"/>
                      <a:tailEnd type="none" w="med" len="med"/>
                    </a:lnT>
                  </a:tcPr>
                </a:tc>
                <a:tc>
                  <a:txBody>
                    <a:bodyPr/>
                    <a:lstStyle/>
                    <a:p>
                      <a:pPr algn="ctr">
                        <a:lnSpc>
                          <a:spcPct val="90000"/>
                        </a:lnSpc>
                      </a:pPr>
                      <a:r>
                        <a:rPr lang="en-GB" sz="1100" noProof="0" dirty="0">
                          <a:latin typeface="Arial" panose="020B0604020202020204" pitchFamily="34" charset="0"/>
                          <a:cs typeface="Arial" panose="020B0604020202020204" pitchFamily="34" charset="0"/>
                        </a:rPr>
                        <a:t>17 (13/%)</a:t>
                      </a:r>
                    </a:p>
                  </a:txBody>
                  <a:tcPr marL="0" marR="0" marT="46800" marB="46800" anchor="ctr">
                    <a:lnT w="38100" cap="flat" cmpd="sng" algn="ctr">
                      <a:solidFill>
                        <a:schemeClr val="accent5"/>
                      </a:solidFill>
                      <a:prstDash val="solid"/>
                      <a:round/>
                      <a:headEnd type="none" w="med" len="med"/>
                      <a:tailEnd type="none" w="med" len="med"/>
                    </a:lnT>
                  </a:tcPr>
                </a:tc>
                <a:tc>
                  <a:txBody>
                    <a:bodyPr/>
                    <a:lstStyle/>
                    <a:p>
                      <a:pPr algn="ctr">
                        <a:lnSpc>
                          <a:spcPct val="90000"/>
                        </a:lnSpc>
                      </a:pPr>
                      <a:r>
                        <a:rPr lang="en-GB" sz="1100" noProof="0" dirty="0">
                          <a:latin typeface="Arial" panose="020B0604020202020204" pitchFamily="34" charset="0"/>
                          <a:cs typeface="Arial" panose="020B0604020202020204" pitchFamily="34" charset="0"/>
                        </a:rPr>
                        <a:t>1 (1%)</a:t>
                      </a:r>
                    </a:p>
                  </a:txBody>
                  <a:tcPr marL="0" marR="0" marT="46800" marB="46800" anchor="ctr">
                    <a:lnT w="38100" cap="flat" cmpd="sng" algn="ctr">
                      <a:solidFill>
                        <a:schemeClr val="accent5"/>
                      </a:solidFill>
                      <a:prstDash val="solid"/>
                      <a:round/>
                      <a:headEnd type="none" w="med" len="med"/>
                      <a:tailEnd type="none" w="med" len="med"/>
                    </a:lnT>
                  </a:tcPr>
                </a:tc>
                <a:tc>
                  <a:txBody>
                    <a:bodyPr/>
                    <a:lstStyle/>
                    <a:p>
                      <a:pPr algn="ctr">
                        <a:lnSpc>
                          <a:spcPct val="90000"/>
                        </a:lnSpc>
                      </a:pPr>
                      <a:r>
                        <a:rPr lang="en-GB" sz="1100" noProof="0" dirty="0">
                          <a:latin typeface="Arial" panose="020B0604020202020204" pitchFamily="34" charset="0"/>
                          <a:cs typeface="Arial" panose="020B0604020202020204" pitchFamily="34" charset="0"/>
                        </a:rPr>
                        <a:t>45 (34%)</a:t>
                      </a:r>
                    </a:p>
                  </a:txBody>
                  <a:tcPr marL="0" marR="0" marT="46800" marB="46800" anchor="ctr">
                    <a:lnT w="381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897653207"/>
                  </a:ext>
                </a:extLst>
              </a:tr>
              <a:tr h="327987">
                <a:tc>
                  <a:txBody>
                    <a:bodyPr/>
                    <a:lstStyle/>
                    <a:p>
                      <a:pPr>
                        <a:lnSpc>
                          <a:spcPct val="90000"/>
                        </a:lnSpc>
                      </a:pPr>
                      <a:r>
                        <a:rPr lang="en-GB" sz="1100" b="0" noProof="0" dirty="0">
                          <a:latin typeface="Arial" panose="020B0604020202020204" pitchFamily="34" charset="0"/>
                          <a:cs typeface="Arial" panose="020B0604020202020204" pitchFamily="34" charset="0"/>
                        </a:rPr>
                        <a:t>AST increased</a:t>
                      </a:r>
                    </a:p>
                  </a:txBody>
                  <a:tcPr marL="55440" marR="5544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21 (16%)</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7 (5%)</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12 (9%)</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40 (30%)</a:t>
                      </a:r>
                    </a:p>
                  </a:txBody>
                  <a:tcPr marL="0" marR="0" marT="46800" marB="46800" anchor="ctr"/>
                </a:tc>
                <a:extLst>
                  <a:ext uri="{0D108BD9-81ED-4DB2-BD59-A6C34878D82A}">
                    <a16:rowId xmlns:a16="http://schemas.microsoft.com/office/drawing/2014/main" val="2998769261"/>
                  </a:ext>
                </a:extLst>
              </a:tr>
              <a:tr h="327987">
                <a:tc>
                  <a:txBody>
                    <a:bodyPr/>
                    <a:lstStyle/>
                    <a:p>
                      <a:pPr>
                        <a:lnSpc>
                          <a:spcPct val="90000"/>
                        </a:lnSpc>
                      </a:pPr>
                      <a:r>
                        <a:rPr lang="en-GB" sz="1100" b="0" noProof="0" dirty="0">
                          <a:latin typeface="Arial" panose="020B0604020202020204" pitchFamily="34" charset="0"/>
                          <a:cs typeface="Arial" panose="020B0604020202020204" pitchFamily="34" charset="0"/>
                        </a:rPr>
                        <a:t>Constipation</a:t>
                      </a:r>
                    </a:p>
                  </a:txBody>
                  <a:tcPr marL="55440" marR="5544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15 (11%)</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6 (5%)</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21 (16%)</a:t>
                      </a:r>
                    </a:p>
                  </a:txBody>
                  <a:tcPr marL="0" marR="0" marT="46800" marB="46800" anchor="ctr"/>
                </a:tc>
                <a:extLst>
                  <a:ext uri="{0D108BD9-81ED-4DB2-BD59-A6C34878D82A}">
                    <a16:rowId xmlns:a16="http://schemas.microsoft.com/office/drawing/2014/main" val="3475555474"/>
                  </a:ext>
                </a:extLst>
              </a:tr>
              <a:tr h="327987">
                <a:tc>
                  <a:txBody>
                    <a:bodyPr/>
                    <a:lstStyle/>
                    <a:p>
                      <a:pPr>
                        <a:lnSpc>
                          <a:spcPct val="90000"/>
                        </a:lnSpc>
                      </a:pPr>
                      <a:r>
                        <a:rPr lang="en-GB" sz="1100" b="0" noProof="0" dirty="0">
                          <a:latin typeface="Arial" panose="020B0604020202020204" pitchFamily="34" charset="0"/>
                          <a:cs typeface="Arial" panose="020B0604020202020204" pitchFamily="34" charset="0"/>
                        </a:rPr>
                        <a:t>Dysgeusia</a:t>
                      </a:r>
                      <a:endParaRPr lang="en-GB" sz="1100" b="0" baseline="30000" noProof="0" dirty="0">
                        <a:latin typeface="Arial" panose="020B0604020202020204" pitchFamily="34" charset="0"/>
                        <a:cs typeface="Arial" panose="020B0604020202020204" pitchFamily="34" charset="0"/>
                      </a:endParaRPr>
                    </a:p>
                  </a:txBody>
                  <a:tcPr marL="55440" marR="5544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15 (11%)</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2 (2%)</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17 (13%)</a:t>
                      </a:r>
                    </a:p>
                  </a:txBody>
                  <a:tcPr marL="0" marR="0" marT="46800" marB="46800" anchor="ctr"/>
                </a:tc>
                <a:extLst>
                  <a:ext uri="{0D108BD9-81ED-4DB2-BD59-A6C34878D82A}">
                    <a16:rowId xmlns:a16="http://schemas.microsoft.com/office/drawing/2014/main" val="382708676"/>
                  </a:ext>
                </a:extLst>
              </a:tr>
              <a:tr h="327987">
                <a:tc>
                  <a:txBody>
                    <a:bodyPr/>
                    <a:lstStyle/>
                    <a:p>
                      <a:pPr>
                        <a:lnSpc>
                          <a:spcPct val="90000"/>
                        </a:lnSpc>
                      </a:pPr>
                      <a:r>
                        <a:rPr lang="en-GB" sz="1100" b="0" noProof="0" dirty="0">
                          <a:latin typeface="Arial" panose="020B0604020202020204" pitchFamily="34" charset="0"/>
                          <a:cs typeface="Arial" panose="020B0604020202020204" pitchFamily="34" charset="0"/>
                        </a:rPr>
                        <a:t>Nausea</a:t>
                      </a:r>
                    </a:p>
                  </a:txBody>
                  <a:tcPr marL="55440" marR="5544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15 (11%)</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1 (1%)</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a:t>
                      </a:r>
                    </a:p>
                  </a:txBody>
                  <a:tcPr marL="0" marR="0" marT="46800" marB="46800" anchor="ctr"/>
                </a:tc>
                <a:tc>
                  <a:txBody>
                    <a:bodyPr/>
                    <a:lstStyle/>
                    <a:p>
                      <a:pPr algn="ctr">
                        <a:lnSpc>
                          <a:spcPct val="90000"/>
                        </a:lnSpc>
                      </a:pPr>
                      <a:r>
                        <a:rPr lang="en-GB" sz="1100" noProof="0" dirty="0">
                          <a:latin typeface="Arial" panose="020B0604020202020204" pitchFamily="34" charset="0"/>
                          <a:cs typeface="Arial" panose="020B0604020202020204" pitchFamily="34" charset="0"/>
                        </a:rPr>
                        <a:t>16 (12%)</a:t>
                      </a:r>
                    </a:p>
                  </a:txBody>
                  <a:tcPr marL="0" marR="0" marT="46800" marB="46800" anchor="ctr"/>
                </a:tc>
                <a:extLst>
                  <a:ext uri="{0D108BD9-81ED-4DB2-BD59-A6C34878D82A}">
                    <a16:rowId xmlns:a16="http://schemas.microsoft.com/office/drawing/2014/main" val="3094926878"/>
                  </a:ext>
                </a:extLst>
              </a:tr>
            </a:tbl>
          </a:graphicData>
        </a:graphic>
      </p:graphicFrame>
      <p:sp>
        <p:nvSpPr>
          <p:cNvPr id="8" name="TextBox 7">
            <a:extLst>
              <a:ext uri="{FF2B5EF4-FFF2-40B4-BE49-F238E27FC236}">
                <a16:creationId xmlns:a16="http://schemas.microsoft.com/office/drawing/2014/main" id="{13A26905-E439-E485-AFB8-9AD4CB104471}"/>
              </a:ext>
            </a:extLst>
          </p:cNvPr>
          <p:cNvSpPr txBox="1"/>
          <p:nvPr/>
        </p:nvSpPr>
        <p:spPr>
          <a:xfrm>
            <a:off x="6816080" y="2843644"/>
            <a:ext cx="4633226" cy="369332"/>
          </a:xfrm>
          <a:prstGeom prst="rect">
            <a:avLst/>
          </a:prstGeom>
          <a:noFill/>
        </p:spPr>
        <p:txBody>
          <a:bodyPr wrap="square" lIns="0" tIns="0" rIns="0" bIns="0" rtlCol="0">
            <a:spAutoFit/>
          </a:bodyPr>
          <a:lstStyle/>
          <a:p>
            <a:r>
              <a:rPr lang="en-GB" sz="1200" b="1" dirty="0">
                <a:latin typeface="Arial" panose="020B0604020202020204" pitchFamily="34" charset="0"/>
                <a:ea typeface="Aileron" charset="0"/>
                <a:cs typeface="Arial" panose="020B0604020202020204" pitchFamily="34" charset="0"/>
              </a:rPr>
              <a:t>Treatment-related adverse events (TRAEs) in ≥10% of patients</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all treated (N=133)</a:t>
            </a:r>
            <a:endParaRPr lang="en-GB" sz="1000" i="1" dirty="0">
              <a:latin typeface="Arial" panose="020B0604020202020204" pitchFamily="34" charset="0"/>
              <a:ea typeface="Aileron" charset="0"/>
              <a:cs typeface="Arial" panose="020B0604020202020204" pitchFamily="34" charset="0"/>
            </a:endParaRPr>
          </a:p>
        </p:txBody>
      </p:sp>
      <p:graphicFrame>
        <p:nvGraphicFramePr>
          <p:cNvPr id="9" name="Content Placeholder 24">
            <a:extLst>
              <a:ext uri="{FF2B5EF4-FFF2-40B4-BE49-F238E27FC236}">
                <a16:creationId xmlns:a16="http://schemas.microsoft.com/office/drawing/2014/main" id="{EB4F4D51-80A7-41EE-95D2-0ABD9C3DE212}"/>
              </a:ext>
            </a:extLst>
          </p:cNvPr>
          <p:cNvGraphicFramePr>
            <a:graphicFrameLocks/>
          </p:cNvGraphicFramePr>
          <p:nvPr>
            <p:extLst>
              <p:ext uri="{D42A27DB-BD31-4B8C-83A1-F6EECF244321}">
                <p14:modId xmlns:p14="http://schemas.microsoft.com/office/powerpoint/2010/main" val="3116632681"/>
              </p:ext>
            </p:extLst>
          </p:nvPr>
        </p:nvGraphicFramePr>
        <p:xfrm>
          <a:off x="609600" y="3274792"/>
          <a:ext cx="5940000" cy="2242440"/>
        </p:xfrm>
        <a:graphic>
          <a:graphicData uri="http://schemas.openxmlformats.org/drawingml/2006/table">
            <a:tbl>
              <a:tblPr firstRow="1" bandRow="1">
                <a:tableStyleId>{5C22544A-7EE6-4342-B048-85BDC9FD1C3A}</a:tableStyleId>
              </a:tblPr>
              <a:tblGrid>
                <a:gridCol w="3888000">
                  <a:extLst>
                    <a:ext uri="{9D8B030D-6E8A-4147-A177-3AD203B41FA5}">
                      <a16:colId xmlns:a16="http://schemas.microsoft.com/office/drawing/2014/main" val="2974943267"/>
                    </a:ext>
                  </a:extLst>
                </a:gridCol>
                <a:gridCol w="432000">
                  <a:extLst>
                    <a:ext uri="{9D8B030D-6E8A-4147-A177-3AD203B41FA5}">
                      <a16:colId xmlns:a16="http://schemas.microsoft.com/office/drawing/2014/main" val="1031516960"/>
                    </a:ext>
                  </a:extLst>
                </a:gridCol>
                <a:gridCol w="792000">
                  <a:extLst>
                    <a:ext uri="{9D8B030D-6E8A-4147-A177-3AD203B41FA5}">
                      <a16:colId xmlns:a16="http://schemas.microsoft.com/office/drawing/2014/main" val="10557440"/>
                    </a:ext>
                  </a:extLst>
                </a:gridCol>
                <a:gridCol w="828000">
                  <a:extLst>
                    <a:ext uri="{9D8B030D-6E8A-4147-A177-3AD203B41FA5}">
                      <a16:colId xmlns:a16="http://schemas.microsoft.com/office/drawing/2014/main" val="3916485882"/>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noProof="0" dirty="0">
                          <a:solidFill>
                            <a:schemeClr val="bg1"/>
                          </a:solidFill>
                          <a:latin typeface="Arial" panose="020B0604020202020204" pitchFamily="34" charset="0"/>
                          <a:cs typeface="Arial" panose="020B0604020202020204" pitchFamily="34" charset="0"/>
                        </a:rPr>
                        <a:t>Activity of NVL-655 at RP2D (RECIST 1.1)</a:t>
                      </a:r>
                    </a:p>
                  </a:txBody>
                  <a:tcPr marL="55440" marR="55440" marT="72000" marB="72000">
                    <a:solidFill>
                      <a:schemeClr val="accent1"/>
                    </a:solidFill>
                  </a:tcPr>
                </a:tc>
                <a:tc>
                  <a:txBody>
                    <a:bodyPr/>
                    <a:lstStyle/>
                    <a:p>
                      <a:pPr algn="ctr">
                        <a:lnSpc>
                          <a:spcPct val="90000"/>
                        </a:lnSpc>
                      </a:pPr>
                      <a:r>
                        <a:rPr lang="en-GB" sz="1000" b="1" noProof="0" dirty="0">
                          <a:solidFill>
                            <a:schemeClr val="bg1"/>
                          </a:solidFill>
                          <a:latin typeface="Arial" panose="020B0604020202020204" pitchFamily="34" charset="0"/>
                          <a:cs typeface="Arial" panose="020B0604020202020204" pitchFamily="34" charset="0"/>
                        </a:rPr>
                        <a:t>ORR, %</a:t>
                      </a:r>
                    </a:p>
                  </a:txBody>
                  <a:tcPr marL="0" marR="0" marT="72000" marB="72000">
                    <a:lnB w="38100" cap="flat" cmpd="sng" algn="ctr">
                      <a:solidFill>
                        <a:schemeClr val="accent5"/>
                      </a:solidFill>
                      <a:prstDash val="solid"/>
                      <a:round/>
                      <a:headEnd type="none" w="med" len="med"/>
                      <a:tailEnd type="none" w="med" len="med"/>
                    </a:lnB>
                    <a:solidFill>
                      <a:schemeClr val="accent1"/>
                    </a:solidFill>
                  </a:tcPr>
                </a:tc>
                <a:tc>
                  <a:txBody>
                    <a:bodyPr/>
                    <a:lstStyle/>
                    <a:p>
                      <a:pPr algn="ctr">
                        <a:lnSpc>
                          <a:spcPct val="90000"/>
                        </a:lnSpc>
                      </a:pPr>
                      <a:r>
                        <a:rPr lang="en-GB" sz="1000" noProof="0" dirty="0">
                          <a:solidFill>
                            <a:schemeClr val="bg1"/>
                          </a:solidFill>
                          <a:latin typeface="Arial" panose="020B0604020202020204" pitchFamily="34" charset="0"/>
                          <a:cs typeface="Arial" panose="020B0604020202020204" pitchFamily="34" charset="0"/>
                        </a:rPr>
                        <a:t>Median DoR, mo</a:t>
                      </a:r>
                      <a:endParaRPr lang="en-GB" sz="1000" b="1" noProof="0" dirty="0">
                        <a:solidFill>
                          <a:schemeClr val="bg1"/>
                        </a:solidFill>
                        <a:latin typeface="Arial" panose="020B0604020202020204" pitchFamily="34" charset="0"/>
                        <a:cs typeface="Arial" panose="020B0604020202020204" pitchFamily="34" charset="0"/>
                      </a:endParaRPr>
                    </a:p>
                  </a:txBody>
                  <a:tcPr marL="36000" marR="36000" marT="72000" marB="72000">
                    <a:lnB w="38100" cap="flat" cmpd="sng" algn="ctr">
                      <a:solidFill>
                        <a:schemeClr val="accent5"/>
                      </a:solidFill>
                      <a:prstDash val="solid"/>
                      <a:round/>
                      <a:headEnd type="none" w="med" len="med"/>
                      <a:tailEnd type="none" w="med" len="med"/>
                    </a:lnB>
                    <a:solidFill>
                      <a:schemeClr val="accent1"/>
                    </a:solidFill>
                  </a:tcPr>
                </a:tc>
                <a:tc>
                  <a:txBody>
                    <a:bodyPr/>
                    <a:lstStyle/>
                    <a:p>
                      <a:pPr algn="ctr">
                        <a:lnSpc>
                          <a:spcPct val="90000"/>
                        </a:lnSpc>
                      </a:pPr>
                      <a:r>
                        <a:rPr lang="en-GB" sz="1000" noProof="0" dirty="0">
                          <a:solidFill>
                            <a:schemeClr val="bg1"/>
                          </a:solidFill>
                          <a:latin typeface="Arial" panose="020B0604020202020204" pitchFamily="34" charset="0"/>
                          <a:cs typeface="Arial" panose="020B0604020202020204" pitchFamily="34" charset="0"/>
                        </a:rPr>
                        <a:t>DoR ≥ 6 mo (%)</a:t>
                      </a:r>
                      <a:endParaRPr lang="en-GB" sz="1000" b="1" noProof="0" dirty="0">
                        <a:solidFill>
                          <a:schemeClr val="bg1"/>
                        </a:solidFill>
                        <a:latin typeface="Arial" panose="020B0604020202020204" pitchFamily="34" charset="0"/>
                        <a:cs typeface="Arial" panose="020B0604020202020204" pitchFamily="34" charset="0"/>
                      </a:endParaRPr>
                    </a:p>
                  </a:txBody>
                  <a:tcPr marL="0" marR="0" marT="72000" marB="72000">
                    <a:lnB w="38100" cap="flat" cmpd="sng" algn="ctr">
                      <a:solidFill>
                        <a:schemeClr val="accent5"/>
                      </a:solidFill>
                      <a:prstDash val="solid"/>
                      <a:round/>
                      <a:headEnd type="none" w="med" len="med"/>
                      <a:tailEnd type="none" w="med" len="med"/>
                    </a:lnB>
                    <a:solidFill>
                      <a:schemeClr val="accent1"/>
                    </a:solidFill>
                  </a:tcPr>
                </a:tc>
                <a:extLst>
                  <a:ext uri="{0D108BD9-81ED-4DB2-BD59-A6C34878D82A}">
                    <a16:rowId xmlns:a16="http://schemas.microsoft.com/office/drawing/2014/main" val="3164741550"/>
                  </a:ext>
                </a:extLst>
              </a:tr>
              <a:tr h="0">
                <a:tc>
                  <a:txBody>
                    <a:bodyPr/>
                    <a:lstStyle/>
                    <a:p>
                      <a:pPr>
                        <a:lnSpc>
                          <a:spcPct val="90000"/>
                        </a:lnSpc>
                      </a:pPr>
                      <a:r>
                        <a:rPr lang="en-GB" sz="1000" b="1" noProof="0" dirty="0">
                          <a:solidFill>
                            <a:schemeClr val="tx1"/>
                          </a:solidFill>
                          <a:latin typeface="Arial" panose="020B0604020202020204" pitchFamily="34" charset="0"/>
                          <a:cs typeface="Arial" panose="020B0604020202020204" pitchFamily="34" charset="0"/>
                        </a:rPr>
                        <a:t>All prior ALK + NSCLC response </a:t>
                      </a:r>
                      <a:r>
                        <a:rPr lang="en-GB" sz="1000" b="1" noProof="0" dirty="0">
                          <a:latin typeface="Arial" panose="020B0604020202020204" pitchFamily="34" charset="0"/>
                          <a:cs typeface="Arial" panose="020B0604020202020204" pitchFamily="34" charset="0"/>
                        </a:rPr>
                        <a:t>evaluable </a:t>
                      </a:r>
                      <a:br>
                        <a:rPr lang="en-GB" sz="1000" b="1" noProof="0" dirty="0">
                          <a:latin typeface="Arial" panose="020B0604020202020204" pitchFamily="34" charset="0"/>
                          <a:cs typeface="Arial" panose="020B0604020202020204" pitchFamily="34" charset="0"/>
                        </a:rPr>
                      </a:br>
                      <a:r>
                        <a:rPr lang="en-GB" sz="1000" b="0" noProof="0" dirty="0">
                          <a:latin typeface="Arial" panose="020B0604020202020204" pitchFamily="34" charset="0"/>
                          <a:cs typeface="Arial" panose="020B0604020202020204" pitchFamily="34" charset="0"/>
                        </a:rPr>
                        <a:t>(1-5 prior ALK TKIs ± prior chemotherapy)</a:t>
                      </a:r>
                    </a:p>
                  </a:txBody>
                  <a:tcPr marL="55440" marR="55440" marT="72000" marB="72000"/>
                </a:tc>
                <a:tc>
                  <a:txBody>
                    <a:bodyPr/>
                    <a:lstStyle/>
                    <a:p>
                      <a:pPr algn="ctr">
                        <a:lnSpc>
                          <a:spcPct val="90000"/>
                        </a:lnSpc>
                      </a:pPr>
                      <a:r>
                        <a:rPr lang="en-GB" sz="1000" noProof="0" dirty="0">
                          <a:latin typeface="Arial" panose="020B0604020202020204" pitchFamily="34" charset="0"/>
                          <a:cs typeface="Arial" panose="020B0604020202020204" pitchFamily="34" charset="0"/>
                        </a:rPr>
                        <a:t>38%</a:t>
                      </a:r>
                    </a:p>
                  </a:txBody>
                  <a:tcPr marL="0" marR="0" marT="72000" marB="72000">
                    <a:lnT w="38100" cap="flat" cmpd="sng" algn="ctr">
                      <a:solidFill>
                        <a:schemeClr val="accent5"/>
                      </a:solidFill>
                      <a:prstDash val="solid"/>
                      <a:round/>
                      <a:headEnd type="none" w="med" len="med"/>
                      <a:tailEnd type="none" w="med" len="med"/>
                    </a:lnT>
                  </a:tcPr>
                </a:tc>
                <a:tc>
                  <a:txBody>
                    <a:bodyPr/>
                    <a:lstStyle/>
                    <a:p>
                      <a:pPr algn="ctr">
                        <a:lnSpc>
                          <a:spcPct val="90000"/>
                        </a:lnSpc>
                      </a:pPr>
                      <a:r>
                        <a:rPr lang="en-GB" sz="1000" noProof="0" dirty="0">
                          <a:latin typeface="Arial" panose="020B0604020202020204" pitchFamily="34" charset="0"/>
                          <a:cs typeface="Arial" panose="020B0604020202020204" pitchFamily="34" charset="0"/>
                        </a:rPr>
                        <a:t>Not reached</a:t>
                      </a:r>
                    </a:p>
                  </a:txBody>
                  <a:tcPr marL="36000" marR="36000" marT="72000" marB="72000">
                    <a:lnT w="38100" cap="flat" cmpd="sng" algn="ctr">
                      <a:solidFill>
                        <a:schemeClr val="accent5"/>
                      </a:solidFill>
                      <a:prstDash val="solid"/>
                      <a:round/>
                      <a:headEnd type="none" w="med" len="med"/>
                      <a:tailEnd type="none" w="med" len="med"/>
                    </a:lnT>
                  </a:tcPr>
                </a:tc>
                <a:tc>
                  <a:txBody>
                    <a:bodyPr/>
                    <a:lstStyle/>
                    <a:p>
                      <a:pPr algn="ctr">
                        <a:lnSpc>
                          <a:spcPct val="90000"/>
                        </a:lnSpc>
                      </a:pPr>
                      <a:r>
                        <a:rPr lang="en-GB" sz="1000" noProof="0" dirty="0">
                          <a:latin typeface="Arial" panose="020B0604020202020204" pitchFamily="34" charset="0"/>
                          <a:cs typeface="Arial" panose="020B0604020202020204" pitchFamily="34" charset="0"/>
                        </a:rPr>
                        <a:t>100</a:t>
                      </a:r>
                    </a:p>
                  </a:txBody>
                  <a:tcPr marL="72000" marR="0" marT="72000" marB="72000">
                    <a:lnT w="381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897653207"/>
                  </a:ext>
                </a:extLst>
              </a:tr>
              <a:tr h="0">
                <a:tc>
                  <a:txBody>
                    <a:bodyPr/>
                    <a:lstStyle/>
                    <a:p>
                      <a:pPr>
                        <a:lnSpc>
                          <a:spcPct val="90000"/>
                        </a:lnSpc>
                      </a:pPr>
                      <a:r>
                        <a:rPr lang="en-GB" sz="1000" b="1" noProof="0" dirty="0">
                          <a:latin typeface="Arial" panose="020B0604020202020204" pitchFamily="34" charset="0"/>
                          <a:cs typeface="Arial" panose="020B0604020202020204" pitchFamily="34" charset="0"/>
                        </a:rPr>
                        <a:t>Prior lorlatinib </a:t>
                      </a:r>
                      <a:r>
                        <a:rPr lang="en-GB" sz="1000" b="0" noProof="0" dirty="0">
                          <a:latin typeface="Arial" panose="020B0604020202020204" pitchFamily="34" charset="0"/>
                          <a:cs typeface="Arial" panose="020B0604020202020204" pitchFamily="34" charset="0"/>
                        </a:rPr>
                        <a:t>(≥2 prior ALK TKIs ± prior chemotherapy)</a:t>
                      </a:r>
                      <a:endParaRPr lang="en-GB" sz="1000" b="1" noProof="0" dirty="0">
                        <a:latin typeface="Arial" panose="020B0604020202020204" pitchFamily="34" charset="0"/>
                        <a:cs typeface="Arial" panose="020B0604020202020204" pitchFamily="34" charset="0"/>
                      </a:endParaRPr>
                    </a:p>
                  </a:txBody>
                  <a:tcPr marL="55440" marR="55440" marT="72000" marB="72000"/>
                </a:tc>
                <a:tc>
                  <a:txBody>
                    <a:bodyPr/>
                    <a:lstStyle/>
                    <a:p>
                      <a:pPr algn="ctr">
                        <a:lnSpc>
                          <a:spcPct val="90000"/>
                        </a:lnSpc>
                      </a:pPr>
                      <a:r>
                        <a:rPr lang="en-GB" sz="1000" noProof="0" dirty="0">
                          <a:latin typeface="Arial" panose="020B0604020202020204" pitchFamily="34" charset="0"/>
                          <a:cs typeface="Arial" panose="020B0604020202020204" pitchFamily="34" charset="0"/>
                        </a:rPr>
                        <a:t>35%</a:t>
                      </a:r>
                    </a:p>
                  </a:txBody>
                  <a:tcPr marL="0" marR="0" marT="72000" marB="72000"/>
                </a:tc>
                <a:tc>
                  <a:txBody>
                    <a:bodyPr/>
                    <a:lstStyle/>
                    <a:p>
                      <a:pPr algn="ctr">
                        <a:lnSpc>
                          <a:spcPct val="90000"/>
                        </a:lnSpc>
                      </a:pPr>
                      <a:r>
                        <a:rPr lang="en-GB" sz="1000" noProof="0" dirty="0">
                          <a:latin typeface="Arial" panose="020B0604020202020204" pitchFamily="34" charset="0"/>
                          <a:cs typeface="Arial" panose="020B0604020202020204" pitchFamily="34" charset="0"/>
                        </a:rPr>
                        <a:t>Not reached</a:t>
                      </a:r>
                    </a:p>
                  </a:txBody>
                  <a:tcPr marL="36000" marR="36000" marT="72000" marB="72000"/>
                </a:tc>
                <a:tc>
                  <a:txBody>
                    <a:bodyPr/>
                    <a:lstStyle/>
                    <a:p>
                      <a:pPr algn="ctr">
                        <a:lnSpc>
                          <a:spcPct val="90000"/>
                        </a:lnSpc>
                      </a:pPr>
                      <a:r>
                        <a:rPr lang="en-GB" sz="1000" noProof="0" dirty="0">
                          <a:latin typeface="Arial" panose="020B0604020202020204" pitchFamily="34" charset="0"/>
                          <a:cs typeface="Arial" panose="020B0604020202020204" pitchFamily="34" charset="0"/>
                        </a:rPr>
                        <a:t>100</a:t>
                      </a:r>
                    </a:p>
                  </a:txBody>
                  <a:tcPr marL="72000" marR="0" marT="72000" marB="72000"/>
                </a:tc>
                <a:extLst>
                  <a:ext uri="{0D108BD9-81ED-4DB2-BD59-A6C34878D82A}">
                    <a16:rowId xmlns:a16="http://schemas.microsoft.com/office/drawing/2014/main" val="2998769261"/>
                  </a:ext>
                </a:extLst>
              </a:tr>
              <a:tr h="0">
                <a:tc>
                  <a:txBody>
                    <a:bodyPr/>
                    <a:lstStyle/>
                    <a:p>
                      <a:pPr marL="0" indent="182563">
                        <a:lnSpc>
                          <a:spcPct val="90000"/>
                        </a:lnSpc>
                        <a:tabLst/>
                      </a:pPr>
                      <a:r>
                        <a:rPr lang="en-GB" sz="1000" b="1" noProof="0" dirty="0">
                          <a:latin typeface="Arial" panose="020B0604020202020204" pitchFamily="34" charset="0"/>
                          <a:cs typeface="Arial" panose="020B0604020202020204" pitchFamily="34" charset="0"/>
                        </a:rPr>
                        <a:t>With compound </a:t>
                      </a:r>
                      <a:r>
                        <a:rPr lang="en-GB" sz="1000" b="1" i="1" noProof="0" dirty="0">
                          <a:latin typeface="Arial" panose="020B0604020202020204" pitchFamily="34" charset="0"/>
                          <a:cs typeface="Arial" panose="020B0604020202020204" pitchFamily="34" charset="0"/>
                        </a:rPr>
                        <a:t>ALK</a:t>
                      </a:r>
                      <a:r>
                        <a:rPr lang="en-GB" sz="1000" b="1" noProof="0" dirty="0">
                          <a:latin typeface="Arial" panose="020B0604020202020204" pitchFamily="34" charset="0"/>
                          <a:cs typeface="Arial" panose="020B0604020202020204" pitchFamily="34" charset="0"/>
                        </a:rPr>
                        <a:t> resistance mutations</a:t>
                      </a:r>
                    </a:p>
                  </a:txBody>
                  <a:tcPr marL="55440" marR="55440" marT="72000" marB="72000"/>
                </a:tc>
                <a:tc>
                  <a:txBody>
                    <a:bodyPr/>
                    <a:lstStyle/>
                    <a:p>
                      <a:pPr algn="ctr">
                        <a:lnSpc>
                          <a:spcPct val="90000"/>
                        </a:lnSpc>
                      </a:pPr>
                      <a:r>
                        <a:rPr lang="en-GB" sz="1000" noProof="0" dirty="0">
                          <a:latin typeface="Arial" panose="020B0604020202020204" pitchFamily="34" charset="0"/>
                          <a:cs typeface="Arial" panose="020B0604020202020204" pitchFamily="34" charset="0"/>
                        </a:rPr>
                        <a:t>64%</a:t>
                      </a:r>
                    </a:p>
                  </a:txBody>
                  <a:tcPr marL="0" marR="0" marT="72000" marB="72000"/>
                </a:tc>
                <a:tc>
                  <a:txBody>
                    <a:bodyPr/>
                    <a:lstStyle/>
                    <a:p>
                      <a:pPr algn="ctr">
                        <a:lnSpc>
                          <a:spcPct val="90000"/>
                        </a:lnSpc>
                      </a:pPr>
                      <a:r>
                        <a:rPr lang="en-GB" sz="1000" noProof="0" dirty="0">
                          <a:latin typeface="Arial" panose="020B0604020202020204" pitchFamily="34" charset="0"/>
                          <a:cs typeface="Arial" panose="020B0604020202020204" pitchFamily="34" charset="0"/>
                        </a:rPr>
                        <a:t>Not reached</a:t>
                      </a:r>
                    </a:p>
                  </a:txBody>
                  <a:tcPr marL="36000" marR="36000" marT="72000" marB="72000"/>
                </a:tc>
                <a:tc>
                  <a:txBody>
                    <a:bodyPr/>
                    <a:lstStyle/>
                    <a:p>
                      <a:pPr algn="ctr">
                        <a:lnSpc>
                          <a:spcPct val="90000"/>
                        </a:lnSpc>
                      </a:pPr>
                      <a:r>
                        <a:rPr lang="en-GB" sz="1000" noProof="0" dirty="0">
                          <a:latin typeface="Arial" panose="020B0604020202020204" pitchFamily="34" charset="0"/>
                          <a:cs typeface="Arial" panose="020B0604020202020204" pitchFamily="34" charset="0"/>
                        </a:rPr>
                        <a:t>100</a:t>
                      </a:r>
                    </a:p>
                  </a:txBody>
                  <a:tcPr marL="72000" marR="0" marT="72000" marB="72000"/>
                </a:tc>
                <a:extLst>
                  <a:ext uri="{0D108BD9-81ED-4DB2-BD59-A6C34878D82A}">
                    <a16:rowId xmlns:a16="http://schemas.microsoft.com/office/drawing/2014/main" val="3475555474"/>
                  </a:ext>
                </a:extLst>
              </a:tr>
              <a:tr h="0">
                <a:tc>
                  <a:txBody>
                    <a:bodyPr/>
                    <a:lstStyle/>
                    <a:p>
                      <a:pPr>
                        <a:lnSpc>
                          <a:spcPct val="90000"/>
                        </a:lnSpc>
                      </a:pPr>
                      <a:r>
                        <a:rPr lang="en-GB" sz="1000" b="1" noProof="0" dirty="0">
                          <a:latin typeface="Arial" panose="020B0604020202020204" pitchFamily="34" charset="0"/>
                          <a:cs typeface="Arial" panose="020B0604020202020204" pitchFamily="34" charset="0"/>
                        </a:rPr>
                        <a:t>Lorlatinib-naïve </a:t>
                      </a:r>
                      <a:r>
                        <a:rPr lang="en-GB" sz="1000" b="0" noProof="0" dirty="0">
                          <a:latin typeface="Arial" panose="020B0604020202020204" pitchFamily="34" charset="0"/>
                          <a:cs typeface="Arial" panose="020B0604020202020204" pitchFamily="34" charset="0"/>
                        </a:rPr>
                        <a:t>(≥1 prior 2G ± 1G ALK TKI ± prior chemotherapy)</a:t>
                      </a:r>
                      <a:endParaRPr lang="en-GB" sz="1000" b="1" baseline="30000" noProof="0" dirty="0">
                        <a:latin typeface="Arial" panose="020B0604020202020204" pitchFamily="34" charset="0"/>
                        <a:cs typeface="Arial" panose="020B0604020202020204" pitchFamily="34" charset="0"/>
                      </a:endParaRPr>
                    </a:p>
                  </a:txBody>
                  <a:tcPr marL="55440" marR="55440" marT="72000" marB="72000"/>
                </a:tc>
                <a:tc>
                  <a:txBody>
                    <a:bodyPr/>
                    <a:lstStyle/>
                    <a:p>
                      <a:pPr algn="ctr">
                        <a:lnSpc>
                          <a:spcPct val="90000"/>
                        </a:lnSpc>
                      </a:pPr>
                      <a:r>
                        <a:rPr lang="en-GB" sz="1000" noProof="0" dirty="0">
                          <a:latin typeface="Arial" panose="020B0604020202020204" pitchFamily="34" charset="0"/>
                          <a:cs typeface="Arial" panose="020B0604020202020204" pitchFamily="34" charset="0"/>
                        </a:rPr>
                        <a:t>57%</a:t>
                      </a:r>
                    </a:p>
                  </a:txBody>
                  <a:tcPr marL="0" marR="0" marT="72000" marB="72000"/>
                </a:tc>
                <a:tc>
                  <a:txBody>
                    <a:bodyPr/>
                    <a:lstStyle/>
                    <a:p>
                      <a:pPr algn="ctr">
                        <a:lnSpc>
                          <a:spcPct val="90000"/>
                        </a:lnSpc>
                      </a:pPr>
                      <a:r>
                        <a:rPr lang="en-GB" sz="1000" noProof="0" dirty="0">
                          <a:latin typeface="Arial" panose="020B0604020202020204" pitchFamily="34" charset="0"/>
                          <a:cs typeface="Arial" panose="020B0604020202020204" pitchFamily="34" charset="0"/>
                        </a:rPr>
                        <a:t>Not reached</a:t>
                      </a:r>
                    </a:p>
                  </a:txBody>
                  <a:tcPr marL="36000" marR="36000" marT="72000" marB="72000"/>
                </a:tc>
                <a:tc>
                  <a:txBody>
                    <a:bodyPr/>
                    <a:lstStyle/>
                    <a:p>
                      <a:pPr algn="ctr">
                        <a:lnSpc>
                          <a:spcPct val="90000"/>
                        </a:lnSpc>
                      </a:pPr>
                      <a:r>
                        <a:rPr lang="en-GB" sz="1000" noProof="0" dirty="0">
                          <a:latin typeface="Arial" panose="020B0604020202020204" pitchFamily="34" charset="0"/>
                          <a:cs typeface="Arial" panose="020B0604020202020204" pitchFamily="34" charset="0"/>
                        </a:rPr>
                        <a:t>100</a:t>
                      </a:r>
                    </a:p>
                  </a:txBody>
                  <a:tcPr marL="72000" marR="0" marT="72000" marB="72000"/>
                </a:tc>
                <a:extLst>
                  <a:ext uri="{0D108BD9-81ED-4DB2-BD59-A6C34878D82A}">
                    <a16:rowId xmlns:a16="http://schemas.microsoft.com/office/drawing/2014/main" val="382708676"/>
                  </a:ext>
                </a:extLst>
              </a:tr>
              <a:tr h="0">
                <a:tc>
                  <a:txBody>
                    <a:bodyPr/>
                    <a:lstStyle/>
                    <a:p>
                      <a:pPr marL="0" indent="182563">
                        <a:lnSpc>
                          <a:spcPct val="90000"/>
                        </a:lnSpc>
                        <a:tabLst/>
                      </a:pPr>
                      <a:r>
                        <a:rPr lang="en-GB" sz="1000" b="1" noProof="0" dirty="0">
                          <a:latin typeface="Arial" panose="020B0604020202020204" pitchFamily="34" charset="0"/>
                          <a:cs typeface="Arial" panose="020B0604020202020204" pitchFamily="34" charset="0"/>
                        </a:rPr>
                        <a:t>With </a:t>
                      </a:r>
                      <a:r>
                        <a:rPr lang="en-GB" sz="1000" b="1" i="1" noProof="0" dirty="0">
                          <a:latin typeface="Arial" panose="020B0604020202020204" pitchFamily="34" charset="0"/>
                          <a:cs typeface="Arial" panose="020B0604020202020204" pitchFamily="34" charset="0"/>
                        </a:rPr>
                        <a:t>ALK</a:t>
                      </a:r>
                      <a:r>
                        <a:rPr lang="en-GB" sz="1000" b="1" noProof="0" dirty="0">
                          <a:latin typeface="Arial" panose="020B0604020202020204" pitchFamily="34" charset="0"/>
                          <a:cs typeface="Arial" panose="020B0604020202020204" pitchFamily="34" charset="0"/>
                        </a:rPr>
                        <a:t> resistance mutation(s)</a:t>
                      </a:r>
                    </a:p>
                  </a:txBody>
                  <a:tcPr marL="55440" marR="55440" marT="72000" marB="72000"/>
                </a:tc>
                <a:tc>
                  <a:txBody>
                    <a:bodyPr/>
                    <a:lstStyle/>
                    <a:p>
                      <a:pPr algn="ctr">
                        <a:lnSpc>
                          <a:spcPct val="90000"/>
                        </a:lnSpc>
                      </a:pPr>
                      <a:r>
                        <a:rPr lang="en-GB" sz="1000" noProof="0" dirty="0">
                          <a:latin typeface="Arial" panose="020B0604020202020204" pitchFamily="34" charset="0"/>
                          <a:cs typeface="Arial" panose="020B0604020202020204" pitchFamily="34" charset="0"/>
                        </a:rPr>
                        <a:t>80%</a:t>
                      </a:r>
                    </a:p>
                  </a:txBody>
                  <a:tcPr marL="0" marR="0" marT="72000" marB="72000"/>
                </a:tc>
                <a:tc>
                  <a:txBody>
                    <a:bodyPr/>
                    <a:lstStyle/>
                    <a:p>
                      <a:pPr algn="ctr">
                        <a:lnSpc>
                          <a:spcPct val="90000"/>
                        </a:lnSpc>
                      </a:pPr>
                      <a:r>
                        <a:rPr lang="en-GB" sz="1000" noProof="0" dirty="0">
                          <a:latin typeface="Arial" panose="020B0604020202020204" pitchFamily="34" charset="0"/>
                          <a:cs typeface="Arial" panose="020B0604020202020204" pitchFamily="34" charset="0"/>
                        </a:rPr>
                        <a:t>Not reached</a:t>
                      </a:r>
                    </a:p>
                  </a:txBody>
                  <a:tcPr marL="36000" marR="36000" marT="72000" marB="72000"/>
                </a:tc>
                <a:tc>
                  <a:txBody>
                    <a:bodyPr/>
                    <a:lstStyle/>
                    <a:p>
                      <a:pPr algn="ctr">
                        <a:lnSpc>
                          <a:spcPct val="90000"/>
                        </a:lnSpc>
                      </a:pPr>
                      <a:r>
                        <a:rPr lang="en-GB" sz="1000" noProof="0" dirty="0">
                          <a:latin typeface="Arial" panose="020B0604020202020204" pitchFamily="34" charset="0"/>
                          <a:cs typeface="Arial" panose="020B0604020202020204" pitchFamily="34" charset="0"/>
                        </a:rPr>
                        <a:t>100</a:t>
                      </a:r>
                    </a:p>
                  </a:txBody>
                  <a:tcPr marL="72000" marR="0" marT="72000" marB="72000"/>
                </a:tc>
                <a:extLst>
                  <a:ext uri="{0D108BD9-81ED-4DB2-BD59-A6C34878D82A}">
                    <a16:rowId xmlns:a16="http://schemas.microsoft.com/office/drawing/2014/main" val="3094926878"/>
                  </a:ext>
                </a:extLst>
              </a:tr>
              <a:tr h="0">
                <a:tc gridSpan="4">
                  <a:txBody>
                    <a:bodyPr/>
                    <a:lstStyle/>
                    <a:p>
                      <a:pPr marL="0" marR="0" lvl="0" indent="7938" algn="l" defTabSz="457200" rtl="0" eaLnBrk="1" fontAlgn="auto" latinLnBrk="0" hangingPunct="1">
                        <a:lnSpc>
                          <a:spcPct val="90000"/>
                        </a:lnSpc>
                        <a:spcBef>
                          <a:spcPts val="0"/>
                        </a:spcBef>
                        <a:spcAft>
                          <a:spcPts val="0"/>
                        </a:spcAft>
                        <a:buClrTx/>
                        <a:buSzTx/>
                        <a:buFontTx/>
                        <a:buNone/>
                        <a:tabLst/>
                        <a:defRPr/>
                      </a:pPr>
                      <a:r>
                        <a:rPr lang="en-GB" sz="1000" dirty="0">
                          <a:solidFill>
                            <a:schemeClr val="tx1"/>
                          </a:solidFill>
                          <a:latin typeface="Arial" panose="020B0604020202020204" pitchFamily="34" charset="0"/>
                          <a:ea typeface="Aileron" charset="0"/>
                          <a:cs typeface="Arial" panose="020B0604020202020204" pitchFamily="34" charset="0"/>
                        </a:rPr>
                        <a:t>RP2D was 150 mg once daily</a:t>
                      </a:r>
                    </a:p>
                  </a:txBody>
                  <a:tcPr marL="55440" marR="55440" marT="72000" marB="72000">
                    <a:noFill/>
                  </a:tcPr>
                </a:tc>
                <a:tc hMerge="1">
                  <a:txBody>
                    <a:bodyPr/>
                    <a:lstStyle/>
                    <a:p>
                      <a:pPr algn="ctr">
                        <a:lnSpc>
                          <a:spcPct val="90000"/>
                        </a:lnSpc>
                      </a:pPr>
                      <a:endParaRPr lang="en-GB" sz="1000" noProof="0" dirty="0">
                        <a:latin typeface="Arial" panose="020B0604020202020204" pitchFamily="34" charset="0"/>
                        <a:cs typeface="Arial" panose="020B0604020202020204" pitchFamily="34" charset="0"/>
                      </a:endParaRPr>
                    </a:p>
                  </a:txBody>
                  <a:tcPr marL="0" marR="0" marT="72000" marB="72000"/>
                </a:tc>
                <a:tc hMerge="1">
                  <a:txBody>
                    <a:bodyPr/>
                    <a:lstStyle/>
                    <a:p>
                      <a:pPr algn="l">
                        <a:lnSpc>
                          <a:spcPct val="90000"/>
                        </a:lnSpc>
                      </a:pPr>
                      <a:endParaRPr lang="en-GB" sz="1000" noProof="0" dirty="0">
                        <a:latin typeface="Arial" panose="020B0604020202020204" pitchFamily="34" charset="0"/>
                        <a:cs typeface="Arial" panose="020B0604020202020204" pitchFamily="34" charset="0"/>
                      </a:endParaRPr>
                    </a:p>
                  </a:txBody>
                  <a:tcPr marL="72000" marR="0" marT="72000" marB="72000"/>
                </a:tc>
                <a:tc hMerge="1">
                  <a:txBody>
                    <a:bodyPr/>
                    <a:lstStyle/>
                    <a:p>
                      <a:endParaRPr lang="en-GB"/>
                    </a:p>
                  </a:txBody>
                  <a:tcPr/>
                </a:tc>
                <a:extLst>
                  <a:ext uri="{0D108BD9-81ED-4DB2-BD59-A6C34878D82A}">
                    <a16:rowId xmlns:a16="http://schemas.microsoft.com/office/drawing/2014/main" val="4150284250"/>
                  </a:ext>
                </a:extLst>
              </a:tr>
            </a:tbl>
          </a:graphicData>
        </a:graphic>
      </p:graphicFrame>
    </p:spTree>
    <p:extLst>
      <p:ext uri="{BB962C8B-B14F-4D97-AF65-F5344CB8AC3E}">
        <p14:creationId xmlns:p14="http://schemas.microsoft.com/office/powerpoint/2010/main" val="608597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7A7D545C-A812-A572-83FA-E34C9482B707}"/>
              </a:ext>
            </a:extLst>
          </p:cNvPr>
          <p:cNvSpPr>
            <a:spLocks noGrp="1"/>
          </p:cNvSpPr>
          <p:nvPr>
            <p:ph sz="quarter" idx="12"/>
          </p:nvPr>
        </p:nvSpPr>
        <p:spPr>
          <a:xfrm>
            <a:off x="620184" y="1425600"/>
            <a:ext cx="10963200" cy="4525200"/>
          </a:xfrm>
        </p:spPr>
        <p:txBody>
          <a:bodyPr/>
          <a:lstStyle/>
          <a:p>
            <a:r>
              <a:rPr lang="en-GB" dirty="0"/>
              <a:t>In ALKOVE-1, NVL-655 was well-tolerated and the emerging safety profile was consistent </a:t>
            </a:r>
            <a:br>
              <a:rPr lang="en-GB" dirty="0"/>
            </a:br>
            <a:r>
              <a:rPr lang="en-GB" dirty="0"/>
              <a:t>with ALK-selective, TRK-sparing design</a:t>
            </a:r>
          </a:p>
          <a:p>
            <a:r>
              <a:rPr lang="en-GB" dirty="0"/>
              <a:t>Durable responses were observed in a heavily pre-treated population and across </a:t>
            </a:r>
            <a:br>
              <a:rPr lang="en-GB" dirty="0"/>
            </a:br>
            <a:r>
              <a:rPr lang="en-GB" dirty="0"/>
              <a:t>patient subgroups</a:t>
            </a:r>
          </a:p>
          <a:p>
            <a:r>
              <a:rPr lang="en-GB" dirty="0"/>
              <a:t>Durable intracranial responses were also observed</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Alkove-1: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ALK, anaplastic lymphoma kinase; TRK, tyrosine receptor kinase</a:t>
            </a:r>
          </a:p>
          <a:p>
            <a:r>
              <a:rPr lang="en-GB" sz="1200" dirty="0">
                <a:solidFill>
                  <a:schemeClr val="tx2"/>
                </a:solidFill>
                <a:effectLst/>
              </a:rPr>
              <a:t>Drilon A, et al. Ann Oncol. 2024;35 (suppl_2):S802-S877 (ESMO 2024 oral presentation, Abstract #1253O)</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37</a:t>
            </a:fld>
            <a:endParaRPr lang="en-GB" dirty="0"/>
          </a:p>
        </p:txBody>
      </p:sp>
      <p:sp>
        <p:nvSpPr>
          <p:cNvPr id="4" name="TextBox 3">
            <a:extLst>
              <a:ext uri="{FF2B5EF4-FFF2-40B4-BE49-F238E27FC236}">
                <a16:creationId xmlns:a16="http://schemas.microsoft.com/office/drawing/2014/main" id="{43E27406-9DB8-2DE1-96D1-89ABB3666CE3}"/>
              </a:ext>
            </a:extLst>
          </p:cNvPr>
          <p:cNvSpPr txBox="1"/>
          <p:nvPr/>
        </p:nvSpPr>
        <p:spPr>
          <a:xfrm>
            <a:off x="983432" y="4077072"/>
            <a:ext cx="9535366" cy="1433827"/>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US" dirty="0">
                <a:solidFill>
                  <a:srgbClr val="111111"/>
                </a:solidFill>
                <a:latin typeface="Arial" panose="020B0604020202020204" pitchFamily="34" charset="0"/>
                <a:cs typeface="Arial" panose="020B0604020202020204" pitchFamily="34" charset="0"/>
              </a:rPr>
              <a:t>T</a:t>
            </a:r>
            <a:r>
              <a:rPr lang="en-US" b="0" i="0" dirty="0">
                <a:solidFill>
                  <a:srgbClr val="111111"/>
                </a:solidFill>
                <a:effectLst/>
                <a:latin typeface="Arial" panose="020B0604020202020204" pitchFamily="34" charset="0"/>
                <a:cs typeface="Arial" panose="020B0604020202020204" pitchFamily="34" charset="0"/>
              </a:rPr>
              <a:t>he ALKOVE-1 trial highlights NVL-655 as a potent and selective ALK inhibitor with significant potential to improve treatment outcomes for patients with </a:t>
            </a:r>
            <a:r>
              <a:rPr lang="en-US" b="0" i="1" dirty="0">
                <a:solidFill>
                  <a:srgbClr val="111111"/>
                </a:solidFill>
                <a:effectLst/>
                <a:latin typeface="Arial" panose="020B0604020202020204" pitchFamily="34" charset="0"/>
                <a:cs typeface="Arial" panose="020B0604020202020204" pitchFamily="34" charset="0"/>
              </a:rPr>
              <a:t>ALK</a:t>
            </a:r>
            <a:r>
              <a:rPr lang="en-US" b="0" i="0" dirty="0">
                <a:solidFill>
                  <a:srgbClr val="111111"/>
                </a:solidFill>
                <a:effectLst/>
                <a:latin typeface="Arial" panose="020B0604020202020204" pitchFamily="34" charset="0"/>
                <a:cs typeface="Arial" panose="020B0604020202020204" pitchFamily="34" charset="0"/>
              </a:rPr>
              <a:t>-positive NSCLC, particularly those with brain metastases and resistance mutations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66546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br>
              <a:rPr lang="en-GB" sz="1800" kern="100" dirty="0">
                <a:effectLst/>
                <a:ea typeface="Calibri" panose="020F0502020204030204" pitchFamily="34" charset="0"/>
              </a:rPr>
            </a:br>
            <a:r>
              <a:rPr lang="en-GB" sz="3600" i="0" dirty="0">
                <a:effectLst/>
              </a:rPr>
              <a:t>Mechanisms of acquired resistance to first-line amivantamab plus lazertinib versus osimertinib in patients with </a:t>
            </a:r>
            <a:br>
              <a:rPr lang="en-GB" sz="3600" i="0" dirty="0">
                <a:effectLst/>
              </a:rPr>
            </a:br>
            <a:r>
              <a:rPr lang="en-GB" sz="3600" i="1" dirty="0">
                <a:effectLst/>
              </a:rPr>
              <a:t>EGFR</a:t>
            </a:r>
            <a:r>
              <a:rPr lang="en-GB" sz="3600" i="0" dirty="0">
                <a:effectLst/>
              </a:rPr>
              <a:t>-mutant advanced NSCLC: </a:t>
            </a:r>
            <a:br>
              <a:rPr lang="en-GB" sz="3600" i="0" dirty="0">
                <a:effectLst/>
              </a:rPr>
            </a:br>
            <a:r>
              <a:rPr lang="en-GB" sz="3600" i="0" dirty="0">
                <a:effectLst/>
              </a:rPr>
              <a:t>An early analysis from the phase 3 MARIPOSA study</a:t>
            </a:r>
            <a:endParaRPr lang="en-GB" sz="360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sz="2400" b="1" kern="100" dirty="0">
                <a:effectLst/>
                <a:ea typeface="Calibri" panose="020F0502020204030204" pitchFamily="34" charset="0"/>
              </a:rPr>
              <a:t>Besse B, et al. </a:t>
            </a:r>
            <a:r>
              <a:rPr lang="en-GB" sz="2400" b="1" kern="100" dirty="0">
                <a:ea typeface="Calibri" panose="020F0502020204030204" pitchFamily="34" charset="0"/>
              </a:rPr>
              <a:t>ESMO 2024. Abstract #LBA55</a:t>
            </a:r>
            <a:endParaRPr lang="en-GB" sz="2400" b="1" kern="100" dirty="0">
              <a:effectLst/>
              <a:ea typeface="Calibri" panose="020F0502020204030204" pitchFamily="34" charset="0"/>
            </a:endParaRPr>
          </a:p>
          <a:p>
            <a:endParaRPr lang="en-GB" sz="1800" kern="1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smtClean="0"/>
              <a:pPr/>
              <a:t>38</a:t>
            </a:fld>
            <a:endParaRPr lang="en-GB"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dirty="0"/>
              <a:t>EGFR, epidermal growth factor receptor; NSCLC, non-small cell lung cancer</a:t>
            </a:r>
          </a:p>
        </p:txBody>
      </p:sp>
    </p:spTree>
    <p:extLst>
      <p:ext uri="{BB962C8B-B14F-4D97-AF65-F5344CB8AC3E}">
        <p14:creationId xmlns:p14="http://schemas.microsoft.com/office/powerpoint/2010/main" val="356385428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D7C79DBF-6028-FFC5-FC75-5A71FDAD77EB}"/>
              </a:ext>
            </a:extLst>
          </p:cNvPr>
          <p:cNvCxnSpPr>
            <a:cxnSpLocks/>
          </p:cNvCxnSpPr>
          <p:nvPr/>
        </p:nvCxnSpPr>
        <p:spPr>
          <a:xfrm flipV="1">
            <a:off x="8433842" y="5266975"/>
            <a:ext cx="0" cy="468000"/>
          </a:xfrm>
          <a:prstGeom prst="line">
            <a:avLst/>
          </a:prstGeom>
          <a:ln w="25400">
            <a:solidFill>
              <a:schemeClr val="accent6"/>
            </a:solidFill>
            <a:prstDash val="sys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6B48120-9103-6DFF-0F51-E6CD4B5F666E}"/>
              </a:ext>
            </a:extLst>
          </p:cNvPr>
          <p:cNvCxnSpPr>
            <a:cxnSpLocks/>
          </p:cNvCxnSpPr>
          <p:nvPr/>
        </p:nvCxnSpPr>
        <p:spPr>
          <a:xfrm flipV="1">
            <a:off x="4664249" y="5266975"/>
            <a:ext cx="0" cy="4680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6AF07A09-0791-2572-AB1E-F6322FE91EB3}"/>
              </a:ext>
            </a:extLst>
          </p:cNvPr>
          <p:cNvSpPr>
            <a:spLocks noGrp="1"/>
          </p:cNvSpPr>
          <p:nvPr>
            <p:ph sz="quarter" idx="12"/>
          </p:nvPr>
        </p:nvSpPr>
        <p:spPr>
          <a:xfrm>
            <a:off x="609599" y="908720"/>
            <a:ext cx="10963200" cy="2075408"/>
          </a:xfrm>
        </p:spPr>
        <p:txBody>
          <a:bodyPr/>
          <a:lstStyle/>
          <a:p>
            <a:r>
              <a:rPr lang="en-GB" sz="1800" dirty="0"/>
              <a:t>In the phase 3 MARIPOSA study (NCT04487080), first-line amivantamab plus lazertinib significantly improved progression-free survival vs osimertinib in patients with </a:t>
            </a:r>
            <a:r>
              <a:rPr lang="en-GB" sz="1800" i="1" dirty="0"/>
              <a:t>EGFR</a:t>
            </a:r>
            <a:r>
              <a:rPr lang="en-GB" sz="1800" dirty="0"/>
              <a:t>-mutant advanced non-small cell lung cancer (HR: 0.70; p&lt;0.001) and is now approved in the US for the first-line treatment of </a:t>
            </a:r>
            <a:r>
              <a:rPr lang="en-GB" sz="1800" i="1" dirty="0"/>
              <a:t>EGFR</a:t>
            </a:r>
            <a:r>
              <a:rPr lang="en-GB" sz="1800" dirty="0"/>
              <a:t>-mutant NSCLC</a:t>
            </a:r>
            <a:r>
              <a:rPr lang="en-GB" sz="1800" baseline="30000" dirty="0"/>
              <a:t>1</a:t>
            </a:r>
          </a:p>
          <a:p>
            <a:r>
              <a:rPr lang="en-GB" sz="1800" dirty="0"/>
              <a:t>Acquired resistance mechanisms for patients who progressed on first-line amivantamab plus lazertinib in the MARIPOSA trial are reported here</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mariposa: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464959" y="6365105"/>
            <a:ext cx="10732401" cy="365125"/>
          </a:xfrm>
        </p:spPr>
        <p:txBody>
          <a:bodyPr anchor="b" anchorCtr="0"/>
          <a:lstStyle/>
          <a:p>
            <a:r>
              <a:rPr lang="en-GB" sz="1100" dirty="0">
                <a:solidFill>
                  <a:schemeClr val="tx2"/>
                </a:solidFill>
              </a:rPr>
              <a:t>BICR, blinded-independent central review; CDx, companion diagnostics; ctDNA, circulating tumour DNA; ECOG PS, Eastern Cooperative Oncology Group performance status; EGFR, epidermal growth factor receptor; EOT, end of trial; Ex19del, exon 19 deletion; HR, hazard ratio; NGS, next generation sequencing; NSCLC, non-small cell lung cancer; R, randomised; RECIST, Response Evaluation Criteria in Solid Tumours; US, United States</a:t>
            </a:r>
          </a:p>
          <a:p>
            <a:r>
              <a:rPr lang="en-GB" sz="1100" dirty="0">
                <a:solidFill>
                  <a:schemeClr val="tx2"/>
                </a:solidFill>
              </a:rPr>
              <a:t>1. </a:t>
            </a:r>
            <a:r>
              <a:rPr lang="en-US" sz="1100" dirty="0">
                <a:solidFill>
                  <a:schemeClr val="tx2"/>
                </a:solidFill>
              </a:rPr>
              <a:t>https://www.accessdata.fda.gov/drugsatfda_docs/label/2024/761210s005lbl.pdf (last accessed: September 2024); 2. </a:t>
            </a:r>
            <a:r>
              <a:rPr lang="en-GB" sz="1100" dirty="0" err="1">
                <a:solidFill>
                  <a:schemeClr val="tx2"/>
                </a:solidFill>
              </a:rPr>
              <a:t>Besse</a:t>
            </a:r>
            <a:r>
              <a:rPr lang="en-GB" sz="1100" dirty="0">
                <a:solidFill>
                  <a:schemeClr val="tx2"/>
                </a:solidFill>
              </a:rPr>
              <a:t> B, et al. Ann Oncol. 2024;35 (suppl_2):1-72 (ESMO 2024 oral presentation, Abstract #LBA55)</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39</a:t>
            </a:fld>
            <a:endParaRPr lang="en-GB" dirty="0"/>
          </a:p>
        </p:txBody>
      </p:sp>
      <p:sp>
        <p:nvSpPr>
          <p:cNvPr id="5" name="Rectangle: Rounded Corners 7">
            <a:extLst>
              <a:ext uri="{FF2B5EF4-FFF2-40B4-BE49-F238E27FC236}">
                <a16:creationId xmlns:a16="http://schemas.microsoft.com/office/drawing/2014/main" id="{5F620ECD-5087-D1CE-2FEA-378DAEF617EE}"/>
              </a:ext>
            </a:extLst>
          </p:cNvPr>
          <p:cNvSpPr/>
          <p:nvPr/>
        </p:nvSpPr>
        <p:spPr>
          <a:xfrm>
            <a:off x="8159392" y="3645024"/>
            <a:ext cx="3023840" cy="1416761"/>
          </a:xfrm>
          <a:prstGeom prst="roundRect">
            <a:avLst>
              <a:gd name="adj" fmla="val 657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400" b="1" dirty="0">
                <a:solidFill>
                  <a:schemeClr val="accent1"/>
                </a:solidFill>
                <a:latin typeface="Arial" panose="020B0604020202020204" pitchFamily="34" charset="0"/>
                <a:cs typeface="Arial" panose="020B0604020202020204" pitchFamily="34" charset="0"/>
              </a:rPr>
              <a:t>Follow-up</a:t>
            </a:r>
          </a:p>
          <a:p>
            <a:pPr marL="184150" indent="-184150">
              <a:buClr>
                <a:schemeClr val="accent1"/>
              </a:buClr>
              <a:buFont typeface="Arial" panose="020B0604020202020204" pitchFamily="34" charset="0"/>
              <a:buChar char="•"/>
              <a:tabLst>
                <a:tab pos="1011238" algn="l"/>
                <a:tab pos="1774825" algn="l"/>
              </a:tabLst>
            </a:pPr>
            <a:r>
              <a:rPr lang="en-GB" sz="1200" dirty="0">
                <a:solidFill>
                  <a:schemeClr val="tx1"/>
                </a:solidFill>
                <a:latin typeface="Arial" panose="020B0604020202020204" pitchFamily="34" charset="0"/>
                <a:cs typeface="Arial" panose="020B0604020202020204" pitchFamily="34" charset="0"/>
              </a:rPr>
              <a:t>RECIST v1.1 assessments every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8 weeks (±1 week) for the first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30 months, then every 12 weeks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(±1 week) until disease progression is confirmed by BICR</a:t>
            </a:r>
          </a:p>
        </p:txBody>
      </p:sp>
      <p:cxnSp>
        <p:nvCxnSpPr>
          <p:cNvPr id="7" name="Straight Connector 6">
            <a:extLst>
              <a:ext uri="{FF2B5EF4-FFF2-40B4-BE49-F238E27FC236}">
                <a16:creationId xmlns:a16="http://schemas.microsoft.com/office/drawing/2014/main" id="{000F90A2-9426-7AE4-747E-4519148E1EE9}"/>
              </a:ext>
            </a:extLst>
          </p:cNvPr>
          <p:cNvCxnSpPr>
            <a:cxnSpLocks/>
          </p:cNvCxnSpPr>
          <p:nvPr/>
        </p:nvCxnSpPr>
        <p:spPr>
          <a:xfrm>
            <a:off x="4670425" y="3590993"/>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9440B71-1992-CA36-AA26-FBB10A102D01}"/>
              </a:ext>
            </a:extLst>
          </p:cNvPr>
          <p:cNvCxnSpPr>
            <a:cxnSpLocks/>
          </p:cNvCxnSpPr>
          <p:nvPr/>
        </p:nvCxnSpPr>
        <p:spPr>
          <a:xfrm>
            <a:off x="3503712" y="4214199"/>
            <a:ext cx="168032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Rounded Rectangle 10">
            <a:extLst>
              <a:ext uri="{FF2B5EF4-FFF2-40B4-BE49-F238E27FC236}">
                <a16:creationId xmlns:a16="http://schemas.microsoft.com/office/drawing/2014/main" id="{9004B6F1-DA76-259A-501F-AB342B26BBEB}"/>
              </a:ext>
            </a:extLst>
          </p:cNvPr>
          <p:cNvSpPr/>
          <p:nvPr/>
        </p:nvSpPr>
        <p:spPr>
          <a:xfrm>
            <a:off x="5196200" y="3356993"/>
            <a:ext cx="2700000" cy="468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Amivantamab + lazertinib </a:t>
            </a:r>
            <a:br>
              <a:rPr lang="en-GB" sz="1200" b="1"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(n=429; open label)</a:t>
            </a:r>
          </a:p>
        </p:txBody>
      </p:sp>
      <p:sp>
        <p:nvSpPr>
          <p:cNvPr id="12" name="Rounded Rectangle 11">
            <a:extLst>
              <a:ext uri="{FF2B5EF4-FFF2-40B4-BE49-F238E27FC236}">
                <a16:creationId xmlns:a16="http://schemas.microsoft.com/office/drawing/2014/main" id="{5C350FE9-3BD8-5020-BF8B-01891E38ABD0}"/>
              </a:ext>
            </a:extLst>
          </p:cNvPr>
          <p:cNvSpPr/>
          <p:nvPr/>
        </p:nvSpPr>
        <p:spPr>
          <a:xfrm>
            <a:off x="5196200" y="3962199"/>
            <a:ext cx="2700000" cy="504000"/>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Osimertinib</a:t>
            </a:r>
            <a:br>
              <a:rPr lang="en-GB" sz="1200" b="1"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(n=429; blinded)</a:t>
            </a:r>
          </a:p>
        </p:txBody>
      </p:sp>
      <p:sp>
        <p:nvSpPr>
          <p:cNvPr id="15" name="Rounded Rectangle 14">
            <a:extLst>
              <a:ext uri="{FF2B5EF4-FFF2-40B4-BE49-F238E27FC236}">
                <a16:creationId xmlns:a16="http://schemas.microsoft.com/office/drawing/2014/main" id="{6F1EE115-1047-5E28-3F79-1C45D032DB0A}"/>
              </a:ext>
            </a:extLst>
          </p:cNvPr>
          <p:cNvSpPr/>
          <p:nvPr/>
        </p:nvSpPr>
        <p:spPr>
          <a:xfrm>
            <a:off x="620712" y="3356992"/>
            <a:ext cx="3654243" cy="1750414"/>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400" b="1" dirty="0">
                <a:solidFill>
                  <a:schemeClr val="accent1"/>
                </a:solidFill>
                <a:latin typeface="Arial" panose="020B0604020202020204" pitchFamily="34" charset="0"/>
                <a:cs typeface="Arial" panose="020B0604020202020204" pitchFamily="34" charset="0"/>
              </a:rPr>
              <a:t>Key eligibility criteria</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Locally advanced or metastatic NSCLC</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Treatment naïve for advanced disease</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Documented </a:t>
            </a:r>
            <a:r>
              <a:rPr lang="en-GB" sz="1200" i="1" dirty="0">
                <a:solidFill>
                  <a:schemeClr val="tx1"/>
                </a:solidFill>
                <a:latin typeface="Arial" panose="020B0604020202020204" pitchFamily="34" charset="0"/>
                <a:cs typeface="Arial" panose="020B0604020202020204" pitchFamily="34" charset="0"/>
              </a:rPr>
              <a:t>EGFR</a:t>
            </a:r>
            <a:r>
              <a:rPr lang="en-GB" sz="1200" dirty="0">
                <a:solidFill>
                  <a:schemeClr val="tx1"/>
                </a:solidFill>
                <a:latin typeface="Arial" panose="020B0604020202020204" pitchFamily="34" charset="0"/>
                <a:cs typeface="Arial" panose="020B0604020202020204" pitchFamily="34" charset="0"/>
              </a:rPr>
              <a:t> Ex19del or L858R</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ECOG PS 0 or 1</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Asymptomatic brain metastases did not require definitive treatment</a:t>
            </a:r>
          </a:p>
        </p:txBody>
      </p:sp>
      <p:sp>
        <p:nvSpPr>
          <p:cNvPr id="16" name="Rounded Rectangle 15">
            <a:extLst>
              <a:ext uri="{FF2B5EF4-FFF2-40B4-BE49-F238E27FC236}">
                <a16:creationId xmlns:a16="http://schemas.microsoft.com/office/drawing/2014/main" id="{11E03D76-B3B1-5FAB-9909-3D93DC215C4C}"/>
              </a:ext>
            </a:extLst>
          </p:cNvPr>
          <p:cNvSpPr/>
          <p:nvPr/>
        </p:nvSpPr>
        <p:spPr>
          <a:xfrm>
            <a:off x="5196200" y="4639406"/>
            <a:ext cx="2700000" cy="468000"/>
          </a:xfrm>
          <a:prstGeom prst="roundRect">
            <a:avLst>
              <a:gd name="adj" fmla="val 16894"/>
            </a:avLst>
          </a:prstGeom>
          <a:solidFill>
            <a:schemeClr val="accent5">
              <a:lumMod val="50000"/>
            </a:schemeClr>
          </a:solidFill>
          <a:ln w="22225">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Lazertinib</a:t>
            </a:r>
            <a:br>
              <a:rPr lang="en-GB" sz="1200" b="1"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(n=216; blinded)</a:t>
            </a:r>
          </a:p>
        </p:txBody>
      </p:sp>
      <p:sp>
        <p:nvSpPr>
          <p:cNvPr id="18" name="TextBox 17">
            <a:extLst>
              <a:ext uri="{FF2B5EF4-FFF2-40B4-BE49-F238E27FC236}">
                <a16:creationId xmlns:a16="http://schemas.microsoft.com/office/drawing/2014/main" id="{19B1D5AC-376D-696F-FB67-64758D2C4EC3}"/>
              </a:ext>
            </a:extLst>
          </p:cNvPr>
          <p:cNvSpPr txBox="1"/>
          <p:nvPr/>
        </p:nvSpPr>
        <p:spPr>
          <a:xfrm>
            <a:off x="2102299" y="2852936"/>
            <a:ext cx="7987403" cy="215444"/>
          </a:xfrm>
          <a:prstGeom prst="rect">
            <a:avLst/>
          </a:prstGeom>
          <a:noFill/>
        </p:spPr>
        <p:txBody>
          <a:bodyPr wrap="square" lIns="0" tIns="0" rIns="0" bIns="0" rtlCol="0">
            <a:spAutoFit/>
          </a:bodyPr>
          <a:lstStyle/>
          <a:p>
            <a:pPr algn="ctr"/>
            <a:r>
              <a:rPr lang="en-GB" sz="1400" i="1" dirty="0">
                <a:latin typeface="Arial" panose="020B0604020202020204" pitchFamily="34" charset="0"/>
                <a:ea typeface="Aileron" charset="0"/>
                <a:cs typeface="Arial" panose="020B0604020202020204" pitchFamily="34" charset="0"/>
              </a:rPr>
              <a:t>Paired blood samples were collected at baseline and EOT for analysis of detectable ctDNA by NGS</a:t>
            </a:r>
            <a:endParaRPr lang="en-GB" sz="1400" i="1" baseline="30000" dirty="0">
              <a:latin typeface="Arial" panose="020B0604020202020204" pitchFamily="34" charset="0"/>
              <a:ea typeface="Aileron" charset="0"/>
              <a:cs typeface="Arial" panose="020B0604020202020204" pitchFamily="34" charset="0"/>
            </a:endParaRPr>
          </a:p>
        </p:txBody>
      </p:sp>
      <p:sp>
        <p:nvSpPr>
          <p:cNvPr id="19" name="TextBox 18">
            <a:extLst>
              <a:ext uri="{FF2B5EF4-FFF2-40B4-BE49-F238E27FC236}">
                <a16:creationId xmlns:a16="http://schemas.microsoft.com/office/drawing/2014/main" id="{F1548B6B-4387-5F86-B4BC-7CFA67C0E26A}"/>
              </a:ext>
            </a:extLst>
          </p:cNvPr>
          <p:cNvSpPr txBox="1"/>
          <p:nvPr/>
        </p:nvSpPr>
        <p:spPr>
          <a:xfrm>
            <a:off x="5196199" y="3132089"/>
            <a:ext cx="2700001" cy="184666"/>
          </a:xfrm>
          <a:prstGeom prst="rect">
            <a:avLst/>
          </a:prstGeom>
          <a:noFill/>
        </p:spPr>
        <p:txBody>
          <a:bodyPr wrap="square" lIns="0" tIns="0" rIns="0" bIns="0" rtlCol="0">
            <a:spAutoFit/>
          </a:bodyPr>
          <a:lstStyle/>
          <a:p>
            <a:pPr algn="ctr"/>
            <a:r>
              <a:rPr lang="en-GB" sz="1200" i="1" dirty="0">
                <a:latin typeface="Arial" panose="020B0604020202020204" pitchFamily="34" charset="0"/>
                <a:ea typeface="Aileron" charset="0"/>
                <a:cs typeface="Arial" panose="020B0604020202020204" pitchFamily="34" charset="0"/>
              </a:rPr>
              <a:t>Focus of this presentation</a:t>
            </a:r>
            <a:endParaRPr lang="en-GB" sz="1200" i="1" baseline="30000" dirty="0">
              <a:latin typeface="Arial" panose="020B0604020202020204" pitchFamily="34" charset="0"/>
              <a:ea typeface="Aileron" charset="0"/>
              <a:cs typeface="Arial" panose="020B0604020202020204" pitchFamily="34" charset="0"/>
            </a:endParaRPr>
          </a:p>
        </p:txBody>
      </p:sp>
      <p:sp>
        <p:nvSpPr>
          <p:cNvPr id="20" name="TextBox 19">
            <a:extLst>
              <a:ext uri="{FF2B5EF4-FFF2-40B4-BE49-F238E27FC236}">
                <a16:creationId xmlns:a16="http://schemas.microsoft.com/office/drawing/2014/main" id="{85E35533-28EF-6954-5CCA-EE6128C533ED}"/>
              </a:ext>
            </a:extLst>
          </p:cNvPr>
          <p:cNvSpPr txBox="1"/>
          <p:nvPr/>
        </p:nvSpPr>
        <p:spPr>
          <a:xfrm>
            <a:off x="3407828" y="5301208"/>
            <a:ext cx="947925"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Blood samples</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collected at</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baseline</a:t>
            </a:r>
            <a:endParaRPr lang="en-GB" sz="1000" baseline="30000" dirty="0">
              <a:latin typeface="Arial" panose="020B0604020202020204" pitchFamily="34" charset="0"/>
              <a:ea typeface="Aileron" charset="0"/>
              <a:cs typeface="Arial" panose="020B0604020202020204" pitchFamily="34" charset="0"/>
            </a:endParaRPr>
          </a:p>
        </p:txBody>
      </p:sp>
      <p:cxnSp>
        <p:nvCxnSpPr>
          <p:cNvPr id="21" name="Straight Connector 20">
            <a:extLst>
              <a:ext uri="{FF2B5EF4-FFF2-40B4-BE49-F238E27FC236}">
                <a16:creationId xmlns:a16="http://schemas.microsoft.com/office/drawing/2014/main" id="{5D7A1651-CC0B-E896-9E26-F3C775B30998}"/>
              </a:ext>
            </a:extLst>
          </p:cNvPr>
          <p:cNvCxnSpPr>
            <a:cxnSpLocks/>
          </p:cNvCxnSpPr>
          <p:nvPr/>
        </p:nvCxnSpPr>
        <p:spPr>
          <a:xfrm flipV="1">
            <a:off x="4670425" y="3589176"/>
            <a:ext cx="0" cy="12960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2FB58195-C141-677C-0195-AA213EB839D8}"/>
              </a:ext>
            </a:extLst>
          </p:cNvPr>
          <p:cNvSpPr txBox="1"/>
          <p:nvPr/>
        </p:nvSpPr>
        <p:spPr>
          <a:xfrm>
            <a:off x="8723387" y="5301208"/>
            <a:ext cx="947925" cy="415498"/>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Blood samples</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collected at</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EOT</a:t>
            </a:r>
            <a:endParaRPr lang="en-GB" sz="1000" baseline="30000" dirty="0">
              <a:highlight>
                <a:srgbClr val="FFFF00"/>
              </a:highlight>
              <a:latin typeface="Arial" panose="020B0604020202020204" pitchFamily="34" charset="0"/>
              <a:ea typeface="Aileron" charset="0"/>
              <a:cs typeface="Arial" panose="020B0604020202020204" pitchFamily="34" charset="0"/>
            </a:endParaRPr>
          </a:p>
        </p:txBody>
      </p:sp>
      <p:sp>
        <p:nvSpPr>
          <p:cNvPr id="24" name="TextBox 23">
            <a:extLst>
              <a:ext uri="{FF2B5EF4-FFF2-40B4-BE49-F238E27FC236}">
                <a16:creationId xmlns:a16="http://schemas.microsoft.com/office/drawing/2014/main" id="{A2CF7B20-8205-6F55-DA09-6619B7BDD5DF}"/>
              </a:ext>
            </a:extLst>
          </p:cNvPr>
          <p:cNvSpPr txBox="1"/>
          <p:nvPr/>
        </p:nvSpPr>
        <p:spPr>
          <a:xfrm>
            <a:off x="5433892" y="5229200"/>
            <a:ext cx="2224617" cy="276999"/>
          </a:xfrm>
          <a:prstGeom prst="rect">
            <a:avLst/>
          </a:prstGeom>
          <a:noFill/>
        </p:spPr>
        <p:txBody>
          <a:bodyPr wrap="square" lIns="0" tIns="0" rIns="0" bIns="0" rtlCol="0">
            <a:spAutoFit/>
          </a:bodyPr>
          <a:lstStyle/>
          <a:p>
            <a:pPr algn="ctr">
              <a:lnSpc>
                <a:spcPct val="90000"/>
              </a:lnSpc>
            </a:pPr>
            <a:r>
              <a:rPr lang="en-GB" sz="1000" dirty="0">
                <a:latin typeface="Arial" panose="020B0604020202020204" pitchFamily="34" charset="0"/>
                <a:ea typeface="Aileron" charset="0"/>
                <a:cs typeface="Arial" panose="020B0604020202020204" pitchFamily="34" charset="0"/>
              </a:rPr>
              <a:t>Analysis of ctDNA with Guardant</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360° CDx NGS panel</a:t>
            </a:r>
            <a:endParaRPr lang="en-GB" sz="1000" baseline="30000" dirty="0">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3037087A-2AA9-52C5-5448-408FD8BC29CB}"/>
              </a:ext>
            </a:extLst>
          </p:cNvPr>
          <p:cNvSpPr txBox="1"/>
          <p:nvPr/>
        </p:nvSpPr>
        <p:spPr>
          <a:xfrm>
            <a:off x="4363750" y="4522303"/>
            <a:ext cx="612083" cy="138499"/>
          </a:xfrm>
          <a:prstGeom prst="rect">
            <a:avLst/>
          </a:prstGeom>
          <a:solidFill>
            <a:schemeClr val="bg1"/>
          </a:solidFill>
        </p:spPr>
        <p:txBody>
          <a:bodyPr wrap="square" lIns="0" tIns="0" rIns="0" bIns="0" rtlCol="0">
            <a:spAutoFit/>
          </a:bodyPr>
          <a:lstStyle/>
          <a:p>
            <a:pPr algn="ctr">
              <a:lnSpc>
                <a:spcPct val="90000"/>
              </a:lnSpc>
            </a:pPr>
            <a:r>
              <a:rPr lang="en-GB" sz="1000" b="1" dirty="0">
                <a:latin typeface="Arial" panose="020B0604020202020204" pitchFamily="34" charset="0"/>
                <a:ea typeface="Aileron" charset="0"/>
                <a:cs typeface="Arial" panose="020B0604020202020204" pitchFamily="34" charset="0"/>
              </a:rPr>
              <a:t>(N=1074)</a:t>
            </a:r>
            <a:endParaRPr lang="en-GB" sz="1000" b="1" baseline="30000" dirty="0">
              <a:highlight>
                <a:srgbClr val="00FFFF"/>
              </a:highlight>
              <a:latin typeface="Arial" panose="020B0604020202020204" pitchFamily="34" charset="0"/>
              <a:ea typeface="Aileron" charset="0"/>
              <a:cs typeface="Arial" panose="020B0604020202020204" pitchFamily="34" charset="0"/>
            </a:endParaRPr>
          </a:p>
        </p:txBody>
      </p:sp>
      <p:sp>
        <p:nvSpPr>
          <p:cNvPr id="26" name="Oval 25">
            <a:extLst>
              <a:ext uri="{FF2B5EF4-FFF2-40B4-BE49-F238E27FC236}">
                <a16:creationId xmlns:a16="http://schemas.microsoft.com/office/drawing/2014/main" id="{386BA862-6890-3BC8-E7D2-507352EEF3D6}"/>
              </a:ext>
            </a:extLst>
          </p:cNvPr>
          <p:cNvSpPr/>
          <p:nvPr/>
        </p:nvSpPr>
        <p:spPr>
          <a:xfrm>
            <a:off x="4425294" y="3975936"/>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dirty="0">
                <a:latin typeface="Arial" panose="020B0604020202020204" pitchFamily="34" charset="0"/>
                <a:cs typeface="Arial" panose="020B0604020202020204" pitchFamily="34" charset="0"/>
              </a:rPr>
              <a:t>R</a:t>
            </a:r>
            <a:br>
              <a:rPr lang="en-GB" b="1" dirty="0">
                <a:latin typeface="Arial" panose="020B0604020202020204" pitchFamily="34" charset="0"/>
                <a:cs typeface="Arial" panose="020B0604020202020204" pitchFamily="34" charset="0"/>
              </a:rPr>
            </a:br>
            <a:r>
              <a:rPr lang="en-GB" sz="1000" b="1" dirty="0">
                <a:latin typeface="Arial" panose="020B0604020202020204" pitchFamily="34" charset="0"/>
                <a:cs typeface="Arial" panose="020B0604020202020204" pitchFamily="34" charset="0"/>
              </a:rPr>
              <a:t>2:2:1</a:t>
            </a:r>
          </a:p>
        </p:txBody>
      </p:sp>
      <p:cxnSp>
        <p:nvCxnSpPr>
          <p:cNvPr id="28" name="Straight Connector 27">
            <a:extLst>
              <a:ext uri="{FF2B5EF4-FFF2-40B4-BE49-F238E27FC236}">
                <a16:creationId xmlns:a16="http://schemas.microsoft.com/office/drawing/2014/main" id="{31318A71-47DB-D2A8-0B49-94F98856B1A2}"/>
              </a:ext>
            </a:extLst>
          </p:cNvPr>
          <p:cNvCxnSpPr>
            <a:cxnSpLocks/>
          </p:cNvCxnSpPr>
          <p:nvPr/>
        </p:nvCxnSpPr>
        <p:spPr>
          <a:xfrm>
            <a:off x="4670425" y="4873693"/>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C4BA4A82-7F15-4BC6-B204-2B7E6418AA2C}"/>
              </a:ext>
            </a:extLst>
          </p:cNvPr>
          <p:cNvSpPr/>
          <p:nvPr/>
        </p:nvSpPr>
        <p:spPr>
          <a:xfrm>
            <a:off x="4446126" y="5235006"/>
            <a:ext cx="436247" cy="43624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endParaRPr lang="en-GB" sz="1000" b="1" dirty="0">
              <a:latin typeface="Arial" panose="020B0604020202020204" pitchFamily="34" charset="0"/>
              <a:cs typeface="Arial" panose="020B0604020202020204" pitchFamily="34" charset="0"/>
            </a:endParaRPr>
          </a:p>
        </p:txBody>
      </p:sp>
      <p:pic>
        <p:nvPicPr>
          <p:cNvPr id="31" name="Graphic 30" descr="Test tubes with solid fill">
            <a:extLst>
              <a:ext uri="{FF2B5EF4-FFF2-40B4-BE49-F238E27FC236}">
                <a16:creationId xmlns:a16="http://schemas.microsoft.com/office/drawing/2014/main" id="{8933728B-2E2D-E0A4-E6D1-92B5E51600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00135" y="5292316"/>
            <a:ext cx="328228" cy="328228"/>
          </a:xfrm>
          <a:prstGeom prst="rect">
            <a:avLst/>
          </a:prstGeom>
        </p:spPr>
      </p:pic>
      <p:sp>
        <p:nvSpPr>
          <p:cNvPr id="40" name="Oval 39">
            <a:extLst>
              <a:ext uri="{FF2B5EF4-FFF2-40B4-BE49-F238E27FC236}">
                <a16:creationId xmlns:a16="http://schemas.microsoft.com/office/drawing/2014/main" id="{AB343544-6839-B0AB-A146-5FCF221E65A3}"/>
              </a:ext>
            </a:extLst>
          </p:cNvPr>
          <p:cNvSpPr/>
          <p:nvPr/>
        </p:nvSpPr>
        <p:spPr>
          <a:xfrm>
            <a:off x="8220054" y="5235006"/>
            <a:ext cx="436247" cy="43624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endParaRPr lang="en-GB" sz="1000" b="1" dirty="0">
              <a:latin typeface="Arial" panose="020B0604020202020204" pitchFamily="34" charset="0"/>
              <a:cs typeface="Arial" panose="020B0604020202020204" pitchFamily="34" charset="0"/>
            </a:endParaRPr>
          </a:p>
        </p:txBody>
      </p:sp>
      <p:pic>
        <p:nvPicPr>
          <p:cNvPr id="41" name="Graphic 40" descr="Test tubes with solid fill">
            <a:extLst>
              <a:ext uri="{FF2B5EF4-FFF2-40B4-BE49-F238E27FC236}">
                <a16:creationId xmlns:a16="http://schemas.microsoft.com/office/drawing/2014/main" id="{D717577B-323F-65A6-CFC1-2ACA3F8782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74063" y="5292316"/>
            <a:ext cx="328228" cy="328228"/>
          </a:xfrm>
          <a:prstGeom prst="rect">
            <a:avLst/>
          </a:prstGeom>
        </p:spPr>
      </p:pic>
      <p:sp>
        <p:nvSpPr>
          <p:cNvPr id="42" name="Oval 41">
            <a:extLst>
              <a:ext uri="{FF2B5EF4-FFF2-40B4-BE49-F238E27FC236}">
                <a16:creationId xmlns:a16="http://schemas.microsoft.com/office/drawing/2014/main" id="{3344BEEA-5C00-4E7A-4717-6A0EEA7158DE}"/>
              </a:ext>
            </a:extLst>
          </p:cNvPr>
          <p:cNvSpPr/>
          <p:nvPr/>
        </p:nvSpPr>
        <p:spPr>
          <a:xfrm>
            <a:off x="6328077" y="5521572"/>
            <a:ext cx="436247" cy="43624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endParaRPr lang="en-GB" sz="1000" b="1" dirty="0">
              <a:latin typeface="Arial" panose="020B0604020202020204" pitchFamily="34" charset="0"/>
              <a:cs typeface="Arial" panose="020B0604020202020204" pitchFamily="34" charset="0"/>
            </a:endParaRPr>
          </a:p>
        </p:txBody>
      </p:sp>
      <p:pic>
        <p:nvPicPr>
          <p:cNvPr id="39" name="Graphic 38" descr="DNA with solid fill">
            <a:extLst>
              <a:ext uri="{FF2B5EF4-FFF2-40B4-BE49-F238E27FC236}">
                <a16:creationId xmlns:a16="http://schemas.microsoft.com/office/drawing/2014/main" id="{85A604F8-1888-4393-6FA3-3389C8D656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0584" y="5594528"/>
            <a:ext cx="313184" cy="313184"/>
          </a:xfrm>
          <a:prstGeom prst="rect">
            <a:avLst/>
          </a:prstGeom>
        </p:spPr>
      </p:pic>
      <p:cxnSp>
        <p:nvCxnSpPr>
          <p:cNvPr id="45" name="Straight Connector 44">
            <a:extLst>
              <a:ext uri="{FF2B5EF4-FFF2-40B4-BE49-F238E27FC236}">
                <a16:creationId xmlns:a16="http://schemas.microsoft.com/office/drawing/2014/main" id="{7952B739-17AD-C2AC-4EB2-1AE86845A19D}"/>
              </a:ext>
            </a:extLst>
          </p:cNvPr>
          <p:cNvCxnSpPr>
            <a:cxnSpLocks/>
          </p:cNvCxnSpPr>
          <p:nvPr/>
        </p:nvCxnSpPr>
        <p:spPr>
          <a:xfrm>
            <a:off x="4653003" y="5739695"/>
            <a:ext cx="1680323" cy="0"/>
          </a:xfrm>
          <a:prstGeom prst="line">
            <a:avLst/>
          </a:prstGeom>
          <a:ln w="25400">
            <a:solidFill>
              <a:schemeClr val="accent6"/>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118C6E97-A204-912F-A0F2-B8FCCC5C6959}"/>
              </a:ext>
            </a:extLst>
          </p:cNvPr>
          <p:cNvCxnSpPr>
            <a:cxnSpLocks/>
          </p:cNvCxnSpPr>
          <p:nvPr/>
        </p:nvCxnSpPr>
        <p:spPr>
          <a:xfrm flipH="1">
            <a:off x="6767029" y="5739695"/>
            <a:ext cx="1680323" cy="0"/>
          </a:xfrm>
          <a:prstGeom prst="line">
            <a:avLst/>
          </a:prstGeom>
          <a:ln w="25400">
            <a:solidFill>
              <a:schemeClr val="accent6"/>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55585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FADE4-735A-D3BD-A516-EE936378B3CE}"/>
              </a:ext>
            </a:extLst>
          </p:cNvPr>
          <p:cNvSpPr>
            <a:spLocks noGrp="1"/>
          </p:cNvSpPr>
          <p:nvPr>
            <p:ph sz="quarter" idx="12"/>
          </p:nvPr>
        </p:nvSpPr>
        <p:spPr>
          <a:xfrm>
            <a:off x="551384" y="984331"/>
            <a:ext cx="10963200" cy="5358944"/>
          </a:xfrm>
        </p:spPr>
        <p:txBody>
          <a:bodyPr/>
          <a:lstStyle/>
          <a:p>
            <a:pPr marL="0" indent="0">
              <a:spcBef>
                <a:spcPts val="600"/>
              </a:spcBef>
              <a:spcAft>
                <a:spcPts val="600"/>
              </a:spcAft>
              <a:buNone/>
            </a:pPr>
            <a:r>
              <a:rPr lang="en-GB" sz="1200" b="1" i="1" kern="100" dirty="0">
                <a:solidFill>
                  <a:schemeClr val="accent1"/>
                </a:solidFill>
                <a:ea typeface="Calibri" panose="020F0502020204030204" pitchFamily="34" charset="0"/>
              </a:rPr>
              <a:t>ROS1:</a:t>
            </a:r>
          </a:p>
          <a:p>
            <a:pPr marL="342900" indent="-342900">
              <a:spcBef>
                <a:spcPts val="600"/>
              </a:spcBef>
              <a:spcAft>
                <a:spcPts val="600"/>
              </a:spcAft>
              <a:buFont typeface="Arial" panose="020B0604020202020204" pitchFamily="34" charset="0"/>
              <a:buChar char="•"/>
            </a:pPr>
            <a:r>
              <a:rPr lang="en-GB" sz="1200" b="1" kern="100" dirty="0">
                <a:solidFill>
                  <a:schemeClr val="accent1"/>
                </a:solidFill>
                <a:ea typeface="Calibri" panose="020F0502020204030204" pitchFamily="34" charset="0"/>
              </a:rPr>
              <a:t>TRUST-II: </a:t>
            </a:r>
            <a:r>
              <a:rPr lang="en-US" sz="1200" i="0" dirty="0" err="1">
                <a:solidFill>
                  <a:schemeClr val="tx2"/>
                </a:solidFill>
                <a:effectLst/>
              </a:rPr>
              <a:t>Taletrectinib</a:t>
            </a:r>
            <a:r>
              <a:rPr lang="en-US" sz="1200" i="0" dirty="0">
                <a:solidFill>
                  <a:schemeClr val="tx2"/>
                </a:solidFill>
                <a:effectLst/>
              </a:rPr>
              <a:t> demonstrated </a:t>
            </a:r>
            <a:r>
              <a:rPr lang="en-GB" sz="1200" dirty="0">
                <a:solidFill>
                  <a:schemeClr val="tx2"/>
                </a:solidFill>
              </a:rPr>
              <a:t>high and durable overall responses, robust IC activity in TKI-naïve and TKI-pretreated patients with </a:t>
            </a:r>
            <a:r>
              <a:rPr lang="en-GB" sz="1200" i="1" dirty="0">
                <a:solidFill>
                  <a:schemeClr val="tx2"/>
                </a:solidFill>
              </a:rPr>
              <a:t>ROS1+</a:t>
            </a:r>
            <a:r>
              <a:rPr lang="en-GB" sz="1200" dirty="0">
                <a:solidFill>
                  <a:schemeClr val="tx2"/>
                </a:solidFill>
              </a:rPr>
              <a:t> NSCLC</a:t>
            </a:r>
            <a:r>
              <a:rPr lang="en-US" sz="1200" i="0" dirty="0">
                <a:solidFill>
                  <a:schemeClr val="tx2"/>
                </a:solidFill>
                <a:effectLst/>
              </a:rPr>
              <a:t>, and is a potential new therapy for this patient population. </a:t>
            </a:r>
            <a:r>
              <a:rPr lang="en-US" sz="1200" dirty="0">
                <a:solidFill>
                  <a:schemeClr val="tx2"/>
                </a:solidFill>
              </a:rPr>
              <a:t>Data from TRUST-II supports the efficacy and safety of </a:t>
            </a:r>
            <a:r>
              <a:rPr lang="en-US" sz="1200" dirty="0" err="1">
                <a:solidFill>
                  <a:schemeClr val="tx2"/>
                </a:solidFill>
              </a:rPr>
              <a:t>taletrectinib</a:t>
            </a:r>
            <a:r>
              <a:rPr lang="en-US" sz="1200" dirty="0">
                <a:solidFill>
                  <a:schemeClr val="tx2"/>
                </a:solidFill>
              </a:rPr>
              <a:t> across regions and ethnicities</a:t>
            </a:r>
            <a:endParaRPr lang="en-GB" sz="1200" dirty="0">
              <a:solidFill>
                <a:schemeClr val="tx2"/>
              </a:solidFill>
            </a:endParaRPr>
          </a:p>
          <a:p>
            <a:pPr marL="0" indent="0">
              <a:spcBef>
                <a:spcPts val="600"/>
              </a:spcBef>
              <a:spcAft>
                <a:spcPts val="600"/>
              </a:spcAft>
              <a:buNone/>
            </a:pPr>
            <a:r>
              <a:rPr lang="en-GB" sz="1200" b="1" i="1" kern="100" dirty="0">
                <a:solidFill>
                  <a:schemeClr val="accent1"/>
                </a:solidFill>
                <a:ea typeface="Calibri" panose="020F0502020204030204" pitchFamily="34" charset="0"/>
              </a:rPr>
              <a:t>KRAS:</a:t>
            </a:r>
          </a:p>
          <a:p>
            <a:pPr>
              <a:spcBef>
                <a:spcPts val="600"/>
              </a:spcBef>
            </a:pPr>
            <a:r>
              <a:rPr lang="en-GB" sz="1200" b="1" kern="100" dirty="0">
                <a:solidFill>
                  <a:schemeClr val="accent1"/>
                </a:solidFill>
                <a:effectLst/>
                <a:ea typeface="Calibri" panose="020F0502020204030204" pitchFamily="34" charset="0"/>
              </a:rPr>
              <a:t>LOXO-RAS-20001: </a:t>
            </a:r>
            <a:r>
              <a:rPr lang="en-GB" sz="1200" dirty="0"/>
              <a:t>demonstrates the feasibility of combining </a:t>
            </a:r>
            <a:r>
              <a:rPr lang="en-GB" sz="1200" i="1" dirty="0"/>
              <a:t>KRAS</a:t>
            </a:r>
            <a:r>
              <a:rPr lang="en-GB" sz="1200" dirty="0"/>
              <a:t> G12C inhibitors with chemotherapy and immunotherapy. </a:t>
            </a:r>
            <a:r>
              <a:rPr lang="en-GB" sz="1200" dirty="0">
                <a:solidFill>
                  <a:schemeClr val="tx2"/>
                </a:solidFill>
              </a:rPr>
              <a:t>Preliminary efficacy was demonstrated with an ORR of 50% in a higher risk (PD-L1 low/negative) population. </a:t>
            </a:r>
            <a:r>
              <a:rPr lang="en-GB" sz="1200" dirty="0" err="1"/>
              <a:t>Olomorasib</a:t>
            </a:r>
            <a:r>
              <a:rPr lang="en-GB" sz="1200" dirty="0"/>
              <a:t> combined with chemo-immunotherapy demonstrated a manageable safety profile</a:t>
            </a:r>
            <a:endParaRPr lang="en-GB" sz="1200" dirty="0">
              <a:solidFill>
                <a:schemeClr val="tx2"/>
              </a:solidFill>
            </a:endParaRPr>
          </a:p>
          <a:p>
            <a:pPr marL="0" indent="0">
              <a:spcBef>
                <a:spcPts val="600"/>
              </a:spcBef>
              <a:spcAft>
                <a:spcPts val="600"/>
              </a:spcAft>
              <a:buNone/>
            </a:pPr>
            <a:r>
              <a:rPr lang="en-GB" sz="1200" b="1" i="1" kern="100" dirty="0">
                <a:solidFill>
                  <a:schemeClr val="accent1"/>
                </a:solidFill>
                <a:ea typeface="Calibri" panose="020F0502020204030204" pitchFamily="34" charset="0"/>
              </a:rPr>
              <a:t>HER2 </a:t>
            </a:r>
            <a:r>
              <a:rPr lang="en-GB" sz="1200" b="1" kern="100" dirty="0">
                <a:solidFill>
                  <a:schemeClr val="accent1"/>
                </a:solidFill>
                <a:ea typeface="Calibri" panose="020F0502020204030204" pitchFamily="34" charset="0"/>
              </a:rPr>
              <a:t>mutations:</a:t>
            </a:r>
          </a:p>
          <a:p>
            <a:pPr>
              <a:spcBef>
                <a:spcPts val="600"/>
              </a:spcBef>
            </a:pPr>
            <a:r>
              <a:rPr lang="en-GB" sz="1200" b="1" kern="100" dirty="0">
                <a:solidFill>
                  <a:schemeClr val="accent1"/>
                </a:solidFill>
                <a:ea typeface="Calibri" panose="020F0502020204030204" pitchFamily="34" charset="0"/>
              </a:rPr>
              <a:t>SOHO-01: </a:t>
            </a:r>
            <a:r>
              <a:rPr lang="en-GB" sz="1200" dirty="0"/>
              <a:t>Treatment with BAY 2927088 led to rapid, substantial, and durable responses in patients with heavily pretreated </a:t>
            </a:r>
            <a:r>
              <a:rPr lang="en-GB" sz="1200" i="1" dirty="0"/>
              <a:t>HER2</a:t>
            </a:r>
            <a:r>
              <a:rPr lang="en-GB" sz="1200" dirty="0"/>
              <a:t>-mutant NSCLC. The safety profile of BAY 2927088 was manageable and consistent with previous reports </a:t>
            </a:r>
          </a:p>
          <a:p>
            <a:pPr>
              <a:spcBef>
                <a:spcPts val="600"/>
              </a:spcBef>
            </a:pPr>
            <a:r>
              <a:rPr lang="en-GB" sz="1200" b="1" kern="100" dirty="0" err="1">
                <a:solidFill>
                  <a:schemeClr val="accent1"/>
                </a:solidFill>
                <a:ea typeface="Calibri" panose="020F0502020204030204" pitchFamily="34" charset="0"/>
              </a:rPr>
              <a:t>Beamion</a:t>
            </a:r>
            <a:r>
              <a:rPr lang="en-GB" sz="1200" b="1" kern="100" dirty="0">
                <a:solidFill>
                  <a:schemeClr val="accent1"/>
                </a:solidFill>
                <a:ea typeface="Calibri" panose="020F0502020204030204" pitchFamily="34" charset="0"/>
              </a:rPr>
              <a:t> LUNG-1: </a:t>
            </a:r>
            <a:r>
              <a:rPr lang="en-GB" sz="1200" dirty="0" err="1"/>
              <a:t>Zongertinib</a:t>
            </a:r>
            <a:r>
              <a:rPr lang="en-GB" sz="1200" dirty="0"/>
              <a:t> demonstrated significant and clinically meaningful activity in patients with pre-treated NSCLC with a </a:t>
            </a:r>
            <a:r>
              <a:rPr lang="en-GB" sz="1200" i="1" dirty="0"/>
              <a:t>HER2</a:t>
            </a:r>
            <a:r>
              <a:rPr lang="en-GB" sz="1200" dirty="0"/>
              <a:t> TKD mutation, including in those with brain metastases and was well tolerated</a:t>
            </a:r>
          </a:p>
          <a:p>
            <a:pPr marL="0" indent="0">
              <a:spcBef>
                <a:spcPts val="600"/>
              </a:spcBef>
              <a:spcAft>
                <a:spcPts val="600"/>
              </a:spcAft>
              <a:buNone/>
            </a:pPr>
            <a:r>
              <a:rPr lang="en-GB" sz="1200" b="1" i="1" kern="100" dirty="0">
                <a:solidFill>
                  <a:schemeClr val="accent1"/>
                </a:solidFill>
                <a:ea typeface="Calibri" panose="020F0502020204030204" pitchFamily="34" charset="0"/>
              </a:rPr>
              <a:t>HER2 </a:t>
            </a:r>
            <a:r>
              <a:rPr lang="en-GB" sz="1200" b="1" kern="100" dirty="0">
                <a:solidFill>
                  <a:schemeClr val="accent1"/>
                </a:solidFill>
                <a:ea typeface="Calibri" panose="020F0502020204030204" pitchFamily="34" charset="0"/>
              </a:rPr>
              <a:t>Over expression:</a:t>
            </a:r>
          </a:p>
          <a:p>
            <a:pPr>
              <a:spcBef>
                <a:spcPts val="600"/>
              </a:spcBef>
            </a:pPr>
            <a:r>
              <a:rPr lang="en-GB" sz="1200" b="1" kern="100" dirty="0">
                <a:solidFill>
                  <a:schemeClr val="accent1"/>
                </a:solidFill>
                <a:ea typeface="Calibri" panose="020F0502020204030204" pitchFamily="34" charset="0"/>
              </a:rPr>
              <a:t>DESTINY-Lung03: </a:t>
            </a:r>
            <a:r>
              <a:rPr lang="en-GB" sz="1200" dirty="0"/>
              <a:t>T-</a:t>
            </a:r>
            <a:r>
              <a:rPr lang="en-GB" sz="1200" dirty="0" err="1"/>
              <a:t>DXd</a:t>
            </a:r>
            <a:r>
              <a:rPr lang="en-GB" sz="1200" dirty="0"/>
              <a:t> monotherapy demonstrated encouraging antitumor activity in patients with pretreated advanced or metastatic HER2-OE NSCLC, and had an acceptable safety profile, consistent with the known profile of T-</a:t>
            </a:r>
            <a:r>
              <a:rPr lang="en-GB" sz="1200" dirty="0" err="1"/>
              <a:t>DXd</a:t>
            </a:r>
            <a:endParaRPr lang="en-GB" sz="1200" dirty="0"/>
          </a:p>
          <a:p>
            <a:pPr marL="0" indent="0">
              <a:spcBef>
                <a:spcPts val="600"/>
              </a:spcBef>
              <a:spcAft>
                <a:spcPts val="600"/>
              </a:spcAft>
              <a:buNone/>
            </a:pPr>
            <a:r>
              <a:rPr lang="en-GB" sz="1200" b="1" i="1" kern="100" dirty="0">
                <a:solidFill>
                  <a:schemeClr val="accent1"/>
                </a:solidFill>
                <a:ea typeface="Calibri" panose="020F0502020204030204" pitchFamily="34" charset="0"/>
              </a:rPr>
              <a:t>ALK:</a:t>
            </a:r>
          </a:p>
          <a:p>
            <a:pPr>
              <a:spcBef>
                <a:spcPts val="600"/>
              </a:spcBef>
            </a:pPr>
            <a:r>
              <a:rPr lang="en-GB" sz="1200" b="1" kern="100" dirty="0">
                <a:solidFill>
                  <a:schemeClr val="accent1"/>
                </a:solidFill>
                <a:ea typeface="Calibri" panose="020F0502020204030204" pitchFamily="34" charset="0"/>
              </a:rPr>
              <a:t>ALKOVE-1: </a:t>
            </a:r>
            <a:r>
              <a:rPr lang="en-GB" sz="1200" dirty="0"/>
              <a:t>NVL-655 was well-tolerated and the emerging safety profile was consistent with ALK-selective, TRK-sparing design. Durable responses were observed in a heavily pre-treated population and across patient subgroups</a:t>
            </a:r>
          </a:p>
          <a:p>
            <a:pPr marL="0" indent="0">
              <a:spcBef>
                <a:spcPts val="600"/>
              </a:spcBef>
              <a:spcAft>
                <a:spcPts val="600"/>
              </a:spcAft>
              <a:buNone/>
            </a:pPr>
            <a:r>
              <a:rPr lang="en-GB" sz="1200" b="1" i="1" kern="100" dirty="0">
                <a:solidFill>
                  <a:schemeClr val="accent1"/>
                </a:solidFill>
                <a:ea typeface="Calibri" panose="020F0502020204030204" pitchFamily="34" charset="0"/>
              </a:rPr>
              <a:t>EGFR:</a:t>
            </a:r>
          </a:p>
          <a:p>
            <a:pPr>
              <a:spcBef>
                <a:spcPts val="600"/>
              </a:spcBef>
              <a:spcAft>
                <a:spcPts val="600"/>
              </a:spcAft>
            </a:pPr>
            <a:r>
              <a:rPr lang="en-GB" sz="1200" b="1" kern="100" dirty="0">
                <a:solidFill>
                  <a:schemeClr val="accent1"/>
                </a:solidFill>
                <a:ea typeface="Calibri" panose="020F0502020204030204" pitchFamily="34" charset="0"/>
              </a:rPr>
              <a:t>MARIPOSA: </a:t>
            </a:r>
            <a:r>
              <a:rPr lang="en-GB" sz="1200" dirty="0" err="1"/>
              <a:t>Amivantamab</a:t>
            </a:r>
            <a:r>
              <a:rPr lang="en-GB" sz="1200" dirty="0"/>
              <a:t> plus </a:t>
            </a:r>
            <a:r>
              <a:rPr lang="en-GB" sz="1200" dirty="0" err="1"/>
              <a:t>lazertinib</a:t>
            </a:r>
            <a:r>
              <a:rPr lang="en-GB" sz="1200" dirty="0"/>
              <a:t> had significantly reduced the incidence of </a:t>
            </a:r>
            <a:r>
              <a:rPr lang="en-GB" sz="1200" i="1" dirty="0"/>
              <a:t>MET</a:t>
            </a:r>
            <a:r>
              <a:rPr lang="en-GB" sz="1200" dirty="0"/>
              <a:t> amplifications and </a:t>
            </a:r>
            <a:r>
              <a:rPr lang="en-GB" sz="1200" i="1" dirty="0"/>
              <a:t>EGFR</a:t>
            </a:r>
            <a:r>
              <a:rPr lang="en-GB" sz="1200" dirty="0"/>
              <a:t> resistance alterations versus </a:t>
            </a:r>
            <a:r>
              <a:rPr lang="en-GB" sz="1200" dirty="0" err="1"/>
              <a:t>osimertinib</a:t>
            </a:r>
            <a:endParaRPr lang="en-GB" sz="1200" dirty="0"/>
          </a:p>
          <a:p>
            <a:pPr>
              <a:spcBef>
                <a:spcPts val="600"/>
              </a:spcBef>
              <a:spcAft>
                <a:spcPts val="600"/>
              </a:spcAft>
            </a:pPr>
            <a:endParaRPr lang="en-GB" sz="1200" dirty="0">
              <a:solidFill>
                <a:schemeClr val="tx2"/>
              </a:solidFill>
            </a:endParaRPr>
          </a:p>
          <a:p>
            <a:pPr marL="342900" indent="-342900">
              <a:spcBef>
                <a:spcPts val="0"/>
              </a:spcBef>
              <a:spcAft>
                <a:spcPts val="600"/>
              </a:spcAft>
              <a:buFont typeface="Arial" panose="020B0604020202020204" pitchFamily="34" charset="0"/>
              <a:buChar char="•"/>
            </a:pPr>
            <a:endParaRPr lang="en-GB" sz="1200" dirty="0">
              <a:solidFill>
                <a:schemeClr val="tx2"/>
              </a:solidFill>
            </a:endParaRPr>
          </a:p>
          <a:p>
            <a:pPr marL="0" indent="0">
              <a:spcBef>
                <a:spcPts val="0"/>
              </a:spcBef>
              <a:spcAft>
                <a:spcPts val="600"/>
              </a:spcAft>
              <a:buNone/>
            </a:pPr>
            <a:endParaRPr lang="en-GB" sz="1200" dirty="0">
              <a:solidFill>
                <a:schemeClr val="tx2"/>
              </a:solidFill>
            </a:endParaRPr>
          </a:p>
          <a:p>
            <a:pPr marL="342900" indent="-342900">
              <a:spcBef>
                <a:spcPts val="0"/>
              </a:spcBef>
              <a:spcAft>
                <a:spcPts val="600"/>
              </a:spcAft>
              <a:buFont typeface="Arial" panose="020B0604020202020204" pitchFamily="34" charset="0"/>
              <a:buChar char="•"/>
            </a:pPr>
            <a:endParaRPr lang="en-GB" sz="1200" dirty="0">
              <a:solidFill>
                <a:schemeClr val="tx2"/>
              </a:solidFill>
            </a:endParaRPr>
          </a:p>
          <a:p>
            <a:pPr marL="342900" indent="-342900">
              <a:spcBef>
                <a:spcPts val="0"/>
              </a:spcBef>
              <a:spcAft>
                <a:spcPts val="600"/>
              </a:spcAft>
              <a:buFont typeface="Arial" panose="020B0604020202020204" pitchFamily="34" charset="0"/>
              <a:buChar char="•"/>
            </a:pPr>
            <a:endParaRPr lang="en-GB" sz="1200" dirty="0">
              <a:solidFill>
                <a:schemeClr val="tx2"/>
              </a:solidFill>
            </a:endParaRPr>
          </a:p>
          <a:p>
            <a:pPr marL="342900" indent="-342900">
              <a:spcBef>
                <a:spcPts val="0"/>
              </a:spcBef>
              <a:spcAft>
                <a:spcPts val="600"/>
              </a:spcAft>
              <a:buFont typeface="Arial" panose="020B0604020202020204" pitchFamily="34" charset="0"/>
              <a:buChar char="•"/>
            </a:pPr>
            <a:endParaRPr lang="en-GB" sz="1200" dirty="0">
              <a:solidFill>
                <a:schemeClr val="tx2"/>
              </a:solidFill>
            </a:endParaRPr>
          </a:p>
          <a:p>
            <a:pPr marL="342900" indent="-342900">
              <a:spcBef>
                <a:spcPts val="0"/>
              </a:spcBef>
              <a:spcAft>
                <a:spcPts val="600"/>
              </a:spcAft>
              <a:buFont typeface="Arial" panose="020B0604020202020204" pitchFamily="34" charset="0"/>
              <a:buChar char="•"/>
            </a:pPr>
            <a:endParaRPr lang="en-GB" sz="1200" b="0" i="0" dirty="0">
              <a:solidFill>
                <a:schemeClr val="tx2"/>
              </a:solidFill>
              <a:effectLst/>
            </a:endParaRPr>
          </a:p>
        </p:txBody>
      </p:sp>
      <p:sp>
        <p:nvSpPr>
          <p:cNvPr id="3" name="Title 2">
            <a:extLst>
              <a:ext uri="{FF2B5EF4-FFF2-40B4-BE49-F238E27FC236}">
                <a16:creationId xmlns:a16="http://schemas.microsoft.com/office/drawing/2014/main" id="{56E68B9F-C4CF-A0EB-F439-3DC4F172DB82}"/>
              </a:ext>
            </a:extLst>
          </p:cNvPr>
          <p:cNvSpPr>
            <a:spLocks noGrp="1"/>
          </p:cNvSpPr>
          <p:nvPr>
            <p:ph type="title"/>
          </p:nvPr>
        </p:nvSpPr>
        <p:spPr>
          <a:xfrm>
            <a:off x="551385" y="259200"/>
            <a:ext cx="11031016" cy="790544"/>
          </a:xfrm>
        </p:spPr>
        <p:txBody>
          <a:bodyPr/>
          <a:lstStyle/>
          <a:p>
            <a:r>
              <a:rPr lang="en-GB" dirty="0"/>
              <a:t>Clinical takeaways</a:t>
            </a:r>
          </a:p>
        </p:txBody>
      </p:sp>
      <p:sp>
        <p:nvSpPr>
          <p:cNvPr id="5" name="Slide Number Placeholder 4">
            <a:extLst>
              <a:ext uri="{FF2B5EF4-FFF2-40B4-BE49-F238E27FC236}">
                <a16:creationId xmlns:a16="http://schemas.microsoft.com/office/drawing/2014/main" id="{13871A03-8035-C1EE-9560-AE0D7871B517}"/>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6" name="Content Placeholder 7">
            <a:extLst>
              <a:ext uri="{FF2B5EF4-FFF2-40B4-BE49-F238E27FC236}">
                <a16:creationId xmlns:a16="http://schemas.microsoft.com/office/drawing/2014/main" id="{347F3F6D-1EF5-3C80-0A2F-10E84FEC27FE}"/>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000" dirty="0">
              <a:highlight>
                <a:srgbClr val="FFFF00"/>
              </a:highlight>
            </a:endParaRPr>
          </a:p>
        </p:txBody>
      </p:sp>
      <p:sp>
        <p:nvSpPr>
          <p:cNvPr id="4" name="Content Placeholder 7">
            <a:extLst>
              <a:ext uri="{FF2B5EF4-FFF2-40B4-BE49-F238E27FC236}">
                <a16:creationId xmlns:a16="http://schemas.microsoft.com/office/drawing/2014/main" id="{387BFB90-7A65-B55D-EEB9-2CBA79268440}"/>
              </a:ext>
            </a:extLst>
          </p:cNvPr>
          <p:cNvSpPr>
            <a:spLocks noGrp="1"/>
          </p:cNvSpPr>
          <p:nvPr>
            <p:ph sz="quarter" idx="15"/>
          </p:nvPr>
        </p:nvSpPr>
        <p:spPr>
          <a:xfrm>
            <a:off x="772583" y="6326188"/>
            <a:ext cx="10180339" cy="365125"/>
          </a:xfrm>
        </p:spPr>
        <p:txBody>
          <a:bodyPr anchor="b" anchorCtr="0"/>
          <a:lstStyle/>
          <a:p>
            <a:r>
              <a:rPr lang="en-GB" sz="1000" kern="100" dirty="0">
                <a:solidFill>
                  <a:schemeClr val="tx2"/>
                </a:solidFill>
                <a:ea typeface="Calibri" panose="020F0502020204030204" pitchFamily="34" charset="0"/>
              </a:rPr>
              <a:t>ALK, anaplastic lymphoma kinase; EGFR, epidermal growth factor receptor; HER2, human epidermal growth factor receptor 2; KRAS, Kirsten rat sarcoma viral oncogene homologue; NSCLC, non-small cell lung cancer ROS1, ROS proto-oncogene 1, receptor tyrosine kinase; T-</a:t>
            </a:r>
            <a:r>
              <a:rPr lang="en-GB" sz="1000" kern="100" dirty="0" err="1">
                <a:solidFill>
                  <a:schemeClr val="tx2"/>
                </a:solidFill>
                <a:ea typeface="Calibri" panose="020F0502020204030204" pitchFamily="34" charset="0"/>
              </a:rPr>
              <a:t>DXd</a:t>
            </a:r>
            <a:r>
              <a:rPr lang="en-GB" sz="1000" kern="100" dirty="0">
                <a:solidFill>
                  <a:schemeClr val="tx2"/>
                </a:solidFill>
                <a:ea typeface="Calibri" panose="020F0502020204030204" pitchFamily="34" charset="0"/>
              </a:rPr>
              <a:t>, </a:t>
            </a:r>
            <a:r>
              <a:rPr lang="en-GB" sz="1000" dirty="0">
                <a:solidFill>
                  <a:schemeClr val="tx2"/>
                </a:solidFill>
              </a:rPr>
              <a:t>trastuzumab </a:t>
            </a:r>
            <a:r>
              <a:rPr lang="en-GB" sz="1000" dirty="0" err="1">
                <a:solidFill>
                  <a:schemeClr val="tx2"/>
                </a:solidFill>
              </a:rPr>
              <a:t>deruxtecan</a:t>
            </a:r>
            <a:endParaRPr lang="en-GB" sz="1000" kern="100" dirty="0">
              <a:solidFill>
                <a:schemeClr val="tx2"/>
              </a:solidFill>
              <a:ea typeface="Calibri" panose="020F0502020204030204" pitchFamily="34" charset="0"/>
            </a:endParaRPr>
          </a:p>
        </p:txBody>
      </p:sp>
    </p:spTree>
    <p:extLst>
      <p:ext uri="{BB962C8B-B14F-4D97-AF65-F5344CB8AC3E}">
        <p14:creationId xmlns:p14="http://schemas.microsoft.com/office/powerpoint/2010/main" val="412162680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CC3738-B6A7-9CF1-8EB4-836E8C675BE8}"/>
              </a:ext>
            </a:extLst>
          </p:cNvPr>
          <p:cNvSpPr>
            <a:spLocks noGrp="1"/>
          </p:cNvSpPr>
          <p:nvPr>
            <p:ph sz="quarter" idx="12"/>
          </p:nvPr>
        </p:nvSpPr>
        <p:spPr>
          <a:xfrm>
            <a:off x="651620" y="836712"/>
            <a:ext cx="10963200" cy="864000"/>
          </a:xfrm>
        </p:spPr>
        <p:txBody>
          <a:bodyPr/>
          <a:lstStyle/>
          <a:p>
            <a:r>
              <a:rPr lang="en-GB" dirty="0"/>
              <a:t>Among </a:t>
            </a:r>
            <a:r>
              <a:rPr lang="en-GB" dirty="0">
                <a:solidFill>
                  <a:schemeClr val="tx2"/>
                </a:solidFill>
              </a:rPr>
              <a:t>patients who discontinued treatment, 113/215 (53%) for amivantamab + lazertinib and 140/252 (56%) for </a:t>
            </a:r>
            <a:r>
              <a:rPr lang="en-GB" dirty="0"/>
              <a:t>osimertinib had matched baseline and EOT ctDNA data. </a:t>
            </a:r>
          </a:p>
          <a:p>
            <a:r>
              <a:rPr lang="en-GB" dirty="0"/>
              <a:t>Acquired </a:t>
            </a:r>
            <a:r>
              <a:rPr lang="en-GB" i="1" dirty="0"/>
              <a:t>MET</a:t>
            </a:r>
            <a:r>
              <a:rPr lang="en-GB" dirty="0"/>
              <a:t> amplifications were ~ 3-fold lower and </a:t>
            </a:r>
            <a:r>
              <a:rPr lang="en-GB" i="1" dirty="0"/>
              <a:t>EGFR</a:t>
            </a:r>
            <a:r>
              <a:rPr lang="en-GB" dirty="0"/>
              <a:t> resistance mutations were ~8 fold lower for amivantamab + lazertinib vs osimertinib</a:t>
            </a:r>
          </a:p>
          <a:p>
            <a:r>
              <a:rPr lang="en-GB" dirty="0"/>
              <a:t>No statistically significant difference were seen between arms for other resistance mechanisms</a:t>
            </a:r>
          </a:p>
        </p:txBody>
      </p:sp>
      <p:sp>
        <p:nvSpPr>
          <p:cNvPr id="3" name="Title 2">
            <a:extLst>
              <a:ext uri="{FF2B5EF4-FFF2-40B4-BE49-F238E27FC236}">
                <a16:creationId xmlns:a16="http://schemas.microsoft.com/office/drawing/2014/main" id="{FE8C73CE-FDFD-C1B9-02A0-3FEC3EC07541}"/>
              </a:ext>
            </a:extLst>
          </p:cNvPr>
          <p:cNvSpPr>
            <a:spLocks noGrp="1"/>
          </p:cNvSpPr>
          <p:nvPr>
            <p:ph type="title"/>
          </p:nvPr>
        </p:nvSpPr>
        <p:spPr/>
        <p:txBody>
          <a:bodyPr/>
          <a:lstStyle/>
          <a:p>
            <a:r>
              <a:rPr lang="en-GB" dirty="0"/>
              <a:t>mariposa: acquired resistance results</a:t>
            </a:r>
          </a:p>
        </p:txBody>
      </p:sp>
      <p:sp>
        <p:nvSpPr>
          <p:cNvPr id="4" name="Content Placeholder 3">
            <a:extLst>
              <a:ext uri="{FF2B5EF4-FFF2-40B4-BE49-F238E27FC236}">
                <a16:creationId xmlns:a16="http://schemas.microsoft.com/office/drawing/2014/main" id="{05408A9C-6C37-8579-CC24-3FD1D83EA6B5}"/>
              </a:ext>
            </a:extLst>
          </p:cNvPr>
          <p:cNvSpPr>
            <a:spLocks noGrp="1"/>
          </p:cNvSpPr>
          <p:nvPr>
            <p:ph sz="quarter" idx="15"/>
          </p:nvPr>
        </p:nvSpPr>
        <p:spPr/>
        <p:txBody>
          <a:bodyPr anchor="b"/>
          <a:lstStyle/>
          <a:p>
            <a:r>
              <a:rPr lang="en-GB" sz="1100" dirty="0">
                <a:solidFill>
                  <a:schemeClr val="tx2"/>
                </a:solidFill>
              </a:rPr>
              <a:t>ctDNA, circulating tumour DNA; EGFR, epidermal growth factor receptor; EOT, end of trial; HER2, human epidermal growth factor receptor; MET, mesenchymal epithelial transition factor; PI3K, phosphatidylinositol-3-kinase; RAF, rapidly accelerated fibrosarcoma; RAS, rat sarcoma virus; RB1, retinoblastoma 1; TP53, tumour protein p53</a:t>
            </a:r>
          </a:p>
          <a:p>
            <a:r>
              <a:rPr lang="en-GB" sz="1100" dirty="0" err="1">
                <a:solidFill>
                  <a:schemeClr val="tx2"/>
                </a:solidFill>
              </a:rPr>
              <a:t>Besse</a:t>
            </a:r>
            <a:r>
              <a:rPr lang="en-GB" sz="1100" dirty="0">
                <a:solidFill>
                  <a:schemeClr val="tx2"/>
                </a:solidFill>
              </a:rPr>
              <a:t> B, et al. Ann Oncol. 2024;35 (suppl_2):1-72 (ESMO 2024 oral presentation, Abstract #LBA55)</a:t>
            </a:r>
          </a:p>
        </p:txBody>
      </p:sp>
      <p:sp>
        <p:nvSpPr>
          <p:cNvPr id="5" name="Slide Number Placeholder 4">
            <a:extLst>
              <a:ext uri="{FF2B5EF4-FFF2-40B4-BE49-F238E27FC236}">
                <a16:creationId xmlns:a16="http://schemas.microsoft.com/office/drawing/2014/main" id="{78C9929F-6F9E-315F-ABC1-605980D078A5}"/>
              </a:ext>
            </a:extLst>
          </p:cNvPr>
          <p:cNvSpPr>
            <a:spLocks noGrp="1"/>
          </p:cNvSpPr>
          <p:nvPr>
            <p:ph type="sldNum" sz="quarter" idx="4"/>
          </p:nvPr>
        </p:nvSpPr>
        <p:spPr/>
        <p:txBody>
          <a:bodyPr/>
          <a:lstStyle/>
          <a:p>
            <a:fld id="{FCE43C0F-8A7B-3A4B-9DB5-B3472E36E833}" type="slidenum">
              <a:rPr lang="en-GB" smtClean="0"/>
              <a:pPr/>
              <a:t>40</a:t>
            </a:fld>
            <a:endParaRPr lang="en-GB" dirty="0"/>
          </a:p>
        </p:txBody>
      </p:sp>
      <p:graphicFrame>
        <p:nvGraphicFramePr>
          <p:cNvPr id="7" name="Chart 6">
            <a:extLst>
              <a:ext uri="{FF2B5EF4-FFF2-40B4-BE49-F238E27FC236}">
                <a16:creationId xmlns:a16="http://schemas.microsoft.com/office/drawing/2014/main" id="{E6E47BBE-782E-1DD4-092F-46965D588728}"/>
              </a:ext>
            </a:extLst>
          </p:cNvPr>
          <p:cNvGraphicFramePr/>
          <p:nvPr>
            <p:extLst>
              <p:ext uri="{D42A27DB-BD31-4B8C-83A1-F6EECF244321}">
                <p14:modId xmlns:p14="http://schemas.microsoft.com/office/powerpoint/2010/main" val="2330907309"/>
              </p:ext>
            </p:extLst>
          </p:nvPr>
        </p:nvGraphicFramePr>
        <p:xfrm>
          <a:off x="839416" y="3079919"/>
          <a:ext cx="4680520" cy="257584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3A54F905-621E-0E37-8A8D-79FD35C9DFD1}"/>
              </a:ext>
            </a:extLst>
          </p:cNvPr>
          <p:cNvSpPr txBox="1"/>
          <p:nvPr/>
        </p:nvSpPr>
        <p:spPr>
          <a:xfrm>
            <a:off x="1199456" y="5538718"/>
            <a:ext cx="2088000" cy="169277"/>
          </a:xfrm>
          <a:prstGeom prst="rect">
            <a:avLst/>
          </a:prstGeom>
          <a:noFill/>
        </p:spPr>
        <p:txBody>
          <a:bodyPr wrap="square" lIns="0" tIns="0" rIns="0" bIns="0" rtlCol="0">
            <a:spAutoFit/>
          </a:bodyPr>
          <a:lstStyle/>
          <a:p>
            <a:pPr algn="ctr"/>
            <a:r>
              <a:rPr lang="en-GB" sz="1100" b="1" i="1" dirty="0">
                <a:latin typeface="Arial" panose="020B0604020202020204" pitchFamily="34" charset="0"/>
                <a:ea typeface="Aileron" charset="0"/>
                <a:cs typeface="Arial" panose="020B0604020202020204" pitchFamily="34" charset="0"/>
              </a:rPr>
              <a:t>MET</a:t>
            </a:r>
            <a:r>
              <a:rPr lang="en-GB" sz="1100" b="1" dirty="0">
                <a:latin typeface="Arial" panose="020B0604020202020204" pitchFamily="34" charset="0"/>
                <a:ea typeface="Aileron" charset="0"/>
                <a:cs typeface="Arial" panose="020B0604020202020204" pitchFamily="34" charset="0"/>
              </a:rPr>
              <a:t> amplification</a:t>
            </a:r>
            <a:endParaRPr lang="en-GB" sz="1100" i="1" dirty="0">
              <a:latin typeface="Arial" panose="020B0604020202020204" pitchFamily="34" charset="0"/>
              <a:ea typeface="Aileron" charset="0"/>
              <a:cs typeface="Arial" panose="020B0604020202020204" pitchFamily="34" charset="0"/>
            </a:endParaRPr>
          </a:p>
        </p:txBody>
      </p:sp>
      <p:sp>
        <p:nvSpPr>
          <p:cNvPr id="12" name="TextBox 11">
            <a:extLst>
              <a:ext uri="{FF2B5EF4-FFF2-40B4-BE49-F238E27FC236}">
                <a16:creationId xmlns:a16="http://schemas.microsoft.com/office/drawing/2014/main" id="{100DE96E-46CA-1F4E-40F4-84AEC4552811}"/>
              </a:ext>
            </a:extLst>
          </p:cNvPr>
          <p:cNvSpPr txBox="1"/>
          <p:nvPr/>
        </p:nvSpPr>
        <p:spPr>
          <a:xfrm rot="16200000">
            <a:off x="-297122" y="4297063"/>
            <a:ext cx="2088000"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Patients (%)</a:t>
            </a:r>
            <a:endParaRPr lang="en-GB" sz="1000" dirty="0">
              <a:latin typeface="Arial" panose="020B0604020202020204" pitchFamily="34" charset="0"/>
              <a:ea typeface="Aileron" charset="0"/>
              <a:cs typeface="Arial" panose="020B0604020202020204" pitchFamily="34" charset="0"/>
            </a:endParaRPr>
          </a:p>
        </p:txBody>
      </p:sp>
      <p:sp>
        <p:nvSpPr>
          <p:cNvPr id="16" name="TextBox 15">
            <a:extLst>
              <a:ext uri="{FF2B5EF4-FFF2-40B4-BE49-F238E27FC236}">
                <a16:creationId xmlns:a16="http://schemas.microsoft.com/office/drawing/2014/main" id="{409798D1-706D-A925-2B77-D62BD92AF522}"/>
              </a:ext>
            </a:extLst>
          </p:cNvPr>
          <p:cNvSpPr txBox="1"/>
          <p:nvPr/>
        </p:nvSpPr>
        <p:spPr>
          <a:xfrm>
            <a:off x="3181746" y="5538718"/>
            <a:ext cx="2303629" cy="338554"/>
          </a:xfrm>
          <a:prstGeom prst="rect">
            <a:avLst/>
          </a:prstGeom>
          <a:noFill/>
        </p:spPr>
        <p:txBody>
          <a:bodyPr wrap="square" lIns="0" tIns="0" rIns="0" bIns="0" rtlCol="0">
            <a:spAutoFit/>
          </a:bodyPr>
          <a:lstStyle/>
          <a:p>
            <a:pPr algn="ctr"/>
            <a:r>
              <a:rPr lang="en-GB" sz="1100" b="1" dirty="0">
                <a:latin typeface="Arial" panose="020B0604020202020204" pitchFamily="34" charset="0"/>
                <a:ea typeface="Aileron" charset="0"/>
                <a:cs typeface="Arial" panose="020B0604020202020204" pitchFamily="34" charset="0"/>
              </a:rPr>
              <a:t>Secondary </a:t>
            </a:r>
            <a:r>
              <a:rPr lang="en-GB" sz="1100" b="1" i="1" dirty="0">
                <a:latin typeface="Arial" panose="020B0604020202020204" pitchFamily="34" charset="0"/>
                <a:ea typeface="Aileron" charset="0"/>
                <a:cs typeface="Arial" panose="020B0604020202020204" pitchFamily="34" charset="0"/>
              </a:rPr>
              <a:t>EGFR</a:t>
            </a:r>
            <a:r>
              <a:rPr lang="en-GB" sz="1100" b="1" dirty="0">
                <a:latin typeface="Arial" panose="020B0604020202020204" pitchFamily="34" charset="0"/>
                <a:ea typeface="Aileron" charset="0"/>
                <a:cs typeface="Arial" panose="020B0604020202020204" pitchFamily="34" charset="0"/>
              </a:rPr>
              <a:t> resistance</a:t>
            </a:r>
            <a:br>
              <a:rPr lang="en-GB" sz="1100" b="1" dirty="0">
                <a:latin typeface="Arial" panose="020B0604020202020204" pitchFamily="34" charset="0"/>
                <a:ea typeface="Aileron" charset="0"/>
                <a:cs typeface="Arial" panose="020B0604020202020204" pitchFamily="34" charset="0"/>
              </a:rPr>
            </a:br>
            <a:r>
              <a:rPr lang="en-GB" sz="1100" b="1" dirty="0">
                <a:latin typeface="Arial" panose="020B0604020202020204" pitchFamily="34" charset="0"/>
                <a:ea typeface="Aileron" charset="0"/>
                <a:cs typeface="Arial" panose="020B0604020202020204" pitchFamily="34" charset="0"/>
              </a:rPr>
              <a:t>mutations (C797S, L718X, G724X)</a:t>
            </a:r>
            <a:endParaRPr lang="en-GB" sz="1100" dirty="0">
              <a:latin typeface="Arial" panose="020B0604020202020204" pitchFamily="34" charset="0"/>
              <a:ea typeface="Aileron" charset="0"/>
              <a:cs typeface="Arial" panose="020B0604020202020204" pitchFamily="34" charset="0"/>
            </a:endParaRPr>
          </a:p>
        </p:txBody>
      </p:sp>
      <p:sp>
        <p:nvSpPr>
          <p:cNvPr id="18" name="TextBox 17">
            <a:extLst>
              <a:ext uri="{FF2B5EF4-FFF2-40B4-BE49-F238E27FC236}">
                <a16:creationId xmlns:a16="http://schemas.microsoft.com/office/drawing/2014/main" id="{35025273-2D59-FF45-A088-76EF0A568D80}"/>
              </a:ext>
            </a:extLst>
          </p:cNvPr>
          <p:cNvSpPr txBox="1"/>
          <p:nvPr/>
        </p:nvSpPr>
        <p:spPr>
          <a:xfrm>
            <a:off x="1874951" y="3008748"/>
            <a:ext cx="756000" cy="169277"/>
          </a:xfrm>
          <a:prstGeom prst="rect">
            <a:avLst/>
          </a:prstGeom>
          <a:noFill/>
        </p:spPr>
        <p:txBody>
          <a:bodyPr wrap="squar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p=0.017</a:t>
            </a:r>
          </a:p>
        </p:txBody>
      </p:sp>
      <p:grpSp>
        <p:nvGrpSpPr>
          <p:cNvPr id="23" name="Group 22">
            <a:extLst>
              <a:ext uri="{FF2B5EF4-FFF2-40B4-BE49-F238E27FC236}">
                <a16:creationId xmlns:a16="http://schemas.microsoft.com/office/drawing/2014/main" id="{55E47A51-04D7-36E3-75CD-96B0AB7A9783}"/>
              </a:ext>
            </a:extLst>
          </p:cNvPr>
          <p:cNvGrpSpPr/>
          <p:nvPr/>
        </p:nvGrpSpPr>
        <p:grpSpPr>
          <a:xfrm>
            <a:off x="1874952" y="3201147"/>
            <a:ext cx="770400" cy="1368000"/>
            <a:chOff x="1874952" y="3501007"/>
            <a:chExt cx="770400" cy="1368000"/>
          </a:xfrm>
        </p:grpSpPr>
        <p:cxnSp>
          <p:nvCxnSpPr>
            <p:cNvPr id="20" name="Straight Connector 19">
              <a:extLst>
                <a:ext uri="{FF2B5EF4-FFF2-40B4-BE49-F238E27FC236}">
                  <a16:creationId xmlns:a16="http://schemas.microsoft.com/office/drawing/2014/main" id="{E2294BA7-5E17-7E59-F7FA-4246BF51952E}"/>
                </a:ext>
              </a:extLst>
            </p:cNvPr>
            <p:cNvCxnSpPr/>
            <p:nvPr/>
          </p:nvCxnSpPr>
          <p:spPr>
            <a:xfrm>
              <a:off x="2639616" y="3501007"/>
              <a:ext cx="0" cy="1368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79FC8D9-53D5-1BEC-D6B0-631D948D8206}"/>
                </a:ext>
              </a:extLst>
            </p:cNvPr>
            <p:cNvCxnSpPr/>
            <p:nvPr/>
          </p:nvCxnSpPr>
          <p:spPr>
            <a:xfrm>
              <a:off x="1878568" y="3501009"/>
              <a:ext cx="0" cy="108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B1DB3BB-AED6-F29B-A810-06C49F55EA0F}"/>
                </a:ext>
              </a:extLst>
            </p:cNvPr>
            <p:cNvCxnSpPr>
              <a:cxnSpLocks/>
            </p:cNvCxnSpPr>
            <p:nvPr/>
          </p:nvCxnSpPr>
          <p:spPr>
            <a:xfrm rot="16200000">
              <a:off x="2260152" y="3118811"/>
              <a:ext cx="0" cy="770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81C798A7-2D75-AFC8-0630-2A50DD264EBA}"/>
              </a:ext>
            </a:extLst>
          </p:cNvPr>
          <p:cNvSpPr txBox="1"/>
          <p:nvPr/>
        </p:nvSpPr>
        <p:spPr>
          <a:xfrm>
            <a:off x="3935526" y="3789798"/>
            <a:ext cx="756000" cy="169277"/>
          </a:xfrm>
          <a:prstGeom prst="rect">
            <a:avLst/>
          </a:prstGeom>
          <a:noFill/>
        </p:spPr>
        <p:txBody>
          <a:bodyPr wrap="square" lIns="0" tIns="0" rIns="0" bIns="0" rtlCol="0">
            <a:spAutoFit/>
          </a:bodyPr>
          <a:lstStyle/>
          <a:p>
            <a:pPr algn="ctr"/>
            <a:r>
              <a:rPr lang="en-GB" sz="1100" dirty="0">
                <a:latin typeface="Arial" panose="020B0604020202020204" pitchFamily="34" charset="0"/>
                <a:ea typeface="Aileron" charset="0"/>
                <a:cs typeface="Arial" panose="020B0604020202020204" pitchFamily="34" charset="0"/>
              </a:rPr>
              <a:t>p=0.014</a:t>
            </a:r>
          </a:p>
        </p:txBody>
      </p:sp>
      <p:grpSp>
        <p:nvGrpSpPr>
          <p:cNvPr id="25" name="Group 24">
            <a:extLst>
              <a:ext uri="{FF2B5EF4-FFF2-40B4-BE49-F238E27FC236}">
                <a16:creationId xmlns:a16="http://schemas.microsoft.com/office/drawing/2014/main" id="{53D4FD5B-84F1-CAF2-1B76-F8AB90E78D43}"/>
              </a:ext>
            </a:extLst>
          </p:cNvPr>
          <p:cNvGrpSpPr/>
          <p:nvPr/>
        </p:nvGrpSpPr>
        <p:grpSpPr>
          <a:xfrm>
            <a:off x="3935527" y="3982197"/>
            <a:ext cx="770400" cy="1080000"/>
            <a:chOff x="1874952" y="3501007"/>
            <a:chExt cx="770400" cy="1080000"/>
          </a:xfrm>
        </p:grpSpPr>
        <p:cxnSp>
          <p:nvCxnSpPr>
            <p:cNvPr id="26" name="Straight Connector 25">
              <a:extLst>
                <a:ext uri="{FF2B5EF4-FFF2-40B4-BE49-F238E27FC236}">
                  <a16:creationId xmlns:a16="http://schemas.microsoft.com/office/drawing/2014/main" id="{3C04D706-819C-F7BC-A7CC-1EFEF5D5283D}"/>
                </a:ext>
              </a:extLst>
            </p:cNvPr>
            <p:cNvCxnSpPr/>
            <p:nvPr/>
          </p:nvCxnSpPr>
          <p:spPr>
            <a:xfrm>
              <a:off x="2639616" y="3501007"/>
              <a:ext cx="0" cy="1080000"/>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D4785CB-321D-FB50-F787-725F00F385D5}"/>
                </a:ext>
              </a:extLst>
            </p:cNvPr>
            <p:cNvCxnSpPr/>
            <p:nvPr/>
          </p:nvCxnSpPr>
          <p:spPr>
            <a:xfrm>
              <a:off x="1878568" y="3501009"/>
              <a:ext cx="0" cy="108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9E36B49-CB19-2D48-2571-8B728CC58F14}"/>
                </a:ext>
              </a:extLst>
            </p:cNvPr>
            <p:cNvCxnSpPr>
              <a:cxnSpLocks/>
            </p:cNvCxnSpPr>
            <p:nvPr/>
          </p:nvCxnSpPr>
          <p:spPr>
            <a:xfrm rot="16200000">
              <a:off x="2260152" y="3118811"/>
              <a:ext cx="0" cy="770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29" name="Chart 28">
            <a:extLst>
              <a:ext uri="{FF2B5EF4-FFF2-40B4-BE49-F238E27FC236}">
                <a16:creationId xmlns:a16="http://schemas.microsoft.com/office/drawing/2014/main" id="{9393BAFF-5217-DDEE-3BD7-13D86429D78E}"/>
              </a:ext>
            </a:extLst>
          </p:cNvPr>
          <p:cNvGraphicFramePr/>
          <p:nvPr>
            <p:extLst>
              <p:ext uri="{D42A27DB-BD31-4B8C-83A1-F6EECF244321}">
                <p14:modId xmlns:p14="http://schemas.microsoft.com/office/powerpoint/2010/main" val="1691634779"/>
              </p:ext>
            </p:extLst>
          </p:nvPr>
        </p:nvGraphicFramePr>
        <p:xfrm>
          <a:off x="5797310" y="3079919"/>
          <a:ext cx="5123226" cy="2575844"/>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67F3C4C0-05BA-F040-D119-0CCA7D8F6AD1}"/>
              </a:ext>
            </a:extLst>
          </p:cNvPr>
          <p:cNvSpPr txBox="1"/>
          <p:nvPr/>
        </p:nvSpPr>
        <p:spPr>
          <a:xfrm>
            <a:off x="9840536" y="5538718"/>
            <a:ext cx="1080000" cy="338554"/>
          </a:xfrm>
          <a:prstGeom prst="rect">
            <a:avLst/>
          </a:prstGeom>
          <a:noFill/>
        </p:spPr>
        <p:txBody>
          <a:bodyPr wrap="square" lIns="0" tIns="0" rIns="0" bIns="0" rtlCol="0">
            <a:spAutoFit/>
          </a:bodyPr>
          <a:lstStyle/>
          <a:p>
            <a:pPr algn="ctr"/>
            <a:r>
              <a:rPr lang="en-GB" sz="1100" b="1" i="1" dirty="0">
                <a:latin typeface="Arial" panose="020B0604020202020204" pitchFamily="34" charset="0"/>
                <a:ea typeface="Aileron" charset="0"/>
                <a:cs typeface="Arial" panose="020B0604020202020204" pitchFamily="34" charset="0"/>
              </a:rPr>
              <a:t>TP53/RB1</a:t>
            </a:r>
          </a:p>
          <a:p>
            <a:pPr algn="ctr"/>
            <a:r>
              <a:rPr lang="en-GB" sz="1100" b="1" dirty="0">
                <a:latin typeface="Arial" panose="020B0604020202020204" pitchFamily="34" charset="0"/>
                <a:ea typeface="Aileron" charset="0"/>
                <a:cs typeface="Arial" panose="020B0604020202020204" pitchFamily="34" charset="0"/>
              </a:rPr>
              <a:t>loss</a:t>
            </a:r>
            <a:endParaRPr lang="en-GB" sz="1100" dirty="0">
              <a:latin typeface="Arial" panose="020B0604020202020204" pitchFamily="34" charset="0"/>
              <a:ea typeface="Aileron" charset="0"/>
              <a:cs typeface="Arial" panose="020B0604020202020204" pitchFamily="34" charset="0"/>
            </a:endParaRPr>
          </a:p>
        </p:txBody>
      </p:sp>
      <p:sp>
        <p:nvSpPr>
          <p:cNvPr id="31" name="TextBox 30">
            <a:extLst>
              <a:ext uri="{FF2B5EF4-FFF2-40B4-BE49-F238E27FC236}">
                <a16:creationId xmlns:a16="http://schemas.microsoft.com/office/drawing/2014/main" id="{B17CB79E-D220-B6D3-4437-EF0F73245FD0}"/>
              </a:ext>
            </a:extLst>
          </p:cNvPr>
          <p:cNvSpPr txBox="1"/>
          <p:nvPr/>
        </p:nvSpPr>
        <p:spPr>
          <a:xfrm>
            <a:off x="9012416" y="5538718"/>
            <a:ext cx="828000" cy="169277"/>
          </a:xfrm>
          <a:prstGeom prst="rect">
            <a:avLst/>
          </a:prstGeom>
          <a:noFill/>
        </p:spPr>
        <p:txBody>
          <a:bodyPr wrap="square" lIns="0" tIns="0" rIns="0" bIns="0" rtlCol="0">
            <a:spAutoFit/>
          </a:bodyPr>
          <a:lstStyle/>
          <a:p>
            <a:pPr algn="ctr"/>
            <a:r>
              <a:rPr lang="en-GB" sz="1100" b="1" dirty="0">
                <a:latin typeface="Arial" panose="020B0604020202020204" pitchFamily="34" charset="0"/>
                <a:ea typeface="Aileron" charset="0"/>
                <a:cs typeface="Arial" panose="020B0604020202020204" pitchFamily="34" charset="0"/>
              </a:rPr>
              <a:t>Cell </a:t>
            </a:r>
            <a:r>
              <a:rPr lang="en-GB" sz="1100" b="1" dirty="0" err="1">
                <a:latin typeface="Arial" panose="020B0604020202020204" pitchFamily="34" charset="0"/>
                <a:ea typeface="Aileron" charset="0"/>
                <a:cs typeface="Arial" panose="020B0604020202020204" pitchFamily="34" charset="0"/>
              </a:rPr>
              <a:t>cycle</a:t>
            </a:r>
            <a:r>
              <a:rPr lang="en-GB" sz="1100" b="1" baseline="30000" dirty="0" err="1">
                <a:latin typeface="Arial" panose="020B0604020202020204" pitchFamily="34" charset="0"/>
                <a:ea typeface="Aileron" charset="0"/>
                <a:cs typeface="Arial" panose="020B0604020202020204" pitchFamily="34" charset="0"/>
              </a:rPr>
              <a:t>b</a:t>
            </a:r>
            <a:endParaRPr lang="en-GB" sz="1100" baseline="30000" dirty="0">
              <a:latin typeface="Arial" panose="020B0604020202020204" pitchFamily="34" charset="0"/>
              <a:ea typeface="Aileron" charset="0"/>
              <a:cs typeface="Arial" panose="020B0604020202020204" pitchFamily="34" charset="0"/>
            </a:endParaRPr>
          </a:p>
        </p:txBody>
      </p:sp>
      <p:sp>
        <p:nvSpPr>
          <p:cNvPr id="32" name="TextBox 31">
            <a:extLst>
              <a:ext uri="{FF2B5EF4-FFF2-40B4-BE49-F238E27FC236}">
                <a16:creationId xmlns:a16="http://schemas.microsoft.com/office/drawing/2014/main" id="{08100466-8744-2567-F088-B592CC863641}"/>
              </a:ext>
            </a:extLst>
          </p:cNvPr>
          <p:cNvSpPr txBox="1"/>
          <p:nvPr/>
        </p:nvSpPr>
        <p:spPr>
          <a:xfrm>
            <a:off x="8112312" y="5538718"/>
            <a:ext cx="792000" cy="169277"/>
          </a:xfrm>
          <a:prstGeom prst="rect">
            <a:avLst/>
          </a:prstGeom>
          <a:noFill/>
        </p:spPr>
        <p:txBody>
          <a:bodyPr wrap="square" lIns="0" tIns="0" rIns="0" bIns="0" rtlCol="0">
            <a:spAutoFit/>
          </a:bodyPr>
          <a:lstStyle/>
          <a:p>
            <a:pPr algn="ctr"/>
            <a:r>
              <a:rPr lang="en-GB" sz="1100" b="1" i="1" dirty="0">
                <a:latin typeface="Arial" panose="020B0604020202020204" pitchFamily="34" charset="0"/>
                <a:ea typeface="Aileron" charset="0"/>
                <a:cs typeface="Arial" panose="020B0604020202020204" pitchFamily="34" charset="0"/>
              </a:rPr>
              <a:t>PI3K</a:t>
            </a:r>
            <a:endParaRPr lang="en-GB" sz="1100" i="1" dirty="0">
              <a:latin typeface="Arial" panose="020B0604020202020204" pitchFamily="34" charset="0"/>
              <a:ea typeface="Aileron" charset="0"/>
              <a:cs typeface="Arial" panose="020B0604020202020204" pitchFamily="34" charset="0"/>
            </a:endParaRPr>
          </a:p>
        </p:txBody>
      </p:sp>
      <p:sp>
        <p:nvSpPr>
          <p:cNvPr id="34" name="TextBox 33">
            <a:extLst>
              <a:ext uri="{FF2B5EF4-FFF2-40B4-BE49-F238E27FC236}">
                <a16:creationId xmlns:a16="http://schemas.microsoft.com/office/drawing/2014/main" id="{9D00F6CC-C66F-757C-7492-A63A95A8F111}"/>
              </a:ext>
            </a:extLst>
          </p:cNvPr>
          <p:cNvSpPr txBox="1"/>
          <p:nvPr/>
        </p:nvSpPr>
        <p:spPr>
          <a:xfrm>
            <a:off x="7032312" y="5538718"/>
            <a:ext cx="1080000" cy="169277"/>
          </a:xfrm>
          <a:prstGeom prst="rect">
            <a:avLst/>
          </a:prstGeom>
          <a:noFill/>
        </p:spPr>
        <p:txBody>
          <a:bodyPr wrap="square" lIns="0" tIns="0" rIns="0" bIns="0" rtlCol="0">
            <a:spAutoFit/>
          </a:bodyPr>
          <a:lstStyle/>
          <a:p>
            <a:pPr algn="ctr"/>
            <a:r>
              <a:rPr lang="en-GB" sz="1100" b="1" i="1" dirty="0">
                <a:latin typeface="Arial" panose="020B0604020202020204" pitchFamily="34" charset="0"/>
                <a:ea typeface="Aileron" charset="0"/>
                <a:cs typeface="Arial" panose="020B0604020202020204" pitchFamily="34" charset="0"/>
              </a:rPr>
              <a:t>RAS/</a:t>
            </a:r>
            <a:r>
              <a:rPr lang="en-GB" sz="1100" b="1" i="1" dirty="0" err="1">
                <a:latin typeface="Arial" panose="020B0604020202020204" pitchFamily="34" charset="0"/>
                <a:ea typeface="Aileron" charset="0"/>
                <a:cs typeface="Arial" panose="020B0604020202020204" pitchFamily="34" charset="0"/>
              </a:rPr>
              <a:t>RAF</a:t>
            </a:r>
            <a:r>
              <a:rPr lang="en-GB" sz="1100" b="1" i="1" baseline="30000" dirty="0" err="1">
                <a:latin typeface="Arial" panose="020B0604020202020204" pitchFamily="34" charset="0"/>
                <a:ea typeface="Aileron" charset="0"/>
                <a:cs typeface="Arial" panose="020B0604020202020204" pitchFamily="34" charset="0"/>
              </a:rPr>
              <a:t>a</a:t>
            </a:r>
            <a:endParaRPr lang="en-GB" sz="1100" baseline="30000" dirty="0">
              <a:latin typeface="Arial" panose="020B0604020202020204" pitchFamily="34" charset="0"/>
              <a:ea typeface="Aileron" charset="0"/>
              <a:cs typeface="Arial" panose="020B0604020202020204" pitchFamily="34" charset="0"/>
            </a:endParaRPr>
          </a:p>
        </p:txBody>
      </p:sp>
      <p:sp>
        <p:nvSpPr>
          <p:cNvPr id="35" name="TextBox 34">
            <a:extLst>
              <a:ext uri="{FF2B5EF4-FFF2-40B4-BE49-F238E27FC236}">
                <a16:creationId xmlns:a16="http://schemas.microsoft.com/office/drawing/2014/main" id="{7DEEE4D6-7CB6-CE33-CDF8-F1252A9B33FF}"/>
              </a:ext>
            </a:extLst>
          </p:cNvPr>
          <p:cNvSpPr txBox="1"/>
          <p:nvPr/>
        </p:nvSpPr>
        <p:spPr>
          <a:xfrm>
            <a:off x="6101134" y="5538718"/>
            <a:ext cx="1080000" cy="338554"/>
          </a:xfrm>
          <a:prstGeom prst="rect">
            <a:avLst/>
          </a:prstGeom>
          <a:noFill/>
        </p:spPr>
        <p:txBody>
          <a:bodyPr wrap="square" lIns="0" tIns="0" rIns="0" bIns="0" rtlCol="0">
            <a:spAutoFit/>
          </a:bodyPr>
          <a:lstStyle/>
          <a:p>
            <a:pPr algn="ctr"/>
            <a:r>
              <a:rPr lang="en-GB" sz="1100" b="1" i="1" dirty="0">
                <a:latin typeface="Arial" panose="020B0604020202020204" pitchFamily="34" charset="0"/>
                <a:ea typeface="Aileron" charset="0"/>
                <a:cs typeface="Arial" panose="020B0604020202020204" pitchFamily="34" charset="0"/>
              </a:rPr>
              <a:t>HER2</a:t>
            </a:r>
            <a:br>
              <a:rPr lang="en-GB" sz="1100" b="1" i="1" dirty="0">
                <a:latin typeface="Arial" panose="020B0604020202020204" pitchFamily="34" charset="0"/>
                <a:ea typeface="Aileron" charset="0"/>
                <a:cs typeface="Arial" panose="020B0604020202020204" pitchFamily="34" charset="0"/>
              </a:rPr>
            </a:br>
            <a:r>
              <a:rPr lang="en-GB" sz="1100" b="1" dirty="0">
                <a:latin typeface="Arial" panose="020B0604020202020204" pitchFamily="34" charset="0"/>
                <a:ea typeface="Aileron" charset="0"/>
                <a:cs typeface="Arial" panose="020B0604020202020204" pitchFamily="34" charset="0"/>
              </a:rPr>
              <a:t>amplification</a:t>
            </a:r>
            <a:endParaRPr lang="en-GB" sz="1100" dirty="0">
              <a:latin typeface="Arial" panose="020B0604020202020204" pitchFamily="34" charset="0"/>
              <a:ea typeface="Aileron" charset="0"/>
              <a:cs typeface="Arial" panose="020B0604020202020204" pitchFamily="34" charset="0"/>
            </a:endParaRPr>
          </a:p>
        </p:txBody>
      </p:sp>
      <p:sp>
        <p:nvSpPr>
          <p:cNvPr id="36" name="TextBox 35">
            <a:extLst>
              <a:ext uri="{FF2B5EF4-FFF2-40B4-BE49-F238E27FC236}">
                <a16:creationId xmlns:a16="http://schemas.microsoft.com/office/drawing/2014/main" id="{02B908B0-C704-D02A-96F9-FFE4AB02C583}"/>
              </a:ext>
            </a:extLst>
          </p:cNvPr>
          <p:cNvSpPr txBox="1"/>
          <p:nvPr/>
        </p:nvSpPr>
        <p:spPr>
          <a:xfrm rot="16200000">
            <a:off x="4677550" y="4297063"/>
            <a:ext cx="2088000"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Patients (%)</a:t>
            </a:r>
            <a:endParaRPr lang="en-GB" sz="1000" dirty="0">
              <a:latin typeface="Arial" panose="020B0604020202020204" pitchFamily="34" charset="0"/>
              <a:ea typeface="Aileron" charset="0"/>
              <a:cs typeface="Arial" panose="020B0604020202020204" pitchFamily="34" charset="0"/>
            </a:endParaRPr>
          </a:p>
        </p:txBody>
      </p:sp>
      <p:sp>
        <p:nvSpPr>
          <p:cNvPr id="8" name="TextBox 7">
            <a:extLst>
              <a:ext uri="{FF2B5EF4-FFF2-40B4-BE49-F238E27FC236}">
                <a16:creationId xmlns:a16="http://schemas.microsoft.com/office/drawing/2014/main" id="{BE7C3182-9C52-57DA-3035-A183536F665B}"/>
              </a:ext>
            </a:extLst>
          </p:cNvPr>
          <p:cNvSpPr txBox="1"/>
          <p:nvPr/>
        </p:nvSpPr>
        <p:spPr>
          <a:xfrm>
            <a:off x="6084101" y="5919176"/>
            <a:ext cx="5418471" cy="261610"/>
          </a:xfrm>
          <a:prstGeom prst="rect">
            <a:avLst/>
          </a:prstGeom>
          <a:noFill/>
        </p:spPr>
        <p:txBody>
          <a:bodyPr wrap="none" rtlCol="0">
            <a:spAutoFit/>
          </a:bodyPr>
          <a:lstStyle/>
          <a:p>
            <a:r>
              <a:rPr lang="en-US" sz="1100" baseline="30000" dirty="0" err="1">
                <a:solidFill>
                  <a:srgbClr val="505050"/>
                </a:solidFill>
                <a:latin typeface="Arial" panose="020B0604020202020204" pitchFamily="34" charset="0"/>
                <a:ea typeface="Aileron" charset="0"/>
                <a:cs typeface="Arial" panose="020B0604020202020204" pitchFamily="34" charset="0"/>
              </a:rPr>
              <a:t>a</a:t>
            </a:r>
            <a:r>
              <a:rPr lang="en-US" sz="1100" dirty="0" err="1">
                <a:solidFill>
                  <a:srgbClr val="505050"/>
                </a:solidFill>
                <a:latin typeface="Arial" panose="020B0604020202020204" pitchFamily="34" charset="0"/>
                <a:ea typeface="Aileron" charset="0"/>
                <a:cs typeface="Arial" panose="020B0604020202020204" pitchFamily="34" charset="0"/>
              </a:rPr>
              <a:t>Includes</a:t>
            </a:r>
            <a:r>
              <a:rPr lang="en-US" sz="1100" dirty="0">
                <a:solidFill>
                  <a:srgbClr val="505050"/>
                </a:solidFill>
                <a:latin typeface="Arial" panose="020B0604020202020204" pitchFamily="34" charset="0"/>
                <a:ea typeface="Aileron" charset="0"/>
                <a:cs typeface="Arial" panose="020B0604020202020204" pitchFamily="34" charset="0"/>
              </a:rPr>
              <a:t> BRAF and KRAS; </a:t>
            </a:r>
            <a:r>
              <a:rPr lang="en-US" sz="1100" baseline="30000" dirty="0" err="1">
                <a:solidFill>
                  <a:srgbClr val="505050"/>
                </a:solidFill>
                <a:latin typeface="Arial" panose="020B0604020202020204" pitchFamily="34" charset="0"/>
                <a:ea typeface="Aileron" charset="0"/>
                <a:cs typeface="Arial" panose="020B0604020202020204" pitchFamily="34" charset="0"/>
              </a:rPr>
              <a:t>b</a:t>
            </a:r>
            <a:r>
              <a:rPr lang="en-US" sz="1100" dirty="0" err="1">
                <a:solidFill>
                  <a:srgbClr val="505050"/>
                </a:solidFill>
                <a:latin typeface="Arial" panose="020B0604020202020204" pitchFamily="34" charset="0"/>
                <a:ea typeface="Aileron" charset="0"/>
                <a:cs typeface="Arial" panose="020B0604020202020204" pitchFamily="34" charset="0"/>
              </a:rPr>
              <a:t>Includes</a:t>
            </a:r>
            <a:r>
              <a:rPr lang="en-US" sz="1100" dirty="0">
                <a:solidFill>
                  <a:srgbClr val="505050"/>
                </a:solidFill>
                <a:latin typeface="Arial" panose="020B0604020202020204" pitchFamily="34" charset="0"/>
                <a:ea typeface="Aileron" charset="0"/>
                <a:cs typeface="Arial" panose="020B0604020202020204" pitchFamily="34" charset="0"/>
              </a:rPr>
              <a:t> CCNE1, CDKN2A, CDK4, CDK6 and CCND2</a:t>
            </a:r>
            <a:endParaRPr lang="en-GB" sz="1100" dirty="0">
              <a:solidFill>
                <a:srgbClr val="505050"/>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210225145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FEC791B-86D0-971F-79E7-9C1185AE5458}"/>
              </a:ext>
            </a:extLst>
          </p:cNvPr>
          <p:cNvSpPr>
            <a:spLocks noGrp="1"/>
          </p:cNvSpPr>
          <p:nvPr>
            <p:ph sz="quarter" idx="12"/>
          </p:nvPr>
        </p:nvSpPr>
        <p:spPr>
          <a:xfrm>
            <a:off x="620184" y="1425600"/>
            <a:ext cx="10963200" cy="2651472"/>
          </a:xfrm>
        </p:spPr>
        <p:txBody>
          <a:bodyPr/>
          <a:lstStyle/>
          <a:p>
            <a:r>
              <a:rPr lang="en-GB" dirty="0"/>
              <a:t>Amivantamab plus lazertinib had significantly reduced the incidence of </a:t>
            </a:r>
            <a:r>
              <a:rPr lang="en-GB" i="1" dirty="0"/>
              <a:t>MET</a:t>
            </a:r>
            <a:r>
              <a:rPr lang="en-GB" dirty="0"/>
              <a:t> amplifications </a:t>
            </a:r>
            <a:br>
              <a:rPr lang="en-GB" dirty="0"/>
            </a:br>
            <a:r>
              <a:rPr lang="en-GB" dirty="0"/>
              <a:t>and </a:t>
            </a:r>
            <a:r>
              <a:rPr lang="en-GB" i="1" dirty="0"/>
              <a:t>EGFR</a:t>
            </a:r>
            <a:r>
              <a:rPr lang="en-GB" dirty="0"/>
              <a:t> resistance alterations versus osimertinib</a:t>
            </a:r>
          </a:p>
          <a:p>
            <a:r>
              <a:rPr lang="en-GB" dirty="0"/>
              <a:t>Trends for lower rates of </a:t>
            </a:r>
            <a:r>
              <a:rPr lang="en-GB" i="1" dirty="0"/>
              <a:t>TP53</a:t>
            </a:r>
            <a:r>
              <a:rPr lang="en-GB" dirty="0"/>
              <a:t> resistance mutations and </a:t>
            </a:r>
            <a:r>
              <a:rPr lang="en-GB" i="1" dirty="0"/>
              <a:t>RB1</a:t>
            </a:r>
            <a:r>
              <a:rPr lang="en-GB" dirty="0"/>
              <a:t> loss were observed with the combination treatment compared with osimertinib </a:t>
            </a:r>
          </a:p>
          <a:p>
            <a:r>
              <a:rPr lang="en-GB" dirty="0"/>
              <a:t>These initial findings suggest that first-line amivantamab plus lazertinib is changing the </a:t>
            </a:r>
            <a:br>
              <a:rPr lang="en-GB" dirty="0"/>
            </a:br>
            <a:r>
              <a:rPr lang="en-GB" dirty="0"/>
              <a:t>biology of acquired resistance and demonstrate clear proof of mechanism with potent inhibition of resistance via the EGFR and MET pathways</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mariposa: summary</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EGFR, epidermal growth factor receptor; MET, mesenchymal epithelial transition factor; RB1, retinoblastoma 1; TP53, tumour protein p53</a:t>
            </a:r>
          </a:p>
          <a:p>
            <a:r>
              <a:rPr lang="en-GB" sz="1200" dirty="0" err="1">
                <a:solidFill>
                  <a:schemeClr val="tx2"/>
                </a:solidFill>
              </a:rPr>
              <a:t>Besse</a:t>
            </a:r>
            <a:r>
              <a:rPr lang="en-GB" sz="1200" dirty="0">
                <a:solidFill>
                  <a:schemeClr val="tx2"/>
                </a:solidFill>
              </a:rPr>
              <a:t> B, et al. Ann Oncol. 2024;35 (suppl_2):1-72 (ESMO 2024 oral presentation, Abstract #LBA55)</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41</a:t>
            </a:fld>
            <a:endParaRPr lang="en-GB" dirty="0"/>
          </a:p>
        </p:txBody>
      </p:sp>
      <p:sp>
        <p:nvSpPr>
          <p:cNvPr id="11" name="TextBox 10">
            <a:extLst>
              <a:ext uri="{FF2B5EF4-FFF2-40B4-BE49-F238E27FC236}">
                <a16:creationId xmlns:a16="http://schemas.microsoft.com/office/drawing/2014/main" id="{25189EBD-0A10-6449-D55B-131A3810AAD1}"/>
              </a:ext>
            </a:extLst>
          </p:cNvPr>
          <p:cNvSpPr txBox="1"/>
          <p:nvPr/>
        </p:nvSpPr>
        <p:spPr>
          <a:xfrm>
            <a:off x="983432" y="4275572"/>
            <a:ext cx="9535366" cy="1156828"/>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dirty="0">
                <a:latin typeface="Arial" panose="020B0604020202020204" pitchFamily="34" charset="0"/>
                <a:cs typeface="Arial" panose="020B0604020202020204" pitchFamily="34" charset="0"/>
              </a:rPr>
              <a:t>The multi-targeted EGFR/MET approach of </a:t>
            </a:r>
            <a:r>
              <a:rPr lang="en-GB" dirty="0" err="1">
                <a:latin typeface="Arial" panose="020B0604020202020204" pitchFamily="34" charset="0"/>
                <a:cs typeface="Arial" panose="020B0604020202020204" pitchFamily="34" charset="0"/>
              </a:rPr>
              <a:t>amivantamab</a:t>
            </a:r>
            <a:r>
              <a:rPr lang="en-GB" dirty="0">
                <a:latin typeface="Arial" panose="020B0604020202020204" pitchFamily="34" charset="0"/>
                <a:cs typeface="Arial" panose="020B0604020202020204" pitchFamily="34" charset="0"/>
              </a:rPr>
              <a:t> plus </a:t>
            </a:r>
            <a:r>
              <a:rPr lang="en-GB" dirty="0" err="1">
                <a:latin typeface="Arial" panose="020B0604020202020204" pitchFamily="34" charset="0"/>
                <a:cs typeface="Arial" panose="020B0604020202020204" pitchFamily="34" charset="0"/>
              </a:rPr>
              <a:t>lazertinib</a:t>
            </a:r>
            <a:r>
              <a:rPr lang="en-GB" dirty="0">
                <a:latin typeface="Arial" panose="020B0604020202020204" pitchFamily="34" charset="0"/>
                <a:cs typeface="Arial" panose="020B0604020202020204" pitchFamily="34" charset="0"/>
              </a:rPr>
              <a:t> narrowed the spectrum and reduced the complexity of acquired resistance versus osimertinib</a:t>
            </a:r>
          </a:p>
        </p:txBody>
      </p:sp>
    </p:spTree>
    <p:extLst>
      <p:ext uri="{BB962C8B-B14F-4D97-AF65-F5344CB8AC3E}">
        <p14:creationId xmlns:p14="http://schemas.microsoft.com/office/powerpoint/2010/main" val="161622524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a:xfrm>
            <a:off x="620184" y="1195208"/>
            <a:ext cx="10963200" cy="4755592"/>
          </a:xfrm>
        </p:spPr>
        <p:txBody>
          <a:bodyPr/>
          <a:lstStyle/>
          <a:p>
            <a:pPr>
              <a:lnSpc>
                <a:spcPct val="105000"/>
              </a:lnSpc>
              <a:spcAft>
                <a:spcPts val="800"/>
              </a:spcAft>
            </a:pPr>
            <a:r>
              <a:rPr lang="en-GB" dirty="0">
                <a:solidFill>
                  <a:srgbClr val="5D8298"/>
                </a:solidFill>
                <a:effectLst/>
              </a:rPr>
              <a:t>Understand the clinical trial data and emerging profile of targeted therapies for the treatment of molecularly driven lung cancer</a:t>
            </a:r>
            <a:r>
              <a:rPr lang="en-GB" dirty="0">
                <a:effectLst/>
              </a:rPr>
              <a:t> from WCLC and ESMO 2024</a:t>
            </a:r>
          </a:p>
          <a:p>
            <a:endParaRPr lang="en-GB" sz="2400" dirty="0"/>
          </a:p>
        </p:txBody>
      </p:sp>
      <p:sp>
        <p:nvSpPr>
          <p:cNvPr id="3" name="Title 2">
            <a:extLst>
              <a:ext uri="{FF2B5EF4-FFF2-40B4-BE49-F238E27FC236}">
                <a16:creationId xmlns:a16="http://schemas.microsoft.com/office/drawing/2014/main" id="{132D1A28-0112-BA38-D8B2-34CBB6A9CB8A}"/>
              </a:ext>
            </a:extLst>
          </p:cNvPr>
          <p:cNvSpPr>
            <a:spLocks noGrp="1"/>
          </p:cNvSpPr>
          <p:nvPr>
            <p:ph type="title"/>
          </p:nvPr>
        </p:nvSpPr>
        <p:spPr>
          <a:xfrm>
            <a:off x="619201" y="259200"/>
            <a:ext cx="10963199" cy="790544"/>
          </a:xfrm>
        </p:spPr>
        <p:txBody>
          <a:bodyPr/>
          <a:lstStyle/>
          <a:p>
            <a:r>
              <a:rPr lang="en-GB" dirty="0"/>
              <a:t>Educational objectives</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a:t>
            </a:fld>
            <a:endParaRPr lang="en-GB" dirty="0"/>
          </a:p>
        </p:txBody>
      </p:sp>
      <p:sp>
        <p:nvSpPr>
          <p:cNvPr id="8" name="Content Placeholder 7">
            <a:extLst>
              <a:ext uri="{FF2B5EF4-FFF2-40B4-BE49-F238E27FC236}">
                <a16:creationId xmlns:a16="http://schemas.microsoft.com/office/drawing/2014/main" id="{5BD40846-3440-A647-110C-BD902C7FBECA}"/>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39374771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58CC20-B1C2-D884-AFBB-33AECC284763}"/>
              </a:ext>
            </a:extLst>
          </p:cNvPr>
          <p:cNvSpPr>
            <a:spLocks noGrp="1"/>
          </p:cNvSpPr>
          <p:nvPr>
            <p:ph type="title"/>
          </p:nvPr>
        </p:nvSpPr>
        <p:spPr/>
        <p:txBody>
          <a:bodyPr/>
          <a:lstStyle/>
          <a:p>
            <a:r>
              <a:rPr lang="en-GB" dirty="0"/>
              <a:t>Wclc 2024</a:t>
            </a:r>
          </a:p>
        </p:txBody>
      </p:sp>
      <p:sp>
        <p:nvSpPr>
          <p:cNvPr id="5" name="Slide Number Placeholder 4">
            <a:extLst>
              <a:ext uri="{FF2B5EF4-FFF2-40B4-BE49-F238E27FC236}">
                <a16:creationId xmlns:a16="http://schemas.microsoft.com/office/drawing/2014/main" id="{26DEC9FC-6C0A-063F-4C8F-971FD5EEFB81}"/>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36474055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p:txBody>
          <a:bodyPr>
            <a:normAutofit/>
          </a:bodyPr>
          <a:lstStyle/>
          <a:p>
            <a:br>
              <a:rPr lang="en-GB" sz="1800" kern="100" dirty="0">
                <a:effectLst/>
                <a:ea typeface="Calibri" panose="020F0502020204030204" pitchFamily="34" charset="0"/>
              </a:rPr>
            </a:br>
            <a:r>
              <a:rPr lang="en-GB" sz="3600" i="0" dirty="0">
                <a:effectLst/>
              </a:rPr>
              <a:t>Efficacy and safety of taletrectinib </a:t>
            </a:r>
            <a:br>
              <a:rPr lang="en-GB" sz="3600" i="0" dirty="0">
                <a:effectLst/>
              </a:rPr>
            </a:br>
            <a:r>
              <a:rPr lang="en-GB" sz="3600" i="0" dirty="0">
                <a:effectLst/>
              </a:rPr>
              <a:t>in patients with </a:t>
            </a:r>
            <a:r>
              <a:rPr lang="en-GB" sz="3600" i="1" dirty="0">
                <a:effectLst/>
              </a:rPr>
              <a:t>ROS1</a:t>
            </a:r>
            <a:r>
              <a:rPr lang="en-GB" sz="3600" i="0" dirty="0">
                <a:effectLst/>
              </a:rPr>
              <a:t>+ NSCLC: </a:t>
            </a:r>
            <a:br>
              <a:rPr lang="en-GB" sz="3600" i="0" dirty="0">
                <a:effectLst/>
              </a:rPr>
            </a:br>
            <a:r>
              <a:rPr lang="en-GB" sz="3600" i="0" dirty="0">
                <a:effectLst/>
              </a:rPr>
              <a:t>The Global TRUST-II study</a:t>
            </a:r>
            <a:endParaRPr lang="en-GB" sz="3600" dirty="0"/>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p:txBody>
          <a:bodyPr/>
          <a:lstStyle/>
          <a:p>
            <a:r>
              <a:rPr lang="en-GB" sz="2400" b="1" kern="100" dirty="0">
                <a:ea typeface="Calibri" panose="020F0502020204030204" pitchFamily="34" charset="0"/>
              </a:rPr>
              <a:t>Liu G</a:t>
            </a:r>
            <a:r>
              <a:rPr lang="en-GB" sz="2400" b="1" kern="100" dirty="0">
                <a:effectLst/>
                <a:ea typeface="Calibri" panose="020F0502020204030204" pitchFamily="34" charset="0"/>
              </a:rPr>
              <a:t>, et al. </a:t>
            </a:r>
            <a:r>
              <a:rPr lang="en-GB" sz="2400" b="1" kern="100" dirty="0">
                <a:ea typeface="Calibri" panose="020F0502020204030204" pitchFamily="34" charset="0"/>
              </a:rPr>
              <a:t>WCLC 2024. Abstract #MA06.03</a:t>
            </a:r>
            <a:endParaRPr lang="en-GB" sz="2400" b="1" kern="100" dirty="0">
              <a:effectLst/>
              <a:ea typeface="Calibri" panose="020F0502020204030204" pitchFamily="34" charset="0"/>
            </a:endParaRPr>
          </a:p>
          <a:p>
            <a:endParaRPr lang="en-GB" sz="1800" kern="1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38393C7F-20D5-D7B7-34F6-C78A2F987C04}"/>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8" name="Content Placeholder 7">
            <a:extLst>
              <a:ext uri="{FF2B5EF4-FFF2-40B4-BE49-F238E27FC236}">
                <a16:creationId xmlns:a16="http://schemas.microsoft.com/office/drawing/2014/main" id="{D597ED57-A9F2-C2C8-206F-8E15D9323819}"/>
              </a:ext>
            </a:extLst>
          </p:cNvPr>
          <p:cNvSpPr>
            <a:spLocks noGrp="1"/>
          </p:cNvSpPr>
          <p:nvPr>
            <p:ph sz="quarter" idx="15"/>
          </p:nvPr>
        </p:nvSpPr>
        <p:spPr/>
        <p:txBody>
          <a:bodyPr/>
          <a:lstStyle/>
          <a:p>
            <a:r>
              <a:rPr lang="en-GB" dirty="0"/>
              <a:t>NSCLC, non-small cell lung cancer; </a:t>
            </a:r>
            <a:r>
              <a:rPr lang="en-GB" sz="1200" kern="100" dirty="0">
                <a:ea typeface="Calibri" panose="020F0502020204030204" pitchFamily="34" charset="0"/>
              </a:rPr>
              <a:t>ROS1, ROS proto-oncogene 1, receptor tyrosine kinase</a:t>
            </a:r>
            <a:endParaRPr lang="en-GB" dirty="0"/>
          </a:p>
        </p:txBody>
      </p:sp>
    </p:spTree>
    <p:extLst>
      <p:ext uri="{BB962C8B-B14F-4D97-AF65-F5344CB8AC3E}">
        <p14:creationId xmlns:p14="http://schemas.microsoft.com/office/powerpoint/2010/main" val="378760587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956757"/>
            <a:ext cx="10963275" cy="2256219"/>
          </a:xfrm>
        </p:spPr>
        <p:txBody>
          <a:bodyPr>
            <a:normAutofit/>
          </a:bodyPr>
          <a:lstStyle/>
          <a:p>
            <a:r>
              <a:rPr lang="en-GB" sz="1800" b="1" dirty="0">
                <a:solidFill>
                  <a:schemeClr val="accent1"/>
                </a:solidFill>
              </a:rPr>
              <a:t>Taletrectinib</a:t>
            </a:r>
            <a:r>
              <a:rPr lang="en-GB" sz="1800" dirty="0"/>
              <a:t>, a highly potent, next-generation, CNS-active, </a:t>
            </a:r>
            <a:r>
              <a:rPr lang="en-GB" sz="1800" b="1" dirty="0">
                <a:solidFill>
                  <a:schemeClr val="accent1"/>
                </a:solidFill>
              </a:rPr>
              <a:t>selective ROS1 tyrosine kinase inhibitor</a:t>
            </a:r>
            <a:r>
              <a:rPr lang="en-GB" sz="1800" dirty="0"/>
              <a:t> (TKI), demonstrated high overall and intracranial response rates, prolonged progression-free survival, and activity against the </a:t>
            </a:r>
            <a:r>
              <a:rPr lang="en-GB" sz="1800" i="1" dirty="0"/>
              <a:t>ROS1 </a:t>
            </a:r>
            <a:r>
              <a:rPr lang="en-GB" sz="1800" dirty="0"/>
              <a:t>G2032R acquired resistance mutation with favourable tolerability in the Chinese TRUST-I (NCT04395677) study</a:t>
            </a:r>
            <a:r>
              <a:rPr lang="en-GB" sz="1800" baseline="30000" dirty="0"/>
              <a:t>1</a:t>
            </a:r>
            <a:r>
              <a:rPr lang="en-GB" sz="1800" dirty="0"/>
              <a:t> </a:t>
            </a:r>
          </a:p>
          <a:p>
            <a:r>
              <a:rPr lang="en-GB" sz="1800" dirty="0"/>
              <a:t>Updated results in TKI-naive and TKI-pretreated patients from the global phase 2 trial, </a:t>
            </a:r>
            <a:br>
              <a:rPr lang="en-GB" sz="1800" dirty="0"/>
            </a:br>
            <a:r>
              <a:rPr lang="en-GB" sz="1800" b="1" dirty="0">
                <a:solidFill>
                  <a:schemeClr val="accent1"/>
                </a:solidFill>
              </a:rPr>
              <a:t>TRUST-II</a:t>
            </a:r>
            <a:r>
              <a:rPr lang="en-GB" sz="1800" dirty="0"/>
              <a:t> (NCT04919811), evaluating the </a:t>
            </a:r>
            <a:r>
              <a:rPr lang="en-GB" sz="1800" b="1" dirty="0">
                <a:solidFill>
                  <a:schemeClr val="accent1"/>
                </a:solidFill>
              </a:rPr>
              <a:t>efficacy and safety of taletrectinib in patients with advanced ROS1+ non-small cell lung cancer </a:t>
            </a:r>
            <a:r>
              <a:rPr lang="en-GB" sz="1800" dirty="0"/>
              <a:t>are reported</a:t>
            </a:r>
            <a:r>
              <a:rPr lang="en-GB" sz="1800" baseline="30000" dirty="0"/>
              <a:t>2</a:t>
            </a:r>
          </a:p>
          <a:p>
            <a:endParaRPr lang="en-GB" sz="180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dirty="0"/>
              <a:t>Trust-ii: background and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180339" cy="365125"/>
          </a:xfrm>
        </p:spPr>
        <p:txBody>
          <a:bodyPr anchor="b" anchorCtr="0"/>
          <a:lstStyle/>
          <a:p>
            <a:r>
              <a:rPr lang="en-GB" baseline="30000" dirty="0"/>
              <a:t>a</a:t>
            </a:r>
            <a:r>
              <a:rPr lang="en-GB" dirty="0"/>
              <a:t> Registrational cohorts are shown. </a:t>
            </a:r>
            <a:r>
              <a:rPr lang="en-GB" baseline="30000" dirty="0"/>
              <a:t>b</a:t>
            </a:r>
            <a:r>
              <a:rPr lang="en-GB" dirty="0"/>
              <a:t> Or ≥20 years, as required by local regulations; </a:t>
            </a:r>
            <a:r>
              <a:rPr lang="en-GB" baseline="30000" dirty="0"/>
              <a:t>c</a:t>
            </a:r>
            <a:r>
              <a:rPr lang="en-GB" dirty="0"/>
              <a:t> Safety population includes all patients who received ≥1 dose of taletrectinib 600 mg</a:t>
            </a:r>
          </a:p>
          <a:p>
            <a:r>
              <a:rPr lang="en-GB" dirty="0"/>
              <a:t>BoR, best overall response; </a:t>
            </a:r>
            <a:r>
              <a:rPr lang="en-GB" dirty="0">
                <a:solidFill>
                  <a:schemeClr val="tx2"/>
                </a:solidFill>
              </a:rPr>
              <a:t>CNS, central nervous system; DCR, disease control rate; DoR, duration of response; ECOG PS, Eastern Cooperative Oncology Group performance status; IC, intracranial; IRC, independent review committee; mets, metastases; NSCLC, non–small cell lung cancer; (c)ORR, (confirmed) objective response rate; PFS, progression-free survival; QD, every day; RECIST, Response Evaluation Criteria in Solid Tumours; </a:t>
            </a:r>
            <a:r>
              <a:rPr lang="en-GB" sz="1200" kern="100" dirty="0">
                <a:solidFill>
                  <a:schemeClr val="tx2"/>
                </a:solidFill>
                <a:ea typeface="Calibri" panose="020F0502020204030204" pitchFamily="34" charset="0"/>
              </a:rPr>
              <a:t>ROS1, ROS proto-oncogene 1, receptor tyrosine kinase; </a:t>
            </a:r>
            <a:r>
              <a:rPr lang="en-GB" dirty="0">
                <a:solidFill>
                  <a:schemeClr val="tx2"/>
                </a:solidFill>
              </a:rPr>
              <a:t>TKI, tyrosine kinase inhibitor; TTR, time to response</a:t>
            </a:r>
          </a:p>
          <a:p>
            <a:r>
              <a:rPr lang="en-GB" dirty="0"/>
              <a:t>1. Li W, et al. J Clin Oncol. 2024;42(22):2660-70; 2. Liu G, et al. Abstract MA06.03, WCLC 2024 (oral presentation) </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8</a:t>
            </a:fld>
            <a:endParaRPr lang="en-GB" dirty="0"/>
          </a:p>
        </p:txBody>
      </p:sp>
      <p:pic>
        <p:nvPicPr>
          <p:cNvPr id="4" name="Picture 3">
            <a:extLst>
              <a:ext uri="{FF2B5EF4-FFF2-40B4-BE49-F238E27FC236}">
                <a16:creationId xmlns:a16="http://schemas.microsoft.com/office/drawing/2014/main" id="{68A51C41-8E89-5890-04F5-0B0B5D401F40}"/>
              </a:ext>
            </a:extLst>
          </p:cNvPr>
          <p:cNvPicPr>
            <a:picLocks noChangeAspect="1"/>
          </p:cNvPicPr>
          <p:nvPr/>
        </p:nvPicPr>
        <p:blipFill>
          <a:blip r:embed="rId2"/>
          <a:stretch>
            <a:fillRect/>
          </a:stretch>
        </p:blipFill>
        <p:spPr>
          <a:xfrm>
            <a:off x="1965558" y="7442592"/>
            <a:ext cx="11424592" cy="1578027"/>
          </a:xfrm>
          <a:prstGeom prst="rect">
            <a:avLst/>
          </a:prstGeom>
        </p:spPr>
      </p:pic>
      <p:sp>
        <p:nvSpPr>
          <p:cNvPr id="18" name="Rectangle: Rounded Corners 7">
            <a:extLst>
              <a:ext uri="{FF2B5EF4-FFF2-40B4-BE49-F238E27FC236}">
                <a16:creationId xmlns:a16="http://schemas.microsoft.com/office/drawing/2014/main" id="{86C9E986-65E2-0691-FC4B-B1A3FC78D57E}"/>
              </a:ext>
            </a:extLst>
          </p:cNvPr>
          <p:cNvSpPr/>
          <p:nvPr/>
        </p:nvSpPr>
        <p:spPr>
          <a:xfrm>
            <a:off x="7968701" y="3244541"/>
            <a:ext cx="3596933" cy="1870594"/>
          </a:xfrm>
          <a:prstGeom prst="roundRect">
            <a:avLst>
              <a:gd name="adj" fmla="val 657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600" b="1" dirty="0">
                <a:solidFill>
                  <a:schemeClr val="accent1"/>
                </a:solidFill>
                <a:latin typeface="Arial" panose="020B0604020202020204" pitchFamily="34" charset="0"/>
                <a:cs typeface="Arial" panose="020B0604020202020204" pitchFamily="34" charset="0"/>
              </a:rPr>
              <a:t>Endpoints</a:t>
            </a:r>
          </a:p>
          <a:p>
            <a:pPr>
              <a:spcAft>
                <a:spcPts val="300"/>
              </a:spcAft>
              <a:buClr>
                <a:schemeClr val="accent1"/>
              </a:buClr>
            </a:pPr>
            <a:r>
              <a:rPr lang="en-GB" sz="1400" b="1" dirty="0">
                <a:solidFill>
                  <a:schemeClr val="tx1"/>
                </a:solidFill>
                <a:latin typeface="Arial" panose="020B0604020202020204" pitchFamily="34" charset="0"/>
                <a:cs typeface="Arial" panose="020B0604020202020204" pitchFamily="34" charset="0"/>
              </a:rPr>
              <a:t>Primary:</a:t>
            </a:r>
          </a:p>
          <a:p>
            <a:pPr marL="184150" indent="-184150">
              <a:buClr>
                <a:schemeClr val="accent1"/>
              </a:buClr>
              <a:buFont typeface="Arial" panose="020B0604020202020204" pitchFamily="34" charset="0"/>
              <a:buChar char="•"/>
            </a:pPr>
            <a:r>
              <a:rPr lang="en-GB" sz="1400" b="1" dirty="0">
                <a:solidFill>
                  <a:schemeClr val="accent1"/>
                </a:solidFill>
                <a:latin typeface="Arial" panose="020B0604020202020204" pitchFamily="34" charset="0"/>
                <a:cs typeface="Arial" panose="020B0604020202020204" pitchFamily="34" charset="0"/>
              </a:rPr>
              <a:t>IRC-assessed cORR per RECIST v1.1</a:t>
            </a:r>
          </a:p>
          <a:p>
            <a:pPr>
              <a:spcBef>
                <a:spcPts val="300"/>
              </a:spcBef>
              <a:buClr>
                <a:schemeClr val="accent1"/>
              </a:buClr>
            </a:pPr>
            <a:r>
              <a:rPr lang="en-GB" sz="1400" b="1" dirty="0">
                <a:solidFill>
                  <a:schemeClr val="tx1"/>
                </a:solidFill>
                <a:latin typeface="Arial" panose="020B0604020202020204" pitchFamily="34" charset="0"/>
                <a:cs typeface="Arial" panose="020B0604020202020204" pitchFamily="34" charset="0"/>
              </a:rPr>
              <a:t>Secondary:</a:t>
            </a:r>
            <a:endParaRPr lang="en-GB" sz="1400" dirty="0">
              <a:solidFill>
                <a:schemeClr val="tx1"/>
              </a:solidFill>
              <a:latin typeface="Arial" panose="020B0604020202020204" pitchFamily="34" charset="0"/>
              <a:cs typeface="Arial" panose="020B0604020202020204" pitchFamily="34" charset="0"/>
            </a:endParaRPr>
          </a:p>
          <a:p>
            <a:pPr marL="184150" indent="-184150">
              <a:buClr>
                <a:schemeClr val="accent1"/>
              </a:buClr>
              <a:buFont typeface="Arial" panose="020B0604020202020204" pitchFamily="34" charset="0"/>
              <a:buChar char="•"/>
              <a:tabLst>
                <a:tab pos="1011238" algn="l"/>
                <a:tab pos="1774825" algn="l"/>
              </a:tabLst>
            </a:pPr>
            <a:r>
              <a:rPr lang="en-GB" sz="1400" dirty="0">
                <a:solidFill>
                  <a:schemeClr val="tx1"/>
                </a:solidFill>
                <a:latin typeface="Arial" panose="020B0604020202020204" pitchFamily="34" charset="0"/>
                <a:cs typeface="Arial" panose="020B0604020202020204" pitchFamily="34" charset="0"/>
              </a:rPr>
              <a:t>DoR	</a:t>
            </a:r>
            <a:r>
              <a:rPr lang="en-GB" sz="1400" dirty="0">
                <a:solidFill>
                  <a:schemeClr val="accent1"/>
                </a:solidFill>
                <a:latin typeface="Arial" panose="020B0604020202020204" pitchFamily="34" charset="0"/>
                <a:cs typeface="Arial" panose="020B0604020202020204" pitchFamily="34" charset="0"/>
              </a:rPr>
              <a:t>•</a:t>
            </a:r>
            <a:r>
              <a:rPr lang="en-GB" sz="1400" dirty="0">
                <a:solidFill>
                  <a:schemeClr val="tx1"/>
                </a:solidFill>
                <a:latin typeface="Arial" panose="020B0604020202020204" pitchFamily="34" charset="0"/>
                <a:cs typeface="Arial" panose="020B0604020202020204" pitchFamily="34" charset="0"/>
              </a:rPr>
              <a:t>  DCR		</a:t>
            </a:r>
            <a:r>
              <a:rPr lang="en-GB" sz="1400" dirty="0">
                <a:solidFill>
                  <a:schemeClr val="accent1"/>
                </a:solidFill>
                <a:latin typeface="Arial" panose="020B0604020202020204" pitchFamily="34" charset="0"/>
                <a:cs typeface="Arial" panose="020B0604020202020204" pitchFamily="34" charset="0"/>
              </a:rPr>
              <a:t>•</a:t>
            </a:r>
            <a:r>
              <a:rPr lang="en-GB" sz="1400" dirty="0">
                <a:solidFill>
                  <a:schemeClr val="tx1"/>
                </a:solidFill>
                <a:latin typeface="Arial" panose="020B0604020202020204" pitchFamily="34" charset="0"/>
                <a:cs typeface="Arial" panose="020B0604020202020204" pitchFamily="34" charset="0"/>
              </a:rPr>
              <a:t>  Safety</a:t>
            </a:r>
            <a:r>
              <a:rPr lang="en-GB" sz="1400" baseline="30000" dirty="0">
                <a:solidFill>
                  <a:schemeClr val="tx1"/>
                </a:solidFill>
                <a:latin typeface="Arial" panose="020B0604020202020204" pitchFamily="34" charset="0"/>
                <a:cs typeface="Arial" panose="020B0604020202020204" pitchFamily="34" charset="0"/>
              </a:rPr>
              <a:t>c</a:t>
            </a:r>
          </a:p>
          <a:p>
            <a:pPr marL="184150" indent="-184150">
              <a:buClr>
                <a:schemeClr val="accent1"/>
              </a:buClr>
              <a:buFont typeface="Arial" panose="020B0604020202020204" pitchFamily="34" charset="0"/>
              <a:buChar char="•"/>
              <a:tabLst>
                <a:tab pos="1011238" algn="l"/>
                <a:tab pos="1774825" algn="l"/>
              </a:tabLst>
            </a:pPr>
            <a:r>
              <a:rPr lang="en-GB" sz="1400" dirty="0">
                <a:solidFill>
                  <a:schemeClr val="tx1"/>
                </a:solidFill>
                <a:latin typeface="Arial" panose="020B0604020202020204" pitchFamily="34" charset="0"/>
                <a:cs typeface="Arial" panose="020B0604020202020204" pitchFamily="34" charset="0"/>
              </a:rPr>
              <a:t>IC-ORR	</a:t>
            </a:r>
            <a:r>
              <a:rPr lang="en-GB" sz="1400" dirty="0">
                <a:solidFill>
                  <a:schemeClr val="accent1"/>
                </a:solidFill>
                <a:latin typeface="Arial" panose="020B0604020202020204" pitchFamily="34" charset="0"/>
                <a:cs typeface="Arial" panose="020B0604020202020204" pitchFamily="34" charset="0"/>
              </a:rPr>
              <a:t>•</a:t>
            </a:r>
            <a:r>
              <a:rPr lang="en-GB" sz="1400" dirty="0">
                <a:solidFill>
                  <a:schemeClr val="tx1"/>
                </a:solidFill>
                <a:latin typeface="Arial" panose="020B0604020202020204" pitchFamily="34" charset="0"/>
                <a:cs typeface="Arial" panose="020B0604020202020204" pitchFamily="34" charset="0"/>
              </a:rPr>
              <a:t>  TRR</a:t>
            </a:r>
          </a:p>
          <a:p>
            <a:pPr marL="184150" indent="-184150">
              <a:buClr>
                <a:schemeClr val="accent1"/>
              </a:buClr>
              <a:buFont typeface="Arial" panose="020B0604020202020204" pitchFamily="34" charset="0"/>
              <a:buChar char="•"/>
              <a:tabLst>
                <a:tab pos="1011238" algn="l"/>
                <a:tab pos="1774825" algn="l"/>
              </a:tabLst>
            </a:pPr>
            <a:r>
              <a:rPr lang="en-GB" sz="1400" dirty="0">
                <a:solidFill>
                  <a:schemeClr val="tx1"/>
                </a:solidFill>
                <a:latin typeface="Arial" panose="020B0604020202020204" pitchFamily="34" charset="0"/>
                <a:cs typeface="Arial" panose="020B0604020202020204" pitchFamily="34" charset="0"/>
              </a:rPr>
              <a:t>BoR	</a:t>
            </a:r>
            <a:r>
              <a:rPr lang="en-GB" sz="1400" dirty="0">
                <a:solidFill>
                  <a:schemeClr val="accent1"/>
                </a:solidFill>
                <a:latin typeface="Arial" panose="020B0604020202020204" pitchFamily="34" charset="0"/>
                <a:cs typeface="Arial" panose="020B0604020202020204" pitchFamily="34" charset="0"/>
              </a:rPr>
              <a:t>•</a:t>
            </a:r>
            <a:r>
              <a:rPr lang="en-GB" sz="1400" dirty="0">
                <a:solidFill>
                  <a:schemeClr val="tx1"/>
                </a:solidFill>
                <a:latin typeface="Arial" panose="020B0604020202020204" pitchFamily="34" charset="0"/>
                <a:cs typeface="Arial" panose="020B0604020202020204" pitchFamily="34" charset="0"/>
              </a:rPr>
              <a:t>  PFS</a:t>
            </a:r>
          </a:p>
        </p:txBody>
      </p:sp>
      <p:cxnSp>
        <p:nvCxnSpPr>
          <p:cNvPr id="22" name="Straight Connector 21">
            <a:extLst>
              <a:ext uri="{FF2B5EF4-FFF2-40B4-BE49-F238E27FC236}">
                <a16:creationId xmlns:a16="http://schemas.microsoft.com/office/drawing/2014/main" id="{879D3EDA-C6AE-B5FA-23D2-0D63CD48D907}"/>
              </a:ext>
            </a:extLst>
          </p:cNvPr>
          <p:cNvCxnSpPr>
            <a:cxnSpLocks/>
          </p:cNvCxnSpPr>
          <p:nvPr/>
        </p:nvCxnSpPr>
        <p:spPr>
          <a:xfrm>
            <a:off x="4641689" y="3794790"/>
            <a:ext cx="32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408C6C8-91FC-EFFF-A914-621567ADF491}"/>
              </a:ext>
            </a:extLst>
          </p:cNvPr>
          <p:cNvCxnSpPr>
            <a:cxnSpLocks/>
          </p:cNvCxnSpPr>
          <p:nvPr/>
        </p:nvCxnSpPr>
        <p:spPr>
          <a:xfrm>
            <a:off x="4641689" y="4556749"/>
            <a:ext cx="32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5" name="Rounded Rectangle 24">
            <a:extLst>
              <a:ext uri="{FF2B5EF4-FFF2-40B4-BE49-F238E27FC236}">
                <a16:creationId xmlns:a16="http://schemas.microsoft.com/office/drawing/2014/main" id="{666C573B-2FEB-3725-B803-050EBA60723B}"/>
              </a:ext>
            </a:extLst>
          </p:cNvPr>
          <p:cNvSpPr/>
          <p:nvPr/>
        </p:nvSpPr>
        <p:spPr>
          <a:xfrm>
            <a:off x="4977854" y="3485819"/>
            <a:ext cx="2700000" cy="617943"/>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Cohort 1: ROS1 TKI naïve</a:t>
            </a:r>
            <a:br>
              <a:rPr lang="en-GB" sz="1200" b="1"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Taletrectinib 600 mg QD</a:t>
            </a:r>
          </a:p>
        </p:txBody>
      </p:sp>
      <p:sp>
        <p:nvSpPr>
          <p:cNvPr id="26" name="Rounded Rectangle 25">
            <a:extLst>
              <a:ext uri="{FF2B5EF4-FFF2-40B4-BE49-F238E27FC236}">
                <a16:creationId xmlns:a16="http://schemas.microsoft.com/office/drawing/2014/main" id="{5F6FEACB-2EE4-8B66-F879-7E4F9C79C8E8}"/>
              </a:ext>
            </a:extLst>
          </p:cNvPr>
          <p:cNvSpPr/>
          <p:nvPr/>
        </p:nvSpPr>
        <p:spPr>
          <a:xfrm>
            <a:off x="4977854" y="4247778"/>
            <a:ext cx="2700000" cy="617943"/>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Cohort  2: 1 Prior ROS1 TKI</a:t>
            </a:r>
            <a:br>
              <a:rPr lang="en-GB" sz="1200" b="1" dirty="0">
                <a:solidFill>
                  <a:schemeClr val="bg1"/>
                </a:solidFill>
                <a:latin typeface="Arial" panose="020B0604020202020204" pitchFamily="34" charset="0"/>
                <a:cs typeface="Arial" panose="020B0604020202020204" pitchFamily="34" charset="0"/>
              </a:rPr>
            </a:br>
            <a:r>
              <a:rPr lang="en-GB" sz="1200" dirty="0">
                <a:solidFill>
                  <a:schemeClr val="bg1"/>
                </a:solidFill>
                <a:latin typeface="Arial" panose="020B0604020202020204" pitchFamily="34" charset="0"/>
                <a:cs typeface="Arial" panose="020B0604020202020204" pitchFamily="34" charset="0"/>
              </a:rPr>
              <a:t>Taletrectinib 600 mg QD</a:t>
            </a:r>
          </a:p>
        </p:txBody>
      </p:sp>
      <p:cxnSp>
        <p:nvCxnSpPr>
          <p:cNvPr id="28" name="Straight Connector 27">
            <a:extLst>
              <a:ext uri="{FF2B5EF4-FFF2-40B4-BE49-F238E27FC236}">
                <a16:creationId xmlns:a16="http://schemas.microsoft.com/office/drawing/2014/main" id="{82D88984-E6B7-E070-FBCC-3044771FE077}"/>
              </a:ext>
            </a:extLst>
          </p:cNvPr>
          <p:cNvCxnSpPr>
            <a:cxnSpLocks/>
          </p:cNvCxnSpPr>
          <p:nvPr/>
        </p:nvCxnSpPr>
        <p:spPr>
          <a:xfrm flipV="1">
            <a:off x="4653854" y="3792788"/>
            <a:ext cx="0" cy="763961"/>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8733A35-BA53-4469-B32A-C80604709679}"/>
              </a:ext>
            </a:extLst>
          </p:cNvPr>
          <p:cNvCxnSpPr>
            <a:cxnSpLocks/>
          </p:cNvCxnSpPr>
          <p:nvPr/>
        </p:nvCxnSpPr>
        <p:spPr>
          <a:xfrm>
            <a:off x="3945333" y="4178627"/>
            <a:ext cx="713705"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Rounded Rectangle 18">
            <a:extLst>
              <a:ext uri="{FF2B5EF4-FFF2-40B4-BE49-F238E27FC236}">
                <a16:creationId xmlns:a16="http://schemas.microsoft.com/office/drawing/2014/main" id="{F8B4EF5C-6729-2EAF-512B-6004EC57DE1D}"/>
              </a:ext>
            </a:extLst>
          </p:cNvPr>
          <p:cNvSpPr/>
          <p:nvPr/>
        </p:nvSpPr>
        <p:spPr>
          <a:xfrm>
            <a:off x="620712" y="3180884"/>
            <a:ext cx="3654243" cy="1976308"/>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600" b="1" dirty="0">
                <a:solidFill>
                  <a:schemeClr val="accent1"/>
                </a:solidFill>
                <a:latin typeface="Arial" panose="020B0604020202020204" pitchFamily="34" charset="0"/>
                <a:cs typeface="Arial" panose="020B0604020202020204" pitchFamily="34" charset="0"/>
              </a:rPr>
              <a:t>Key eligibility criteria</a:t>
            </a:r>
          </a:p>
          <a:p>
            <a:pPr>
              <a:spcAft>
                <a:spcPts val="300"/>
              </a:spcAft>
              <a:buClr>
                <a:schemeClr val="accent1"/>
              </a:buClr>
            </a:pPr>
            <a:r>
              <a:rPr lang="en-GB" sz="1400" b="1" dirty="0">
                <a:solidFill>
                  <a:schemeClr val="tx1"/>
                </a:solidFill>
                <a:latin typeface="Arial" panose="020B0604020202020204" pitchFamily="34" charset="0"/>
                <a:cs typeface="Arial" panose="020B0604020202020204" pitchFamily="34" charset="0"/>
              </a:rPr>
              <a:t>Inclusion criteria:</a:t>
            </a:r>
          </a:p>
          <a:p>
            <a:pPr marL="184150" indent="-184150">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Locally advanced or metastatic </a:t>
            </a:r>
            <a:r>
              <a:rPr lang="en-GB" sz="1400" dirty="0" err="1">
                <a:solidFill>
                  <a:schemeClr val="tx1"/>
                </a:solidFill>
                <a:latin typeface="Arial" panose="020B0604020202020204" pitchFamily="34" charset="0"/>
                <a:cs typeface="Arial" panose="020B0604020202020204" pitchFamily="34" charset="0"/>
              </a:rPr>
              <a:t>NSCLC</a:t>
            </a:r>
            <a:r>
              <a:rPr lang="en-GB" sz="1400" baseline="30000" dirty="0" err="1">
                <a:solidFill>
                  <a:schemeClr val="tx1"/>
                </a:solidFill>
                <a:latin typeface="Arial" panose="020B0604020202020204" pitchFamily="34" charset="0"/>
                <a:cs typeface="Arial" panose="020B0604020202020204" pitchFamily="34" charset="0"/>
              </a:rPr>
              <a:t>a</a:t>
            </a:r>
            <a:endParaRPr lang="en-GB" sz="1400" baseline="30000" dirty="0">
              <a:solidFill>
                <a:schemeClr val="tx1"/>
              </a:solidFill>
              <a:latin typeface="Arial" panose="020B0604020202020204" pitchFamily="34" charset="0"/>
              <a:cs typeface="Arial" panose="020B0604020202020204" pitchFamily="34" charset="0"/>
            </a:endParaRPr>
          </a:p>
          <a:p>
            <a:pPr marL="184150" indent="-184150">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Age ≥18 years</a:t>
            </a:r>
            <a:r>
              <a:rPr lang="en-GB" sz="1400" baseline="30000" dirty="0">
                <a:solidFill>
                  <a:schemeClr val="tx1"/>
                </a:solidFill>
                <a:latin typeface="Arial" panose="020B0604020202020204" pitchFamily="34" charset="0"/>
                <a:cs typeface="Arial" panose="020B0604020202020204" pitchFamily="34" charset="0"/>
              </a:rPr>
              <a:t>b</a:t>
            </a:r>
          </a:p>
          <a:p>
            <a:pPr marL="184150" indent="-184150">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ECOG PS 0-1</a:t>
            </a:r>
          </a:p>
          <a:p>
            <a:pPr marL="184150" indent="-184150">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Evidence of </a:t>
            </a:r>
            <a:r>
              <a:rPr lang="en-GB" sz="1400" i="1" dirty="0">
                <a:solidFill>
                  <a:schemeClr val="tx1"/>
                </a:solidFill>
                <a:latin typeface="Arial" panose="020B0604020202020204" pitchFamily="34" charset="0"/>
                <a:cs typeface="Arial" panose="020B0604020202020204" pitchFamily="34" charset="0"/>
              </a:rPr>
              <a:t>ROS1</a:t>
            </a:r>
            <a:r>
              <a:rPr lang="en-GB" sz="1400" dirty="0">
                <a:solidFill>
                  <a:schemeClr val="tx1"/>
                </a:solidFill>
                <a:latin typeface="Arial" panose="020B0604020202020204" pitchFamily="34" charset="0"/>
                <a:cs typeface="Arial" panose="020B0604020202020204" pitchFamily="34" charset="0"/>
              </a:rPr>
              <a:t> fusion</a:t>
            </a:r>
          </a:p>
          <a:p>
            <a:pPr marL="184150" indent="-184150">
              <a:spcAft>
                <a:spcPts val="300"/>
              </a:spcAft>
              <a:buClr>
                <a:schemeClr val="accent1"/>
              </a:buCl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Stable brain mets allowed</a:t>
            </a:r>
          </a:p>
        </p:txBody>
      </p:sp>
    </p:spTree>
    <p:extLst>
      <p:ext uri="{BB962C8B-B14F-4D97-AF65-F5344CB8AC3E}">
        <p14:creationId xmlns:p14="http://schemas.microsoft.com/office/powerpoint/2010/main" val="32353449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24">
            <a:extLst>
              <a:ext uri="{FF2B5EF4-FFF2-40B4-BE49-F238E27FC236}">
                <a16:creationId xmlns:a16="http://schemas.microsoft.com/office/drawing/2014/main" id="{4923FF18-3557-6DFC-3085-2E7C5DA82CD0}"/>
              </a:ext>
            </a:extLst>
          </p:cNvPr>
          <p:cNvGraphicFramePr>
            <a:graphicFrameLocks noGrp="1"/>
          </p:cNvGraphicFramePr>
          <p:nvPr>
            <p:ph sz="quarter" idx="12"/>
            <p:extLst>
              <p:ext uri="{D42A27DB-BD31-4B8C-83A1-F6EECF244321}">
                <p14:modId xmlns:p14="http://schemas.microsoft.com/office/powerpoint/2010/main" val="1299004479"/>
              </p:ext>
            </p:extLst>
          </p:nvPr>
        </p:nvGraphicFramePr>
        <p:xfrm>
          <a:off x="407368" y="1620000"/>
          <a:ext cx="6195367" cy="3749040"/>
        </p:xfrm>
        <a:graphic>
          <a:graphicData uri="http://schemas.openxmlformats.org/drawingml/2006/table">
            <a:tbl>
              <a:tblPr firstRow="1" bandRow="1">
                <a:tableStyleId>{5C22544A-7EE6-4342-B048-85BDC9FD1C3A}</a:tableStyleId>
              </a:tblPr>
              <a:tblGrid>
                <a:gridCol w="2378944">
                  <a:extLst>
                    <a:ext uri="{9D8B030D-6E8A-4147-A177-3AD203B41FA5}">
                      <a16:colId xmlns:a16="http://schemas.microsoft.com/office/drawing/2014/main" val="2974943267"/>
                    </a:ext>
                  </a:extLst>
                </a:gridCol>
                <a:gridCol w="1272141">
                  <a:extLst>
                    <a:ext uri="{9D8B030D-6E8A-4147-A177-3AD203B41FA5}">
                      <a16:colId xmlns:a16="http://schemas.microsoft.com/office/drawing/2014/main" val="1031516960"/>
                    </a:ext>
                  </a:extLst>
                </a:gridCol>
                <a:gridCol w="1272141">
                  <a:extLst>
                    <a:ext uri="{9D8B030D-6E8A-4147-A177-3AD203B41FA5}">
                      <a16:colId xmlns:a16="http://schemas.microsoft.com/office/drawing/2014/main" val="10557440"/>
                    </a:ext>
                  </a:extLst>
                </a:gridCol>
                <a:gridCol w="1272141">
                  <a:extLst>
                    <a:ext uri="{9D8B030D-6E8A-4147-A177-3AD203B41FA5}">
                      <a16:colId xmlns:a16="http://schemas.microsoft.com/office/drawing/2014/main" val="3283750072"/>
                    </a:ext>
                  </a:extLst>
                </a:gridCol>
              </a:tblGrid>
              <a:tr h="0">
                <a:tc>
                  <a:txBody>
                    <a:bodyPr/>
                    <a:lstStyle/>
                    <a:p>
                      <a:r>
                        <a:rPr lang="en-US" sz="1200" dirty="0">
                          <a:solidFill>
                            <a:schemeClr val="bg1"/>
                          </a:solidFill>
                          <a:latin typeface="Arial" panose="020B0604020202020204" pitchFamily="34" charset="0"/>
                          <a:cs typeface="Arial" panose="020B0604020202020204" pitchFamily="34" charset="0"/>
                        </a:rPr>
                        <a:t>Category</a:t>
                      </a:r>
                      <a:r>
                        <a:rPr lang="en-US" sz="1200" baseline="30000" dirty="0">
                          <a:solidFill>
                            <a:schemeClr val="bg1"/>
                          </a:solidFill>
                          <a:latin typeface="Arial" panose="020B0604020202020204" pitchFamily="34" charset="0"/>
                          <a:cs typeface="Arial" panose="020B0604020202020204" pitchFamily="34" charset="0"/>
                        </a:rPr>
                        <a:t>a</a:t>
                      </a:r>
                    </a:p>
                  </a:txBody>
                  <a:tcPr marL="55440" marR="55440"/>
                </a:tc>
                <a:tc>
                  <a:txBody>
                    <a:bodyPr/>
                    <a:lstStyle/>
                    <a:p>
                      <a:pPr algn="ctr"/>
                      <a:r>
                        <a:rPr lang="en-US" sz="1200" dirty="0">
                          <a:latin typeface="Arial" panose="020B0604020202020204" pitchFamily="34" charset="0"/>
                          <a:cs typeface="Arial" panose="020B0604020202020204" pitchFamily="34" charset="0"/>
                        </a:rPr>
                        <a:t>TKI Naïve</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(n=55)</a:t>
                      </a:r>
                    </a:p>
                  </a:txBody>
                  <a:tcPr marL="0" marR="0"/>
                </a:tc>
                <a:tc>
                  <a:txBody>
                    <a:bodyPr/>
                    <a:lstStyle/>
                    <a:p>
                      <a:pPr algn="ctr"/>
                      <a:r>
                        <a:rPr lang="en-US" sz="1200" dirty="0">
                          <a:latin typeface="Arial" panose="020B0604020202020204" pitchFamily="34" charset="0"/>
                          <a:cs typeface="Arial" panose="020B0604020202020204" pitchFamily="34" charset="0"/>
                        </a:rPr>
                        <a:t>TKI pretreated</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(n=50)</a:t>
                      </a:r>
                    </a:p>
                  </a:txBody>
                  <a:tcPr marL="0" marR="0"/>
                </a:tc>
                <a:tc>
                  <a:txBody>
                    <a:bodyPr/>
                    <a:lstStyle/>
                    <a:p>
                      <a:pPr algn="ctr"/>
                      <a:r>
                        <a:rPr lang="en-US" sz="1200" dirty="0">
                          <a:latin typeface="Arial" panose="020B0604020202020204" pitchFamily="34" charset="0"/>
                          <a:cs typeface="Arial" panose="020B0604020202020204" pitchFamily="34" charset="0"/>
                        </a:rPr>
                        <a:t>Overall</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(N=159)</a:t>
                      </a:r>
                    </a:p>
                  </a:txBody>
                  <a:tcPr marL="0" marR="0"/>
                </a:tc>
                <a:extLst>
                  <a:ext uri="{0D108BD9-81ED-4DB2-BD59-A6C34878D82A}">
                    <a16:rowId xmlns:a16="http://schemas.microsoft.com/office/drawing/2014/main" val="3398141485"/>
                  </a:ext>
                </a:extLst>
              </a:tr>
              <a:tr h="0">
                <a:tc>
                  <a:txBody>
                    <a:bodyPr/>
                    <a:lstStyle/>
                    <a:p>
                      <a:r>
                        <a:rPr lang="en-US" sz="1200" b="0" dirty="0">
                          <a:latin typeface="Arial" panose="020B0604020202020204" pitchFamily="34" charset="0"/>
                          <a:cs typeface="Arial" panose="020B0604020202020204" pitchFamily="34" charset="0"/>
                        </a:rPr>
                        <a:t>Median age, years (range)</a:t>
                      </a:r>
                    </a:p>
                  </a:txBody>
                  <a:tcPr marL="55440" marR="55440"/>
                </a:tc>
                <a:tc>
                  <a:txBody>
                    <a:bodyPr/>
                    <a:lstStyle/>
                    <a:p>
                      <a:pPr algn="ctr"/>
                      <a:r>
                        <a:rPr lang="en-US" sz="1200" dirty="0">
                          <a:latin typeface="Arial" panose="020B0604020202020204" pitchFamily="34" charset="0"/>
                          <a:cs typeface="Arial" panose="020B0604020202020204" pitchFamily="34" charset="0"/>
                        </a:rPr>
                        <a:t>57.0 (27-82)</a:t>
                      </a:r>
                    </a:p>
                  </a:txBody>
                  <a:tcPr marL="0" marR="0"/>
                </a:tc>
                <a:tc>
                  <a:txBody>
                    <a:bodyPr/>
                    <a:lstStyle/>
                    <a:p>
                      <a:pPr algn="ctr"/>
                      <a:r>
                        <a:rPr lang="en-US" sz="1200" dirty="0">
                          <a:latin typeface="Arial" panose="020B0604020202020204" pitchFamily="34" charset="0"/>
                          <a:cs typeface="Arial" panose="020B0604020202020204" pitchFamily="34" charset="0"/>
                        </a:rPr>
                        <a:t>55.0 (27-79)</a:t>
                      </a:r>
                    </a:p>
                  </a:txBody>
                  <a:tcPr marL="0" marR="0"/>
                </a:tc>
                <a:tc>
                  <a:txBody>
                    <a:bodyPr/>
                    <a:lstStyle/>
                    <a:p>
                      <a:pPr algn="ctr"/>
                      <a:r>
                        <a:rPr lang="en-US" sz="1200" dirty="0">
                          <a:latin typeface="Arial" panose="020B0604020202020204" pitchFamily="34" charset="0"/>
                          <a:cs typeface="Arial" panose="020B0604020202020204" pitchFamily="34" charset="0"/>
                        </a:rPr>
                        <a:t>57.0 (27-83)</a:t>
                      </a:r>
                    </a:p>
                  </a:txBody>
                  <a:tcPr marL="0" marR="0"/>
                </a:tc>
                <a:extLst>
                  <a:ext uri="{0D108BD9-81ED-4DB2-BD59-A6C34878D82A}">
                    <a16:rowId xmlns:a16="http://schemas.microsoft.com/office/drawing/2014/main" val="1944665491"/>
                  </a:ext>
                </a:extLst>
              </a:tr>
              <a:tr h="0">
                <a:tc>
                  <a:txBody>
                    <a:bodyPr/>
                    <a:lstStyle/>
                    <a:p>
                      <a:r>
                        <a:rPr lang="en-US" sz="1200" b="0" dirty="0">
                          <a:latin typeface="Arial" panose="020B0604020202020204" pitchFamily="34" charset="0"/>
                          <a:cs typeface="Arial" panose="020B0604020202020204" pitchFamily="34" charset="0"/>
                        </a:rPr>
                        <a:t>Female</a:t>
                      </a:r>
                    </a:p>
                  </a:txBody>
                  <a:tcPr marL="55440" marR="55440"/>
                </a:tc>
                <a:tc>
                  <a:txBody>
                    <a:bodyPr/>
                    <a:lstStyle/>
                    <a:p>
                      <a:pPr algn="ctr"/>
                      <a:r>
                        <a:rPr lang="en-US" sz="1200" dirty="0">
                          <a:solidFill>
                            <a:schemeClr val="tx1"/>
                          </a:solidFill>
                          <a:latin typeface="Arial" panose="020B0604020202020204" pitchFamily="34" charset="0"/>
                          <a:cs typeface="Arial" panose="020B0604020202020204" pitchFamily="34" charset="0"/>
                        </a:rPr>
                        <a:t>31 (56.4)</a:t>
                      </a:r>
                    </a:p>
                  </a:txBody>
                  <a:tcPr marL="0" marR="0"/>
                </a:tc>
                <a:tc>
                  <a:txBody>
                    <a:bodyPr/>
                    <a:lstStyle/>
                    <a:p>
                      <a:pPr algn="ctr"/>
                      <a:r>
                        <a:rPr lang="en-US" sz="1200" dirty="0">
                          <a:latin typeface="Arial" panose="020B0604020202020204" pitchFamily="34" charset="0"/>
                          <a:cs typeface="Arial" panose="020B0604020202020204" pitchFamily="34" charset="0"/>
                        </a:rPr>
                        <a:t>27 (54.0)</a:t>
                      </a:r>
                    </a:p>
                  </a:txBody>
                  <a:tcPr marL="0" marR="0"/>
                </a:tc>
                <a:tc>
                  <a:txBody>
                    <a:bodyPr/>
                    <a:lstStyle/>
                    <a:p>
                      <a:pPr algn="ctr"/>
                      <a:r>
                        <a:rPr lang="en-US" sz="1200" dirty="0">
                          <a:latin typeface="Arial" panose="020B0604020202020204" pitchFamily="34" charset="0"/>
                          <a:cs typeface="Arial" panose="020B0604020202020204" pitchFamily="34" charset="0"/>
                        </a:rPr>
                        <a:t>89 (56.0)</a:t>
                      </a:r>
                    </a:p>
                  </a:txBody>
                  <a:tcPr marL="0" marR="0"/>
                </a:tc>
                <a:extLst>
                  <a:ext uri="{0D108BD9-81ED-4DB2-BD59-A6C34878D82A}">
                    <a16:rowId xmlns:a16="http://schemas.microsoft.com/office/drawing/2014/main" val="3164741550"/>
                  </a:ext>
                </a:extLst>
              </a:tr>
              <a:tr h="0">
                <a:tc>
                  <a:txBody>
                    <a:bodyPr/>
                    <a:lstStyle/>
                    <a:p>
                      <a:r>
                        <a:rPr lang="en-US" sz="1200" b="0" dirty="0">
                          <a:latin typeface="Arial" panose="020B0604020202020204" pitchFamily="34" charset="0"/>
                          <a:cs typeface="Arial" panose="020B0604020202020204" pitchFamily="34" charset="0"/>
                        </a:rPr>
                        <a:t>Never smoker</a:t>
                      </a:r>
                    </a:p>
                  </a:txBody>
                  <a:tcPr marL="55440" marR="55440"/>
                </a:tc>
                <a:tc>
                  <a:txBody>
                    <a:bodyPr/>
                    <a:lstStyle/>
                    <a:p>
                      <a:pPr algn="ctr"/>
                      <a:r>
                        <a:rPr lang="en-US" sz="1200" dirty="0">
                          <a:latin typeface="Arial" panose="020B0604020202020204" pitchFamily="34" charset="0"/>
                          <a:cs typeface="Arial" panose="020B0604020202020204" pitchFamily="34" charset="0"/>
                        </a:rPr>
                        <a:t>28 (50.9)</a:t>
                      </a:r>
                    </a:p>
                  </a:txBody>
                  <a:tcPr marL="0" marR="0"/>
                </a:tc>
                <a:tc>
                  <a:txBody>
                    <a:bodyPr/>
                    <a:lstStyle/>
                    <a:p>
                      <a:pPr algn="ctr"/>
                      <a:r>
                        <a:rPr lang="en-US" sz="1200" dirty="0">
                          <a:latin typeface="Arial" panose="020B0604020202020204" pitchFamily="34" charset="0"/>
                          <a:cs typeface="Arial" panose="020B0604020202020204" pitchFamily="34" charset="0"/>
                        </a:rPr>
                        <a:t>30 (60.0)</a:t>
                      </a:r>
                    </a:p>
                  </a:txBody>
                  <a:tcPr marL="0" marR="0"/>
                </a:tc>
                <a:tc>
                  <a:txBody>
                    <a:bodyPr/>
                    <a:lstStyle/>
                    <a:p>
                      <a:pPr algn="ctr"/>
                      <a:r>
                        <a:rPr lang="en-US" sz="1200" dirty="0">
                          <a:latin typeface="Arial" panose="020B0604020202020204" pitchFamily="34" charset="0"/>
                          <a:cs typeface="Arial" panose="020B0604020202020204" pitchFamily="34" charset="0"/>
                        </a:rPr>
                        <a:t>90 (56.6)</a:t>
                      </a:r>
                    </a:p>
                  </a:txBody>
                  <a:tcPr marL="0" marR="0"/>
                </a:tc>
                <a:extLst>
                  <a:ext uri="{0D108BD9-81ED-4DB2-BD59-A6C34878D82A}">
                    <a16:rowId xmlns:a16="http://schemas.microsoft.com/office/drawing/2014/main" val="897653207"/>
                  </a:ext>
                </a:extLst>
              </a:tr>
              <a:tr h="0">
                <a:tc>
                  <a:txBody>
                    <a:bodyPr/>
                    <a:lstStyle/>
                    <a:p>
                      <a:r>
                        <a:rPr lang="en-US" sz="1200" b="0" dirty="0">
                          <a:latin typeface="Arial" panose="020B0604020202020204" pitchFamily="34" charset="0"/>
                          <a:cs typeface="Arial" panose="020B0604020202020204" pitchFamily="34" charset="0"/>
                        </a:rPr>
                        <a:t>Region, Asia/</a:t>
                      </a:r>
                    </a:p>
                    <a:p>
                      <a:r>
                        <a:rPr lang="en-US" sz="1200" b="0" dirty="0">
                          <a:latin typeface="Arial" panose="020B0604020202020204" pitchFamily="34" charset="0"/>
                          <a:cs typeface="Arial" panose="020B0604020202020204" pitchFamily="34" charset="0"/>
                        </a:rPr>
                        <a:t>non-Asia</a:t>
                      </a:r>
                    </a:p>
                  </a:txBody>
                  <a:tcPr marL="55440" marR="55440"/>
                </a:tc>
                <a:tc>
                  <a:txBody>
                    <a:bodyPr/>
                    <a:lstStyle/>
                    <a:p>
                      <a:pPr algn="ctr"/>
                      <a:r>
                        <a:rPr lang="en-US" sz="1200" dirty="0">
                          <a:latin typeface="Arial" panose="020B0604020202020204" pitchFamily="34" charset="0"/>
                          <a:cs typeface="Arial" panose="020B0604020202020204" pitchFamily="34" charset="0"/>
                        </a:rPr>
                        <a:t>34 (61.8)/</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21 (38.2)</a:t>
                      </a:r>
                    </a:p>
                  </a:txBody>
                  <a:tcPr marL="0" marR="0"/>
                </a:tc>
                <a:tc>
                  <a:txBody>
                    <a:bodyPr/>
                    <a:lstStyle/>
                    <a:p>
                      <a:pPr algn="ctr"/>
                      <a:r>
                        <a:rPr lang="en-US" sz="1200" dirty="0">
                          <a:latin typeface="Arial" panose="020B0604020202020204" pitchFamily="34" charset="0"/>
                          <a:cs typeface="Arial" panose="020B0604020202020204" pitchFamily="34" charset="0"/>
                        </a:rPr>
                        <a:t>22 (44.0)/</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28 (56.0)</a:t>
                      </a:r>
                    </a:p>
                  </a:txBody>
                  <a:tcPr marL="0" marR="0"/>
                </a:tc>
                <a:tc>
                  <a:txBody>
                    <a:bodyPr/>
                    <a:lstStyle/>
                    <a:p>
                      <a:pPr algn="ctr"/>
                      <a:r>
                        <a:rPr lang="en-US" sz="1200" dirty="0">
                          <a:latin typeface="Arial" panose="020B0604020202020204" pitchFamily="34" charset="0"/>
                          <a:cs typeface="Arial" panose="020B0604020202020204" pitchFamily="34" charset="0"/>
                        </a:rPr>
                        <a:t>74 (46.5)/</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85 (53.5)</a:t>
                      </a:r>
                    </a:p>
                  </a:txBody>
                  <a:tcPr marL="0" marR="0"/>
                </a:tc>
                <a:extLst>
                  <a:ext uri="{0D108BD9-81ED-4DB2-BD59-A6C34878D82A}">
                    <a16:rowId xmlns:a16="http://schemas.microsoft.com/office/drawing/2014/main" val="2998769261"/>
                  </a:ext>
                </a:extLst>
              </a:tr>
              <a:tr h="0">
                <a:tc>
                  <a:txBody>
                    <a:bodyPr/>
                    <a:lstStyle/>
                    <a:p>
                      <a:r>
                        <a:rPr lang="en-US" sz="1200" b="0" dirty="0">
                          <a:latin typeface="Arial" panose="020B0604020202020204" pitchFamily="34" charset="0"/>
                          <a:cs typeface="Arial" panose="020B0604020202020204" pitchFamily="34" charset="0"/>
                        </a:rPr>
                        <a:t>ECOG PS 0/1</a:t>
                      </a:r>
                    </a:p>
                  </a:txBody>
                  <a:tcPr marL="55440" marR="55440"/>
                </a:tc>
                <a:tc>
                  <a:txBody>
                    <a:bodyPr/>
                    <a:lstStyle/>
                    <a:p>
                      <a:pPr algn="ctr"/>
                      <a:r>
                        <a:rPr lang="en-US" sz="1200" dirty="0">
                          <a:latin typeface="Arial" panose="020B0604020202020204" pitchFamily="34" charset="0"/>
                          <a:cs typeface="Arial" panose="020B0604020202020204" pitchFamily="34" charset="0"/>
                        </a:rPr>
                        <a:t>22 (40.0)/</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33 (60.0)</a:t>
                      </a:r>
                    </a:p>
                  </a:txBody>
                  <a:tcPr marL="0" marR="0"/>
                </a:tc>
                <a:tc>
                  <a:txBody>
                    <a:bodyPr/>
                    <a:lstStyle/>
                    <a:p>
                      <a:pPr algn="ctr"/>
                      <a:r>
                        <a:rPr lang="en-US" sz="1200" dirty="0">
                          <a:latin typeface="Arial" panose="020B0604020202020204" pitchFamily="34" charset="0"/>
                          <a:cs typeface="Arial" panose="020B0604020202020204" pitchFamily="34" charset="0"/>
                        </a:rPr>
                        <a:t>24 (48.0)/</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26 (52.0)</a:t>
                      </a:r>
                    </a:p>
                  </a:txBody>
                  <a:tcPr marL="0" marR="0"/>
                </a:tc>
                <a:tc>
                  <a:txBody>
                    <a:bodyPr/>
                    <a:lstStyle/>
                    <a:p>
                      <a:pPr algn="ctr"/>
                      <a:r>
                        <a:rPr lang="en-US" sz="1200" dirty="0">
                          <a:latin typeface="Arial" panose="020B0604020202020204" pitchFamily="34" charset="0"/>
                          <a:cs typeface="Arial" panose="020B0604020202020204" pitchFamily="34" charset="0"/>
                        </a:rPr>
                        <a:t>66 (41.5)/</a:t>
                      </a:r>
                    </a:p>
                    <a:p>
                      <a:pPr algn="ctr"/>
                      <a:r>
                        <a:rPr lang="en-US" sz="1200" dirty="0">
                          <a:latin typeface="Arial" panose="020B0604020202020204" pitchFamily="34" charset="0"/>
                          <a:cs typeface="Arial" panose="020B0604020202020204" pitchFamily="34" charset="0"/>
                        </a:rPr>
                        <a:t>93 (58.5)</a:t>
                      </a:r>
                    </a:p>
                  </a:txBody>
                  <a:tcPr marL="0" marR="0"/>
                </a:tc>
                <a:extLst>
                  <a:ext uri="{0D108BD9-81ED-4DB2-BD59-A6C34878D82A}">
                    <a16:rowId xmlns:a16="http://schemas.microsoft.com/office/drawing/2014/main" val="3475555474"/>
                  </a:ext>
                </a:extLst>
              </a:tr>
              <a:tr h="0">
                <a:tc>
                  <a:txBody>
                    <a:bodyPr/>
                    <a:lstStyle/>
                    <a:p>
                      <a:r>
                        <a:rPr lang="en-US" sz="1200" b="0" dirty="0">
                          <a:latin typeface="Arial" panose="020B0604020202020204" pitchFamily="34" charset="0"/>
                          <a:cs typeface="Arial" panose="020B0604020202020204" pitchFamily="34" charset="0"/>
                        </a:rPr>
                        <a:t>Stage IV disease</a:t>
                      </a:r>
                    </a:p>
                  </a:txBody>
                  <a:tcPr marL="55440" marR="55440"/>
                </a:tc>
                <a:tc>
                  <a:txBody>
                    <a:bodyPr/>
                    <a:lstStyle/>
                    <a:p>
                      <a:pPr algn="ctr"/>
                      <a:r>
                        <a:rPr lang="en-US" sz="1200" dirty="0">
                          <a:latin typeface="Arial" panose="020B0604020202020204" pitchFamily="34" charset="0"/>
                          <a:cs typeface="Arial" panose="020B0604020202020204" pitchFamily="34" charset="0"/>
                        </a:rPr>
                        <a:t>49 (89.1)</a:t>
                      </a:r>
                    </a:p>
                  </a:txBody>
                  <a:tcPr marL="0" marR="0"/>
                </a:tc>
                <a:tc>
                  <a:txBody>
                    <a:bodyPr/>
                    <a:lstStyle/>
                    <a:p>
                      <a:pPr algn="ctr"/>
                      <a:r>
                        <a:rPr lang="en-US" sz="1200" dirty="0">
                          <a:latin typeface="Arial" panose="020B0604020202020204" pitchFamily="34" charset="0"/>
                          <a:cs typeface="Arial" panose="020B0604020202020204" pitchFamily="34" charset="0"/>
                        </a:rPr>
                        <a:t>49 (98.0)</a:t>
                      </a:r>
                    </a:p>
                  </a:txBody>
                  <a:tcPr marL="0" marR="0"/>
                </a:tc>
                <a:tc>
                  <a:txBody>
                    <a:bodyPr/>
                    <a:lstStyle/>
                    <a:p>
                      <a:pPr algn="ctr"/>
                      <a:r>
                        <a:rPr lang="en-US" sz="1200" dirty="0">
                          <a:latin typeface="Arial" panose="020B0604020202020204" pitchFamily="34" charset="0"/>
                          <a:cs typeface="Arial" panose="020B0604020202020204" pitchFamily="34" charset="0"/>
                        </a:rPr>
                        <a:t>151 (95.0)</a:t>
                      </a:r>
                    </a:p>
                  </a:txBody>
                  <a:tcPr marL="0" marR="0"/>
                </a:tc>
                <a:extLst>
                  <a:ext uri="{0D108BD9-81ED-4DB2-BD59-A6C34878D82A}">
                    <a16:rowId xmlns:a16="http://schemas.microsoft.com/office/drawing/2014/main" val="382708676"/>
                  </a:ext>
                </a:extLst>
              </a:tr>
              <a:tr h="0">
                <a:tc>
                  <a:txBody>
                    <a:bodyPr/>
                    <a:lstStyle/>
                    <a:p>
                      <a:r>
                        <a:rPr lang="en-US" sz="1200" b="0" dirty="0">
                          <a:latin typeface="Arial" panose="020B0604020202020204" pitchFamily="34" charset="0"/>
                          <a:cs typeface="Arial" panose="020B0604020202020204" pitchFamily="34" charset="0"/>
                        </a:rPr>
                        <a:t>Prior anticancer chemotherapy</a:t>
                      </a:r>
                    </a:p>
                  </a:txBody>
                  <a:tcPr marL="55440" marR="55440"/>
                </a:tc>
                <a:tc>
                  <a:txBody>
                    <a:bodyPr/>
                    <a:lstStyle/>
                    <a:p>
                      <a:pPr algn="ctr"/>
                      <a:r>
                        <a:rPr lang="en-US" sz="1200" dirty="0">
                          <a:latin typeface="Arial" panose="020B0604020202020204" pitchFamily="34" charset="0"/>
                          <a:cs typeface="Arial" panose="020B0604020202020204" pitchFamily="34" charset="0"/>
                        </a:rPr>
                        <a:t>11 (20.0)</a:t>
                      </a:r>
                    </a:p>
                  </a:txBody>
                  <a:tcPr marL="0" marR="0"/>
                </a:tc>
                <a:tc>
                  <a:txBody>
                    <a:bodyPr/>
                    <a:lstStyle/>
                    <a:p>
                      <a:pPr algn="ctr"/>
                      <a:r>
                        <a:rPr lang="en-US" sz="1200" dirty="0">
                          <a:latin typeface="Arial" panose="020B0604020202020204" pitchFamily="34" charset="0"/>
                          <a:cs typeface="Arial" panose="020B0604020202020204" pitchFamily="34" charset="0"/>
                        </a:rPr>
                        <a:t>19 (38.0)</a:t>
                      </a:r>
                    </a:p>
                  </a:txBody>
                  <a:tcPr marL="0" marR="0"/>
                </a:tc>
                <a:tc>
                  <a:txBody>
                    <a:bodyPr/>
                    <a:lstStyle/>
                    <a:p>
                      <a:pPr algn="ctr"/>
                      <a:r>
                        <a:rPr lang="en-US" sz="1200" dirty="0">
                          <a:latin typeface="Arial" panose="020B0604020202020204" pitchFamily="34" charset="0"/>
                          <a:cs typeface="Arial" panose="020B0604020202020204" pitchFamily="34" charset="0"/>
                        </a:rPr>
                        <a:t>64 (40.3)</a:t>
                      </a:r>
                    </a:p>
                  </a:txBody>
                  <a:tcPr marL="0" marR="0"/>
                </a:tc>
                <a:extLst>
                  <a:ext uri="{0D108BD9-81ED-4DB2-BD59-A6C34878D82A}">
                    <a16:rowId xmlns:a16="http://schemas.microsoft.com/office/drawing/2014/main" val="3094926878"/>
                  </a:ext>
                </a:extLst>
              </a:tr>
              <a:tr h="0">
                <a:tc>
                  <a:txBody>
                    <a:bodyPr/>
                    <a:lstStyle/>
                    <a:p>
                      <a:r>
                        <a:rPr lang="en-US" sz="1200" b="0" dirty="0">
                          <a:latin typeface="Arial" panose="020B0604020202020204" pitchFamily="34" charset="0"/>
                          <a:cs typeface="Arial" panose="020B0604020202020204" pitchFamily="34" charset="0"/>
                        </a:rPr>
                        <a:t>Brain metastasis</a:t>
                      </a:r>
                    </a:p>
                  </a:txBody>
                  <a:tcPr marL="55440" marR="55440"/>
                </a:tc>
                <a:tc>
                  <a:txBody>
                    <a:bodyPr/>
                    <a:lstStyle/>
                    <a:p>
                      <a:pPr algn="ctr"/>
                      <a:r>
                        <a:rPr lang="en-US" sz="1200" dirty="0">
                          <a:latin typeface="Arial" panose="020B0604020202020204" pitchFamily="34" charset="0"/>
                          <a:cs typeface="Arial" panose="020B0604020202020204" pitchFamily="34" charset="0"/>
                        </a:rPr>
                        <a:t>19 (34.5)</a:t>
                      </a:r>
                    </a:p>
                  </a:txBody>
                  <a:tcPr marL="0" marR="0"/>
                </a:tc>
                <a:tc>
                  <a:txBody>
                    <a:bodyPr/>
                    <a:lstStyle/>
                    <a:p>
                      <a:pPr algn="ctr"/>
                      <a:r>
                        <a:rPr lang="en-US" sz="1200" dirty="0">
                          <a:latin typeface="Arial" panose="020B0604020202020204" pitchFamily="34" charset="0"/>
                          <a:cs typeface="Arial" panose="020B0604020202020204" pitchFamily="34" charset="0"/>
                        </a:rPr>
                        <a:t>28 (56.0)</a:t>
                      </a:r>
                    </a:p>
                  </a:txBody>
                  <a:tcPr marL="0" marR="0"/>
                </a:tc>
                <a:tc>
                  <a:txBody>
                    <a:bodyPr/>
                    <a:lstStyle/>
                    <a:p>
                      <a:pPr algn="ctr"/>
                      <a:r>
                        <a:rPr lang="en-US" sz="1200" dirty="0">
                          <a:latin typeface="Arial" panose="020B0604020202020204" pitchFamily="34" charset="0"/>
                          <a:cs typeface="Arial" panose="020B0604020202020204" pitchFamily="34" charset="0"/>
                        </a:rPr>
                        <a:t>72 (45.3)</a:t>
                      </a:r>
                    </a:p>
                  </a:txBody>
                  <a:tcPr marL="0" marR="0"/>
                </a:tc>
                <a:extLst>
                  <a:ext uri="{0D108BD9-81ED-4DB2-BD59-A6C34878D82A}">
                    <a16:rowId xmlns:a16="http://schemas.microsoft.com/office/drawing/2014/main" val="1948845885"/>
                  </a:ext>
                </a:extLst>
              </a:tr>
              <a:tr h="0">
                <a:tc>
                  <a:txBody>
                    <a:bodyPr/>
                    <a:lstStyle/>
                    <a:p>
                      <a:r>
                        <a:rPr lang="en-US" sz="1200" b="0" dirty="0">
                          <a:latin typeface="Arial" panose="020B0604020202020204" pitchFamily="34" charset="0"/>
                          <a:cs typeface="Arial" panose="020B0604020202020204" pitchFamily="34" charset="0"/>
                        </a:rPr>
                        <a:t>Prior crizotinib/</a:t>
                      </a:r>
                    </a:p>
                    <a:p>
                      <a:r>
                        <a:rPr lang="en-US" sz="1200" b="0" dirty="0">
                          <a:latin typeface="Arial" panose="020B0604020202020204" pitchFamily="34" charset="0"/>
                          <a:cs typeface="Arial" panose="020B0604020202020204" pitchFamily="34" charset="0"/>
                        </a:rPr>
                        <a:t>entrectinib</a:t>
                      </a:r>
                    </a:p>
                  </a:txBody>
                  <a:tcPr marL="55440" marR="55440"/>
                </a:tc>
                <a:tc>
                  <a:txBody>
                    <a:bodyPr/>
                    <a:lstStyle/>
                    <a:p>
                      <a:pPr algn="ctr"/>
                      <a:r>
                        <a:rPr lang="en-US" sz="1200" dirty="0">
                          <a:latin typeface="Arial" panose="020B0604020202020204" pitchFamily="34" charset="0"/>
                          <a:cs typeface="Arial" panose="020B0604020202020204" pitchFamily="34" charset="0"/>
                        </a:rPr>
                        <a:t>–</a:t>
                      </a:r>
                    </a:p>
                  </a:txBody>
                  <a:tcPr marL="0" marR="0"/>
                </a:tc>
                <a:tc>
                  <a:txBody>
                    <a:bodyPr/>
                    <a:lstStyle/>
                    <a:p>
                      <a:pPr algn="ctr"/>
                      <a:r>
                        <a:rPr lang="en-US" sz="1200" dirty="0">
                          <a:latin typeface="Arial" panose="020B0604020202020204" pitchFamily="34" charset="0"/>
                          <a:cs typeface="Arial" panose="020B0604020202020204" pitchFamily="34" charset="0"/>
                        </a:rPr>
                        <a:t>40 (80.0)/</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10 (20.0)</a:t>
                      </a:r>
                    </a:p>
                  </a:txBody>
                  <a:tcPr marL="0" marR="0"/>
                </a:tc>
                <a:tc>
                  <a:txBody>
                    <a:bodyPr/>
                    <a:lstStyle/>
                    <a:p>
                      <a:pPr algn="ctr"/>
                      <a:r>
                        <a:rPr lang="en-US" sz="1200" dirty="0">
                          <a:latin typeface="Arial" panose="020B0604020202020204" pitchFamily="34" charset="0"/>
                          <a:cs typeface="Arial" panose="020B0604020202020204" pitchFamily="34" charset="0"/>
                        </a:rPr>
                        <a:t>82 (51.6)/</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27 (17.0)</a:t>
                      </a:r>
                    </a:p>
                  </a:txBody>
                  <a:tcPr marL="0" marR="0"/>
                </a:tc>
                <a:extLst>
                  <a:ext uri="{0D108BD9-81ED-4DB2-BD59-A6C34878D82A}">
                    <a16:rowId xmlns:a16="http://schemas.microsoft.com/office/drawing/2014/main" val="2533489710"/>
                  </a:ext>
                </a:extLst>
              </a:tr>
              <a:tr h="0">
                <a:tc gridSpan="4">
                  <a:txBody>
                    <a:bodyPr/>
                    <a:lstStyle/>
                    <a:p>
                      <a:r>
                        <a:rPr lang="en-US" sz="1200" i="0" u="none" strike="noStrike" baseline="30000" dirty="0">
                          <a:solidFill>
                            <a:schemeClr val="tx1"/>
                          </a:solidFill>
                          <a:latin typeface="Arial" panose="020B0604020202020204" pitchFamily="34" charset="0"/>
                        </a:rPr>
                        <a:t>a</a:t>
                      </a:r>
                      <a:r>
                        <a:rPr lang="en-US" sz="1200" i="0" u="none" strike="noStrike" baseline="0" dirty="0">
                          <a:solidFill>
                            <a:schemeClr val="tx1"/>
                          </a:solidFill>
                          <a:latin typeface="Arial" panose="020B0604020202020204" pitchFamily="34" charset="0"/>
                        </a:rPr>
                        <a:t> n (%), except where indicated</a:t>
                      </a:r>
                    </a:p>
                  </a:txBody>
                  <a:tcPr marL="55440" marR="55440">
                    <a:noFill/>
                  </a:tcPr>
                </a:tc>
                <a:tc hMerge="1">
                  <a:txBody>
                    <a:bodyPr/>
                    <a:lstStyle/>
                    <a:p>
                      <a:pPr algn="ctr"/>
                      <a:endParaRPr lang="en-US" sz="1200" dirty="0">
                        <a:latin typeface="Arial" panose="020B0604020202020204" pitchFamily="34" charset="0"/>
                        <a:cs typeface="Arial" panose="020B0604020202020204" pitchFamily="34" charset="0"/>
                      </a:endParaRPr>
                    </a:p>
                  </a:txBody>
                  <a:tcPr marL="0" marR="0"/>
                </a:tc>
                <a:tc hMerge="1">
                  <a:txBody>
                    <a:bodyPr/>
                    <a:lstStyle/>
                    <a:p>
                      <a:pPr algn="ctr"/>
                      <a:endParaRPr lang="en-US" sz="1200" dirty="0">
                        <a:latin typeface="Arial" panose="020B0604020202020204" pitchFamily="34" charset="0"/>
                        <a:cs typeface="Arial" panose="020B0604020202020204" pitchFamily="34" charset="0"/>
                      </a:endParaRPr>
                    </a:p>
                  </a:txBody>
                  <a:tcPr marL="0" marR="0"/>
                </a:tc>
                <a:tc hMerge="1">
                  <a:txBody>
                    <a:bodyPr/>
                    <a:lstStyle/>
                    <a:p>
                      <a:pPr algn="ctr"/>
                      <a:endParaRPr lang="en-US" sz="1200" dirty="0">
                        <a:latin typeface="Arial" panose="020B0604020202020204" pitchFamily="34" charset="0"/>
                        <a:cs typeface="Arial" panose="020B0604020202020204" pitchFamily="34" charset="0"/>
                      </a:endParaRPr>
                    </a:p>
                  </a:txBody>
                  <a:tcPr marL="0" marR="0"/>
                </a:tc>
                <a:extLst>
                  <a:ext uri="{0D108BD9-81ED-4DB2-BD59-A6C34878D82A}">
                    <a16:rowId xmlns:a16="http://schemas.microsoft.com/office/drawing/2014/main" val="380195936"/>
                  </a:ext>
                </a:extLst>
              </a:tr>
            </a:tbl>
          </a:graphicData>
        </a:graphic>
      </p:graphicFrame>
      <p:sp>
        <p:nvSpPr>
          <p:cNvPr id="3" name="Title 2">
            <a:extLst>
              <a:ext uri="{FF2B5EF4-FFF2-40B4-BE49-F238E27FC236}">
                <a16:creationId xmlns:a16="http://schemas.microsoft.com/office/drawing/2014/main" id="{8EF4AF0A-D7E2-F27A-E408-21328F2B8059}"/>
              </a:ext>
            </a:extLst>
          </p:cNvPr>
          <p:cNvSpPr>
            <a:spLocks noGrp="1"/>
          </p:cNvSpPr>
          <p:nvPr>
            <p:ph type="title"/>
          </p:nvPr>
        </p:nvSpPr>
        <p:spPr>
          <a:xfrm>
            <a:off x="619201" y="259200"/>
            <a:ext cx="10963199" cy="864000"/>
          </a:xfrm>
        </p:spPr>
        <p:txBody>
          <a:bodyPr/>
          <a:lstStyle/>
          <a:p>
            <a:r>
              <a:rPr lang="en-GB" dirty="0"/>
              <a:t>Trust-ii: efficacy results</a:t>
            </a:r>
          </a:p>
        </p:txBody>
      </p:sp>
      <p:sp>
        <p:nvSpPr>
          <p:cNvPr id="4" name="Content Placeholder 3">
            <a:extLst>
              <a:ext uri="{FF2B5EF4-FFF2-40B4-BE49-F238E27FC236}">
                <a16:creationId xmlns:a16="http://schemas.microsoft.com/office/drawing/2014/main" id="{3B989827-21F3-5C3A-E455-2F09C4CE1D0C}"/>
              </a:ext>
            </a:extLst>
          </p:cNvPr>
          <p:cNvSpPr>
            <a:spLocks noGrp="1"/>
          </p:cNvSpPr>
          <p:nvPr>
            <p:ph sz="quarter" idx="15"/>
          </p:nvPr>
        </p:nvSpPr>
        <p:spPr>
          <a:xfrm>
            <a:off x="620713" y="6356350"/>
            <a:ext cx="10179050" cy="365125"/>
          </a:xfrm>
        </p:spPr>
        <p:txBody>
          <a:bodyPr anchor="b"/>
          <a:lstStyle/>
          <a:p>
            <a:r>
              <a:rPr lang="en-GB" sz="1200" i="0" u="none" strike="noStrike" baseline="0" dirty="0">
                <a:solidFill>
                  <a:schemeClr val="tx2"/>
                </a:solidFill>
                <a:latin typeface="Arial" panose="020B0604020202020204" pitchFamily="34" charset="0"/>
              </a:rPr>
              <a:t>Median follow-up: TKI-naïve patients: 15.8 mo (range: 3.6-29.8); TKI-pretreated: 15.7 mo (range: 3.9-29.8)</a:t>
            </a:r>
            <a:endParaRPr lang="en-GB" dirty="0">
              <a:solidFill>
                <a:schemeClr val="tx2"/>
              </a:solidFill>
              <a:highlight>
                <a:srgbClr val="FFFF00"/>
              </a:highlight>
            </a:endParaRPr>
          </a:p>
          <a:p>
            <a:r>
              <a:rPr lang="en-GB" dirty="0">
                <a:solidFill>
                  <a:schemeClr val="tx2"/>
                </a:solidFill>
              </a:rPr>
              <a:t>CI, confidence interval; CR, complete response; ECOG PS, Eastern Cooperative Oncology Group performance status; IC, intracranial; mo, months; (c)ORR, (confirmed) objective response rate; PR, partial response; TKI, tyrosine kinase inhibitor</a:t>
            </a:r>
          </a:p>
          <a:p>
            <a:r>
              <a:rPr lang="en-GB" dirty="0">
                <a:solidFill>
                  <a:schemeClr val="tx2"/>
                </a:solidFill>
              </a:rPr>
              <a:t>Liu G, et al. Abstract MA06.03, WCLC 2024 (oral presentation)</a:t>
            </a:r>
          </a:p>
        </p:txBody>
      </p:sp>
      <p:sp>
        <p:nvSpPr>
          <p:cNvPr id="5" name="Slide Number Placeholder 4">
            <a:extLst>
              <a:ext uri="{FF2B5EF4-FFF2-40B4-BE49-F238E27FC236}">
                <a16:creationId xmlns:a16="http://schemas.microsoft.com/office/drawing/2014/main" id="{9D030CBA-6801-6F1A-E1A9-5C82983D26B0}"/>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9</a:t>
            </a:fld>
            <a:endParaRPr lang="en-GB" dirty="0"/>
          </a:p>
        </p:txBody>
      </p:sp>
      <p:sp>
        <p:nvSpPr>
          <p:cNvPr id="21" name="TextBox 20">
            <a:extLst>
              <a:ext uri="{FF2B5EF4-FFF2-40B4-BE49-F238E27FC236}">
                <a16:creationId xmlns:a16="http://schemas.microsoft.com/office/drawing/2014/main" id="{FF5D03A7-87C1-0C85-3D4F-F8EDE0C917D1}"/>
              </a:ext>
            </a:extLst>
          </p:cNvPr>
          <p:cNvSpPr txBox="1"/>
          <p:nvPr/>
        </p:nvSpPr>
        <p:spPr>
          <a:xfrm>
            <a:off x="6849683" y="1202849"/>
            <a:ext cx="4108048" cy="353943"/>
          </a:xfrm>
          <a:prstGeom prst="rect">
            <a:avLst/>
          </a:prstGeom>
          <a:noFill/>
        </p:spPr>
        <p:txBody>
          <a:bodyPr wrap="none" lIns="0" tIns="0" rtlCol="0">
            <a:spAutoFit/>
          </a:bodyPr>
          <a:lstStyle/>
          <a:p>
            <a:r>
              <a:rPr lang="en-GB" sz="2000" b="1" spc="100" dirty="0">
                <a:solidFill>
                  <a:schemeClr val="accent1"/>
                </a:solidFill>
                <a:latin typeface="Arial" panose="020B0604020202020204" pitchFamily="34" charset="0"/>
                <a:ea typeface="Aileron" charset="0"/>
                <a:cs typeface="Arial" panose="020B0604020202020204" pitchFamily="34" charset="0"/>
              </a:rPr>
              <a:t>TALOTRECTINIB RESPONSES</a:t>
            </a:r>
          </a:p>
        </p:txBody>
      </p:sp>
      <p:sp>
        <p:nvSpPr>
          <p:cNvPr id="22" name="TextBox 21">
            <a:extLst>
              <a:ext uri="{FF2B5EF4-FFF2-40B4-BE49-F238E27FC236}">
                <a16:creationId xmlns:a16="http://schemas.microsoft.com/office/drawing/2014/main" id="{313B4386-697C-9AE4-F2AC-29F4E61179D6}"/>
              </a:ext>
            </a:extLst>
          </p:cNvPr>
          <p:cNvSpPr txBox="1"/>
          <p:nvPr/>
        </p:nvSpPr>
        <p:spPr>
          <a:xfrm>
            <a:off x="479376" y="1202849"/>
            <a:ext cx="2089675" cy="353943"/>
          </a:xfrm>
          <a:prstGeom prst="rect">
            <a:avLst/>
          </a:prstGeom>
          <a:noFill/>
        </p:spPr>
        <p:txBody>
          <a:bodyPr wrap="none" lIns="0" tIns="0" rtlCol="0">
            <a:spAutoFit/>
          </a:bodyPr>
          <a:lstStyle/>
          <a:p>
            <a:r>
              <a:rPr lang="en-GB" sz="2000" b="1" spc="100" dirty="0">
                <a:solidFill>
                  <a:schemeClr val="accent1"/>
                </a:solidFill>
                <a:latin typeface="Arial" panose="020B0604020202020204" pitchFamily="34" charset="0"/>
                <a:ea typeface="Aileron" charset="0"/>
                <a:cs typeface="Arial" panose="020B0604020202020204" pitchFamily="34" charset="0"/>
              </a:rPr>
              <a:t>DEMOGRAPHY</a:t>
            </a:r>
          </a:p>
        </p:txBody>
      </p:sp>
      <p:graphicFrame>
        <p:nvGraphicFramePr>
          <p:cNvPr id="2" name="Table 1">
            <a:extLst>
              <a:ext uri="{FF2B5EF4-FFF2-40B4-BE49-F238E27FC236}">
                <a16:creationId xmlns:a16="http://schemas.microsoft.com/office/drawing/2014/main" id="{E2CD2A72-2A89-536C-90B6-AD47128E38BD}"/>
              </a:ext>
            </a:extLst>
          </p:cNvPr>
          <p:cNvGraphicFramePr>
            <a:graphicFrameLocks noGrp="1"/>
          </p:cNvGraphicFramePr>
          <p:nvPr>
            <p:extLst>
              <p:ext uri="{D42A27DB-BD31-4B8C-83A1-F6EECF244321}">
                <p14:modId xmlns:p14="http://schemas.microsoft.com/office/powerpoint/2010/main" val="2831192454"/>
              </p:ext>
            </p:extLst>
          </p:nvPr>
        </p:nvGraphicFramePr>
        <p:xfrm>
          <a:off x="6744072" y="1636441"/>
          <a:ext cx="5040000" cy="4114800"/>
        </p:xfrm>
        <a:graphic>
          <a:graphicData uri="http://schemas.openxmlformats.org/drawingml/2006/table">
            <a:tbl>
              <a:tblPr firstRow="1" bandRow="1">
                <a:tableStyleId>{5C22544A-7EE6-4342-B048-85BDC9FD1C3A}</a:tableStyleId>
              </a:tblPr>
              <a:tblGrid>
                <a:gridCol w="1938462">
                  <a:extLst>
                    <a:ext uri="{9D8B030D-6E8A-4147-A177-3AD203B41FA5}">
                      <a16:colId xmlns:a16="http://schemas.microsoft.com/office/drawing/2014/main" val="2838037230"/>
                    </a:ext>
                  </a:extLst>
                </a:gridCol>
                <a:gridCol w="1550769">
                  <a:extLst>
                    <a:ext uri="{9D8B030D-6E8A-4147-A177-3AD203B41FA5}">
                      <a16:colId xmlns:a16="http://schemas.microsoft.com/office/drawing/2014/main" val="1876933190"/>
                    </a:ext>
                  </a:extLst>
                </a:gridCol>
                <a:gridCol w="1550769">
                  <a:extLst>
                    <a:ext uri="{9D8B030D-6E8A-4147-A177-3AD203B41FA5}">
                      <a16:colId xmlns:a16="http://schemas.microsoft.com/office/drawing/2014/main" val="4153149733"/>
                    </a:ext>
                  </a:extLst>
                </a:gridCol>
              </a:tblGrid>
              <a:tr h="248755">
                <a:tc>
                  <a:txBody>
                    <a:bodyPr/>
                    <a:lstStyle/>
                    <a:p>
                      <a:endParaRPr lang="en-GB" sz="1200" dirty="0">
                        <a:latin typeface="Arial" panose="020B0604020202020204" pitchFamily="34" charset="0"/>
                        <a:cs typeface="Arial" panose="020B0604020202020204" pitchFamily="34" charset="0"/>
                      </a:endParaRPr>
                    </a:p>
                  </a:txBody>
                  <a:tcPr marL="36000" marR="36000"/>
                </a:tc>
                <a:tc>
                  <a:txBody>
                    <a:bodyPr/>
                    <a:lstStyle/>
                    <a:p>
                      <a:pPr algn="ctr"/>
                      <a:r>
                        <a:rPr lang="en-GB" sz="1200" dirty="0">
                          <a:latin typeface="Arial" panose="020B0604020202020204" pitchFamily="34" charset="0"/>
                          <a:cs typeface="Arial" panose="020B0604020202020204" pitchFamily="34" charset="0"/>
                        </a:rPr>
                        <a:t>TKI-naïve</a:t>
                      </a:r>
                    </a:p>
                  </a:txBody>
                  <a:tcPr marL="36000" marR="36000"/>
                </a:tc>
                <a:tc>
                  <a:txBody>
                    <a:bodyPr/>
                    <a:lstStyle/>
                    <a:p>
                      <a:pPr algn="ctr"/>
                      <a:r>
                        <a:rPr lang="en-GB" sz="1200" dirty="0">
                          <a:latin typeface="Arial" panose="020B0604020202020204" pitchFamily="34" charset="0"/>
                          <a:cs typeface="Arial" panose="020B0604020202020204" pitchFamily="34" charset="0"/>
                        </a:rPr>
                        <a:t>TKI-pre-treated</a:t>
                      </a:r>
                    </a:p>
                  </a:txBody>
                  <a:tcPr marL="36000" marR="36000"/>
                </a:tc>
                <a:extLst>
                  <a:ext uri="{0D108BD9-81ED-4DB2-BD59-A6C34878D82A}">
                    <a16:rowId xmlns:a16="http://schemas.microsoft.com/office/drawing/2014/main" val="1471715660"/>
                  </a:ext>
                </a:extLst>
              </a:tr>
              <a:tr h="248755">
                <a:tc gridSpan="3">
                  <a:txBody>
                    <a:bodyPr/>
                    <a:lstStyle/>
                    <a:p>
                      <a:r>
                        <a:rPr lang="en-GB" sz="1200" b="1" dirty="0">
                          <a:solidFill>
                            <a:schemeClr val="bg1"/>
                          </a:solidFill>
                          <a:latin typeface="Arial" panose="020B0604020202020204" pitchFamily="34" charset="0"/>
                          <a:cs typeface="Arial" panose="020B0604020202020204" pitchFamily="34" charset="0"/>
                        </a:rPr>
                        <a:t>Response rate (cORR)</a:t>
                      </a:r>
                    </a:p>
                  </a:txBody>
                  <a:tcPr marL="36000" marR="36000">
                    <a:solidFill>
                      <a:schemeClr val="accent1"/>
                    </a:solidFill>
                  </a:tcPr>
                </a:tc>
                <a:tc hMerge="1">
                  <a:txBody>
                    <a:bodyPr/>
                    <a:lstStyle/>
                    <a:p>
                      <a:pPr algn="ctr"/>
                      <a:endParaRPr lang="en-GB" sz="1200" dirty="0">
                        <a:solidFill>
                          <a:schemeClr val="bg1"/>
                        </a:solidFill>
                      </a:endParaRPr>
                    </a:p>
                  </a:txBody>
                  <a:tcPr>
                    <a:solidFill>
                      <a:schemeClr val="accent1"/>
                    </a:solidFill>
                  </a:tcPr>
                </a:tc>
                <a:tc hMerge="1">
                  <a:txBody>
                    <a:bodyPr/>
                    <a:lstStyle/>
                    <a:p>
                      <a:pPr algn="ctr"/>
                      <a:endParaRPr lang="en-GB" sz="1200" dirty="0">
                        <a:solidFill>
                          <a:schemeClr val="bg1"/>
                        </a:solidFill>
                      </a:endParaRPr>
                    </a:p>
                  </a:txBody>
                  <a:tcPr>
                    <a:solidFill>
                      <a:schemeClr val="accent1"/>
                    </a:solidFill>
                  </a:tcPr>
                </a:tc>
                <a:extLst>
                  <a:ext uri="{0D108BD9-81ED-4DB2-BD59-A6C34878D82A}">
                    <a16:rowId xmlns:a16="http://schemas.microsoft.com/office/drawing/2014/main" val="1676899170"/>
                  </a:ext>
                </a:extLst>
              </a:tr>
              <a:tr h="248755">
                <a:tc>
                  <a:txBody>
                    <a:bodyPr/>
                    <a:lstStyle/>
                    <a:p>
                      <a:r>
                        <a:rPr lang="en-GB" sz="1200" dirty="0">
                          <a:latin typeface="Arial" panose="020B0604020202020204" pitchFamily="34" charset="0"/>
                          <a:cs typeface="Arial" panose="020B0604020202020204" pitchFamily="34" charset="0"/>
                        </a:rPr>
                        <a:t>    N</a:t>
                      </a:r>
                    </a:p>
                  </a:txBody>
                  <a:tcPr marL="36000" marR="36000"/>
                </a:tc>
                <a:tc>
                  <a:txBody>
                    <a:bodyPr/>
                    <a:lstStyle/>
                    <a:p>
                      <a:pPr algn="ctr"/>
                      <a:r>
                        <a:rPr lang="en-GB" sz="1200" dirty="0">
                          <a:latin typeface="Arial" panose="020B0604020202020204" pitchFamily="34" charset="0"/>
                          <a:cs typeface="Arial" panose="020B0604020202020204" pitchFamily="34" charset="0"/>
                        </a:rPr>
                        <a:t>54</a:t>
                      </a:r>
                    </a:p>
                  </a:txBody>
                  <a:tcPr marL="36000" marR="36000"/>
                </a:tc>
                <a:tc>
                  <a:txBody>
                    <a:bodyPr/>
                    <a:lstStyle/>
                    <a:p>
                      <a:pPr algn="ctr"/>
                      <a:r>
                        <a:rPr lang="en-GB" sz="1200" dirty="0">
                          <a:latin typeface="Arial" panose="020B0604020202020204" pitchFamily="34" charset="0"/>
                          <a:cs typeface="Arial" panose="020B0604020202020204" pitchFamily="34" charset="0"/>
                        </a:rPr>
                        <a:t>47</a:t>
                      </a:r>
                    </a:p>
                  </a:txBody>
                  <a:tcPr marL="36000" marR="36000"/>
                </a:tc>
                <a:extLst>
                  <a:ext uri="{0D108BD9-81ED-4DB2-BD59-A6C34878D82A}">
                    <a16:rowId xmlns:a16="http://schemas.microsoft.com/office/drawing/2014/main" val="4067987593"/>
                  </a:ext>
                </a:extLst>
              </a:tr>
              <a:tr h="248755">
                <a:tc>
                  <a:txBody>
                    <a:bodyPr/>
                    <a:lstStyle/>
                    <a:p>
                      <a:r>
                        <a:rPr lang="en-GB" sz="1200" dirty="0">
                          <a:latin typeface="Arial" panose="020B0604020202020204" pitchFamily="34" charset="0"/>
                          <a:cs typeface="Arial" panose="020B0604020202020204" pitchFamily="34" charset="0"/>
                        </a:rPr>
                        <a:t>    cORR, % (95% CI)</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85.2 (72.88-93.38)</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61.7 (46.38, 75.49)</a:t>
                      </a:r>
                    </a:p>
                  </a:txBody>
                  <a:tcPr marL="36000" marR="36000"/>
                </a:tc>
                <a:extLst>
                  <a:ext uri="{0D108BD9-81ED-4DB2-BD59-A6C34878D82A}">
                    <a16:rowId xmlns:a16="http://schemas.microsoft.com/office/drawing/2014/main" val="3140914249"/>
                  </a:ext>
                </a:extLst>
              </a:tr>
              <a:tr h="248755">
                <a:tc gridSpan="3">
                  <a:txBody>
                    <a:bodyPr/>
                    <a:lstStyle/>
                    <a:p>
                      <a:r>
                        <a:rPr lang="en-GB" sz="1200" i="1" dirty="0">
                          <a:latin typeface="Arial" panose="020B0604020202020204" pitchFamily="34" charset="0"/>
                          <a:cs typeface="Arial" panose="020B0604020202020204" pitchFamily="34" charset="0"/>
                        </a:rPr>
                        <a:t>    </a:t>
                      </a:r>
                      <a:r>
                        <a:rPr lang="en-GB" sz="1200" i="0" dirty="0">
                          <a:latin typeface="Arial" panose="020B0604020202020204" pitchFamily="34" charset="0"/>
                          <a:cs typeface="Arial" panose="020B0604020202020204" pitchFamily="34" charset="0"/>
                        </a:rPr>
                        <a:t>Asia</a:t>
                      </a:r>
                    </a:p>
                  </a:txBody>
                  <a:tcPr marL="36000" marR="36000"/>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95027820"/>
                  </a:ext>
                </a:extLst>
              </a:tr>
              <a:tr h="248755">
                <a:tc>
                  <a:txBody>
                    <a:bodyPr/>
                    <a:lstStyle/>
                    <a:p>
                      <a:r>
                        <a:rPr lang="en-GB" sz="1200" dirty="0">
                          <a:latin typeface="Arial" panose="020B0604020202020204" pitchFamily="34" charset="0"/>
                          <a:cs typeface="Arial" panose="020B0604020202020204" pitchFamily="34" charset="0"/>
                        </a:rPr>
                        <a:t>        n</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33</a:t>
                      </a:r>
                    </a:p>
                  </a:txBody>
                  <a:tcPr marL="36000" marR="36000"/>
                </a:tc>
                <a:tc>
                  <a:txBody>
                    <a:bodyPr/>
                    <a:lstStyle/>
                    <a:p>
                      <a:pPr algn="ctr"/>
                      <a:r>
                        <a:rPr lang="en-US" sz="1200" dirty="0">
                          <a:latin typeface="Arial" panose="020B0604020202020204" pitchFamily="34" charset="0"/>
                          <a:cs typeface="Arial" panose="020B0604020202020204" pitchFamily="34" charset="0"/>
                        </a:rPr>
                        <a:t>21</a:t>
                      </a:r>
                    </a:p>
                  </a:txBody>
                  <a:tcPr marL="36000" marR="36000"/>
                </a:tc>
                <a:extLst>
                  <a:ext uri="{0D108BD9-81ED-4DB2-BD59-A6C34878D82A}">
                    <a16:rowId xmlns:a16="http://schemas.microsoft.com/office/drawing/2014/main" val="1019861115"/>
                  </a:ext>
                </a:extLst>
              </a:tr>
              <a:tr h="248755">
                <a:tc>
                  <a:txBody>
                    <a:bodyPr/>
                    <a:lstStyle/>
                    <a:p>
                      <a:r>
                        <a:rPr lang="en-GB" sz="1200" dirty="0">
                          <a:latin typeface="Arial" panose="020B0604020202020204" pitchFamily="34" charset="0"/>
                          <a:cs typeface="Arial" panose="020B0604020202020204" pitchFamily="34" charset="0"/>
                        </a:rPr>
                        <a:t>        cORR, % (95% CI)</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87.9 (71.80, 96.60)</a:t>
                      </a:r>
                    </a:p>
                  </a:txBody>
                  <a:tcPr marL="36000" marR="36000"/>
                </a:tc>
                <a:tc>
                  <a:txBody>
                    <a:bodyPr/>
                    <a:lstStyle/>
                    <a:p>
                      <a:pPr algn="ctr"/>
                      <a:r>
                        <a:rPr lang="en-US" sz="1200" dirty="0">
                          <a:latin typeface="Arial" panose="020B0604020202020204" pitchFamily="34" charset="0"/>
                          <a:cs typeface="Arial" panose="020B0604020202020204" pitchFamily="34" charset="0"/>
                        </a:rPr>
                        <a:t>57.1 (34.02, 78.18)</a:t>
                      </a:r>
                    </a:p>
                  </a:txBody>
                  <a:tcPr marL="36000" marR="36000"/>
                </a:tc>
                <a:extLst>
                  <a:ext uri="{0D108BD9-81ED-4DB2-BD59-A6C34878D82A}">
                    <a16:rowId xmlns:a16="http://schemas.microsoft.com/office/drawing/2014/main" val="3997013980"/>
                  </a:ext>
                </a:extLst>
              </a:tr>
              <a:tr h="248755">
                <a:tc gridSpan="3">
                  <a:txBody>
                    <a:bodyPr/>
                    <a:lstStyle/>
                    <a:p>
                      <a:r>
                        <a:rPr lang="en-GB" sz="1200" i="1" dirty="0">
                          <a:latin typeface="Arial" panose="020B0604020202020204" pitchFamily="34" charset="0"/>
                          <a:cs typeface="Arial" panose="020B0604020202020204" pitchFamily="34" charset="0"/>
                        </a:rPr>
                        <a:t>    </a:t>
                      </a:r>
                      <a:r>
                        <a:rPr lang="en-GB" sz="1200" i="0" dirty="0">
                          <a:latin typeface="Arial" panose="020B0604020202020204" pitchFamily="34" charset="0"/>
                          <a:cs typeface="Arial" panose="020B0604020202020204" pitchFamily="34" charset="0"/>
                        </a:rPr>
                        <a:t>Non-Asia</a:t>
                      </a:r>
                    </a:p>
                  </a:txBody>
                  <a:tcPr marL="36000" marR="36000"/>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1328196"/>
                  </a:ext>
                </a:extLst>
              </a:tr>
              <a:tr h="248755">
                <a:tc>
                  <a:txBody>
                    <a:bodyPr/>
                    <a:lstStyle/>
                    <a:p>
                      <a:r>
                        <a:rPr lang="en-GB" sz="1200" dirty="0">
                          <a:latin typeface="Arial" panose="020B0604020202020204" pitchFamily="34" charset="0"/>
                          <a:cs typeface="Arial" panose="020B0604020202020204" pitchFamily="34" charset="0"/>
                        </a:rPr>
                        <a:t>        n</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21</a:t>
                      </a:r>
                    </a:p>
                  </a:txBody>
                  <a:tcPr marL="36000" marR="36000"/>
                </a:tc>
                <a:tc>
                  <a:txBody>
                    <a:bodyPr/>
                    <a:lstStyle/>
                    <a:p>
                      <a:pPr algn="ctr"/>
                      <a:r>
                        <a:rPr lang="en-US" sz="1200" dirty="0">
                          <a:latin typeface="Arial" panose="020B0604020202020204" pitchFamily="34" charset="0"/>
                          <a:cs typeface="Arial" panose="020B0604020202020204" pitchFamily="34" charset="0"/>
                        </a:rPr>
                        <a:t>26</a:t>
                      </a:r>
                    </a:p>
                  </a:txBody>
                  <a:tcPr marL="36000" marR="36000"/>
                </a:tc>
                <a:extLst>
                  <a:ext uri="{0D108BD9-81ED-4DB2-BD59-A6C34878D82A}">
                    <a16:rowId xmlns:a16="http://schemas.microsoft.com/office/drawing/2014/main" val="1903154183"/>
                  </a:ext>
                </a:extLst>
              </a:tr>
              <a:tr h="248755">
                <a:tc>
                  <a:txBody>
                    <a:bodyPr/>
                    <a:lstStyle/>
                    <a:p>
                      <a:r>
                        <a:rPr lang="en-GB" sz="1200" dirty="0">
                          <a:latin typeface="Arial" panose="020B0604020202020204" pitchFamily="34" charset="0"/>
                          <a:cs typeface="Arial" panose="020B0604020202020204" pitchFamily="34" charset="0"/>
                        </a:rPr>
                        <a:t>        cORR, % (95% CI)</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(81.0; 58.09, 94.55)</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65.4 (44.33, 82.79)</a:t>
                      </a:r>
                    </a:p>
                  </a:txBody>
                  <a:tcPr marL="36000" marR="36000"/>
                </a:tc>
                <a:extLst>
                  <a:ext uri="{0D108BD9-81ED-4DB2-BD59-A6C34878D82A}">
                    <a16:rowId xmlns:a16="http://schemas.microsoft.com/office/drawing/2014/main" val="598248380"/>
                  </a:ext>
                </a:extLst>
              </a:tr>
              <a:tr h="248755">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IC-ORR (pts with measurable brain metastases at baseline)</a:t>
                      </a:r>
                    </a:p>
                  </a:txBody>
                  <a:tcPr marL="36000" marR="36000">
                    <a:solidFill>
                      <a:schemeClr val="accent1"/>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solidFill>
                      <a:schemeClr val="accent1"/>
                    </a:solidFill>
                  </a:tcPr>
                </a:tc>
                <a:tc hMerge="1">
                  <a:txBody>
                    <a:bodyPr/>
                    <a:lstStyle/>
                    <a:p>
                      <a:pPr algn="ctr"/>
                      <a:endParaRPr lang="en-GB" sz="1200" dirty="0"/>
                    </a:p>
                  </a:txBody>
                  <a:tcPr>
                    <a:solidFill>
                      <a:schemeClr val="accent1"/>
                    </a:solidFill>
                  </a:tcPr>
                </a:tc>
                <a:extLst>
                  <a:ext uri="{0D108BD9-81ED-4DB2-BD59-A6C34878D82A}">
                    <a16:rowId xmlns:a16="http://schemas.microsoft.com/office/drawing/2014/main" val="2644231714"/>
                  </a:ext>
                </a:extLst>
              </a:tr>
              <a:tr h="2487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    N</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9</a:t>
                      </a:r>
                    </a:p>
                  </a:txBody>
                  <a:tcPr marL="36000" marR="36000"/>
                </a:tc>
                <a:tc>
                  <a:txBody>
                    <a:bodyPr/>
                    <a:lstStyle/>
                    <a:p>
                      <a:pPr algn="ctr"/>
                      <a:r>
                        <a:rPr lang="en-GB" sz="1200" dirty="0">
                          <a:latin typeface="Arial" panose="020B0604020202020204" pitchFamily="34" charset="0"/>
                          <a:cs typeface="Arial" panose="020B0604020202020204" pitchFamily="34" charset="0"/>
                        </a:rPr>
                        <a:t>16</a:t>
                      </a:r>
                    </a:p>
                  </a:txBody>
                  <a:tcPr marL="36000" marR="36000"/>
                </a:tc>
                <a:extLst>
                  <a:ext uri="{0D108BD9-81ED-4DB2-BD59-A6C34878D82A}">
                    <a16:rowId xmlns:a16="http://schemas.microsoft.com/office/drawing/2014/main" val="738691525"/>
                  </a:ext>
                </a:extLst>
              </a:tr>
              <a:tr h="248755">
                <a:tc>
                  <a:txBody>
                    <a:bodyPr/>
                    <a:lstStyle/>
                    <a:p>
                      <a:r>
                        <a:rPr lang="en-GB" sz="1200" dirty="0">
                          <a:latin typeface="Arial" panose="020B0604020202020204" pitchFamily="34" charset="0"/>
                          <a:cs typeface="Arial" panose="020B0604020202020204" pitchFamily="34" charset="0"/>
                        </a:rPr>
                        <a:t>    IC-ORR, % (95% CI)</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66.7 (29.93, 92.51)</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56.3 (29.88, 80.25)</a:t>
                      </a:r>
                    </a:p>
                  </a:txBody>
                  <a:tcPr marL="36000" marR="36000"/>
                </a:tc>
                <a:extLst>
                  <a:ext uri="{0D108BD9-81ED-4DB2-BD59-A6C34878D82A}">
                    <a16:rowId xmlns:a16="http://schemas.microsoft.com/office/drawing/2014/main" val="3791584504"/>
                  </a:ext>
                </a:extLst>
              </a:tr>
              <a:tr h="248755">
                <a:tc>
                  <a:txBody>
                    <a:bodyPr/>
                    <a:lstStyle/>
                    <a:p>
                      <a:r>
                        <a:rPr lang="en-GB" sz="1200" dirty="0">
                          <a:latin typeface="Arial" panose="020B0604020202020204" pitchFamily="34" charset="0"/>
                          <a:cs typeface="Arial" panose="020B0604020202020204" pitchFamily="34" charset="0"/>
                        </a:rPr>
                        <a:t>        CR, n (%)</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2 (22.2)</a:t>
                      </a:r>
                    </a:p>
                  </a:txBody>
                  <a:tcPr marL="36000" marR="36000"/>
                </a:tc>
                <a:tc>
                  <a:txBody>
                    <a:bodyPr/>
                    <a:lstStyle/>
                    <a:p>
                      <a:pPr algn="ctr"/>
                      <a:r>
                        <a:rPr lang="en-GB" sz="1200" dirty="0">
                          <a:latin typeface="Arial" panose="020B0604020202020204" pitchFamily="34" charset="0"/>
                          <a:cs typeface="Arial" panose="020B0604020202020204" pitchFamily="34" charset="0"/>
                        </a:rPr>
                        <a:t>1 (6.3)</a:t>
                      </a:r>
                    </a:p>
                  </a:txBody>
                  <a:tcPr marL="36000" marR="36000"/>
                </a:tc>
                <a:extLst>
                  <a:ext uri="{0D108BD9-81ED-4DB2-BD59-A6C34878D82A}">
                    <a16:rowId xmlns:a16="http://schemas.microsoft.com/office/drawing/2014/main" val="2859306994"/>
                  </a:ext>
                </a:extLst>
              </a:tr>
              <a:tr h="248755">
                <a:tc>
                  <a:txBody>
                    <a:bodyPr/>
                    <a:lstStyle/>
                    <a:p>
                      <a:r>
                        <a:rPr lang="en-GB" sz="1200" dirty="0">
                          <a:latin typeface="Arial" panose="020B0604020202020204" pitchFamily="34" charset="0"/>
                          <a:cs typeface="Arial" panose="020B0604020202020204" pitchFamily="34" charset="0"/>
                        </a:rPr>
                        <a:t>        PR, n (%)</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4 (44.4)</a:t>
                      </a:r>
                    </a:p>
                  </a:txBody>
                  <a:tcPr marL="36000" marR="36000"/>
                </a:tc>
                <a:tc>
                  <a:txBody>
                    <a:bodyPr/>
                    <a:lstStyle/>
                    <a:p>
                      <a:pPr algn="ctr"/>
                      <a:r>
                        <a:rPr lang="en-GB" sz="1200" dirty="0">
                          <a:latin typeface="Arial" panose="020B0604020202020204" pitchFamily="34" charset="0"/>
                          <a:cs typeface="Arial" panose="020B0604020202020204" pitchFamily="34" charset="0"/>
                        </a:rPr>
                        <a:t>8 (50.0)</a:t>
                      </a:r>
                    </a:p>
                  </a:txBody>
                  <a:tcPr marL="36000" marR="36000"/>
                </a:tc>
                <a:extLst>
                  <a:ext uri="{0D108BD9-81ED-4DB2-BD59-A6C34878D82A}">
                    <a16:rowId xmlns:a16="http://schemas.microsoft.com/office/drawing/2014/main" val="2409024680"/>
                  </a:ext>
                </a:extLst>
              </a:tr>
            </a:tbl>
          </a:graphicData>
        </a:graphic>
      </p:graphicFrame>
    </p:spTree>
    <p:extLst>
      <p:ext uri="{BB962C8B-B14F-4D97-AF65-F5344CB8AC3E}">
        <p14:creationId xmlns:p14="http://schemas.microsoft.com/office/powerpoint/2010/main" val="1487900038"/>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12436</TotalTime>
  <Words>8564</Words>
  <Application>Microsoft Office PowerPoint</Application>
  <PresentationFormat>Widescreen</PresentationFormat>
  <Paragraphs>1057</Paragraphs>
  <Slides>42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Aileron</vt:lpstr>
      <vt:lpstr>Aptos</vt:lpstr>
      <vt:lpstr>Arial</vt:lpstr>
      <vt:lpstr>Calibri</vt:lpstr>
      <vt:lpstr>Lucida Grande</vt:lpstr>
      <vt:lpstr>PT Sans Narrow</vt:lpstr>
      <vt:lpstr>System Font Regular</vt:lpstr>
      <vt:lpstr>Thème Office</vt:lpstr>
      <vt:lpstr>PowerPoint Presentation</vt:lpstr>
      <vt:lpstr>lung connect  Oncogene-addicted nsclc highlights from WCLC and ESMO 2024 </vt:lpstr>
      <vt:lpstr>Developed by LUNG COnnect</vt:lpstr>
      <vt:lpstr>Clinical takeaways</vt:lpstr>
      <vt:lpstr>Educational objectives</vt:lpstr>
      <vt:lpstr>Wclc 2024</vt:lpstr>
      <vt:lpstr> Efficacy and safety of taletrectinib  in patients with ROS1+ NSCLC:  The Global TRUST-II study</vt:lpstr>
      <vt:lpstr>Trust-ii: background and study design</vt:lpstr>
      <vt:lpstr>Trust-ii: efficacy results</vt:lpstr>
      <vt:lpstr>Trust-ii: safety results</vt:lpstr>
      <vt:lpstr>Trust-ii: summary</vt:lpstr>
      <vt:lpstr> Efficacy and safety of olomorasib with pembrolizumab + chemotherapy as  first-line treatment in patients with KRAS G12C-mutant advanced NSCLC  (LOXO-RAS-20001)</vt:lpstr>
      <vt:lpstr>LOXO-RAS-20001: background and study design</vt:lpstr>
      <vt:lpstr>LOXO-RAS-20001: results</vt:lpstr>
      <vt:lpstr>LOXO-RAS-20001: summary</vt:lpstr>
      <vt:lpstr>Her2 mutations</vt:lpstr>
      <vt:lpstr> Safety and efficacy of BAY 2927088 in patients with HER2-mutant NSCLC: expansion cohort from the phase 1/2 SOHO-01 study</vt:lpstr>
      <vt:lpstr>Soho-01: background and study design</vt:lpstr>
      <vt:lpstr>Soho-01: efficacy results (cohort d)</vt:lpstr>
      <vt:lpstr>Soho-01: safety results (cohort D)</vt:lpstr>
      <vt:lpstr>Soho-01: summary</vt:lpstr>
      <vt:lpstr> Primary phase 1b analysis of Beamion LUNG-1: zongertinib in patients with HER2 mutation-positive Nsclc</vt:lpstr>
      <vt:lpstr>Beamion LUNG-1: background and study design</vt:lpstr>
      <vt:lpstr>Beamion LUNG-1: efficacy results</vt:lpstr>
      <vt:lpstr>Beamion LUNG-1: safety results</vt:lpstr>
      <vt:lpstr>Beamion LUNG-1: summary</vt:lpstr>
      <vt:lpstr>Her2 overexpression</vt:lpstr>
      <vt:lpstr> trastuzumab deruxtecan monotherapy in pre-treated HER2-overexpressing nonsquamous NSCLC: destiny-lung03 Part 1 </vt:lpstr>
      <vt:lpstr>Destiny-lung03: background and study design</vt:lpstr>
      <vt:lpstr>Destiny-lung03: efficacy results  (part 1 monotherapy)</vt:lpstr>
      <vt:lpstr>Destiny-lung03: safety results (part 1 monotherapy)</vt:lpstr>
      <vt:lpstr>Destiny-Lung03: summary</vt:lpstr>
      <vt:lpstr>Esmo 2024</vt:lpstr>
      <vt:lpstr> Phase 1/2 ALKove-1 study of NVL-655  in ALK-positive solid tumours</vt:lpstr>
      <vt:lpstr>Alkove-1: background and study design</vt:lpstr>
      <vt:lpstr>AlkOVE-1: results</vt:lpstr>
      <vt:lpstr>Alkove-1: summary</vt:lpstr>
      <vt:lpstr> Mechanisms of acquired resistance to first-line amivantamab plus lazertinib versus osimertinib in patients with  EGFR-mutant advanced NSCLC:  An early analysis from the phase 3 MARIPOSA study</vt:lpstr>
      <vt:lpstr>mariposa: background and study design</vt:lpstr>
      <vt:lpstr>mariposa: acquired resistance results</vt:lpstr>
      <vt:lpstr>mariposa: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elaine wills</cp:lastModifiedBy>
  <cp:revision>521</cp:revision>
  <cp:lastPrinted>2017-02-15T09:54:46Z</cp:lastPrinted>
  <dcterms:created xsi:type="dcterms:W3CDTF">2016-10-14T09:38:18Z</dcterms:created>
  <dcterms:modified xsi:type="dcterms:W3CDTF">2024-09-21T20:57:28Z</dcterms:modified>
</cp:coreProperties>
</file>