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0"/>
  </p:notesMasterIdLst>
  <p:handoutMasterIdLst>
    <p:handoutMasterId r:id="rId31"/>
  </p:handoutMasterIdLst>
  <p:sldIdLst>
    <p:sldId id="12537" r:id="rId2"/>
    <p:sldId id="12542" r:id="rId3"/>
    <p:sldId id="12543" r:id="rId4"/>
    <p:sldId id="12544" r:id="rId5"/>
    <p:sldId id="12293" r:id="rId6"/>
    <p:sldId id="12545" r:id="rId7"/>
    <p:sldId id="2147470810" r:id="rId8"/>
    <p:sldId id="258" r:id="rId9"/>
    <p:sldId id="2146848474" r:id="rId10"/>
    <p:sldId id="2147470807" r:id="rId11"/>
    <p:sldId id="2113691451" r:id="rId12"/>
    <p:sldId id="2147470811" r:id="rId13"/>
    <p:sldId id="2147470812" r:id="rId14"/>
    <p:sldId id="2146848475" r:id="rId15"/>
    <p:sldId id="2147470808" r:id="rId16"/>
    <p:sldId id="2147470814" r:id="rId17"/>
    <p:sldId id="314" r:id="rId18"/>
    <p:sldId id="2146848399" r:id="rId19"/>
    <p:sldId id="2146848472" r:id="rId20"/>
    <p:sldId id="2147470816" r:id="rId21"/>
    <p:sldId id="2113691412" r:id="rId22"/>
    <p:sldId id="2147470817" r:id="rId23"/>
    <p:sldId id="2146848464" r:id="rId24"/>
    <p:sldId id="2147470818" r:id="rId25"/>
    <p:sldId id="2147470821" r:id="rId26"/>
    <p:sldId id="2147470822" r:id="rId27"/>
    <p:sldId id="12538" r:id="rId28"/>
    <p:sldId id="12539" r:id="rId29"/>
  </p:sldIdLst>
  <p:sldSz cx="12192000" cy="6858000"/>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1906" userDrawn="1">
          <p15:clr>
            <a:srgbClr val="A4A3A4"/>
          </p15:clr>
        </p15:guide>
        <p15:guide id="4" orient="horz" pos="3471" userDrawn="1">
          <p15:clr>
            <a:srgbClr val="A4A3A4"/>
          </p15:clr>
        </p15:guide>
        <p15:guide id="5" orient="horz" pos="3706" userDrawn="1">
          <p15:clr>
            <a:srgbClr val="A4A3A4"/>
          </p15:clr>
        </p15:guide>
        <p15:guide id="6" orient="horz" pos="3803" userDrawn="1">
          <p15:clr>
            <a:srgbClr val="A4A3A4"/>
          </p15:clr>
        </p15:guide>
        <p15:guide id="7" orient="horz" pos="4037"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ARON Michal" initials="YM" lastIdx="36" clrIdx="0">
    <p:extLst>
      <p:ext uri="{19B8F6BF-5375-455C-9EA6-DF929625EA0E}">
        <p15:presenceInfo xmlns:p15="http://schemas.microsoft.com/office/powerpoint/2012/main" userId="S-1-5-21-1292428093-1123561945-1801674531-38465" providerId="AD"/>
      </p:ext>
    </p:extLst>
  </p:cmAuthor>
  <p:cmAuthor id="2" name="Patty Cason" initials="PC" lastIdx="23" clrIdx="1">
    <p:extLst>
      <p:ext uri="{19B8F6BF-5375-455C-9EA6-DF929625EA0E}">
        <p15:presenceInfo xmlns:p15="http://schemas.microsoft.com/office/powerpoint/2012/main" userId="24469888d1861777" providerId="Windows Live"/>
      </p:ext>
    </p:extLst>
  </p:cmAuthor>
  <p:cmAuthor id="3" name="Kim Grootscholten" initials="KG" lastIdx="1" clrIdx="2">
    <p:extLst>
      <p:ext uri="{19B8F6BF-5375-455C-9EA6-DF929625EA0E}">
        <p15:presenceInfo xmlns:p15="http://schemas.microsoft.com/office/powerpoint/2012/main" userId="e7084306cf78657d" providerId="Windows Live"/>
      </p:ext>
    </p:extLst>
  </p:cmAuthor>
  <p:cmAuthor id="4" name="Alexander Wyatt" initials="AW" lastIdx="32" clrIdx="3">
    <p:extLst>
      <p:ext uri="{19B8F6BF-5375-455C-9EA6-DF929625EA0E}">
        <p15:presenceInfo xmlns:p15="http://schemas.microsoft.com/office/powerpoint/2012/main" userId="5e6f07d3abcb7779" providerId="Windows Live"/>
      </p:ext>
    </p:extLst>
  </p:cmAuthor>
  <p:cmAuthor id="5" name="Celia D." initials="CD" lastIdx="45" clrIdx="4">
    <p:extLst>
      <p:ext uri="{19B8F6BF-5375-455C-9EA6-DF929625EA0E}">
        <p15:presenceInfo xmlns:p15="http://schemas.microsoft.com/office/powerpoint/2012/main" userId="91c41beae4780a34" providerId="Windows Live"/>
      </p:ext>
    </p:extLst>
  </p:cmAuthor>
  <p:cmAuthor id="6" name="Alexander Wyatt" initials="AW [2]" lastIdx="9" clrIdx="5">
    <p:extLst>
      <p:ext uri="{19B8F6BF-5375-455C-9EA6-DF929625EA0E}">
        <p15:presenceInfo xmlns:p15="http://schemas.microsoft.com/office/powerpoint/2012/main" userId="S::awyatt@prostatecentre.com::6d892902-36f8-47f3-87c1-0ebd057884b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402"/>
    <a:srgbClr val="FFFD78"/>
    <a:srgbClr val="EAD1CE"/>
    <a:srgbClr val="F5EAE8"/>
    <a:srgbClr val="03C750"/>
    <a:srgbClr val="C7583B"/>
    <a:srgbClr val="C6573B"/>
    <a:srgbClr val="FF85FF"/>
    <a:srgbClr val="5D8298"/>
    <a:srgbClr val="C757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6DE167-853A-457F-8387-CCE88F6CB0FF}" v="5" dt="2024-09-18T20:13:26.787"/>
    <p1510:client id="{DB6AC74F-21AF-4732-85A9-A1AC1033B1EA}" v="1" dt="2024-09-20T19:48:10.486"/>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62" autoAdjust="0"/>
    <p:restoredTop sz="96327"/>
  </p:normalViewPr>
  <p:slideViewPr>
    <p:cSldViewPr snapToObjects="1">
      <p:cViewPr varScale="1">
        <p:scale>
          <a:sx n="79" d="100"/>
          <a:sy n="79" d="100"/>
        </p:scale>
        <p:origin x="816" y="72"/>
      </p:cViewPr>
      <p:guideLst>
        <p:guide orient="horz" pos="2160"/>
        <p:guide pos="3840"/>
        <p:guide pos="1906"/>
        <p:guide orient="horz" pos="3471"/>
        <p:guide orient="horz" pos="3706"/>
        <p:guide orient="horz" pos="3803"/>
        <p:guide orient="horz" pos="4037"/>
      </p:guideLst>
    </p:cSldViewPr>
  </p:slideViewPr>
  <p:outlineViewPr>
    <p:cViewPr>
      <p:scale>
        <a:sx n="33" d="100"/>
        <a:sy n="33" d="100"/>
      </p:scale>
      <p:origin x="0" y="0"/>
    </p:cViewPr>
  </p:outlineViewPr>
  <p:notesTextViewPr>
    <p:cViewPr>
      <p:scale>
        <a:sx n="3" d="2"/>
        <a:sy n="3" d="2"/>
      </p:scale>
      <p:origin x="0" y="0"/>
    </p:cViewPr>
  </p:notesTextViewPr>
  <p:sorterViewPr>
    <p:cViewPr>
      <p:scale>
        <a:sx n="1" d="1"/>
        <a:sy n="1" d="1"/>
      </p:scale>
      <p:origin x="0" y="0"/>
    </p:cViewPr>
  </p:sorterViewPr>
  <p:notesViewPr>
    <p:cSldViewPr snapToObjects="1" showGuides="1">
      <p:cViewPr varScale="1">
        <p:scale>
          <a:sx n="120" d="100"/>
          <a:sy n="120" d="100"/>
        </p:scale>
        <p:origin x="3896" y="19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6"/>
            </a:solidFill>
            <a:ln>
              <a:noFill/>
            </a:ln>
            <a:effectLst/>
          </c:spPr>
          <c:invertIfNegative val="0"/>
          <c:dPt>
            <c:idx val="0"/>
            <c:invertIfNegative val="0"/>
            <c:bubble3D val="0"/>
            <c:spPr>
              <a:solidFill>
                <a:srgbClr val="7030A0"/>
              </a:solidFill>
              <a:ln>
                <a:noFill/>
              </a:ln>
              <a:effectLst/>
            </c:spPr>
            <c:extLst>
              <c:ext xmlns:c16="http://schemas.microsoft.com/office/drawing/2014/chart" uri="{C3380CC4-5D6E-409C-BE32-E72D297353CC}">
                <c16:uniqueId val="{00000004-F3F6-F149-B3CC-D127804D7138}"/>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F3F6-F149-B3CC-D127804D7138}"/>
              </c:ext>
            </c:extLst>
          </c:dPt>
          <c:dLbls>
            <c:dLbl>
              <c:idx val="0"/>
              <c:tx>
                <c:rich>
                  <a:bodyPr/>
                  <a:lstStyle/>
                  <a:p>
                    <a:fld id="{CB698771-A1B2-0A47-A09E-E598DF3B194B}" type="VALUE">
                      <a:rPr lang="en-US" smtClean="0"/>
                      <a:pPr/>
                      <a:t>[VALUE]</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F3F6-F149-B3CC-D127804D7138}"/>
                </c:ext>
              </c:extLst>
            </c:dLbl>
            <c:dLbl>
              <c:idx val="1"/>
              <c:tx>
                <c:rich>
                  <a:bodyPr/>
                  <a:lstStyle/>
                  <a:p>
                    <a:r>
                      <a:rPr lang="en-US" dirty="0"/>
                      <a:t>23%</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F3F6-F149-B3CC-D127804D713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numCache>
            </c:numRef>
          </c:cat>
          <c:val>
            <c:numRef>
              <c:f>Sheet1!$B$2:$B$3</c:f>
              <c:numCache>
                <c:formatCode>General</c:formatCode>
                <c:ptCount val="2"/>
                <c:pt idx="0">
                  <c:v>7</c:v>
                </c:pt>
                <c:pt idx="1">
                  <c:v>23</c:v>
                </c:pt>
              </c:numCache>
            </c:numRef>
          </c:val>
          <c:extLst>
            <c:ext xmlns:c16="http://schemas.microsoft.com/office/drawing/2014/chart" uri="{C3380CC4-5D6E-409C-BE32-E72D297353CC}">
              <c16:uniqueId val="{00000000-F3F6-F149-B3CC-D127804D7138}"/>
            </c:ext>
          </c:extLst>
        </c:ser>
        <c:dLbls>
          <c:showLegendKey val="0"/>
          <c:showVal val="0"/>
          <c:showCatName val="0"/>
          <c:showSerName val="0"/>
          <c:showPercent val="0"/>
          <c:showBubbleSize val="0"/>
        </c:dLbls>
        <c:gapWidth val="90"/>
        <c:axId val="370015232"/>
        <c:axId val="84435600"/>
      </c:barChart>
      <c:catAx>
        <c:axId val="370015232"/>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4435600"/>
        <c:crosses val="autoZero"/>
        <c:auto val="1"/>
        <c:lblAlgn val="ctr"/>
        <c:lblOffset val="100"/>
        <c:noMultiLvlLbl val="0"/>
      </c:catAx>
      <c:valAx>
        <c:axId val="84435600"/>
        <c:scaling>
          <c:orientation val="minMax"/>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700152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6"/>
              </a:solidFill>
              <a:ln w="12700">
                <a:solidFill>
                  <a:schemeClr val="lt1"/>
                </a:solidFill>
              </a:ln>
              <a:effectLst/>
            </c:spPr>
            <c:extLst>
              <c:ext xmlns:c16="http://schemas.microsoft.com/office/drawing/2014/chart" uri="{C3380CC4-5D6E-409C-BE32-E72D297353CC}">
                <c16:uniqueId val="{00000001-6B54-9A46-9B28-2FBEBA1BBAB1}"/>
              </c:ext>
            </c:extLst>
          </c:dPt>
          <c:dPt>
            <c:idx val="1"/>
            <c:bubble3D val="0"/>
            <c:spPr>
              <a:solidFill>
                <a:srgbClr val="7030A0"/>
              </a:solidFill>
              <a:ln w="12700">
                <a:solidFill>
                  <a:schemeClr val="lt1"/>
                </a:solidFill>
              </a:ln>
              <a:effectLst/>
            </c:spPr>
            <c:extLst>
              <c:ext xmlns:c16="http://schemas.microsoft.com/office/drawing/2014/chart" uri="{C3380CC4-5D6E-409C-BE32-E72D297353CC}">
                <c16:uniqueId val="{00000002-6B54-9A46-9B28-2FBEBA1BBAB1}"/>
              </c:ext>
            </c:extLst>
          </c:dPt>
          <c:dPt>
            <c:idx val="2"/>
            <c:bubble3D val="0"/>
            <c:spPr>
              <a:solidFill>
                <a:schemeClr val="accent1"/>
              </a:solidFill>
              <a:ln w="12700">
                <a:solidFill>
                  <a:schemeClr val="lt1"/>
                </a:solidFill>
              </a:ln>
              <a:effectLst/>
            </c:spPr>
            <c:extLst>
              <c:ext xmlns:c16="http://schemas.microsoft.com/office/drawing/2014/chart" uri="{C3380CC4-5D6E-409C-BE32-E72D297353CC}">
                <c16:uniqueId val="{00000003-6B54-9A46-9B28-2FBEBA1BBAB1}"/>
              </c:ext>
            </c:extLst>
          </c:dPt>
          <c:dPt>
            <c:idx val="3"/>
            <c:bubble3D val="0"/>
            <c:spPr>
              <a:solidFill>
                <a:schemeClr val="accent5">
                  <a:lumMod val="75000"/>
                </a:schemeClr>
              </a:solidFill>
              <a:ln w="12700">
                <a:solidFill>
                  <a:schemeClr val="lt1"/>
                </a:solidFill>
              </a:ln>
              <a:effectLst/>
            </c:spPr>
            <c:extLst>
              <c:ext xmlns:c16="http://schemas.microsoft.com/office/drawing/2014/chart" uri="{C3380CC4-5D6E-409C-BE32-E72D297353CC}">
                <c16:uniqueId val="{00000004-6B54-9A46-9B28-2FBEBA1BBAB1}"/>
              </c:ext>
            </c:extLst>
          </c:dPt>
          <c:dPt>
            <c:idx val="4"/>
            <c:bubble3D val="0"/>
            <c:spPr>
              <a:solidFill>
                <a:schemeClr val="accent1">
                  <a:lumMod val="40000"/>
                  <a:lumOff val="60000"/>
                </a:schemeClr>
              </a:solidFill>
              <a:ln w="12700">
                <a:solidFill>
                  <a:schemeClr val="lt1"/>
                </a:solidFill>
              </a:ln>
              <a:effectLst/>
            </c:spPr>
            <c:extLst>
              <c:ext xmlns:c16="http://schemas.microsoft.com/office/drawing/2014/chart" uri="{C3380CC4-5D6E-409C-BE32-E72D297353CC}">
                <c16:uniqueId val="{00000005-6B54-9A46-9B28-2FBEBA1BBAB1}"/>
              </c:ext>
            </c:extLst>
          </c:dPt>
          <c:cat>
            <c:strRef>
              <c:f>Sheet1!$A$2:$A$6</c:f>
              <c:strCache>
                <c:ptCount val="4"/>
                <c:pt idx="0">
                  <c:v>1st Qtr</c:v>
                </c:pt>
                <c:pt idx="1">
                  <c:v>2nd Qtr</c:v>
                </c:pt>
                <c:pt idx="2">
                  <c:v>3rd Qtr</c:v>
                </c:pt>
                <c:pt idx="3">
                  <c:v>4th Qtr</c:v>
                </c:pt>
              </c:strCache>
            </c:strRef>
          </c:cat>
          <c:val>
            <c:numRef>
              <c:f>Sheet1!$B$2:$B$6</c:f>
              <c:numCache>
                <c:formatCode>General</c:formatCode>
                <c:ptCount val="5"/>
                <c:pt idx="0">
                  <c:v>69.400000000000006</c:v>
                </c:pt>
                <c:pt idx="1">
                  <c:v>13.4</c:v>
                </c:pt>
                <c:pt idx="2">
                  <c:v>4</c:v>
                </c:pt>
                <c:pt idx="3">
                  <c:v>9.8000000000000007</c:v>
                </c:pt>
                <c:pt idx="4">
                  <c:v>3.4</c:v>
                </c:pt>
              </c:numCache>
            </c:numRef>
          </c:val>
          <c:extLst>
            <c:ext xmlns:c16="http://schemas.microsoft.com/office/drawing/2014/chart" uri="{C3380CC4-5D6E-409C-BE32-E72D297353CC}">
              <c16:uniqueId val="{00000000-6B54-9A46-9B28-2FBEBA1BBAB1}"/>
            </c:ext>
          </c:extLst>
        </c:ser>
        <c:dLbls>
          <c:showLegendKey val="0"/>
          <c:showVal val="0"/>
          <c:showCatName val="0"/>
          <c:showSerName val="0"/>
          <c:showPercent val="0"/>
          <c:showBubbleSize val="0"/>
          <c:showLeaderLines val="1"/>
        </c:dLbls>
        <c:firstSliceAng val="233"/>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w="9525"/>
          </c:spPr>
          <c:dPt>
            <c:idx val="0"/>
            <c:bubble3D val="0"/>
            <c:spPr>
              <a:solidFill>
                <a:schemeClr val="accent1"/>
              </a:solidFill>
              <a:ln w="9525">
                <a:solidFill>
                  <a:schemeClr val="lt1"/>
                </a:solidFill>
              </a:ln>
              <a:effectLst/>
            </c:spPr>
            <c:extLst>
              <c:ext xmlns:c16="http://schemas.microsoft.com/office/drawing/2014/chart" uri="{C3380CC4-5D6E-409C-BE32-E72D297353CC}">
                <c16:uniqueId val="{00000001-85FD-4593-8DF6-C1A0B4BB1109}"/>
              </c:ext>
            </c:extLst>
          </c:dPt>
          <c:dPt>
            <c:idx val="1"/>
            <c:bubble3D val="0"/>
            <c:spPr>
              <a:solidFill>
                <a:schemeClr val="accent2"/>
              </a:solidFill>
              <a:ln w="9525">
                <a:solidFill>
                  <a:schemeClr val="lt1"/>
                </a:solidFill>
              </a:ln>
              <a:effectLst/>
            </c:spPr>
            <c:extLst>
              <c:ext xmlns:c16="http://schemas.microsoft.com/office/drawing/2014/chart" uri="{C3380CC4-5D6E-409C-BE32-E72D297353CC}">
                <c16:uniqueId val="{00000003-85FD-4593-8DF6-C1A0B4BB1109}"/>
              </c:ext>
            </c:extLst>
          </c:dPt>
          <c:dPt>
            <c:idx val="2"/>
            <c:bubble3D val="0"/>
            <c:spPr>
              <a:solidFill>
                <a:schemeClr val="accent3"/>
              </a:solidFill>
              <a:ln w="9525">
                <a:solidFill>
                  <a:schemeClr val="lt1"/>
                </a:solidFill>
              </a:ln>
              <a:effectLst/>
            </c:spPr>
            <c:extLst>
              <c:ext xmlns:c16="http://schemas.microsoft.com/office/drawing/2014/chart" uri="{C3380CC4-5D6E-409C-BE32-E72D297353CC}">
                <c16:uniqueId val="{00000005-85FD-4593-8DF6-C1A0B4BB1109}"/>
              </c:ext>
            </c:extLst>
          </c:dPt>
          <c:dPt>
            <c:idx val="3"/>
            <c:bubble3D val="0"/>
            <c:spPr>
              <a:solidFill>
                <a:schemeClr val="accent4"/>
              </a:solidFill>
              <a:ln w="9525">
                <a:solidFill>
                  <a:schemeClr val="lt1"/>
                </a:solidFill>
              </a:ln>
              <a:effectLst/>
            </c:spPr>
            <c:extLst>
              <c:ext xmlns:c16="http://schemas.microsoft.com/office/drawing/2014/chart" uri="{C3380CC4-5D6E-409C-BE32-E72D297353CC}">
                <c16:uniqueId val="{00000007-85FD-4593-8DF6-C1A0B4BB1109}"/>
              </c:ext>
            </c:extLst>
          </c:dPt>
          <c:dPt>
            <c:idx val="4"/>
            <c:bubble3D val="0"/>
            <c:spPr>
              <a:solidFill>
                <a:schemeClr val="accent5"/>
              </a:solidFill>
              <a:ln w="9525">
                <a:solidFill>
                  <a:schemeClr val="lt1"/>
                </a:solidFill>
              </a:ln>
              <a:effectLst/>
            </c:spPr>
            <c:extLst>
              <c:ext xmlns:c16="http://schemas.microsoft.com/office/drawing/2014/chart" uri="{C3380CC4-5D6E-409C-BE32-E72D297353CC}">
                <c16:uniqueId val="{00000009-85FD-4593-8DF6-C1A0B4BB1109}"/>
              </c:ext>
            </c:extLst>
          </c:dPt>
          <c:dPt>
            <c:idx val="5"/>
            <c:bubble3D val="0"/>
            <c:spPr>
              <a:solidFill>
                <a:schemeClr val="accent6"/>
              </a:solidFill>
              <a:ln w="9525">
                <a:solidFill>
                  <a:schemeClr val="lt1"/>
                </a:solidFill>
              </a:ln>
              <a:effectLst/>
            </c:spPr>
            <c:extLst>
              <c:ext xmlns:c16="http://schemas.microsoft.com/office/drawing/2014/chart" uri="{C3380CC4-5D6E-409C-BE32-E72D297353CC}">
                <c16:uniqueId val="{0000000B-85FD-4593-8DF6-C1A0B4BB1109}"/>
              </c:ext>
            </c:extLst>
          </c:dPt>
          <c:dPt>
            <c:idx val="6"/>
            <c:bubble3D val="0"/>
            <c:spPr>
              <a:solidFill>
                <a:schemeClr val="accent1">
                  <a:lumMod val="60000"/>
                </a:schemeClr>
              </a:solidFill>
              <a:ln w="9525">
                <a:solidFill>
                  <a:schemeClr val="lt1"/>
                </a:solidFill>
              </a:ln>
              <a:effectLst/>
            </c:spPr>
            <c:extLst>
              <c:ext xmlns:c16="http://schemas.microsoft.com/office/drawing/2014/chart" uri="{C3380CC4-5D6E-409C-BE32-E72D297353CC}">
                <c16:uniqueId val="{0000000D-85FD-4593-8DF6-C1A0B4BB1109}"/>
              </c:ext>
            </c:extLst>
          </c:dPt>
          <c:dPt>
            <c:idx val="7"/>
            <c:bubble3D val="0"/>
            <c:spPr>
              <a:solidFill>
                <a:schemeClr val="accent2">
                  <a:lumMod val="60000"/>
                </a:schemeClr>
              </a:solidFill>
              <a:ln w="9525">
                <a:solidFill>
                  <a:schemeClr val="lt1"/>
                </a:solidFill>
              </a:ln>
              <a:effectLst/>
            </c:spPr>
            <c:extLst>
              <c:ext xmlns:c16="http://schemas.microsoft.com/office/drawing/2014/chart" uri="{C3380CC4-5D6E-409C-BE32-E72D297353CC}">
                <c16:uniqueId val="{0000000F-85FD-4593-8DF6-C1A0B4BB1109}"/>
              </c:ext>
            </c:extLst>
          </c:dPt>
          <c:dPt>
            <c:idx val="8"/>
            <c:bubble3D val="0"/>
            <c:spPr>
              <a:solidFill>
                <a:schemeClr val="accent3">
                  <a:lumMod val="60000"/>
                </a:schemeClr>
              </a:solidFill>
              <a:ln w="9525">
                <a:solidFill>
                  <a:schemeClr val="lt1"/>
                </a:solidFill>
              </a:ln>
              <a:effectLst/>
            </c:spPr>
            <c:extLst>
              <c:ext xmlns:c16="http://schemas.microsoft.com/office/drawing/2014/chart" uri="{C3380CC4-5D6E-409C-BE32-E72D297353CC}">
                <c16:uniqueId val="{00000011-85FD-4593-8DF6-C1A0B4BB1109}"/>
              </c:ext>
            </c:extLst>
          </c:dPt>
          <c:dPt>
            <c:idx val="9"/>
            <c:bubble3D val="0"/>
            <c:spPr>
              <a:solidFill>
                <a:schemeClr val="accent4">
                  <a:lumMod val="60000"/>
                </a:schemeClr>
              </a:solidFill>
              <a:ln w="9525">
                <a:solidFill>
                  <a:schemeClr val="lt1"/>
                </a:solidFill>
              </a:ln>
              <a:effectLst/>
            </c:spPr>
            <c:extLst>
              <c:ext xmlns:c16="http://schemas.microsoft.com/office/drawing/2014/chart" uri="{C3380CC4-5D6E-409C-BE32-E72D297353CC}">
                <c16:uniqueId val="{00000013-85FD-4593-8DF6-C1A0B4BB1109}"/>
              </c:ext>
            </c:extLst>
          </c:dPt>
          <c:dPt>
            <c:idx val="10"/>
            <c:bubble3D val="0"/>
            <c:spPr>
              <a:solidFill>
                <a:schemeClr val="accent5">
                  <a:lumMod val="60000"/>
                </a:schemeClr>
              </a:solidFill>
              <a:ln w="9525">
                <a:solidFill>
                  <a:schemeClr val="lt1"/>
                </a:solidFill>
              </a:ln>
              <a:effectLst/>
            </c:spPr>
            <c:extLst>
              <c:ext xmlns:c16="http://schemas.microsoft.com/office/drawing/2014/chart" uri="{C3380CC4-5D6E-409C-BE32-E72D297353CC}">
                <c16:uniqueId val="{00000015-85FD-4593-8DF6-C1A0B4BB1109}"/>
              </c:ext>
            </c:extLst>
          </c:dPt>
          <c:dPt>
            <c:idx val="11"/>
            <c:bubble3D val="0"/>
            <c:spPr>
              <a:solidFill>
                <a:schemeClr val="accent6">
                  <a:lumMod val="60000"/>
                </a:schemeClr>
              </a:solidFill>
              <a:ln w="9525">
                <a:solidFill>
                  <a:schemeClr val="lt1"/>
                </a:solidFill>
              </a:ln>
              <a:effectLst/>
            </c:spPr>
            <c:extLst>
              <c:ext xmlns:c16="http://schemas.microsoft.com/office/drawing/2014/chart" uri="{C3380CC4-5D6E-409C-BE32-E72D297353CC}">
                <c16:uniqueId val="{00000017-85FD-4593-8DF6-C1A0B4BB1109}"/>
              </c:ext>
            </c:extLst>
          </c:dPt>
          <c:dPt>
            <c:idx val="12"/>
            <c:bubble3D val="0"/>
            <c:spPr>
              <a:solidFill>
                <a:schemeClr val="accent1">
                  <a:lumMod val="80000"/>
                  <a:lumOff val="20000"/>
                </a:schemeClr>
              </a:solidFill>
              <a:ln w="9525">
                <a:solidFill>
                  <a:schemeClr val="lt1"/>
                </a:solidFill>
              </a:ln>
              <a:effectLst/>
            </c:spPr>
            <c:extLst>
              <c:ext xmlns:c16="http://schemas.microsoft.com/office/drawing/2014/chart" uri="{C3380CC4-5D6E-409C-BE32-E72D297353CC}">
                <c16:uniqueId val="{00000019-85FD-4593-8DF6-C1A0B4BB1109}"/>
              </c:ext>
            </c:extLst>
          </c:dPt>
          <c:dPt>
            <c:idx val="13"/>
            <c:bubble3D val="0"/>
            <c:spPr>
              <a:solidFill>
                <a:schemeClr val="accent2">
                  <a:lumMod val="80000"/>
                  <a:lumOff val="20000"/>
                </a:schemeClr>
              </a:solidFill>
              <a:ln w="9525">
                <a:solidFill>
                  <a:schemeClr val="lt1"/>
                </a:solidFill>
              </a:ln>
              <a:effectLst/>
            </c:spPr>
            <c:extLst>
              <c:ext xmlns:c16="http://schemas.microsoft.com/office/drawing/2014/chart" uri="{C3380CC4-5D6E-409C-BE32-E72D297353CC}">
                <c16:uniqueId val="{0000001B-85FD-4593-8DF6-C1A0B4BB1109}"/>
              </c:ext>
            </c:extLst>
          </c:dPt>
          <c:dPt>
            <c:idx val="14"/>
            <c:bubble3D val="0"/>
            <c:spPr>
              <a:solidFill>
                <a:schemeClr val="accent3">
                  <a:lumMod val="80000"/>
                  <a:lumOff val="20000"/>
                </a:schemeClr>
              </a:solidFill>
              <a:ln w="9525">
                <a:solidFill>
                  <a:schemeClr val="lt1"/>
                </a:solidFill>
              </a:ln>
              <a:effectLst/>
            </c:spPr>
            <c:extLst>
              <c:ext xmlns:c16="http://schemas.microsoft.com/office/drawing/2014/chart" uri="{C3380CC4-5D6E-409C-BE32-E72D297353CC}">
                <c16:uniqueId val="{0000001D-85FD-4593-8DF6-C1A0B4BB1109}"/>
              </c:ext>
            </c:extLst>
          </c:dPt>
          <c:dPt>
            <c:idx val="15"/>
            <c:bubble3D val="0"/>
            <c:spPr>
              <a:solidFill>
                <a:schemeClr val="accent4">
                  <a:lumMod val="80000"/>
                  <a:lumOff val="20000"/>
                </a:schemeClr>
              </a:solidFill>
              <a:ln w="9525">
                <a:solidFill>
                  <a:schemeClr val="lt1"/>
                </a:solidFill>
              </a:ln>
              <a:effectLst/>
            </c:spPr>
            <c:extLst>
              <c:ext xmlns:c16="http://schemas.microsoft.com/office/drawing/2014/chart" uri="{C3380CC4-5D6E-409C-BE32-E72D297353CC}">
                <c16:uniqueId val="{0000001F-85FD-4593-8DF6-C1A0B4BB1109}"/>
              </c:ext>
            </c:extLst>
          </c:dPt>
          <c:dPt>
            <c:idx val="16"/>
            <c:bubble3D val="0"/>
            <c:spPr>
              <a:solidFill>
                <a:schemeClr val="accent5">
                  <a:lumMod val="80000"/>
                  <a:lumOff val="20000"/>
                </a:schemeClr>
              </a:solidFill>
              <a:ln w="9525">
                <a:solidFill>
                  <a:schemeClr val="lt1"/>
                </a:solidFill>
              </a:ln>
              <a:effectLst/>
            </c:spPr>
            <c:extLst>
              <c:ext xmlns:c16="http://schemas.microsoft.com/office/drawing/2014/chart" uri="{C3380CC4-5D6E-409C-BE32-E72D297353CC}">
                <c16:uniqueId val="{00000021-85FD-4593-8DF6-C1A0B4BB1109}"/>
              </c:ext>
            </c:extLst>
          </c:dPt>
          <c:dPt>
            <c:idx val="17"/>
            <c:bubble3D val="0"/>
            <c:spPr>
              <a:solidFill>
                <a:schemeClr val="accent6">
                  <a:lumMod val="80000"/>
                  <a:lumOff val="20000"/>
                </a:schemeClr>
              </a:solidFill>
              <a:ln w="9525">
                <a:solidFill>
                  <a:schemeClr val="lt1"/>
                </a:solidFill>
              </a:ln>
              <a:effectLst/>
            </c:spPr>
            <c:extLst>
              <c:ext xmlns:c16="http://schemas.microsoft.com/office/drawing/2014/chart" uri="{C3380CC4-5D6E-409C-BE32-E72D297353CC}">
                <c16:uniqueId val="{00000023-85FD-4593-8DF6-C1A0B4BB1109}"/>
              </c:ext>
            </c:extLst>
          </c:dPt>
          <c:dPt>
            <c:idx val="18"/>
            <c:bubble3D val="0"/>
            <c:spPr>
              <a:solidFill>
                <a:schemeClr val="accent1">
                  <a:lumMod val="80000"/>
                </a:schemeClr>
              </a:solidFill>
              <a:ln w="9525">
                <a:solidFill>
                  <a:schemeClr val="lt1"/>
                </a:solidFill>
              </a:ln>
              <a:effectLst/>
            </c:spPr>
            <c:extLst>
              <c:ext xmlns:c16="http://schemas.microsoft.com/office/drawing/2014/chart" uri="{C3380CC4-5D6E-409C-BE32-E72D297353CC}">
                <c16:uniqueId val="{00000025-85FD-4593-8DF6-C1A0B4BB1109}"/>
              </c:ext>
            </c:extLst>
          </c:dPt>
          <c:dPt>
            <c:idx val="19"/>
            <c:bubble3D val="0"/>
            <c:spPr>
              <a:solidFill>
                <a:schemeClr val="accent2">
                  <a:lumMod val="80000"/>
                </a:schemeClr>
              </a:solidFill>
              <a:ln w="9525">
                <a:solidFill>
                  <a:schemeClr val="lt1"/>
                </a:solidFill>
              </a:ln>
              <a:effectLst/>
            </c:spPr>
            <c:extLst>
              <c:ext xmlns:c16="http://schemas.microsoft.com/office/drawing/2014/chart" uri="{C3380CC4-5D6E-409C-BE32-E72D297353CC}">
                <c16:uniqueId val="{00000027-85FD-4593-8DF6-C1A0B4BB1109}"/>
              </c:ext>
            </c:extLst>
          </c:dPt>
          <c:dPt>
            <c:idx val="20"/>
            <c:bubble3D val="0"/>
            <c:spPr>
              <a:solidFill>
                <a:schemeClr val="accent3">
                  <a:lumMod val="80000"/>
                </a:schemeClr>
              </a:solidFill>
              <a:ln w="9525">
                <a:solidFill>
                  <a:schemeClr val="lt1"/>
                </a:solidFill>
              </a:ln>
              <a:effectLst/>
            </c:spPr>
            <c:extLst>
              <c:ext xmlns:c16="http://schemas.microsoft.com/office/drawing/2014/chart" uri="{C3380CC4-5D6E-409C-BE32-E72D297353CC}">
                <c16:uniqueId val="{00000029-85FD-4593-8DF6-C1A0B4BB1109}"/>
              </c:ext>
            </c:extLst>
          </c:dPt>
          <c:dPt>
            <c:idx val="21"/>
            <c:bubble3D val="0"/>
            <c:spPr>
              <a:solidFill>
                <a:schemeClr val="accent4">
                  <a:lumMod val="80000"/>
                </a:schemeClr>
              </a:solidFill>
              <a:ln w="9525">
                <a:solidFill>
                  <a:schemeClr val="lt1"/>
                </a:solidFill>
              </a:ln>
              <a:effectLst/>
            </c:spPr>
            <c:extLst>
              <c:ext xmlns:c16="http://schemas.microsoft.com/office/drawing/2014/chart" uri="{C3380CC4-5D6E-409C-BE32-E72D297353CC}">
                <c16:uniqueId val="{0000002B-85FD-4593-8DF6-C1A0B4BB1109}"/>
              </c:ext>
            </c:extLst>
          </c:dPt>
          <c:dPt>
            <c:idx val="22"/>
            <c:bubble3D val="0"/>
            <c:spPr>
              <a:solidFill>
                <a:schemeClr val="accent5">
                  <a:lumMod val="80000"/>
                </a:schemeClr>
              </a:solidFill>
              <a:ln w="9525">
                <a:solidFill>
                  <a:schemeClr val="lt1"/>
                </a:solidFill>
              </a:ln>
              <a:effectLst/>
            </c:spPr>
            <c:extLst>
              <c:ext xmlns:c16="http://schemas.microsoft.com/office/drawing/2014/chart" uri="{C3380CC4-5D6E-409C-BE32-E72D297353CC}">
                <c16:uniqueId val="{0000002D-85FD-4593-8DF6-C1A0B4BB1109}"/>
              </c:ext>
            </c:extLst>
          </c:dPt>
          <c:dPt>
            <c:idx val="23"/>
            <c:bubble3D val="0"/>
            <c:spPr>
              <a:solidFill>
                <a:schemeClr val="accent6">
                  <a:lumMod val="80000"/>
                </a:schemeClr>
              </a:solidFill>
              <a:ln w="9525">
                <a:solidFill>
                  <a:schemeClr val="lt1"/>
                </a:solidFill>
              </a:ln>
              <a:effectLst/>
            </c:spPr>
            <c:extLst>
              <c:ext xmlns:c16="http://schemas.microsoft.com/office/drawing/2014/chart" uri="{C3380CC4-5D6E-409C-BE32-E72D297353CC}">
                <c16:uniqueId val="{0000002F-85FD-4593-8DF6-C1A0B4BB1109}"/>
              </c:ext>
            </c:extLst>
          </c:dPt>
          <c:cat>
            <c:strRef>
              <c:f>Sheet1!$A$2:$A$25</c:f>
              <c:strCache>
                <c:ptCount val="4"/>
                <c:pt idx="0">
                  <c:v>1st Qtr</c:v>
                </c:pt>
                <c:pt idx="1">
                  <c:v>2nd Qtr</c:v>
                </c:pt>
                <c:pt idx="2">
                  <c:v>3rd Qtr</c:v>
                </c:pt>
                <c:pt idx="3">
                  <c:v>4th Qtr</c:v>
                </c:pt>
              </c:strCache>
            </c:strRef>
          </c:cat>
          <c:val>
            <c:numRef>
              <c:f>Sheet1!$B$2:$B$25</c:f>
              <c:numCache>
                <c:formatCode>General</c:formatCode>
                <c:ptCount val="24"/>
                <c:pt idx="0">
                  <c:v>2</c:v>
                </c:pt>
                <c:pt idx="1">
                  <c:v>3</c:v>
                </c:pt>
                <c:pt idx="2">
                  <c:v>4</c:v>
                </c:pt>
                <c:pt idx="3">
                  <c:v>4</c:v>
                </c:pt>
                <c:pt idx="4">
                  <c:v>5</c:v>
                </c:pt>
                <c:pt idx="5">
                  <c:v>6</c:v>
                </c:pt>
                <c:pt idx="6">
                  <c:v>7</c:v>
                </c:pt>
                <c:pt idx="7">
                  <c:v>7</c:v>
                </c:pt>
                <c:pt idx="8">
                  <c:v>7</c:v>
                </c:pt>
                <c:pt idx="9">
                  <c:v>7</c:v>
                </c:pt>
                <c:pt idx="10">
                  <c:v>8</c:v>
                </c:pt>
                <c:pt idx="11">
                  <c:v>8</c:v>
                </c:pt>
                <c:pt idx="12">
                  <c:v>8</c:v>
                </c:pt>
                <c:pt idx="13">
                  <c:v>8</c:v>
                </c:pt>
                <c:pt idx="14">
                  <c:v>9</c:v>
                </c:pt>
                <c:pt idx="15">
                  <c:v>9</c:v>
                </c:pt>
                <c:pt idx="16">
                  <c:v>10</c:v>
                </c:pt>
                <c:pt idx="17">
                  <c:v>11</c:v>
                </c:pt>
                <c:pt idx="18">
                  <c:v>13</c:v>
                </c:pt>
                <c:pt idx="19">
                  <c:v>15</c:v>
                </c:pt>
                <c:pt idx="20">
                  <c:v>16</c:v>
                </c:pt>
                <c:pt idx="21">
                  <c:v>16</c:v>
                </c:pt>
                <c:pt idx="22">
                  <c:v>47</c:v>
                </c:pt>
                <c:pt idx="23">
                  <c:v>59</c:v>
                </c:pt>
              </c:numCache>
            </c:numRef>
          </c:val>
          <c:extLst>
            <c:ext xmlns:c16="http://schemas.microsoft.com/office/drawing/2014/chart" uri="{C3380CC4-5D6E-409C-BE32-E72D297353CC}">
              <c16:uniqueId val="{00000000-545C-EB45-A5DF-E54208A18FD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3104895-A7AF-EB49-BC80-D77792D61F32}" type="datetime1">
              <a:rPr lang="en-US" smtClean="0"/>
              <a:pPr/>
              <a:t>9/20/2024</a:t>
            </a:fld>
            <a:endParaRPr lang="fr-FR" dirty="0"/>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D780E35-D53F-A543-ACCF-E1BBCCF01F3F}" type="slidenum">
              <a:rPr lang="fr-FR" smtClean="0"/>
              <a:pPr/>
              <a:t>‹#›</a:t>
            </a:fld>
            <a:endParaRPr lang="fr-FR" dirty="0"/>
          </a:p>
        </p:txBody>
      </p:sp>
    </p:spTree>
    <p:extLst>
      <p:ext uri="{BB962C8B-B14F-4D97-AF65-F5344CB8AC3E}">
        <p14:creationId xmlns:p14="http://schemas.microsoft.com/office/powerpoint/2010/main" val="94511727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A2D364-CD50-1942-A8D0-558BD1BC24CC}" type="datetime1">
              <a:rPr lang="en-US" smtClean="0"/>
              <a:pPr/>
              <a:t>9/20/2024</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53626E-BC0F-674C-9570-A9D62C09EB52}" type="slidenum">
              <a:rPr lang="fr-FR" smtClean="0"/>
              <a:pPr/>
              <a:t>‹#›</a:t>
            </a:fld>
            <a:endParaRPr lang="fr-FR" dirty="0"/>
          </a:p>
        </p:txBody>
      </p:sp>
    </p:spTree>
    <p:extLst>
      <p:ext uri="{BB962C8B-B14F-4D97-AF65-F5344CB8AC3E}">
        <p14:creationId xmlns:p14="http://schemas.microsoft.com/office/powerpoint/2010/main" val="1477171087"/>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5</a:t>
            </a:fld>
            <a:endParaRPr lang="fr-FR" dirty="0"/>
          </a:p>
        </p:txBody>
      </p:sp>
    </p:spTree>
    <p:extLst>
      <p:ext uri="{BB962C8B-B14F-4D97-AF65-F5344CB8AC3E}">
        <p14:creationId xmlns:p14="http://schemas.microsoft.com/office/powerpoint/2010/main" val="3949038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2C9760-3005-45CA-92F6-02EEFB14AA06}" type="slidenum">
              <a:rPr kumimoji="0" lang="en-US"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137870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a:extLst>
              <a:ext uri="{FF2B5EF4-FFF2-40B4-BE49-F238E27FC236}">
                <a16:creationId xmlns:a16="http://schemas.microsoft.com/office/drawing/2014/main" id="{63CDFBB4-5FEF-3B47-9ED7-4017F3E180F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6" name="Notes Placeholder 2">
            <a:extLst>
              <a:ext uri="{FF2B5EF4-FFF2-40B4-BE49-F238E27FC236}">
                <a16:creationId xmlns:a16="http://schemas.microsoft.com/office/drawing/2014/main" id="{D317C09D-DCEC-144D-8A18-2039C1DB81F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
        <p:nvSpPr>
          <p:cNvPr id="67587" name="Footer Placeholder 3">
            <a:extLst>
              <a:ext uri="{FF2B5EF4-FFF2-40B4-BE49-F238E27FC236}">
                <a16:creationId xmlns:a16="http://schemas.microsoft.com/office/drawing/2014/main" id="{110BC07E-7F54-0145-8965-1F344066FA59}"/>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endParaRPr lang="en-GB" altLang="en-US" sz="1200" dirty="0"/>
          </a:p>
        </p:txBody>
      </p:sp>
      <p:sp>
        <p:nvSpPr>
          <p:cNvPr id="67588" name="Slide Number Placeholder 4">
            <a:extLst>
              <a:ext uri="{FF2B5EF4-FFF2-40B4-BE49-F238E27FC236}">
                <a16:creationId xmlns:a16="http://schemas.microsoft.com/office/drawing/2014/main" id="{CC97B9F2-7B6A-B442-8581-6E3644EA9DB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E597EBF8-C25E-5747-B608-611B37692F4F}" type="slidenum">
              <a:rPr lang="fr-FR" altLang="en-US" sz="1200"/>
              <a:pPr/>
              <a:t>28</a:t>
            </a:fld>
            <a:endParaRPr lang="fr-FR" altLang="en-US" sz="1200" dirty="0"/>
          </a:p>
        </p:txBody>
      </p:sp>
    </p:spTree>
    <p:extLst>
      <p:ext uri="{BB962C8B-B14F-4D97-AF65-F5344CB8AC3E}">
        <p14:creationId xmlns:p14="http://schemas.microsoft.com/office/powerpoint/2010/main" val="23523817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12.png"/><Relationship Id="rId18" Type="http://schemas.openxmlformats.org/officeDocument/2006/relationships/image" Target="../media/image17.svg"/><Relationship Id="rId3" Type="http://schemas.openxmlformats.org/officeDocument/2006/relationships/image" Target="../media/image4.svg"/><Relationship Id="rId21" Type="http://schemas.openxmlformats.org/officeDocument/2006/relationships/image" Target="../media/image20.png"/><Relationship Id="rId7" Type="http://schemas.openxmlformats.org/officeDocument/2006/relationships/image" Target="../media/image8.svg"/><Relationship Id="rId12" Type="http://schemas.openxmlformats.org/officeDocument/2006/relationships/image" Target="../media/image11.svg"/><Relationship Id="rId17" Type="http://schemas.openxmlformats.org/officeDocument/2006/relationships/image" Target="../media/image16.png"/><Relationship Id="rId2" Type="http://schemas.openxmlformats.org/officeDocument/2006/relationships/image" Target="../media/image3.png"/><Relationship Id="rId16" Type="http://schemas.openxmlformats.org/officeDocument/2006/relationships/image" Target="../media/image15.svg"/><Relationship Id="rId20" Type="http://schemas.openxmlformats.org/officeDocument/2006/relationships/image" Target="../media/image19.sv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10.png"/><Relationship Id="rId5" Type="http://schemas.openxmlformats.org/officeDocument/2006/relationships/image" Target="../media/image6.svg"/><Relationship Id="rId15" Type="http://schemas.openxmlformats.org/officeDocument/2006/relationships/image" Target="../media/image14.png"/><Relationship Id="rId23" Type="http://schemas.openxmlformats.org/officeDocument/2006/relationships/image" Target="../media/image22.jpg"/><Relationship Id="rId10" Type="http://schemas.openxmlformats.org/officeDocument/2006/relationships/hyperlink" Target="about:blank" TargetMode="External"/><Relationship Id="rId19" Type="http://schemas.openxmlformats.org/officeDocument/2006/relationships/image" Target="../media/image18.png"/><Relationship Id="rId4" Type="http://schemas.openxmlformats.org/officeDocument/2006/relationships/image" Target="../media/image5.png"/><Relationship Id="rId9" Type="http://schemas.openxmlformats.org/officeDocument/2006/relationships/image" Target="../media/image9.png"/><Relationship Id="rId14" Type="http://schemas.openxmlformats.org/officeDocument/2006/relationships/image" Target="../media/image13.svg"/><Relationship Id="rId22" Type="http://schemas.openxmlformats.org/officeDocument/2006/relationships/image" Target="../media/image21.sv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Disposition personnalisée">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p>
        </p:txBody>
      </p:sp>
      <p:pic>
        <p:nvPicPr>
          <p:cNvPr id="7" name="Picture 6">
            <a:extLst>
              <a:ext uri="{FF2B5EF4-FFF2-40B4-BE49-F238E27FC236}">
                <a16:creationId xmlns:a16="http://schemas.microsoft.com/office/drawing/2014/main" id="{7857E139-C270-754F-B59D-15903DDAF379}"/>
              </a:ext>
            </a:extLst>
          </p:cNvPr>
          <p:cNvPicPr>
            <a:picLocks noChangeAspect="1"/>
          </p:cNvPicPr>
          <p:nvPr userDrawn="1"/>
        </p:nvPicPr>
        <p:blipFill>
          <a:blip r:embed="rId2"/>
          <a:stretch>
            <a:fillRect/>
          </a:stretch>
        </p:blipFill>
        <p:spPr>
          <a:xfrm>
            <a:off x="3574661" y="2758363"/>
            <a:ext cx="5042678" cy="1341275"/>
          </a:xfrm>
          <a:prstGeom prst="rect">
            <a:avLst/>
          </a:prstGeom>
        </p:spPr>
      </p:pic>
      <p:pic>
        <p:nvPicPr>
          <p:cNvPr id="2" name="Image 4">
            <a:extLst>
              <a:ext uri="{FF2B5EF4-FFF2-40B4-BE49-F238E27FC236}">
                <a16:creationId xmlns:a16="http://schemas.microsoft.com/office/drawing/2014/main" id="{A7CD98BE-591D-7F02-8272-52F7F93E3953}"/>
              </a:ext>
            </a:extLst>
          </p:cNvPr>
          <p:cNvPicPr>
            <a:picLocks noChangeAspect="1" noChangeArrowheads="1"/>
          </p:cNvPicPr>
          <p:nvPr userDrawn="1"/>
        </p:nvPicPr>
        <p:blipFill>
          <a:blip r:embed="rId3">
            <a:alphaModFix amt="36000"/>
            <a:extLst>
              <a:ext uri="{28A0092B-C50C-407E-A947-70E740481C1C}">
                <a14:useLocalDpi xmlns:a14="http://schemas.microsoft.com/office/drawing/2010/main"/>
              </a:ext>
            </a:extLst>
          </a:blip>
          <a:srcRect/>
          <a:stretch>
            <a:fillRect/>
          </a:stretch>
        </p:blipFill>
        <p:spPr bwMode="auto">
          <a:xfrm rot="9573297">
            <a:off x="9834907" y="-1012042"/>
            <a:ext cx="4833937" cy="7770813"/>
          </a:xfrm>
          <a:prstGeom prst="rect">
            <a:avLst/>
          </a:prstGeom>
          <a:noFill/>
          <a:ln>
            <a:noFill/>
          </a:ln>
          <a:extLst>
            <a:ext uri="{909E8E84-426E-40dd-AFC4-6F175D3DCCD1}">
              <a14:hiddenFill xmlns="" xmlns:a14="http://schemas.microsoft.com/office/drawing/2010/main">
                <a:solidFill>
                  <a:srgbClr val="FFFFFF">
                    <a:alpha val="36078"/>
                  </a:srgbClr>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621216" y="239346"/>
            <a:ext cx="8931169" cy="4465706"/>
          </a:xfrm>
          <a:prstGeom prst="rect">
            <a:avLst/>
          </a:prstGeom>
        </p:spPr>
        <p:txBody>
          <a:bodyPr/>
          <a:lstStyle>
            <a:lvl1pPr marL="0" indent="0">
              <a:buNone/>
              <a:defRPr sz="3200" baseline="0">
                <a:latin typeface="Arial" panose="020B0604020202020204" pitchFamily="34" charset="0"/>
                <a:ea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Drop an image or click on the </a:t>
            </a:r>
            <a:r>
              <a:rPr lang="en-GB" noProof="0" dirty="0"/>
              <a:t>icon</a:t>
            </a:r>
            <a:r>
              <a:rPr lang="en-GB" dirty="0"/>
              <a:t> to add one </a:t>
            </a:r>
          </a:p>
        </p:txBody>
      </p:sp>
      <p:sp>
        <p:nvSpPr>
          <p:cNvPr id="4" name="Espace réservé du texte 3"/>
          <p:cNvSpPr>
            <a:spLocks noGrp="1"/>
          </p:cNvSpPr>
          <p:nvPr>
            <p:ph type="body" sz="half" idx="2" hasCustomPrompt="1"/>
          </p:nvPr>
        </p:nvSpPr>
        <p:spPr>
          <a:xfrm>
            <a:off x="609600" y="5013176"/>
            <a:ext cx="8942784" cy="804862"/>
          </a:xfrm>
          <a:prstGeom prst="rect">
            <a:avLst/>
          </a:prstGeom>
        </p:spPr>
        <p:txBody>
          <a:bodyPr lIns="0" tIns="0" rIns="0" bIns="0">
            <a:normAutofit/>
          </a:bodyPr>
          <a:lstStyle>
            <a:lvl1pPr marL="0" indent="0" algn="l">
              <a:buNone/>
              <a:defRPr sz="2000" b="0" i="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and add text</a:t>
            </a:r>
          </a:p>
        </p:txBody>
      </p:sp>
      <p:sp>
        <p:nvSpPr>
          <p:cNvPr id="7" name="Content Placeholder 5">
            <a:extLst>
              <a:ext uri="{FF2B5EF4-FFF2-40B4-BE49-F238E27FC236}">
                <a16:creationId xmlns:a16="http://schemas.microsoft.com/office/drawing/2014/main" id="{48F82FB2-1400-8B4D-AF68-7358C7D763C7}"/>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Espace réservé du numéro de diapositive 6">
            <a:extLst>
              <a:ext uri="{FF2B5EF4-FFF2-40B4-BE49-F238E27FC236}">
                <a16:creationId xmlns:a16="http://schemas.microsoft.com/office/drawing/2014/main" id="{C3057109-6C7D-A82F-E6A7-3364690782F7}"/>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21215" y="284704"/>
            <a:ext cx="10961184" cy="552008"/>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3" name="Espace réservé pour une image  2"/>
          <p:cNvSpPr>
            <a:spLocks noGrp="1"/>
          </p:cNvSpPr>
          <p:nvPr>
            <p:ph type="pic" idx="1" hasCustomPrompt="1"/>
          </p:nvPr>
        </p:nvSpPr>
        <p:spPr>
          <a:xfrm>
            <a:off x="609600" y="1228609"/>
            <a:ext cx="5181600" cy="4657047"/>
          </a:xfrm>
          <a:prstGeom prst="rect">
            <a:avLst/>
          </a:prstGeo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dirty="0"/>
              <a:t>Drop an image or click on the icon to add one </a:t>
            </a:r>
          </a:p>
        </p:txBody>
      </p:sp>
      <p:sp>
        <p:nvSpPr>
          <p:cNvPr id="10" name="Espace réservé du texte 4"/>
          <p:cNvSpPr>
            <a:spLocks noGrp="1"/>
          </p:cNvSpPr>
          <p:nvPr>
            <p:ph type="body" sz="half" idx="12" hasCustomPrompt="1"/>
          </p:nvPr>
        </p:nvSpPr>
        <p:spPr>
          <a:xfrm>
            <a:off x="6158414" y="1270567"/>
            <a:ext cx="542398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j-lt"/>
                <a:ea typeface="Calibri" charset="0"/>
                <a:cs typeface="Calibri" charset="0"/>
              </a:defRPr>
            </a:lvl2pPr>
            <a:lvl3pPr marL="1257300" indent="-342900">
              <a:buFont typeface="Arial" charset="0"/>
              <a:buChar char="•"/>
              <a:defRPr sz="2000" baseline="0">
                <a:solidFill>
                  <a:srgbClr val="5D8298"/>
                </a:solidFill>
                <a:latin typeface="+mj-lt"/>
                <a:ea typeface="Calibri" charset="0"/>
                <a:cs typeface="Calibri" charset="0"/>
              </a:defRPr>
            </a:lvl3pPr>
            <a:lvl4pPr marL="1714500" indent="-342900">
              <a:buFont typeface="Arial" charset="0"/>
              <a:buChar char="•"/>
              <a:defRPr sz="2000">
                <a:latin typeface="+mj-lt"/>
                <a:ea typeface="Calibri" charset="0"/>
                <a:cs typeface="Calibri" charset="0"/>
              </a:defRPr>
            </a:lvl4pPr>
            <a:lvl5pPr marL="2171700" indent="-342900">
              <a:buFont typeface="Arial" charset="0"/>
              <a:buChar char="•"/>
              <a:defRPr>
                <a:latin typeface="+mj-lt"/>
                <a:ea typeface="Calibri" charset="0"/>
                <a:cs typeface="Calibri" charset="0"/>
              </a:defRPr>
            </a:lvl5pPr>
          </a:lstStyle>
          <a:p>
            <a:r>
              <a:rPr lang="en-GB" noProof="0" dirty="0"/>
              <a:t>Add text</a:t>
            </a:r>
          </a:p>
        </p:txBody>
      </p:sp>
      <p:sp>
        <p:nvSpPr>
          <p:cNvPr id="8" name="Content Placeholder 5">
            <a:extLst>
              <a:ext uri="{FF2B5EF4-FFF2-40B4-BE49-F238E27FC236}">
                <a16:creationId xmlns:a16="http://schemas.microsoft.com/office/drawing/2014/main" id="{4A6F5460-BA6D-C940-BFC5-F19A378019C6}"/>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4" name="Espace réservé du numéro de diapositive 6">
            <a:extLst>
              <a:ext uri="{FF2B5EF4-FFF2-40B4-BE49-F238E27FC236}">
                <a16:creationId xmlns:a16="http://schemas.microsoft.com/office/drawing/2014/main" id="{D012B304-72EA-8666-217E-74AFFDC6B212}"/>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Image avec légende">
    <p:spTree>
      <p:nvGrpSpPr>
        <p:cNvPr id="1" name=""/>
        <p:cNvGrpSpPr/>
        <p:nvPr/>
      </p:nvGrpSpPr>
      <p:grpSpPr>
        <a:xfrm>
          <a:off x="0" y="0"/>
          <a:ext cx="0" cy="0"/>
          <a:chOff x="0" y="0"/>
          <a:chExt cx="0" cy="0"/>
        </a:xfrm>
      </p:grpSpPr>
      <p:sp>
        <p:nvSpPr>
          <p:cNvPr id="9" name="Espace réservé du texte 4"/>
          <p:cNvSpPr>
            <a:spLocks noGrp="1"/>
          </p:cNvSpPr>
          <p:nvPr>
            <p:ph type="body" sz="half" idx="12" hasCustomPrompt="1"/>
          </p:nvPr>
        </p:nvSpPr>
        <p:spPr>
          <a:xfrm>
            <a:off x="6158414" y="1270566"/>
            <a:ext cx="542398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n-lt"/>
                <a:ea typeface="Calibri" charset="0"/>
                <a:cs typeface="Calibri" charset="0"/>
              </a:defRPr>
            </a:lvl2pPr>
            <a:lvl3pPr marL="1257300" indent="-342900">
              <a:buFont typeface="Arial" charset="0"/>
              <a:buChar char="•"/>
              <a:defRPr sz="2000" baseline="0">
                <a:solidFill>
                  <a:srgbClr val="5D8298"/>
                </a:solidFill>
                <a:latin typeface="+mn-lt"/>
                <a:ea typeface="Calibri" charset="0"/>
                <a:cs typeface="Calibri" charset="0"/>
              </a:defRPr>
            </a:lvl3pPr>
            <a:lvl4pPr marL="1714500" indent="-342900">
              <a:buFont typeface="Arial" charset="0"/>
              <a:buChar char="•"/>
              <a:defRPr sz="2000">
                <a:latin typeface="+mn-lt"/>
                <a:ea typeface="Calibri" charset="0"/>
                <a:cs typeface="Calibri" charset="0"/>
              </a:defRPr>
            </a:lvl4pPr>
            <a:lvl5pPr marL="2171700" indent="-342900">
              <a:buFont typeface="Arial" charset="0"/>
              <a:buChar char="•"/>
              <a:defRPr>
                <a:latin typeface="+mn-lt"/>
                <a:ea typeface="Calibri" charset="0"/>
                <a:cs typeface="Calibri" charset="0"/>
              </a:defRPr>
            </a:lvl5pPr>
          </a:lstStyle>
          <a:p>
            <a:r>
              <a:rPr lang="en-GB" noProof="0" dirty="0"/>
              <a:t>Add text</a:t>
            </a:r>
          </a:p>
        </p:txBody>
      </p:sp>
      <p:sp>
        <p:nvSpPr>
          <p:cNvPr id="15" name="Espace réservé du texte 4"/>
          <p:cNvSpPr>
            <a:spLocks noGrp="1"/>
          </p:cNvSpPr>
          <p:nvPr>
            <p:ph type="body" sz="half" idx="13" hasCustomPrompt="1"/>
          </p:nvPr>
        </p:nvSpPr>
        <p:spPr>
          <a:xfrm>
            <a:off x="621213" y="1270565"/>
            <a:ext cx="518675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j-lt"/>
              </a:defRPr>
            </a:lvl2pPr>
            <a:lvl3pPr marL="1257300" indent="-342900">
              <a:buFont typeface="Arial" charset="0"/>
              <a:buChar char="•"/>
              <a:defRPr sz="2000" baseline="0">
                <a:solidFill>
                  <a:srgbClr val="5D8298"/>
                </a:solidFill>
                <a:latin typeface="+mj-lt"/>
              </a:defRPr>
            </a:lvl3pPr>
            <a:lvl4pPr marL="1714500" indent="-342900">
              <a:buFont typeface="Arial" charset="0"/>
              <a:buChar char="•"/>
              <a:defRPr sz="2000">
                <a:latin typeface="+mj-lt"/>
              </a:defRPr>
            </a:lvl4pPr>
            <a:lvl5pPr marL="2171700" indent="-342900">
              <a:buFont typeface="Arial" charset="0"/>
              <a:buChar char="•"/>
              <a:defRPr>
                <a:latin typeface="+mj-lt"/>
              </a:defRPr>
            </a:lvl5pPr>
          </a:lstStyle>
          <a:p>
            <a:r>
              <a:rPr lang="en-GB" noProof="0" dirty="0"/>
              <a:t>Add text</a:t>
            </a:r>
          </a:p>
        </p:txBody>
      </p:sp>
      <p:sp>
        <p:nvSpPr>
          <p:cNvPr id="20" name="Titre 1"/>
          <p:cNvSpPr>
            <a:spLocks noGrp="1"/>
          </p:cNvSpPr>
          <p:nvPr>
            <p:ph type="title" hasCustomPrompt="1"/>
          </p:nvPr>
        </p:nvSpPr>
        <p:spPr>
          <a:xfrm>
            <a:off x="621215" y="284704"/>
            <a:ext cx="10961184" cy="552008"/>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8" name="Content Placeholder 5">
            <a:extLst>
              <a:ext uri="{FF2B5EF4-FFF2-40B4-BE49-F238E27FC236}">
                <a16:creationId xmlns:a16="http://schemas.microsoft.com/office/drawing/2014/main" id="{24C57E3B-0ABB-774B-B376-C8D0F23077FF}"/>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Espace réservé du numéro de diapositive 6">
            <a:extLst>
              <a:ext uri="{FF2B5EF4-FFF2-40B4-BE49-F238E27FC236}">
                <a16:creationId xmlns:a16="http://schemas.microsoft.com/office/drawing/2014/main" id="{C62BAD7A-4C1B-EC85-6780-B2045B28B785}"/>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15654131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21214" y="1403491"/>
            <a:ext cx="5186755" cy="715202"/>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9" name="Espace réservé du texte 4"/>
          <p:cNvSpPr>
            <a:spLocks noGrp="1"/>
          </p:cNvSpPr>
          <p:nvPr>
            <p:ph type="body" sz="half" idx="12" hasCustomPrompt="1"/>
          </p:nvPr>
        </p:nvSpPr>
        <p:spPr>
          <a:xfrm>
            <a:off x="6158414" y="2348880"/>
            <a:ext cx="5423985" cy="3539949"/>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Calibri" charset="0"/>
                <a:ea typeface="Calibri" charset="0"/>
                <a:cs typeface="Calibri" charset="0"/>
              </a:defRPr>
            </a:lvl2pPr>
            <a:lvl3pPr marL="1257300" indent="-342900">
              <a:buFont typeface="Arial" charset="0"/>
              <a:buChar char="•"/>
              <a:defRPr sz="2000" baseline="0">
                <a:solidFill>
                  <a:srgbClr val="5D8298"/>
                </a:solidFill>
                <a:latin typeface="Calibri" charset="0"/>
                <a:ea typeface="Calibri" charset="0"/>
                <a:cs typeface="Calibri" charset="0"/>
              </a:defRPr>
            </a:lvl3pPr>
            <a:lvl4pPr marL="1714500" indent="-342900">
              <a:buFont typeface="Arial" charset="0"/>
              <a:buChar char="•"/>
              <a:defRPr sz="2000">
                <a:latin typeface="Calibri" charset="0"/>
                <a:ea typeface="Calibri" charset="0"/>
                <a:cs typeface="Calibri" charset="0"/>
              </a:defRPr>
            </a:lvl4pPr>
            <a:lvl5pPr marL="2171700" indent="-342900">
              <a:buFont typeface="Arial" charset="0"/>
              <a:buChar char="•"/>
              <a:defRPr>
                <a:latin typeface="Calibri" charset="0"/>
                <a:ea typeface="Calibri" charset="0"/>
                <a:cs typeface="Calibri" charset="0"/>
              </a:defRPr>
            </a:lvl5pPr>
          </a:lstStyle>
          <a:p>
            <a:r>
              <a:rPr lang="en-GB" noProof="0" dirty="0"/>
              <a:t>Add text</a:t>
            </a:r>
          </a:p>
          <a:p>
            <a:endParaRPr lang="en-GB" noProof="0" dirty="0"/>
          </a:p>
        </p:txBody>
      </p:sp>
      <p:sp>
        <p:nvSpPr>
          <p:cNvPr id="15" name="Espace réservé du texte 4"/>
          <p:cNvSpPr>
            <a:spLocks noGrp="1"/>
          </p:cNvSpPr>
          <p:nvPr>
            <p:ph type="body" sz="half" idx="13" hasCustomPrompt="1"/>
          </p:nvPr>
        </p:nvSpPr>
        <p:spPr>
          <a:xfrm>
            <a:off x="621213" y="2348880"/>
            <a:ext cx="5186755" cy="3539949"/>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defRPr>
            </a:lvl2pPr>
            <a:lvl3pPr marL="1257300" indent="-342900">
              <a:buFont typeface="Arial" charset="0"/>
              <a:buChar char="•"/>
              <a:defRPr sz="2000" baseline="0">
                <a:solidFill>
                  <a:srgbClr val="5D8298"/>
                </a:solidFill>
              </a:defRPr>
            </a:lvl3pPr>
            <a:lvl4pPr marL="1714500" indent="-342900">
              <a:buFont typeface="Arial" charset="0"/>
              <a:buChar char="•"/>
              <a:defRPr sz="2000"/>
            </a:lvl4pPr>
            <a:lvl5pPr marL="2171700" indent="-342900">
              <a:buFont typeface="Arial" charset="0"/>
              <a:buChar char="•"/>
              <a:defRPr/>
            </a:lvl5pPr>
          </a:lstStyle>
          <a:p>
            <a:r>
              <a:rPr lang="en-GB" noProof="0" dirty="0"/>
              <a:t>Add text</a:t>
            </a:r>
          </a:p>
        </p:txBody>
      </p:sp>
      <p:sp>
        <p:nvSpPr>
          <p:cNvPr id="12" name="Espace réservé du texte 16"/>
          <p:cNvSpPr>
            <a:spLocks noGrp="1"/>
          </p:cNvSpPr>
          <p:nvPr>
            <p:ph type="body" sz="quarter" idx="11" hasCustomPrompt="1"/>
          </p:nvPr>
        </p:nvSpPr>
        <p:spPr>
          <a:xfrm>
            <a:off x="621215" y="260350"/>
            <a:ext cx="10961184" cy="865188"/>
          </a:xfrm>
          <a:prstGeom prst="rect">
            <a:avLst/>
          </a:prstGeom>
        </p:spPr>
        <p:txBody>
          <a:bodyPr lIns="0" tIns="0" rIns="0" bIns="0"/>
          <a:lstStyle>
            <a:lvl1pPr marL="0" indent="0">
              <a:buNone/>
              <a:defRPr sz="3200" b="1" cap="all" spc="1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stStyle>
          <a:p>
            <a:pPr lvl="0"/>
            <a:r>
              <a:rPr lang="en-GB" noProof="0" dirty="0"/>
              <a:t>ADD TEXT</a:t>
            </a:r>
          </a:p>
        </p:txBody>
      </p:sp>
      <p:sp>
        <p:nvSpPr>
          <p:cNvPr id="21" name="Espace réservé du texte 16"/>
          <p:cNvSpPr>
            <a:spLocks noGrp="1"/>
          </p:cNvSpPr>
          <p:nvPr>
            <p:ph type="body" sz="quarter" idx="14" hasCustomPrompt="1"/>
          </p:nvPr>
        </p:nvSpPr>
        <p:spPr>
          <a:xfrm>
            <a:off x="6158414" y="1408029"/>
            <a:ext cx="5423985" cy="710664"/>
          </a:xfrm>
          <a:prstGeom prst="rect">
            <a:avLst/>
          </a:prstGeom>
        </p:spPr>
        <p:txBody>
          <a:bodyPr lIns="0" tIns="0" rIns="0" bIns="0"/>
          <a:lstStyle>
            <a:lvl1pPr marL="0" indent="0">
              <a:buNone/>
              <a:defRPr sz="2000" b="1"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pPr lvl="0"/>
            <a:r>
              <a:rPr lang="en-GB" noProof="0" dirty="0"/>
              <a:t>ADD TEXT</a:t>
            </a:r>
          </a:p>
        </p:txBody>
      </p:sp>
      <p:sp>
        <p:nvSpPr>
          <p:cNvPr id="11" name="Content Placeholder 5">
            <a:extLst>
              <a:ext uri="{FF2B5EF4-FFF2-40B4-BE49-F238E27FC236}">
                <a16:creationId xmlns:a16="http://schemas.microsoft.com/office/drawing/2014/main" id="{CE3E2C06-97AD-9943-860F-21FF17408A81}"/>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3" name="Espace réservé du numéro de diapositive 6">
            <a:extLst>
              <a:ext uri="{FF2B5EF4-FFF2-40B4-BE49-F238E27FC236}">
                <a16:creationId xmlns:a16="http://schemas.microsoft.com/office/drawing/2014/main" id="{223ADA9F-04B6-A26D-5838-95448B908E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36935662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3_Disposition personnalisée">
    <p:spTree>
      <p:nvGrpSpPr>
        <p:cNvPr id="1" name=""/>
        <p:cNvGrpSpPr/>
        <p:nvPr/>
      </p:nvGrpSpPr>
      <p:grpSpPr>
        <a:xfrm>
          <a:off x="0" y="0"/>
          <a:ext cx="0" cy="0"/>
          <a:chOff x="0" y="0"/>
          <a:chExt cx="0" cy="0"/>
        </a:xfrm>
      </p:grpSpPr>
      <p:pic>
        <p:nvPicPr>
          <p:cNvPr id="106" name="Graphic 105">
            <a:extLst>
              <a:ext uri="{FF2B5EF4-FFF2-40B4-BE49-F238E27FC236}">
                <a16:creationId xmlns:a16="http://schemas.microsoft.com/office/drawing/2014/main" id="{A7615075-57AA-C649-B52E-A01CFD8680D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837204" y="810930"/>
            <a:ext cx="9306370" cy="4471395"/>
          </a:xfrm>
          <a:prstGeom prst="rect">
            <a:avLst/>
          </a:prstGeom>
        </p:spPr>
      </p:pic>
      <p:sp>
        <p:nvSpPr>
          <p:cNvPr id="39" name="Titre 1">
            <a:extLst>
              <a:ext uri="{FF2B5EF4-FFF2-40B4-BE49-F238E27FC236}">
                <a16:creationId xmlns:a16="http://schemas.microsoft.com/office/drawing/2014/main" id="{F09C896A-B4EB-0F4C-96F4-8F31B99B4C0A}"/>
              </a:ext>
            </a:extLst>
          </p:cNvPr>
          <p:cNvSpPr txBox="1">
            <a:spLocks/>
          </p:cNvSpPr>
          <p:nvPr userDrawn="1"/>
        </p:nvSpPr>
        <p:spPr>
          <a:xfrm>
            <a:off x="323528" y="3978378"/>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a:solidFill>
                  <a:srgbClr val="C6573B"/>
                </a:solidFill>
                <a:latin typeface="Arial" panose="020B0604020202020204" pitchFamily="34" charset="0"/>
                <a:ea typeface="Calibri" charset="0"/>
                <a:cs typeface="Arial" panose="020B0604020202020204" pitchFamily="34" charset="0"/>
              </a:rPr>
              <a:t>Dr. Antoine Lacombe </a:t>
            </a:r>
            <a:r>
              <a:rPr lang="en-GB" sz="1100" b="1" noProof="0" dirty="0">
                <a:solidFill>
                  <a:srgbClr val="C6573B"/>
                </a:solidFill>
                <a:latin typeface="Arial" panose="020B0604020202020204" pitchFamily="34" charset="0"/>
                <a:ea typeface="Calibri" charset="0"/>
                <a:cs typeface="Arial" panose="020B0604020202020204" pitchFamily="34" charset="0"/>
              </a:rPr>
              <a:t>Pharm D, MBA</a:t>
            </a:r>
            <a:endParaRPr kumimoji="0" lang="en-GB" sz="1100" b="0" i="0" u="sng" strike="noStrike" kern="1200" cap="none" spc="0" normalizeH="0" baseline="0" noProof="0" dirty="0">
              <a:ln>
                <a:noFill/>
              </a:ln>
              <a:solidFill>
                <a:srgbClr val="C6573B"/>
              </a:solidFill>
              <a:effectLst/>
              <a:uLnTx/>
              <a:uFillTx/>
              <a:latin typeface="Arial" panose="020B0604020202020204" pitchFamily="34" charset="0"/>
              <a:ea typeface="Calibri" charset="0"/>
              <a:cs typeface="Arial" panose="020B0604020202020204" pitchFamily="34" charset="0"/>
            </a:endParaRPr>
          </a:p>
        </p:txBody>
      </p:sp>
      <p:sp>
        <p:nvSpPr>
          <p:cNvPr id="40" name="Titre 1">
            <a:extLst>
              <a:ext uri="{FF2B5EF4-FFF2-40B4-BE49-F238E27FC236}">
                <a16:creationId xmlns:a16="http://schemas.microsoft.com/office/drawing/2014/main" id="{A8E7D5AF-6FD1-7040-B008-F83A2A24EA4D}"/>
              </a:ext>
            </a:extLst>
          </p:cNvPr>
          <p:cNvSpPr txBox="1">
            <a:spLocks/>
          </p:cNvSpPr>
          <p:nvPr userDrawn="1"/>
        </p:nvSpPr>
        <p:spPr>
          <a:xfrm>
            <a:off x="787828" y="4475570"/>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+41 79 529 42 79</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41" name="Titre 1">
            <a:extLst>
              <a:ext uri="{FF2B5EF4-FFF2-40B4-BE49-F238E27FC236}">
                <a16:creationId xmlns:a16="http://schemas.microsoft.com/office/drawing/2014/main" id="{73745878-0F7C-304D-845D-4B21028F25EB}"/>
              </a:ext>
            </a:extLst>
          </p:cNvPr>
          <p:cNvSpPr txBox="1">
            <a:spLocks/>
          </p:cNvSpPr>
          <p:nvPr userDrawn="1"/>
        </p:nvSpPr>
        <p:spPr>
          <a:xfrm>
            <a:off x="348739" y="1556792"/>
            <a:ext cx="4797678" cy="1030504"/>
          </a:xfrm>
          <a:prstGeom prst="rect">
            <a:avLst/>
          </a:prstGeom>
        </p:spPr>
        <p:txBody>
          <a:bodyPr vert="horz" lIns="91440" tIns="45720" rIns="91440" bIns="45720" rtlCol="0" anchor="t">
            <a:normAutofit fontScale="92500" lnSpcReduction="10000"/>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COR2ED</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Bodenackerstrasse 17</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4103 Bottmingen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SWITZERLAND</a:t>
            </a:r>
          </a:p>
        </p:txBody>
      </p:sp>
      <p:sp>
        <p:nvSpPr>
          <p:cNvPr id="44" name="Titre 1">
            <a:extLst>
              <a:ext uri="{FF2B5EF4-FFF2-40B4-BE49-F238E27FC236}">
                <a16:creationId xmlns:a16="http://schemas.microsoft.com/office/drawing/2014/main" id="{F7C54033-9E09-284F-8683-746A9AA872EC}"/>
              </a:ext>
            </a:extLst>
          </p:cNvPr>
          <p:cNvSpPr txBox="1">
            <a:spLocks/>
          </p:cNvSpPr>
          <p:nvPr userDrawn="1"/>
        </p:nvSpPr>
        <p:spPr>
          <a:xfrm>
            <a:off x="323528" y="2628273"/>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a:solidFill>
                  <a:srgbClr val="C6573B"/>
                </a:solidFill>
                <a:latin typeface="Arial" panose="020B0604020202020204" pitchFamily="34" charset="0"/>
                <a:ea typeface="Calibri" charset="0"/>
                <a:cs typeface="Arial" panose="020B0604020202020204" pitchFamily="34" charset="0"/>
              </a:rPr>
              <a:t>Dr. Froukje Sosef </a:t>
            </a:r>
            <a:r>
              <a:rPr lang="en-GB" sz="1100" b="1" noProof="0" dirty="0">
                <a:solidFill>
                  <a:srgbClr val="C6573B"/>
                </a:solidFill>
                <a:latin typeface="Arial" panose="020B0604020202020204" pitchFamily="34" charset="0"/>
                <a:ea typeface="Calibri" charset="0"/>
                <a:cs typeface="Arial" panose="020B0604020202020204" pitchFamily="34" charset="0"/>
              </a:rPr>
              <a:t>MD</a:t>
            </a:r>
            <a:endParaRPr kumimoji="0" lang="en-GB" sz="1100" b="0" i="0" u="sng" strike="noStrike" kern="1200" cap="none" spc="0" normalizeH="0" baseline="0" noProof="0" dirty="0">
              <a:ln>
                <a:noFill/>
              </a:ln>
              <a:solidFill>
                <a:srgbClr val="C6573B"/>
              </a:solidFill>
              <a:effectLst/>
              <a:uLnTx/>
              <a:uFillTx/>
              <a:latin typeface="Arial" panose="020B0604020202020204" pitchFamily="34" charset="0"/>
              <a:ea typeface="Calibri" charset="0"/>
              <a:cs typeface="Arial" panose="020B0604020202020204" pitchFamily="34" charset="0"/>
            </a:endParaRPr>
          </a:p>
        </p:txBody>
      </p:sp>
      <p:sp>
        <p:nvSpPr>
          <p:cNvPr id="45" name="Titre 1">
            <a:extLst>
              <a:ext uri="{FF2B5EF4-FFF2-40B4-BE49-F238E27FC236}">
                <a16:creationId xmlns:a16="http://schemas.microsoft.com/office/drawing/2014/main" id="{84FD7633-899B-3848-83B9-1E3BDDF4FDEE}"/>
              </a:ext>
            </a:extLst>
          </p:cNvPr>
          <p:cNvSpPr txBox="1">
            <a:spLocks/>
          </p:cNvSpPr>
          <p:nvPr userDrawn="1"/>
        </p:nvSpPr>
        <p:spPr>
          <a:xfrm>
            <a:off x="787828" y="3114282"/>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+31 6 2324 3636</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grpSp>
        <p:nvGrpSpPr>
          <p:cNvPr id="46" name="Group 45">
            <a:extLst>
              <a:ext uri="{FF2B5EF4-FFF2-40B4-BE49-F238E27FC236}">
                <a16:creationId xmlns:a16="http://schemas.microsoft.com/office/drawing/2014/main" id="{D79F12A3-F14C-5840-B136-EC73E318C109}"/>
              </a:ext>
            </a:extLst>
          </p:cNvPr>
          <p:cNvGrpSpPr/>
          <p:nvPr userDrawn="1"/>
        </p:nvGrpSpPr>
        <p:grpSpPr>
          <a:xfrm>
            <a:off x="418902" y="3063588"/>
            <a:ext cx="356400" cy="356400"/>
            <a:chOff x="761970" y="3386221"/>
            <a:chExt cx="356400" cy="356400"/>
          </a:xfrm>
        </p:grpSpPr>
        <p:sp>
          <p:nvSpPr>
            <p:cNvPr id="47" name="Oval 46">
              <a:extLst>
                <a:ext uri="{FF2B5EF4-FFF2-40B4-BE49-F238E27FC236}">
                  <a16:creationId xmlns:a16="http://schemas.microsoft.com/office/drawing/2014/main" id="{FE4F17C8-19D7-C040-A304-FDDCE818C189}"/>
                </a:ext>
              </a:extLst>
            </p:cNvPr>
            <p:cNvSpPr/>
            <p:nvPr userDrawn="1"/>
          </p:nvSpPr>
          <p:spPr>
            <a:xfrm>
              <a:off x="761970" y="3386221"/>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48" name="Graphic 47" descr="Speaker Phone">
              <a:extLst>
                <a:ext uri="{FF2B5EF4-FFF2-40B4-BE49-F238E27FC236}">
                  <a16:creationId xmlns:a16="http://schemas.microsoft.com/office/drawing/2014/main" id="{751B5200-FBC9-5C4E-8A34-90C2075D5CC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83725" y="3406712"/>
              <a:ext cx="310320" cy="310320"/>
            </a:xfrm>
            <a:prstGeom prst="rect">
              <a:avLst/>
            </a:prstGeom>
          </p:spPr>
        </p:pic>
      </p:grpSp>
      <p:sp>
        <p:nvSpPr>
          <p:cNvPr id="49" name="Oval 48">
            <a:extLst>
              <a:ext uri="{FF2B5EF4-FFF2-40B4-BE49-F238E27FC236}">
                <a16:creationId xmlns:a16="http://schemas.microsoft.com/office/drawing/2014/main" id="{FE71A723-9BA9-F044-A53D-ADF05AFC5AA2}"/>
              </a:ext>
            </a:extLst>
          </p:cNvPr>
          <p:cNvSpPr/>
          <p:nvPr userDrawn="1"/>
        </p:nvSpPr>
        <p:spPr>
          <a:xfrm>
            <a:off x="417732" y="3496009"/>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50" name="Graphic 49" descr="Envelope">
            <a:extLst>
              <a:ext uri="{FF2B5EF4-FFF2-40B4-BE49-F238E27FC236}">
                <a16:creationId xmlns:a16="http://schemas.microsoft.com/office/drawing/2014/main" id="{F8C200D7-7974-0049-910F-515EB075DEE9}"/>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75066" y="3552712"/>
            <a:ext cx="239704" cy="239704"/>
          </a:xfrm>
          <a:prstGeom prst="rect">
            <a:avLst/>
          </a:prstGeom>
        </p:spPr>
      </p:pic>
      <p:grpSp>
        <p:nvGrpSpPr>
          <p:cNvPr id="51" name="Group 50">
            <a:extLst>
              <a:ext uri="{FF2B5EF4-FFF2-40B4-BE49-F238E27FC236}">
                <a16:creationId xmlns:a16="http://schemas.microsoft.com/office/drawing/2014/main" id="{3A2C2405-5B2D-6F40-8BBF-34FEF76A5D69}"/>
              </a:ext>
            </a:extLst>
          </p:cNvPr>
          <p:cNvGrpSpPr/>
          <p:nvPr userDrawn="1"/>
        </p:nvGrpSpPr>
        <p:grpSpPr>
          <a:xfrm>
            <a:off x="423995" y="4414481"/>
            <a:ext cx="356400" cy="356400"/>
            <a:chOff x="761970" y="3386221"/>
            <a:chExt cx="356400" cy="356400"/>
          </a:xfrm>
        </p:grpSpPr>
        <p:sp>
          <p:nvSpPr>
            <p:cNvPr id="52" name="Oval 51">
              <a:extLst>
                <a:ext uri="{FF2B5EF4-FFF2-40B4-BE49-F238E27FC236}">
                  <a16:creationId xmlns:a16="http://schemas.microsoft.com/office/drawing/2014/main" id="{D89D4FEE-DF12-7C4D-B567-B229BFAFD4AE}"/>
                </a:ext>
              </a:extLst>
            </p:cNvPr>
            <p:cNvSpPr/>
            <p:nvPr userDrawn="1"/>
          </p:nvSpPr>
          <p:spPr>
            <a:xfrm>
              <a:off x="761970" y="3386221"/>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53" name="Graphic 52" descr="Speaker Phone">
              <a:extLst>
                <a:ext uri="{FF2B5EF4-FFF2-40B4-BE49-F238E27FC236}">
                  <a16:creationId xmlns:a16="http://schemas.microsoft.com/office/drawing/2014/main" id="{650C6CBF-1D07-FD40-84AC-64417780DC1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83725" y="3406712"/>
              <a:ext cx="310320" cy="310320"/>
            </a:xfrm>
            <a:prstGeom prst="rect">
              <a:avLst/>
            </a:prstGeom>
          </p:spPr>
        </p:pic>
      </p:grpSp>
      <p:sp>
        <p:nvSpPr>
          <p:cNvPr id="54" name="Oval 53">
            <a:extLst>
              <a:ext uri="{FF2B5EF4-FFF2-40B4-BE49-F238E27FC236}">
                <a16:creationId xmlns:a16="http://schemas.microsoft.com/office/drawing/2014/main" id="{64B298E5-A30A-CC47-9E10-2137C71F83BA}"/>
              </a:ext>
            </a:extLst>
          </p:cNvPr>
          <p:cNvSpPr/>
          <p:nvPr userDrawn="1"/>
        </p:nvSpPr>
        <p:spPr>
          <a:xfrm>
            <a:off x="422825" y="4846902"/>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55" name="Graphic 54" descr="Envelope">
            <a:extLst>
              <a:ext uri="{FF2B5EF4-FFF2-40B4-BE49-F238E27FC236}">
                <a16:creationId xmlns:a16="http://schemas.microsoft.com/office/drawing/2014/main" id="{DBF0C6DA-DD89-E246-9F87-ECB01B87D414}"/>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82343" y="4902641"/>
            <a:ext cx="239704" cy="239704"/>
          </a:xfrm>
          <a:prstGeom prst="rect">
            <a:avLst/>
          </a:prstGeom>
        </p:spPr>
      </p:pic>
      <p:sp>
        <p:nvSpPr>
          <p:cNvPr id="56" name="Titre 1">
            <a:extLst>
              <a:ext uri="{FF2B5EF4-FFF2-40B4-BE49-F238E27FC236}">
                <a16:creationId xmlns:a16="http://schemas.microsoft.com/office/drawing/2014/main" id="{C9664B77-FEC8-A64D-9402-16DF0F5288C1}"/>
              </a:ext>
            </a:extLst>
          </p:cNvPr>
          <p:cNvSpPr txBox="1">
            <a:spLocks/>
          </p:cNvSpPr>
          <p:nvPr userDrawn="1"/>
        </p:nvSpPr>
        <p:spPr>
          <a:xfrm>
            <a:off x="787828" y="4885348"/>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antoine.lacombe@cor2ed.com</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57" name="Titre 1">
            <a:extLst>
              <a:ext uri="{FF2B5EF4-FFF2-40B4-BE49-F238E27FC236}">
                <a16:creationId xmlns:a16="http://schemas.microsoft.com/office/drawing/2014/main" id="{C72A4E22-E601-2041-8DFB-7B91BDD401EB}"/>
              </a:ext>
            </a:extLst>
          </p:cNvPr>
          <p:cNvSpPr txBox="1">
            <a:spLocks/>
          </p:cNvSpPr>
          <p:nvPr userDrawn="1"/>
        </p:nvSpPr>
        <p:spPr>
          <a:xfrm>
            <a:off x="787828" y="3557513"/>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froukje.sosef@cor2ed.com</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pic>
        <p:nvPicPr>
          <p:cNvPr id="3" name="Picture 2">
            <a:extLst>
              <a:ext uri="{FF2B5EF4-FFF2-40B4-BE49-F238E27FC236}">
                <a16:creationId xmlns:a16="http://schemas.microsoft.com/office/drawing/2014/main" id="{D3F2175B-6FCA-AB4B-BB07-12AFD9A7158E}"/>
              </a:ext>
            </a:extLst>
          </p:cNvPr>
          <p:cNvPicPr>
            <a:picLocks noChangeAspect="1"/>
          </p:cNvPicPr>
          <p:nvPr userDrawn="1"/>
        </p:nvPicPr>
        <p:blipFill>
          <a:blip r:embed="rId8"/>
          <a:stretch>
            <a:fillRect/>
          </a:stretch>
        </p:blipFill>
        <p:spPr>
          <a:xfrm>
            <a:off x="429164" y="951062"/>
            <a:ext cx="1914541" cy="509238"/>
          </a:xfrm>
          <a:prstGeom prst="rect">
            <a:avLst/>
          </a:prstGeom>
        </p:spPr>
      </p:pic>
      <p:sp>
        <p:nvSpPr>
          <p:cNvPr id="23" name="Titre 1">
            <a:extLst>
              <a:ext uri="{FF2B5EF4-FFF2-40B4-BE49-F238E27FC236}">
                <a16:creationId xmlns:a16="http://schemas.microsoft.com/office/drawing/2014/main" id="{C320DC0B-ABBC-0A49-B4AE-127E4E3B626C}"/>
              </a:ext>
            </a:extLst>
          </p:cNvPr>
          <p:cNvSpPr txBox="1">
            <a:spLocks/>
          </p:cNvSpPr>
          <p:nvPr userDrawn="1"/>
        </p:nvSpPr>
        <p:spPr>
          <a:xfrm>
            <a:off x="5087888" y="6404238"/>
            <a:ext cx="6959903" cy="453762"/>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r>
              <a:rPr lang="en-GB" sz="1600" b="1" spc="-30" baseline="0" noProof="0" dirty="0">
                <a:solidFill>
                  <a:schemeClr val="accent1"/>
                </a:solidFill>
                <a:latin typeface="Arial" panose="020B0604020202020204" pitchFamily="34" charset="0"/>
                <a:ea typeface="Calibri" charset="0"/>
                <a:cs typeface="Arial" panose="020B0604020202020204" pitchFamily="34" charset="0"/>
              </a:rPr>
              <a:t>Heading to the heart of Independent Medical Education since 2012</a:t>
            </a:r>
            <a:endParaRPr kumimoji="0" lang="en-GB" sz="1600" b="1" i="0" u="sng" strike="noStrike" kern="1200" cap="none" spc="-30" normalizeH="0" baseline="0" noProof="0" dirty="0">
              <a:ln>
                <a:noFill/>
              </a:ln>
              <a:solidFill>
                <a:schemeClr val="accent1"/>
              </a:solidFill>
              <a:effectLst/>
              <a:uLnTx/>
              <a:uFillTx/>
              <a:latin typeface="Arial" panose="020B0604020202020204" pitchFamily="34" charset="0"/>
              <a:ea typeface="Calibri" charset="0"/>
              <a:cs typeface="Arial" panose="020B0604020202020204" pitchFamily="34" charset="0"/>
            </a:endParaRPr>
          </a:p>
        </p:txBody>
      </p:sp>
      <p:pic>
        <p:nvPicPr>
          <p:cNvPr id="22" name="Picture 21">
            <a:extLst>
              <a:ext uri="{FF2B5EF4-FFF2-40B4-BE49-F238E27FC236}">
                <a16:creationId xmlns:a16="http://schemas.microsoft.com/office/drawing/2014/main" id="{2F79982A-8AC7-B74E-9EA1-C749F4937718}"/>
              </a:ext>
            </a:extLst>
          </p:cNvPr>
          <p:cNvPicPr>
            <a:picLocks noChangeAspect="1"/>
          </p:cNvPicPr>
          <p:nvPr userDrawn="1"/>
        </p:nvPicPr>
        <p:blipFill rotWithShape="1">
          <a:blip r:embed="rId9"/>
          <a:srcRect r="65695"/>
          <a:stretch/>
        </p:blipFill>
        <p:spPr>
          <a:xfrm>
            <a:off x="300854" y="1562275"/>
            <a:ext cx="3012116" cy="3756787"/>
          </a:xfrm>
          <a:prstGeom prst="rect">
            <a:avLst/>
          </a:prstGeom>
        </p:spPr>
      </p:pic>
      <p:sp>
        <p:nvSpPr>
          <p:cNvPr id="24" name="TextBox 23">
            <a:extLst>
              <a:ext uri="{FF2B5EF4-FFF2-40B4-BE49-F238E27FC236}">
                <a16:creationId xmlns:a16="http://schemas.microsoft.com/office/drawing/2014/main" id="{427872BE-4EBB-BA49-A46A-FC3A5E900913}"/>
              </a:ext>
            </a:extLst>
          </p:cNvPr>
          <p:cNvSpPr txBox="1"/>
          <p:nvPr userDrawn="1"/>
        </p:nvSpPr>
        <p:spPr>
          <a:xfrm>
            <a:off x="787050" y="5497848"/>
            <a:ext cx="2525920" cy="424732"/>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Connect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LinkedIn </a:t>
            </a:r>
            <a:r>
              <a:rPr lang="en-GB" sz="1400" dirty="0">
                <a:solidFill>
                  <a:schemeClr val="tx2"/>
                </a:solidFill>
                <a:latin typeface="Arial" panose="020B0604020202020204" pitchFamily="34" charset="0"/>
                <a:ea typeface="Aileron" charset="0"/>
                <a:cs typeface="Arial" panose="020B0604020202020204" pitchFamily="34" charset="0"/>
                <a:hlinkClick r:id="rId10"/>
              </a:rPr>
              <a:t>@NTRK CONNECT</a:t>
            </a:r>
            <a:endParaRPr lang="en-GB" sz="1400" dirty="0">
              <a:solidFill>
                <a:schemeClr val="tx2"/>
              </a:solidFill>
              <a:latin typeface="Arial" panose="020B0604020202020204" pitchFamily="34" charset="0"/>
              <a:ea typeface="Aileron" charset="0"/>
              <a:cs typeface="Arial" panose="020B0604020202020204" pitchFamily="34" charset="0"/>
            </a:endParaRPr>
          </a:p>
        </p:txBody>
      </p:sp>
      <p:sp>
        <p:nvSpPr>
          <p:cNvPr id="25" name="TextBox 24">
            <a:extLst>
              <a:ext uri="{FF2B5EF4-FFF2-40B4-BE49-F238E27FC236}">
                <a16:creationId xmlns:a16="http://schemas.microsoft.com/office/drawing/2014/main" id="{EA444874-C0B0-C74D-BD78-708C15438149}"/>
              </a:ext>
            </a:extLst>
          </p:cNvPr>
          <p:cNvSpPr txBox="1"/>
          <p:nvPr userDrawn="1"/>
        </p:nvSpPr>
        <p:spPr>
          <a:xfrm>
            <a:off x="3749827" y="5497848"/>
            <a:ext cx="1862964" cy="431657"/>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Watch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YouTube </a:t>
            </a:r>
            <a:r>
              <a:rPr lang="en-GB" sz="1400" dirty="0">
                <a:solidFill>
                  <a:schemeClr val="tx2"/>
                </a:solidFill>
                <a:latin typeface="Arial" panose="020B0604020202020204" pitchFamily="34" charset="0"/>
                <a:ea typeface="Aileron" charset="0"/>
                <a:cs typeface="Arial" panose="020B0604020202020204" pitchFamily="34" charset="0"/>
                <a:hlinkClick r:id="rId10"/>
              </a:rPr>
              <a:t>@COR2ED</a:t>
            </a:r>
            <a:endParaRPr lang="en-GB" sz="1400" dirty="0">
              <a:solidFill>
                <a:schemeClr val="tx2"/>
              </a:solidFill>
              <a:latin typeface="Arial" panose="020B0604020202020204" pitchFamily="34" charset="0"/>
              <a:ea typeface="Aileron" charset="0"/>
              <a:cs typeface="Arial" panose="020B0604020202020204" pitchFamily="34" charset="0"/>
            </a:endParaRPr>
          </a:p>
        </p:txBody>
      </p:sp>
      <p:sp>
        <p:nvSpPr>
          <p:cNvPr id="26" name="Rounded Rectangle 25">
            <a:extLst>
              <a:ext uri="{FF2B5EF4-FFF2-40B4-BE49-F238E27FC236}">
                <a16:creationId xmlns:a16="http://schemas.microsoft.com/office/drawing/2014/main" id="{A99807B1-5B76-A64B-B52A-94C02C13D7AB}"/>
              </a:ext>
            </a:extLst>
          </p:cNvPr>
          <p:cNvSpPr/>
          <p:nvPr userDrawn="1"/>
        </p:nvSpPr>
        <p:spPr>
          <a:xfrm>
            <a:off x="416331" y="6033094"/>
            <a:ext cx="369911" cy="369769"/>
          </a:xfrm>
          <a:prstGeom prst="roundRect">
            <a:avLst>
              <a:gd name="adj" fmla="val 11151"/>
            </a:avLst>
          </a:prstGeom>
          <a:solidFill>
            <a:srgbClr val="C6573B"/>
          </a:solidFill>
          <a:ln>
            <a:solidFill>
              <a:srgbClr val="C6573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FF8A156A-6630-CA4A-B512-E1F50F476DD1}"/>
              </a:ext>
            </a:extLst>
          </p:cNvPr>
          <p:cNvSpPr txBox="1"/>
          <p:nvPr userDrawn="1"/>
        </p:nvSpPr>
        <p:spPr>
          <a:xfrm>
            <a:off x="805458" y="6013567"/>
            <a:ext cx="1756693" cy="446276"/>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Visit us at</a:t>
            </a:r>
          </a:p>
          <a:p>
            <a:r>
              <a:rPr lang="en-US" sz="1400" dirty="0">
                <a:solidFill>
                  <a:schemeClr val="tx2"/>
                </a:solidFill>
                <a:latin typeface="Arial" panose="020B0604020202020204" pitchFamily="34" charset="0"/>
                <a:cs typeface="Arial" panose="020B0604020202020204" pitchFamily="34" charset="0"/>
                <a:hlinkClick r:id="rId10"/>
              </a:rPr>
              <a:t>https://cor2ed.com/</a:t>
            </a:r>
            <a:endParaRPr lang="en-GB" sz="1400" dirty="0">
              <a:solidFill>
                <a:schemeClr val="tx2"/>
              </a:solidFill>
              <a:latin typeface="Arial" panose="020B0604020202020204" pitchFamily="34" charset="0"/>
              <a:cs typeface="Arial" panose="020B0604020202020204" pitchFamily="34" charset="0"/>
            </a:endParaRPr>
          </a:p>
        </p:txBody>
      </p:sp>
      <p:sp>
        <p:nvSpPr>
          <p:cNvPr id="28" name="Rectangle 27">
            <a:hlinkClick r:id="rId10"/>
            <a:extLst>
              <a:ext uri="{FF2B5EF4-FFF2-40B4-BE49-F238E27FC236}">
                <a16:creationId xmlns:a16="http://schemas.microsoft.com/office/drawing/2014/main" id="{F02AE768-D7AB-A94B-80FA-A6650544CC9B}"/>
              </a:ext>
            </a:extLst>
          </p:cNvPr>
          <p:cNvSpPr/>
          <p:nvPr userDrawn="1"/>
        </p:nvSpPr>
        <p:spPr>
          <a:xfrm>
            <a:off x="391317" y="6016204"/>
            <a:ext cx="2170834"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29" name="Graphic 28" descr="World">
            <a:extLst>
              <a:ext uri="{FF2B5EF4-FFF2-40B4-BE49-F238E27FC236}">
                <a16:creationId xmlns:a16="http://schemas.microsoft.com/office/drawing/2014/main" id="{06F46356-6D1C-1A49-AFB9-876266891BA3}"/>
              </a:ext>
            </a:extLst>
          </p:cNvPr>
          <p:cNvPicPr>
            <a:picLocks noChangeAspect="1"/>
          </p:cNvPicPr>
          <p:nvPr userDrawn="1"/>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447989" y="6070903"/>
            <a:ext cx="306593" cy="306593"/>
          </a:xfrm>
          <a:prstGeom prst="rect">
            <a:avLst/>
          </a:prstGeom>
        </p:spPr>
      </p:pic>
      <p:sp>
        <p:nvSpPr>
          <p:cNvPr id="30" name="TextBox 29">
            <a:extLst>
              <a:ext uri="{FF2B5EF4-FFF2-40B4-BE49-F238E27FC236}">
                <a16:creationId xmlns:a16="http://schemas.microsoft.com/office/drawing/2014/main" id="{65C03111-CAAB-3D43-A9E6-ADA046B67BBD}"/>
              </a:ext>
            </a:extLst>
          </p:cNvPr>
          <p:cNvSpPr txBox="1"/>
          <p:nvPr userDrawn="1"/>
        </p:nvSpPr>
        <p:spPr>
          <a:xfrm>
            <a:off x="3759785" y="6033094"/>
            <a:ext cx="2336215" cy="424732"/>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Follow us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Twitter </a:t>
            </a:r>
            <a:r>
              <a:rPr lang="en-GB" sz="1400" u="sng" dirty="0">
                <a:solidFill>
                  <a:schemeClr val="accent1"/>
                </a:solidFill>
                <a:latin typeface="Arial" panose="020B0604020202020204" pitchFamily="34" charset="0"/>
                <a:ea typeface="Aileron" charset="0"/>
                <a:cs typeface="Arial" panose="020B0604020202020204" pitchFamily="34" charset="0"/>
                <a:hlinkClick r:id="rId10">
                  <a:extLst>
                    <a:ext uri="{A12FA001-AC4F-418D-AE19-62706E023703}">
                      <ahyp:hlinkClr xmlns:ahyp="http://schemas.microsoft.com/office/drawing/2018/hyperlinkcolor" val="tx"/>
                    </a:ext>
                  </a:extLst>
                </a:hlinkClick>
              </a:rPr>
              <a:t>@ntrkconnectinfo</a:t>
            </a:r>
            <a:endParaRPr lang="en-GB" sz="1400" u="sng" dirty="0">
              <a:solidFill>
                <a:schemeClr val="accent1"/>
              </a:solidFill>
              <a:latin typeface="Arial" panose="020B0604020202020204" pitchFamily="34" charset="0"/>
              <a:ea typeface="Aileron" charset="0"/>
              <a:cs typeface="Arial" panose="020B0604020202020204" pitchFamily="34" charset="0"/>
            </a:endParaRPr>
          </a:p>
        </p:txBody>
      </p:sp>
      <p:sp>
        <p:nvSpPr>
          <p:cNvPr id="31" name="Rectangle 30">
            <a:hlinkClick r:id="rId10"/>
            <a:extLst>
              <a:ext uri="{FF2B5EF4-FFF2-40B4-BE49-F238E27FC236}">
                <a16:creationId xmlns:a16="http://schemas.microsoft.com/office/drawing/2014/main" id="{9A0346C0-EC87-3C4C-A17B-08C8B6C59587}"/>
              </a:ext>
            </a:extLst>
          </p:cNvPr>
          <p:cNvSpPr/>
          <p:nvPr userDrawn="1"/>
        </p:nvSpPr>
        <p:spPr>
          <a:xfrm>
            <a:off x="3341403" y="6013567"/>
            <a:ext cx="2610581"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33" name="Graphic 32" descr="Marker with solid fill">
            <a:extLst>
              <a:ext uri="{FF2B5EF4-FFF2-40B4-BE49-F238E27FC236}">
                <a16:creationId xmlns:a16="http://schemas.microsoft.com/office/drawing/2014/main" id="{53807611-342D-8C4A-A14C-80E0271B4401}"/>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3389006" y="1949574"/>
            <a:ext cx="313184" cy="313184"/>
          </a:xfrm>
          <a:prstGeom prst="rect">
            <a:avLst/>
          </a:prstGeom>
        </p:spPr>
      </p:pic>
      <p:pic>
        <p:nvPicPr>
          <p:cNvPr id="34" name="Graphic 33" descr="Marker with solid fill">
            <a:extLst>
              <a:ext uri="{FF2B5EF4-FFF2-40B4-BE49-F238E27FC236}">
                <a16:creationId xmlns:a16="http://schemas.microsoft.com/office/drawing/2014/main" id="{6FBCB460-E274-5A4F-BEBD-A1EDEA7DDE7B}"/>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4149789" y="2084249"/>
            <a:ext cx="313184" cy="313184"/>
          </a:xfrm>
          <a:prstGeom prst="rect">
            <a:avLst/>
          </a:prstGeom>
        </p:spPr>
      </p:pic>
      <p:pic>
        <p:nvPicPr>
          <p:cNvPr id="35" name="Graphic 34" descr="Marker with solid fill">
            <a:extLst>
              <a:ext uri="{FF2B5EF4-FFF2-40B4-BE49-F238E27FC236}">
                <a16:creationId xmlns:a16="http://schemas.microsoft.com/office/drawing/2014/main" id="{BE7BD657-C4E9-D14E-9C9B-7066503C4FAE}"/>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4787336" y="1753300"/>
            <a:ext cx="313184" cy="313184"/>
          </a:xfrm>
          <a:prstGeom prst="rect">
            <a:avLst/>
          </a:prstGeom>
        </p:spPr>
      </p:pic>
      <p:pic>
        <p:nvPicPr>
          <p:cNvPr id="36" name="Graphic 35" descr="Marker with solid fill">
            <a:extLst>
              <a:ext uri="{FF2B5EF4-FFF2-40B4-BE49-F238E27FC236}">
                <a16:creationId xmlns:a16="http://schemas.microsoft.com/office/drawing/2014/main" id="{BDEFE239-A452-7F45-96CC-738EA07C4E25}"/>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6900460" y="1561745"/>
            <a:ext cx="313184" cy="313184"/>
          </a:xfrm>
          <a:prstGeom prst="rect">
            <a:avLst/>
          </a:prstGeom>
        </p:spPr>
      </p:pic>
      <p:pic>
        <p:nvPicPr>
          <p:cNvPr id="37" name="Graphic 36" descr="Marker with solid fill">
            <a:extLst>
              <a:ext uri="{FF2B5EF4-FFF2-40B4-BE49-F238E27FC236}">
                <a16:creationId xmlns:a16="http://schemas.microsoft.com/office/drawing/2014/main" id="{70D4C4DD-9DED-FD4E-9EC5-1439CD310DD2}"/>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6665606" y="1405153"/>
            <a:ext cx="313184" cy="313184"/>
          </a:xfrm>
          <a:prstGeom prst="rect">
            <a:avLst/>
          </a:prstGeom>
        </p:spPr>
      </p:pic>
      <p:pic>
        <p:nvPicPr>
          <p:cNvPr id="38" name="Graphic 37" descr="Marker with solid fill">
            <a:extLst>
              <a:ext uri="{FF2B5EF4-FFF2-40B4-BE49-F238E27FC236}">
                <a16:creationId xmlns:a16="http://schemas.microsoft.com/office/drawing/2014/main" id="{C70E79C7-0DD0-0649-B7D7-16788D730856}"/>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6688933" y="1753300"/>
            <a:ext cx="313184" cy="313184"/>
          </a:xfrm>
          <a:prstGeom prst="rect">
            <a:avLst/>
          </a:prstGeom>
        </p:spPr>
      </p:pic>
      <p:pic>
        <p:nvPicPr>
          <p:cNvPr id="42" name="Graphic 41" descr="Marker with solid fill">
            <a:extLst>
              <a:ext uri="{FF2B5EF4-FFF2-40B4-BE49-F238E27FC236}">
                <a16:creationId xmlns:a16="http://schemas.microsoft.com/office/drawing/2014/main" id="{5F338712-0256-3043-9E4D-B5213DEBD345}"/>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6535322" y="1877944"/>
            <a:ext cx="313184" cy="313184"/>
          </a:xfrm>
          <a:prstGeom prst="rect">
            <a:avLst/>
          </a:prstGeom>
        </p:spPr>
      </p:pic>
      <p:pic>
        <p:nvPicPr>
          <p:cNvPr id="43" name="Graphic 42" descr="Marker with solid fill">
            <a:extLst>
              <a:ext uri="{FF2B5EF4-FFF2-40B4-BE49-F238E27FC236}">
                <a16:creationId xmlns:a16="http://schemas.microsoft.com/office/drawing/2014/main" id="{4C8C9780-47C8-6444-9F3C-9763F8B6A4BA}"/>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4662927" y="1796720"/>
            <a:ext cx="313184" cy="313184"/>
          </a:xfrm>
          <a:prstGeom prst="rect">
            <a:avLst/>
          </a:prstGeom>
        </p:spPr>
      </p:pic>
      <p:pic>
        <p:nvPicPr>
          <p:cNvPr id="58" name="Graphic 57" descr="Marker with solid fill">
            <a:extLst>
              <a:ext uri="{FF2B5EF4-FFF2-40B4-BE49-F238E27FC236}">
                <a16:creationId xmlns:a16="http://schemas.microsoft.com/office/drawing/2014/main" id="{5A7CCE59-0164-7446-8E77-FB9851A146F1}"/>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7010495" y="1154147"/>
            <a:ext cx="313184" cy="313184"/>
          </a:xfrm>
          <a:prstGeom prst="rect">
            <a:avLst/>
          </a:prstGeom>
        </p:spPr>
      </p:pic>
      <p:pic>
        <p:nvPicPr>
          <p:cNvPr id="59" name="Graphic 58" descr="Marker with solid fill">
            <a:extLst>
              <a:ext uri="{FF2B5EF4-FFF2-40B4-BE49-F238E27FC236}">
                <a16:creationId xmlns:a16="http://schemas.microsoft.com/office/drawing/2014/main" id="{CFF3714E-FE18-FC41-A7DE-211879EBE7BF}"/>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10275599" y="1962644"/>
            <a:ext cx="313184" cy="313184"/>
          </a:xfrm>
          <a:prstGeom prst="rect">
            <a:avLst/>
          </a:prstGeom>
        </p:spPr>
      </p:pic>
      <p:pic>
        <p:nvPicPr>
          <p:cNvPr id="60" name="Graphic 59" descr="Marker with solid fill">
            <a:extLst>
              <a:ext uri="{FF2B5EF4-FFF2-40B4-BE49-F238E27FC236}">
                <a16:creationId xmlns:a16="http://schemas.microsoft.com/office/drawing/2014/main" id="{EFAC734C-8D96-0F4A-ACC0-45B8EFDEE938}"/>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7147911" y="1824071"/>
            <a:ext cx="313184" cy="313184"/>
          </a:xfrm>
          <a:prstGeom prst="rect">
            <a:avLst/>
          </a:prstGeom>
        </p:spPr>
      </p:pic>
      <p:pic>
        <p:nvPicPr>
          <p:cNvPr id="61" name="Graphic 60" descr="Marker with solid fill">
            <a:extLst>
              <a:ext uri="{FF2B5EF4-FFF2-40B4-BE49-F238E27FC236}">
                <a16:creationId xmlns:a16="http://schemas.microsoft.com/office/drawing/2014/main" id="{DCC46285-97AF-2C41-A4D0-0F4EBC8FFEE6}"/>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9723932" y="3054706"/>
            <a:ext cx="313184" cy="313184"/>
          </a:xfrm>
          <a:prstGeom prst="rect">
            <a:avLst/>
          </a:prstGeom>
        </p:spPr>
      </p:pic>
      <p:sp>
        <p:nvSpPr>
          <p:cNvPr id="64" name="TextBox 63">
            <a:extLst>
              <a:ext uri="{FF2B5EF4-FFF2-40B4-BE49-F238E27FC236}">
                <a16:creationId xmlns:a16="http://schemas.microsoft.com/office/drawing/2014/main" id="{5D6AD5DF-CDEC-4D4F-96AF-0D0CB3B81506}"/>
              </a:ext>
            </a:extLst>
          </p:cNvPr>
          <p:cNvSpPr txBox="1"/>
          <p:nvPr userDrawn="1"/>
        </p:nvSpPr>
        <p:spPr>
          <a:xfrm>
            <a:off x="6211389" y="5495567"/>
            <a:ext cx="1388522" cy="446276"/>
          </a:xfrm>
          <a:prstGeom prst="rect">
            <a:avLst/>
          </a:prstGeom>
          <a:noFill/>
        </p:spPr>
        <p:txBody>
          <a:bodyPr wrap="none" rtlCol="0">
            <a:spAutoFit/>
          </a:bodyPr>
          <a:lstStyle/>
          <a:p>
            <a:r>
              <a:rPr lang="en-GB" sz="1100" b="1" dirty="0">
                <a:solidFill>
                  <a:schemeClr val="tx2"/>
                </a:solidFill>
                <a:latin typeface="Arial" panose="020B0604020202020204" pitchFamily="34" charset="0"/>
                <a:ea typeface="Aileron" charset="0"/>
                <a:cs typeface="Arial" panose="020B0604020202020204" pitchFamily="34" charset="0"/>
              </a:rPr>
              <a:t>Email</a:t>
            </a:r>
          </a:p>
          <a:p>
            <a:r>
              <a:rPr lang="en-GB" sz="1200" dirty="0">
                <a:solidFill>
                  <a:schemeClr val="accent1"/>
                </a:solidFill>
                <a:latin typeface="Arial" panose="020B0604020202020204" pitchFamily="34" charset="0"/>
                <a:ea typeface="Aileron" charset="0"/>
                <a:cs typeface="Arial" panose="020B0604020202020204" pitchFamily="34" charset="0"/>
                <a:hlinkClick r:id="rId10"/>
              </a:rPr>
              <a:t>info@cor2ed</a:t>
            </a:r>
            <a:r>
              <a:rPr lang="en-GB" sz="1200" u="sng" dirty="0">
                <a:solidFill>
                  <a:schemeClr val="accent1"/>
                </a:solidFill>
                <a:latin typeface="Arial" panose="020B0604020202020204" pitchFamily="34" charset="0"/>
                <a:ea typeface="Aileron" charset="0"/>
                <a:cs typeface="Arial" panose="020B0604020202020204" pitchFamily="34" charset="0"/>
              </a:rPr>
              <a:t>.com</a:t>
            </a:r>
          </a:p>
        </p:txBody>
      </p:sp>
      <p:pic>
        <p:nvPicPr>
          <p:cNvPr id="66" name="Graphic 65">
            <a:extLst>
              <a:ext uri="{FF2B5EF4-FFF2-40B4-BE49-F238E27FC236}">
                <a16:creationId xmlns:a16="http://schemas.microsoft.com/office/drawing/2014/main" id="{9DA24A0E-A7B5-0F43-9CEB-3AB37F65AB39}"/>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5841834" y="5510213"/>
            <a:ext cx="371377" cy="371377"/>
          </a:xfrm>
          <a:prstGeom prst="rect">
            <a:avLst/>
          </a:prstGeom>
        </p:spPr>
      </p:pic>
      <p:pic>
        <p:nvPicPr>
          <p:cNvPr id="67" name="Graphic 66">
            <a:extLst>
              <a:ext uri="{FF2B5EF4-FFF2-40B4-BE49-F238E27FC236}">
                <a16:creationId xmlns:a16="http://schemas.microsoft.com/office/drawing/2014/main" id="{7AC80E8D-BB58-544E-93AC-E1DD6BDB2718}"/>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3401666" y="6035310"/>
            <a:ext cx="373380" cy="373380"/>
          </a:xfrm>
          <a:prstGeom prst="rect">
            <a:avLst/>
          </a:prstGeom>
        </p:spPr>
      </p:pic>
      <p:pic>
        <p:nvPicPr>
          <p:cNvPr id="68" name="Graphic 67">
            <a:extLst>
              <a:ext uri="{FF2B5EF4-FFF2-40B4-BE49-F238E27FC236}">
                <a16:creationId xmlns:a16="http://schemas.microsoft.com/office/drawing/2014/main" id="{199899B4-83C2-3F41-8722-47C88C99BFC3}"/>
              </a:ext>
            </a:extLst>
          </p:cNvPr>
          <p:cNvPicPr>
            <a:picLocks noChangeAspect="1"/>
          </p:cNvPicPr>
          <p:nvPr userDrawn="1"/>
        </p:nvPicPr>
        <p:blipFill>
          <a:blip r:embed="rId19">
            <a:extLst>
              <a:ext uri="{96DAC541-7B7A-43D3-8B79-37D633B846F1}">
                <asvg:svgBlip xmlns:asvg="http://schemas.microsoft.com/office/drawing/2016/SVG/main" r:embed="rId20"/>
              </a:ext>
            </a:extLst>
          </a:blip>
          <a:stretch>
            <a:fillRect/>
          </a:stretch>
        </p:blipFill>
        <p:spPr>
          <a:xfrm>
            <a:off x="3401666" y="5510213"/>
            <a:ext cx="373380" cy="373380"/>
          </a:xfrm>
          <a:prstGeom prst="rect">
            <a:avLst/>
          </a:prstGeom>
        </p:spPr>
      </p:pic>
      <p:pic>
        <p:nvPicPr>
          <p:cNvPr id="69" name="Graphic 68">
            <a:extLst>
              <a:ext uri="{FF2B5EF4-FFF2-40B4-BE49-F238E27FC236}">
                <a16:creationId xmlns:a16="http://schemas.microsoft.com/office/drawing/2014/main" id="{21E4A76C-336D-8543-93D3-D9B76F4C2087}"/>
              </a:ext>
            </a:extLst>
          </p:cNvPr>
          <p:cNvPicPr>
            <a:picLocks noChangeAspect="1"/>
          </p:cNvPicPr>
          <p:nvPr userDrawn="1"/>
        </p:nvPicPr>
        <p:blipFill>
          <a:blip r:embed="rId21">
            <a:extLst>
              <a:ext uri="{96DAC541-7B7A-43D3-8B79-37D633B846F1}">
                <asvg:svgBlip xmlns:asvg="http://schemas.microsoft.com/office/drawing/2016/SVG/main" r:embed="rId22"/>
              </a:ext>
            </a:extLst>
          </a:blip>
          <a:stretch>
            <a:fillRect/>
          </a:stretch>
        </p:blipFill>
        <p:spPr>
          <a:xfrm>
            <a:off x="416331" y="5510213"/>
            <a:ext cx="373380" cy="373380"/>
          </a:xfrm>
          <a:prstGeom prst="rect">
            <a:avLst/>
          </a:prstGeom>
        </p:spPr>
      </p:pic>
      <p:pic>
        <p:nvPicPr>
          <p:cNvPr id="71" name="Graphic 70" descr="Marker with solid fill">
            <a:extLst>
              <a:ext uri="{FF2B5EF4-FFF2-40B4-BE49-F238E27FC236}">
                <a16:creationId xmlns:a16="http://schemas.microsoft.com/office/drawing/2014/main" id="{8B0E120F-318A-8F48-A635-416307D2FCC9}"/>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9966693" y="2391159"/>
            <a:ext cx="313184" cy="313184"/>
          </a:xfrm>
          <a:prstGeom prst="rect">
            <a:avLst/>
          </a:prstGeom>
        </p:spPr>
      </p:pic>
      <p:pic>
        <p:nvPicPr>
          <p:cNvPr id="72" name="Graphic 71" descr="Marker with solid fill">
            <a:extLst>
              <a:ext uri="{FF2B5EF4-FFF2-40B4-BE49-F238E27FC236}">
                <a16:creationId xmlns:a16="http://schemas.microsoft.com/office/drawing/2014/main" id="{F77A31C7-37D0-4C4E-8D6D-8858270DD3E0}"/>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9960009" y="1792711"/>
            <a:ext cx="313184" cy="313184"/>
          </a:xfrm>
          <a:prstGeom prst="rect">
            <a:avLst/>
          </a:prstGeom>
        </p:spPr>
      </p:pic>
      <p:pic>
        <p:nvPicPr>
          <p:cNvPr id="73" name="Graphic 72" descr="Marker with solid fill">
            <a:extLst>
              <a:ext uri="{FF2B5EF4-FFF2-40B4-BE49-F238E27FC236}">
                <a16:creationId xmlns:a16="http://schemas.microsoft.com/office/drawing/2014/main" id="{FA88A190-D239-A34C-9D1C-33E408F39979}"/>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10575004" y="1970736"/>
            <a:ext cx="313184" cy="313184"/>
          </a:xfrm>
          <a:prstGeom prst="rect">
            <a:avLst/>
          </a:prstGeom>
        </p:spPr>
      </p:pic>
      <p:pic>
        <p:nvPicPr>
          <p:cNvPr id="74" name="Graphic 73" descr="Marker with solid fill">
            <a:extLst>
              <a:ext uri="{FF2B5EF4-FFF2-40B4-BE49-F238E27FC236}">
                <a16:creationId xmlns:a16="http://schemas.microsoft.com/office/drawing/2014/main" id="{762A8524-C9D8-4044-B5CF-732D93973EBE}"/>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7676647" y="2164582"/>
            <a:ext cx="313184" cy="313184"/>
          </a:xfrm>
          <a:prstGeom prst="rect">
            <a:avLst/>
          </a:prstGeom>
        </p:spPr>
      </p:pic>
      <p:pic>
        <p:nvPicPr>
          <p:cNvPr id="75" name="Graphic 74" descr="Marker with solid fill">
            <a:extLst>
              <a:ext uri="{FF2B5EF4-FFF2-40B4-BE49-F238E27FC236}">
                <a16:creationId xmlns:a16="http://schemas.microsoft.com/office/drawing/2014/main" id="{47185421-2870-3548-A12E-0BDC8DA4BC7D}"/>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6961794" y="1306180"/>
            <a:ext cx="313184" cy="313184"/>
          </a:xfrm>
          <a:prstGeom prst="rect">
            <a:avLst/>
          </a:prstGeom>
        </p:spPr>
      </p:pic>
      <p:pic>
        <p:nvPicPr>
          <p:cNvPr id="76" name="Graphic 75" descr="Marker with solid fill">
            <a:extLst>
              <a:ext uri="{FF2B5EF4-FFF2-40B4-BE49-F238E27FC236}">
                <a16:creationId xmlns:a16="http://schemas.microsoft.com/office/drawing/2014/main" id="{313D09C2-EF20-2145-B8BE-FB08ACB1F36F}"/>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7498622" y="1897545"/>
            <a:ext cx="313184" cy="313184"/>
          </a:xfrm>
          <a:prstGeom prst="rect">
            <a:avLst/>
          </a:prstGeom>
        </p:spPr>
      </p:pic>
      <p:pic>
        <p:nvPicPr>
          <p:cNvPr id="77" name="Graphic 76" descr="Marker with solid fill">
            <a:extLst>
              <a:ext uri="{FF2B5EF4-FFF2-40B4-BE49-F238E27FC236}">
                <a16:creationId xmlns:a16="http://schemas.microsoft.com/office/drawing/2014/main" id="{F0A2E466-2A1B-144F-AE56-4946394E7FFB}"/>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5484975" y="3540815"/>
            <a:ext cx="313184" cy="313184"/>
          </a:xfrm>
          <a:prstGeom prst="rect">
            <a:avLst/>
          </a:prstGeom>
        </p:spPr>
      </p:pic>
      <p:pic>
        <p:nvPicPr>
          <p:cNvPr id="78" name="Graphic 77" descr="Marker with solid fill">
            <a:extLst>
              <a:ext uri="{FF2B5EF4-FFF2-40B4-BE49-F238E27FC236}">
                <a16:creationId xmlns:a16="http://schemas.microsoft.com/office/drawing/2014/main" id="{CCA7587C-5F96-3B41-A33E-7EE2DD0033AE}"/>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5289497" y="3912462"/>
            <a:ext cx="313184" cy="313184"/>
          </a:xfrm>
          <a:prstGeom prst="rect">
            <a:avLst/>
          </a:prstGeom>
        </p:spPr>
      </p:pic>
      <p:pic>
        <p:nvPicPr>
          <p:cNvPr id="79" name="Graphic 78" descr="Marker with solid fill">
            <a:extLst>
              <a:ext uri="{FF2B5EF4-FFF2-40B4-BE49-F238E27FC236}">
                <a16:creationId xmlns:a16="http://schemas.microsoft.com/office/drawing/2014/main" id="{48E62363-E642-804D-9BEF-D71E76830B3E}"/>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4982000" y="4300880"/>
            <a:ext cx="313184" cy="313184"/>
          </a:xfrm>
          <a:prstGeom prst="rect">
            <a:avLst/>
          </a:prstGeom>
        </p:spPr>
      </p:pic>
      <p:pic>
        <p:nvPicPr>
          <p:cNvPr id="80" name="Graphic 79" descr="Marker with solid fill">
            <a:extLst>
              <a:ext uri="{FF2B5EF4-FFF2-40B4-BE49-F238E27FC236}">
                <a16:creationId xmlns:a16="http://schemas.microsoft.com/office/drawing/2014/main" id="{3006D2C4-8855-514E-AD29-8CFB220EE882}"/>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4545030" y="3200363"/>
            <a:ext cx="313184" cy="313184"/>
          </a:xfrm>
          <a:prstGeom prst="rect">
            <a:avLst/>
          </a:prstGeom>
        </p:spPr>
      </p:pic>
      <p:pic>
        <p:nvPicPr>
          <p:cNvPr id="81" name="Graphic 80" descr="Marker with solid fill">
            <a:extLst>
              <a:ext uri="{FF2B5EF4-FFF2-40B4-BE49-F238E27FC236}">
                <a16:creationId xmlns:a16="http://schemas.microsoft.com/office/drawing/2014/main" id="{D75F734C-D443-4B46-93DA-AF0CF31FBF3A}"/>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3687274" y="2439712"/>
            <a:ext cx="313184" cy="313184"/>
          </a:xfrm>
          <a:prstGeom prst="rect">
            <a:avLst/>
          </a:prstGeom>
        </p:spPr>
      </p:pic>
      <p:pic>
        <p:nvPicPr>
          <p:cNvPr id="82" name="Graphic 81" descr="Marker with solid fill">
            <a:extLst>
              <a:ext uri="{FF2B5EF4-FFF2-40B4-BE49-F238E27FC236}">
                <a16:creationId xmlns:a16="http://schemas.microsoft.com/office/drawing/2014/main" id="{C7AE84ED-8422-DC4E-B175-CC5C8F704B8F}"/>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4319722" y="2262274"/>
            <a:ext cx="313184" cy="313184"/>
          </a:xfrm>
          <a:prstGeom prst="rect">
            <a:avLst/>
          </a:prstGeom>
        </p:spPr>
      </p:pic>
      <p:pic>
        <p:nvPicPr>
          <p:cNvPr id="83" name="Graphic 82" descr="Marker with solid fill">
            <a:extLst>
              <a:ext uri="{FF2B5EF4-FFF2-40B4-BE49-F238E27FC236}">
                <a16:creationId xmlns:a16="http://schemas.microsoft.com/office/drawing/2014/main" id="{2532B885-263B-9047-A78D-9A81683C9B79}"/>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7458162" y="1573864"/>
            <a:ext cx="313184" cy="313184"/>
          </a:xfrm>
          <a:prstGeom prst="rect">
            <a:avLst/>
          </a:prstGeom>
        </p:spPr>
      </p:pic>
      <p:pic>
        <p:nvPicPr>
          <p:cNvPr id="84" name="Graphic 83" descr="Marker with solid fill">
            <a:extLst>
              <a:ext uri="{FF2B5EF4-FFF2-40B4-BE49-F238E27FC236}">
                <a16:creationId xmlns:a16="http://schemas.microsoft.com/office/drawing/2014/main" id="{34D460A1-4807-2542-A643-4A069172EFB1}"/>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7328690" y="1598140"/>
            <a:ext cx="313184" cy="313184"/>
          </a:xfrm>
          <a:prstGeom prst="rect">
            <a:avLst/>
          </a:prstGeom>
        </p:spPr>
      </p:pic>
      <p:pic>
        <p:nvPicPr>
          <p:cNvPr id="85" name="Graphic 84" descr="Marker with solid fill">
            <a:extLst>
              <a:ext uri="{FF2B5EF4-FFF2-40B4-BE49-F238E27FC236}">
                <a16:creationId xmlns:a16="http://schemas.microsoft.com/office/drawing/2014/main" id="{A74ED9DC-6688-634F-A250-243C66A93ED4}"/>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7385334" y="1679060"/>
            <a:ext cx="313184" cy="313184"/>
          </a:xfrm>
          <a:prstGeom prst="rect">
            <a:avLst/>
          </a:prstGeom>
        </p:spPr>
      </p:pic>
      <p:pic>
        <p:nvPicPr>
          <p:cNvPr id="86" name="Graphic 85" descr="Marker with solid fill">
            <a:extLst>
              <a:ext uri="{FF2B5EF4-FFF2-40B4-BE49-F238E27FC236}">
                <a16:creationId xmlns:a16="http://schemas.microsoft.com/office/drawing/2014/main" id="{AEE635D7-DEC7-0148-A210-028FEA359B33}"/>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6875536" y="1670968"/>
            <a:ext cx="313184" cy="313184"/>
          </a:xfrm>
          <a:prstGeom prst="rect">
            <a:avLst/>
          </a:prstGeom>
        </p:spPr>
      </p:pic>
      <p:pic>
        <p:nvPicPr>
          <p:cNvPr id="87" name="Graphic 86" descr="Marker with solid fill">
            <a:extLst>
              <a:ext uri="{FF2B5EF4-FFF2-40B4-BE49-F238E27FC236}">
                <a16:creationId xmlns:a16="http://schemas.microsoft.com/office/drawing/2014/main" id="{7554E447-FE87-C54B-8B21-57EF933B125E}"/>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7094021" y="1565772"/>
            <a:ext cx="313184" cy="313184"/>
          </a:xfrm>
          <a:prstGeom prst="rect">
            <a:avLst/>
          </a:prstGeom>
        </p:spPr>
      </p:pic>
      <p:pic>
        <p:nvPicPr>
          <p:cNvPr id="88" name="Graphic 87" descr="Marker with solid fill">
            <a:extLst>
              <a:ext uri="{FF2B5EF4-FFF2-40B4-BE49-F238E27FC236}">
                <a16:creationId xmlns:a16="http://schemas.microsoft.com/office/drawing/2014/main" id="{443C4B3F-A327-814A-838B-1304A4D2BD7E}"/>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7215401" y="1598140"/>
            <a:ext cx="313184" cy="313184"/>
          </a:xfrm>
          <a:prstGeom prst="rect">
            <a:avLst/>
          </a:prstGeom>
        </p:spPr>
      </p:pic>
      <p:pic>
        <p:nvPicPr>
          <p:cNvPr id="89" name="Graphic 88" descr="Marker with solid fill">
            <a:extLst>
              <a:ext uri="{FF2B5EF4-FFF2-40B4-BE49-F238E27FC236}">
                <a16:creationId xmlns:a16="http://schemas.microsoft.com/office/drawing/2014/main" id="{0DC73A53-C4DE-4445-B167-0D121CD52721}"/>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4481562" y="1987144"/>
            <a:ext cx="313184" cy="313184"/>
          </a:xfrm>
          <a:prstGeom prst="rect">
            <a:avLst/>
          </a:prstGeom>
        </p:spPr>
      </p:pic>
      <p:pic>
        <p:nvPicPr>
          <p:cNvPr id="90" name="Graphic 89" descr="Marker with solid fill">
            <a:extLst>
              <a:ext uri="{FF2B5EF4-FFF2-40B4-BE49-F238E27FC236}">
                <a16:creationId xmlns:a16="http://schemas.microsoft.com/office/drawing/2014/main" id="{AF39396C-6A5A-FA42-986E-C13F19F631DA}"/>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4376366" y="1946684"/>
            <a:ext cx="313184" cy="313184"/>
          </a:xfrm>
          <a:prstGeom prst="rect">
            <a:avLst/>
          </a:prstGeom>
        </p:spPr>
      </p:pic>
      <p:pic>
        <p:nvPicPr>
          <p:cNvPr id="91" name="Graphic 90" descr="Marker with solid fill">
            <a:extLst>
              <a:ext uri="{FF2B5EF4-FFF2-40B4-BE49-F238E27FC236}">
                <a16:creationId xmlns:a16="http://schemas.microsoft.com/office/drawing/2014/main" id="{ADA742A8-F8A3-C34A-B42B-1DC158290AFD}"/>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4085053" y="1623003"/>
            <a:ext cx="313184" cy="313184"/>
          </a:xfrm>
          <a:prstGeom prst="rect">
            <a:avLst/>
          </a:prstGeom>
        </p:spPr>
      </p:pic>
      <p:pic>
        <p:nvPicPr>
          <p:cNvPr id="92" name="Graphic 91" descr="Marker with solid fill">
            <a:extLst>
              <a:ext uri="{FF2B5EF4-FFF2-40B4-BE49-F238E27FC236}">
                <a16:creationId xmlns:a16="http://schemas.microsoft.com/office/drawing/2014/main" id="{461D264F-BF20-1F41-8FCE-E4D7FA9A13E3}"/>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4182157" y="1720107"/>
            <a:ext cx="313184" cy="313184"/>
          </a:xfrm>
          <a:prstGeom prst="rect">
            <a:avLst/>
          </a:prstGeom>
        </p:spPr>
      </p:pic>
      <p:pic>
        <p:nvPicPr>
          <p:cNvPr id="93" name="Graphic 92" descr="Marker with solid fill">
            <a:extLst>
              <a:ext uri="{FF2B5EF4-FFF2-40B4-BE49-F238E27FC236}">
                <a16:creationId xmlns:a16="http://schemas.microsoft.com/office/drawing/2014/main" id="{01505620-15B1-1A4D-A195-EB87809CBA79}"/>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4165973" y="1792935"/>
            <a:ext cx="313184" cy="313184"/>
          </a:xfrm>
          <a:prstGeom prst="rect">
            <a:avLst/>
          </a:prstGeom>
        </p:spPr>
      </p:pic>
      <p:pic>
        <p:nvPicPr>
          <p:cNvPr id="94" name="Graphic 93" descr="Marker with solid fill">
            <a:extLst>
              <a:ext uri="{FF2B5EF4-FFF2-40B4-BE49-F238E27FC236}">
                <a16:creationId xmlns:a16="http://schemas.microsoft.com/office/drawing/2014/main" id="{BD6E3A08-1566-B845-979E-76E658A5C7DD}"/>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3712820" y="1703922"/>
            <a:ext cx="313184" cy="313184"/>
          </a:xfrm>
          <a:prstGeom prst="rect">
            <a:avLst/>
          </a:prstGeom>
        </p:spPr>
      </p:pic>
      <p:pic>
        <p:nvPicPr>
          <p:cNvPr id="95" name="Graphic 94" descr="Marker with solid fill">
            <a:extLst>
              <a:ext uri="{FF2B5EF4-FFF2-40B4-BE49-F238E27FC236}">
                <a16:creationId xmlns:a16="http://schemas.microsoft.com/office/drawing/2014/main" id="{A2C3FACD-9BE7-DD4C-8D35-EB2BEAD9FBD5}"/>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3777555" y="1970961"/>
            <a:ext cx="313184" cy="313184"/>
          </a:xfrm>
          <a:prstGeom prst="rect">
            <a:avLst/>
          </a:prstGeom>
        </p:spPr>
      </p:pic>
      <p:pic>
        <p:nvPicPr>
          <p:cNvPr id="96" name="Graphic 95" descr="Marker with solid fill">
            <a:extLst>
              <a:ext uri="{FF2B5EF4-FFF2-40B4-BE49-F238E27FC236}">
                <a16:creationId xmlns:a16="http://schemas.microsoft.com/office/drawing/2014/main" id="{46E87B89-E78F-A14C-99F2-0421570F16BC}"/>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3842291" y="2084249"/>
            <a:ext cx="313184" cy="313184"/>
          </a:xfrm>
          <a:prstGeom prst="rect">
            <a:avLst/>
          </a:prstGeom>
        </p:spPr>
      </p:pic>
      <p:pic>
        <p:nvPicPr>
          <p:cNvPr id="97" name="Graphic 96" descr="Marker with solid fill">
            <a:extLst>
              <a:ext uri="{FF2B5EF4-FFF2-40B4-BE49-F238E27FC236}">
                <a16:creationId xmlns:a16="http://schemas.microsoft.com/office/drawing/2014/main" id="{21971F66-27DB-C94C-A121-37F50845B811}"/>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3389137" y="2148985"/>
            <a:ext cx="313184" cy="313184"/>
          </a:xfrm>
          <a:prstGeom prst="rect">
            <a:avLst/>
          </a:prstGeom>
        </p:spPr>
      </p:pic>
      <p:pic>
        <p:nvPicPr>
          <p:cNvPr id="98" name="Graphic 97" descr="Marker with solid fill">
            <a:extLst>
              <a:ext uri="{FF2B5EF4-FFF2-40B4-BE49-F238E27FC236}">
                <a16:creationId xmlns:a16="http://schemas.microsoft.com/office/drawing/2014/main" id="{F9EF303E-5F8A-5841-B5FB-7215092D7199}"/>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3324401" y="1987144"/>
            <a:ext cx="313184" cy="313184"/>
          </a:xfrm>
          <a:prstGeom prst="rect">
            <a:avLst/>
          </a:prstGeom>
        </p:spPr>
      </p:pic>
      <p:sp>
        <p:nvSpPr>
          <p:cNvPr id="99" name="Rectangle 98">
            <a:hlinkClick r:id="rId10"/>
            <a:extLst>
              <a:ext uri="{FF2B5EF4-FFF2-40B4-BE49-F238E27FC236}">
                <a16:creationId xmlns:a16="http://schemas.microsoft.com/office/drawing/2014/main" id="{2A6480F3-532C-6543-85E7-0BC80B7701C0}"/>
              </a:ext>
            </a:extLst>
          </p:cNvPr>
          <p:cNvSpPr/>
          <p:nvPr userDrawn="1"/>
        </p:nvSpPr>
        <p:spPr>
          <a:xfrm>
            <a:off x="5817212" y="5464311"/>
            <a:ext cx="1862964" cy="45292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1" name="Rectangle 100">
            <a:hlinkClick r:id="rId10"/>
            <a:extLst>
              <a:ext uri="{FF2B5EF4-FFF2-40B4-BE49-F238E27FC236}">
                <a16:creationId xmlns:a16="http://schemas.microsoft.com/office/drawing/2014/main" id="{271C9EA2-037E-9447-9A8A-CC48EEAF6E57}"/>
              </a:ext>
            </a:extLst>
          </p:cNvPr>
          <p:cNvSpPr/>
          <p:nvPr userDrawn="1"/>
        </p:nvSpPr>
        <p:spPr>
          <a:xfrm>
            <a:off x="358737" y="5482882"/>
            <a:ext cx="2890655"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3" name="Rectangle 102">
            <a:hlinkClick r:id="rId10"/>
            <a:extLst>
              <a:ext uri="{FF2B5EF4-FFF2-40B4-BE49-F238E27FC236}">
                <a16:creationId xmlns:a16="http://schemas.microsoft.com/office/drawing/2014/main" id="{F9B80F2A-9AF6-7C46-83DC-D13BDFBA94F0}"/>
              </a:ext>
            </a:extLst>
          </p:cNvPr>
          <p:cNvSpPr/>
          <p:nvPr userDrawn="1"/>
        </p:nvSpPr>
        <p:spPr>
          <a:xfrm>
            <a:off x="3341404" y="5480236"/>
            <a:ext cx="2271388"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4" name="TextBox 103">
            <a:extLst>
              <a:ext uri="{FF2B5EF4-FFF2-40B4-BE49-F238E27FC236}">
                <a16:creationId xmlns:a16="http://schemas.microsoft.com/office/drawing/2014/main" id="{F252FFC7-612C-4E4B-9164-B9925A5E0ED4}"/>
              </a:ext>
            </a:extLst>
          </p:cNvPr>
          <p:cNvSpPr txBox="1"/>
          <p:nvPr userDrawn="1"/>
        </p:nvSpPr>
        <p:spPr>
          <a:xfrm>
            <a:off x="323528" y="4130089"/>
            <a:ext cx="2351584" cy="307777"/>
          </a:xfrm>
          <a:prstGeom prst="rect">
            <a:avLst/>
          </a:prstGeom>
          <a:noFill/>
        </p:spPr>
        <p:txBody>
          <a:bodyPr wrap="square" rtlCol="0">
            <a:spAutoFit/>
          </a:bodyPr>
          <a:lstStyle/>
          <a:p>
            <a:r>
              <a:rPr lang="en-GB" sz="1400" dirty="0">
                <a:solidFill>
                  <a:schemeClr val="tx2"/>
                </a:solidFill>
                <a:latin typeface="Arial" panose="020B0604020202020204" pitchFamily="34" charset="0"/>
                <a:ea typeface="Aileron" charset="0"/>
                <a:cs typeface="Arial" panose="020B0604020202020204" pitchFamily="34" charset="0"/>
              </a:rPr>
              <a:t>For more information visit</a:t>
            </a:r>
          </a:p>
        </p:txBody>
      </p:sp>
      <p:pic>
        <p:nvPicPr>
          <p:cNvPr id="2" name="Picture 1" descr="A picture containing text, font, logo, graphics&#10;&#10;Description automatically generated">
            <a:hlinkClick r:id="rId10"/>
            <a:extLst>
              <a:ext uri="{FF2B5EF4-FFF2-40B4-BE49-F238E27FC236}">
                <a16:creationId xmlns:a16="http://schemas.microsoft.com/office/drawing/2014/main" id="{F400ABA1-C4CC-C41A-596B-25D4EF19730E}"/>
              </a:ext>
            </a:extLst>
          </p:cNvPr>
          <p:cNvPicPr>
            <a:picLocks noChangeAspect="1"/>
          </p:cNvPicPr>
          <p:nvPr userDrawn="1"/>
        </p:nvPicPr>
        <p:blipFill>
          <a:blip r:embed="rId23"/>
          <a:stretch>
            <a:fillRect/>
          </a:stretch>
        </p:blipFill>
        <p:spPr>
          <a:xfrm>
            <a:off x="373968" y="4472140"/>
            <a:ext cx="1833600" cy="945696"/>
          </a:xfrm>
          <a:prstGeom prst="rect">
            <a:avLst/>
          </a:prstGeom>
        </p:spPr>
      </p:pic>
    </p:spTree>
  </p:cSld>
  <p:clrMapOvr>
    <a:masterClrMapping/>
  </p:clrMapOvr>
  <p:transition>
    <p:fade/>
  </p:transition>
  <p:extLst>
    <p:ext uri="{DCECCB84-F9BA-43D5-87BE-67443E8EF086}">
      <p15:sldGuideLst xmlns:p15="http://schemas.microsoft.com/office/powerpoint/2012/main">
        <p15:guide id="1" pos="274" userDrawn="1">
          <p15:clr>
            <a:srgbClr val="FBAE40"/>
          </p15:clr>
        </p15:guide>
        <p15:guide id="2" orient="horz" pos="548" userDrawn="1">
          <p15:clr>
            <a:srgbClr val="FBAE40"/>
          </p15:clr>
        </p15:guide>
        <p15:guide id="3" pos="1471" userDrawn="1">
          <p15:clr>
            <a:srgbClr val="FBAE40"/>
          </p15:clr>
        </p15:guide>
        <p15:guide id="4" pos="1317" userDrawn="1">
          <p15:clr>
            <a:srgbClr val="FBAE40"/>
          </p15:clr>
        </p15:guide>
        <p15:guide id="5" orient="horz" pos="2909" userDrawn="1">
          <p15:clr>
            <a:srgbClr val="FBAE40"/>
          </p15:clr>
        </p15:guide>
        <p15:guide id="6" orient="horz" pos="335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620184" y="1425600"/>
            <a:ext cx="10963200" cy="4525200"/>
          </a:xfrm>
        </p:spPr>
        <p:txBody>
          <a:bodyPr>
            <a:noAutofit/>
          </a:bodyPr>
          <a:lstStyle>
            <a:lvl1pPr>
              <a:buClr>
                <a:schemeClr val="accent1"/>
              </a:buCl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4"/>
          <p:cNvSpPr>
            <a:spLocks noGrp="1"/>
          </p:cNvSpPr>
          <p:nvPr>
            <p:ph type="title"/>
          </p:nvPr>
        </p:nvSpPr>
        <p:spPr>
          <a:xfrm>
            <a:off x="619201" y="259200"/>
            <a:ext cx="10963199" cy="864000"/>
          </a:xfrm>
        </p:spPr>
        <p:txBody>
          <a:bodyPr anchor="t"/>
          <a:lstStyle>
            <a:lvl1pPr>
              <a:lnSpc>
                <a:spcPct val="100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8"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7" name="Content Placeholder 5">
            <a:extLst>
              <a:ext uri="{FF2B5EF4-FFF2-40B4-BE49-F238E27FC236}">
                <a16:creationId xmlns:a16="http://schemas.microsoft.com/office/drawing/2014/main" id="{A9B8AF02-8DFA-0F48-AD52-63D63C30E8AB}"/>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371778731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content NO LOGO">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620184" y="1425600"/>
            <a:ext cx="10963200" cy="4525200"/>
          </a:xfrm>
        </p:spPr>
        <p:txBody>
          <a:bodyPr>
            <a:noAutofit/>
          </a:bodyPr>
          <a:lstStyle>
            <a:lvl1pPr>
              <a:buClr>
                <a:schemeClr val="accent1"/>
              </a:buCl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4"/>
          <p:cNvSpPr>
            <a:spLocks noGrp="1"/>
          </p:cNvSpPr>
          <p:nvPr>
            <p:ph type="title"/>
          </p:nvPr>
        </p:nvSpPr>
        <p:spPr>
          <a:xfrm>
            <a:off x="619201" y="259200"/>
            <a:ext cx="10963199" cy="864000"/>
          </a:xfrm>
        </p:spPr>
        <p:txBody>
          <a:bodyPr anchor="t"/>
          <a:lstStyle>
            <a:lvl1pPr>
              <a:lnSpc>
                <a:spcPct val="100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8"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7" name="Content Placeholder 5">
            <a:extLst>
              <a:ext uri="{FF2B5EF4-FFF2-40B4-BE49-F238E27FC236}">
                <a16:creationId xmlns:a16="http://schemas.microsoft.com/office/drawing/2014/main" id="{A9B8AF02-8DFA-0F48-AD52-63D63C30E8AB}"/>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Rectangle 1">
            <a:extLst>
              <a:ext uri="{FF2B5EF4-FFF2-40B4-BE49-F238E27FC236}">
                <a16:creationId xmlns:a16="http://schemas.microsoft.com/office/drawing/2014/main" id="{E95B24BC-BC56-FD4E-B9E0-A07C7B8EBB54}"/>
              </a:ext>
            </a:extLst>
          </p:cNvPr>
          <p:cNvSpPr/>
          <p:nvPr userDrawn="1"/>
        </p:nvSpPr>
        <p:spPr>
          <a:xfrm>
            <a:off x="9984432" y="259200"/>
            <a:ext cx="1872208" cy="6495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98796100"/>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86211-0B5A-44F1-9151-5353D4E275E2}"/>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06634FE9-1001-4DEF-A614-4A61A84B382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7D26C7B-27E7-4165-ADED-FC38CACE81BE}"/>
              </a:ext>
            </a:extLst>
          </p:cNvPr>
          <p:cNvSpPr>
            <a:spLocks noGrp="1"/>
          </p:cNvSpPr>
          <p:nvPr>
            <p:ph type="dt" sz="half" idx="10"/>
          </p:nvPr>
        </p:nvSpPr>
        <p:spPr/>
        <p:txBody>
          <a:bodyPr/>
          <a:lstStyle/>
          <a:p>
            <a:endParaRPr lang="en-CA" dirty="0"/>
          </a:p>
        </p:txBody>
      </p:sp>
      <p:sp>
        <p:nvSpPr>
          <p:cNvPr id="5" name="Footer Placeholder 4">
            <a:extLst>
              <a:ext uri="{FF2B5EF4-FFF2-40B4-BE49-F238E27FC236}">
                <a16:creationId xmlns:a16="http://schemas.microsoft.com/office/drawing/2014/main" id="{B35C25EA-4B99-4D72-99EF-4AA60B0CEACA}"/>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1F1978FC-3E77-4B6E-9F71-E78C033FBDBA}"/>
              </a:ext>
            </a:extLst>
          </p:cNvPr>
          <p:cNvSpPr>
            <a:spLocks noGrp="1"/>
          </p:cNvSpPr>
          <p:nvPr>
            <p:ph type="sldNum" sz="quarter" idx="12"/>
          </p:nvPr>
        </p:nvSpPr>
        <p:spPr/>
        <p:txBody>
          <a:bodyPr/>
          <a:lstStyle/>
          <a:p>
            <a:fld id="{58C1EAFC-9660-4A13-8A2A-6D8F7B0405F6}" type="slidenum">
              <a:rPr lang="en-CA" smtClean="0"/>
              <a:t>‹#›</a:t>
            </a:fld>
            <a:endParaRPr lang="en-CA" dirty="0"/>
          </a:p>
        </p:txBody>
      </p:sp>
    </p:spTree>
    <p:extLst>
      <p:ext uri="{BB962C8B-B14F-4D97-AF65-F5344CB8AC3E}">
        <p14:creationId xmlns:p14="http://schemas.microsoft.com/office/powerpoint/2010/main" val="18043496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7CD06-1AD3-4ECD-8328-8AA16E83B4CD}"/>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2486840D-DB86-4E68-9719-D65F491FF2D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3FB5A2E0-72D2-4D22-952D-B7E360A1F65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23C3A891-6D48-4F76-9A1C-DCC6D2EA96C2}"/>
              </a:ext>
            </a:extLst>
          </p:cNvPr>
          <p:cNvSpPr>
            <a:spLocks noGrp="1"/>
          </p:cNvSpPr>
          <p:nvPr>
            <p:ph type="dt" sz="half" idx="10"/>
          </p:nvPr>
        </p:nvSpPr>
        <p:spPr/>
        <p:txBody>
          <a:bodyPr/>
          <a:lstStyle/>
          <a:p>
            <a:endParaRPr lang="en-CA" dirty="0"/>
          </a:p>
        </p:txBody>
      </p:sp>
      <p:sp>
        <p:nvSpPr>
          <p:cNvPr id="6" name="Footer Placeholder 5">
            <a:extLst>
              <a:ext uri="{FF2B5EF4-FFF2-40B4-BE49-F238E27FC236}">
                <a16:creationId xmlns:a16="http://schemas.microsoft.com/office/drawing/2014/main" id="{CBB04174-C5EC-400D-BD9B-9BE03AC196F2}"/>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386A4FF0-09C9-4253-B2DC-3ACE34BCCAD7}"/>
              </a:ext>
            </a:extLst>
          </p:cNvPr>
          <p:cNvSpPr>
            <a:spLocks noGrp="1"/>
          </p:cNvSpPr>
          <p:nvPr>
            <p:ph type="sldNum" sz="quarter" idx="12"/>
          </p:nvPr>
        </p:nvSpPr>
        <p:spPr/>
        <p:txBody>
          <a:bodyPr/>
          <a:lstStyle/>
          <a:p>
            <a:fld id="{58C1EAFC-9660-4A13-8A2A-6D8F7B0405F6}" type="slidenum">
              <a:rPr lang="en-CA" smtClean="0"/>
              <a:t>‹#›</a:t>
            </a:fld>
            <a:endParaRPr lang="en-CA" dirty="0"/>
          </a:p>
        </p:txBody>
      </p:sp>
    </p:spTree>
    <p:extLst>
      <p:ext uri="{BB962C8B-B14F-4D97-AF65-F5344CB8AC3E}">
        <p14:creationId xmlns:p14="http://schemas.microsoft.com/office/powerpoint/2010/main" val="3403905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2_Disposition personnalisée">
    <p:bg>
      <p:bgPr>
        <a:solidFill>
          <a:srgbClr val="5D8298"/>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Modify the text</a:t>
            </a:r>
          </a:p>
        </p:txBody>
      </p:sp>
      <p:sp>
        <p:nvSpPr>
          <p:cNvPr id="4" name="Espace réservé du numéro de diapositive 6">
            <a:extLst>
              <a:ext uri="{FF2B5EF4-FFF2-40B4-BE49-F238E27FC236}">
                <a16:creationId xmlns:a16="http://schemas.microsoft.com/office/drawing/2014/main" id="{7F3DB38C-06DF-D5F1-69EA-28B3F4D73646}"/>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7_Disposition personnalisée">
    <p:bg>
      <p:bgPr>
        <a:solidFill>
          <a:schemeClr val="accent1"/>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Modify the text</a:t>
            </a:r>
          </a:p>
        </p:txBody>
      </p:sp>
      <p:sp>
        <p:nvSpPr>
          <p:cNvPr id="4" name="Espace réservé du numéro de diapositive 6">
            <a:extLst>
              <a:ext uri="{FF2B5EF4-FFF2-40B4-BE49-F238E27FC236}">
                <a16:creationId xmlns:a16="http://schemas.microsoft.com/office/drawing/2014/main" id="{7F3DB38C-06DF-D5F1-69EA-28B3F4D73646}"/>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278177376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5_Disposition personnalisée">
    <p:spTree>
      <p:nvGrpSpPr>
        <p:cNvPr id="1" name=""/>
        <p:cNvGrpSpPr/>
        <p:nvPr/>
      </p:nvGrpSpPr>
      <p:grpSpPr>
        <a:xfrm>
          <a:off x="0" y="0"/>
          <a:ext cx="0" cy="0"/>
          <a:chOff x="0" y="0"/>
          <a:chExt cx="0" cy="0"/>
        </a:xfrm>
      </p:grpSpPr>
      <p:sp>
        <p:nvSpPr>
          <p:cNvPr id="9"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b="1" i="0" spc="0">
                <a:solidFill>
                  <a:srgbClr val="5D8298"/>
                </a:solidFill>
                <a:latin typeface="Arial" panose="020B0604020202020204" pitchFamily="34" charset="0"/>
                <a:ea typeface="Arial" panose="020B0604020202020204" pitchFamily="34" charset="0"/>
                <a:cs typeface="Arial" panose="020B0604020202020204" pitchFamily="34" charset="0"/>
              </a:defRPr>
            </a:lvl1pPr>
          </a:lstStyle>
          <a:p>
            <a:r>
              <a:rPr lang="fr-FR" dirty="0"/>
              <a:t>Click and </a:t>
            </a:r>
            <a:r>
              <a:rPr lang="fr-FR" dirty="0" err="1"/>
              <a:t>Modify</a:t>
            </a:r>
            <a:r>
              <a:rPr lang="fr-FR" dirty="0"/>
              <a:t> </a:t>
            </a:r>
            <a:br>
              <a:rPr lang="fr-FR" dirty="0"/>
            </a:br>
            <a:r>
              <a:rPr lang="fr-FR" dirty="0"/>
              <a:t>the </a:t>
            </a:r>
            <a:r>
              <a:rPr lang="fr-FR" dirty="0" err="1"/>
              <a:t>text</a:t>
            </a:r>
            <a:endParaRPr lang="fr-FR" dirty="0"/>
          </a:p>
        </p:txBody>
      </p:sp>
      <p:sp>
        <p:nvSpPr>
          <p:cNvPr id="10" name="Rectangle 9"/>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latin typeface="Arial" panose="020B0604020202020204" pitchFamily="34" charset="0"/>
              <a:cs typeface="Arial" panose="020B0604020202020204" pitchFamily="34" charset="0"/>
            </a:endParaRPr>
          </a:p>
        </p:txBody>
      </p:sp>
      <p:sp>
        <p:nvSpPr>
          <p:cNvPr id="2" name="Espace réservé du numéro de diapositive 6">
            <a:extLst>
              <a:ext uri="{FF2B5EF4-FFF2-40B4-BE49-F238E27FC236}">
                <a16:creationId xmlns:a16="http://schemas.microsoft.com/office/drawing/2014/main" id="{E10039EE-0CDB-289D-555F-C15119038EF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pic>
        <p:nvPicPr>
          <p:cNvPr id="4" name="Image 4">
            <a:extLst>
              <a:ext uri="{FF2B5EF4-FFF2-40B4-BE49-F238E27FC236}">
                <a16:creationId xmlns:a16="http://schemas.microsoft.com/office/drawing/2014/main" id="{A24544EF-9462-A8D9-B04B-5333B800A851}"/>
              </a:ext>
            </a:extLst>
          </p:cNvPr>
          <p:cNvPicPr>
            <a:picLocks noChangeAspect="1" noChangeArrowheads="1"/>
          </p:cNvPicPr>
          <p:nvPr userDrawn="1"/>
        </p:nvPicPr>
        <p:blipFill>
          <a:blip r:embed="rId2">
            <a:alphaModFix amt="36000"/>
            <a:extLst>
              <a:ext uri="{28A0092B-C50C-407E-A947-70E740481C1C}">
                <a14:useLocalDpi xmlns:a14="http://schemas.microsoft.com/office/drawing/2010/main"/>
              </a:ext>
            </a:extLst>
          </a:blip>
          <a:srcRect/>
          <a:stretch>
            <a:fillRect/>
          </a:stretch>
        </p:blipFill>
        <p:spPr bwMode="auto">
          <a:xfrm rot="9573297">
            <a:off x="9123133" y="-1381666"/>
            <a:ext cx="8240288" cy="13246705"/>
          </a:xfrm>
          <a:prstGeom prst="rect">
            <a:avLst/>
          </a:prstGeom>
          <a:noFill/>
          <a:ln>
            <a:noFill/>
          </a:ln>
          <a:extLst>
            <a:ext uri="{909E8E84-426E-40dd-AFC4-6F175D3DCCD1}">
              <a14:hiddenFill xmlns:a14="http://schemas.microsoft.com/office/drawing/2010/main" xmlns="">
                <a:solidFill>
                  <a:srgbClr val="FFFFFF">
                    <a:alpha val="36078"/>
                  </a:srgbClr>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13794990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6_Disposition personnalisée">
    <p:bg>
      <p:bgPr>
        <a:solidFill>
          <a:srgbClr val="5D8298"/>
        </a:solidFill>
        <a:effectLst/>
      </p:bgPr>
    </p:bg>
    <p:spTree>
      <p:nvGrpSpPr>
        <p:cNvPr id="1" name=""/>
        <p:cNvGrpSpPr/>
        <p:nvPr/>
      </p:nvGrpSpPr>
      <p:grpSpPr>
        <a:xfrm>
          <a:off x="0" y="0"/>
          <a:ext cx="0" cy="0"/>
          <a:chOff x="0" y="0"/>
          <a:chExt cx="0" cy="0"/>
        </a:xfrm>
      </p:grpSpPr>
      <p:sp>
        <p:nvSpPr>
          <p:cNvPr id="3" name="Titre 1"/>
          <p:cNvSpPr>
            <a:spLocks noGrp="1"/>
          </p:cNvSpPr>
          <p:nvPr>
            <p:ph type="title" hasCustomPrompt="1"/>
          </p:nvPr>
        </p:nvSpPr>
        <p:spPr>
          <a:xfrm>
            <a:off x="609600" y="274638"/>
            <a:ext cx="10972800" cy="4162474"/>
          </a:xfrm>
          <a:prstGeom prst="rect">
            <a:avLst/>
          </a:prstGeom>
        </p:spPr>
        <p:txBody>
          <a:bodyPr anchor="ctr">
            <a:normAutofit/>
          </a:bodyPr>
          <a:lstStyle>
            <a:lvl1pPr algn="ctr">
              <a:defRPr sz="40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en-GB" noProof="0" dirty="0"/>
              <a:t>Click and Modify the text</a:t>
            </a:r>
          </a:p>
        </p:txBody>
      </p:sp>
      <p:sp>
        <p:nvSpPr>
          <p:cNvPr id="4" name="Sous-titre 2"/>
          <p:cNvSpPr>
            <a:spLocks noGrp="1"/>
          </p:cNvSpPr>
          <p:nvPr>
            <p:ph type="subTitle" idx="1"/>
          </p:nvPr>
        </p:nvSpPr>
        <p:spPr>
          <a:xfrm>
            <a:off x="609600" y="4653136"/>
            <a:ext cx="10972800" cy="1655762"/>
          </a:xfrm>
          <a:prstGeom prst="rect">
            <a:avLst/>
          </a:prstGeom>
        </p:spPr>
        <p:txBody>
          <a:bodyPr>
            <a:normAutofit/>
          </a:bodyPr>
          <a:lstStyle>
            <a:lvl1pPr marL="0" indent="0" algn="ctr">
              <a:buNone/>
              <a:defRPr sz="32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endParaRPr lang="en-GB" noProof="0" dirty="0"/>
          </a:p>
        </p:txBody>
      </p:sp>
      <p:sp>
        <p:nvSpPr>
          <p:cNvPr id="5" name="Content Placeholder 5">
            <a:extLst>
              <a:ext uri="{FF2B5EF4-FFF2-40B4-BE49-F238E27FC236}">
                <a16:creationId xmlns:a16="http://schemas.microsoft.com/office/drawing/2014/main" id="{CB0892A3-AA32-4643-922B-907261114EE2}"/>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chemeClr val="bg1"/>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6" name="Espace réservé du numéro de diapositive 6">
            <a:extLst>
              <a:ext uri="{FF2B5EF4-FFF2-40B4-BE49-F238E27FC236}">
                <a16:creationId xmlns:a16="http://schemas.microsoft.com/office/drawing/2014/main" id="{07826307-9C41-F0BA-D66F-850E45A2C816}"/>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75691566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_Disposition personnalisée">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sz="1800" noProof="0"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C886629B-70FD-5844-A852-AA84E9AB03FD}"/>
              </a:ext>
            </a:extLst>
          </p:cNvPr>
          <p:cNvSpPr>
            <a:spLocks noGrp="1"/>
          </p:cNvSpPr>
          <p:nvPr>
            <p:ph type="title" hasCustomPrompt="1"/>
          </p:nvPr>
        </p:nvSpPr>
        <p:spPr>
          <a:xfrm>
            <a:off x="431371" y="1052832"/>
            <a:ext cx="11247039" cy="647976"/>
          </a:xfrm>
        </p:spPr>
        <p:txBody>
          <a:bodyPr>
            <a:noAutofit/>
          </a:bodyPr>
          <a:lstStyle>
            <a:lvl1pPr algn="ctr">
              <a:defRPr sz="4000" spc="0">
                <a:latin typeface="Arial" panose="020B0604020202020204" pitchFamily="34" charset="0"/>
                <a:cs typeface="Arial" panose="020B0604020202020204" pitchFamily="34" charset="0"/>
              </a:defRPr>
            </a:lvl1pPr>
          </a:lstStyle>
          <a:p>
            <a:r>
              <a:rPr lang="en-GB" dirty="0"/>
              <a:t>Click AND MODIFY THE TEXT</a:t>
            </a:r>
            <a:endParaRPr lang="en-US" dirty="0"/>
          </a:p>
        </p:txBody>
      </p:sp>
      <p:sp>
        <p:nvSpPr>
          <p:cNvPr id="17" name="Text Placeholder 16">
            <a:extLst>
              <a:ext uri="{FF2B5EF4-FFF2-40B4-BE49-F238E27FC236}">
                <a16:creationId xmlns:a16="http://schemas.microsoft.com/office/drawing/2014/main" id="{29E1BEE5-34CE-E34C-BCFB-D7083C34B8C5}"/>
              </a:ext>
            </a:extLst>
          </p:cNvPr>
          <p:cNvSpPr>
            <a:spLocks noGrp="1"/>
          </p:cNvSpPr>
          <p:nvPr>
            <p:ph type="body" sz="quarter" idx="10" hasCustomPrompt="1"/>
          </p:nvPr>
        </p:nvSpPr>
        <p:spPr>
          <a:xfrm>
            <a:off x="1968499" y="2580900"/>
            <a:ext cx="8255959" cy="416053"/>
          </a:xfrm>
        </p:spPr>
        <p:txBody>
          <a:bodyPr>
            <a:normAutofit/>
          </a:bodyPr>
          <a:lstStyle>
            <a:lvl1pPr marL="0" indent="0" algn="ctr">
              <a:buNone/>
              <a:defRPr sz="2400" b="1" cap="all" baseline="0">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18" name="Text Placeholder 16">
            <a:extLst>
              <a:ext uri="{FF2B5EF4-FFF2-40B4-BE49-F238E27FC236}">
                <a16:creationId xmlns:a16="http://schemas.microsoft.com/office/drawing/2014/main" id="{5E89AE6E-09E9-A04C-9CFE-768FC4130566}"/>
              </a:ext>
            </a:extLst>
          </p:cNvPr>
          <p:cNvSpPr>
            <a:spLocks noGrp="1"/>
          </p:cNvSpPr>
          <p:nvPr>
            <p:ph type="body" sz="quarter" idx="11" hasCustomPrompt="1"/>
          </p:nvPr>
        </p:nvSpPr>
        <p:spPr>
          <a:xfrm>
            <a:off x="1967542" y="3877044"/>
            <a:ext cx="8255959" cy="416053"/>
          </a:xfrm>
        </p:spPr>
        <p:txBody>
          <a:bodyPr>
            <a:normAutofit/>
          </a:bodyPr>
          <a:lstStyle>
            <a:lvl1pPr marL="0" indent="0" algn="ctr">
              <a:buNone/>
              <a:defRPr sz="2400" b="1" cap="all" baseline="0">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19" name="Text Placeholder 16">
            <a:extLst>
              <a:ext uri="{FF2B5EF4-FFF2-40B4-BE49-F238E27FC236}">
                <a16:creationId xmlns:a16="http://schemas.microsoft.com/office/drawing/2014/main" id="{FEC0F67F-0294-3044-9A92-E4F9BE84511E}"/>
              </a:ext>
            </a:extLst>
          </p:cNvPr>
          <p:cNvSpPr>
            <a:spLocks noGrp="1"/>
          </p:cNvSpPr>
          <p:nvPr>
            <p:ph type="body" sz="quarter" idx="12" hasCustomPrompt="1"/>
          </p:nvPr>
        </p:nvSpPr>
        <p:spPr>
          <a:xfrm>
            <a:off x="1967542" y="5125192"/>
            <a:ext cx="8255959" cy="536057"/>
          </a:xfrm>
        </p:spPr>
        <p:txBody>
          <a:bodyPr>
            <a:noAutofit/>
          </a:bodyPr>
          <a:lstStyle>
            <a:lvl1pPr marL="0" indent="0" algn="ctr">
              <a:buNone/>
              <a:defRPr sz="3200" b="1" cap="all" baseline="0">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8" name="Content Placeholder 5">
            <a:extLst>
              <a:ext uri="{FF2B5EF4-FFF2-40B4-BE49-F238E27FC236}">
                <a16:creationId xmlns:a16="http://schemas.microsoft.com/office/drawing/2014/main" id="{9DAE90F2-0D99-4E4A-B2F6-79682983F674}"/>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Espace réservé du numéro de diapositive 6">
            <a:extLst>
              <a:ext uri="{FF2B5EF4-FFF2-40B4-BE49-F238E27FC236}">
                <a16:creationId xmlns:a16="http://schemas.microsoft.com/office/drawing/2014/main" id="{35AB751E-7A11-39BA-B970-3360490ACF15}"/>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pic>
        <p:nvPicPr>
          <p:cNvPr id="4" name="Image 4">
            <a:extLst>
              <a:ext uri="{FF2B5EF4-FFF2-40B4-BE49-F238E27FC236}">
                <a16:creationId xmlns:a16="http://schemas.microsoft.com/office/drawing/2014/main" id="{7410656F-A160-31A9-012C-04F90613811C}"/>
              </a:ext>
            </a:extLst>
          </p:cNvPr>
          <p:cNvPicPr>
            <a:picLocks noChangeAspect="1" noChangeArrowheads="1"/>
          </p:cNvPicPr>
          <p:nvPr userDrawn="1"/>
        </p:nvPicPr>
        <p:blipFill>
          <a:blip r:embed="rId2">
            <a:alphaModFix amt="36000"/>
            <a:extLst>
              <a:ext uri="{28A0092B-C50C-407E-A947-70E740481C1C}">
                <a14:useLocalDpi xmlns:a14="http://schemas.microsoft.com/office/drawing/2010/main"/>
              </a:ext>
            </a:extLst>
          </a:blip>
          <a:srcRect/>
          <a:stretch>
            <a:fillRect/>
          </a:stretch>
        </p:blipFill>
        <p:spPr bwMode="auto">
          <a:xfrm rot="9573297">
            <a:off x="9123133" y="-1381666"/>
            <a:ext cx="8240288" cy="13246705"/>
          </a:xfrm>
          <a:prstGeom prst="rect">
            <a:avLst/>
          </a:prstGeom>
          <a:noFill/>
          <a:ln>
            <a:noFill/>
          </a:ln>
          <a:extLst>
            <a:ext uri="{909E8E84-426E-40dd-AFC4-6F175D3DCCD1}">
              <a14:hiddenFill xmlns:a14="http://schemas.microsoft.com/office/drawing/2010/main" xmlns="">
                <a:solidFill>
                  <a:srgbClr val="FFFFFF">
                    <a:alpha val="36078"/>
                  </a:srgbClr>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39829549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6" name="Content Placeholder 5"/>
          <p:cNvSpPr>
            <a:spLocks noGrp="1"/>
          </p:cNvSpPr>
          <p:nvPr>
            <p:ph sz="quarter" idx="14"/>
          </p:nvPr>
        </p:nvSpPr>
        <p:spPr>
          <a:xfrm>
            <a:off x="620184" y="1425600"/>
            <a:ext cx="10962216" cy="45252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5">
            <a:extLst>
              <a:ext uri="{FF2B5EF4-FFF2-40B4-BE49-F238E27FC236}">
                <a16:creationId xmlns:a16="http://schemas.microsoft.com/office/drawing/2014/main" id="{1C800C48-4F96-3047-964F-933FF318046D}"/>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Espace réservé du numéro de diapositive 6">
            <a:extLst>
              <a:ext uri="{FF2B5EF4-FFF2-40B4-BE49-F238E27FC236}">
                <a16:creationId xmlns:a16="http://schemas.microsoft.com/office/drawing/2014/main" id="{B17DF4BA-E97C-1CF7-120B-F6808F4B52B8}"/>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No spiral">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6" name="Content Placeholder 5"/>
          <p:cNvSpPr>
            <a:spLocks noGrp="1"/>
          </p:cNvSpPr>
          <p:nvPr>
            <p:ph sz="quarter" idx="14"/>
          </p:nvPr>
        </p:nvSpPr>
        <p:spPr>
          <a:xfrm>
            <a:off x="620184" y="1425600"/>
            <a:ext cx="10962216" cy="45252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5">
            <a:extLst>
              <a:ext uri="{FF2B5EF4-FFF2-40B4-BE49-F238E27FC236}">
                <a16:creationId xmlns:a16="http://schemas.microsoft.com/office/drawing/2014/main" id="{1C800C48-4F96-3047-964F-933FF318046D}"/>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Espace réservé du numéro de diapositive 6">
            <a:extLst>
              <a:ext uri="{FF2B5EF4-FFF2-40B4-BE49-F238E27FC236}">
                <a16:creationId xmlns:a16="http://schemas.microsoft.com/office/drawing/2014/main" id="{B17DF4BA-E97C-1CF7-120B-F6808F4B52B8}"/>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3" name="Rectangle 2">
            <a:extLst>
              <a:ext uri="{FF2B5EF4-FFF2-40B4-BE49-F238E27FC236}">
                <a16:creationId xmlns:a16="http://schemas.microsoft.com/office/drawing/2014/main" id="{113D6136-ABF3-8686-26B2-76FE39059063}"/>
              </a:ext>
            </a:extLst>
          </p:cNvPr>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484849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9" name="Espace réservé du texte 2"/>
          <p:cNvSpPr>
            <a:spLocks noGrp="1"/>
          </p:cNvSpPr>
          <p:nvPr>
            <p:ph type="body" idx="1" hasCustomPrompt="1"/>
          </p:nvPr>
        </p:nvSpPr>
        <p:spPr>
          <a:xfrm>
            <a:off x="609600" y="1214362"/>
            <a:ext cx="10972800" cy="702470"/>
          </a:xfrm>
          <a:prstGeom prst="rect">
            <a:avLst/>
          </a:prstGeom>
        </p:spPr>
        <p:txBody>
          <a:bodyPr wrap="square" lIns="0" tIns="0" rIns="0" bIns="0" anchor="t"/>
          <a:lstStyle>
            <a:lvl1pPr marL="0" indent="0" algn="l">
              <a:buNone/>
              <a:defRPr sz="2000" b="1" i="0"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AND ADD TEXT</a:t>
            </a:r>
          </a:p>
        </p:txBody>
      </p:sp>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4" name="Content Placeholder 3"/>
          <p:cNvSpPr>
            <a:spLocks noGrp="1"/>
          </p:cNvSpPr>
          <p:nvPr>
            <p:ph sz="quarter" idx="14"/>
          </p:nvPr>
        </p:nvSpPr>
        <p:spPr>
          <a:xfrm>
            <a:off x="619200" y="1987200"/>
            <a:ext cx="10963200" cy="3960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Content Placeholder 5">
            <a:extLst>
              <a:ext uri="{FF2B5EF4-FFF2-40B4-BE49-F238E27FC236}">
                <a16:creationId xmlns:a16="http://schemas.microsoft.com/office/drawing/2014/main" id="{8E9715FD-800D-EC4B-B5EC-4EF7DCBD08D6}"/>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3" name="Espace réservé du numéro de diapositive 6">
            <a:extLst>
              <a:ext uri="{FF2B5EF4-FFF2-40B4-BE49-F238E27FC236}">
                <a16:creationId xmlns:a16="http://schemas.microsoft.com/office/drawing/2014/main" id="{34054343-BE11-AE6F-B86E-BC2DB7BDBFA8}"/>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2145174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latin typeface="Arial" panose="020B0604020202020204" pitchFamily="34" charset="0"/>
              <a:cs typeface="Arial" panose="020B0604020202020204" pitchFamily="34" charset="0"/>
            </a:endParaRPr>
          </a:p>
        </p:txBody>
      </p:sp>
      <p:sp>
        <p:nvSpPr>
          <p:cNvPr id="2" name="Title Placeholder 1"/>
          <p:cNvSpPr>
            <a:spLocks noGrp="1"/>
          </p:cNvSpPr>
          <p:nvPr>
            <p:ph type="title"/>
          </p:nvPr>
        </p:nvSpPr>
        <p:spPr>
          <a:xfrm>
            <a:off x="619201" y="259200"/>
            <a:ext cx="10963199" cy="864000"/>
          </a:xfrm>
          <a:prstGeom prst="rect">
            <a:avLst/>
          </a:prstGeom>
        </p:spPr>
        <p:txBody>
          <a:bodyPr vert="horz" lIns="0" tIns="0" rIns="0" bIns="0" rtlCol="0" anchor="t" anchorCtr="0">
            <a:normAutofit/>
          </a:bodyPr>
          <a:lstStyle/>
          <a:p>
            <a:r>
              <a:rPr lang="en-GB" dirty="0"/>
              <a:t>Click to edit Master title style</a:t>
            </a:r>
            <a:endParaRPr lang="en-US" dirty="0"/>
          </a:p>
        </p:txBody>
      </p:sp>
      <p:sp>
        <p:nvSpPr>
          <p:cNvPr id="6" name="Text Placeholder 4"/>
          <p:cNvSpPr>
            <a:spLocks noGrp="1"/>
          </p:cNvSpPr>
          <p:nvPr>
            <p:ph type="body" idx="1"/>
          </p:nvPr>
        </p:nvSpPr>
        <p:spPr>
          <a:xfrm>
            <a:off x="619200" y="1425600"/>
            <a:ext cx="10963200" cy="4525200"/>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4" name="Image 4">
            <a:extLst>
              <a:ext uri="{FF2B5EF4-FFF2-40B4-BE49-F238E27FC236}">
                <a16:creationId xmlns:a16="http://schemas.microsoft.com/office/drawing/2014/main" id="{9787A3AD-99A1-0B3D-9416-299AECA6321E}"/>
              </a:ext>
            </a:extLst>
          </p:cNvPr>
          <p:cNvPicPr>
            <a:picLocks noChangeAspect="1" noChangeArrowheads="1"/>
          </p:cNvPicPr>
          <p:nvPr userDrawn="1"/>
        </p:nvPicPr>
        <p:blipFill>
          <a:blip r:embed="rId20">
            <a:alphaModFix amt="36000"/>
            <a:extLst>
              <a:ext uri="{28A0092B-C50C-407E-A947-70E740481C1C}">
                <a14:useLocalDpi xmlns:a14="http://schemas.microsoft.com/office/drawing/2010/main"/>
              </a:ext>
            </a:extLst>
          </a:blip>
          <a:srcRect/>
          <a:stretch>
            <a:fillRect/>
          </a:stretch>
        </p:blipFill>
        <p:spPr bwMode="auto">
          <a:xfrm rot="9573297">
            <a:off x="10198888" y="1234248"/>
            <a:ext cx="6445249" cy="7770813"/>
          </a:xfrm>
          <a:prstGeom prst="rect">
            <a:avLst/>
          </a:prstGeom>
          <a:noFill/>
          <a:ln>
            <a:noFill/>
          </a:ln>
          <a:extLst>
            <a:ext uri="{909E8E84-426E-40dd-AFC4-6F175D3DCCD1}">
              <a14:hiddenFill xmlns="" xmlns:a14="http://schemas.microsoft.com/office/drawing/2010/main">
                <a:solidFill>
                  <a:srgbClr val="FFFFFF">
                    <a:alpha val="36078"/>
                  </a:srgbClr>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80" r:id="rId3"/>
    <p:sldLayoutId id="2147483662" r:id="rId4"/>
    <p:sldLayoutId id="2147483661" r:id="rId5"/>
    <p:sldLayoutId id="2147483658" r:id="rId6"/>
    <p:sldLayoutId id="2147483652" r:id="rId7"/>
    <p:sldLayoutId id="2147483681" r:id="rId8"/>
    <p:sldLayoutId id="2147483657" r:id="rId9"/>
    <p:sldLayoutId id="2147483654" r:id="rId10"/>
    <p:sldLayoutId id="2147483655" r:id="rId11"/>
    <p:sldLayoutId id="2147483675" r:id="rId12"/>
    <p:sldLayoutId id="2147483676" r:id="rId13"/>
    <p:sldLayoutId id="2147483656" r:id="rId14"/>
    <p:sldLayoutId id="2147483678" r:id="rId15"/>
    <p:sldLayoutId id="2147483679" r:id="rId16"/>
    <p:sldLayoutId id="2147483682" r:id="rId17"/>
    <p:sldLayoutId id="2147483683" r:id="rId18"/>
  </p:sldLayoutIdLst>
  <p:hf hdr="0" ftr="0" dt="0"/>
  <p:txStyles>
    <p:titleStyle>
      <a:lvl1pPr algn="l" defTabSz="457200" rtl="0" eaLnBrk="1" latinLnBrk="0" hangingPunct="1">
        <a:spcBef>
          <a:spcPct val="0"/>
        </a:spcBef>
        <a:buNone/>
        <a:defRPr sz="2800" b="1" i="0" kern="1200" cap="all" spc="0" baseline="0">
          <a:solidFill>
            <a:srgbClr val="5D8298"/>
          </a:solidFill>
          <a:latin typeface="Arial" panose="020B0604020202020204" pitchFamily="34" charset="0"/>
          <a:ea typeface="Arial" panose="020B0604020202020204" pitchFamily="34" charset="0"/>
          <a:cs typeface="Arial" panose="020B0604020202020204" pitchFamily="34" charset="0"/>
        </a:defRPr>
      </a:lvl1pPr>
    </p:titleStyle>
    <p:body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23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chart" Target="../charts/chart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jpe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9.xml"/><Relationship Id="rId5" Type="http://schemas.openxmlformats.org/officeDocument/2006/relationships/image" Target="../media/image31.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2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9.xml"/><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0368376"/>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5D9AAF-FD00-C498-89C0-D1C9DB0C7E29}"/>
              </a:ext>
            </a:extLst>
          </p:cNvPr>
          <p:cNvSpPr>
            <a:spLocks noGrp="1"/>
          </p:cNvSpPr>
          <p:nvPr>
            <p:ph type="title"/>
          </p:nvPr>
        </p:nvSpPr>
        <p:spPr/>
        <p:txBody>
          <a:bodyPr/>
          <a:lstStyle/>
          <a:p>
            <a:r>
              <a:rPr lang="en-GB" dirty="0"/>
              <a:t>Clinical implications of testing</a:t>
            </a:r>
          </a:p>
        </p:txBody>
      </p:sp>
      <p:sp>
        <p:nvSpPr>
          <p:cNvPr id="3" name="Marcador de número de diapositiva 2">
            <a:extLst>
              <a:ext uri="{FF2B5EF4-FFF2-40B4-BE49-F238E27FC236}">
                <a16:creationId xmlns:a16="http://schemas.microsoft.com/office/drawing/2014/main" id="{C63BBAEF-20DE-0B1D-73CF-B72B37BD9E12}"/>
              </a:ext>
            </a:extLst>
          </p:cNvPr>
          <p:cNvSpPr>
            <a:spLocks noGrp="1"/>
          </p:cNvSpPr>
          <p:nvPr>
            <p:ph type="sldNum" sz="quarter" idx="4"/>
          </p:nvPr>
        </p:nvSpPr>
        <p:spPr/>
        <p:txBody>
          <a:bodyPr/>
          <a:lstStyle/>
          <a:p>
            <a:fld id="{FCE43C0F-8A7B-3A4B-9DB5-B3472E36E833}" type="slidenum">
              <a:rPr lang="en-GB" smtClean="0"/>
              <a:pPr/>
              <a:t>10</a:t>
            </a:fld>
            <a:endParaRPr lang="en-GB" dirty="0"/>
          </a:p>
        </p:txBody>
      </p:sp>
    </p:spTree>
    <p:extLst>
      <p:ext uri="{BB962C8B-B14F-4D97-AF65-F5344CB8AC3E}">
        <p14:creationId xmlns:p14="http://schemas.microsoft.com/office/powerpoint/2010/main" val="821959717"/>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BFA3D6-7A51-4C55-9DFE-5FFE049B564D}"/>
              </a:ext>
            </a:extLst>
          </p:cNvPr>
          <p:cNvSpPr>
            <a:spLocks noGrp="1"/>
          </p:cNvSpPr>
          <p:nvPr>
            <p:ph sz="quarter" idx="12"/>
          </p:nvPr>
        </p:nvSpPr>
        <p:spPr/>
        <p:txBody>
          <a:bodyPr vert="horz" lIns="0" tIns="0" rIns="0" bIns="0" rtlCol="0" anchor="t">
            <a:noAutofit/>
          </a:bodyPr>
          <a:lstStyle/>
          <a:p>
            <a:r>
              <a:rPr lang="en-GB" dirty="0"/>
              <a:t>Personal and familial risk of cancer (inherited </a:t>
            </a:r>
            <a:r>
              <a:rPr lang="en-GB" dirty="0">
                <a:solidFill>
                  <a:schemeClr val="accent1"/>
                </a:solidFill>
              </a:rPr>
              <a:t>germline</a:t>
            </a:r>
            <a:r>
              <a:rPr lang="en-GB" dirty="0"/>
              <a:t> alterations)</a:t>
            </a:r>
            <a:r>
              <a:rPr lang="en-GB" baseline="30000" dirty="0">
                <a:solidFill>
                  <a:schemeClr val="tx2"/>
                </a:solidFill>
              </a:rPr>
              <a:t>1</a:t>
            </a:r>
            <a:endParaRPr lang="en-GB" dirty="0">
              <a:solidFill>
                <a:schemeClr val="tx2"/>
              </a:solidFill>
            </a:endParaRPr>
          </a:p>
          <a:p>
            <a:r>
              <a:rPr lang="en-GB" dirty="0"/>
              <a:t>Poor outcomes on standard of care therapies (</a:t>
            </a:r>
            <a:r>
              <a:rPr lang="en-GB" dirty="0">
                <a:solidFill>
                  <a:schemeClr val="accent1"/>
                </a:solidFill>
              </a:rPr>
              <a:t>germline</a:t>
            </a:r>
            <a:r>
              <a:rPr lang="en-GB" dirty="0">
                <a:solidFill>
                  <a:srgbClr val="00B050"/>
                </a:solidFill>
              </a:rPr>
              <a:t> </a:t>
            </a:r>
            <a:r>
              <a:rPr lang="en-GB" dirty="0"/>
              <a:t>or</a:t>
            </a:r>
            <a:r>
              <a:rPr lang="en-GB" dirty="0">
                <a:solidFill>
                  <a:srgbClr val="00B050"/>
                </a:solidFill>
              </a:rPr>
              <a:t> </a:t>
            </a:r>
            <a:r>
              <a:rPr lang="en-GB" dirty="0">
                <a:solidFill>
                  <a:srgbClr val="7030A0"/>
                </a:solidFill>
              </a:rPr>
              <a:t>somatic</a:t>
            </a:r>
            <a:r>
              <a:rPr lang="en-GB" dirty="0"/>
              <a:t>)</a:t>
            </a:r>
            <a:r>
              <a:rPr lang="en-GB" baseline="30000" dirty="0">
                <a:solidFill>
                  <a:schemeClr val="tx2"/>
                </a:solidFill>
              </a:rPr>
              <a:t>2-4</a:t>
            </a:r>
            <a:endParaRPr lang="en-GB" dirty="0">
              <a:solidFill>
                <a:schemeClr val="tx2"/>
              </a:solidFill>
            </a:endParaRPr>
          </a:p>
          <a:p>
            <a:r>
              <a:rPr lang="en-GB" dirty="0"/>
              <a:t>Prognostic marker for aggressive disease (</a:t>
            </a:r>
            <a:r>
              <a:rPr lang="en-GB" dirty="0">
                <a:solidFill>
                  <a:schemeClr val="accent1"/>
                </a:solidFill>
              </a:rPr>
              <a:t>germline</a:t>
            </a:r>
            <a:r>
              <a:rPr lang="en-GB" dirty="0">
                <a:solidFill>
                  <a:srgbClr val="00B050"/>
                </a:solidFill>
              </a:rPr>
              <a:t> </a:t>
            </a:r>
            <a:r>
              <a:rPr lang="en-GB" dirty="0"/>
              <a:t>or</a:t>
            </a:r>
            <a:r>
              <a:rPr lang="en-GB" dirty="0">
                <a:solidFill>
                  <a:srgbClr val="00B050"/>
                </a:solidFill>
              </a:rPr>
              <a:t> </a:t>
            </a:r>
            <a:r>
              <a:rPr lang="en-GB" dirty="0">
                <a:solidFill>
                  <a:srgbClr val="7030A0"/>
                </a:solidFill>
              </a:rPr>
              <a:t>somatic</a:t>
            </a:r>
            <a:r>
              <a:rPr lang="en-GB" dirty="0"/>
              <a:t>)</a:t>
            </a:r>
            <a:r>
              <a:rPr lang="en-GB" baseline="30000" dirty="0">
                <a:solidFill>
                  <a:schemeClr val="tx2"/>
                </a:solidFill>
              </a:rPr>
              <a:t>5,6</a:t>
            </a:r>
            <a:endParaRPr lang="en-GB" dirty="0">
              <a:solidFill>
                <a:schemeClr val="tx2"/>
              </a:solidFill>
            </a:endParaRPr>
          </a:p>
          <a:p>
            <a:pPr lvl="1"/>
            <a:r>
              <a:rPr lang="en-GB" dirty="0"/>
              <a:t>Diagnosis = higher Gleason, advanced stage</a:t>
            </a:r>
            <a:r>
              <a:rPr lang="en-GB" baseline="30000" dirty="0">
                <a:solidFill>
                  <a:schemeClr val="tx2"/>
                </a:solidFill>
              </a:rPr>
              <a:t>6</a:t>
            </a:r>
            <a:endParaRPr lang="en-GB" dirty="0">
              <a:solidFill>
                <a:schemeClr val="tx2"/>
              </a:solidFill>
            </a:endParaRPr>
          </a:p>
          <a:p>
            <a:pPr lvl="1"/>
            <a:r>
              <a:rPr lang="en-GB" dirty="0"/>
              <a:t>Local = worse outcomes </a:t>
            </a:r>
            <a:r>
              <a:rPr lang="en-GB" dirty="0">
                <a:solidFill>
                  <a:schemeClr val="tx2"/>
                </a:solidFill>
              </a:rPr>
              <a:t>after RP/RT</a:t>
            </a:r>
            <a:r>
              <a:rPr lang="en-GB" baseline="30000" dirty="0">
                <a:solidFill>
                  <a:schemeClr val="tx2"/>
                </a:solidFill>
              </a:rPr>
              <a:t>5</a:t>
            </a:r>
            <a:endParaRPr lang="en-GB" dirty="0">
              <a:solidFill>
                <a:schemeClr val="tx2"/>
              </a:solidFill>
            </a:endParaRPr>
          </a:p>
          <a:p>
            <a:pPr lvl="1"/>
            <a:r>
              <a:rPr lang="en-GB" dirty="0">
                <a:solidFill>
                  <a:schemeClr val="tx2"/>
                </a:solidFill>
              </a:rPr>
              <a:t>Met = shorter PFS on systemic treatment</a:t>
            </a:r>
            <a:r>
              <a:rPr lang="en-GB" baseline="30000" dirty="0">
                <a:solidFill>
                  <a:schemeClr val="tx2"/>
                </a:solidFill>
              </a:rPr>
              <a:t>2</a:t>
            </a:r>
            <a:endParaRPr lang="en-GB" dirty="0">
              <a:solidFill>
                <a:schemeClr val="tx2"/>
              </a:solidFill>
            </a:endParaRPr>
          </a:p>
          <a:p>
            <a:pPr lvl="1"/>
            <a:r>
              <a:rPr lang="en-GB" dirty="0">
                <a:solidFill>
                  <a:schemeClr val="tx2"/>
                </a:solidFill>
              </a:rPr>
              <a:t>Predictive biomarker for PARP inhibitors</a:t>
            </a:r>
            <a:r>
              <a:rPr lang="en-GB" baseline="30000" dirty="0">
                <a:solidFill>
                  <a:schemeClr val="tx2"/>
                </a:solidFill>
              </a:rPr>
              <a:t>7</a:t>
            </a:r>
            <a:endParaRPr lang="en-GB" dirty="0">
              <a:solidFill>
                <a:schemeClr val="tx2"/>
              </a:solidFill>
            </a:endParaRPr>
          </a:p>
          <a:p>
            <a:pPr lvl="2"/>
            <a:r>
              <a:rPr lang="en-GB" dirty="0">
                <a:solidFill>
                  <a:schemeClr val="accent1"/>
                </a:solidFill>
                <a:latin typeface="Arial"/>
                <a:cs typeface="Arial"/>
              </a:rPr>
              <a:t>germline</a:t>
            </a:r>
            <a:r>
              <a:rPr lang="en-GB" dirty="0">
                <a:solidFill>
                  <a:srgbClr val="00B050"/>
                </a:solidFill>
                <a:latin typeface="Arial"/>
                <a:cs typeface="Arial"/>
              </a:rPr>
              <a:t> </a:t>
            </a:r>
            <a:r>
              <a:rPr lang="en-GB" dirty="0">
                <a:latin typeface="Arial"/>
                <a:cs typeface="Arial"/>
              </a:rPr>
              <a:t>or</a:t>
            </a:r>
            <a:r>
              <a:rPr lang="en-GB" dirty="0">
                <a:solidFill>
                  <a:srgbClr val="00B050"/>
                </a:solidFill>
                <a:latin typeface="Arial"/>
                <a:cs typeface="Arial"/>
              </a:rPr>
              <a:t> </a:t>
            </a:r>
            <a:r>
              <a:rPr lang="en-GB" dirty="0">
                <a:solidFill>
                  <a:srgbClr val="7030A0"/>
                </a:solidFill>
                <a:latin typeface="Arial"/>
                <a:cs typeface="Arial"/>
              </a:rPr>
              <a:t>somatic</a:t>
            </a:r>
            <a:r>
              <a:rPr lang="en-GB" dirty="0">
                <a:latin typeface="Arial"/>
                <a:cs typeface="Arial"/>
              </a:rPr>
              <a:t>;</a:t>
            </a:r>
            <a:r>
              <a:rPr lang="en-GB" dirty="0">
                <a:solidFill>
                  <a:srgbClr val="00B050"/>
                </a:solidFill>
                <a:latin typeface="Arial"/>
                <a:cs typeface="Arial"/>
              </a:rPr>
              <a:t> </a:t>
            </a:r>
            <a:r>
              <a:rPr lang="en-GB" dirty="0">
                <a:latin typeface="Arial"/>
                <a:cs typeface="Arial"/>
              </a:rPr>
              <a:t>bi-allelic loss</a:t>
            </a:r>
            <a:r>
              <a:rPr lang="en-GB" baseline="30000" dirty="0">
                <a:solidFill>
                  <a:schemeClr val="tx2"/>
                </a:solidFill>
                <a:latin typeface="Arial"/>
                <a:cs typeface="Arial"/>
              </a:rPr>
              <a:t>3</a:t>
            </a:r>
            <a:endParaRPr lang="en-GB">
              <a:solidFill>
                <a:schemeClr val="tx2"/>
              </a:solidFill>
              <a:latin typeface="Arial"/>
              <a:cs typeface="Arial"/>
            </a:endParaRPr>
          </a:p>
          <a:p>
            <a:pPr lvl="1"/>
            <a:endParaRPr lang="en-US" dirty="0"/>
          </a:p>
          <a:p>
            <a:endParaRPr lang="en-US" dirty="0"/>
          </a:p>
          <a:p>
            <a:endParaRPr lang="en-US" dirty="0"/>
          </a:p>
          <a:p>
            <a:endParaRPr lang="en-CA" dirty="0"/>
          </a:p>
        </p:txBody>
      </p:sp>
      <p:sp>
        <p:nvSpPr>
          <p:cNvPr id="2" name="Title 1">
            <a:extLst>
              <a:ext uri="{FF2B5EF4-FFF2-40B4-BE49-F238E27FC236}">
                <a16:creationId xmlns:a16="http://schemas.microsoft.com/office/drawing/2014/main" id="{D3A9CD14-B17D-489B-97C1-6237BD71C601}"/>
              </a:ext>
            </a:extLst>
          </p:cNvPr>
          <p:cNvSpPr>
            <a:spLocks noGrp="1"/>
          </p:cNvSpPr>
          <p:nvPr>
            <p:ph type="title"/>
          </p:nvPr>
        </p:nvSpPr>
        <p:spPr/>
        <p:txBody>
          <a:bodyPr>
            <a:normAutofit/>
          </a:bodyPr>
          <a:lstStyle/>
          <a:p>
            <a:r>
              <a:rPr lang="en-US" b="1" i="1" dirty="0"/>
              <a:t>BRCA2</a:t>
            </a:r>
            <a:r>
              <a:rPr lang="en-US" b="1" dirty="0"/>
              <a:t> alterations have clinical implications</a:t>
            </a:r>
            <a:endParaRPr lang="en-CA" b="1" dirty="0"/>
          </a:p>
        </p:txBody>
      </p:sp>
      <p:sp>
        <p:nvSpPr>
          <p:cNvPr id="5" name="Slide Number Placeholder 4">
            <a:extLst>
              <a:ext uri="{FF2B5EF4-FFF2-40B4-BE49-F238E27FC236}">
                <a16:creationId xmlns:a16="http://schemas.microsoft.com/office/drawing/2014/main" id="{7AFF0A21-F008-2E81-5B41-231BBFDC34AD}"/>
              </a:ext>
            </a:extLst>
          </p:cNvPr>
          <p:cNvSpPr>
            <a:spLocks noGrp="1"/>
          </p:cNvSpPr>
          <p:nvPr>
            <p:ph type="sldNum" sz="quarter" idx="4"/>
          </p:nvPr>
        </p:nvSpPr>
        <p:spPr/>
        <p:txBody>
          <a:bodyPr/>
          <a:lstStyle/>
          <a:p>
            <a:fld id="{58C1EAFC-9660-4A13-8A2A-6D8F7B0405F6}" type="slidenum">
              <a:rPr lang="en-CA" smtClean="0"/>
              <a:t>11</a:t>
            </a:fld>
            <a:endParaRPr lang="en-CA" dirty="0"/>
          </a:p>
        </p:txBody>
      </p:sp>
      <p:sp>
        <p:nvSpPr>
          <p:cNvPr id="6" name="Content Placeholder 5">
            <a:extLst>
              <a:ext uri="{FF2B5EF4-FFF2-40B4-BE49-F238E27FC236}">
                <a16:creationId xmlns:a16="http://schemas.microsoft.com/office/drawing/2014/main" id="{2B180E58-B8F1-EB54-B359-F209BFCFC942}"/>
              </a:ext>
            </a:extLst>
          </p:cNvPr>
          <p:cNvSpPr>
            <a:spLocks noGrp="1"/>
          </p:cNvSpPr>
          <p:nvPr>
            <p:ph sz="quarter" idx="15"/>
          </p:nvPr>
        </p:nvSpPr>
        <p:spPr/>
        <p:txBody>
          <a:bodyPr anchor="b" anchorCtr="0"/>
          <a:lstStyle/>
          <a:p>
            <a:r>
              <a:rPr lang="en-GB" sz="1050" dirty="0">
                <a:solidFill>
                  <a:schemeClr val="tx2"/>
                </a:solidFill>
                <a:latin typeface="Arial" panose="020B0604020202020204" pitchFamily="34" charset="0"/>
                <a:cs typeface="Arial" panose="020B0604020202020204" pitchFamily="34" charset="0"/>
              </a:rPr>
              <a:t>BRCA </a:t>
            </a:r>
            <a:r>
              <a:rPr lang="en-GB" sz="1050" dirty="0">
                <a:solidFill>
                  <a:schemeClr val="tx2"/>
                </a:solidFill>
              </a:rPr>
              <a:t>2, </a:t>
            </a:r>
            <a:r>
              <a:rPr lang="en-GB" sz="1050" dirty="0">
                <a:solidFill>
                  <a:schemeClr val="tx2"/>
                </a:solidFill>
                <a:latin typeface="Arial" panose="020B0604020202020204" pitchFamily="34" charset="0"/>
                <a:cs typeface="Arial" panose="020B0604020202020204" pitchFamily="34" charset="0"/>
              </a:rPr>
              <a:t>breast cancer gene 2; met, metastasis; MFS, metastasis-free survival; PARP, poly-ADP ribose polymerase; PC, prostate cancer; PFS, Progression-free survival; RP, radical prostatectomy; RT, radiotherapy</a:t>
            </a:r>
          </a:p>
          <a:p>
            <a:r>
              <a:rPr lang="en-GB" sz="1050" dirty="0">
                <a:solidFill>
                  <a:schemeClr val="tx2"/>
                </a:solidFill>
                <a:latin typeface="Arial" panose="020B0604020202020204" pitchFamily="34" charset="0"/>
                <a:cs typeface="Arial" panose="020B0604020202020204" pitchFamily="34" charset="0"/>
              </a:rPr>
              <a:t>Cheng HH, et al. J Natl Compr Cancer Netw. 2019;17(5):515-21; Castro E, et al. J Clin Oncol. 2019;6:490-503; Annala M, et al. Eur Urol. 2017;72:34-42; </a:t>
            </a:r>
            <a:br>
              <a:rPr lang="en-GB" sz="1050" dirty="0">
                <a:solidFill>
                  <a:schemeClr val="tx2"/>
                </a:solidFill>
                <a:latin typeface="Arial" panose="020B0604020202020204" pitchFamily="34" charset="0"/>
                <a:cs typeface="Arial" panose="020B0604020202020204" pitchFamily="34" charset="0"/>
              </a:rPr>
            </a:br>
            <a:r>
              <a:rPr lang="en-GB" sz="1050" dirty="0">
                <a:solidFill>
                  <a:schemeClr val="tx2"/>
                </a:solidFill>
                <a:latin typeface="Arial" panose="020B0604020202020204" pitchFamily="34" charset="0"/>
                <a:cs typeface="Arial" panose="020B0604020202020204" pitchFamily="34" charset="0"/>
              </a:rPr>
              <a:t>Annala M, et al. Cancer Discov. 2018;8(4):444-57; Castro E, et al. Eur Urol. 2015;68:186-93; Castro E, et al. J Clin Oncol. 2013;31:1748-57; Lord CJ and Ashworth A. Nature. 2012;481:287-93</a:t>
            </a:r>
          </a:p>
        </p:txBody>
      </p:sp>
      <p:graphicFrame>
        <p:nvGraphicFramePr>
          <p:cNvPr id="7" name="Chart 6">
            <a:extLst>
              <a:ext uri="{FF2B5EF4-FFF2-40B4-BE49-F238E27FC236}">
                <a16:creationId xmlns:a16="http://schemas.microsoft.com/office/drawing/2014/main" id="{A766806C-EA21-44AD-ABEF-BACB5A8D961A}"/>
              </a:ext>
            </a:extLst>
          </p:cNvPr>
          <p:cNvGraphicFramePr/>
          <p:nvPr>
            <p:extLst>
              <p:ext uri="{D42A27DB-BD31-4B8C-83A1-F6EECF244321}">
                <p14:modId xmlns:p14="http://schemas.microsoft.com/office/powerpoint/2010/main" val="3958542903"/>
              </p:ext>
            </p:extLst>
          </p:nvPr>
        </p:nvGraphicFramePr>
        <p:xfrm>
          <a:off x="7536160" y="3415911"/>
          <a:ext cx="3264362" cy="1741281"/>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ED8AB067-ACE8-F237-7393-D02A3FAED173}"/>
              </a:ext>
            </a:extLst>
          </p:cNvPr>
          <p:cNvSpPr txBox="1"/>
          <p:nvPr/>
        </p:nvSpPr>
        <p:spPr>
          <a:xfrm rot="16200000">
            <a:off x="6151075" y="4288078"/>
            <a:ext cx="2504322" cy="166199"/>
          </a:xfrm>
          <a:prstGeom prst="rect">
            <a:avLst/>
          </a:prstGeom>
          <a:noFill/>
        </p:spPr>
        <p:txBody>
          <a:bodyPr wrap="square" lIns="0" tIns="0" rIns="0" bIns="0" rtlCol="0">
            <a:spAutoFit/>
          </a:bodyPr>
          <a:lstStyle/>
          <a:p>
            <a:pPr algn="ctr">
              <a:lnSpc>
                <a:spcPct val="90000"/>
              </a:lnSpc>
            </a:pPr>
            <a:r>
              <a:rPr lang="en-US" sz="1200" b="1" dirty="0">
                <a:latin typeface="Arial" panose="020B0604020202020204" pitchFamily="34" charset="0"/>
                <a:ea typeface="Aileron" charset="0"/>
                <a:cs typeface="Arial" panose="020B0604020202020204" pitchFamily="34" charset="0"/>
              </a:rPr>
              <a:t>Proportion of patients (%)</a:t>
            </a:r>
          </a:p>
        </p:txBody>
      </p:sp>
      <p:sp>
        <p:nvSpPr>
          <p:cNvPr id="11" name="TextBox 10">
            <a:extLst>
              <a:ext uri="{FF2B5EF4-FFF2-40B4-BE49-F238E27FC236}">
                <a16:creationId xmlns:a16="http://schemas.microsoft.com/office/drawing/2014/main" id="{325984FA-8C4D-C706-A732-EEAC9053A4DD}"/>
              </a:ext>
            </a:extLst>
          </p:cNvPr>
          <p:cNvSpPr txBox="1"/>
          <p:nvPr/>
        </p:nvSpPr>
        <p:spPr>
          <a:xfrm>
            <a:off x="8292374" y="5164167"/>
            <a:ext cx="791828" cy="664797"/>
          </a:xfrm>
          <a:prstGeom prst="rect">
            <a:avLst/>
          </a:prstGeom>
          <a:noFill/>
        </p:spPr>
        <p:txBody>
          <a:bodyPr wrap="square" lIns="0" tIns="0" rIns="0" bIns="0" rtlCol="0">
            <a:spAutoFit/>
          </a:bodyPr>
          <a:lstStyle/>
          <a:p>
            <a:pPr algn="ctr">
              <a:lnSpc>
                <a:spcPct val="90000"/>
              </a:lnSpc>
            </a:pPr>
            <a:r>
              <a:rPr lang="en-US" sz="1200" b="1" dirty="0">
                <a:latin typeface="Arial" panose="020B0604020202020204" pitchFamily="34" charset="0"/>
                <a:ea typeface="Aileron" charset="0"/>
                <a:cs typeface="Arial" panose="020B0604020202020204" pitchFamily="34" charset="0"/>
              </a:rPr>
              <a:t>gBRCAm</a:t>
            </a:r>
            <a:br>
              <a:rPr lang="en-US" sz="1200" b="1" dirty="0">
                <a:latin typeface="Arial" panose="020B0604020202020204" pitchFamily="34" charset="0"/>
                <a:ea typeface="Aileron" charset="0"/>
                <a:cs typeface="Arial" panose="020B0604020202020204" pitchFamily="34" charset="0"/>
              </a:rPr>
            </a:br>
            <a:r>
              <a:rPr lang="en-US" sz="1200" b="1" dirty="0">
                <a:latin typeface="Arial" panose="020B0604020202020204" pitchFamily="34" charset="0"/>
                <a:ea typeface="Aileron" charset="0"/>
                <a:cs typeface="Arial" panose="020B0604020202020204" pitchFamily="34" charset="0"/>
              </a:rPr>
              <a:t>non-carrier</a:t>
            </a:r>
            <a:br>
              <a:rPr lang="en-US" sz="1200" b="1" dirty="0">
                <a:latin typeface="Arial" panose="020B0604020202020204" pitchFamily="34" charset="0"/>
                <a:ea typeface="Aileron" charset="0"/>
                <a:cs typeface="Arial" panose="020B0604020202020204" pitchFamily="34" charset="0"/>
              </a:rPr>
            </a:br>
            <a:r>
              <a:rPr lang="en-US" sz="1200" b="1" dirty="0">
                <a:latin typeface="Arial" panose="020B0604020202020204" pitchFamily="34" charset="0"/>
                <a:ea typeface="Aileron" charset="0"/>
                <a:cs typeface="Arial" panose="020B0604020202020204" pitchFamily="34" charset="0"/>
              </a:rPr>
              <a:t>(n=1940)</a:t>
            </a:r>
          </a:p>
        </p:txBody>
      </p:sp>
      <p:sp>
        <p:nvSpPr>
          <p:cNvPr id="13" name="TextBox 12">
            <a:extLst>
              <a:ext uri="{FF2B5EF4-FFF2-40B4-BE49-F238E27FC236}">
                <a16:creationId xmlns:a16="http://schemas.microsoft.com/office/drawing/2014/main" id="{705DBD88-4955-2FA9-FD45-1DA0F2233F41}"/>
              </a:ext>
            </a:extLst>
          </p:cNvPr>
          <p:cNvSpPr txBox="1"/>
          <p:nvPr/>
        </p:nvSpPr>
        <p:spPr>
          <a:xfrm>
            <a:off x="9562102" y="5183101"/>
            <a:ext cx="791828" cy="498598"/>
          </a:xfrm>
          <a:prstGeom prst="rect">
            <a:avLst/>
          </a:prstGeom>
          <a:noFill/>
        </p:spPr>
        <p:txBody>
          <a:bodyPr wrap="square" lIns="0" tIns="0" rIns="0" bIns="0" rtlCol="0">
            <a:spAutoFit/>
          </a:bodyPr>
          <a:lstStyle/>
          <a:p>
            <a:pPr algn="ctr">
              <a:lnSpc>
                <a:spcPct val="90000"/>
              </a:lnSpc>
            </a:pPr>
            <a:r>
              <a:rPr lang="en-US" sz="1200" b="1" dirty="0">
                <a:latin typeface="Arial" panose="020B0604020202020204" pitchFamily="34" charset="0"/>
                <a:ea typeface="Aileron" charset="0"/>
                <a:cs typeface="Arial" panose="020B0604020202020204" pitchFamily="34" charset="0"/>
              </a:rPr>
              <a:t>gBRCAm</a:t>
            </a:r>
            <a:br>
              <a:rPr lang="en-US" sz="1200" b="1" dirty="0">
                <a:latin typeface="Arial" panose="020B0604020202020204" pitchFamily="34" charset="0"/>
                <a:ea typeface="Aileron" charset="0"/>
                <a:cs typeface="Arial" panose="020B0604020202020204" pitchFamily="34" charset="0"/>
              </a:rPr>
            </a:br>
            <a:r>
              <a:rPr lang="en-US" sz="1200" b="1" dirty="0">
                <a:latin typeface="Arial" panose="020B0604020202020204" pitchFamily="34" charset="0"/>
                <a:ea typeface="Aileron" charset="0"/>
                <a:cs typeface="Arial" panose="020B0604020202020204" pitchFamily="34" charset="0"/>
              </a:rPr>
              <a:t>carrier</a:t>
            </a:r>
            <a:br>
              <a:rPr lang="en-US" sz="1200" b="1" dirty="0">
                <a:latin typeface="Arial" panose="020B0604020202020204" pitchFamily="34" charset="0"/>
                <a:ea typeface="Aileron" charset="0"/>
                <a:cs typeface="Arial" panose="020B0604020202020204" pitchFamily="34" charset="0"/>
              </a:rPr>
            </a:br>
            <a:r>
              <a:rPr lang="en-US" sz="1200" b="1" dirty="0">
                <a:latin typeface="Arial" panose="020B0604020202020204" pitchFamily="34" charset="0"/>
                <a:ea typeface="Aileron" charset="0"/>
                <a:cs typeface="Arial" panose="020B0604020202020204" pitchFamily="34" charset="0"/>
              </a:rPr>
              <a:t>(n=78)</a:t>
            </a:r>
          </a:p>
        </p:txBody>
      </p:sp>
      <p:sp>
        <p:nvSpPr>
          <p:cNvPr id="15" name="TextBox 14">
            <a:extLst>
              <a:ext uri="{FF2B5EF4-FFF2-40B4-BE49-F238E27FC236}">
                <a16:creationId xmlns:a16="http://schemas.microsoft.com/office/drawing/2014/main" id="{8EE6322C-B1EC-ADCB-4ABE-55E9EB2C5F33}"/>
              </a:ext>
            </a:extLst>
          </p:cNvPr>
          <p:cNvSpPr txBox="1"/>
          <p:nvPr/>
        </p:nvSpPr>
        <p:spPr>
          <a:xfrm>
            <a:off x="7180742" y="2820155"/>
            <a:ext cx="3888432" cy="332399"/>
          </a:xfrm>
          <a:prstGeom prst="rect">
            <a:avLst/>
          </a:prstGeom>
          <a:noFill/>
        </p:spPr>
        <p:txBody>
          <a:bodyPr wrap="square" lIns="0" tIns="0" rIns="0" bIns="0" rtlCol="0">
            <a:spAutoFit/>
          </a:bodyPr>
          <a:lstStyle/>
          <a:p>
            <a:pPr algn="ctr">
              <a:lnSpc>
                <a:spcPct val="90000"/>
              </a:lnSpc>
            </a:pPr>
            <a:r>
              <a:rPr lang="en-GB" sz="1200" b="1" dirty="0">
                <a:latin typeface="Arial" panose="020B0604020202020204" pitchFamily="34" charset="0"/>
                <a:ea typeface="Aileron" charset="0"/>
                <a:cs typeface="Arial" panose="020B0604020202020204" pitchFamily="34" charset="0"/>
              </a:rPr>
              <a:t>Patients who developed metastases within 5 years (based on 5-year MFS in localised PC patients)</a:t>
            </a:r>
            <a:r>
              <a:rPr lang="en-GB" sz="1200" baseline="30000" dirty="0">
                <a:solidFill>
                  <a:schemeClr val="tx2"/>
                </a:solidFill>
              </a:rPr>
              <a:t>6</a:t>
            </a:r>
          </a:p>
        </p:txBody>
      </p:sp>
      <p:sp>
        <p:nvSpPr>
          <p:cNvPr id="16" name="TextBox 15">
            <a:extLst>
              <a:ext uri="{FF2B5EF4-FFF2-40B4-BE49-F238E27FC236}">
                <a16:creationId xmlns:a16="http://schemas.microsoft.com/office/drawing/2014/main" id="{631937A6-06DF-4665-DE5D-695FA6D08297}"/>
              </a:ext>
            </a:extLst>
          </p:cNvPr>
          <p:cNvSpPr txBox="1"/>
          <p:nvPr/>
        </p:nvSpPr>
        <p:spPr>
          <a:xfrm>
            <a:off x="8688288" y="3329536"/>
            <a:ext cx="873340" cy="166199"/>
          </a:xfrm>
          <a:prstGeom prst="rect">
            <a:avLst/>
          </a:prstGeom>
          <a:noFill/>
        </p:spPr>
        <p:txBody>
          <a:bodyPr wrap="square" lIns="0" tIns="0" rIns="0" bIns="0" rtlCol="0">
            <a:spAutoFit/>
          </a:bodyPr>
          <a:lstStyle/>
          <a:p>
            <a:pPr algn="ctr">
              <a:lnSpc>
                <a:spcPct val="90000"/>
              </a:lnSpc>
            </a:pPr>
            <a:r>
              <a:rPr lang="en-US" sz="1200" b="1" dirty="0">
                <a:latin typeface="Arial" panose="020B0604020202020204" pitchFamily="34" charset="0"/>
                <a:ea typeface="Aileron" charset="0"/>
                <a:cs typeface="Arial" panose="020B0604020202020204" pitchFamily="34" charset="0"/>
              </a:rPr>
              <a:t>P=0.0001</a:t>
            </a:r>
          </a:p>
        </p:txBody>
      </p:sp>
    </p:spTree>
    <p:extLst>
      <p:ext uri="{BB962C8B-B14F-4D97-AF65-F5344CB8AC3E}">
        <p14:creationId xmlns:p14="http://schemas.microsoft.com/office/powerpoint/2010/main" val="1473582742"/>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3EFEE-5D9A-4196-9141-64551E757BA8}"/>
              </a:ext>
            </a:extLst>
          </p:cNvPr>
          <p:cNvSpPr>
            <a:spLocks noGrp="1"/>
          </p:cNvSpPr>
          <p:nvPr>
            <p:ph type="title"/>
          </p:nvPr>
        </p:nvSpPr>
        <p:spPr>
          <a:xfrm>
            <a:off x="619125" y="258763"/>
            <a:ext cx="10963275" cy="865187"/>
          </a:xfrm>
        </p:spPr>
        <p:txBody>
          <a:bodyPr>
            <a:normAutofit/>
          </a:bodyPr>
          <a:lstStyle/>
          <a:p>
            <a:r>
              <a:rPr lang="en-US" i="1" dirty="0"/>
              <a:t>BRCA2 </a:t>
            </a:r>
            <a:r>
              <a:rPr lang="en-US" dirty="0"/>
              <a:t>alterations have clinical implications: </a:t>
            </a:r>
            <a:br>
              <a:rPr lang="en-US" dirty="0"/>
            </a:br>
            <a:r>
              <a:rPr lang="en-US" dirty="0"/>
              <a:t>latest data</a:t>
            </a:r>
            <a:endParaRPr lang="en-CA" dirty="0"/>
          </a:p>
        </p:txBody>
      </p:sp>
      <p:sp>
        <p:nvSpPr>
          <p:cNvPr id="11" name="Slide Number Placeholder 10">
            <a:extLst>
              <a:ext uri="{FF2B5EF4-FFF2-40B4-BE49-F238E27FC236}">
                <a16:creationId xmlns:a16="http://schemas.microsoft.com/office/drawing/2014/main" id="{4FED6EFD-02C1-0F9A-9FEB-21C673B9589E}"/>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12</a:t>
            </a:fld>
            <a:endParaRPr lang="en-GB" dirty="0"/>
          </a:p>
        </p:txBody>
      </p:sp>
      <p:sp>
        <p:nvSpPr>
          <p:cNvPr id="20" name="Content Placeholder 19">
            <a:extLst>
              <a:ext uri="{FF2B5EF4-FFF2-40B4-BE49-F238E27FC236}">
                <a16:creationId xmlns:a16="http://schemas.microsoft.com/office/drawing/2014/main" id="{A3FB2DFC-C678-92E5-3690-CD580401F66A}"/>
              </a:ext>
            </a:extLst>
          </p:cNvPr>
          <p:cNvSpPr>
            <a:spLocks noGrp="1"/>
          </p:cNvSpPr>
          <p:nvPr>
            <p:ph sz="quarter" idx="15"/>
          </p:nvPr>
        </p:nvSpPr>
        <p:spPr/>
        <p:txBody>
          <a:bodyPr/>
          <a:lstStyle/>
          <a:p>
            <a:r>
              <a:rPr lang="en-CA" sz="1100" dirty="0"/>
              <a:t>1L, first-line; ARPI, androgen receptor pathway inhibitor; HR, hazard ratio; HRR, homologous recombination repair; mCRPC, metastatic castration-resistant prostate cancer; OS, overall survival; PFS, progression free survival; PFS2, second PFS; rPFS, radiographic PFS; Tx, treatment</a:t>
            </a:r>
          </a:p>
          <a:p>
            <a:r>
              <a:rPr lang="en-CA" sz="1100" dirty="0"/>
              <a:t>Adapted from Olmos D et al. Ann Oncol. 2024;35(5):458-72</a:t>
            </a:r>
          </a:p>
        </p:txBody>
      </p:sp>
      <p:sp>
        <p:nvSpPr>
          <p:cNvPr id="6" name="TextBox 5">
            <a:extLst>
              <a:ext uri="{FF2B5EF4-FFF2-40B4-BE49-F238E27FC236}">
                <a16:creationId xmlns:a16="http://schemas.microsoft.com/office/drawing/2014/main" id="{2C4DC167-F0C7-4513-AAEA-5B649B51464D}"/>
              </a:ext>
            </a:extLst>
          </p:cNvPr>
          <p:cNvSpPr txBox="1"/>
          <p:nvPr/>
        </p:nvSpPr>
        <p:spPr>
          <a:xfrm>
            <a:off x="6230987" y="1595972"/>
            <a:ext cx="4524283" cy="276999"/>
          </a:xfrm>
          <a:prstGeom prst="rect">
            <a:avLst/>
          </a:prstGeom>
          <a:noFill/>
        </p:spPr>
        <p:txBody>
          <a:bodyPr wrap="square" rtlCol="0">
            <a:spAutoFit/>
          </a:bodyPr>
          <a:lstStyle/>
          <a:p>
            <a:pPr algn="ctr"/>
            <a:r>
              <a:rPr lang="en-CA" sz="1200" dirty="0">
                <a:latin typeface="Arial" panose="020B0604020202020204" pitchFamily="34" charset="0"/>
                <a:cs typeface="Arial" panose="020B0604020202020204" pitchFamily="34" charset="0"/>
              </a:rPr>
              <a:t>n=729 mCRPC, 1L Tx ARPI or taxane OS</a:t>
            </a:r>
          </a:p>
        </p:txBody>
      </p:sp>
      <p:sp>
        <p:nvSpPr>
          <p:cNvPr id="9" name="TextBox 8">
            <a:extLst>
              <a:ext uri="{FF2B5EF4-FFF2-40B4-BE49-F238E27FC236}">
                <a16:creationId xmlns:a16="http://schemas.microsoft.com/office/drawing/2014/main" id="{5F523A14-5952-46C8-A5D4-F48B784DCE33}"/>
              </a:ext>
            </a:extLst>
          </p:cNvPr>
          <p:cNvSpPr txBox="1"/>
          <p:nvPr/>
        </p:nvSpPr>
        <p:spPr>
          <a:xfrm>
            <a:off x="6000599" y="1043722"/>
            <a:ext cx="4811434" cy="523220"/>
          </a:xfrm>
          <a:prstGeom prst="rect">
            <a:avLst/>
          </a:prstGeom>
          <a:noFill/>
        </p:spPr>
        <p:txBody>
          <a:bodyPr wrap="square" lIns="0" rtlCol="0">
            <a:spAutoFit/>
          </a:bodyPr>
          <a:lstStyle/>
          <a:p>
            <a:pPr algn="ctr"/>
            <a:r>
              <a:rPr lang="en-CA" sz="1400" b="1" dirty="0">
                <a:solidFill>
                  <a:schemeClr val="accent1"/>
                </a:solidFill>
                <a:latin typeface="Arial" panose="020B0604020202020204" pitchFamily="34" charset="0"/>
                <a:cs typeface="Arial" panose="020B0604020202020204" pitchFamily="34" charset="0"/>
              </a:rPr>
              <a:t>Confirmation of worse outcomes with </a:t>
            </a:r>
            <a:br>
              <a:rPr lang="en-CA" sz="1400" b="1" dirty="0">
                <a:solidFill>
                  <a:schemeClr val="accent1"/>
                </a:solidFill>
                <a:latin typeface="Arial" panose="020B0604020202020204" pitchFamily="34" charset="0"/>
                <a:cs typeface="Arial" panose="020B0604020202020204" pitchFamily="34" charset="0"/>
              </a:rPr>
            </a:br>
            <a:r>
              <a:rPr lang="en-CA" sz="1400" b="1" dirty="0">
                <a:solidFill>
                  <a:schemeClr val="accent1"/>
                </a:solidFill>
                <a:latin typeface="Arial" panose="020B0604020202020204" pitchFamily="34" charset="0"/>
                <a:cs typeface="Arial" panose="020B0604020202020204" pitchFamily="34" charset="0"/>
              </a:rPr>
              <a:t>ARPI or taxanes</a:t>
            </a:r>
          </a:p>
        </p:txBody>
      </p:sp>
      <p:sp>
        <p:nvSpPr>
          <p:cNvPr id="24" name="TextBox 23">
            <a:extLst>
              <a:ext uri="{FF2B5EF4-FFF2-40B4-BE49-F238E27FC236}">
                <a16:creationId xmlns:a16="http://schemas.microsoft.com/office/drawing/2014/main" id="{F463196B-6FDA-4769-B04E-F4DFBB1E6EBA}"/>
              </a:ext>
            </a:extLst>
          </p:cNvPr>
          <p:cNvSpPr txBox="1"/>
          <p:nvPr/>
        </p:nvSpPr>
        <p:spPr>
          <a:xfrm>
            <a:off x="1413492" y="1906180"/>
            <a:ext cx="2282877" cy="461665"/>
          </a:xfrm>
          <a:prstGeom prst="rect">
            <a:avLst/>
          </a:prstGeom>
          <a:noFill/>
        </p:spPr>
        <p:txBody>
          <a:bodyPr wrap="square" rtlCol="0">
            <a:spAutoFit/>
          </a:bodyPr>
          <a:lstStyle/>
          <a:p>
            <a:pPr algn="ctr"/>
            <a:r>
              <a:rPr lang="en-CA" sz="1200" b="1" dirty="0">
                <a:latin typeface="Arial" panose="020B0604020202020204" pitchFamily="34" charset="0"/>
                <a:cs typeface="Arial" panose="020B0604020202020204" pitchFamily="34" charset="0"/>
              </a:rPr>
              <a:t>13.2%</a:t>
            </a:r>
            <a:r>
              <a:rPr lang="en-CA" sz="1200" dirty="0">
                <a:latin typeface="Arial" panose="020B0604020202020204" pitchFamily="34" charset="0"/>
                <a:cs typeface="Arial" panose="020B0604020202020204" pitchFamily="34" charset="0"/>
              </a:rPr>
              <a:t> with </a:t>
            </a:r>
            <a:r>
              <a:rPr lang="en-CA" sz="1200" b="1" i="1" dirty="0">
                <a:latin typeface="Arial" panose="020B0604020202020204" pitchFamily="34" charset="0"/>
                <a:cs typeface="Arial" panose="020B0604020202020204" pitchFamily="34" charset="0"/>
              </a:rPr>
              <a:t>BRCA1/2</a:t>
            </a:r>
            <a:r>
              <a:rPr lang="en-CA" sz="1200" dirty="0">
                <a:latin typeface="Arial" panose="020B0604020202020204" pitchFamily="34" charset="0"/>
                <a:cs typeface="Arial" panose="020B0604020202020204" pitchFamily="34" charset="0"/>
              </a:rPr>
              <a:t> germline or somatic alterations </a:t>
            </a:r>
          </a:p>
        </p:txBody>
      </p:sp>
      <p:sp>
        <p:nvSpPr>
          <p:cNvPr id="25" name="TextBox 24">
            <a:extLst>
              <a:ext uri="{FF2B5EF4-FFF2-40B4-BE49-F238E27FC236}">
                <a16:creationId xmlns:a16="http://schemas.microsoft.com/office/drawing/2014/main" id="{58B25607-464B-4551-AC79-56EB6FD2472F}"/>
              </a:ext>
            </a:extLst>
          </p:cNvPr>
          <p:cNvSpPr txBox="1"/>
          <p:nvPr/>
        </p:nvSpPr>
        <p:spPr>
          <a:xfrm>
            <a:off x="7145869" y="1906180"/>
            <a:ext cx="2282877" cy="461665"/>
          </a:xfrm>
          <a:prstGeom prst="rect">
            <a:avLst/>
          </a:prstGeom>
          <a:noFill/>
        </p:spPr>
        <p:txBody>
          <a:bodyPr wrap="square" rtlCol="0">
            <a:spAutoFit/>
          </a:bodyPr>
          <a:lstStyle/>
          <a:p>
            <a:pPr algn="ctr"/>
            <a:r>
              <a:rPr lang="en-CA" sz="1200" b="1" dirty="0">
                <a:latin typeface="Arial" panose="020B0604020202020204" pitchFamily="34" charset="0"/>
                <a:cs typeface="Arial" panose="020B0604020202020204" pitchFamily="34" charset="0"/>
              </a:rPr>
              <a:t>Poorer OS, rPFS, PFS2</a:t>
            </a:r>
            <a:r>
              <a:rPr lang="en-CA" sz="1200" dirty="0">
                <a:latin typeface="Arial" panose="020B0604020202020204" pitchFamily="34" charset="0"/>
                <a:cs typeface="Arial" panose="020B0604020202020204" pitchFamily="34" charset="0"/>
              </a:rPr>
              <a:t> for BRCA1/2 subgroup</a:t>
            </a:r>
          </a:p>
        </p:txBody>
      </p:sp>
      <p:graphicFrame>
        <p:nvGraphicFramePr>
          <p:cNvPr id="23" name="Chart 22">
            <a:extLst>
              <a:ext uri="{FF2B5EF4-FFF2-40B4-BE49-F238E27FC236}">
                <a16:creationId xmlns:a16="http://schemas.microsoft.com/office/drawing/2014/main" id="{96DF0C5F-843B-B844-6703-31D45A90403A}"/>
              </a:ext>
            </a:extLst>
          </p:cNvPr>
          <p:cNvGraphicFramePr/>
          <p:nvPr>
            <p:extLst>
              <p:ext uri="{D42A27DB-BD31-4B8C-83A1-F6EECF244321}">
                <p14:modId xmlns:p14="http://schemas.microsoft.com/office/powerpoint/2010/main" val="3232075011"/>
              </p:ext>
            </p:extLst>
          </p:nvPr>
        </p:nvGraphicFramePr>
        <p:xfrm>
          <a:off x="-168696" y="2291864"/>
          <a:ext cx="5447253" cy="3631502"/>
        </p:xfrm>
        <a:graphic>
          <a:graphicData uri="http://schemas.openxmlformats.org/drawingml/2006/chart">
            <c:chart xmlns:c="http://schemas.openxmlformats.org/drawingml/2006/chart" xmlns:r="http://schemas.openxmlformats.org/officeDocument/2006/relationships" r:id="rId2"/>
          </a:graphicData>
        </a:graphic>
      </p:graphicFrame>
      <p:sp>
        <p:nvSpPr>
          <p:cNvPr id="26" name="TextBox 25">
            <a:extLst>
              <a:ext uri="{FF2B5EF4-FFF2-40B4-BE49-F238E27FC236}">
                <a16:creationId xmlns:a16="http://schemas.microsoft.com/office/drawing/2014/main" id="{13743A0F-22F9-1C62-EF09-3B89E01C6849}"/>
              </a:ext>
            </a:extLst>
          </p:cNvPr>
          <p:cNvSpPr txBox="1"/>
          <p:nvPr/>
        </p:nvSpPr>
        <p:spPr>
          <a:xfrm>
            <a:off x="1862110" y="3119559"/>
            <a:ext cx="1353570" cy="276999"/>
          </a:xfrm>
          <a:prstGeom prst="rect">
            <a:avLst/>
          </a:prstGeom>
          <a:noFill/>
        </p:spPr>
        <p:txBody>
          <a:bodyPr wrap="square" lIns="0" tIns="0" rIns="0" bIns="0" rtlCol="0">
            <a:spAutoFit/>
          </a:bodyPr>
          <a:lstStyle/>
          <a:p>
            <a:pPr algn="ctr">
              <a:lnSpc>
                <a:spcPct val="90000"/>
              </a:lnSpc>
            </a:pPr>
            <a:r>
              <a:rPr lang="en-US" sz="1000" dirty="0">
                <a:solidFill>
                  <a:schemeClr val="bg1"/>
                </a:solidFill>
                <a:latin typeface="Arial" panose="020B0604020202020204" pitchFamily="34" charset="0"/>
                <a:ea typeface="Aileron" charset="0"/>
                <a:cs typeface="Arial" panose="020B0604020202020204" pitchFamily="34" charset="0"/>
              </a:rPr>
              <a:t>Non-HRR</a:t>
            </a:r>
            <a:br>
              <a:rPr lang="en-US" sz="1000" dirty="0">
                <a:solidFill>
                  <a:schemeClr val="bg1"/>
                </a:solidFill>
                <a:latin typeface="Arial" panose="020B0604020202020204" pitchFamily="34" charset="0"/>
                <a:ea typeface="Aileron" charset="0"/>
                <a:cs typeface="Arial" panose="020B0604020202020204" pitchFamily="34" charset="0"/>
              </a:rPr>
            </a:br>
            <a:r>
              <a:rPr lang="en-US" sz="1000" dirty="0">
                <a:solidFill>
                  <a:schemeClr val="bg1"/>
                </a:solidFill>
                <a:latin typeface="Arial" panose="020B0604020202020204" pitchFamily="34" charset="0"/>
                <a:ea typeface="Aileron" charset="0"/>
                <a:cs typeface="Arial" panose="020B0604020202020204" pitchFamily="34" charset="0"/>
              </a:rPr>
              <a:t>n=506 (69.4%)</a:t>
            </a:r>
          </a:p>
        </p:txBody>
      </p:sp>
      <p:sp>
        <p:nvSpPr>
          <p:cNvPr id="28" name="TextBox 27">
            <a:extLst>
              <a:ext uri="{FF2B5EF4-FFF2-40B4-BE49-F238E27FC236}">
                <a16:creationId xmlns:a16="http://schemas.microsoft.com/office/drawing/2014/main" id="{8B21CF64-FD32-39AA-B2DF-F7296EDC3A83}"/>
              </a:ext>
            </a:extLst>
          </p:cNvPr>
          <p:cNvSpPr txBox="1"/>
          <p:nvPr/>
        </p:nvSpPr>
        <p:spPr>
          <a:xfrm>
            <a:off x="3358895" y="4751505"/>
            <a:ext cx="988680" cy="488201"/>
          </a:xfrm>
          <a:prstGeom prst="rect">
            <a:avLst/>
          </a:prstGeom>
          <a:solidFill>
            <a:schemeClr val="bg1"/>
          </a:solidFill>
          <a:ln w="12700">
            <a:solidFill>
              <a:srgbClr val="7030A0"/>
            </a:solidFill>
          </a:ln>
        </p:spPr>
        <p:txBody>
          <a:bodyPr wrap="square" lIns="36000" tIns="36000" rIns="36000" bIns="36000" rtlCol="0">
            <a:spAutoFit/>
          </a:bodyPr>
          <a:lstStyle/>
          <a:p>
            <a:pPr algn="ctr">
              <a:lnSpc>
                <a:spcPct val="90000"/>
              </a:lnSpc>
            </a:pPr>
            <a:r>
              <a:rPr lang="en-US" sz="1000" dirty="0">
                <a:latin typeface="Arial" panose="020B0604020202020204" pitchFamily="34" charset="0"/>
                <a:ea typeface="Aileron" charset="0"/>
                <a:cs typeface="Arial" panose="020B0604020202020204" pitchFamily="34" charset="0"/>
              </a:rPr>
              <a:t>Somatic HRR</a:t>
            </a:r>
            <a:br>
              <a:rPr lang="en-US" sz="1000" dirty="0">
                <a:latin typeface="Arial" panose="020B0604020202020204" pitchFamily="34" charset="0"/>
                <a:ea typeface="Aileron" charset="0"/>
                <a:cs typeface="Arial" panose="020B0604020202020204" pitchFamily="34" charset="0"/>
              </a:rPr>
            </a:br>
            <a:r>
              <a:rPr lang="en-US" sz="1000" dirty="0">
                <a:latin typeface="Arial" panose="020B0604020202020204" pitchFamily="34" charset="0"/>
                <a:ea typeface="Aileron" charset="0"/>
                <a:cs typeface="Arial" panose="020B0604020202020204" pitchFamily="34" charset="0"/>
              </a:rPr>
              <a:t>non-BRCA</a:t>
            </a:r>
            <a:br>
              <a:rPr lang="en-US" sz="1000" dirty="0">
                <a:latin typeface="Arial" panose="020B0604020202020204" pitchFamily="34" charset="0"/>
                <a:ea typeface="Aileron" charset="0"/>
                <a:cs typeface="Arial" panose="020B0604020202020204" pitchFamily="34" charset="0"/>
              </a:rPr>
            </a:br>
            <a:r>
              <a:rPr lang="en-US" sz="1000" dirty="0">
                <a:latin typeface="Arial" panose="020B0604020202020204" pitchFamily="34" charset="0"/>
                <a:ea typeface="Aileron" charset="0"/>
                <a:cs typeface="Arial" panose="020B0604020202020204" pitchFamily="34" charset="0"/>
              </a:rPr>
              <a:t>n=98 (13.4%)</a:t>
            </a:r>
          </a:p>
        </p:txBody>
      </p:sp>
      <p:sp>
        <p:nvSpPr>
          <p:cNvPr id="29" name="TextBox 28">
            <a:extLst>
              <a:ext uri="{FF2B5EF4-FFF2-40B4-BE49-F238E27FC236}">
                <a16:creationId xmlns:a16="http://schemas.microsoft.com/office/drawing/2014/main" id="{94A4272E-A4A4-11DE-1811-FFF08F47EDDD}"/>
              </a:ext>
            </a:extLst>
          </p:cNvPr>
          <p:cNvSpPr txBox="1"/>
          <p:nvPr/>
        </p:nvSpPr>
        <p:spPr>
          <a:xfrm>
            <a:off x="2543349" y="5558813"/>
            <a:ext cx="988680" cy="488201"/>
          </a:xfrm>
          <a:prstGeom prst="rect">
            <a:avLst/>
          </a:prstGeom>
          <a:solidFill>
            <a:schemeClr val="bg1"/>
          </a:solidFill>
          <a:ln w="12700">
            <a:solidFill>
              <a:schemeClr val="accent1"/>
            </a:solidFill>
          </a:ln>
        </p:spPr>
        <p:txBody>
          <a:bodyPr wrap="square" lIns="36000" tIns="36000" rIns="36000" bIns="36000" rtlCol="0">
            <a:spAutoFit/>
          </a:bodyPr>
          <a:lstStyle/>
          <a:p>
            <a:pPr algn="ctr">
              <a:lnSpc>
                <a:spcPct val="90000"/>
              </a:lnSpc>
            </a:pPr>
            <a:r>
              <a:rPr lang="en-US" sz="1000" dirty="0">
                <a:latin typeface="Arial" panose="020B0604020202020204" pitchFamily="34" charset="0"/>
                <a:ea typeface="Aileron" charset="0"/>
                <a:cs typeface="Arial" panose="020B0604020202020204" pitchFamily="34" charset="0"/>
              </a:rPr>
              <a:t>Germline HRR</a:t>
            </a:r>
            <a:br>
              <a:rPr lang="en-US" sz="1000" dirty="0">
                <a:latin typeface="Arial" panose="020B0604020202020204" pitchFamily="34" charset="0"/>
                <a:ea typeface="Aileron" charset="0"/>
                <a:cs typeface="Arial" panose="020B0604020202020204" pitchFamily="34" charset="0"/>
              </a:rPr>
            </a:br>
            <a:r>
              <a:rPr lang="en-US" sz="1000" dirty="0">
                <a:latin typeface="Arial" panose="020B0604020202020204" pitchFamily="34" charset="0"/>
                <a:ea typeface="Aileron" charset="0"/>
                <a:cs typeface="Arial" panose="020B0604020202020204" pitchFamily="34" charset="0"/>
              </a:rPr>
              <a:t>non-BRCA</a:t>
            </a:r>
            <a:br>
              <a:rPr lang="en-US" sz="1000" dirty="0">
                <a:latin typeface="Arial" panose="020B0604020202020204" pitchFamily="34" charset="0"/>
                <a:ea typeface="Aileron" charset="0"/>
                <a:cs typeface="Arial" panose="020B0604020202020204" pitchFamily="34" charset="0"/>
              </a:rPr>
            </a:br>
            <a:r>
              <a:rPr lang="en-US" sz="1000" dirty="0">
                <a:latin typeface="Arial" panose="020B0604020202020204" pitchFamily="34" charset="0"/>
                <a:ea typeface="Aileron" charset="0"/>
                <a:cs typeface="Arial" panose="020B0604020202020204" pitchFamily="34" charset="0"/>
              </a:rPr>
              <a:t>n=29 (4.0%)</a:t>
            </a:r>
          </a:p>
        </p:txBody>
      </p:sp>
      <p:sp>
        <p:nvSpPr>
          <p:cNvPr id="30" name="TextBox 29">
            <a:extLst>
              <a:ext uri="{FF2B5EF4-FFF2-40B4-BE49-F238E27FC236}">
                <a16:creationId xmlns:a16="http://schemas.microsoft.com/office/drawing/2014/main" id="{DA1BE356-B950-C42A-F9D8-6526DB78028A}"/>
              </a:ext>
            </a:extLst>
          </p:cNvPr>
          <p:cNvSpPr txBox="1"/>
          <p:nvPr/>
        </p:nvSpPr>
        <p:spPr>
          <a:xfrm>
            <a:off x="1184106" y="5468196"/>
            <a:ext cx="988680" cy="488201"/>
          </a:xfrm>
          <a:prstGeom prst="rect">
            <a:avLst/>
          </a:prstGeom>
          <a:solidFill>
            <a:schemeClr val="bg1"/>
          </a:solidFill>
          <a:ln w="12700">
            <a:solidFill>
              <a:schemeClr val="accent5">
                <a:lumMod val="75000"/>
              </a:schemeClr>
            </a:solidFill>
          </a:ln>
        </p:spPr>
        <p:txBody>
          <a:bodyPr wrap="square" lIns="36000" tIns="36000" rIns="36000" bIns="36000" rtlCol="0">
            <a:spAutoFit/>
          </a:bodyPr>
          <a:lstStyle/>
          <a:p>
            <a:pPr algn="ctr">
              <a:lnSpc>
                <a:spcPct val="90000"/>
              </a:lnSpc>
            </a:pPr>
            <a:r>
              <a:rPr lang="en-US" sz="1000" dirty="0">
                <a:latin typeface="Arial" panose="020B0604020202020204" pitchFamily="34" charset="0"/>
                <a:ea typeface="Aileron" charset="0"/>
                <a:cs typeface="Arial" panose="020B0604020202020204" pitchFamily="34" charset="0"/>
              </a:rPr>
              <a:t>Somatic</a:t>
            </a:r>
            <a:br>
              <a:rPr lang="en-US" sz="1000" dirty="0">
                <a:latin typeface="Arial" panose="020B0604020202020204" pitchFamily="34" charset="0"/>
                <a:ea typeface="Aileron" charset="0"/>
                <a:cs typeface="Arial" panose="020B0604020202020204" pitchFamily="34" charset="0"/>
              </a:rPr>
            </a:br>
            <a:r>
              <a:rPr lang="en-US" sz="1000" dirty="0">
                <a:latin typeface="Arial" panose="020B0604020202020204" pitchFamily="34" charset="0"/>
                <a:ea typeface="Aileron" charset="0"/>
                <a:cs typeface="Arial" panose="020B0604020202020204" pitchFamily="34" charset="0"/>
              </a:rPr>
              <a:t>BRCA</a:t>
            </a:r>
            <a:br>
              <a:rPr lang="en-US" sz="1000" dirty="0">
                <a:latin typeface="Arial" panose="020B0604020202020204" pitchFamily="34" charset="0"/>
                <a:ea typeface="Aileron" charset="0"/>
                <a:cs typeface="Arial" panose="020B0604020202020204" pitchFamily="34" charset="0"/>
              </a:rPr>
            </a:br>
            <a:r>
              <a:rPr lang="en-US" sz="1000" dirty="0">
                <a:latin typeface="Arial" panose="020B0604020202020204" pitchFamily="34" charset="0"/>
                <a:ea typeface="Aileron" charset="0"/>
                <a:cs typeface="Arial" panose="020B0604020202020204" pitchFamily="34" charset="0"/>
              </a:rPr>
              <a:t>n=71 (9.8%)</a:t>
            </a:r>
          </a:p>
        </p:txBody>
      </p:sp>
      <p:sp>
        <p:nvSpPr>
          <p:cNvPr id="31" name="TextBox 30">
            <a:extLst>
              <a:ext uri="{FF2B5EF4-FFF2-40B4-BE49-F238E27FC236}">
                <a16:creationId xmlns:a16="http://schemas.microsoft.com/office/drawing/2014/main" id="{2135D091-31DA-2A7D-BAB8-99BD5A7CE77C}"/>
              </a:ext>
            </a:extLst>
          </p:cNvPr>
          <p:cNvSpPr txBox="1"/>
          <p:nvPr/>
        </p:nvSpPr>
        <p:spPr>
          <a:xfrm>
            <a:off x="401511" y="4726791"/>
            <a:ext cx="988680" cy="488201"/>
          </a:xfrm>
          <a:prstGeom prst="rect">
            <a:avLst/>
          </a:prstGeom>
          <a:solidFill>
            <a:schemeClr val="bg1"/>
          </a:solidFill>
          <a:ln w="12700">
            <a:solidFill>
              <a:schemeClr val="accent1">
                <a:lumMod val="40000"/>
                <a:lumOff val="60000"/>
              </a:schemeClr>
            </a:solidFill>
          </a:ln>
        </p:spPr>
        <p:txBody>
          <a:bodyPr wrap="square" lIns="36000" tIns="36000" rIns="36000" bIns="36000" rtlCol="0">
            <a:spAutoFit/>
          </a:bodyPr>
          <a:lstStyle/>
          <a:p>
            <a:pPr algn="ctr">
              <a:lnSpc>
                <a:spcPct val="90000"/>
              </a:lnSpc>
            </a:pPr>
            <a:r>
              <a:rPr lang="en-US" sz="1000" dirty="0">
                <a:latin typeface="Arial" panose="020B0604020202020204" pitchFamily="34" charset="0"/>
                <a:ea typeface="Aileron" charset="0"/>
                <a:cs typeface="Arial" panose="020B0604020202020204" pitchFamily="34" charset="0"/>
              </a:rPr>
              <a:t>Germline</a:t>
            </a:r>
            <a:br>
              <a:rPr lang="en-US" sz="1000" dirty="0">
                <a:latin typeface="Arial" panose="020B0604020202020204" pitchFamily="34" charset="0"/>
                <a:ea typeface="Aileron" charset="0"/>
                <a:cs typeface="Arial" panose="020B0604020202020204" pitchFamily="34" charset="0"/>
              </a:rPr>
            </a:br>
            <a:r>
              <a:rPr lang="en-US" sz="1000" dirty="0">
                <a:latin typeface="Arial" panose="020B0604020202020204" pitchFamily="34" charset="0"/>
                <a:ea typeface="Aileron" charset="0"/>
                <a:cs typeface="Arial" panose="020B0604020202020204" pitchFamily="34" charset="0"/>
              </a:rPr>
              <a:t>BRCA</a:t>
            </a:r>
            <a:br>
              <a:rPr lang="en-US" sz="1000" dirty="0">
                <a:latin typeface="Arial" panose="020B0604020202020204" pitchFamily="34" charset="0"/>
                <a:ea typeface="Aileron" charset="0"/>
                <a:cs typeface="Arial" panose="020B0604020202020204" pitchFamily="34" charset="0"/>
              </a:rPr>
            </a:br>
            <a:r>
              <a:rPr lang="en-US" sz="1000" dirty="0">
                <a:latin typeface="Arial" panose="020B0604020202020204" pitchFamily="34" charset="0"/>
                <a:ea typeface="Aileron" charset="0"/>
                <a:cs typeface="Arial" panose="020B0604020202020204" pitchFamily="34" charset="0"/>
              </a:rPr>
              <a:t>n=25 (3.4%)</a:t>
            </a:r>
          </a:p>
        </p:txBody>
      </p:sp>
      <p:sp>
        <p:nvSpPr>
          <p:cNvPr id="33" name="TextBox 32">
            <a:extLst>
              <a:ext uri="{FF2B5EF4-FFF2-40B4-BE49-F238E27FC236}">
                <a16:creationId xmlns:a16="http://schemas.microsoft.com/office/drawing/2014/main" id="{6FE3C77F-8E14-FEB3-EC8E-9E8022F8A1A9}"/>
              </a:ext>
            </a:extLst>
          </p:cNvPr>
          <p:cNvSpPr txBox="1"/>
          <p:nvPr/>
        </p:nvSpPr>
        <p:spPr>
          <a:xfrm rot="16200000">
            <a:off x="4483731" y="4085470"/>
            <a:ext cx="1744409" cy="138499"/>
          </a:xfrm>
          <a:prstGeom prst="rect">
            <a:avLst/>
          </a:prstGeom>
          <a:noFill/>
        </p:spPr>
        <p:txBody>
          <a:bodyPr wrap="square" lIns="0" tIns="0" rIns="0" bIns="0" rtlCol="0">
            <a:spAutoFit/>
          </a:bodyPr>
          <a:lstStyle/>
          <a:p>
            <a:pPr algn="ctr">
              <a:lnSpc>
                <a:spcPct val="90000"/>
              </a:lnSpc>
            </a:pPr>
            <a:r>
              <a:rPr lang="en-US" sz="1000" b="1" dirty="0">
                <a:latin typeface="Arial" panose="020B0604020202020204" pitchFamily="34" charset="0"/>
                <a:ea typeface="Aileron" charset="0"/>
                <a:cs typeface="Arial" panose="020B0604020202020204" pitchFamily="34" charset="0"/>
              </a:rPr>
              <a:t>Patients without event (%)</a:t>
            </a:r>
          </a:p>
        </p:txBody>
      </p:sp>
      <p:sp>
        <p:nvSpPr>
          <p:cNvPr id="34" name="TextBox 33">
            <a:extLst>
              <a:ext uri="{FF2B5EF4-FFF2-40B4-BE49-F238E27FC236}">
                <a16:creationId xmlns:a16="http://schemas.microsoft.com/office/drawing/2014/main" id="{0D2E67CD-F52C-2338-ED57-8FE59CA28590}"/>
              </a:ext>
            </a:extLst>
          </p:cNvPr>
          <p:cNvSpPr txBox="1"/>
          <p:nvPr/>
        </p:nvSpPr>
        <p:spPr>
          <a:xfrm>
            <a:off x="6960096" y="5783332"/>
            <a:ext cx="2404485" cy="138499"/>
          </a:xfrm>
          <a:prstGeom prst="rect">
            <a:avLst/>
          </a:prstGeom>
          <a:noFill/>
        </p:spPr>
        <p:txBody>
          <a:bodyPr wrap="square" lIns="0" tIns="0" rIns="0" bIns="0" rtlCol="0">
            <a:spAutoFit/>
          </a:bodyPr>
          <a:lstStyle/>
          <a:p>
            <a:pPr algn="ctr">
              <a:lnSpc>
                <a:spcPct val="90000"/>
              </a:lnSpc>
            </a:pPr>
            <a:r>
              <a:rPr lang="en-US" sz="1000" b="1" dirty="0">
                <a:latin typeface="Arial" panose="020B0604020202020204" pitchFamily="34" charset="0"/>
                <a:ea typeface="Aileron" charset="0"/>
                <a:cs typeface="Arial" panose="020B0604020202020204" pitchFamily="34" charset="0"/>
              </a:rPr>
              <a:t>Months since treatment initiation</a:t>
            </a:r>
          </a:p>
        </p:txBody>
      </p:sp>
      <p:sp>
        <p:nvSpPr>
          <p:cNvPr id="36" name="TextBox 35">
            <a:extLst>
              <a:ext uri="{FF2B5EF4-FFF2-40B4-BE49-F238E27FC236}">
                <a16:creationId xmlns:a16="http://schemas.microsoft.com/office/drawing/2014/main" id="{F7A0E021-805A-C0E5-341A-6092C50B7807}"/>
              </a:ext>
            </a:extLst>
          </p:cNvPr>
          <p:cNvSpPr txBox="1"/>
          <p:nvPr/>
        </p:nvSpPr>
        <p:spPr>
          <a:xfrm>
            <a:off x="5768824" y="5620017"/>
            <a:ext cx="262482" cy="124650"/>
          </a:xfrm>
          <a:prstGeom prst="rect">
            <a:avLst/>
          </a:prstGeom>
          <a:noFill/>
        </p:spPr>
        <p:txBody>
          <a:bodyPr wrap="square" lIns="0" tIns="0" rIns="0" bIns="0" rtlCol="0">
            <a:spAutoFit/>
          </a:bodyPr>
          <a:lstStyle/>
          <a:p>
            <a:pPr algn="ctr">
              <a:lnSpc>
                <a:spcPct val="90000"/>
              </a:lnSpc>
            </a:pPr>
            <a:r>
              <a:rPr lang="en-US" sz="900" dirty="0">
                <a:latin typeface="Arial" panose="020B0604020202020204" pitchFamily="34" charset="0"/>
                <a:ea typeface="Aileron" charset="0"/>
                <a:cs typeface="Arial" panose="020B0604020202020204" pitchFamily="34" charset="0"/>
              </a:rPr>
              <a:t>0</a:t>
            </a:r>
          </a:p>
        </p:txBody>
      </p:sp>
      <p:sp>
        <p:nvSpPr>
          <p:cNvPr id="37" name="TextBox 36">
            <a:extLst>
              <a:ext uri="{FF2B5EF4-FFF2-40B4-BE49-F238E27FC236}">
                <a16:creationId xmlns:a16="http://schemas.microsoft.com/office/drawing/2014/main" id="{606EDDBD-A0B2-C02A-BBD0-5D18E8A86976}"/>
              </a:ext>
            </a:extLst>
          </p:cNvPr>
          <p:cNvSpPr txBox="1"/>
          <p:nvPr/>
        </p:nvSpPr>
        <p:spPr>
          <a:xfrm>
            <a:off x="5417295" y="5426898"/>
            <a:ext cx="262482" cy="124650"/>
          </a:xfrm>
          <a:prstGeom prst="rect">
            <a:avLst/>
          </a:prstGeom>
          <a:noFill/>
        </p:spPr>
        <p:txBody>
          <a:bodyPr wrap="square" lIns="0" tIns="0" rIns="0" bIns="0" rtlCol="0">
            <a:spAutoFit/>
          </a:bodyPr>
          <a:lstStyle/>
          <a:p>
            <a:pPr algn="r">
              <a:lnSpc>
                <a:spcPct val="90000"/>
              </a:lnSpc>
            </a:pPr>
            <a:r>
              <a:rPr lang="en-US" sz="900" dirty="0">
                <a:latin typeface="Arial" panose="020B0604020202020204" pitchFamily="34" charset="0"/>
                <a:ea typeface="Aileron" charset="0"/>
                <a:cs typeface="Arial" panose="020B0604020202020204" pitchFamily="34" charset="0"/>
              </a:rPr>
              <a:t>0</a:t>
            </a:r>
          </a:p>
        </p:txBody>
      </p:sp>
      <p:pic>
        <p:nvPicPr>
          <p:cNvPr id="39" name="Picture 38" descr="A graph of a graph&#10;&#10;Description automatically generated with medium confidence">
            <a:extLst>
              <a:ext uri="{FF2B5EF4-FFF2-40B4-BE49-F238E27FC236}">
                <a16:creationId xmlns:a16="http://schemas.microsoft.com/office/drawing/2014/main" id="{309B51D0-CE6E-838F-81F8-6E78B9D02ACF}"/>
              </a:ext>
            </a:extLst>
          </p:cNvPr>
          <p:cNvPicPr>
            <a:picLocks noChangeAspect="1"/>
          </p:cNvPicPr>
          <p:nvPr/>
        </p:nvPicPr>
        <p:blipFill>
          <a:blip r:embed="rId3"/>
          <a:stretch>
            <a:fillRect/>
          </a:stretch>
        </p:blipFill>
        <p:spPr>
          <a:xfrm>
            <a:off x="5723551" y="2741819"/>
            <a:ext cx="4847635" cy="2841717"/>
          </a:xfrm>
          <a:prstGeom prst="rect">
            <a:avLst/>
          </a:prstGeom>
        </p:spPr>
      </p:pic>
      <p:sp>
        <p:nvSpPr>
          <p:cNvPr id="40" name="TextBox 39">
            <a:extLst>
              <a:ext uri="{FF2B5EF4-FFF2-40B4-BE49-F238E27FC236}">
                <a16:creationId xmlns:a16="http://schemas.microsoft.com/office/drawing/2014/main" id="{26EFC6DB-6391-BCFD-034F-3A85D89B5ADF}"/>
              </a:ext>
            </a:extLst>
          </p:cNvPr>
          <p:cNvSpPr txBox="1"/>
          <p:nvPr/>
        </p:nvSpPr>
        <p:spPr>
          <a:xfrm>
            <a:off x="5417295" y="5164586"/>
            <a:ext cx="262482" cy="124650"/>
          </a:xfrm>
          <a:prstGeom prst="rect">
            <a:avLst/>
          </a:prstGeom>
          <a:noFill/>
        </p:spPr>
        <p:txBody>
          <a:bodyPr wrap="square" lIns="0" tIns="0" rIns="0" bIns="0" rtlCol="0">
            <a:spAutoFit/>
          </a:bodyPr>
          <a:lstStyle/>
          <a:p>
            <a:pPr algn="r">
              <a:lnSpc>
                <a:spcPct val="90000"/>
              </a:lnSpc>
            </a:pPr>
            <a:r>
              <a:rPr lang="en-US" sz="900" dirty="0">
                <a:latin typeface="Arial" panose="020B0604020202020204" pitchFamily="34" charset="0"/>
                <a:ea typeface="Aileron" charset="0"/>
                <a:cs typeface="Arial" panose="020B0604020202020204" pitchFamily="34" charset="0"/>
              </a:rPr>
              <a:t>10</a:t>
            </a:r>
          </a:p>
        </p:txBody>
      </p:sp>
      <p:sp>
        <p:nvSpPr>
          <p:cNvPr id="41" name="TextBox 40">
            <a:extLst>
              <a:ext uri="{FF2B5EF4-FFF2-40B4-BE49-F238E27FC236}">
                <a16:creationId xmlns:a16="http://schemas.microsoft.com/office/drawing/2014/main" id="{70ECBCB4-907C-5DA6-480B-A7FBF1914088}"/>
              </a:ext>
            </a:extLst>
          </p:cNvPr>
          <p:cNvSpPr txBox="1"/>
          <p:nvPr/>
        </p:nvSpPr>
        <p:spPr>
          <a:xfrm>
            <a:off x="5417295" y="4889349"/>
            <a:ext cx="262482" cy="124650"/>
          </a:xfrm>
          <a:prstGeom prst="rect">
            <a:avLst/>
          </a:prstGeom>
          <a:noFill/>
        </p:spPr>
        <p:txBody>
          <a:bodyPr wrap="square" lIns="0" tIns="0" rIns="0" bIns="0" rtlCol="0">
            <a:spAutoFit/>
          </a:bodyPr>
          <a:lstStyle/>
          <a:p>
            <a:pPr algn="r">
              <a:lnSpc>
                <a:spcPct val="90000"/>
              </a:lnSpc>
            </a:pPr>
            <a:r>
              <a:rPr lang="en-US" sz="900" dirty="0">
                <a:latin typeface="Arial" panose="020B0604020202020204" pitchFamily="34" charset="0"/>
                <a:ea typeface="Aileron" charset="0"/>
                <a:cs typeface="Arial" panose="020B0604020202020204" pitchFamily="34" charset="0"/>
              </a:rPr>
              <a:t>20</a:t>
            </a:r>
          </a:p>
        </p:txBody>
      </p:sp>
      <p:sp>
        <p:nvSpPr>
          <p:cNvPr id="42" name="TextBox 41">
            <a:extLst>
              <a:ext uri="{FF2B5EF4-FFF2-40B4-BE49-F238E27FC236}">
                <a16:creationId xmlns:a16="http://schemas.microsoft.com/office/drawing/2014/main" id="{8F280B02-928A-1DF8-CCC9-780F77B76855}"/>
              </a:ext>
            </a:extLst>
          </p:cNvPr>
          <p:cNvSpPr txBox="1"/>
          <p:nvPr/>
        </p:nvSpPr>
        <p:spPr>
          <a:xfrm>
            <a:off x="5417295" y="4617007"/>
            <a:ext cx="262482" cy="124650"/>
          </a:xfrm>
          <a:prstGeom prst="rect">
            <a:avLst/>
          </a:prstGeom>
          <a:noFill/>
        </p:spPr>
        <p:txBody>
          <a:bodyPr wrap="square" lIns="0" tIns="0" rIns="0" bIns="0" rtlCol="0">
            <a:spAutoFit/>
          </a:bodyPr>
          <a:lstStyle/>
          <a:p>
            <a:pPr algn="r">
              <a:lnSpc>
                <a:spcPct val="90000"/>
              </a:lnSpc>
            </a:pPr>
            <a:r>
              <a:rPr lang="en-US" sz="900" dirty="0">
                <a:latin typeface="Arial" panose="020B0604020202020204" pitchFamily="34" charset="0"/>
                <a:ea typeface="Aileron" charset="0"/>
                <a:cs typeface="Arial" panose="020B0604020202020204" pitchFamily="34" charset="0"/>
              </a:rPr>
              <a:t>30</a:t>
            </a:r>
          </a:p>
        </p:txBody>
      </p:sp>
      <p:sp>
        <p:nvSpPr>
          <p:cNvPr id="43" name="TextBox 42">
            <a:extLst>
              <a:ext uri="{FF2B5EF4-FFF2-40B4-BE49-F238E27FC236}">
                <a16:creationId xmlns:a16="http://schemas.microsoft.com/office/drawing/2014/main" id="{606323F7-5320-C99A-2781-7D494A7E6320}"/>
              </a:ext>
            </a:extLst>
          </p:cNvPr>
          <p:cNvSpPr txBox="1"/>
          <p:nvPr/>
        </p:nvSpPr>
        <p:spPr>
          <a:xfrm>
            <a:off x="5417295" y="4349131"/>
            <a:ext cx="262482" cy="124650"/>
          </a:xfrm>
          <a:prstGeom prst="rect">
            <a:avLst/>
          </a:prstGeom>
          <a:noFill/>
        </p:spPr>
        <p:txBody>
          <a:bodyPr wrap="square" lIns="0" tIns="0" rIns="0" bIns="0" rtlCol="0">
            <a:spAutoFit/>
          </a:bodyPr>
          <a:lstStyle/>
          <a:p>
            <a:pPr algn="r">
              <a:lnSpc>
                <a:spcPct val="90000"/>
              </a:lnSpc>
            </a:pPr>
            <a:r>
              <a:rPr lang="en-US" sz="900" dirty="0">
                <a:latin typeface="Arial" panose="020B0604020202020204" pitchFamily="34" charset="0"/>
                <a:ea typeface="Aileron" charset="0"/>
                <a:cs typeface="Arial" panose="020B0604020202020204" pitchFamily="34" charset="0"/>
              </a:rPr>
              <a:t>40</a:t>
            </a:r>
          </a:p>
        </p:txBody>
      </p:sp>
      <p:sp>
        <p:nvSpPr>
          <p:cNvPr id="44" name="TextBox 43">
            <a:extLst>
              <a:ext uri="{FF2B5EF4-FFF2-40B4-BE49-F238E27FC236}">
                <a16:creationId xmlns:a16="http://schemas.microsoft.com/office/drawing/2014/main" id="{62EF4400-F585-DA0E-F061-C39FFEAE2CFF}"/>
              </a:ext>
            </a:extLst>
          </p:cNvPr>
          <p:cNvSpPr txBox="1"/>
          <p:nvPr/>
        </p:nvSpPr>
        <p:spPr>
          <a:xfrm>
            <a:off x="5417295" y="4081090"/>
            <a:ext cx="262482" cy="124650"/>
          </a:xfrm>
          <a:prstGeom prst="rect">
            <a:avLst/>
          </a:prstGeom>
          <a:noFill/>
        </p:spPr>
        <p:txBody>
          <a:bodyPr wrap="square" lIns="0" tIns="0" rIns="0" bIns="0" rtlCol="0">
            <a:spAutoFit/>
          </a:bodyPr>
          <a:lstStyle/>
          <a:p>
            <a:pPr algn="r">
              <a:lnSpc>
                <a:spcPct val="90000"/>
              </a:lnSpc>
            </a:pPr>
            <a:r>
              <a:rPr lang="en-US" sz="900" dirty="0">
                <a:latin typeface="Arial" panose="020B0604020202020204" pitchFamily="34" charset="0"/>
                <a:ea typeface="Aileron" charset="0"/>
                <a:cs typeface="Arial" panose="020B0604020202020204" pitchFamily="34" charset="0"/>
              </a:rPr>
              <a:t>50</a:t>
            </a:r>
          </a:p>
        </p:txBody>
      </p:sp>
      <p:sp>
        <p:nvSpPr>
          <p:cNvPr id="45" name="TextBox 44">
            <a:extLst>
              <a:ext uri="{FF2B5EF4-FFF2-40B4-BE49-F238E27FC236}">
                <a16:creationId xmlns:a16="http://schemas.microsoft.com/office/drawing/2014/main" id="{5ED7EFE5-25B5-C56A-5D28-1E2DC35D3C1D}"/>
              </a:ext>
            </a:extLst>
          </p:cNvPr>
          <p:cNvSpPr txBox="1"/>
          <p:nvPr/>
        </p:nvSpPr>
        <p:spPr>
          <a:xfrm>
            <a:off x="5417295" y="3806130"/>
            <a:ext cx="262482" cy="124650"/>
          </a:xfrm>
          <a:prstGeom prst="rect">
            <a:avLst/>
          </a:prstGeom>
          <a:noFill/>
        </p:spPr>
        <p:txBody>
          <a:bodyPr wrap="square" lIns="0" tIns="0" rIns="0" bIns="0" rtlCol="0">
            <a:spAutoFit/>
          </a:bodyPr>
          <a:lstStyle/>
          <a:p>
            <a:pPr algn="r">
              <a:lnSpc>
                <a:spcPct val="90000"/>
              </a:lnSpc>
            </a:pPr>
            <a:r>
              <a:rPr lang="en-US" sz="900" dirty="0">
                <a:latin typeface="Arial" panose="020B0604020202020204" pitchFamily="34" charset="0"/>
                <a:ea typeface="Aileron" charset="0"/>
                <a:cs typeface="Arial" panose="020B0604020202020204" pitchFamily="34" charset="0"/>
              </a:rPr>
              <a:t>60</a:t>
            </a:r>
          </a:p>
        </p:txBody>
      </p:sp>
      <p:sp>
        <p:nvSpPr>
          <p:cNvPr id="46" name="TextBox 45">
            <a:extLst>
              <a:ext uri="{FF2B5EF4-FFF2-40B4-BE49-F238E27FC236}">
                <a16:creationId xmlns:a16="http://schemas.microsoft.com/office/drawing/2014/main" id="{183FD688-C342-D293-F14A-63300ED6335A}"/>
              </a:ext>
            </a:extLst>
          </p:cNvPr>
          <p:cNvSpPr txBox="1"/>
          <p:nvPr/>
        </p:nvSpPr>
        <p:spPr>
          <a:xfrm>
            <a:off x="5417295" y="3532320"/>
            <a:ext cx="262482" cy="124650"/>
          </a:xfrm>
          <a:prstGeom prst="rect">
            <a:avLst/>
          </a:prstGeom>
          <a:noFill/>
        </p:spPr>
        <p:txBody>
          <a:bodyPr wrap="square" lIns="0" tIns="0" rIns="0" bIns="0" rtlCol="0">
            <a:spAutoFit/>
          </a:bodyPr>
          <a:lstStyle/>
          <a:p>
            <a:pPr algn="r">
              <a:lnSpc>
                <a:spcPct val="90000"/>
              </a:lnSpc>
            </a:pPr>
            <a:r>
              <a:rPr lang="en-US" sz="900" dirty="0">
                <a:latin typeface="Arial" panose="020B0604020202020204" pitchFamily="34" charset="0"/>
                <a:ea typeface="Aileron" charset="0"/>
                <a:cs typeface="Arial" panose="020B0604020202020204" pitchFamily="34" charset="0"/>
              </a:rPr>
              <a:t>70</a:t>
            </a:r>
          </a:p>
        </p:txBody>
      </p:sp>
      <p:sp>
        <p:nvSpPr>
          <p:cNvPr id="47" name="TextBox 46">
            <a:extLst>
              <a:ext uri="{FF2B5EF4-FFF2-40B4-BE49-F238E27FC236}">
                <a16:creationId xmlns:a16="http://schemas.microsoft.com/office/drawing/2014/main" id="{6FE58C66-0C22-1FFB-4BA3-6EA6F89E20E6}"/>
              </a:ext>
            </a:extLst>
          </p:cNvPr>
          <p:cNvSpPr txBox="1"/>
          <p:nvPr/>
        </p:nvSpPr>
        <p:spPr>
          <a:xfrm>
            <a:off x="5417295" y="3269853"/>
            <a:ext cx="262482" cy="124650"/>
          </a:xfrm>
          <a:prstGeom prst="rect">
            <a:avLst/>
          </a:prstGeom>
          <a:noFill/>
        </p:spPr>
        <p:txBody>
          <a:bodyPr wrap="square" lIns="0" tIns="0" rIns="0" bIns="0" rtlCol="0">
            <a:spAutoFit/>
          </a:bodyPr>
          <a:lstStyle/>
          <a:p>
            <a:pPr algn="r">
              <a:lnSpc>
                <a:spcPct val="90000"/>
              </a:lnSpc>
            </a:pPr>
            <a:r>
              <a:rPr lang="en-US" sz="900" dirty="0">
                <a:latin typeface="Arial" panose="020B0604020202020204" pitchFamily="34" charset="0"/>
                <a:ea typeface="Aileron" charset="0"/>
                <a:cs typeface="Arial" panose="020B0604020202020204" pitchFamily="34" charset="0"/>
              </a:rPr>
              <a:t>80</a:t>
            </a:r>
          </a:p>
        </p:txBody>
      </p:sp>
      <p:sp>
        <p:nvSpPr>
          <p:cNvPr id="48" name="TextBox 47">
            <a:extLst>
              <a:ext uri="{FF2B5EF4-FFF2-40B4-BE49-F238E27FC236}">
                <a16:creationId xmlns:a16="http://schemas.microsoft.com/office/drawing/2014/main" id="{BBAE1713-4FE0-4E78-10D5-9E65AD6EF438}"/>
              </a:ext>
            </a:extLst>
          </p:cNvPr>
          <p:cNvSpPr txBox="1"/>
          <p:nvPr/>
        </p:nvSpPr>
        <p:spPr>
          <a:xfrm>
            <a:off x="5417295" y="2994616"/>
            <a:ext cx="262482" cy="124650"/>
          </a:xfrm>
          <a:prstGeom prst="rect">
            <a:avLst/>
          </a:prstGeom>
          <a:noFill/>
        </p:spPr>
        <p:txBody>
          <a:bodyPr wrap="square" lIns="0" tIns="0" rIns="0" bIns="0" rtlCol="0">
            <a:spAutoFit/>
          </a:bodyPr>
          <a:lstStyle/>
          <a:p>
            <a:pPr algn="r">
              <a:lnSpc>
                <a:spcPct val="90000"/>
              </a:lnSpc>
            </a:pPr>
            <a:r>
              <a:rPr lang="en-US" sz="900" dirty="0">
                <a:latin typeface="Arial" panose="020B0604020202020204" pitchFamily="34" charset="0"/>
                <a:ea typeface="Aileron" charset="0"/>
                <a:cs typeface="Arial" panose="020B0604020202020204" pitchFamily="34" charset="0"/>
              </a:rPr>
              <a:t>90</a:t>
            </a:r>
          </a:p>
        </p:txBody>
      </p:sp>
      <p:sp>
        <p:nvSpPr>
          <p:cNvPr id="49" name="TextBox 48">
            <a:extLst>
              <a:ext uri="{FF2B5EF4-FFF2-40B4-BE49-F238E27FC236}">
                <a16:creationId xmlns:a16="http://schemas.microsoft.com/office/drawing/2014/main" id="{4725D763-3F85-FCE5-23F5-F50AE036D919}"/>
              </a:ext>
            </a:extLst>
          </p:cNvPr>
          <p:cNvSpPr txBox="1"/>
          <p:nvPr/>
        </p:nvSpPr>
        <p:spPr>
          <a:xfrm>
            <a:off x="5417295" y="2718313"/>
            <a:ext cx="262482" cy="124650"/>
          </a:xfrm>
          <a:prstGeom prst="rect">
            <a:avLst/>
          </a:prstGeom>
          <a:noFill/>
        </p:spPr>
        <p:txBody>
          <a:bodyPr wrap="square" lIns="0" tIns="0" rIns="0" bIns="0" rtlCol="0">
            <a:spAutoFit/>
          </a:bodyPr>
          <a:lstStyle/>
          <a:p>
            <a:pPr algn="r">
              <a:lnSpc>
                <a:spcPct val="90000"/>
              </a:lnSpc>
            </a:pPr>
            <a:r>
              <a:rPr lang="en-US" sz="900" dirty="0">
                <a:latin typeface="Arial" panose="020B0604020202020204" pitchFamily="34" charset="0"/>
                <a:ea typeface="Aileron" charset="0"/>
                <a:cs typeface="Arial" panose="020B0604020202020204" pitchFamily="34" charset="0"/>
              </a:rPr>
              <a:t>100</a:t>
            </a:r>
          </a:p>
        </p:txBody>
      </p:sp>
      <p:sp>
        <p:nvSpPr>
          <p:cNvPr id="50" name="TextBox 49">
            <a:extLst>
              <a:ext uri="{FF2B5EF4-FFF2-40B4-BE49-F238E27FC236}">
                <a16:creationId xmlns:a16="http://schemas.microsoft.com/office/drawing/2014/main" id="{21037241-E33D-1DC1-E5F5-D39C6A850166}"/>
              </a:ext>
            </a:extLst>
          </p:cNvPr>
          <p:cNvSpPr txBox="1"/>
          <p:nvPr/>
        </p:nvSpPr>
        <p:spPr>
          <a:xfrm>
            <a:off x="6000599" y="5620017"/>
            <a:ext cx="262482" cy="124650"/>
          </a:xfrm>
          <a:prstGeom prst="rect">
            <a:avLst/>
          </a:prstGeom>
          <a:noFill/>
        </p:spPr>
        <p:txBody>
          <a:bodyPr wrap="square" lIns="0" tIns="0" rIns="0" bIns="0" rtlCol="0">
            <a:spAutoFit/>
          </a:bodyPr>
          <a:lstStyle/>
          <a:p>
            <a:pPr algn="ctr">
              <a:lnSpc>
                <a:spcPct val="90000"/>
              </a:lnSpc>
            </a:pPr>
            <a:r>
              <a:rPr lang="en-US" sz="900" dirty="0">
                <a:latin typeface="Arial" panose="020B0604020202020204" pitchFamily="34" charset="0"/>
                <a:ea typeface="Aileron" charset="0"/>
                <a:cs typeface="Arial" panose="020B0604020202020204" pitchFamily="34" charset="0"/>
              </a:rPr>
              <a:t>5</a:t>
            </a:r>
          </a:p>
        </p:txBody>
      </p:sp>
      <p:sp>
        <p:nvSpPr>
          <p:cNvPr id="51" name="TextBox 50">
            <a:extLst>
              <a:ext uri="{FF2B5EF4-FFF2-40B4-BE49-F238E27FC236}">
                <a16:creationId xmlns:a16="http://schemas.microsoft.com/office/drawing/2014/main" id="{D1F26501-8497-A9B4-303A-C563D059DD35}"/>
              </a:ext>
            </a:extLst>
          </p:cNvPr>
          <p:cNvSpPr txBox="1"/>
          <p:nvPr/>
        </p:nvSpPr>
        <p:spPr>
          <a:xfrm>
            <a:off x="6899496" y="5621109"/>
            <a:ext cx="233191" cy="124650"/>
          </a:xfrm>
          <a:prstGeom prst="rect">
            <a:avLst/>
          </a:prstGeom>
          <a:noFill/>
        </p:spPr>
        <p:txBody>
          <a:bodyPr wrap="square" lIns="0" tIns="0" rIns="0" bIns="0" rtlCol="0">
            <a:spAutoFit/>
          </a:bodyPr>
          <a:lstStyle/>
          <a:p>
            <a:pPr algn="ctr">
              <a:lnSpc>
                <a:spcPct val="90000"/>
              </a:lnSpc>
            </a:pPr>
            <a:r>
              <a:rPr lang="en-US" sz="900" dirty="0">
                <a:latin typeface="Arial" panose="020B0604020202020204" pitchFamily="34" charset="0"/>
                <a:ea typeface="Aileron" charset="0"/>
                <a:cs typeface="Arial" panose="020B0604020202020204" pitchFamily="34" charset="0"/>
              </a:rPr>
              <a:t>25</a:t>
            </a:r>
          </a:p>
        </p:txBody>
      </p:sp>
      <p:sp>
        <p:nvSpPr>
          <p:cNvPr id="52" name="TextBox 51">
            <a:extLst>
              <a:ext uri="{FF2B5EF4-FFF2-40B4-BE49-F238E27FC236}">
                <a16:creationId xmlns:a16="http://schemas.microsoft.com/office/drawing/2014/main" id="{8779087C-5B51-18F7-FA5F-DF49BA87EEA6}"/>
              </a:ext>
            </a:extLst>
          </p:cNvPr>
          <p:cNvSpPr txBox="1"/>
          <p:nvPr/>
        </p:nvSpPr>
        <p:spPr>
          <a:xfrm>
            <a:off x="6230987" y="5621109"/>
            <a:ext cx="233191" cy="124650"/>
          </a:xfrm>
          <a:prstGeom prst="rect">
            <a:avLst/>
          </a:prstGeom>
          <a:noFill/>
        </p:spPr>
        <p:txBody>
          <a:bodyPr wrap="square" lIns="0" tIns="0" rIns="0" bIns="0" rtlCol="0">
            <a:spAutoFit/>
          </a:bodyPr>
          <a:lstStyle/>
          <a:p>
            <a:pPr algn="ctr">
              <a:lnSpc>
                <a:spcPct val="90000"/>
              </a:lnSpc>
            </a:pPr>
            <a:r>
              <a:rPr lang="en-US" sz="900" dirty="0">
                <a:latin typeface="Arial" panose="020B0604020202020204" pitchFamily="34" charset="0"/>
                <a:ea typeface="Aileron" charset="0"/>
                <a:cs typeface="Arial" panose="020B0604020202020204" pitchFamily="34" charset="0"/>
              </a:rPr>
              <a:t>10</a:t>
            </a:r>
          </a:p>
        </p:txBody>
      </p:sp>
      <p:sp>
        <p:nvSpPr>
          <p:cNvPr id="53" name="TextBox 52">
            <a:extLst>
              <a:ext uri="{FF2B5EF4-FFF2-40B4-BE49-F238E27FC236}">
                <a16:creationId xmlns:a16="http://schemas.microsoft.com/office/drawing/2014/main" id="{2500CB6B-DBDA-69BB-CAC0-7F52498BC12B}"/>
              </a:ext>
            </a:extLst>
          </p:cNvPr>
          <p:cNvSpPr txBox="1"/>
          <p:nvPr/>
        </p:nvSpPr>
        <p:spPr>
          <a:xfrm>
            <a:off x="6456412" y="5621109"/>
            <a:ext cx="233191" cy="124650"/>
          </a:xfrm>
          <a:prstGeom prst="rect">
            <a:avLst/>
          </a:prstGeom>
          <a:noFill/>
        </p:spPr>
        <p:txBody>
          <a:bodyPr wrap="square" lIns="0" tIns="0" rIns="0" bIns="0" rtlCol="0">
            <a:spAutoFit/>
          </a:bodyPr>
          <a:lstStyle/>
          <a:p>
            <a:pPr algn="ctr">
              <a:lnSpc>
                <a:spcPct val="90000"/>
              </a:lnSpc>
            </a:pPr>
            <a:r>
              <a:rPr lang="en-US" sz="900" dirty="0">
                <a:latin typeface="Arial" panose="020B0604020202020204" pitchFamily="34" charset="0"/>
                <a:ea typeface="Aileron" charset="0"/>
                <a:cs typeface="Arial" panose="020B0604020202020204" pitchFamily="34" charset="0"/>
              </a:rPr>
              <a:t>15</a:t>
            </a:r>
          </a:p>
        </p:txBody>
      </p:sp>
      <p:sp>
        <p:nvSpPr>
          <p:cNvPr id="54" name="TextBox 53">
            <a:extLst>
              <a:ext uri="{FF2B5EF4-FFF2-40B4-BE49-F238E27FC236}">
                <a16:creationId xmlns:a16="http://schemas.microsoft.com/office/drawing/2014/main" id="{C46EDD73-715D-CA27-35D9-5973E7B43B3D}"/>
              </a:ext>
            </a:extLst>
          </p:cNvPr>
          <p:cNvSpPr txBox="1"/>
          <p:nvPr/>
        </p:nvSpPr>
        <p:spPr>
          <a:xfrm>
            <a:off x="6681837" y="5621109"/>
            <a:ext cx="233191" cy="124650"/>
          </a:xfrm>
          <a:prstGeom prst="rect">
            <a:avLst/>
          </a:prstGeom>
          <a:noFill/>
        </p:spPr>
        <p:txBody>
          <a:bodyPr wrap="square" lIns="0" tIns="0" rIns="0" bIns="0" rtlCol="0">
            <a:spAutoFit/>
          </a:bodyPr>
          <a:lstStyle/>
          <a:p>
            <a:pPr algn="ctr">
              <a:lnSpc>
                <a:spcPct val="90000"/>
              </a:lnSpc>
            </a:pPr>
            <a:r>
              <a:rPr lang="en-US" sz="900" dirty="0">
                <a:latin typeface="Arial" panose="020B0604020202020204" pitchFamily="34" charset="0"/>
                <a:ea typeface="Aileron" charset="0"/>
                <a:cs typeface="Arial" panose="020B0604020202020204" pitchFamily="34" charset="0"/>
              </a:rPr>
              <a:t>20</a:t>
            </a:r>
          </a:p>
        </p:txBody>
      </p:sp>
      <p:sp>
        <p:nvSpPr>
          <p:cNvPr id="55" name="TextBox 54">
            <a:extLst>
              <a:ext uri="{FF2B5EF4-FFF2-40B4-BE49-F238E27FC236}">
                <a16:creationId xmlns:a16="http://schemas.microsoft.com/office/drawing/2014/main" id="{71EB90B0-E734-2DFB-B511-6C4504C8E5F6}"/>
              </a:ext>
            </a:extLst>
          </p:cNvPr>
          <p:cNvSpPr txBox="1"/>
          <p:nvPr/>
        </p:nvSpPr>
        <p:spPr>
          <a:xfrm>
            <a:off x="7134446" y="5621109"/>
            <a:ext cx="233191" cy="124650"/>
          </a:xfrm>
          <a:prstGeom prst="rect">
            <a:avLst/>
          </a:prstGeom>
          <a:noFill/>
        </p:spPr>
        <p:txBody>
          <a:bodyPr wrap="square" lIns="0" tIns="0" rIns="0" bIns="0" rtlCol="0">
            <a:spAutoFit/>
          </a:bodyPr>
          <a:lstStyle/>
          <a:p>
            <a:pPr algn="ctr">
              <a:lnSpc>
                <a:spcPct val="90000"/>
              </a:lnSpc>
            </a:pPr>
            <a:r>
              <a:rPr lang="en-US" sz="900" dirty="0">
                <a:latin typeface="Arial" panose="020B0604020202020204" pitchFamily="34" charset="0"/>
                <a:ea typeface="Aileron" charset="0"/>
                <a:cs typeface="Arial" panose="020B0604020202020204" pitchFamily="34" charset="0"/>
              </a:rPr>
              <a:t>30</a:t>
            </a:r>
          </a:p>
        </p:txBody>
      </p:sp>
      <p:sp>
        <p:nvSpPr>
          <p:cNvPr id="56" name="TextBox 55">
            <a:extLst>
              <a:ext uri="{FF2B5EF4-FFF2-40B4-BE49-F238E27FC236}">
                <a16:creationId xmlns:a16="http://schemas.microsoft.com/office/drawing/2014/main" id="{176C2ADD-7FD2-527D-AF06-F23E5B1B6881}"/>
              </a:ext>
            </a:extLst>
          </p:cNvPr>
          <p:cNvSpPr txBox="1"/>
          <p:nvPr/>
        </p:nvSpPr>
        <p:spPr>
          <a:xfrm>
            <a:off x="7372571" y="5621109"/>
            <a:ext cx="233191" cy="124650"/>
          </a:xfrm>
          <a:prstGeom prst="rect">
            <a:avLst/>
          </a:prstGeom>
          <a:noFill/>
        </p:spPr>
        <p:txBody>
          <a:bodyPr wrap="square" lIns="0" tIns="0" rIns="0" bIns="0" rtlCol="0">
            <a:spAutoFit/>
          </a:bodyPr>
          <a:lstStyle/>
          <a:p>
            <a:pPr algn="ctr">
              <a:lnSpc>
                <a:spcPct val="90000"/>
              </a:lnSpc>
            </a:pPr>
            <a:r>
              <a:rPr lang="en-US" sz="900" dirty="0">
                <a:latin typeface="Arial" panose="020B0604020202020204" pitchFamily="34" charset="0"/>
                <a:ea typeface="Aileron" charset="0"/>
                <a:cs typeface="Arial" panose="020B0604020202020204" pitchFamily="34" charset="0"/>
              </a:rPr>
              <a:t>35</a:t>
            </a:r>
          </a:p>
        </p:txBody>
      </p:sp>
      <p:sp>
        <p:nvSpPr>
          <p:cNvPr id="57" name="TextBox 56">
            <a:extLst>
              <a:ext uri="{FF2B5EF4-FFF2-40B4-BE49-F238E27FC236}">
                <a16:creationId xmlns:a16="http://schemas.microsoft.com/office/drawing/2014/main" id="{0BB758F6-7595-211D-F154-55564BDBC35F}"/>
              </a:ext>
            </a:extLst>
          </p:cNvPr>
          <p:cNvSpPr txBox="1"/>
          <p:nvPr/>
        </p:nvSpPr>
        <p:spPr>
          <a:xfrm>
            <a:off x="7588471" y="5621109"/>
            <a:ext cx="233191" cy="124650"/>
          </a:xfrm>
          <a:prstGeom prst="rect">
            <a:avLst/>
          </a:prstGeom>
          <a:noFill/>
        </p:spPr>
        <p:txBody>
          <a:bodyPr wrap="square" lIns="0" tIns="0" rIns="0" bIns="0" rtlCol="0">
            <a:spAutoFit/>
          </a:bodyPr>
          <a:lstStyle/>
          <a:p>
            <a:pPr algn="ctr">
              <a:lnSpc>
                <a:spcPct val="90000"/>
              </a:lnSpc>
            </a:pPr>
            <a:r>
              <a:rPr lang="en-US" sz="900" dirty="0">
                <a:latin typeface="Arial" panose="020B0604020202020204" pitchFamily="34" charset="0"/>
                <a:ea typeface="Aileron" charset="0"/>
                <a:cs typeface="Arial" panose="020B0604020202020204" pitchFamily="34" charset="0"/>
              </a:rPr>
              <a:t>40</a:t>
            </a:r>
          </a:p>
        </p:txBody>
      </p:sp>
      <p:sp>
        <p:nvSpPr>
          <p:cNvPr id="58" name="TextBox 57">
            <a:extLst>
              <a:ext uri="{FF2B5EF4-FFF2-40B4-BE49-F238E27FC236}">
                <a16:creationId xmlns:a16="http://schemas.microsoft.com/office/drawing/2014/main" id="{B63B9012-11D1-E099-CFF5-744F1D07771B}"/>
              </a:ext>
            </a:extLst>
          </p:cNvPr>
          <p:cNvSpPr txBox="1"/>
          <p:nvPr/>
        </p:nvSpPr>
        <p:spPr>
          <a:xfrm>
            <a:off x="7826596" y="5621109"/>
            <a:ext cx="233191" cy="124650"/>
          </a:xfrm>
          <a:prstGeom prst="rect">
            <a:avLst/>
          </a:prstGeom>
          <a:noFill/>
        </p:spPr>
        <p:txBody>
          <a:bodyPr wrap="square" lIns="0" tIns="0" rIns="0" bIns="0" rtlCol="0">
            <a:spAutoFit/>
          </a:bodyPr>
          <a:lstStyle/>
          <a:p>
            <a:pPr algn="ctr">
              <a:lnSpc>
                <a:spcPct val="90000"/>
              </a:lnSpc>
            </a:pPr>
            <a:r>
              <a:rPr lang="en-US" sz="900" dirty="0">
                <a:latin typeface="Arial" panose="020B0604020202020204" pitchFamily="34" charset="0"/>
                <a:ea typeface="Aileron" charset="0"/>
                <a:cs typeface="Arial" panose="020B0604020202020204" pitchFamily="34" charset="0"/>
              </a:rPr>
              <a:t>45</a:t>
            </a:r>
          </a:p>
        </p:txBody>
      </p:sp>
      <p:sp>
        <p:nvSpPr>
          <p:cNvPr id="59" name="TextBox 58">
            <a:extLst>
              <a:ext uri="{FF2B5EF4-FFF2-40B4-BE49-F238E27FC236}">
                <a16:creationId xmlns:a16="http://schemas.microsoft.com/office/drawing/2014/main" id="{283D061C-2C85-E5F1-9A15-5561A568270E}"/>
              </a:ext>
            </a:extLst>
          </p:cNvPr>
          <p:cNvSpPr txBox="1"/>
          <p:nvPr/>
        </p:nvSpPr>
        <p:spPr>
          <a:xfrm>
            <a:off x="8039321" y="5621109"/>
            <a:ext cx="233191" cy="124650"/>
          </a:xfrm>
          <a:prstGeom prst="rect">
            <a:avLst/>
          </a:prstGeom>
          <a:noFill/>
        </p:spPr>
        <p:txBody>
          <a:bodyPr wrap="square" lIns="0" tIns="0" rIns="0" bIns="0" rtlCol="0">
            <a:spAutoFit/>
          </a:bodyPr>
          <a:lstStyle/>
          <a:p>
            <a:pPr algn="ctr">
              <a:lnSpc>
                <a:spcPct val="90000"/>
              </a:lnSpc>
            </a:pPr>
            <a:r>
              <a:rPr lang="en-US" sz="900" dirty="0">
                <a:latin typeface="Arial" panose="020B0604020202020204" pitchFamily="34" charset="0"/>
                <a:ea typeface="Aileron" charset="0"/>
                <a:cs typeface="Arial" panose="020B0604020202020204" pitchFamily="34" charset="0"/>
              </a:rPr>
              <a:t>50</a:t>
            </a:r>
          </a:p>
        </p:txBody>
      </p:sp>
      <p:sp>
        <p:nvSpPr>
          <p:cNvPr id="60" name="TextBox 59">
            <a:extLst>
              <a:ext uri="{FF2B5EF4-FFF2-40B4-BE49-F238E27FC236}">
                <a16:creationId xmlns:a16="http://schemas.microsoft.com/office/drawing/2014/main" id="{B2D984E5-A0AA-0FFF-B449-B6F4A45ECC5A}"/>
              </a:ext>
            </a:extLst>
          </p:cNvPr>
          <p:cNvSpPr txBox="1"/>
          <p:nvPr/>
        </p:nvSpPr>
        <p:spPr>
          <a:xfrm>
            <a:off x="8267921" y="5621109"/>
            <a:ext cx="233191" cy="124650"/>
          </a:xfrm>
          <a:prstGeom prst="rect">
            <a:avLst/>
          </a:prstGeom>
          <a:noFill/>
        </p:spPr>
        <p:txBody>
          <a:bodyPr wrap="square" lIns="0" tIns="0" rIns="0" bIns="0" rtlCol="0">
            <a:spAutoFit/>
          </a:bodyPr>
          <a:lstStyle/>
          <a:p>
            <a:pPr algn="ctr">
              <a:lnSpc>
                <a:spcPct val="90000"/>
              </a:lnSpc>
            </a:pPr>
            <a:r>
              <a:rPr lang="en-US" sz="900" dirty="0">
                <a:latin typeface="Arial" panose="020B0604020202020204" pitchFamily="34" charset="0"/>
                <a:ea typeface="Aileron" charset="0"/>
                <a:cs typeface="Arial" panose="020B0604020202020204" pitchFamily="34" charset="0"/>
              </a:rPr>
              <a:t>55</a:t>
            </a:r>
          </a:p>
        </p:txBody>
      </p:sp>
      <p:sp>
        <p:nvSpPr>
          <p:cNvPr id="61" name="TextBox 60">
            <a:extLst>
              <a:ext uri="{FF2B5EF4-FFF2-40B4-BE49-F238E27FC236}">
                <a16:creationId xmlns:a16="http://schemas.microsoft.com/office/drawing/2014/main" id="{9791E204-5CFA-A851-C9C6-FFC4114A45B0}"/>
              </a:ext>
            </a:extLst>
          </p:cNvPr>
          <p:cNvSpPr txBox="1"/>
          <p:nvPr/>
        </p:nvSpPr>
        <p:spPr>
          <a:xfrm>
            <a:off x="8496521" y="5621109"/>
            <a:ext cx="233191" cy="124650"/>
          </a:xfrm>
          <a:prstGeom prst="rect">
            <a:avLst/>
          </a:prstGeom>
          <a:noFill/>
        </p:spPr>
        <p:txBody>
          <a:bodyPr wrap="square" lIns="0" tIns="0" rIns="0" bIns="0" rtlCol="0">
            <a:spAutoFit/>
          </a:bodyPr>
          <a:lstStyle/>
          <a:p>
            <a:pPr algn="ctr">
              <a:lnSpc>
                <a:spcPct val="90000"/>
              </a:lnSpc>
            </a:pPr>
            <a:r>
              <a:rPr lang="en-US" sz="900" dirty="0">
                <a:latin typeface="Arial" panose="020B0604020202020204" pitchFamily="34" charset="0"/>
                <a:ea typeface="Aileron" charset="0"/>
                <a:cs typeface="Arial" panose="020B0604020202020204" pitchFamily="34" charset="0"/>
              </a:rPr>
              <a:t>60</a:t>
            </a:r>
          </a:p>
        </p:txBody>
      </p:sp>
      <p:sp>
        <p:nvSpPr>
          <p:cNvPr id="62" name="TextBox 61">
            <a:extLst>
              <a:ext uri="{FF2B5EF4-FFF2-40B4-BE49-F238E27FC236}">
                <a16:creationId xmlns:a16="http://schemas.microsoft.com/office/drawing/2014/main" id="{B13B9C98-472F-8113-3192-54E36F071555}"/>
              </a:ext>
            </a:extLst>
          </p:cNvPr>
          <p:cNvSpPr txBox="1"/>
          <p:nvPr/>
        </p:nvSpPr>
        <p:spPr>
          <a:xfrm>
            <a:off x="8715596" y="5621109"/>
            <a:ext cx="233191" cy="124650"/>
          </a:xfrm>
          <a:prstGeom prst="rect">
            <a:avLst/>
          </a:prstGeom>
          <a:noFill/>
        </p:spPr>
        <p:txBody>
          <a:bodyPr wrap="square" lIns="0" tIns="0" rIns="0" bIns="0" rtlCol="0">
            <a:spAutoFit/>
          </a:bodyPr>
          <a:lstStyle/>
          <a:p>
            <a:pPr algn="ctr">
              <a:lnSpc>
                <a:spcPct val="90000"/>
              </a:lnSpc>
            </a:pPr>
            <a:r>
              <a:rPr lang="en-US" sz="900" dirty="0">
                <a:latin typeface="Arial" panose="020B0604020202020204" pitchFamily="34" charset="0"/>
                <a:ea typeface="Aileron" charset="0"/>
                <a:cs typeface="Arial" panose="020B0604020202020204" pitchFamily="34" charset="0"/>
              </a:rPr>
              <a:t>65</a:t>
            </a:r>
          </a:p>
        </p:txBody>
      </p:sp>
      <p:sp>
        <p:nvSpPr>
          <p:cNvPr id="63" name="TextBox 62">
            <a:extLst>
              <a:ext uri="{FF2B5EF4-FFF2-40B4-BE49-F238E27FC236}">
                <a16:creationId xmlns:a16="http://schemas.microsoft.com/office/drawing/2014/main" id="{A0B30A16-404D-46E7-1761-A18E7E3C062A}"/>
              </a:ext>
            </a:extLst>
          </p:cNvPr>
          <p:cNvSpPr txBox="1"/>
          <p:nvPr/>
        </p:nvSpPr>
        <p:spPr>
          <a:xfrm>
            <a:off x="8950546" y="5621109"/>
            <a:ext cx="233191" cy="124650"/>
          </a:xfrm>
          <a:prstGeom prst="rect">
            <a:avLst/>
          </a:prstGeom>
          <a:noFill/>
        </p:spPr>
        <p:txBody>
          <a:bodyPr wrap="square" lIns="0" tIns="0" rIns="0" bIns="0" rtlCol="0">
            <a:spAutoFit/>
          </a:bodyPr>
          <a:lstStyle/>
          <a:p>
            <a:pPr algn="ctr">
              <a:lnSpc>
                <a:spcPct val="90000"/>
              </a:lnSpc>
            </a:pPr>
            <a:r>
              <a:rPr lang="en-US" sz="900" dirty="0">
                <a:latin typeface="Arial" panose="020B0604020202020204" pitchFamily="34" charset="0"/>
                <a:ea typeface="Aileron" charset="0"/>
                <a:cs typeface="Arial" panose="020B0604020202020204" pitchFamily="34" charset="0"/>
              </a:rPr>
              <a:t>70</a:t>
            </a:r>
          </a:p>
        </p:txBody>
      </p:sp>
      <p:sp>
        <p:nvSpPr>
          <p:cNvPr id="64" name="TextBox 63">
            <a:extLst>
              <a:ext uri="{FF2B5EF4-FFF2-40B4-BE49-F238E27FC236}">
                <a16:creationId xmlns:a16="http://schemas.microsoft.com/office/drawing/2014/main" id="{4A170484-AB04-F0FB-FF90-32661B369A13}"/>
              </a:ext>
            </a:extLst>
          </p:cNvPr>
          <p:cNvSpPr txBox="1"/>
          <p:nvPr/>
        </p:nvSpPr>
        <p:spPr>
          <a:xfrm>
            <a:off x="9175971" y="5621109"/>
            <a:ext cx="233191" cy="124650"/>
          </a:xfrm>
          <a:prstGeom prst="rect">
            <a:avLst/>
          </a:prstGeom>
          <a:noFill/>
        </p:spPr>
        <p:txBody>
          <a:bodyPr wrap="square" lIns="0" tIns="0" rIns="0" bIns="0" rtlCol="0">
            <a:spAutoFit/>
          </a:bodyPr>
          <a:lstStyle/>
          <a:p>
            <a:pPr algn="ctr">
              <a:lnSpc>
                <a:spcPct val="90000"/>
              </a:lnSpc>
            </a:pPr>
            <a:r>
              <a:rPr lang="en-US" sz="900" dirty="0">
                <a:latin typeface="Arial" panose="020B0604020202020204" pitchFamily="34" charset="0"/>
                <a:ea typeface="Aileron" charset="0"/>
                <a:cs typeface="Arial" panose="020B0604020202020204" pitchFamily="34" charset="0"/>
              </a:rPr>
              <a:t>75</a:t>
            </a:r>
          </a:p>
        </p:txBody>
      </p:sp>
      <p:sp>
        <p:nvSpPr>
          <p:cNvPr id="65" name="TextBox 64">
            <a:extLst>
              <a:ext uri="{FF2B5EF4-FFF2-40B4-BE49-F238E27FC236}">
                <a16:creationId xmlns:a16="http://schemas.microsoft.com/office/drawing/2014/main" id="{DB5CF60F-E889-A568-D5D0-AC9A92B8E62B}"/>
              </a:ext>
            </a:extLst>
          </p:cNvPr>
          <p:cNvSpPr txBox="1"/>
          <p:nvPr/>
        </p:nvSpPr>
        <p:spPr>
          <a:xfrm>
            <a:off x="9404571" y="5621109"/>
            <a:ext cx="233191" cy="124650"/>
          </a:xfrm>
          <a:prstGeom prst="rect">
            <a:avLst/>
          </a:prstGeom>
          <a:noFill/>
        </p:spPr>
        <p:txBody>
          <a:bodyPr wrap="square" lIns="0" tIns="0" rIns="0" bIns="0" rtlCol="0">
            <a:spAutoFit/>
          </a:bodyPr>
          <a:lstStyle/>
          <a:p>
            <a:pPr algn="ctr">
              <a:lnSpc>
                <a:spcPct val="90000"/>
              </a:lnSpc>
            </a:pPr>
            <a:r>
              <a:rPr lang="en-US" sz="900" dirty="0">
                <a:latin typeface="Arial" panose="020B0604020202020204" pitchFamily="34" charset="0"/>
                <a:ea typeface="Aileron" charset="0"/>
                <a:cs typeface="Arial" panose="020B0604020202020204" pitchFamily="34" charset="0"/>
              </a:rPr>
              <a:t>80</a:t>
            </a:r>
          </a:p>
        </p:txBody>
      </p:sp>
      <p:sp>
        <p:nvSpPr>
          <p:cNvPr id="66" name="TextBox 65">
            <a:extLst>
              <a:ext uri="{FF2B5EF4-FFF2-40B4-BE49-F238E27FC236}">
                <a16:creationId xmlns:a16="http://schemas.microsoft.com/office/drawing/2014/main" id="{340BA576-B5CD-0B6B-F23F-7796ED8DCA8E}"/>
              </a:ext>
            </a:extLst>
          </p:cNvPr>
          <p:cNvSpPr txBox="1"/>
          <p:nvPr/>
        </p:nvSpPr>
        <p:spPr>
          <a:xfrm>
            <a:off x="9629996" y="5621109"/>
            <a:ext cx="233191" cy="124650"/>
          </a:xfrm>
          <a:prstGeom prst="rect">
            <a:avLst/>
          </a:prstGeom>
          <a:noFill/>
        </p:spPr>
        <p:txBody>
          <a:bodyPr wrap="square" lIns="0" tIns="0" rIns="0" bIns="0" rtlCol="0">
            <a:spAutoFit/>
          </a:bodyPr>
          <a:lstStyle/>
          <a:p>
            <a:pPr algn="ctr">
              <a:lnSpc>
                <a:spcPct val="90000"/>
              </a:lnSpc>
            </a:pPr>
            <a:r>
              <a:rPr lang="en-US" sz="900" dirty="0">
                <a:latin typeface="Arial" panose="020B0604020202020204" pitchFamily="34" charset="0"/>
                <a:ea typeface="Aileron" charset="0"/>
                <a:cs typeface="Arial" panose="020B0604020202020204" pitchFamily="34" charset="0"/>
              </a:rPr>
              <a:t>85</a:t>
            </a:r>
          </a:p>
        </p:txBody>
      </p:sp>
      <p:sp>
        <p:nvSpPr>
          <p:cNvPr id="67" name="TextBox 66">
            <a:extLst>
              <a:ext uri="{FF2B5EF4-FFF2-40B4-BE49-F238E27FC236}">
                <a16:creationId xmlns:a16="http://schemas.microsoft.com/office/drawing/2014/main" id="{03224F50-C33F-41BE-B843-8D9B03B5CB5B}"/>
              </a:ext>
            </a:extLst>
          </p:cNvPr>
          <p:cNvSpPr txBox="1"/>
          <p:nvPr/>
        </p:nvSpPr>
        <p:spPr>
          <a:xfrm>
            <a:off x="9861771" y="5621109"/>
            <a:ext cx="233191" cy="124650"/>
          </a:xfrm>
          <a:prstGeom prst="rect">
            <a:avLst/>
          </a:prstGeom>
          <a:noFill/>
        </p:spPr>
        <p:txBody>
          <a:bodyPr wrap="square" lIns="0" tIns="0" rIns="0" bIns="0" rtlCol="0">
            <a:spAutoFit/>
          </a:bodyPr>
          <a:lstStyle/>
          <a:p>
            <a:pPr algn="ctr">
              <a:lnSpc>
                <a:spcPct val="90000"/>
              </a:lnSpc>
            </a:pPr>
            <a:r>
              <a:rPr lang="en-US" sz="900" dirty="0">
                <a:latin typeface="Arial" panose="020B0604020202020204" pitchFamily="34" charset="0"/>
                <a:ea typeface="Aileron" charset="0"/>
                <a:cs typeface="Arial" panose="020B0604020202020204" pitchFamily="34" charset="0"/>
              </a:rPr>
              <a:t>90</a:t>
            </a:r>
          </a:p>
        </p:txBody>
      </p:sp>
      <p:sp>
        <p:nvSpPr>
          <p:cNvPr id="68" name="TextBox 67">
            <a:extLst>
              <a:ext uri="{FF2B5EF4-FFF2-40B4-BE49-F238E27FC236}">
                <a16:creationId xmlns:a16="http://schemas.microsoft.com/office/drawing/2014/main" id="{FCA91712-2E0F-9B87-0E3B-8FD93AA92D8C}"/>
              </a:ext>
            </a:extLst>
          </p:cNvPr>
          <p:cNvSpPr txBox="1"/>
          <p:nvPr/>
        </p:nvSpPr>
        <p:spPr>
          <a:xfrm>
            <a:off x="10077671" y="5621109"/>
            <a:ext cx="233191" cy="124650"/>
          </a:xfrm>
          <a:prstGeom prst="rect">
            <a:avLst/>
          </a:prstGeom>
          <a:noFill/>
        </p:spPr>
        <p:txBody>
          <a:bodyPr wrap="square" lIns="0" tIns="0" rIns="0" bIns="0" rtlCol="0">
            <a:spAutoFit/>
          </a:bodyPr>
          <a:lstStyle/>
          <a:p>
            <a:pPr algn="ctr">
              <a:lnSpc>
                <a:spcPct val="90000"/>
              </a:lnSpc>
            </a:pPr>
            <a:r>
              <a:rPr lang="en-US" sz="900" dirty="0">
                <a:latin typeface="Arial" panose="020B0604020202020204" pitchFamily="34" charset="0"/>
                <a:ea typeface="Aileron" charset="0"/>
                <a:cs typeface="Arial" panose="020B0604020202020204" pitchFamily="34" charset="0"/>
              </a:rPr>
              <a:t>95</a:t>
            </a:r>
          </a:p>
        </p:txBody>
      </p:sp>
      <p:sp>
        <p:nvSpPr>
          <p:cNvPr id="69" name="TextBox 68">
            <a:extLst>
              <a:ext uri="{FF2B5EF4-FFF2-40B4-BE49-F238E27FC236}">
                <a16:creationId xmlns:a16="http://schemas.microsoft.com/office/drawing/2014/main" id="{53C0A0F4-7AD7-0758-BA32-E56A3B8EE6F6}"/>
              </a:ext>
            </a:extLst>
          </p:cNvPr>
          <p:cNvSpPr txBox="1"/>
          <p:nvPr/>
        </p:nvSpPr>
        <p:spPr>
          <a:xfrm>
            <a:off x="10309446" y="5621109"/>
            <a:ext cx="233191" cy="124650"/>
          </a:xfrm>
          <a:prstGeom prst="rect">
            <a:avLst/>
          </a:prstGeom>
          <a:noFill/>
        </p:spPr>
        <p:txBody>
          <a:bodyPr wrap="square" lIns="0" tIns="0" rIns="0" bIns="0" rtlCol="0">
            <a:spAutoFit/>
          </a:bodyPr>
          <a:lstStyle/>
          <a:p>
            <a:pPr algn="ctr">
              <a:lnSpc>
                <a:spcPct val="90000"/>
              </a:lnSpc>
            </a:pPr>
            <a:r>
              <a:rPr lang="en-US" sz="900" dirty="0">
                <a:latin typeface="Arial" panose="020B0604020202020204" pitchFamily="34" charset="0"/>
                <a:ea typeface="Aileron" charset="0"/>
                <a:cs typeface="Arial" panose="020B0604020202020204" pitchFamily="34" charset="0"/>
              </a:rPr>
              <a:t>100</a:t>
            </a:r>
          </a:p>
        </p:txBody>
      </p:sp>
      <p:sp>
        <p:nvSpPr>
          <p:cNvPr id="70" name="TextBox 69">
            <a:extLst>
              <a:ext uri="{FF2B5EF4-FFF2-40B4-BE49-F238E27FC236}">
                <a16:creationId xmlns:a16="http://schemas.microsoft.com/office/drawing/2014/main" id="{49160F12-A4D0-7159-5011-1DB06F5756EC}"/>
              </a:ext>
            </a:extLst>
          </p:cNvPr>
          <p:cNvSpPr txBox="1"/>
          <p:nvPr/>
        </p:nvSpPr>
        <p:spPr>
          <a:xfrm>
            <a:off x="5768824" y="5962917"/>
            <a:ext cx="262482" cy="249299"/>
          </a:xfrm>
          <a:prstGeom prst="rect">
            <a:avLst/>
          </a:prstGeom>
          <a:noFill/>
        </p:spPr>
        <p:txBody>
          <a:bodyPr wrap="square" lIns="0" tIns="0" rIns="0" bIns="0" rtlCol="0">
            <a:spAutoFit/>
          </a:bodyPr>
          <a:lstStyle/>
          <a:p>
            <a:pPr algn="ctr">
              <a:lnSpc>
                <a:spcPct val="90000"/>
              </a:lnSpc>
            </a:pPr>
            <a:r>
              <a:rPr lang="en-US" sz="900" dirty="0">
                <a:latin typeface="Arial" panose="020B0604020202020204" pitchFamily="34" charset="0"/>
                <a:ea typeface="Aileron" charset="0"/>
                <a:cs typeface="Arial" panose="020B0604020202020204" pitchFamily="34" charset="0"/>
              </a:rPr>
              <a:t>96</a:t>
            </a:r>
          </a:p>
          <a:p>
            <a:pPr algn="ctr">
              <a:lnSpc>
                <a:spcPct val="90000"/>
              </a:lnSpc>
            </a:pPr>
            <a:r>
              <a:rPr lang="en-US" sz="900" dirty="0">
                <a:latin typeface="Arial" panose="020B0604020202020204" pitchFamily="34" charset="0"/>
                <a:ea typeface="Aileron" charset="0"/>
                <a:cs typeface="Arial" panose="020B0604020202020204" pitchFamily="34" charset="0"/>
              </a:rPr>
              <a:t>633</a:t>
            </a:r>
          </a:p>
        </p:txBody>
      </p:sp>
      <p:sp>
        <p:nvSpPr>
          <p:cNvPr id="71" name="TextBox 70">
            <a:extLst>
              <a:ext uri="{FF2B5EF4-FFF2-40B4-BE49-F238E27FC236}">
                <a16:creationId xmlns:a16="http://schemas.microsoft.com/office/drawing/2014/main" id="{3308BEF1-F9BA-0771-9F5A-8CD6D4BB34CC}"/>
              </a:ext>
            </a:extLst>
          </p:cNvPr>
          <p:cNvSpPr txBox="1"/>
          <p:nvPr/>
        </p:nvSpPr>
        <p:spPr>
          <a:xfrm>
            <a:off x="6000599" y="5962917"/>
            <a:ext cx="262482" cy="249299"/>
          </a:xfrm>
          <a:prstGeom prst="rect">
            <a:avLst/>
          </a:prstGeom>
          <a:noFill/>
        </p:spPr>
        <p:txBody>
          <a:bodyPr wrap="square" lIns="0" tIns="0" rIns="0" bIns="0" rtlCol="0">
            <a:spAutoFit/>
          </a:bodyPr>
          <a:lstStyle/>
          <a:p>
            <a:pPr algn="ctr">
              <a:lnSpc>
                <a:spcPct val="90000"/>
              </a:lnSpc>
            </a:pPr>
            <a:r>
              <a:rPr lang="en-US" sz="900" dirty="0">
                <a:latin typeface="Arial" panose="020B0604020202020204" pitchFamily="34" charset="0"/>
                <a:ea typeface="Aileron" charset="0"/>
                <a:cs typeface="Arial" panose="020B0604020202020204" pitchFamily="34" charset="0"/>
              </a:rPr>
              <a:t>90</a:t>
            </a:r>
          </a:p>
          <a:p>
            <a:pPr algn="ctr">
              <a:lnSpc>
                <a:spcPct val="90000"/>
              </a:lnSpc>
            </a:pPr>
            <a:r>
              <a:rPr lang="en-US" sz="900" dirty="0">
                <a:latin typeface="Arial" panose="020B0604020202020204" pitchFamily="34" charset="0"/>
                <a:ea typeface="Aileron" charset="0"/>
                <a:cs typeface="Arial" panose="020B0604020202020204" pitchFamily="34" charset="0"/>
              </a:rPr>
              <a:t>610</a:t>
            </a:r>
          </a:p>
        </p:txBody>
      </p:sp>
      <p:sp>
        <p:nvSpPr>
          <p:cNvPr id="72" name="TextBox 71">
            <a:extLst>
              <a:ext uri="{FF2B5EF4-FFF2-40B4-BE49-F238E27FC236}">
                <a16:creationId xmlns:a16="http://schemas.microsoft.com/office/drawing/2014/main" id="{50225133-6BAE-4570-F99A-D107D2C00F2D}"/>
              </a:ext>
            </a:extLst>
          </p:cNvPr>
          <p:cNvSpPr txBox="1"/>
          <p:nvPr/>
        </p:nvSpPr>
        <p:spPr>
          <a:xfrm>
            <a:off x="6899496" y="5964009"/>
            <a:ext cx="233191" cy="249299"/>
          </a:xfrm>
          <a:prstGeom prst="rect">
            <a:avLst/>
          </a:prstGeom>
          <a:noFill/>
        </p:spPr>
        <p:txBody>
          <a:bodyPr wrap="square" lIns="0" tIns="0" rIns="0" bIns="0" rtlCol="0">
            <a:spAutoFit/>
          </a:bodyPr>
          <a:lstStyle/>
          <a:p>
            <a:pPr algn="ctr">
              <a:lnSpc>
                <a:spcPct val="90000"/>
              </a:lnSpc>
            </a:pPr>
            <a:r>
              <a:rPr lang="en-US" sz="900" dirty="0">
                <a:latin typeface="Arial" panose="020B0604020202020204" pitchFamily="34" charset="0"/>
                <a:ea typeface="Aileron" charset="0"/>
                <a:cs typeface="Arial" panose="020B0604020202020204" pitchFamily="34" charset="0"/>
              </a:rPr>
              <a:t>25</a:t>
            </a:r>
          </a:p>
          <a:p>
            <a:pPr algn="ctr">
              <a:lnSpc>
                <a:spcPct val="90000"/>
              </a:lnSpc>
            </a:pPr>
            <a:r>
              <a:rPr lang="en-US" sz="900" dirty="0">
                <a:latin typeface="Arial" panose="020B0604020202020204" pitchFamily="34" charset="0"/>
                <a:ea typeface="Aileron" charset="0"/>
                <a:cs typeface="Arial" panose="020B0604020202020204" pitchFamily="34" charset="0"/>
              </a:rPr>
              <a:t>340</a:t>
            </a:r>
          </a:p>
        </p:txBody>
      </p:sp>
      <p:sp>
        <p:nvSpPr>
          <p:cNvPr id="73" name="TextBox 72">
            <a:extLst>
              <a:ext uri="{FF2B5EF4-FFF2-40B4-BE49-F238E27FC236}">
                <a16:creationId xmlns:a16="http://schemas.microsoft.com/office/drawing/2014/main" id="{77A2085E-8C64-69DB-F855-3306F5B5239D}"/>
              </a:ext>
            </a:extLst>
          </p:cNvPr>
          <p:cNvSpPr txBox="1"/>
          <p:nvPr/>
        </p:nvSpPr>
        <p:spPr>
          <a:xfrm>
            <a:off x="6230987" y="5964009"/>
            <a:ext cx="233191" cy="249299"/>
          </a:xfrm>
          <a:prstGeom prst="rect">
            <a:avLst/>
          </a:prstGeom>
          <a:noFill/>
        </p:spPr>
        <p:txBody>
          <a:bodyPr wrap="square" lIns="0" tIns="0" rIns="0" bIns="0" rtlCol="0">
            <a:spAutoFit/>
          </a:bodyPr>
          <a:lstStyle/>
          <a:p>
            <a:pPr algn="ctr">
              <a:lnSpc>
                <a:spcPct val="90000"/>
              </a:lnSpc>
            </a:pPr>
            <a:r>
              <a:rPr lang="en-US" sz="900" dirty="0">
                <a:latin typeface="Arial" panose="020B0604020202020204" pitchFamily="34" charset="0"/>
                <a:ea typeface="Aileron" charset="0"/>
                <a:cs typeface="Arial" panose="020B0604020202020204" pitchFamily="34" charset="0"/>
              </a:rPr>
              <a:t>83</a:t>
            </a:r>
          </a:p>
          <a:p>
            <a:pPr algn="ctr">
              <a:lnSpc>
                <a:spcPct val="90000"/>
              </a:lnSpc>
            </a:pPr>
            <a:r>
              <a:rPr lang="en-US" sz="900" dirty="0">
                <a:latin typeface="Arial" panose="020B0604020202020204" pitchFamily="34" charset="0"/>
                <a:ea typeface="Aileron" charset="0"/>
                <a:cs typeface="Arial" panose="020B0604020202020204" pitchFamily="34" charset="0"/>
              </a:rPr>
              <a:t>551</a:t>
            </a:r>
          </a:p>
        </p:txBody>
      </p:sp>
      <p:sp>
        <p:nvSpPr>
          <p:cNvPr id="74" name="TextBox 73">
            <a:extLst>
              <a:ext uri="{FF2B5EF4-FFF2-40B4-BE49-F238E27FC236}">
                <a16:creationId xmlns:a16="http://schemas.microsoft.com/office/drawing/2014/main" id="{F5760C51-C45A-340B-9C5F-5CA058D72DFA}"/>
              </a:ext>
            </a:extLst>
          </p:cNvPr>
          <p:cNvSpPr txBox="1"/>
          <p:nvPr/>
        </p:nvSpPr>
        <p:spPr>
          <a:xfrm>
            <a:off x="6456412" y="5964009"/>
            <a:ext cx="233191" cy="249299"/>
          </a:xfrm>
          <a:prstGeom prst="rect">
            <a:avLst/>
          </a:prstGeom>
          <a:noFill/>
        </p:spPr>
        <p:txBody>
          <a:bodyPr wrap="square" lIns="0" tIns="0" rIns="0" bIns="0" rtlCol="0">
            <a:spAutoFit/>
          </a:bodyPr>
          <a:lstStyle/>
          <a:p>
            <a:pPr algn="ctr">
              <a:lnSpc>
                <a:spcPct val="90000"/>
              </a:lnSpc>
            </a:pPr>
            <a:r>
              <a:rPr lang="en-US" sz="900" dirty="0">
                <a:latin typeface="Arial" panose="020B0604020202020204" pitchFamily="34" charset="0"/>
                <a:ea typeface="Aileron" charset="0"/>
                <a:cs typeface="Arial" panose="020B0604020202020204" pitchFamily="34" charset="0"/>
              </a:rPr>
              <a:t>67</a:t>
            </a:r>
          </a:p>
          <a:p>
            <a:pPr algn="ctr">
              <a:lnSpc>
                <a:spcPct val="90000"/>
              </a:lnSpc>
            </a:pPr>
            <a:r>
              <a:rPr lang="en-US" sz="900" dirty="0">
                <a:latin typeface="Arial" panose="020B0604020202020204" pitchFamily="34" charset="0"/>
                <a:ea typeface="Aileron" charset="0"/>
                <a:cs typeface="Arial" panose="020B0604020202020204" pitchFamily="34" charset="0"/>
              </a:rPr>
              <a:t>483</a:t>
            </a:r>
          </a:p>
        </p:txBody>
      </p:sp>
      <p:sp>
        <p:nvSpPr>
          <p:cNvPr id="75" name="TextBox 74">
            <a:extLst>
              <a:ext uri="{FF2B5EF4-FFF2-40B4-BE49-F238E27FC236}">
                <a16:creationId xmlns:a16="http://schemas.microsoft.com/office/drawing/2014/main" id="{611F5A65-1200-CEA6-9519-099D29BF6BD3}"/>
              </a:ext>
            </a:extLst>
          </p:cNvPr>
          <p:cNvSpPr txBox="1"/>
          <p:nvPr/>
        </p:nvSpPr>
        <p:spPr>
          <a:xfrm>
            <a:off x="6681837" y="5964009"/>
            <a:ext cx="233191" cy="249299"/>
          </a:xfrm>
          <a:prstGeom prst="rect">
            <a:avLst/>
          </a:prstGeom>
          <a:noFill/>
        </p:spPr>
        <p:txBody>
          <a:bodyPr wrap="square" lIns="0" tIns="0" rIns="0" bIns="0" rtlCol="0">
            <a:spAutoFit/>
          </a:bodyPr>
          <a:lstStyle/>
          <a:p>
            <a:pPr algn="ctr">
              <a:lnSpc>
                <a:spcPct val="90000"/>
              </a:lnSpc>
            </a:pPr>
            <a:r>
              <a:rPr lang="en-US" sz="900" dirty="0">
                <a:latin typeface="Arial" panose="020B0604020202020204" pitchFamily="34" charset="0"/>
                <a:ea typeface="Aileron" charset="0"/>
                <a:cs typeface="Arial" panose="020B0604020202020204" pitchFamily="34" charset="0"/>
              </a:rPr>
              <a:t>43</a:t>
            </a:r>
          </a:p>
          <a:p>
            <a:pPr algn="ctr">
              <a:lnSpc>
                <a:spcPct val="90000"/>
              </a:lnSpc>
            </a:pPr>
            <a:r>
              <a:rPr lang="en-US" sz="900" dirty="0">
                <a:latin typeface="Arial" panose="020B0604020202020204" pitchFamily="34" charset="0"/>
                <a:ea typeface="Aileron" charset="0"/>
                <a:cs typeface="Arial" panose="020B0604020202020204" pitchFamily="34" charset="0"/>
              </a:rPr>
              <a:t>417</a:t>
            </a:r>
          </a:p>
        </p:txBody>
      </p:sp>
      <p:sp>
        <p:nvSpPr>
          <p:cNvPr id="76" name="TextBox 75">
            <a:extLst>
              <a:ext uri="{FF2B5EF4-FFF2-40B4-BE49-F238E27FC236}">
                <a16:creationId xmlns:a16="http://schemas.microsoft.com/office/drawing/2014/main" id="{2B7E34EB-979A-7E5C-E42C-1F48B569AB84}"/>
              </a:ext>
            </a:extLst>
          </p:cNvPr>
          <p:cNvSpPr txBox="1"/>
          <p:nvPr/>
        </p:nvSpPr>
        <p:spPr>
          <a:xfrm>
            <a:off x="7134446" y="5964009"/>
            <a:ext cx="233191" cy="249299"/>
          </a:xfrm>
          <a:prstGeom prst="rect">
            <a:avLst/>
          </a:prstGeom>
          <a:noFill/>
        </p:spPr>
        <p:txBody>
          <a:bodyPr wrap="square" lIns="0" tIns="0" rIns="0" bIns="0" rtlCol="0">
            <a:spAutoFit/>
          </a:bodyPr>
          <a:lstStyle/>
          <a:p>
            <a:pPr algn="ctr">
              <a:lnSpc>
                <a:spcPct val="90000"/>
              </a:lnSpc>
            </a:pPr>
            <a:r>
              <a:rPr lang="en-US" sz="900" dirty="0">
                <a:latin typeface="Arial" panose="020B0604020202020204" pitchFamily="34" charset="0"/>
                <a:ea typeface="Aileron" charset="0"/>
                <a:cs typeface="Arial" panose="020B0604020202020204" pitchFamily="34" charset="0"/>
              </a:rPr>
              <a:t>16</a:t>
            </a:r>
          </a:p>
          <a:p>
            <a:pPr algn="ctr">
              <a:lnSpc>
                <a:spcPct val="90000"/>
              </a:lnSpc>
            </a:pPr>
            <a:r>
              <a:rPr lang="en-US" sz="900" dirty="0">
                <a:latin typeface="Arial" panose="020B0604020202020204" pitchFamily="34" charset="0"/>
                <a:ea typeface="Aileron" charset="0"/>
                <a:cs typeface="Arial" panose="020B0604020202020204" pitchFamily="34" charset="0"/>
              </a:rPr>
              <a:t>267</a:t>
            </a:r>
          </a:p>
        </p:txBody>
      </p:sp>
      <p:sp>
        <p:nvSpPr>
          <p:cNvPr id="77" name="TextBox 76">
            <a:extLst>
              <a:ext uri="{FF2B5EF4-FFF2-40B4-BE49-F238E27FC236}">
                <a16:creationId xmlns:a16="http://schemas.microsoft.com/office/drawing/2014/main" id="{17DE9E1B-B495-53E0-99AF-E9951A9C7B6D}"/>
              </a:ext>
            </a:extLst>
          </p:cNvPr>
          <p:cNvSpPr txBox="1"/>
          <p:nvPr/>
        </p:nvSpPr>
        <p:spPr>
          <a:xfrm>
            <a:off x="7372571" y="5964009"/>
            <a:ext cx="233191" cy="249299"/>
          </a:xfrm>
          <a:prstGeom prst="rect">
            <a:avLst/>
          </a:prstGeom>
          <a:noFill/>
        </p:spPr>
        <p:txBody>
          <a:bodyPr wrap="square" lIns="0" tIns="0" rIns="0" bIns="0" rtlCol="0">
            <a:spAutoFit/>
          </a:bodyPr>
          <a:lstStyle/>
          <a:p>
            <a:pPr algn="ctr">
              <a:lnSpc>
                <a:spcPct val="90000"/>
              </a:lnSpc>
            </a:pPr>
            <a:r>
              <a:rPr lang="en-US" sz="900" dirty="0">
                <a:latin typeface="Arial" panose="020B0604020202020204" pitchFamily="34" charset="0"/>
                <a:ea typeface="Aileron" charset="0"/>
                <a:cs typeface="Arial" panose="020B0604020202020204" pitchFamily="34" charset="0"/>
              </a:rPr>
              <a:t>9</a:t>
            </a:r>
          </a:p>
          <a:p>
            <a:pPr algn="ctr">
              <a:lnSpc>
                <a:spcPct val="90000"/>
              </a:lnSpc>
            </a:pPr>
            <a:r>
              <a:rPr lang="en-US" sz="900" dirty="0">
                <a:latin typeface="Arial" panose="020B0604020202020204" pitchFamily="34" charset="0"/>
                <a:ea typeface="Aileron" charset="0"/>
                <a:cs typeface="Arial" panose="020B0604020202020204" pitchFamily="34" charset="0"/>
              </a:rPr>
              <a:t>203</a:t>
            </a:r>
          </a:p>
        </p:txBody>
      </p:sp>
      <p:sp>
        <p:nvSpPr>
          <p:cNvPr id="78" name="TextBox 77">
            <a:extLst>
              <a:ext uri="{FF2B5EF4-FFF2-40B4-BE49-F238E27FC236}">
                <a16:creationId xmlns:a16="http://schemas.microsoft.com/office/drawing/2014/main" id="{2D508D04-79BF-7B7D-18DB-3636F44D0FC4}"/>
              </a:ext>
            </a:extLst>
          </p:cNvPr>
          <p:cNvSpPr txBox="1"/>
          <p:nvPr/>
        </p:nvSpPr>
        <p:spPr>
          <a:xfrm>
            <a:off x="7588471" y="5964009"/>
            <a:ext cx="233191" cy="249299"/>
          </a:xfrm>
          <a:prstGeom prst="rect">
            <a:avLst/>
          </a:prstGeom>
          <a:noFill/>
        </p:spPr>
        <p:txBody>
          <a:bodyPr wrap="square" lIns="0" tIns="0" rIns="0" bIns="0" rtlCol="0">
            <a:spAutoFit/>
          </a:bodyPr>
          <a:lstStyle/>
          <a:p>
            <a:pPr algn="ctr">
              <a:lnSpc>
                <a:spcPct val="90000"/>
              </a:lnSpc>
            </a:pPr>
            <a:r>
              <a:rPr lang="en-US" sz="900" dirty="0">
                <a:latin typeface="Arial" panose="020B0604020202020204" pitchFamily="34" charset="0"/>
                <a:ea typeface="Aileron" charset="0"/>
                <a:cs typeface="Arial" panose="020B0604020202020204" pitchFamily="34" charset="0"/>
              </a:rPr>
              <a:t>6</a:t>
            </a:r>
          </a:p>
          <a:p>
            <a:pPr algn="ctr">
              <a:lnSpc>
                <a:spcPct val="90000"/>
              </a:lnSpc>
            </a:pPr>
            <a:r>
              <a:rPr lang="en-US" sz="900" dirty="0">
                <a:latin typeface="Arial" panose="020B0604020202020204" pitchFamily="34" charset="0"/>
                <a:ea typeface="Aileron" charset="0"/>
                <a:cs typeface="Arial" panose="020B0604020202020204" pitchFamily="34" charset="0"/>
              </a:rPr>
              <a:t>139</a:t>
            </a:r>
          </a:p>
        </p:txBody>
      </p:sp>
      <p:sp>
        <p:nvSpPr>
          <p:cNvPr id="79" name="TextBox 78">
            <a:extLst>
              <a:ext uri="{FF2B5EF4-FFF2-40B4-BE49-F238E27FC236}">
                <a16:creationId xmlns:a16="http://schemas.microsoft.com/office/drawing/2014/main" id="{53676899-8082-AB26-EBE2-07FB5D146136}"/>
              </a:ext>
            </a:extLst>
          </p:cNvPr>
          <p:cNvSpPr txBox="1"/>
          <p:nvPr/>
        </p:nvSpPr>
        <p:spPr>
          <a:xfrm>
            <a:off x="7826596" y="5964009"/>
            <a:ext cx="233191" cy="249299"/>
          </a:xfrm>
          <a:prstGeom prst="rect">
            <a:avLst/>
          </a:prstGeom>
          <a:noFill/>
        </p:spPr>
        <p:txBody>
          <a:bodyPr wrap="square" lIns="0" tIns="0" rIns="0" bIns="0" rtlCol="0">
            <a:spAutoFit/>
          </a:bodyPr>
          <a:lstStyle/>
          <a:p>
            <a:pPr algn="ctr">
              <a:lnSpc>
                <a:spcPct val="90000"/>
              </a:lnSpc>
            </a:pPr>
            <a:r>
              <a:rPr lang="en-US" sz="900" dirty="0">
                <a:latin typeface="Arial" panose="020B0604020202020204" pitchFamily="34" charset="0"/>
                <a:ea typeface="Aileron" charset="0"/>
                <a:cs typeface="Arial" panose="020B0604020202020204" pitchFamily="34" charset="0"/>
              </a:rPr>
              <a:t>4</a:t>
            </a:r>
          </a:p>
          <a:p>
            <a:pPr algn="ctr">
              <a:lnSpc>
                <a:spcPct val="90000"/>
              </a:lnSpc>
            </a:pPr>
            <a:r>
              <a:rPr lang="en-US" sz="900" dirty="0">
                <a:latin typeface="Arial" panose="020B0604020202020204" pitchFamily="34" charset="0"/>
                <a:ea typeface="Aileron" charset="0"/>
                <a:cs typeface="Arial" panose="020B0604020202020204" pitchFamily="34" charset="0"/>
              </a:rPr>
              <a:t>94</a:t>
            </a:r>
          </a:p>
        </p:txBody>
      </p:sp>
      <p:sp>
        <p:nvSpPr>
          <p:cNvPr id="80" name="TextBox 79">
            <a:extLst>
              <a:ext uri="{FF2B5EF4-FFF2-40B4-BE49-F238E27FC236}">
                <a16:creationId xmlns:a16="http://schemas.microsoft.com/office/drawing/2014/main" id="{3A708CCD-237A-8F92-A0A5-CAB8E577B22F}"/>
              </a:ext>
            </a:extLst>
          </p:cNvPr>
          <p:cNvSpPr txBox="1"/>
          <p:nvPr/>
        </p:nvSpPr>
        <p:spPr>
          <a:xfrm>
            <a:off x="8039321" y="5964009"/>
            <a:ext cx="233191" cy="249299"/>
          </a:xfrm>
          <a:prstGeom prst="rect">
            <a:avLst/>
          </a:prstGeom>
          <a:noFill/>
        </p:spPr>
        <p:txBody>
          <a:bodyPr wrap="square" lIns="0" tIns="0" rIns="0" bIns="0" rtlCol="0">
            <a:spAutoFit/>
          </a:bodyPr>
          <a:lstStyle/>
          <a:p>
            <a:pPr algn="ctr">
              <a:lnSpc>
                <a:spcPct val="90000"/>
              </a:lnSpc>
            </a:pPr>
            <a:r>
              <a:rPr lang="en-US" sz="900" dirty="0">
                <a:latin typeface="Arial" panose="020B0604020202020204" pitchFamily="34" charset="0"/>
                <a:ea typeface="Aileron" charset="0"/>
                <a:cs typeface="Arial" panose="020B0604020202020204" pitchFamily="34" charset="0"/>
              </a:rPr>
              <a:t>4</a:t>
            </a:r>
          </a:p>
          <a:p>
            <a:pPr algn="ctr">
              <a:lnSpc>
                <a:spcPct val="90000"/>
              </a:lnSpc>
            </a:pPr>
            <a:r>
              <a:rPr lang="en-US" sz="900" dirty="0">
                <a:latin typeface="Arial" panose="020B0604020202020204" pitchFamily="34" charset="0"/>
                <a:ea typeface="Aileron" charset="0"/>
                <a:cs typeface="Arial" panose="020B0604020202020204" pitchFamily="34" charset="0"/>
              </a:rPr>
              <a:t>52</a:t>
            </a:r>
          </a:p>
        </p:txBody>
      </p:sp>
      <p:sp>
        <p:nvSpPr>
          <p:cNvPr id="81" name="TextBox 80">
            <a:extLst>
              <a:ext uri="{FF2B5EF4-FFF2-40B4-BE49-F238E27FC236}">
                <a16:creationId xmlns:a16="http://schemas.microsoft.com/office/drawing/2014/main" id="{9CCAFCD7-0B6E-1DEF-88D1-C111A6CDF115}"/>
              </a:ext>
            </a:extLst>
          </p:cNvPr>
          <p:cNvSpPr txBox="1"/>
          <p:nvPr/>
        </p:nvSpPr>
        <p:spPr>
          <a:xfrm>
            <a:off x="8267921" y="5964009"/>
            <a:ext cx="233191" cy="249299"/>
          </a:xfrm>
          <a:prstGeom prst="rect">
            <a:avLst/>
          </a:prstGeom>
          <a:noFill/>
        </p:spPr>
        <p:txBody>
          <a:bodyPr wrap="square" lIns="0" tIns="0" rIns="0" bIns="0" rtlCol="0">
            <a:spAutoFit/>
          </a:bodyPr>
          <a:lstStyle/>
          <a:p>
            <a:pPr algn="ctr">
              <a:lnSpc>
                <a:spcPct val="90000"/>
              </a:lnSpc>
            </a:pPr>
            <a:r>
              <a:rPr lang="en-US" sz="900" dirty="0">
                <a:latin typeface="Arial" panose="020B0604020202020204" pitchFamily="34" charset="0"/>
                <a:ea typeface="Aileron" charset="0"/>
                <a:cs typeface="Arial" panose="020B0604020202020204" pitchFamily="34" charset="0"/>
              </a:rPr>
              <a:t>2</a:t>
            </a:r>
          </a:p>
          <a:p>
            <a:pPr algn="ctr">
              <a:lnSpc>
                <a:spcPct val="90000"/>
              </a:lnSpc>
            </a:pPr>
            <a:r>
              <a:rPr lang="en-US" sz="900" dirty="0">
                <a:latin typeface="Arial" panose="020B0604020202020204" pitchFamily="34" charset="0"/>
                <a:ea typeface="Aileron" charset="0"/>
                <a:cs typeface="Arial" panose="020B0604020202020204" pitchFamily="34" charset="0"/>
              </a:rPr>
              <a:t>37</a:t>
            </a:r>
          </a:p>
        </p:txBody>
      </p:sp>
      <p:sp>
        <p:nvSpPr>
          <p:cNvPr id="82" name="TextBox 81">
            <a:extLst>
              <a:ext uri="{FF2B5EF4-FFF2-40B4-BE49-F238E27FC236}">
                <a16:creationId xmlns:a16="http://schemas.microsoft.com/office/drawing/2014/main" id="{92C6A1D9-AA62-D170-5E65-298434323A3A}"/>
              </a:ext>
            </a:extLst>
          </p:cNvPr>
          <p:cNvSpPr txBox="1"/>
          <p:nvPr/>
        </p:nvSpPr>
        <p:spPr>
          <a:xfrm>
            <a:off x="8496521" y="5964009"/>
            <a:ext cx="233191" cy="249299"/>
          </a:xfrm>
          <a:prstGeom prst="rect">
            <a:avLst/>
          </a:prstGeom>
          <a:noFill/>
        </p:spPr>
        <p:txBody>
          <a:bodyPr wrap="square" lIns="0" tIns="0" rIns="0" bIns="0" rtlCol="0">
            <a:spAutoFit/>
          </a:bodyPr>
          <a:lstStyle/>
          <a:p>
            <a:pPr algn="ctr">
              <a:lnSpc>
                <a:spcPct val="90000"/>
              </a:lnSpc>
            </a:pPr>
            <a:r>
              <a:rPr lang="en-US" sz="900" dirty="0">
                <a:latin typeface="Arial" panose="020B0604020202020204" pitchFamily="34" charset="0"/>
                <a:ea typeface="Aileron" charset="0"/>
                <a:cs typeface="Arial" panose="020B0604020202020204" pitchFamily="34" charset="0"/>
              </a:rPr>
              <a:t>0</a:t>
            </a:r>
          </a:p>
          <a:p>
            <a:pPr algn="ctr">
              <a:lnSpc>
                <a:spcPct val="90000"/>
              </a:lnSpc>
            </a:pPr>
            <a:r>
              <a:rPr lang="en-US" sz="900" dirty="0">
                <a:latin typeface="Arial" panose="020B0604020202020204" pitchFamily="34" charset="0"/>
                <a:ea typeface="Aileron" charset="0"/>
                <a:cs typeface="Arial" panose="020B0604020202020204" pitchFamily="34" charset="0"/>
              </a:rPr>
              <a:t>27</a:t>
            </a:r>
          </a:p>
        </p:txBody>
      </p:sp>
      <p:sp>
        <p:nvSpPr>
          <p:cNvPr id="83" name="TextBox 82">
            <a:extLst>
              <a:ext uri="{FF2B5EF4-FFF2-40B4-BE49-F238E27FC236}">
                <a16:creationId xmlns:a16="http://schemas.microsoft.com/office/drawing/2014/main" id="{950B6520-CF72-06EB-82FF-6B57D6BECFAE}"/>
              </a:ext>
            </a:extLst>
          </p:cNvPr>
          <p:cNvSpPr txBox="1"/>
          <p:nvPr/>
        </p:nvSpPr>
        <p:spPr>
          <a:xfrm>
            <a:off x="8715596" y="6088658"/>
            <a:ext cx="233191" cy="124650"/>
          </a:xfrm>
          <a:prstGeom prst="rect">
            <a:avLst/>
          </a:prstGeom>
          <a:noFill/>
        </p:spPr>
        <p:txBody>
          <a:bodyPr wrap="square" lIns="0" tIns="0" rIns="0" bIns="0" rtlCol="0">
            <a:spAutoFit/>
          </a:bodyPr>
          <a:lstStyle/>
          <a:p>
            <a:pPr algn="ctr">
              <a:lnSpc>
                <a:spcPct val="90000"/>
              </a:lnSpc>
            </a:pPr>
            <a:r>
              <a:rPr lang="en-US" sz="900" dirty="0">
                <a:latin typeface="Arial" panose="020B0604020202020204" pitchFamily="34" charset="0"/>
                <a:ea typeface="Aileron" charset="0"/>
                <a:cs typeface="Arial" panose="020B0604020202020204" pitchFamily="34" charset="0"/>
              </a:rPr>
              <a:t>20</a:t>
            </a:r>
          </a:p>
        </p:txBody>
      </p:sp>
      <p:sp>
        <p:nvSpPr>
          <p:cNvPr id="84" name="TextBox 83">
            <a:extLst>
              <a:ext uri="{FF2B5EF4-FFF2-40B4-BE49-F238E27FC236}">
                <a16:creationId xmlns:a16="http://schemas.microsoft.com/office/drawing/2014/main" id="{3B398C49-A643-FE08-66A8-8D351F47F3AB}"/>
              </a:ext>
            </a:extLst>
          </p:cNvPr>
          <p:cNvSpPr txBox="1"/>
          <p:nvPr/>
        </p:nvSpPr>
        <p:spPr>
          <a:xfrm>
            <a:off x="8950546" y="6088658"/>
            <a:ext cx="233191" cy="124650"/>
          </a:xfrm>
          <a:prstGeom prst="rect">
            <a:avLst/>
          </a:prstGeom>
          <a:noFill/>
        </p:spPr>
        <p:txBody>
          <a:bodyPr wrap="square" lIns="0" tIns="0" rIns="0" bIns="0" rtlCol="0">
            <a:spAutoFit/>
          </a:bodyPr>
          <a:lstStyle/>
          <a:p>
            <a:pPr algn="ctr">
              <a:lnSpc>
                <a:spcPct val="90000"/>
              </a:lnSpc>
            </a:pPr>
            <a:r>
              <a:rPr lang="en-US" sz="900" dirty="0">
                <a:latin typeface="Arial" panose="020B0604020202020204" pitchFamily="34" charset="0"/>
                <a:ea typeface="Aileron" charset="0"/>
                <a:cs typeface="Arial" panose="020B0604020202020204" pitchFamily="34" charset="0"/>
              </a:rPr>
              <a:t>13</a:t>
            </a:r>
          </a:p>
        </p:txBody>
      </p:sp>
      <p:sp>
        <p:nvSpPr>
          <p:cNvPr id="85" name="TextBox 84">
            <a:extLst>
              <a:ext uri="{FF2B5EF4-FFF2-40B4-BE49-F238E27FC236}">
                <a16:creationId xmlns:a16="http://schemas.microsoft.com/office/drawing/2014/main" id="{D73EE6F9-E23B-4E09-82A6-1FEAD6DE45D5}"/>
              </a:ext>
            </a:extLst>
          </p:cNvPr>
          <p:cNvSpPr txBox="1"/>
          <p:nvPr/>
        </p:nvSpPr>
        <p:spPr>
          <a:xfrm>
            <a:off x="9175971" y="6088658"/>
            <a:ext cx="233191" cy="124650"/>
          </a:xfrm>
          <a:prstGeom prst="rect">
            <a:avLst/>
          </a:prstGeom>
          <a:noFill/>
        </p:spPr>
        <p:txBody>
          <a:bodyPr wrap="square" lIns="0" tIns="0" rIns="0" bIns="0" rtlCol="0">
            <a:spAutoFit/>
          </a:bodyPr>
          <a:lstStyle/>
          <a:p>
            <a:pPr algn="ctr">
              <a:lnSpc>
                <a:spcPct val="90000"/>
              </a:lnSpc>
            </a:pPr>
            <a:r>
              <a:rPr lang="en-US" sz="900" dirty="0">
                <a:latin typeface="Arial" panose="020B0604020202020204" pitchFamily="34" charset="0"/>
                <a:ea typeface="Aileron" charset="0"/>
                <a:cs typeface="Arial" panose="020B0604020202020204" pitchFamily="34" charset="0"/>
              </a:rPr>
              <a:t>7</a:t>
            </a:r>
          </a:p>
        </p:txBody>
      </p:sp>
      <p:sp>
        <p:nvSpPr>
          <p:cNvPr id="86" name="TextBox 85">
            <a:extLst>
              <a:ext uri="{FF2B5EF4-FFF2-40B4-BE49-F238E27FC236}">
                <a16:creationId xmlns:a16="http://schemas.microsoft.com/office/drawing/2014/main" id="{5160B0AC-D78D-717A-DD4F-4A39BB9A48FF}"/>
              </a:ext>
            </a:extLst>
          </p:cNvPr>
          <p:cNvSpPr txBox="1"/>
          <p:nvPr/>
        </p:nvSpPr>
        <p:spPr>
          <a:xfrm>
            <a:off x="9404571" y="6088658"/>
            <a:ext cx="233191" cy="124650"/>
          </a:xfrm>
          <a:prstGeom prst="rect">
            <a:avLst/>
          </a:prstGeom>
          <a:noFill/>
        </p:spPr>
        <p:txBody>
          <a:bodyPr wrap="square" lIns="0" tIns="0" rIns="0" bIns="0" rtlCol="0">
            <a:spAutoFit/>
          </a:bodyPr>
          <a:lstStyle/>
          <a:p>
            <a:pPr algn="ctr">
              <a:lnSpc>
                <a:spcPct val="90000"/>
              </a:lnSpc>
            </a:pPr>
            <a:r>
              <a:rPr lang="en-US" sz="900" dirty="0">
                <a:latin typeface="Arial" panose="020B0604020202020204" pitchFamily="34" charset="0"/>
                <a:ea typeface="Aileron" charset="0"/>
                <a:cs typeface="Arial" panose="020B0604020202020204" pitchFamily="34" charset="0"/>
              </a:rPr>
              <a:t>5</a:t>
            </a:r>
          </a:p>
        </p:txBody>
      </p:sp>
      <p:sp>
        <p:nvSpPr>
          <p:cNvPr id="87" name="TextBox 86">
            <a:extLst>
              <a:ext uri="{FF2B5EF4-FFF2-40B4-BE49-F238E27FC236}">
                <a16:creationId xmlns:a16="http://schemas.microsoft.com/office/drawing/2014/main" id="{0386AD32-0F89-9D86-925F-9098E55A6AB7}"/>
              </a:ext>
            </a:extLst>
          </p:cNvPr>
          <p:cNvSpPr txBox="1"/>
          <p:nvPr/>
        </p:nvSpPr>
        <p:spPr>
          <a:xfrm>
            <a:off x="9629996" y="6088658"/>
            <a:ext cx="233191" cy="124650"/>
          </a:xfrm>
          <a:prstGeom prst="rect">
            <a:avLst/>
          </a:prstGeom>
          <a:noFill/>
        </p:spPr>
        <p:txBody>
          <a:bodyPr wrap="square" lIns="0" tIns="0" rIns="0" bIns="0" rtlCol="0">
            <a:spAutoFit/>
          </a:bodyPr>
          <a:lstStyle/>
          <a:p>
            <a:pPr algn="ctr">
              <a:lnSpc>
                <a:spcPct val="90000"/>
              </a:lnSpc>
            </a:pPr>
            <a:r>
              <a:rPr lang="en-US" sz="900" dirty="0">
                <a:latin typeface="Arial" panose="020B0604020202020204" pitchFamily="34" charset="0"/>
                <a:ea typeface="Aileron" charset="0"/>
                <a:cs typeface="Arial" panose="020B0604020202020204" pitchFamily="34" charset="0"/>
              </a:rPr>
              <a:t>3</a:t>
            </a:r>
          </a:p>
        </p:txBody>
      </p:sp>
      <p:sp>
        <p:nvSpPr>
          <p:cNvPr id="88" name="TextBox 87">
            <a:extLst>
              <a:ext uri="{FF2B5EF4-FFF2-40B4-BE49-F238E27FC236}">
                <a16:creationId xmlns:a16="http://schemas.microsoft.com/office/drawing/2014/main" id="{C479E7E5-6076-F28F-C17C-D7FF9FF2FB2D}"/>
              </a:ext>
            </a:extLst>
          </p:cNvPr>
          <p:cNvSpPr txBox="1"/>
          <p:nvPr/>
        </p:nvSpPr>
        <p:spPr>
          <a:xfrm>
            <a:off x="9861771" y="6088658"/>
            <a:ext cx="233191" cy="124650"/>
          </a:xfrm>
          <a:prstGeom prst="rect">
            <a:avLst/>
          </a:prstGeom>
          <a:noFill/>
        </p:spPr>
        <p:txBody>
          <a:bodyPr wrap="square" lIns="0" tIns="0" rIns="0" bIns="0" rtlCol="0">
            <a:spAutoFit/>
          </a:bodyPr>
          <a:lstStyle/>
          <a:p>
            <a:pPr algn="ctr">
              <a:lnSpc>
                <a:spcPct val="90000"/>
              </a:lnSpc>
            </a:pPr>
            <a:r>
              <a:rPr lang="en-US" sz="900" dirty="0">
                <a:latin typeface="Arial" panose="020B0604020202020204" pitchFamily="34" charset="0"/>
                <a:ea typeface="Aileron" charset="0"/>
                <a:cs typeface="Arial" panose="020B0604020202020204" pitchFamily="34" charset="0"/>
              </a:rPr>
              <a:t>2</a:t>
            </a:r>
          </a:p>
        </p:txBody>
      </p:sp>
      <p:sp>
        <p:nvSpPr>
          <p:cNvPr id="89" name="TextBox 88">
            <a:extLst>
              <a:ext uri="{FF2B5EF4-FFF2-40B4-BE49-F238E27FC236}">
                <a16:creationId xmlns:a16="http://schemas.microsoft.com/office/drawing/2014/main" id="{75295CA4-315C-FAC9-D73D-C834DBDCB098}"/>
              </a:ext>
            </a:extLst>
          </p:cNvPr>
          <p:cNvSpPr txBox="1"/>
          <p:nvPr/>
        </p:nvSpPr>
        <p:spPr>
          <a:xfrm>
            <a:off x="10077671" y="6088658"/>
            <a:ext cx="233191" cy="124650"/>
          </a:xfrm>
          <a:prstGeom prst="rect">
            <a:avLst/>
          </a:prstGeom>
          <a:noFill/>
        </p:spPr>
        <p:txBody>
          <a:bodyPr wrap="square" lIns="0" tIns="0" rIns="0" bIns="0" rtlCol="0">
            <a:spAutoFit/>
          </a:bodyPr>
          <a:lstStyle/>
          <a:p>
            <a:pPr algn="ctr">
              <a:lnSpc>
                <a:spcPct val="90000"/>
              </a:lnSpc>
            </a:pPr>
            <a:r>
              <a:rPr lang="en-US" sz="900" dirty="0">
                <a:latin typeface="Arial" panose="020B0604020202020204" pitchFamily="34" charset="0"/>
                <a:ea typeface="Aileron" charset="0"/>
                <a:cs typeface="Arial" panose="020B0604020202020204" pitchFamily="34" charset="0"/>
              </a:rPr>
              <a:t>0</a:t>
            </a:r>
          </a:p>
        </p:txBody>
      </p:sp>
      <p:graphicFrame>
        <p:nvGraphicFramePr>
          <p:cNvPr id="92" name="Table 91">
            <a:extLst>
              <a:ext uri="{FF2B5EF4-FFF2-40B4-BE49-F238E27FC236}">
                <a16:creationId xmlns:a16="http://schemas.microsoft.com/office/drawing/2014/main" id="{814A820C-B25F-2510-9731-7B6CE46CC806}"/>
              </a:ext>
            </a:extLst>
          </p:cNvPr>
          <p:cNvGraphicFramePr>
            <a:graphicFrameLocks noGrp="1"/>
          </p:cNvGraphicFramePr>
          <p:nvPr>
            <p:extLst>
              <p:ext uri="{D42A27DB-BD31-4B8C-83A1-F6EECF244321}">
                <p14:modId xmlns:p14="http://schemas.microsoft.com/office/powerpoint/2010/main" val="212966325"/>
              </p:ext>
            </p:extLst>
          </p:nvPr>
        </p:nvGraphicFramePr>
        <p:xfrm>
          <a:off x="6811587" y="2712789"/>
          <a:ext cx="3988176" cy="663840"/>
        </p:xfrm>
        <a:graphic>
          <a:graphicData uri="http://schemas.openxmlformats.org/drawingml/2006/table">
            <a:tbl>
              <a:tblPr firstRow="1" bandRow="1">
                <a:tableStyleId>{5C22544A-7EE6-4342-B048-85BDC9FD1C3A}</a:tableStyleId>
              </a:tblPr>
              <a:tblGrid>
                <a:gridCol w="1329392">
                  <a:extLst>
                    <a:ext uri="{9D8B030D-6E8A-4147-A177-3AD203B41FA5}">
                      <a16:colId xmlns:a16="http://schemas.microsoft.com/office/drawing/2014/main" val="3008336582"/>
                    </a:ext>
                  </a:extLst>
                </a:gridCol>
                <a:gridCol w="1329392">
                  <a:extLst>
                    <a:ext uri="{9D8B030D-6E8A-4147-A177-3AD203B41FA5}">
                      <a16:colId xmlns:a16="http://schemas.microsoft.com/office/drawing/2014/main" val="593087822"/>
                    </a:ext>
                  </a:extLst>
                </a:gridCol>
                <a:gridCol w="1329392">
                  <a:extLst>
                    <a:ext uri="{9D8B030D-6E8A-4147-A177-3AD203B41FA5}">
                      <a16:colId xmlns:a16="http://schemas.microsoft.com/office/drawing/2014/main" val="3587253844"/>
                    </a:ext>
                  </a:extLst>
                </a:gridCol>
              </a:tblGrid>
              <a:tr h="174741">
                <a:tc>
                  <a:txBody>
                    <a:bodyPr/>
                    <a:lstStyle/>
                    <a:p>
                      <a:endParaRPr lang="en-US" sz="1000" dirty="0">
                        <a:latin typeface="Arial" panose="020B0604020202020204" pitchFamily="34" charset="0"/>
                        <a:cs typeface="Arial" panose="020B0604020202020204" pitchFamily="34" charset="0"/>
                      </a:endParaRPr>
                    </a:p>
                  </a:txBody>
                  <a:tcPr>
                    <a:noFill/>
                  </a:tcPr>
                </a:tc>
                <a:tc>
                  <a:txBody>
                    <a:bodyPr/>
                    <a:lstStyle/>
                    <a:p>
                      <a:pPr algn="ctr"/>
                      <a:r>
                        <a:rPr lang="en-US" sz="1000" dirty="0">
                          <a:latin typeface="Arial" panose="020B0604020202020204" pitchFamily="34" charset="0"/>
                          <a:cs typeface="Arial" panose="020B0604020202020204" pitchFamily="34" charset="0"/>
                        </a:rPr>
                        <a:t>BRCA</a:t>
                      </a:r>
                    </a:p>
                  </a:txBody>
                  <a:tcPr>
                    <a:lnB w="9525" cap="flat" cmpd="sng" algn="ctr">
                      <a:solidFill>
                        <a:schemeClr val="bg1"/>
                      </a:solidFill>
                      <a:prstDash val="solid"/>
                      <a:round/>
                      <a:headEnd type="none" w="med" len="med"/>
                      <a:tailEnd type="none" w="med" len="med"/>
                    </a:lnB>
                  </a:tcPr>
                </a:tc>
                <a:tc>
                  <a:txBody>
                    <a:bodyPr/>
                    <a:lstStyle/>
                    <a:p>
                      <a:pPr algn="ctr"/>
                      <a:r>
                        <a:rPr lang="en-US" sz="1000" dirty="0">
                          <a:latin typeface="Arial" panose="020B0604020202020204" pitchFamily="34" charset="0"/>
                          <a:cs typeface="Arial" panose="020B0604020202020204" pitchFamily="34" charset="0"/>
                        </a:rPr>
                        <a:t>Non-BRCA</a:t>
                      </a:r>
                    </a:p>
                  </a:txBody>
                  <a:tcPr>
                    <a:lnB w="9525"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2396144589"/>
                  </a:ext>
                </a:extLst>
              </a:tr>
              <a:tr h="150490">
                <a:tc>
                  <a:txBody>
                    <a:bodyPr/>
                    <a:lstStyle/>
                    <a:p>
                      <a:r>
                        <a:rPr lang="en-US" sz="1000" b="1" dirty="0">
                          <a:latin typeface="Arial" panose="020B0604020202020204" pitchFamily="34" charset="0"/>
                          <a:cs typeface="Arial" panose="020B0604020202020204" pitchFamily="34" charset="0"/>
                        </a:rPr>
                        <a:t>Median (95% CI)</a:t>
                      </a:r>
                    </a:p>
                  </a:txBody>
                  <a:tcPr marT="28800" marB="28800">
                    <a:lnB w="9525" cap="flat" cmpd="sng" algn="ctr">
                      <a:noFill/>
                      <a:prstDash val="solid"/>
                      <a:round/>
                      <a:headEnd type="none" w="med" len="med"/>
                      <a:tailEnd type="none" w="med" len="med"/>
                    </a:lnB>
                    <a:noFill/>
                  </a:tcPr>
                </a:tc>
                <a:tc>
                  <a:txBody>
                    <a:bodyPr/>
                    <a:lstStyle/>
                    <a:p>
                      <a:pPr algn="ctr"/>
                      <a:r>
                        <a:rPr lang="en-US" sz="1000" dirty="0">
                          <a:latin typeface="Arial" panose="020B0604020202020204" pitchFamily="34" charset="0"/>
                          <a:cs typeface="Arial" panose="020B0604020202020204" pitchFamily="34" charset="0"/>
                        </a:rPr>
                        <a:t>19.40 (16.80, 21.10)</a:t>
                      </a:r>
                    </a:p>
                  </a:txBody>
                  <a:tcPr marT="28800" marB="28800">
                    <a:lnT w="9525"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noFill/>
                  </a:tcPr>
                </a:tc>
                <a:tc>
                  <a:txBody>
                    <a:bodyPr/>
                    <a:lstStyle/>
                    <a:p>
                      <a:pPr algn="ctr"/>
                      <a:r>
                        <a:rPr lang="en-US" sz="1000" dirty="0">
                          <a:latin typeface="Arial" panose="020B0604020202020204" pitchFamily="34" charset="0"/>
                          <a:cs typeface="Arial" panose="020B0604020202020204" pitchFamily="34" charset="0"/>
                        </a:rPr>
                        <a:t>27.90 (25.80, 26.60)</a:t>
                      </a:r>
                    </a:p>
                  </a:txBody>
                  <a:tcPr marT="28800" marB="28800">
                    <a:lnT w="9525"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noFill/>
                  </a:tcPr>
                </a:tc>
                <a:extLst>
                  <a:ext uri="{0D108BD9-81ED-4DB2-BD59-A6C34878D82A}">
                    <a16:rowId xmlns:a16="http://schemas.microsoft.com/office/drawing/2014/main" val="3068556736"/>
                  </a:ext>
                </a:extLst>
              </a:tr>
              <a:tr h="150490">
                <a:tc>
                  <a:txBody>
                    <a:bodyPr/>
                    <a:lstStyle/>
                    <a:p>
                      <a:r>
                        <a:rPr lang="en-US" sz="1000" b="1" dirty="0">
                          <a:latin typeface="Arial" panose="020B0604020202020204" pitchFamily="34" charset="0"/>
                          <a:cs typeface="Arial" panose="020B0604020202020204" pitchFamily="34" charset="0"/>
                        </a:rPr>
                        <a:t>HR (95% CI)</a:t>
                      </a:r>
                    </a:p>
                  </a:txBody>
                  <a:tcPr marT="28800" marB="28800">
                    <a:lnT w="9525" cap="flat" cmpd="sng" algn="ctr">
                      <a:noFill/>
                      <a:prstDash val="solid"/>
                      <a:round/>
                      <a:headEnd type="none" w="med" len="med"/>
                      <a:tailEnd type="none" w="med" len="med"/>
                    </a:lnT>
                    <a:noFill/>
                  </a:tcPr>
                </a:tc>
                <a:tc gridSpan="2">
                  <a:txBody>
                    <a:bodyPr/>
                    <a:lstStyle/>
                    <a:p>
                      <a:pPr algn="ctr"/>
                      <a:r>
                        <a:rPr lang="en-US" sz="1000" dirty="0">
                          <a:latin typeface="Arial" panose="020B0604020202020204" pitchFamily="34" charset="0"/>
                          <a:cs typeface="Arial" panose="020B0604020202020204" pitchFamily="34" charset="0"/>
                        </a:rPr>
                        <a:t>1.95 (1.55, 2.45) p=&lt;0.001</a:t>
                      </a:r>
                    </a:p>
                  </a:txBody>
                  <a:tcPr marT="28800" marB="28800">
                    <a:lnT w="9525" cap="flat" cmpd="sng" algn="ctr">
                      <a:noFill/>
                      <a:prstDash val="solid"/>
                      <a:round/>
                      <a:headEnd type="none" w="med" len="med"/>
                      <a:tailEnd type="none" w="med" len="med"/>
                    </a:lnT>
                    <a:noFill/>
                  </a:tcPr>
                </a:tc>
                <a:tc hMerge="1">
                  <a:txBody>
                    <a:bodyPr/>
                    <a:lstStyle/>
                    <a:p>
                      <a:pPr algn="ctr"/>
                      <a:endParaRPr lang="en-US" sz="1000" dirty="0">
                        <a:latin typeface="Arial" panose="020B0604020202020204" pitchFamily="34" charset="0"/>
                        <a:cs typeface="Arial" panose="020B0604020202020204" pitchFamily="34" charset="0"/>
                      </a:endParaRPr>
                    </a:p>
                  </a:txBody>
                  <a:tcPr marT="28800" marB="28800">
                    <a:lnT w="9525" cap="flat" cmpd="sng" algn="ctr">
                      <a:noFill/>
                      <a:prstDash val="solid"/>
                      <a:round/>
                      <a:headEnd type="none" w="med" len="med"/>
                      <a:tailEnd type="none" w="med" len="med"/>
                    </a:lnT>
                    <a:noFill/>
                  </a:tcPr>
                </a:tc>
                <a:extLst>
                  <a:ext uri="{0D108BD9-81ED-4DB2-BD59-A6C34878D82A}">
                    <a16:rowId xmlns:a16="http://schemas.microsoft.com/office/drawing/2014/main" val="3532296792"/>
                  </a:ext>
                </a:extLst>
              </a:tr>
            </a:tbl>
          </a:graphicData>
        </a:graphic>
      </p:graphicFrame>
    </p:spTree>
    <p:extLst>
      <p:ext uri="{BB962C8B-B14F-4D97-AF65-F5344CB8AC3E}">
        <p14:creationId xmlns:p14="http://schemas.microsoft.com/office/powerpoint/2010/main" val="2991160383"/>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9882BEB9-5FDB-42D0-C3B5-88C3B6203A1D}"/>
              </a:ext>
            </a:extLst>
          </p:cNvPr>
          <p:cNvSpPr>
            <a:spLocks noGrp="1"/>
          </p:cNvSpPr>
          <p:nvPr>
            <p:ph sz="quarter" idx="12"/>
          </p:nvPr>
        </p:nvSpPr>
        <p:spPr>
          <a:xfrm>
            <a:off x="620184" y="1425600"/>
            <a:ext cx="10963200" cy="4525200"/>
          </a:xfrm>
        </p:spPr>
        <p:txBody>
          <a:bodyPr/>
          <a:lstStyle/>
          <a:p>
            <a:pPr marL="0" indent="0">
              <a:buNone/>
            </a:pPr>
            <a:r>
              <a:rPr lang="en-CA" sz="1400" b="1" dirty="0">
                <a:solidFill>
                  <a:schemeClr val="accent1"/>
                </a:solidFill>
              </a:rPr>
              <a:t>Confirmation of benefit from </a:t>
            </a:r>
            <a:r>
              <a:rPr lang="en-GB" sz="1400" b="1" dirty="0">
                <a:solidFill>
                  <a:schemeClr val="accent1"/>
                </a:solidFill>
              </a:rPr>
              <a:t>PARPi</a:t>
            </a:r>
            <a:r>
              <a:rPr lang="en-CA" sz="1400" b="1" dirty="0">
                <a:solidFill>
                  <a:schemeClr val="accent1"/>
                </a:solidFill>
              </a:rPr>
              <a:t> +/- ARPI</a:t>
            </a:r>
          </a:p>
        </p:txBody>
      </p:sp>
      <p:sp>
        <p:nvSpPr>
          <p:cNvPr id="2" name="Title 1">
            <a:extLst>
              <a:ext uri="{FF2B5EF4-FFF2-40B4-BE49-F238E27FC236}">
                <a16:creationId xmlns:a16="http://schemas.microsoft.com/office/drawing/2014/main" id="{CAD3EFEE-5D9A-4196-9141-64551E757BA8}"/>
              </a:ext>
            </a:extLst>
          </p:cNvPr>
          <p:cNvSpPr>
            <a:spLocks noGrp="1"/>
          </p:cNvSpPr>
          <p:nvPr>
            <p:ph type="title"/>
          </p:nvPr>
        </p:nvSpPr>
        <p:spPr>
          <a:xfrm>
            <a:off x="619125" y="258763"/>
            <a:ext cx="10963275" cy="865187"/>
          </a:xfrm>
        </p:spPr>
        <p:txBody>
          <a:bodyPr>
            <a:normAutofit/>
          </a:bodyPr>
          <a:lstStyle/>
          <a:p>
            <a:r>
              <a:rPr lang="en-US" i="1" dirty="0"/>
              <a:t>BRCA2</a:t>
            </a:r>
            <a:r>
              <a:rPr lang="en-US" dirty="0"/>
              <a:t> alterations have clinical implications: </a:t>
            </a:r>
            <a:br>
              <a:rPr lang="en-US" dirty="0"/>
            </a:br>
            <a:r>
              <a:rPr lang="en-US" dirty="0"/>
              <a:t>latest data</a:t>
            </a:r>
            <a:endParaRPr lang="en-CA" dirty="0"/>
          </a:p>
        </p:txBody>
      </p:sp>
      <p:sp>
        <p:nvSpPr>
          <p:cNvPr id="6" name="Slide Number Placeholder 5">
            <a:extLst>
              <a:ext uri="{FF2B5EF4-FFF2-40B4-BE49-F238E27FC236}">
                <a16:creationId xmlns:a16="http://schemas.microsoft.com/office/drawing/2014/main" id="{DEFFB83F-427E-A0BF-8CC9-BDFEC641E0B8}"/>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13</a:t>
            </a:fld>
            <a:endParaRPr lang="en-GB" dirty="0"/>
          </a:p>
        </p:txBody>
      </p:sp>
      <p:sp>
        <p:nvSpPr>
          <p:cNvPr id="7" name="Content Placeholder 6">
            <a:extLst>
              <a:ext uri="{FF2B5EF4-FFF2-40B4-BE49-F238E27FC236}">
                <a16:creationId xmlns:a16="http://schemas.microsoft.com/office/drawing/2014/main" id="{EB09C9D2-ED73-23E2-85F5-FF82F18AF1EF}"/>
              </a:ext>
            </a:extLst>
          </p:cNvPr>
          <p:cNvSpPr>
            <a:spLocks noGrp="1"/>
          </p:cNvSpPr>
          <p:nvPr>
            <p:ph sz="quarter" idx="15"/>
          </p:nvPr>
        </p:nvSpPr>
        <p:spPr>
          <a:xfrm>
            <a:off x="620183" y="6309320"/>
            <a:ext cx="10180339" cy="365125"/>
          </a:xfrm>
        </p:spPr>
        <p:txBody>
          <a:bodyPr/>
          <a:lstStyle/>
          <a:p>
            <a:r>
              <a:rPr lang="en-CA" sz="1050" dirty="0"/>
              <a:t>ARPI, androgen receptor pathway inhibitor; BICR, blinded independent central review; CI, confidence interval; HR, hazard ratio; m, mutation; mCRPC, metastatic castration-resistant prostate cancer; PARPi, poly-ADP ribose polymerase inhibitor; OS, overall survival PFS, progression free survival</a:t>
            </a:r>
          </a:p>
          <a:p>
            <a:r>
              <a:rPr lang="en-CA" sz="1050" dirty="0"/>
              <a:t>Fallah J, et al. </a:t>
            </a:r>
            <a:r>
              <a:rPr lang="es-ES" sz="1050" dirty="0"/>
              <a:t>J Clin Oncol </a:t>
            </a:r>
            <a:r>
              <a:rPr lang="en-CA" sz="1050" dirty="0"/>
              <a:t> 2024;</a:t>
            </a:r>
            <a:r>
              <a:rPr lang="es-ES" sz="1050" dirty="0"/>
              <a:t>42:1687-98</a:t>
            </a:r>
            <a:endParaRPr lang="en-CA" sz="1050" dirty="0"/>
          </a:p>
        </p:txBody>
      </p:sp>
      <p:sp>
        <p:nvSpPr>
          <p:cNvPr id="20" name="TextBox 19">
            <a:extLst>
              <a:ext uri="{FF2B5EF4-FFF2-40B4-BE49-F238E27FC236}">
                <a16:creationId xmlns:a16="http://schemas.microsoft.com/office/drawing/2014/main" id="{6D7594C8-39E9-43E9-B779-69C09B8B86D1}"/>
              </a:ext>
            </a:extLst>
          </p:cNvPr>
          <p:cNvSpPr txBox="1"/>
          <p:nvPr/>
        </p:nvSpPr>
        <p:spPr>
          <a:xfrm>
            <a:off x="6060420" y="1632992"/>
            <a:ext cx="3710198" cy="307777"/>
          </a:xfrm>
          <a:prstGeom prst="rect">
            <a:avLst/>
          </a:prstGeom>
          <a:noFill/>
        </p:spPr>
        <p:txBody>
          <a:bodyPr wrap="square" rtlCol="0">
            <a:spAutoFit/>
          </a:bodyPr>
          <a:lstStyle/>
          <a:p>
            <a:pPr algn="ctr"/>
            <a:r>
              <a:rPr lang="en-CA" sz="1400" dirty="0">
                <a:latin typeface="Arial" panose="020B0604020202020204" pitchFamily="34" charset="0"/>
                <a:cs typeface="Arial" panose="020B0604020202020204" pitchFamily="34" charset="0"/>
              </a:rPr>
              <a:t>mCRPC, pooled analysis of </a:t>
            </a:r>
            <a:r>
              <a:rPr lang="en-CA" sz="1400" b="1" dirty="0">
                <a:latin typeface="Arial" panose="020B0604020202020204" pitchFamily="34" charset="0"/>
                <a:cs typeface="Arial" panose="020B0604020202020204" pitchFamily="34" charset="0"/>
              </a:rPr>
              <a:t>PARPi</a:t>
            </a:r>
            <a:r>
              <a:rPr lang="en-CA" sz="1400" dirty="0">
                <a:latin typeface="Arial" panose="020B0604020202020204" pitchFamily="34" charset="0"/>
                <a:cs typeface="Arial" panose="020B0604020202020204" pitchFamily="34" charset="0"/>
              </a:rPr>
              <a:t> trials</a:t>
            </a:r>
          </a:p>
        </p:txBody>
      </p:sp>
      <p:graphicFrame>
        <p:nvGraphicFramePr>
          <p:cNvPr id="16" name="Table 15">
            <a:extLst>
              <a:ext uri="{FF2B5EF4-FFF2-40B4-BE49-F238E27FC236}">
                <a16:creationId xmlns:a16="http://schemas.microsoft.com/office/drawing/2014/main" id="{C9F74DBD-7F18-7F88-DED7-3A5168CFB254}"/>
              </a:ext>
            </a:extLst>
          </p:cNvPr>
          <p:cNvGraphicFramePr>
            <a:graphicFrameLocks noGrp="1"/>
          </p:cNvGraphicFramePr>
          <p:nvPr>
            <p:extLst>
              <p:ext uri="{D42A27DB-BD31-4B8C-83A1-F6EECF244321}">
                <p14:modId xmlns:p14="http://schemas.microsoft.com/office/powerpoint/2010/main" val="1880119269"/>
              </p:ext>
            </p:extLst>
          </p:nvPr>
        </p:nvGraphicFramePr>
        <p:xfrm>
          <a:off x="601307" y="1934617"/>
          <a:ext cx="9433505" cy="4214340"/>
        </p:xfrm>
        <a:graphic>
          <a:graphicData uri="http://schemas.openxmlformats.org/drawingml/2006/table">
            <a:tbl>
              <a:tblPr firstRow="1" bandRow="1">
                <a:tableStyleId>{5C22544A-7EE6-4342-B048-85BDC9FD1C3A}</a:tableStyleId>
              </a:tblPr>
              <a:tblGrid>
                <a:gridCol w="1385004">
                  <a:extLst>
                    <a:ext uri="{9D8B030D-6E8A-4147-A177-3AD203B41FA5}">
                      <a16:colId xmlns:a16="http://schemas.microsoft.com/office/drawing/2014/main" val="2052104048"/>
                    </a:ext>
                  </a:extLst>
                </a:gridCol>
                <a:gridCol w="1385004">
                  <a:extLst>
                    <a:ext uri="{9D8B030D-6E8A-4147-A177-3AD203B41FA5}">
                      <a16:colId xmlns:a16="http://schemas.microsoft.com/office/drawing/2014/main" val="2473111501"/>
                    </a:ext>
                  </a:extLst>
                </a:gridCol>
                <a:gridCol w="1385004">
                  <a:extLst>
                    <a:ext uri="{9D8B030D-6E8A-4147-A177-3AD203B41FA5}">
                      <a16:colId xmlns:a16="http://schemas.microsoft.com/office/drawing/2014/main" val="3589243018"/>
                    </a:ext>
                  </a:extLst>
                </a:gridCol>
                <a:gridCol w="495682">
                  <a:extLst>
                    <a:ext uri="{9D8B030D-6E8A-4147-A177-3AD203B41FA5}">
                      <a16:colId xmlns:a16="http://schemas.microsoft.com/office/drawing/2014/main" val="4052393485"/>
                    </a:ext>
                  </a:extLst>
                </a:gridCol>
                <a:gridCol w="991365">
                  <a:extLst>
                    <a:ext uri="{9D8B030D-6E8A-4147-A177-3AD203B41FA5}">
                      <a16:colId xmlns:a16="http://schemas.microsoft.com/office/drawing/2014/main" val="2971912910"/>
                    </a:ext>
                  </a:extLst>
                </a:gridCol>
                <a:gridCol w="1487048">
                  <a:extLst>
                    <a:ext uri="{9D8B030D-6E8A-4147-A177-3AD203B41FA5}">
                      <a16:colId xmlns:a16="http://schemas.microsoft.com/office/drawing/2014/main" val="970697201"/>
                    </a:ext>
                  </a:extLst>
                </a:gridCol>
                <a:gridCol w="1152199">
                  <a:extLst>
                    <a:ext uri="{9D8B030D-6E8A-4147-A177-3AD203B41FA5}">
                      <a16:colId xmlns:a16="http://schemas.microsoft.com/office/drawing/2014/main" val="2195444831"/>
                    </a:ext>
                  </a:extLst>
                </a:gridCol>
                <a:gridCol w="1152199">
                  <a:extLst>
                    <a:ext uri="{9D8B030D-6E8A-4147-A177-3AD203B41FA5}">
                      <a16:colId xmlns:a16="http://schemas.microsoft.com/office/drawing/2014/main" val="3480059751"/>
                    </a:ext>
                  </a:extLst>
                </a:gridCol>
              </a:tblGrid>
              <a:tr h="141793">
                <a:tc>
                  <a:txBody>
                    <a:bodyPr/>
                    <a:lstStyle/>
                    <a:p>
                      <a:pPr>
                        <a:lnSpc>
                          <a:spcPct val="90000"/>
                        </a:lnSpc>
                      </a:pPr>
                      <a:r>
                        <a:rPr lang="en-US" sz="900" dirty="0">
                          <a:latin typeface="Arial" panose="020B0604020202020204" pitchFamily="34" charset="0"/>
                          <a:cs typeface="Arial" panose="020B0604020202020204" pitchFamily="34" charset="0"/>
                        </a:rPr>
                        <a:t>Gene mutation</a:t>
                      </a:r>
                    </a:p>
                  </a:txBody>
                  <a:tcPr/>
                </a:tc>
                <a:tc>
                  <a:txBody>
                    <a:bodyPr/>
                    <a:lstStyle/>
                    <a:p>
                      <a:pPr algn="ctr">
                        <a:lnSpc>
                          <a:spcPct val="90000"/>
                        </a:lnSpc>
                      </a:pPr>
                      <a:r>
                        <a:rPr lang="en-US" sz="900" dirty="0">
                          <a:latin typeface="Arial" panose="020B0604020202020204" pitchFamily="34" charset="0"/>
                          <a:cs typeface="Arial" panose="020B0604020202020204" pitchFamily="34" charset="0"/>
                        </a:rPr>
                        <a:t>End point</a:t>
                      </a:r>
                    </a:p>
                  </a:txBody>
                  <a:tcPr/>
                </a:tc>
                <a:tc>
                  <a:txBody>
                    <a:bodyPr/>
                    <a:lstStyle/>
                    <a:p>
                      <a:pPr algn="ctr">
                        <a:lnSpc>
                          <a:spcPct val="90000"/>
                        </a:lnSpc>
                      </a:pPr>
                      <a:r>
                        <a:rPr lang="en-US" sz="900" dirty="0">
                          <a:latin typeface="Arial" panose="020B0604020202020204" pitchFamily="34" charset="0"/>
                          <a:cs typeface="Arial" panose="020B0604020202020204" pitchFamily="34" charset="0"/>
                        </a:rPr>
                        <a:t>Arm</a:t>
                      </a:r>
                    </a:p>
                  </a:txBody>
                  <a:tcPr/>
                </a:tc>
                <a:tc>
                  <a:txBody>
                    <a:bodyPr/>
                    <a:lstStyle/>
                    <a:p>
                      <a:pPr algn="ctr">
                        <a:lnSpc>
                          <a:spcPct val="90000"/>
                        </a:lnSpc>
                      </a:pPr>
                      <a:r>
                        <a:rPr lang="en-US" sz="900" dirty="0">
                          <a:latin typeface="Arial" panose="020B0604020202020204" pitchFamily="34" charset="0"/>
                          <a:cs typeface="Arial" panose="020B0604020202020204" pitchFamily="34" charset="0"/>
                        </a:rPr>
                        <a:t>No.</a:t>
                      </a:r>
                    </a:p>
                  </a:txBody>
                  <a:tcPr/>
                </a:tc>
                <a:tc>
                  <a:txBody>
                    <a:bodyPr/>
                    <a:lstStyle/>
                    <a:p>
                      <a:pPr algn="ctr">
                        <a:lnSpc>
                          <a:spcPct val="90000"/>
                        </a:lnSpc>
                      </a:pPr>
                      <a:r>
                        <a:rPr lang="en-US" sz="900" dirty="0">
                          <a:latin typeface="Arial" panose="020B0604020202020204" pitchFamily="34" charset="0"/>
                          <a:cs typeface="Arial" panose="020B0604020202020204" pitchFamily="34" charset="0"/>
                        </a:rPr>
                        <a:t>No. of events</a:t>
                      </a:r>
                    </a:p>
                  </a:txBody>
                  <a:tcPr/>
                </a:tc>
                <a:tc>
                  <a:txBody>
                    <a:bodyPr/>
                    <a:lstStyle/>
                    <a:p>
                      <a:pPr algn="ctr">
                        <a:lnSpc>
                          <a:spcPct val="90000"/>
                        </a:lnSpc>
                      </a:pPr>
                      <a:r>
                        <a:rPr lang="en-US" sz="900" dirty="0">
                          <a:latin typeface="Arial" panose="020B0604020202020204" pitchFamily="34" charset="0"/>
                          <a:cs typeface="Arial" panose="020B0604020202020204" pitchFamily="34" charset="0"/>
                        </a:rPr>
                        <a:t>Median survival, months</a:t>
                      </a:r>
                    </a:p>
                  </a:txBody>
                  <a:tcPr marL="0" marR="0"/>
                </a:tc>
                <a:tc>
                  <a:txBody>
                    <a:bodyPr/>
                    <a:lstStyle/>
                    <a:p>
                      <a:pPr algn="ctr">
                        <a:lnSpc>
                          <a:spcPct val="90000"/>
                        </a:lnSpc>
                      </a:pPr>
                      <a:r>
                        <a:rPr lang="en-US" sz="900" dirty="0">
                          <a:latin typeface="Arial" panose="020B0604020202020204" pitchFamily="34" charset="0"/>
                          <a:cs typeface="Arial" panose="020B0604020202020204" pitchFamily="34" charset="0"/>
                        </a:rPr>
                        <a:t>HR (95% CI)</a:t>
                      </a:r>
                    </a:p>
                  </a:txBody>
                  <a:tcPr/>
                </a:tc>
                <a:tc>
                  <a:txBody>
                    <a:bodyPr/>
                    <a:lstStyle/>
                    <a:p>
                      <a:pPr algn="ctr">
                        <a:lnSpc>
                          <a:spcPct val="90000"/>
                        </a:lnSpc>
                      </a:pPr>
                      <a:r>
                        <a:rPr lang="en-US" sz="900" dirty="0">
                          <a:latin typeface="Arial" panose="020B0604020202020204" pitchFamily="34" charset="0"/>
                          <a:cs typeface="Arial" panose="020B0604020202020204" pitchFamily="34" charset="0"/>
                        </a:rPr>
                        <a:t>HR (95% CI)</a:t>
                      </a:r>
                    </a:p>
                  </a:txBody>
                  <a:tcPr/>
                </a:tc>
                <a:extLst>
                  <a:ext uri="{0D108BD9-81ED-4DB2-BD59-A6C34878D82A}">
                    <a16:rowId xmlns:a16="http://schemas.microsoft.com/office/drawing/2014/main" val="1685124514"/>
                  </a:ext>
                </a:extLst>
              </a:tr>
              <a:tr h="109961">
                <a:tc rowSpan="4">
                  <a:txBody>
                    <a:bodyPr/>
                    <a:lstStyle/>
                    <a:p>
                      <a:pPr>
                        <a:lnSpc>
                          <a:spcPct val="90000"/>
                        </a:lnSpc>
                      </a:pPr>
                      <a:r>
                        <a:rPr lang="en-US" sz="900" i="1" dirty="0">
                          <a:latin typeface="Arial" panose="020B0604020202020204" pitchFamily="34" charset="0"/>
                          <a:cs typeface="Arial" panose="020B0604020202020204" pitchFamily="34" charset="0"/>
                        </a:rPr>
                        <a:t>ATM</a:t>
                      </a:r>
                      <a:r>
                        <a:rPr lang="en-US" sz="900" i="0" dirty="0">
                          <a:latin typeface="Arial" panose="020B0604020202020204" pitchFamily="34" charset="0"/>
                          <a:cs typeface="Arial" panose="020B0604020202020204" pitchFamily="34" charset="0"/>
                        </a:rPr>
                        <a:t>m</a:t>
                      </a:r>
                      <a:r>
                        <a:rPr lang="en-US" sz="900" dirty="0">
                          <a:latin typeface="Arial" panose="020B0604020202020204" pitchFamily="34" charset="0"/>
                          <a:cs typeface="Arial" panose="020B0604020202020204" pitchFamily="34" charset="0"/>
                        </a:rPr>
                        <a:t> (N=268)</a:t>
                      </a:r>
                    </a:p>
                  </a:txBody>
                  <a:tcPr marT="21600" marB="21600">
                    <a:solidFill>
                      <a:srgbClr val="EAD1CE"/>
                    </a:solidFill>
                  </a:tcPr>
                </a:tc>
                <a:tc rowSpan="2">
                  <a:txBody>
                    <a:bodyPr/>
                    <a:lstStyle/>
                    <a:p>
                      <a:pPr>
                        <a:lnSpc>
                          <a:spcPct val="90000"/>
                        </a:lnSpc>
                      </a:pPr>
                      <a:r>
                        <a:rPr lang="en-US" sz="900" dirty="0">
                          <a:latin typeface="Arial" panose="020B0604020202020204" pitchFamily="34" charset="0"/>
                          <a:cs typeface="Arial" panose="020B0604020202020204" pitchFamily="34" charset="0"/>
                        </a:rPr>
                        <a:t>rPFS (BICR)</a:t>
                      </a:r>
                    </a:p>
                  </a:txBody>
                  <a:tcPr marT="21600" marB="21600">
                    <a:solidFill>
                      <a:srgbClr val="EAD1CE"/>
                    </a:solidFill>
                  </a:tcPr>
                </a:tc>
                <a:tc>
                  <a:txBody>
                    <a:bodyPr/>
                    <a:lstStyle/>
                    <a:p>
                      <a:pPr>
                        <a:lnSpc>
                          <a:spcPct val="90000"/>
                        </a:lnSpc>
                      </a:pPr>
                      <a:r>
                        <a:rPr lang="en-US" sz="900" dirty="0">
                          <a:latin typeface="Arial" panose="020B0604020202020204" pitchFamily="34" charset="0"/>
                          <a:cs typeface="Arial" panose="020B0604020202020204" pitchFamily="34" charset="0"/>
                        </a:rPr>
                        <a:t>PARPi + ARPI</a:t>
                      </a:r>
                    </a:p>
                  </a:txBody>
                  <a:tcPr marT="21600" marB="21600">
                    <a:solidFill>
                      <a:srgbClr val="EAD1CE"/>
                    </a:solidFill>
                  </a:tcPr>
                </a:tc>
                <a:tc>
                  <a:txBody>
                    <a:bodyPr/>
                    <a:lstStyle/>
                    <a:p>
                      <a:pPr algn="ctr">
                        <a:lnSpc>
                          <a:spcPct val="90000"/>
                        </a:lnSpc>
                      </a:pPr>
                      <a:r>
                        <a:rPr lang="en-US" sz="900" dirty="0">
                          <a:latin typeface="Arial" panose="020B0604020202020204" pitchFamily="34" charset="0"/>
                          <a:cs typeface="Arial" panose="020B0604020202020204" pitchFamily="34" charset="0"/>
                        </a:rPr>
                        <a:t>136</a:t>
                      </a:r>
                    </a:p>
                  </a:txBody>
                  <a:tcPr marT="21600" marB="21600">
                    <a:solidFill>
                      <a:srgbClr val="EAD1CE"/>
                    </a:solidFill>
                  </a:tcPr>
                </a:tc>
                <a:tc>
                  <a:txBody>
                    <a:bodyPr/>
                    <a:lstStyle/>
                    <a:p>
                      <a:pPr algn="ctr">
                        <a:lnSpc>
                          <a:spcPct val="90000"/>
                        </a:lnSpc>
                      </a:pPr>
                      <a:r>
                        <a:rPr lang="en-US" sz="900" dirty="0">
                          <a:latin typeface="Arial" panose="020B0604020202020204" pitchFamily="34" charset="0"/>
                          <a:cs typeface="Arial" panose="020B0604020202020204" pitchFamily="34" charset="0"/>
                        </a:rPr>
                        <a:t>67</a:t>
                      </a:r>
                    </a:p>
                  </a:txBody>
                  <a:tcPr marT="21600" marB="21600">
                    <a:solidFill>
                      <a:srgbClr val="EAD1CE"/>
                    </a:solidFill>
                  </a:tcPr>
                </a:tc>
                <a:tc>
                  <a:txBody>
                    <a:bodyPr/>
                    <a:lstStyle/>
                    <a:p>
                      <a:pPr algn="ctr">
                        <a:lnSpc>
                          <a:spcPct val="90000"/>
                        </a:lnSpc>
                      </a:pPr>
                      <a:r>
                        <a:rPr lang="en-US" sz="900" dirty="0">
                          <a:latin typeface="Arial" panose="020B0604020202020204" pitchFamily="34" charset="0"/>
                          <a:cs typeface="Arial" panose="020B0604020202020204" pitchFamily="34" charset="0"/>
                        </a:rPr>
                        <a:t>19 (16-28)</a:t>
                      </a:r>
                    </a:p>
                  </a:txBody>
                  <a:tcPr marT="21600" marB="21600">
                    <a:solidFill>
                      <a:srgbClr val="EAD1CE"/>
                    </a:solidFill>
                  </a:tcPr>
                </a:tc>
                <a:tc rowSpan="2">
                  <a:txBody>
                    <a:bodyPr/>
                    <a:lstStyle/>
                    <a:p>
                      <a:pPr algn="ctr">
                        <a:lnSpc>
                          <a:spcPct val="90000"/>
                        </a:lnSpc>
                      </a:pPr>
                      <a:r>
                        <a:rPr lang="en-US" sz="900" dirty="0">
                          <a:latin typeface="Arial" panose="020B0604020202020204" pitchFamily="34" charset="0"/>
                          <a:cs typeface="Arial" panose="020B0604020202020204" pitchFamily="34" charset="0"/>
                        </a:rPr>
                        <a:t>1.05 (0.74-1.49)</a:t>
                      </a:r>
                    </a:p>
                  </a:txBody>
                  <a:tcPr marT="21600" marB="21600">
                    <a:solidFill>
                      <a:srgbClr val="EAD1CE"/>
                    </a:solidFill>
                  </a:tcPr>
                </a:tc>
                <a:tc rowSpan="2">
                  <a:txBody>
                    <a:bodyPr/>
                    <a:lstStyle/>
                    <a:p>
                      <a:pPr algn="ctr">
                        <a:lnSpc>
                          <a:spcPct val="90000"/>
                        </a:lnSpc>
                      </a:pPr>
                      <a:r>
                        <a:rPr lang="en-US" sz="900" dirty="0">
                          <a:latin typeface="Arial" panose="020B0604020202020204" pitchFamily="34" charset="0"/>
                          <a:cs typeface="Arial" panose="020B0604020202020204" pitchFamily="34" charset="0"/>
                        </a:rPr>
                        <a:t>1.02 (0.71-1.45)</a:t>
                      </a:r>
                    </a:p>
                  </a:txBody>
                  <a:tcPr marT="21600" marB="21600">
                    <a:solidFill>
                      <a:srgbClr val="EAD1CE"/>
                    </a:solidFill>
                  </a:tcPr>
                </a:tc>
                <a:extLst>
                  <a:ext uri="{0D108BD9-81ED-4DB2-BD59-A6C34878D82A}">
                    <a16:rowId xmlns:a16="http://schemas.microsoft.com/office/drawing/2014/main" val="1852746706"/>
                  </a:ext>
                </a:extLst>
              </a:tr>
              <a:tr h="109961">
                <a:tc vMerge="1">
                  <a:txBody>
                    <a:bodyPr/>
                    <a:lstStyle/>
                    <a:p>
                      <a:endParaRPr lang="en-US" sz="1000" dirty="0">
                        <a:latin typeface="Arial" panose="020B0604020202020204" pitchFamily="34" charset="0"/>
                        <a:cs typeface="Arial" panose="020B0604020202020204" pitchFamily="34" charset="0"/>
                      </a:endParaRPr>
                    </a:p>
                  </a:txBody>
                  <a:tcPr marT="28800" marB="28800"/>
                </a:tc>
                <a:tc vMerge="1">
                  <a:txBody>
                    <a:bodyPr/>
                    <a:lstStyle/>
                    <a:p>
                      <a:endParaRPr lang="en-US" sz="1000" dirty="0">
                        <a:latin typeface="Arial" panose="020B0604020202020204" pitchFamily="34" charset="0"/>
                        <a:cs typeface="Arial" panose="020B0604020202020204" pitchFamily="34" charset="0"/>
                      </a:endParaRPr>
                    </a:p>
                  </a:txBody>
                  <a:tcPr marT="28800" marB="28800"/>
                </a:tc>
                <a:tc>
                  <a:txBody>
                    <a:bodyPr/>
                    <a:lstStyle/>
                    <a:p>
                      <a:pPr>
                        <a:lnSpc>
                          <a:spcPct val="90000"/>
                        </a:lnSpc>
                      </a:pPr>
                      <a:r>
                        <a:rPr lang="en-US" sz="900" dirty="0">
                          <a:latin typeface="Arial" panose="020B0604020202020204" pitchFamily="34" charset="0"/>
                          <a:cs typeface="Arial" panose="020B0604020202020204" pitchFamily="34" charset="0"/>
                        </a:rPr>
                        <a:t>Placebo + ARPI</a:t>
                      </a:r>
                    </a:p>
                  </a:txBody>
                  <a:tcPr marT="21600" marB="21600">
                    <a:solidFill>
                      <a:srgbClr val="EAD1CE"/>
                    </a:solidFill>
                  </a:tcPr>
                </a:tc>
                <a:tc>
                  <a:txBody>
                    <a:bodyPr/>
                    <a:lstStyle/>
                    <a:p>
                      <a:pPr algn="ctr">
                        <a:lnSpc>
                          <a:spcPct val="90000"/>
                        </a:lnSpc>
                      </a:pPr>
                      <a:r>
                        <a:rPr lang="en-US" sz="900" dirty="0">
                          <a:latin typeface="Arial" panose="020B0604020202020204" pitchFamily="34" charset="0"/>
                          <a:cs typeface="Arial" panose="020B0604020202020204" pitchFamily="34" charset="0"/>
                        </a:rPr>
                        <a:t>132</a:t>
                      </a:r>
                    </a:p>
                  </a:txBody>
                  <a:tcPr marT="21600" marB="21600">
                    <a:solidFill>
                      <a:srgbClr val="EAD1CE"/>
                    </a:solidFill>
                  </a:tcPr>
                </a:tc>
                <a:tc>
                  <a:txBody>
                    <a:bodyPr/>
                    <a:lstStyle/>
                    <a:p>
                      <a:pPr algn="ctr">
                        <a:lnSpc>
                          <a:spcPct val="90000"/>
                        </a:lnSpc>
                      </a:pPr>
                      <a:r>
                        <a:rPr lang="en-US" sz="900" dirty="0">
                          <a:latin typeface="Arial" panose="020B0604020202020204" pitchFamily="34" charset="0"/>
                          <a:cs typeface="Arial" panose="020B0604020202020204" pitchFamily="34" charset="0"/>
                        </a:rPr>
                        <a:t>59</a:t>
                      </a:r>
                    </a:p>
                  </a:txBody>
                  <a:tcPr marT="21600" marB="21600">
                    <a:solidFill>
                      <a:srgbClr val="EAD1CE"/>
                    </a:solidFill>
                  </a:tcPr>
                </a:tc>
                <a:tc>
                  <a:txBody>
                    <a:bodyPr/>
                    <a:lstStyle/>
                    <a:p>
                      <a:pPr algn="ctr">
                        <a:lnSpc>
                          <a:spcPct val="90000"/>
                        </a:lnSpc>
                      </a:pPr>
                      <a:r>
                        <a:rPr lang="en-US" sz="900" dirty="0">
                          <a:latin typeface="Arial" panose="020B0604020202020204" pitchFamily="34" charset="0"/>
                          <a:cs typeface="Arial" panose="020B0604020202020204" pitchFamily="34" charset="0"/>
                        </a:rPr>
                        <a:t>19 (16-NE)</a:t>
                      </a:r>
                    </a:p>
                  </a:txBody>
                  <a:tcPr marT="21600" marB="21600">
                    <a:solidFill>
                      <a:srgbClr val="EAD1CE"/>
                    </a:solidFill>
                  </a:tcPr>
                </a:tc>
                <a:tc vMerge="1">
                  <a:txBody>
                    <a:bodyPr/>
                    <a:lstStyle/>
                    <a:p>
                      <a:pPr algn="ctr"/>
                      <a:endParaRPr lang="en-US" sz="1000" dirty="0">
                        <a:latin typeface="Arial" panose="020B0604020202020204" pitchFamily="34" charset="0"/>
                        <a:cs typeface="Arial" panose="020B0604020202020204" pitchFamily="34" charset="0"/>
                      </a:endParaRPr>
                    </a:p>
                  </a:txBody>
                  <a:tcPr marT="28800" marB="28800">
                    <a:solidFill>
                      <a:srgbClr val="EAD1CE"/>
                    </a:solidFill>
                  </a:tcPr>
                </a:tc>
                <a:tc vMerge="1">
                  <a:txBody>
                    <a:bodyPr/>
                    <a:lstStyle/>
                    <a:p>
                      <a:pPr algn="ctr"/>
                      <a:endParaRPr lang="en-US" sz="1000" dirty="0">
                        <a:latin typeface="Arial" panose="020B0604020202020204" pitchFamily="34" charset="0"/>
                        <a:cs typeface="Arial" panose="020B0604020202020204" pitchFamily="34" charset="0"/>
                      </a:endParaRPr>
                    </a:p>
                  </a:txBody>
                  <a:tcPr marT="28800" marB="28800">
                    <a:solidFill>
                      <a:srgbClr val="EAD1CE"/>
                    </a:solidFill>
                  </a:tcPr>
                </a:tc>
                <a:extLst>
                  <a:ext uri="{0D108BD9-81ED-4DB2-BD59-A6C34878D82A}">
                    <a16:rowId xmlns:a16="http://schemas.microsoft.com/office/drawing/2014/main" val="1863765824"/>
                  </a:ext>
                </a:extLst>
              </a:tr>
              <a:tr h="109961">
                <a:tc vMerge="1">
                  <a:txBody>
                    <a:bodyPr/>
                    <a:lstStyle/>
                    <a:p>
                      <a:endParaRPr lang="en-US" sz="1000" dirty="0">
                        <a:latin typeface="Arial" panose="020B0604020202020204" pitchFamily="34" charset="0"/>
                        <a:cs typeface="Arial" panose="020B0604020202020204" pitchFamily="34" charset="0"/>
                      </a:endParaRPr>
                    </a:p>
                  </a:txBody>
                  <a:tcPr marT="28800" marB="28800"/>
                </a:tc>
                <a:tc rowSpan="2">
                  <a:txBody>
                    <a:bodyPr/>
                    <a:lstStyle/>
                    <a:p>
                      <a:pPr>
                        <a:lnSpc>
                          <a:spcPct val="90000"/>
                        </a:lnSpc>
                      </a:pPr>
                      <a:r>
                        <a:rPr lang="en-US" sz="900" dirty="0">
                          <a:latin typeface="Arial" panose="020B0604020202020204" pitchFamily="34" charset="0"/>
                          <a:cs typeface="Arial" panose="020B0604020202020204" pitchFamily="34" charset="0"/>
                        </a:rPr>
                        <a:t>OS</a:t>
                      </a:r>
                    </a:p>
                  </a:txBody>
                  <a:tcPr marT="21600" marB="21600">
                    <a:solidFill>
                      <a:srgbClr val="EAD1CE"/>
                    </a:solidFill>
                  </a:tcPr>
                </a:tc>
                <a:tc>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US" sz="900" dirty="0">
                          <a:latin typeface="Arial" panose="020B0604020202020204" pitchFamily="34" charset="0"/>
                          <a:cs typeface="Arial" panose="020B0604020202020204" pitchFamily="34" charset="0"/>
                        </a:rPr>
                        <a:t>PARPi + ARPI</a:t>
                      </a:r>
                    </a:p>
                  </a:txBody>
                  <a:tcPr marT="21600" marB="21600">
                    <a:solidFill>
                      <a:srgbClr val="EAD1CE"/>
                    </a:solidFill>
                  </a:tcPr>
                </a:tc>
                <a:tc>
                  <a:txBody>
                    <a:bodyPr/>
                    <a:lstStyle/>
                    <a:p>
                      <a:pPr algn="ctr">
                        <a:lnSpc>
                          <a:spcPct val="90000"/>
                        </a:lnSpc>
                      </a:pPr>
                      <a:r>
                        <a:rPr lang="en-US" sz="900" dirty="0">
                          <a:latin typeface="Arial" panose="020B0604020202020204" pitchFamily="34" charset="0"/>
                          <a:cs typeface="Arial" panose="020B0604020202020204" pitchFamily="34" charset="0"/>
                        </a:rPr>
                        <a:t>136</a:t>
                      </a:r>
                    </a:p>
                  </a:txBody>
                  <a:tcPr marT="21600" marB="21600">
                    <a:solidFill>
                      <a:srgbClr val="EAD1CE"/>
                    </a:solidFill>
                  </a:tcPr>
                </a:tc>
                <a:tc>
                  <a:txBody>
                    <a:bodyPr/>
                    <a:lstStyle/>
                    <a:p>
                      <a:pPr algn="ctr">
                        <a:lnSpc>
                          <a:spcPct val="90000"/>
                        </a:lnSpc>
                      </a:pPr>
                      <a:r>
                        <a:rPr lang="en-US" sz="900" dirty="0">
                          <a:latin typeface="Arial" panose="020B0604020202020204" pitchFamily="34" charset="0"/>
                          <a:cs typeface="Arial" panose="020B0604020202020204" pitchFamily="34" charset="0"/>
                        </a:rPr>
                        <a:t>63</a:t>
                      </a:r>
                    </a:p>
                  </a:txBody>
                  <a:tcPr marT="21600" marB="21600">
                    <a:solidFill>
                      <a:srgbClr val="EAD1CE"/>
                    </a:solidFill>
                  </a:tcPr>
                </a:tc>
                <a:tc>
                  <a:txBody>
                    <a:bodyPr/>
                    <a:lstStyle/>
                    <a:p>
                      <a:pPr algn="ctr">
                        <a:lnSpc>
                          <a:spcPct val="90000"/>
                        </a:lnSpc>
                      </a:pPr>
                      <a:r>
                        <a:rPr lang="en-US" sz="900" dirty="0">
                          <a:latin typeface="Arial" panose="020B0604020202020204" pitchFamily="34" charset="0"/>
                          <a:cs typeface="Arial" panose="020B0604020202020204" pitchFamily="34" charset="0"/>
                        </a:rPr>
                        <a:t>33 (26-NE)</a:t>
                      </a:r>
                    </a:p>
                  </a:txBody>
                  <a:tcPr marT="21600" marB="21600">
                    <a:solidFill>
                      <a:srgbClr val="EAD1CE"/>
                    </a:solidFill>
                  </a:tcPr>
                </a:tc>
                <a:tc rowSpan="2">
                  <a:txBody>
                    <a:bodyPr/>
                    <a:lstStyle/>
                    <a:p>
                      <a:pPr algn="ctr">
                        <a:lnSpc>
                          <a:spcPct val="90000"/>
                        </a:lnSpc>
                      </a:pPr>
                      <a:r>
                        <a:rPr lang="en-US" sz="900" dirty="0">
                          <a:latin typeface="Arial" panose="020B0604020202020204" pitchFamily="34" charset="0"/>
                          <a:cs typeface="Arial" panose="020B0604020202020204" pitchFamily="34" charset="0"/>
                        </a:rPr>
                        <a:t>1.18 (0.82-1.71)</a:t>
                      </a:r>
                    </a:p>
                  </a:txBody>
                  <a:tcPr marT="21600" marB="21600">
                    <a:solidFill>
                      <a:srgbClr val="EAD1CE"/>
                    </a:solidFill>
                  </a:tcPr>
                </a:tc>
                <a:tc rowSpan="2">
                  <a:txBody>
                    <a:bodyPr/>
                    <a:lstStyle/>
                    <a:p>
                      <a:pPr algn="ctr">
                        <a:lnSpc>
                          <a:spcPct val="90000"/>
                        </a:lnSpc>
                      </a:pPr>
                      <a:r>
                        <a:rPr lang="en-US" sz="900" dirty="0">
                          <a:latin typeface="Arial" panose="020B0604020202020204" pitchFamily="34" charset="0"/>
                          <a:cs typeface="Arial" panose="020B0604020202020204" pitchFamily="34" charset="0"/>
                        </a:rPr>
                        <a:t>1.12 (0.77-1.62)</a:t>
                      </a:r>
                    </a:p>
                  </a:txBody>
                  <a:tcPr marT="21600" marB="21600">
                    <a:solidFill>
                      <a:srgbClr val="EAD1CE"/>
                    </a:solidFill>
                  </a:tcPr>
                </a:tc>
                <a:extLst>
                  <a:ext uri="{0D108BD9-81ED-4DB2-BD59-A6C34878D82A}">
                    <a16:rowId xmlns:a16="http://schemas.microsoft.com/office/drawing/2014/main" val="915633397"/>
                  </a:ext>
                </a:extLst>
              </a:tr>
              <a:tr h="109961">
                <a:tc vMerge="1">
                  <a:txBody>
                    <a:bodyPr/>
                    <a:lstStyle/>
                    <a:p>
                      <a:endParaRPr lang="en-US" sz="1000" dirty="0">
                        <a:latin typeface="Arial" panose="020B0604020202020204" pitchFamily="34" charset="0"/>
                        <a:cs typeface="Arial" panose="020B0604020202020204" pitchFamily="34" charset="0"/>
                      </a:endParaRPr>
                    </a:p>
                  </a:txBody>
                  <a:tcPr marT="28800" marB="28800"/>
                </a:tc>
                <a:tc vMerge="1">
                  <a:txBody>
                    <a:bodyPr/>
                    <a:lstStyle/>
                    <a:p>
                      <a:endParaRPr lang="en-US" sz="1000" dirty="0">
                        <a:latin typeface="Arial" panose="020B0604020202020204" pitchFamily="34" charset="0"/>
                        <a:cs typeface="Arial" panose="020B0604020202020204" pitchFamily="34" charset="0"/>
                      </a:endParaRPr>
                    </a:p>
                  </a:txBody>
                  <a:tcPr marT="28800" marB="28800"/>
                </a:tc>
                <a:tc>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US" sz="900" dirty="0">
                          <a:latin typeface="Arial" panose="020B0604020202020204" pitchFamily="34" charset="0"/>
                          <a:cs typeface="Arial" panose="020B0604020202020204" pitchFamily="34" charset="0"/>
                        </a:rPr>
                        <a:t>Placebo + ARPI</a:t>
                      </a:r>
                    </a:p>
                  </a:txBody>
                  <a:tcPr marT="21600" marB="21600">
                    <a:solidFill>
                      <a:srgbClr val="EAD1CE"/>
                    </a:solidFill>
                  </a:tcPr>
                </a:tc>
                <a:tc>
                  <a:txBody>
                    <a:bodyPr/>
                    <a:lstStyle/>
                    <a:p>
                      <a:pPr algn="ctr">
                        <a:lnSpc>
                          <a:spcPct val="90000"/>
                        </a:lnSpc>
                      </a:pPr>
                      <a:r>
                        <a:rPr lang="en-US" sz="900" dirty="0">
                          <a:latin typeface="Arial" panose="020B0604020202020204" pitchFamily="34" charset="0"/>
                          <a:cs typeface="Arial" panose="020B0604020202020204" pitchFamily="34" charset="0"/>
                        </a:rPr>
                        <a:t>132</a:t>
                      </a:r>
                    </a:p>
                  </a:txBody>
                  <a:tcPr marT="21600" marB="21600">
                    <a:solidFill>
                      <a:srgbClr val="EAD1CE"/>
                    </a:solidFill>
                  </a:tcPr>
                </a:tc>
                <a:tc>
                  <a:txBody>
                    <a:bodyPr/>
                    <a:lstStyle/>
                    <a:p>
                      <a:pPr algn="ctr">
                        <a:lnSpc>
                          <a:spcPct val="90000"/>
                        </a:lnSpc>
                      </a:pPr>
                      <a:r>
                        <a:rPr lang="en-US" sz="900" dirty="0">
                          <a:latin typeface="Arial" panose="020B0604020202020204" pitchFamily="34" charset="0"/>
                          <a:cs typeface="Arial" panose="020B0604020202020204" pitchFamily="34" charset="0"/>
                        </a:rPr>
                        <a:t>55</a:t>
                      </a:r>
                    </a:p>
                  </a:txBody>
                  <a:tcPr marT="21600" marB="21600">
                    <a:solidFill>
                      <a:srgbClr val="EAD1CE"/>
                    </a:solidFill>
                  </a:tcPr>
                </a:tc>
                <a:tc>
                  <a:txBody>
                    <a:bodyPr/>
                    <a:lstStyle/>
                    <a:p>
                      <a:pPr algn="ctr">
                        <a:lnSpc>
                          <a:spcPct val="90000"/>
                        </a:lnSpc>
                      </a:pPr>
                      <a:r>
                        <a:rPr lang="en-US" sz="900" dirty="0">
                          <a:latin typeface="Arial" panose="020B0604020202020204" pitchFamily="34" charset="0"/>
                          <a:cs typeface="Arial" panose="020B0604020202020204" pitchFamily="34" charset="0"/>
                        </a:rPr>
                        <a:t>33 (28-NE)</a:t>
                      </a:r>
                    </a:p>
                  </a:txBody>
                  <a:tcPr marT="21600" marB="21600">
                    <a:solidFill>
                      <a:srgbClr val="EAD1CE"/>
                    </a:solidFill>
                  </a:tcPr>
                </a:tc>
                <a:tc vMerge="1">
                  <a:txBody>
                    <a:bodyPr/>
                    <a:lstStyle/>
                    <a:p>
                      <a:pPr algn="ctr"/>
                      <a:endParaRPr lang="en-US" sz="1000" dirty="0">
                        <a:latin typeface="Arial" panose="020B0604020202020204" pitchFamily="34" charset="0"/>
                        <a:cs typeface="Arial" panose="020B0604020202020204" pitchFamily="34" charset="0"/>
                      </a:endParaRPr>
                    </a:p>
                  </a:txBody>
                  <a:tcPr marT="28800" marB="28800">
                    <a:solidFill>
                      <a:srgbClr val="EAD1CE"/>
                    </a:solidFill>
                  </a:tcPr>
                </a:tc>
                <a:tc vMerge="1">
                  <a:txBody>
                    <a:bodyPr/>
                    <a:lstStyle/>
                    <a:p>
                      <a:pPr algn="ctr"/>
                      <a:endParaRPr lang="en-US" sz="1000" dirty="0">
                        <a:latin typeface="Arial" panose="020B0604020202020204" pitchFamily="34" charset="0"/>
                        <a:cs typeface="Arial" panose="020B0604020202020204" pitchFamily="34" charset="0"/>
                      </a:endParaRPr>
                    </a:p>
                  </a:txBody>
                  <a:tcPr marT="28800" marB="28800">
                    <a:solidFill>
                      <a:srgbClr val="EAD1CE"/>
                    </a:solidFill>
                  </a:tcPr>
                </a:tc>
                <a:extLst>
                  <a:ext uri="{0D108BD9-81ED-4DB2-BD59-A6C34878D82A}">
                    <a16:rowId xmlns:a16="http://schemas.microsoft.com/office/drawing/2014/main" val="2892864087"/>
                  </a:ext>
                </a:extLst>
              </a:tr>
              <a:tr h="109961">
                <a:tc rowSpan="4">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US" sz="900" i="1" dirty="0">
                          <a:latin typeface="Arial" panose="020B0604020202020204" pitchFamily="34" charset="0"/>
                          <a:cs typeface="Arial" panose="020B0604020202020204" pitchFamily="34" charset="0"/>
                        </a:rPr>
                        <a:t>BRCA1</a:t>
                      </a:r>
                      <a:r>
                        <a:rPr lang="en-US" sz="900" dirty="0">
                          <a:latin typeface="Arial" panose="020B0604020202020204" pitchFamily="34" charset="0"/>
                          <a:cs typeface="Arial" panose="020B0604020202020204" pitchFamily="34" charset="0"/>
                        </a:rPr>
                        <a:t>m (N=64)</a:t>
                      </a:r>
                    </a:p>
                  </a:txBody>
                  <a:tcPr marT="21600" marB="21600">
                    <a:solidFill>
                      <a:srgbClr val="F5EAE8"/>
                    </a:solidFill>
                  </a:tcPr>
                </a:tc>
                <a:tc rowSpan="2">
                  <a:txBody>
                    <a:bodyPr/>
                    <a:lstStyle/>
                    <a:p>
                      <a:pPr>
                        <a:lnSpc>
                          <a:spcPct val="90000"/>
                        </a:lnSpc>
                      </a:pPr>
                      <a:r>
                        <a:rPr lang="en-US" sz="900" dirty="0">
                          <a:latin typeface="Arial" panose="020B0604020202020204" pitchFamily="34" charset="0"/>
                          <a:cs typeface="Arial" panose="020B0604020202020204" pitchFamily="34" charset="0"/>
                        </a:rPr>
                        <a:t>rPFS (BICR)</a:t>
                      </a:r>
                    </a:p>
                  </a:txBody>
                  <a:tcPr marT="21600" marB="21600">
                    <a:solidFill>
                      <a:srgbClr val="F5EAE8"/>
                    </a:solidFill>
                  </a:tcPr>
                </a:tc>
                <a:tc>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US" sz="900" dirty="0">
                          <a:latin typeface="Arial" panose="020B0604020202020204" pitchFamily="34" charset="0"/>
                          <a:cs typeface="Arial" panose="020B0604020202020204" pitchFamily="34" charset="0"/>
                        </a:rPr>
                        <a:t>PARPi + ARPI</a:t>
                      </a:r>
                    </a:p>
                  </a:txBody>
                  <a:tcPr marT="21600" marB="21600">
                    <a:solidFill>
                      <a:srgbClr val="F5EAE8"/>
                    </a:solidFill>
                  </a:tcPr>
                </a:tc>
                <a:tc>
                  <a:txBody>
                    <a:bodyPr/>
                    <a:lstStyle/>
                    <a:p>
                      <a:pPr algn="ctr">
                        <a:lnSpc>
                          <a:spcPct val="90000"/>
                        </a:lnSpc>
                      </a:pPr>
                      <a:r>
                        <a:rPr lang="en-US" sz="900" dirty="0">
                          <a:latin typeface="Arial" panose="020B0604020202020204" pitchFamily="34" charset="0"/>
                          <a:cs typeface="Arial" panose="020B0604020202020204" pitchFamily="34" charset="0"/>
                        </a:rPr>
                        <a:t>37</a:t>
                      </a:r>
                    </a:p>
                  </a:txBody>
                  <a:tcPr marT="21600" marB="21600">
                    <a:solidFill>
                      <a:srgbClr val="F5EAE8"/>
                    </a:solidFill>
                  </a:tcPr>
                </a:tc>
                <a:tc>
                  <a:txBody>
                    <a:bodyPr/>
                    <a:lstStyle/>
                    <a:p>
                      <a:pPr algn="ctr">
                        <a:lnSpc>
                          <a:spcPct val="90000"/>
                        </a:lnSpc>
                      </a:pPr>
                      <a:r>
                        <a:rPr lang="en-US" sz="900" dirty="0">
                          <a:latin typeface="Arial" panose="020B0604020202020204" pitchFamily="34" charset="0"/>
                          <a:cs typeface="Arial" panose="020B0604020202020204" pitchFamily="34" charset="0"/>
                        </a:rPr>
                        <a:t>14</a:t>
                      </a:r>
                    </a:p>
                  </a:txBody>
                  <a:tcPr marT="21600" marB="21600">
                    <a:solidFill>
                      <a:srgbClr val="F5EAE8"/>
                    </a:solidFill>
                  </a:tcPr>
                </a:tc>
                <a:tc>
                  <a:txBody>
                    <a:bodyPr/>
                    <a:lstStyle/>
                    <a:p>
                      <a:pPr algn="ctr">
                        <a:lnSpc>
                          <a:spcPct val="90000"/>
                        </a:lnSpc>
                      </a:pPr>
                      <a:r>
                        <a:rPr lang="en-US" sz="900" dirty="0">
                          <a:latin typeface="Arial" panose="020B0604020202020204" pitchFamily="34" charset="0"/>
                          <a:cs typeface="Arial" panose="020B0604020202020204" pitchFamily="34" charset="0"/>
                        </a:rPr>
                        <a:t>20 (14-NE)</a:t>
                      </a:r>
                    </a:p>
                  </a:txBody>
                  <a:tcPr marT="21600" marB="21600">
                    <a:solidFill>
                      <a:srgbClr val="F5EAE8"/>
                    </a:solidFill>
                  </a:tcPr>
                </a:tc>
                <a:tc rowSpan="2">
                  <a:txBody>
                    <a:bodyPr/>
                    <a:lstStyle/>
                    <a:p>
                      <a:pPr algn="ctr">
                        <a:lnSpc>
                          <a:spcPct val="90000"/>
                        </a:lnSpc>
                      </a:pPr>
                      <a:r>
                        <a:rPr lang="en-US" sz="900" dirty="0">
                          <a:latin typeface="Arial" panose="020B0604020202020204" pitchFamily="34" charset="0"/>
                          <a:cs typeface="Arial" panose="020B0604020202020204" pitchFamily="34" charset="0"/>
                        </a:rPr>
                        <a:t>0.51 (0.23-1.1)</a:t>
                      </a:r>
                    </a:p>
                  </a:txBody>
                  <a:tcPr marT="21600" marB="21600">
                    <a:solidFill>
                      <a:srgbClr val="F5EAE8"/>
                    </a:solidFill>
                  </a:tcPr>
                </a:tc>
                <a:tc rowSpan="2">
                  <a:txBody>
                    <a:bodyPr/>
                    <a:lstStyle/>
                    <a:p>
                      <a:pPr algn="ctr">
                        <a:lnSpc>
                          <a:spcPct val="90000"/>
                        </a:lnSpc>
                      </a:pPr>
                      <a:r>
                        <a:rPr lang="en-US" sz="900" dirty="0">
                          <a:latin typeface="Arial" panose="020B0604020202020204" pitchFamily="34" charset="0"/>
                          <a:cs typeface="Arial" panose="020B0604020202020204" pitchFamily="34" charset="0"/>
                        </a:rPr>
                        <a:t>0.52 (0.2-1.33)</a:t>
                      </a:r>
                    </a:p>
                  </a:txBody>
                  <a:tcPr marT="21600" marB="21600">
                    <a:solidFill>
                      <a:srgbClr val="F5EAE8"/>
                    </a:solidFill>
                  </a:tcPr>
                </a:tc>
                <a:extLst>
                  <a:ext uri="{0D108BD9-81ED-4DB2-BD59-A6C34878D82A}">
                    <a16:rowId xmlns:a16="http://schemas.microsoft.com/office/drawing/2014/main" val="3085826999"/>
                  </a:ext>
                </a:extLst>
              </a:tr>
              <a:tr h="109961">
                <a:tc v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000" dirty="0">
                        <a:latin typeface="Arial" panose="020B0604020202020204" pitchFamily="34" charset="0"/>
                        <a:cs typeface="Arial" panose="020B0604020202020204" pitchFamily="34" charset="0"/>
                      </a:endParaRPr>
                    </a:p>
                  </a:txBody>
                  <a:tcPr marT="28800" marB="28800"/>
                </a:tc>
                <a:tc vMerge="1">
                  <a:txBody>
                    <a:bodyPr/>
                    <a:lstStyle/>
                    <a:p>
                      <a:endParaRPr lang="en-US" sz="1000" dirty="0">
                        <a:latin typeface="Arial" panose="020B0604020202020204" pitchFamily="34" charset="0"/>
                        <a:cs typeface="Arial" panose="020B0604020202020204" pitchFamily="34" charset="0"/>
                      </a:endParaRPr>
                    </a:p>
                  </a:txBody>
                  <a:tcPr marT="28800" marB="28800"/>
                </a:tc>
                <a:tc>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US" sz="900" dirty="0">
                          <a:latin typeface="Arial" panose="020B0604020202020204" pitchFamily="34" charset="0"/>
                          <a:cs typeface="Arial" panose="020B0604020202020204" pitchFamily="34" charset="0"/>
                        </a:rPr>
                        <a:t>Placebo + ARPI</a:t>
                      </a:r>
                    </a:p>
                  </a:txBody>
                  <a:tcPr marT="21600" marB="21600">
                    <a:solidFill>
                      <a:srgbClr val="F5EAE8"/>
                    </a:solidFill>
                  </a:tcPr>
                </a:tc>
                <a:tc>
                  <a:txBody>
                    <a:bodyPr/>
                    <a:lstStyle/>
                    <a:p>
                      <a:pPr algn="ctr">
                        <a:lnSpc>
                          <a:spcPct val="90000"/>
                        </a:lnSpc>
                      </a:pPr>
                      <a:r>
                        <a:rPr lang="en-US" sz="900" dirty="0">
                          <a:latin typeface="Arial" panose="020B0604020202020204" pitchFamily="34" charset="0"/>
                          <a:cs typeface="Arial" panose="020B0604020202020204" pitchFamily="34" charset="0"/>
                        </a:rPr>
                        <a:t>27</a:t>
                      </a:r>
                    </a:p>
                  </a:txBody>
                  <a:tcPr marT="21600" marB="21600">
                    <a:solidFill>
                      <a:srgbClr val="F5EAE8"/>
                    </a:solidFill>
                  </a:tcPr>
                </a:tc>
                <a:tc>
                  <a:txBody>
                    <a:bodyPr/>
                    <a:lstStyle/>
                    <a:p>
                      <a:pPr algn="ctr">
                        <a:lnSpc>
                          <a:spcPct val="90000"/>
                        </a:lnSpc>
                      </a:pPr>
                      <a:r>
                        <a:rPr lang="en-US" sz="900" dirty="0">
                          <a:latin typeface="Arial" panose="020B0604020202020204" pitchFamily="34" charset="0"/>
                          <a:cs typeface="Arial" panose="020B0604020202020204" pitchFamily="34" charset="0"/>
                        </a:rPr>
                        <a:t>15</a:t>
                      </a:r>
                    </a:p>
                  </a:txBody>
                  <a:tcPr marT="21600" marB="21600">
                    <a:solidFill>
                      <a:srgbClr val="F5EAE8"/>
                    </a:solidFill>
                  </a:tcPr>
                </a:tc>
                <a:tc>
                  <a:txBody>
                    <a:bodyPr/>
                    <a:lstStyle/>
                    <a:p>
                      <a:pPr algn="ctr">
                        <a:lnSpc>
                          <a:spcPct val="90000"/>
                        </a:lnSpc>
                      </a:pPr>
                      <a:r>
                        <a:rPr lang="en-US" sz="900" dirty="0">
                          <a:latin typeface="Arial" panose="020B0604020202020204" pitchFamily="34" charset="0"/>
                          <a:cs typeface="Arial" panose="020B0604020202020204" pitchFamily="34" charset="0"/>
                        </a:rPr>
                        <a:t>12 (4-NE)</a:t>
                      </a:r>
                    </a:p>
                  </a:txBody>
                  <a:tcPr marT="21600" marB="21600">
                    <a:solidFill>
                      <a:srgbClr val="F5EAE8"/>
                    </a:solidFill>
                  </a:tcPr>
                </a:tc>
                <a:tc vMerge="1">
                  <a:txBody>
                    <a:bodyPr/>
                    <a:lstStyle/>
                    <a:p>
                      <a:pPr algn="ctr"/>
                      <a:endParaRPr lang="en-US" sz="1000" dirty="0">
                        <a:latin typeface="Arial" panose="020B0604020202020204" pitchFamily="34" charset="0"/>
                        <a:cs typeface="Arial" panose="020B0604020202020204" pitchFamily="34" charset="0"/>
                      </a:endParaRPr>
                    </a:p>
                  </a:txBody>
                  <a:tcPr marT="28800" marB="28800">
                    <a:solidFill>
                      <a:srgbClr val="F5EAE8"/>
                    </a:solidFill>
                  </a:tcPr>
                </a:tc>
                <a:tc vMerge="1">
                  <a:txBody>
                    <a:bodyPr/>
                    <a:lstStyle/>
                    <a:p>
                      <a:pPr algn="ctr"/>
                      <a:endParaRPr lang="en-US" sz="1000" dirty="0">
                        <a:latin typeface="Arial" panose="020B0604020202020204" pitchFamily="34" charset="0"/>
                        <a:cs typeface="Arial" panose="020B0604020202020204" pitchFamily="34" charset="0"/>
                      </a:endParaRPr>
                    </a:p>
                  </a:txBody>
                  <a:tcPr marT="28800" marB="28800">
                    <a:solidFill>
                      <a:srgbClr val="F5EAE8"/>
                    </a:solidFill>
                  </a:tcPr>
                </a:tc>
                <a:extLst>
                  <a:ext uri="{0D108BD9-81ED-4DB2-BD59-A6C34878D82A}">
                    <a16:rowId xmlns:a16="http://schemas.microsoft.com/office/drawing/2014/main" val="648997767"/>
                  </a:ext>
                </a:extLst>
              </a:tr>
              <a:tr h="109961">
                <a:tc v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000" dirty="0">
                        <a:latin typeface="Arial" panose="020B0604020202020204" pitchFamily="34" charset="0"/>
                        <a:cs typeface="Arial" panose="020B0604020202020204" pitchFamily="34" charset="0"/>
                      </a:endParaRPr>
                    </a:p>
                  </a:txBody>
                  <a:tcPr marT="28800" marB="28800"/>
                </a:tc>
                <a:tc rowSpan="2">
                  <a:txBody>
                    <a:bodyPr/>
                    <a:lstStyle/>
                    <a:p>
                      <a:pPr>
                        <a:lnSpc>
                          <a:spcPct val="90000"/>
                        </a:lnSpc>
                      </a:pPr>
                      <a:r>
                        <a:rPr lang="en-US" sz="900" dirty="0">
                          <a:latin typeface="Arial" panose="020B0604020202020204" pitchFamily="34" charset="0"/>
                          <a:cs typeface="Arial" panose="020B0604020202020204" pitchFamily="34" charset="0"/>
                        </a:rPr>
                        <a:t>OS</a:t>
                      </a:r>
                    </a:p>
                  </a:txBody>
                  <a:tcPr marT="21600" marB="21600">
                    <a:solidFill>
                      <a:srgbClr val="F5EAE8"/>
                    </a:solidFill>
                  </a:tcPr>
                </a:tc>
                <a:tc>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US" sz="900" dirty="0">
                          <a:latin typeface="Arial" panose="020B0604020202020204" pitchFamily="34" charset="0"/>
                          <a:cs typeface="Arial" panose="020B0604020202020204" pitchFamily="34" charset="0"/>
                        </a:rPr>
                        <a:t>PARPi + ARPI</a:t>
                      </a:r>
                    </a:p>
                  </a:txBody>
                  <a:tcPr marT="21600" marB="21600">
                    <a:solidFill>
                      <a:srgbClr val="F5EAE8"/>
                    </a:solidFill>
                  </a:tcPr>
                </a:tc>
                <a:tc>
                  <a:txBody>
                    <a:bodyPr/>
                    <a:lstStyle/>
                    <a:p>
                      <a:pPr algn="ctr">
                        <a:lnSpc>
                          <a:spcPct val="90000"/>
                        </a:lnSpc>
                      </a:pPr>
                      <a:r>
                        <a:rPr lang="en-US" sz="900" dirty="0">
                          <a:latin typeface="Arial" panose="020B0604020202020204" pitchFamily="34" charset="0"/>
                          <a:cs typeface="Arial" panose="020B0604020202020204" pitchFamily="34" charset="0"/>
                        </a:rPr>
                        <a:t>37</a:t>
                      </a:r>
                    </a:p>
                  </a:txBody>
                  <a:tcPr marT="21600" marB="21600">
                    <a:solidFill>
                      <a:srgbClr val="F5EAE8"/>
                    </a:solidFill>
                  </a:tcPr>
                </a:tc>
                <a:tc>
                  <a:txBody>
                    <a:bodyPr/>
                    <a:lstStyle/>
                    <a:p>
                      <a:pPr algn="ctr">
                        <a:lnSpc>
                          <a:spcPct val="90000"/>
                        </a:lnSpc>
                      </a:pPr>
                      <a:r>
                        <a:rPr lang="en-US" sz="900" dirty="0">
                          <a:latin typeface="Arial" panose="020B0604020202020204" pitchFamily="34" charset="0"/>
                          <a:cs typeface="Arial" panose="020B0604020202020204" pitchFamily="34" charset="0"/>
                        </a:rPr>
                        <a:t>16</a:t>
                      </a:r>
                    </a:p>
                  </a:txBody>
                  <a:tcPr marT="21600" marB="21600">
                    <a:solidFill>
                      <a:srgbClr val="F5EAE8"/>
                    </a:solidFill>
                  </a:tcPr>
                </a:tc>
                <a:tc>
                  <a:txBody>
                    <a:bodyPr/>
                    <a:lstStyle/>
                    <a:p>
                      <a:pPr algn="ctr">
                        <a:lnSpc>
                          <a:spcPct val="90000"/>
                        </a:lnSpc>
                      </a:pPr>
                      <a:r>
                        <a:rPr lang="en-US" sz="900" dirty="0">
                          <a:latin typeface="Arial" panose="020B0604020202020204" pitchFamily="34" charset="0"/>
                          <a:cs typeface="Arial" panose="020B0604020202020204" pitchFamily="34" charset="0"/>
                        </a:rPr>
                        <a:t>29 (15-NE)</a:t>
                      </a:r>
                    </a:p>
                  </a:txBody>
                  <a:tcPr marT="21600" marB="21600">
                    <a:solidFill>
                      <a:srgbClr val="F5EAE8"/>
                    </a:solidFill>
                  </a:tcPr>
                </a:tc>
                <a:tc rowSpan="2">
                  <a:txBody>
                    <a:bodyPr/>
                    <a:lstStyle/>
                    <a:p>
                      <a:pPr algn="ctr">
                        <a:lnSpc>
                          <a:spcPct val="90000"/>
                        </a:lnSpc>
                      </a:pPr>
                      <a:r>
                        <a:rPr lang="en-US" sz="900" dirty="0">
                          <a:latin typeface="Arial" panose="020B0604020202020204" pitchFamily="34" charset="0"/>
                          <a:cs typeface="Arial" panose="020B0604020202020204" pitchFamily="34" charset="0"/>
                        </a:rPr>
                        <a:t>0.74 (0.34-1.61)</a:t>
                      </a:r>
                    </a:p>
                  </a:txBody>
                  <a:tcPr marT="21600" marB="21600">
                    <a:solidFill>
                      <a:srgbClr val="F5EAE8"/>
                    </a:solidFill>
                  </a:tcPr>
                </a:tc>
                <a:tc rowSpan="2">
                  <a:txBody>
                    <a:bodyPr/>
                    <a:lstStyle/>
                    <a:p>
                      <a:pPr algn="ctr">
                        <a:lnSpc>
                          <a:spcPct val="90000"/>
                        </a:lnSpc>
                      </a:pPr>
                      <a:r>
                        <a:rPr lang="en-US" sz="900" dirty="0">
                          <a:latin typeface="Arial" panose="020B0604020202020204" pitchFamily="34" charset="0"/>
                          <a:cs typeface="Arial" panose="020B0604020202020204" pitchFamily="34" charset="0"/>
                        </a:rPr>
                        <a:t>0.73 (0.28-1.89)</a:t>
                      </a:r>
                    </a:p>
                  </a:txBody>
                  <a:tcPr marT="21600" marB="21600">
                    <a:solidFill>
                      <a:srgbClr val="F5EAE8"/>
                    </a:solidFill>
                  </a:tcPr>
                </a:tc>
                <a:extLst>
                  <a:ext uri="{0D108BD9-81ED-4DB2-BD59-A6C34878D82A}">
                    <a16:rowId xmlns:a16="http://schemas.microsoft.com/office/drawing/2014/main" val="1546141462"/>
                  </a:ext>
                </a:extLst>
              </a:tr>
              <a:tr h="109961">
                <a:tc v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000" dirty="0">
                        <a:latin typeface="Arial" panose="020B0604020202020204" pitchFamily="34" charset="0"/>
                        <a:cs typeface="Arial" panose="020B0604020202020204" pitchFamily="34" charset="0"/>
                      </a:endParaRPr>
                    </a:p>
                  </a:txBody>
                  <a:tcPr marT="28800" marB="28800"/>
                </a:tc>
                <a:tc vMerge="1">
                  <a:txBody>
                    <a:bodyPr/>
                    <a:lstStyle/>
                    <a:p>
                      <a:endParaRPr lang="en-US" sz="1000" dirty="0">
                        <a:latin typeface="Arial" panose="020B0604020202020204" pitchFamily="34" charset="0"/>
                        <a:cs typeface="Arial" panose="020B0604020202020204" pitchFamily="34" charset="0"/>
                      </a:endParaRPr>
                    </a:p>
                  </a:txBody>
                  <a:tcPr marT="28800" marB="28800"/>
                </a:tc>
                <a:tc>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US" sz="900" dirty="0">
                          <a:latin typeface="Arial" panose="020B0604020202020204" pitchFamily="34" charset="0"/>
                          <a:cs typeface="Arial" panose="020B0604020202020204" pitchFamily="34" charset="0"/>
                        </a:rPr>
                        <a:t>Placebo + ARPI</a:t>
                      </a:r>
                    </a:p>
                  </a:txBody>
                  <a:tcPr marT="21600" marB="21600">
                    <a:solidFill>
                      <a:srgbClr val="F5EAE8"/>
                    </a:solidFill>
                  </a:tcPr>
                </a:tc>
                <a:tc>
                  <a:txBody>
                    <a:bodyPr/>
                    <a:lstStyle/>
                    <a:p>
                      <a:pPr algn="ctr">
                        <a:lnSpc>
                          <a:spcPct val="90000"/>
                        </a:lnSpc>
                      </a:pPr>
                      <a:r>
                        <a:rPr lang="en-US" sz="900" dirty="0">
                          <a:latin typeface="Arial" panose="020B0604020202020204" pitchFamily="34" charset="0"/>
                          <a:cs typeface="Arial" panose="020B0604020202020204" pitchFamily="34" charset="0"/>
                        </a:rPr>
                        <a:t>27</a:t>
                      </a:r>
                    </a:p>
                  </a:txBody>
                  <a:tcPr marT="21600" marB="21600">
                    <a:solidFill>
                      <a:srgbClr val="F5EAE8"/>
                    </a:solidFill>
                  </a:tcPr>
                </a:tc>
                <a:tc>
                  <a:txBody>
                    <a:bodyPr/>
                    <a:lstStyle/>
                    <a:p>
                      <a:pPr algn="ctr">
                        <a:lnSpc>
                          <a:spcPct val="90000"/>
                        </a:lnSpc>
                      </a:pPr>
                      <a:r>
                        <a:rPr lang="en-US" sz="900" dirty="0">
                          <a:latin typeface="Arial" panose="020B0604020202020204" pitchFamily="34" charset="0"/>
                          <a:cs typeface="Arial" panose="020B0604020202020204" pitchFamily="34" charset="0"/>
                        </a:rPr>
                        <a:t>13</a:t>
                      </a:r>
                    </a:p>
                  </a:txBody>
                  <a:tcPr marT="21600" marB="21600">
                    <a:solidFill>
                      <a:srgbClr val="F5EAE8"/>
                    </a:solidFill>
                  </a:tcPr>
                </a:tc>
                <a:tc>
                  <a:txBody>
                    <a:bodyPr/>
                    <a:lstStyle/>
                    <a:p>
                      <a:pPr algn="ctr">
                        <a:lnSpc>
                          <a:spcPct val="90000"/>
                        </a:lnSpc>
                      </a:pPr>
                      <a:r>
                        <a:rPr lang="en-US" sz="900" dirty="0">
                          <a:latin typeface="Arial" panose="020B0604020202020204" pitchFamily="34" charset="0"/>
                          <a:cs typeface="Arial" panose="020B0604020202020204" pitchFamily="34" charset="0"/>
                        </a:rPr>
                        <a:t>26 (13-28)</a:t>
                      </a:r>
                    </a:p>
                  </a:txBody>
                  <a:tcPr marT="21600" marB="21600">
                    <a:solidFill>
                      <a:srgbClr val="F5EAE8"/>
                    </a:solidFill>
                  </a:tcPr>
                </a:tc>
                <a:tc vMerge="1">
                  <a:txBody>
                    <a:bodyPr/>
                    <a:lstStyle/>
                    <a:p>
                      <a:pPr algn="ctr"/>
                      <a:endParaRPr lang="en-US" sz="1000" dirty="0">
                        <a:latin typeface="Arial" panose="020B0604020202020204" pitchFamily="34" charset="0"/>
                        <a:cs typeface="Arial" panose="020B0604020202020204" pitchFamily="34" charset="0"/>
                      </a:endParaRPr>
                    </a:p>
                  </a:txBody>
                  <a:tcPr marT="28800" marB="28800">
                    <a:solidFill>
                      <a:srgbClr val="F5EAE8"/>
                    </a:solidFill>
                  </a:tcPr>
                </a:tc>
                <a:tc vMerge="1">
                  <a:txBody>
                    <a:bodyPr/>
                    <a:lstStyle/>
                    <a:p>
                      <a:pPr algn="ctr"/>
                      <a:endParaRPr lang="en-US" sz="1000" dirty="0">
                        <a:latin typeface="Arial" panose="020B0604020202020204" pitchFamily="34" charset="0"/>
                        <a:cs typeface="Arial" panose="020B0604020202020204" pitchFamily="34" charset="0"/>
                      </a:endParaRPr>
                    </a:p>
                  </a:txBody>
                  <a:tcPr marT="28800" marB="28800">
                    <a:solidFill>
                      <a:srgbClr val="F5EAE8"/>
                    </a:solidFill>
                  </a:tcPr>
                </a:tc>
                <a:extLst>
                  <a:ext uri="{0D108BD9-81ED-4DB2-BD59-A6C34878D82A}">
                    <a16:rowId xmlns:a16="http://schemas.microsoft.com/office/drawing/2014/main" val="3195922157"/>
                  </a:ext>
                </a:extLst>
              </a:tr>
              <a:tr h="109961">
                <a:tc rowSpan="4">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US" sz="900" i="1" dirty="0">
                          <a:latin typeface="Arial" panose="020B0604020202020204" pitchFamily="34" charset="0"/>
                          <a:cs typeface="Arial" panose="020B0604020202020204" pitchFamily="34" charset="0"/>
                        </a:rPr>
                        <a:t>BRCA2</a:t>
                      </a:r>
                      <a:r>
                        <a:rPr lang="en-US" sz="900" dirty="0">
                          <a:latin typeface="Arial" panose="020B0604020202020204" pitchFamily="34" charset="0"/>
                          <a:cs typeface="Arial" panose="020B0604020202020204" pitchFamily="34" charset="0"/>
                        </a:rPr>
                        <a:t>m (N=422)</a:t>
                      </a:r>
                    </a:p>
                  </a:txBody>
                  <a:tcPr marT="21600" marB="21600">
                    <a:solidFill>
                      <a:srgbClr val="EAD1CE"/>
                    </a:solidFill>
                  </a:tcPr>
                </a:tc>
                <a:tc rowSpan="2">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US" sz="900" dirty="0">
                          <a:latin typeface="Arial" panose="020B0604020202020204" pitchFamily="34" charset="0"/>
                          <a:cs typeface="Arial" panose="020B0604020202020204" pitchFamily="34" charset="0"/>
                        </a:rPr>
                        <a:t>rPFS (BICR)</a:t>
                      </a:r>
                    </a:p>
                  </a:txBody>
                  <a:tcPr marT="21600" marB="21600">
                    <a:solidFill>
                      <a:srgbClr val="EAD1CE"/>
                    </a:solidFill>
                  </a:tcPr>
                </a:tc>
                <a:tc>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US" sz="900" dirty="0">
                          <a:latin typeface="Arial" panose="020B0604020202020204" pitchFamily="34" charset="0"/>
                          <a:cs typeface="Arial" panose="020B0604020202020204" pitchFamily="34" charset="0"/>
                        </a:rPr>
                        <a:t>PARPi + ARPI</a:t>
                      </a:r>
                    </a:p>
                  </a:txBody>
                  <a:tcPr marT="21600" marB="21600">
                    <a:solidFill>
                      <a:srgbClr val="EAD1CE"/>
                    </a:solidFill>
                  </a:tcPr>
                </a:tc>
                <a:tc>
                  <a:txBody>
                    <a:bodyPr/>
                    <a:lstStyle/>
                    <a:p>
                      <a:pPr algn="ctr">
                        <a:lnSpc>
                          <a:spcPct val="90000"/>
                        </a:lnSpc>
                      </a:pPr>
                      <a:r>
                        <a:rPr lang="en-US" sz="900" dirty="0">
                          <a:latin typeface="Arial" panose="020B0604020202020204" pitchFamily="34" charset="0"/>
                          <a:cs typeface="Arial" panose="020B0604020202020204" pitchFamily="34" charset="0"/>
                        </a:rPr>
                        <a:t>199</a:t>
                      </a:r>
                    </a:p>
                  </a:txBody>
                  <a:tcPr marT="21600" marB="21600">
                    <a:solidFill>
                      <a:srgbClr val="EAD1CE"/>
                    </a:solidFill>
                  </a:tcPr>
                </a:tc>
                <a:tc>
                  <a:txBody>
                    <a:bodyPr/>
                    <a:lstStyle/>
                    <a:p>
                      <a:pPr algn="ctr">
                        <a:lnSpc>
                          <a:spcPct val="90000"/>
                        </a:lnSpc>
                      </a:pPr>
                      <a:r>
                        <a:rPr lang="en-US" sz="900" dirty="0">
                          <a:latin typeface="Arial" panose="020B0604020202020204" pitchFamily="34" charset="0"/>
                          <a:cs typeface="Arial" panose="020B0604020202020204" pitchFamily="34" charset="0"/>
                        </a:rPr>
                        <a:t>60</a:t>
                      </a:r>
                    </a:p>
                  </a:txBody>
                  <a:tcPr marT="21600" marB="21600">
                    <a:solidFill>
                      <a:srgbClr val="EAD1CE"/>
                    </a:solidFill>
                  </a:tcPr>
                </a:tc>
                <a:tc>
                  <a:txBody>
                    <a:bodyPr/>
                    <a:lstStyle/>
                    <a:p>
                      <a:pPr algn="ctr">
                        <a:lnSpc>
                          <a:spcPct val="90000"/>
                        </a:lnSpc>
                      </a:pPr>
                      <a:r>
                        <a:rPr lang="en-US" sz="900" dirty="0">
                          <a:latin typeface="Arial" panose="020B0604020202020204" pitchFamily="34" charset="0"/>
                          <a:cs typeface="Arial" panose="020B0604020202020204" pitchFamily="34" charset="0"/>
                        </a:rPr>
                        <a:t>NA (22-NE)</a:t>
                      </a:r>
                    </a:p>
                  </a:txBody>
                  <a:tcPr marT="21600" marB="21600">
                    <a:solidFill>
                      <a:srgbClr val="EAD1CE"/>
                    </a:solidFill>
                  </a:tcPr>
                </a:tc>
                <a:tc rowSpan="2">
                  <a:txBody>
                    <a:bodyPr/>
                    <a:lstStyle/>
                    <a:p>
                      <a:pPr algn="ctr">
                        <a:lnSpc>
                          <a:spcPct val="90000"/>
                        </a:lnSpc>
                      </a:pPr>
                      <a:r>
                        <a:rPr lang="en-US" sz="900" dirty="0">
                          <a:latin typeface="Arial" panose="020B0604020202020204" pitchFamily="34" charset="0"/>
                          <a:cs typeface="Arial" panose="020B0604020202020204" pitchFamily="34" charset="0"/>
                        </a:rPr>
                        <a:t>0.31 (0.23-0.42)</a:t>
                      </a:r>
                    </a:p>
                  </a:txBody>
                  <a:tcPr marT="21600" marB="21600">
                    <a:solidFill>
                      <a:srgbClr val="EAD1CE"/>
                    </a:solidFill>
                  </a:tcPr>
                </a:tc>
                <a:tc rowSpan="2">
                  <a:txBody>
                    <a:bodyPr/>
                    <a:lstStyle/>
                    <a:p>
                      <a:pPr algn="ctr">
                        <a:lnSpc>
                          <a:spcPct val="90000"/>
                        </a:lnSpc>
                      </a:pPr>
                      <a:r>
                        <a:rPr lang="en-US" sz="900" dirty="0">
                          <a:latin typeface="Arial" panose="020B0604020202020204" pitchFamily="34" charset="0"/>
                          <a:cs typeface="Arial" panose="020B0604020202020204" pitchFamily="34" charset="0"/>
                        </a:rPr>
                        <a:t>0.27 (0.19-0.37)</a:t>
                      </a:r>
                    </a:p>
                  </a:txBody>
                  <a:tcPr marT="21600" marB="21600">
                    <a:solidFill>
                      <a:srgbClr val="EAD1CE"/>
                    </a:solidFill>
                  </a:tcPr>
                </a:tc>
                <a:extLst>
                  <a:ext uri="{0D108BD9-81ED-4DB2-BD59-A6C34878D82A}">
                    <a16:rowId xmlns:a16="http://schemas.microsoft.com/office/drawing/2014/main" val="3664242624"/>
                  </a:ext>
                </a:extLst>
              </a:tr>
              <a:tr h="109961">
                <a:tc v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000" dirty="0">
                        <a:latin typeface="Arial" panose="020B0604020202020204" pitchFamily="34" charset="0"/>
                        <a:cs typeface="Arial" panose="020B0604020202020204" pitchFamily="34" charset="0"/>
                      </a:endParaRPr>
                    </a:p>
                  </a:txBody>
                  <a:tcPr marT="28800" marB="28800">
                    <a:solidFill>
                      <a:srgbClr val="EAD1CE"/>
                    </a:solidFill>
                  </a:tcPr>
                </a:tc>
                <a:tc v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000" dirty="0">
                        <a:latin typeface="Arial" panose="020B0604020202020204" pitchFamily="34" charset="0"/>
                        <a:cs typeface="Arial" panose="020B0604020202020204" pitchFamily="34" charset="0"/>
                      </a:endParaRPr>
                    </a:p>
                  </a:txBody>
                  <a:tcPr marT="28800" marB="28800">
                    <a:solidFill>
                      <a:srgbClr val="EAD1CE"/>
                    </a:solidFill>
                  </a:tcPr>
                </a:tc>
                <a:tc>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US" sz="900" dirty="0">
                          <a:latin typeface="Arial" panose="020B0604020202020204" pitchFamily="34" charset="0"/>
                          <a:cs typeface="Arial" panose="020B0604020202020204" pitchFamily="34" charset="0"/>
                        </a:rPr>
                        <a:t>Placebo + ARPI</a:t>
                      </a:r>
                    </a:p>
                  </a:txBody>
                  <a:tcPr marT="21600" marB="21600">
                    <a:solidFill>
                      <a:srgbClr val="EAD1CE"/>
                    </a:solidFill>
                  </a:tcPr>
                </a:tc>
                <a:tc>
                  <a:txBody>
                    <a:bodyPr/>
                    <a:lstStyle/>
                    <a:p>
                      <a:pPr algn="ctr">
                        <a:lnSpc>
                          <a:spcPct val="90000"/>
                        </a:lnSpc>
                      </a:pPr>
                      <a:r>
                        <a:rPr lang="en-US" sz="900" dirty="0">
                          <a:latin typeface="Arial" panose="020B0604020202020204" pitchFamily="34" charset="0"/>
                          <a:cs typeface="Arial" panose="020B0604020202020204" pitchFamily="34" charset="0"/>
                        </a:rPr>
                        <a:t>223</a:t>
                      </a:r>
                    </a:p>
                  </a:txBody>
                  <a:tcPr marT="21600" marB="21600">
                    <a:solidFill>
                      <a:srgbClr val="EAD1CE"/>
                    </a:solidFill>
                  </a:tcPr>
                </a:tc>
                <a:tc>
                  <a:txBody>
                    <a:bodyPr/>
                    <a:lstStyle/>
                    <a:p>
                      <a:pPr algn="ctr">
                        <a:lnSpc>
                          <a:spcPct val="90000"/>
                        </a:lnSpc>
                      </a:pPr>
                      <a:r>
                        <a:rPr lang="en-US" sz="900" dirty="0">
                          <a:latin typeface="Arial" panose="020B0604020202020204" pitchFamily="34" charset="0"/>
                          <a:cs typeface="Arial" panose="020B0604020202020204" pitchFamily="34" charset="0"/>
                        </a:rPr>
                        <a:t>144</a:t>
                      </a:r>
                    </a:p>
                  </a:txBody>
                  <a:tcPr marT="21600" marB="21600">
                    <a:solidFill>
                      <a:srgbClr val="EAD1CE"/>
                    </a:solidFill>
                  </a:tcPr>
                </a:tc>
                <a:tc>
                  <a:txBody>
                    <a:bodyPr/>
                    <a:lstStyle/>
                    <a:p>
                      <a:pPr algn="ctr">
                        <a:lnSpc>
                          <a:spcPct val="90000"/>
                        </a:lnSpc>
                      </a:pPr>
                      <a:r>
                        <a:rPr lang="en-US" sz="900" dirty="0">
                          <a:latin typeface="Arial" panose="020B0604020202020204" pitchFamily="34" charset="0"/>
                          <a:cs typeface="Arial" panose="020B0604020202020204" pitchFamily="34" charset="0"/>
                        </a:rPr>
                        <a:t>10 (8-11)</a:t>
                      </a:r>
                    </a:p>
                  </a:txBody>
                  <a:tcPr marT="21600" marB="21600">
                    <a:solidFill>
                      <a:srgbClr val="EAD1CE"/>
                    </a:solidFill>
                  </a:tcPr>
                </a:tc>
                <a:tc vMerge="1">
                  <a:txBody>
                    <a:bodyPr/>
                    <a:lstStyle/>
                    <a:p>
                      <a:pPr algn="ctr"/>
                      <a:endParaRPr lang="en-US" sz="1000" dirty="0">
                        <a:latin typeface="Arial" panose="020B0604020202020204" pitchFamily="34" charset="0"/>
                        <a:cs typeface="Arial" panose="020B0604020202020204" pitchFamily="34" charset="0"/>
                      </a:endParaRPr>
                    </a:p>
                  </a:txBody>
                  <a:tcPr marT="28800" marB="28800">
                    <a:solidFill>
                      <a:srgbClr val="EAD1CE"/>
                    </a:solidFill>
                  </a:tcPr>
                </a:tc>
                <a:tc vMerge="1">
                  <a:txBody>
                    <a:bodyPr/>
                    <a:lstStyle/>
                    <a:p>
                      <a:pPr algn="ctr"/>
                      <a:endParaRPr lang="en-US" sz="1000" dirty="0">
                        <a:latin typeface="Arial" panose="020B0604020202020204" pitchFamily="34" charset="0"/>
                        <a:cs typeface="Arial" panose="020B0604020202020204" pitchFamily="34" charset="0"/>
                      </a:endParaRPr>
                    </a:p>
                  </a:txBody>
                  <a:tcPr marT="28800" marB="28800">
                    <a:solidFill>
                      <a:srgbClr val="EAD1CE"/>
                    </a:solidFill>
                  </a:tcPr>
                </a:tc>
                <a:extLst>
                  <a:ext uri="{0D108BD9-81ED-4DB2-BD59-A6C34878D82A}">
                    <a16:rowId xmlns:a16="http://schemas.microsoft.com/office/drawing/2014/main" val="2303381165"/>
                  </a:ext>
                </a:extLst>
              </a:tr>
              <a:tr h="109961">
                <a:tc v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000" dirty="0">
                        <a:latin typeface="Arial" panose="020B0604020202020204" pitchFamily="34" charset="0"/>
                        <a:cs typeface="Arial" panose="020B0604020202020204" pitchFamily="34" charset="0"/>
                      </a:endParaRPr>
                    </a:p>
                  </a:txBody>
                  <a:tcPr marT="28800" marB="28800">
                    <a:solidFill>
                      <a:srgbClr val="EAD1CE"/>
                    </a:solidFill>
                  </a:tcPr>
                </a:tc>
                <a:tc rowSpan="2">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US" sz="900" dirty="0">
                          <a:latin typeface="Arial" panose="020B0604020202020204" pitchFamily="34" charset="0"/>
                          <a:cs typeface="Arial" panose="020B0604020202020204" pitchFamily="34" charset="0"/>
                        </a:rPr>
                        <a:t>OS</a:t>
                      </a:r>
                    </a:p>
                  </a:txBody>
                  <a:tcPr marT="21600" marB="21600">
                    <a:solidFill>
                      <a:srgbClr val="EAD1CE"/>
                    </a:solidFill>
                  </a:tcPr>
                </a:tc>
                <a:tc>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US" sz="900" dirty="0">
                          <a:latin typeface="Arial" panose="020B0604020202020204" pitchFamily="34" charset="0"/>
                          <a:cs typeface="Arial" panose="020B0604020202020204" pitchFamily="34" charset="0"/>
                        </a:rPr>
                        <a:t>PARPi + ARPI</a:t>
                      </a:r>
                    </a:p>
                  </a:txBody>
                  <a:tcPr marT="21600" marB="21600">
                    <a:solidFill>
                      <a:srgbClr val="EAD1CE"/>
                    </a:solidFill>
                  </a:tcPr>
                </a:tc>
                <a:tc>
                  <a:txBody>
                    <a:bodyPr/>
                    <a:lstStyle/>
                    <a:p>
                      <a:pPr algn="ctr">
                        <a:lnSpc>
                          <a:spcPct val="90000"/>
                        </a:lnSpc>
                      </a:pPr>
                      <a:r>
                        <a:rPr lang="en-US" sz="900" dirty="0">
                          <a:latin typeface="Arial" panose="020B0604020202020204" pitchFamily="34" charset="0"/>
                          <a:cs typeface="Arial" panose="020B0604020202020204" pitchFamily="34" charset="0"/>
                        </a:rPr>
                        <a:t>199</a:t>
                      </a:r>
                    </a:p>
                  </a:txBody>
                  <a:tcPr marT="21600" marB="21600">
                    <a:solidFill>
                      <a:srgbClr val="EAD1CE"/>
                    </a:solidFill>
                  </a:tcPr>
                </a:tc>
                <a:tc>
                  <a:txBody>
                    <a:bodyPr/>
                    <a:lstStyle/>
                    <a:p>
                      <a:pPr algn="ctr">
                        <a:lnSpc>
                          <a:spcPct val="90000"/>
                        </a:lnSpc>
                      </a:pPr>
                      <a:r>
                        <a:rPr lang="en-US" sz="900" dirty="0">
                          <a:latin typeface="Arial" panose="020B0604020202020204" pitchFamily="34" charset="0"/>
                          <a:cs typeface="Arial" panose="020B0604020202020204" pitchFamily="34" charset="0"/>
                        </a:rPr>
                        <a:t>77</a:t>
                      </a:r>
                    </a:p>
                  </a:txBody>
                  <a:tcPr marT="21600" marB="21600">
                    <a:solidFill>
                      <a:srgbClr val="EAD1CE"/>
                    </a:solidFill>
                  </a:tcPr>
                </a:tc>
                <a:tc>
                  <a:txBody>
                    <a:bodyPr/>
                    <a:lstStyle/>
                    <a:p>
                      <a:pPr algn="ctr">
                        <a:lnSpc>
                          <a:spcPct val="90000"/>
                        </a:lnSpc>
                      </a:pPr>
                      <a:r>
                        <a:rPr lang="en-US" sz="900" dirty="0">
                          <a:latin typeface="Arial" panose="020B0604020202020204" pitchFamily="34" charset="0"/>
                          <a:cs typeface="Arial" panose="020B0604020202020204" pitchFamily="34" charset="0"/>
                        </a:rPr>
                        <a:t>33 (29-NE)</a:t>
                      </a:r>
                    </a:p>
                  </a:txBody>
                  <a:tcPr marT="21600" marB="21600">
                    <a:solidFill>
                      <a:srgbClr val="EAD1CE"/>
                    </a:solidFill>
                  </a:tcPr>
                </a:tc>
                <a:tc rowSpan="2">
                  <a:txBody>
                    <a:bodyPr/>
                    <a:lstStyle/>
                    <a:p>
                      <a:pPr algn="ctr">
                        <a:lnSpc>
                          <a:spcPct val="90000"/>
                        </a:lnSpc>
                      </a:pPr>
                      <a:r>
                        <a:rPr lang="en-US" sz="900" dirty="0">
                          <a:latin typeface="Arial" panose="020B0604020202020204" pitchFamily="34" charset="0"/>
                          <a:cs typeface="Arial" panose="020B0604020202020204" pitchFamily="34" charset="0"/>
                        </a:rPr>
                        <a:t>0.66 (0.49-0.89)</a:t>
                      </a:r>
                    </a:p>
                  </a:txBody>
                  <a:tcPr marT="21600" marB="21600">
                    <a:solidFill>
                      <a:srgbClr val="EAD1CE"/>
                    </a:solidFill>
                  </a:tcPr>
                </a:tc>
                <a:tc rowSpan="2">
                  <a:txBody>
                    <a:bodyPr/>
                    <a:lstStyle/>
                    <a:p>
                      <a:pPr algn="ctr">
                        <a:lnSpc>
                          <a:spcPct val="90000"/>
                        </a:lnSpc>
                      </a:pPr>
                      <a:r>
                        <a:rPr lang="en-US" sz="900" dirty="0">
                          <a:latin typeface="Arial" panose="020B0604020202020204" pitchFamily="34" charset="0"/>
                          <a:cs typeface="Arial" panose="020B0604020202020204" pitchFamily="34" charset="0"/>
                        </a:rPr>
                        <a:t>0.6 (0.44-0.82)</a:t>
                      </a:r>
                    </a:p>
                  </a:txBody>
                  <a:tcPr marT="21600" marB="21600">
                    <a:solidFill>
                      <a:srgbClr val="EAD1CE"/>
                    </a:solidFill>
                  </a:tcPr>
                </a:tc>
                <a:extLst>
                  <a:ext uri="{0D108BD9-81ED-4DB2-BD59-A6C34878D82A}">
                    <a16:rowId xmlns:a16="http://schemas.microsoft.com/office/drawing/2014/main" val="2258050696"/>
                  </a:ext>
                </a:extLst>
              </a:tr>
              <a:tr h="109961">
                <a:tc v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000" dirty="0">
                        <a:latin typeface="Arial" panose="020B0604020202020204" pitchFamily="34" charset="0"/>
                        <a:cs typeface="Arial" panose="020B0604020202020204" pitchFamily="34" charset="0"/>
                      </a:endParaRPr>
                    </a:p>
                  </a:txBody>
                  <a:tcPr marT="28800" marB="28800">
                    <a:solidFill>
                      <a:srgbClr val="EAD1CE"/>
                    </a:solidFill>
                  </a:tcPr>
                </a:tc>
                <a:tc v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000" dirty="0">
                        <a:latin typeface="Arial" panose="020B0604020202020204" pitchFamily="34" charset="0"/>
                        <a:cs typeface="Arial" panose="020B0604020202020204" pitchFamily="34" charset="0"/>
                      </a:endParaRPr>
                    </a:p>
                  </a:txBody>
                  <a:tcPr marT="28800" marB="28800">
                    <a:solidFill>
                      <a:srgbClr val="EAD1CE"/>
                    </a:solidFill>
                  </a:tcPr>
                </a:tc>
                <a:tc>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US" sz="900" dirty="0">
                          <a:latin typeface="Arial" panose="020B0604020202020204" pitchFamily="34" charset="0"/>
                          <a:cs typeface="Arial" panose="020B0604020202020204" pitchFamily="34" charset="0"/>
                        </a:rPr>
                        <a:t>Placebo + ARPI</a:t>
                      </a:r>
                    </a:p>
                  </a:txBody>
                  <a:tcPr marT="21600" marB="21600">
                    <a:solidFill>
                      <a:srgbClr val="EAD1CE"/>
                    </a:solidFill>
                  </a:tcPr>
                </a:tc>
                <a:tc>
                  <a:txBody>
                    <a:bodyPr/>
                    <a:lstStyle/>
                    <a:p>
                      <a:pPr algn="ctr">
                        <a:lnSpc>
                          <a:spcPct val="90000"/>
                        </a:lnSpc>
                      </a:pPr>
                      <a:r>
                        <a:rPr lang="en-US" sz="900" dirty="0">
                          <a:latin typeface="Arial" panose="020B0604020202020204" pitchFamily="34" charset="0"/>
                          <a:cs typeface="Arial" panose="020B0604020202020204" pitchFamily="34" charset="0"/>
                        </a:rPr>
                        <a:t>223</a:t>
                      </a:r>
                    </a:p>
                  </a:txBody>
                  <a:tcPr marT="21600" marB="21600">
                    <a:solidFill>
                      <a:srgbClr val="EAD1CE"/>
                    </a:solidFill>
                  </a:tcPr>
                </a:tc>
                <a:tc>
                  <a:txBody>
                    <a:bodyPr/>
                    <a:lstStyle/>
                    <a:p>
                      <a:pPr algn="ctr">
                        <a:lnSpc>
                          <a:spcPct val="90000"/>
                        </a:lnSpc>
                      </a:pPr>
                      <a:r>
                        <a:rPr lang="en-US" sz="900" dirty="0">
                          <a:latin typeface="Arial" panose="020B0604020202020204" pitchFamily="34" charset="0"/>
                          <a:cs typeface="Arial" panose="020B0604020202020204" pitchFamily="34" charset="0"/>
                        </a:rPr>
                        <a:t>112</a:t>
                      </a:r>
                    </a:p>
                  </a:txBody>
                  <a:tcPr marT="21600" marB="21600">
                    <a:solidFill>
                      <a:srgbClr val="EAD1CE"/>
                    </a:solidFill>
                  </a:tcPr>
                </a:tc>
                <a:tc>
                  <a:txBody>
                    <a:bodyPr/>
                    <a:lstStyle/>
                    <a:p>
                      <a:pPr algn="ctr">
                        <a:lnSpc>
                          <a:spcPct val="90000"/>
                        </a:lnSpc>
                      </a:pPr>
                      <a:r>
                        <a:rPr lang="en-US" sz="900" dirty="0">
                          <a:latin typeface="Arial" panose="020B0604020202020204" pitchFamily="34" charset="0"/>
                          <a:cs typeface="Arial" panose="020B0604020202020204" pitchFamily="34" charset="0"/>
                        </a:rPr>
                        <a:t>24 (22-28)</a:t>
                      </a:r>
                    </a:p>
                  </a:txBody>
                  <a:tcPr marT="21600" marB="21600">
                    <a:solidFill>
                      <a:srgbClr val="EAD1CE"/>
                    </a:solidFill>
                  </a:tcPr>
                </a:tc>
                <a:tc vMerge="1">
                  <a:txBody>
                    <a:bodyPr/>
                    <a:lstStyle/>
                    <a:p>
                      <a:pPr algn="ctr"/>
                      <a:endParaRPr lang="en-US" sz="1000" dirty="0">
                        <a:latin typeface="Arial" panose="020B0604020202020204" pitchFamily="34" charset="0"/>
                        <a:cs typeface="Arial" panose="020B0604020202020204" pitchFamily="34" charset="0"/>
                      </a:endParaRPr>
                    </a:p>
                  </a:txBody>
                  <a:tcPr marT="28800" marB="28800">
                    <a:solidFill>
                      <a:srgbClr val="EAD1CE"/>
                    </a:solidFill>
                  </a:tcPr>
                </a:tc>
                <a:tc vMerge="1">
                  <a:txBody>
                    <a:bodyPr/>
                    <a:lstStyle/>
                    <a:p>
                      <a:pPr algn="ctr"/>
                      <a:endParaRPr lang="en-US" sz="1000" dirty="0">
                        <a:latin typeface="Arial" panose="020B0604020202020204" pitchFamily="34" charset="0"/>
                        <a:cs typeface="Arial" panose="020B0604020202020204" pitchFamily="34" charset="0"/>
                      </a:endParaRPr>
                    </a:p>
                  </a:txBody>
                  <a:tcPr marT="28800" marB="28800">
                    <a:solidFill>
                      <a:srgbClr val="EAD1CE"/>
                    </a:solidFill>
                  </a:tcPr>
                </a:tc>
                <a:extLst>
                  <a:ext uri="{0D108BD9-81ED-4DB2-BD59-A6C34878D82A}">
                    <a16:rowId xmlns:a16="http://schemas.microsoft.com/office/drawing/2014/main" val="829208331"/>
                  </a:ext>
                </a:extLst>
              </a:tr>
              <a:tr h="109961">
                <a:tc rowSpan="4">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US" sz="900" i="1" dirty="0">
                          <a:latin typeface="Arial" panose="020B0604020202020204" pitchFamily="34" charset="0"/>
                          <a:cs typeface="Arial" panose="020B0604020202020204" pitchFamily="34" charset="0"/>
                        </a:rPr>
                        <a:t>CDK12</a:t>
                      </a:r>
                      <a:r>
                        <a:rPr lang="en-US" sz="900" dirty="0">
                          <a:latin typeface="Arial" panose="020B0604020202020204" pitchFamily="34" charset="0"/>
                          <a:cs typeface="Arial" panose="020B0604020202020204" pitchFamily="34" charset="0"/>
                        </a:rPr>
                        <a:t>m (N=146)</a:t>
                      </a:r>
                    </a:p>
                  </a:txBody>
                  <a:tcPr marT="21600" marB="21600">
                    <a:solidFill>
                      <a:srgbClr val="F5EAE8"/>
                    </a:solidFill>
                  </a:tcPr>
                </a:tc>
                <a:tc rowSpan="2">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US" sz="900" dirty="0">
                          <a:latin typeface="Arial" panose="020B0604020202020204" pitchFamily="34" charset="0"/>
                          <a:cs typeface="Arial" panose="020B0604020202020204" pitchFamily="34" charset="0"/>
                        </a:rPr>
                        <a:t>rPFS (BICR)</a:t>
                      </a:r>
                    </a:p>
                  </a:txBody>
                  <a:tcPr marT="21600" marB="21600">
                    <a:solidFill>
                      <a:srgbClr val="F5EAE8"/>
                    </a:solidFill>
                  </a:tcPr>
                </a:tc>
                <a:tc>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US" sz="900" dirty="0">
                          <a:latin typeface="Arial" panose="020B0604020202020204" pitchFamily="34" charset="0"/>
                          <a:cs typeface="Arial" panose="020B0604020202020204" pitchFamily="34" charset="0"/>
                        </a:rPr>
                        <a:t>PARPi + ARPI</a:t>
                      </a:r>
                    </a:p>
                  </a:txBody>
                  <a:tcPr marT="21600" marB="21600">
                    <a:solidFill>
                      <a:srgbClr val="F5EAE8"/>
                    </a:solidFill>
                  </a:tcPr>
                </a:tc>
                <a:tc>
                  <a:txBody>
                    <a:bodyPr/>
                    <a:lstStyle/>
                    <a:p>
                      <a:pPr algn="ctr">
                        <a:lnSpc>
                          <a:spcPct val="90000"/>
                        </a:lnSpc>
                      </a:pPr>
                      <a:r>
                        <a:rPr lang="en-US" sz="900" dirty="0">
                          <a:latin typeface="Arial" panose="020B0604020202020204" pitchFamily="34" charset="0"/>
                          <a:cs typeface="Arial" panose="020B0604020202020204" pitchFamily="34" charset="0"/>
                        </a:rPr>
                        <a:t>73</a:t>
                      </a:r>
                    </a:p>
                  </a:txBody>
                  <a:tcPr marT="21600" marB="21600">
                    <a:solidFill>
                      <a:srgbClr val="F5EAE8"/>
                    </a:solidFill>
                  </a:tcPr>
                </a:tc>
                <a:tc>
                  <a:txBody>
                    <a:bodyPr/>
                    <a:lstStyle/>
                    <a:p>
                      <a:pPr algn="ctr">
                        <a:lnSpc>
                          <a:spcPct val="90000"/>
                        </a:lnSpc>
                      </a:pPr>
                      <a:r>
                        <a:rPr lang="en-US" sz="900" dirty="0">
                          <a:latin typeface="Arial" panose="020B0604020202020204" pitchFamily="34" charset="0"/>
                          <a:cs typeface="Arial" panose="020B0604020202020204" pitchFamily="34" charset="0"/>
                        </a:rPr>
                        <a:t>32</a:t>
                      </a:r>
                    </a:p>
                  </a:txBody>
                  <a:tcPr marT="21600" marB="21600">
                    <a:solidFill>
                      <a:srgbClr val="F5EAE8"/>
                    </a:solidFill>
                  </a:tcPr>
                </a:tc>
                <a:tc>
                  <a:txBody>
                    <a:bodyPr/>
                    <a:lstStyle/>
                    <a:p>
                      <a:pPr algn="ctr">
                        <a:lnSpc>
                          <a:spcPct val="90000"/>
                        </a:lnSpc>
                      </a:pPr>
                      <a:r>
                        <a:rPr lang="en-US" sz="900" dirty="0">
                          <a:latin typeface="Arial" panose="020B0604020202020204" pitchFamily="34" charset="0"/>
                          <a:cs typeface="Arial" panose="020B0604020202020204" pitchFamily="34" charset="0"/>
                        </a:rPr>
                        <a:t>17 (16-NE)</a:t>
                      </a:r>
                    </a:p>
                  </a:txBody>
                  <a:tcPr marT="21600" marB="21600">
                    <a:solidFill>
                      <a:srgbClr val="F5EAE8"/>
                    </a:solidFill>
                  </a:tcPr>
                </a:tc>
                <a:tc rowSpan="2">
                  <a:txBody>
                    <a:bodyPr/>
                    <a:lstStyle/>
                    <a:p>
                      <a:pPr algn="ctr">
                        <a:lnSpc>
                          <a:spcPct val="90000"/>
                        </a:lnSpc>
                      </a:pPr>
                      <a:r>
                        <a:rPr lang="en-US" sz="900" dirty="0">
                          <a:latin typeface="Arial" panose="020B0604020202020204" pitchFamily="34" charset="0"/>
                          <a:cs typeface="Arial" panose="020B0604020202020204" pitchFamily="34" charset="0"/>
                        </a:rPr>
                        <a:t>0.5 (0.32-0.8)</a:t>
                      </a:r>
                    </a:p>
                  </a:txBody>
                  <a:tcPr marT="21600" marB="21600">
                    <a:solidFill>
                      <a:srgbClr val="F5EAE8"/>
                    </a:solidFill>
                  </a:tcPr>
                </a:tc>
                <a:tc rowSpan="2">
                  <a:txBody>
                    <a:bodyPr/>
                    <a:lstStyle/>
                    <a:p>
                      <a:pPr algn="ctr">
                        <a:lnSpc>
                          <a:spcPct val="90000"/>
                        </a:lnSpc>
                      </a:pPr>
                      <a:r>
                        <a:rPr lang="en-US" sz="900" dirty="0">
                          <a:latin typeface="Arial" panose="020B0604020202020204" pitchFamily="34" charset="0"/>
                          <a:cs typeface="Arial" panose="020B0604020202020204" pitchFamily="34" charset="0"/>
                        </a:rPr>
                        <a:t>0.51 (0.32-0.82)</a:t>
                      </a:r>
                    </a:p>
                  </a:txBody>
                  <a:tcPr marT="21600" marB="21600">
                    <a:solidFill>
                      <a:srgbClr val="F5EAE8"/>
                    </a:solidFill>
                  </a:tcPr>
                </a:tc>
                <a:extLst>
                  <a:ext uri="{0D108BD9-81ED-4DB2-BD59-A6C34878D82A}">
                    <a16:rowId xmlns:a16="http://schemas.microsoft.com/office/drawing/2014/main" val="777253525"/>
                  </a:ext>
                </a:extLst>
              </a:tr>
              <a:tr h="109961">
                <a:tc v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000" dirty="0">
                        <a:latin typeface="Arial" panose="020B0604020202020204" pitchFamily="34" charset="0"/>
                        <a:cs typeface="Arial" panose="020B0604020202020204" pitchFamily="34" charset="0"/>
                      </a:endParaRPr>
                    </a:p>
                  </a:txBody>
                  <a:tcPr marT="28800" marB="28800"/>
                </a:tc>
                <a:tc v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000" dirty="0">
                        <a:latin typeface="Arial" panose="020B0604020202020204" pitchFamily="34" charset="0"/>
                        <a:cs typeface="Arial" panose="020B0604020202020204" pitchFamily="34" charset="0"/>
                      </a:endParaRPr>
                    </a:p>
                  </a:txBody>
                  <a:tcPr marT="28800" marB="28800"/>
                </a:tc>
                <a:tc>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US" sz="900" dirty="0">
                          <a:latin typeface="Arial" panose="020B0604020202020204" pitchFamily="34" charset="0"/>
                          <a:cs typeface="Arial" panose="020B0604020202020204" pitchFamily="34" charset="0"/>
                        </a:rPr>
                        <a:t>Placebo + ARPI</a:t>
                      </a:r>
                    </a:p>
                  </a:txBody>
                  <a:tcPr marT="21600" marB="21600">
                    <a:solidFill>
                      <a:srgbClr val="F5EAE8"/>
                    </a:solidFill>
                  </a:tcPr>
                </a:tc>
                <a:tc>
                  <a:txBody>
                    <a:bodyPr/>
                    <a:lstStyle/>
                    <a:p>
                      <a:pPr algn="ctr">
                        <a:lnSpc>
                          <a:spcPct val="90000"/>
                        </a:lnSpc>
                      </a:pPr>
                      <a:r>
                        <a:rPr lang="en-US" sz="900" dirty="0">
                          <a:latin typeface="Arial" panose="020B0604020202020204" pitchFamily="34" charset="0"/>
                          <a:cs typeface="Arial" panose="020B0604020202020204" pitchFamily="34" charset="0"/>
                        </a:rPr>
                        <a:t>73</a:t>
                      </a:r>
                    </a:p>
                  </a:txBody>
                  <a:tcPr marT="21600" marB="21600">
                    <a:solidFill>
                      <a:srgbClr val="F5EAE8"/>
                    </a:solidFill>
                  </a:tcPr>
                </a:tc>
                <a:tc>
                  <a:txBody>
                    <a:bodyPr/>
                    <a:lstStyle/>
                    <a:p>
                      <a:pPr algn="ctr">
                        <a:lnSpc>
                          <a:spcPct val="90000"/>
                        </a:lnSpc>
                      </a:pPr>
                      <a:r>
                        <a:rPr lang="en-US" sz="900" dirty="0">
                          <a:latin typeface="Arial" panose="020B0604020202020204" pitchFamily="34" charset="0"/>
                          <a:cs typeface="Arial" panose="020B0604020202020204" pitchFamily="34" charset="0"/>
                        </a:rPr>
                        <a:t>44</a:t>
                      </a:r>
                    </a:p>
                  </a:txBody>
                  <a:tcPr marT="21600" marB="21600">
                    <a:solidFill>
                      <a:srgbClr val="F5EAE8"/>
                    </a:solidFill>
                  </a:tcPr>
                </a:tc>
                <a:tc>
                  <a:txBody>
                    <a:bodyPr/>
                    <a:lstStyle/>
                    <a:p>
                      <a:pPr algn="ctr">
                        <a:lnSpc>
                          <a:spcPct val="90000"/>
                        </a:lnSpc>
                      </a:pPr>
                      <a:r>
                        <a:rPr lang="en-US" sz="900" dirty="0">
                          <a:latin typeface="Arial" panose="020B0604020202020204" pitchFamily="34" charset="0"/>
                          <a:cs typeface="Arial" panose="020B0604020202020204" pitchFamily="34" charset="0"/>
                        </a:rPr>
                        <a:t>14 (8-17)</a:t>
                      </a:r>
                    </a:p>
                  </a:txBody>
                  <a:tcPr marT="21600" marB="21600">
                    <a:solidFill>
                      <a:srgbClr val="F5EAE8"/>
                    </a:solidFill>
                  </a:tcPr>
                </a:tc>
                <a:tc vMerge="1">
                  <a:txBody>
                    <a:bodyPr/>
                    <a:lstStyle/>
                    <a:p>
                      <a:pPr algn="ctr"/>
                      <a:endParaRPr lang="en-US" sz="1000" dirty="0">
                        <a:latin typeface="Arial" panose="020B0604020202020204" pitchFamily="34" charset="0"/>
                        <a:cs typeface="Arial" panose="020B0604020202020204" pitchFamily="34" charset="0"/>
                      </a:endParaRPr>
                    </a:p>
                  </a:txBody>
                  <a:tcPr marT="28800" marB="28800"/>
                </a:tc>
                <a:tc vMerge="1">
                  <a:txBody>
                    <a:bodyPr/>
                    <a:lstStyle/>
                    <a:p>
                      <a:pPr algn="ctr"/>
                      <a:endParaRPr lang="en-US" sz="1000" dirty="0">
                        <a:latin typeface="Arial" panose="020B0604020202020204" pitchFamily="34" charset="0"/>
                        <a:cs typeface="Arial" panose="020B0604020202020204" pitchFamily="34" charset="0"/>
                      </a:endParaRPr>
                    </a:p>
                  </a:txBody>
                  <a:tcPr marT="28800" marB="28800"/>
                </a:tc>
                <a:extLst>
                  <a:ext uri="{0D108BD9-81ED-4DB2-BD59-A6C34878D82A}">
                    <a16:rowId xmlns:a16="http://schemas.microsoft.com/office/drawing/2014/main" val="4064076629"/>
                  </a:ext>
                </a:extLst>
              </a:tr>
              <a:tr h="109961">
                <a:tc v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000" dirty="0">
                        <a:latin typeface="Arial" panose="020B0604020202020204" pitchFamily="34" charset="0"/>
                        <a:cs typeface="Arial" panose="020B0604020202020204" pitchFamily="34" charset="0"/>
                      </a:endParaRPr>
                    </a:p>
                  </a:txBody>
                  <a:tcPr marT="28800" marB="28800"/>
                </a:tc>
                <a:tc rowSpan="2">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US" sz="900" dirty="0">
                          <a:latin typeface="Arial" panose="020B0604020202020204" pitchFamily="34" charset="0"/>
                          <a:cs typeface="Arial" panose="020B0604020202020204" pitchFamily="34" charset="0"/>
                        </a:rPr>
                        <a:t>OS</a:t>
                      </a:r>
                    </a:p>
                  </a:txBody>
                  <a:tcPr marT="21600" marB="21600">
                    <a:solidFill>
                      <a:srgbClr val="F5EAE8"/>
                    </a:solidFill>
                  </a:tcPr>
                </a:tc>
                <a:tc>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US" sz="900" dirty="0">
                          <a:latin typeface="Arial" panose="020B0604020202020204" pitchFamily="34" charset="0"/>
                          <a:cs typeface="Arial" panose="020B0604020202020204" pitchFamily="34" charset="0"/>
                        </a:rPr>
                        <a:t>PARPi + ARPI</a:t>
                      </a:r>
                    </a:p>
                  </a:txBody>
                  <a:tcPr marT="21600" marB="21600">
                    <a:solidFill>
                      <a:srgbClr val="F5EAE8"/>
                    </a:solidFill>
                  </a:tcPr>
                </a:tc>
                <a:tc>
                  <a:txBody>
                    <a:bodyPr/>
                    <a:lstStyle/>
                    <a:p>
                      <a:pPr algn="ctr">
                        <a:lnSpc>
                          <a:spcPct val="90000"/>
                        </a:lnSpc>
                      </a:pPr>
                      <a:r>
                        <a:rPr lang="en-US" sz="900" dirty="0">
                          <a:latin typeface="Arial" panose="020B0604020202020204" pitchFamily="34" charset="0"/>
                          <a:cs typeface="Arial" panose="020B0604020202020204" pitchFamily="34" charset="0"/>
                        </a:rPr>
                        <a:t>73</a:t>
                      </a:r>
                    </a:p>
                  </a:txBody>
                  <a:tcPr marT="21600" marB="21600">
                    <a:solidFill>
                      <a:srgbClr val="F5EAE8"/>
                    </a:solidFill>
                  </a:tcPr>
                </a:tc>
                <a:tc>
                  <a:txBody>
                    <a:bodyPr/>
                    <a:lstStyle/>
                    <a:p>
                      <a:pPr algn="ctr">
                        <a:lnSpc>
                          <a:spcPct val="90000"/>
                        </a:lnSpc>
                      </a:pPr>
                      <a:r>
                        <a:rPr lang="en-US" sz="900" dirty="0">
                          <a:latin typeface="Arial" panose="020B0604020202020204" pitchFamily="34" charset="0"/>
                          <a:cs typeface="Arial" panose="020B0604020202020204" pitchFamily="34" charset="0"/>
                        </a:rPr>
                        <a:t>32</a:t>
                      </a:r>
                    </a:p>
                  </a:txBody>
                  <a:tcPr marT="21600" marB="21600">
                    <a:solidFill>
                      <a:srgbClr val="F5EAE8"/>
                    </a:solidFill>
                  </a:tcPr>
                </a:tc>
                <a:tc>
                  <a:txBody>
                    <a:bodyPr/>
                    <a:lstStyle/>
                    <a:p>
                      <a:pPr algn="ctr">
                        <a:lnSpc>
                          <a:spcPct val="90000"/>
                        </a:lnSpc>
                      </a:pPr>
                      <a:r>
                        <a:rPr lang="en-US" sz="900" dirty="0">
                          <a:latin typeface="Arial" panose="020B0604020202020204" pitchFamily="34" charset="0"/>
                          <a:cs typeface="Arial" panose="020B0604020202020204" pitchFamily="34" charset="0"/>
                        </a:rPr>
                        <a:t>36 (25-NE)</a:t>
                      </a:r>
                    </a:p>
                  </a:txBody>
                  <a:tcPr marT="21600" marB="21600">
                    <a:solidFill>
                      <a:srgbClr val="F5EAE8"/>
                    </a:solidFill>
                  </a:tcPr>
                </a:tc>
                <a:tc rowSpan="2">
                  <a:txBody>
                    <a:bodyPr/>
                    <a:lstStyle/>
                    <a:p>
                      <a:pPr algn="ctr">
                        <a:lnSpc>
                          <a:spcPct val="90000"/>
                        </a:lnSpc>
                      </a:pPr>
                      <a:r>
                        <a:rPr lang="en-US" sz="900" dirty="0">
                          <a:latin typeface="Arial" panose="020B0604020202020204" pitchFamily="34" charset="0"/>
                          <a:cs typeface="Arial" panose="020B0604020202020204" pitchFamily="34" charset="0"/>
                        </a:rPr>
                        <a:t>0.63 (0.39-0.99)</a:t>
                      </a:r>
                    </a:p>
                  </a:txBody>
                  <a:tcPr marT="21600" marB="21600">
                    <a:solidFill>
                      <a:srgbClr val="F5EAE8"/>
                    </a:solidFill>
                  </a:tcPr>
                </a:tc>
                <a:tc rowSpan="2">
                  <a:txBody>
                    <a:bodyPr/>
                    <a:lstStyle/>
                    <a:p>
                      <a:pPr algn="ctr">
                        <a:lnSpc>
                          <a:spcPct val="90000"/>
                        </a:lnSpc>
                      </a:pPr>
                      <a:r>
                        <a:rPr lang="en-US" sz="900" dirty="0">
                          <a:latin typeface="Arial" panose="020B0604020202020204" pitchFamily="34" charset="0"/>
                          <a:cs typeface="Arial" panose="020B0604020202020204" pitchFamily="34" charset="0"/>
                        </a:rPr>
                        <a:t>0.64 (0.4-1.03)</a:t>
                      </a:r>
                    </a:p>
                  </a:txBody>
                  <a:tcPr marT="21600" marB="21600">
                    <a:solidFill>
                      <a:srgbClr val="F5EAE8"/>
                    </a:solidFill>
                  </a:tcPr>
                </a:tc>
                <a:extLst>
                  <a:ext uri="{0D108BD9-81ED-4DB2-BD59-A6C34878D82A}">
                    <a16:rowId xmlns:a16="http://schemas.microsoft.com/office/drawing/2014/main" val="3360108013"/>
                  </a:ext>
                </a:extLst>
              </a:tr>
              <a:tr h="109961">
                <a:tc v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000" dirty="0">
                        <a:latin typeface="Arial" panose="020B0604020202020204" pitchFamily="34" charset="0"/>
                        <a:cs typeface="Arial" panose="020B0604020202020204" pitchFamily="34" charset="0"/>
                      </a:endParaRPr>
                    </a:p>
                  </a:txBody>
                  <a:tcPr marT="28800" marB="28800"/>
                </a:tc>
                <a:tc v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000" dirty="0">
                        <a:latin typeface="Arial" panose="020B0604020202020204" pitchFamily="34" charset="0"/>
                        <a:cs typeface="Arial" panose="020B0604020202020204" pitchFamily="34" charset="0"/>
                      </a:endParaRPr>
                    </a:p>
                  </a:txBody>
                  <a:tcPr marT="28800" marB="28800"/>
                </a:tc>
                <a:tc>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US" sz="900" dirty="0">
                          <a:latin typeface="Arial" panose="020B0604020202020204" pitchFamily="34" charset="0"/>
                          <a:cs typeface="Arial" panose="020B0604020202020204" pitchFamily="34" charset="0"/>
                        </a:rPr>
                        <a:t>Placebo + ARPI</a:t>
                      </a:r>
                    </a:p>
                  </a:txBody>
                  <a:tcPr marT="21600" marB="21600">
                    <a:solidFill>
                      <a:srgbClr val="F5EAE8"/>
                    </a:solidFill>
                  </a:tcPr>
                </a:tc>
                <a:tc>
                  <a:txBody>
                    <a:bodyPr/>
                    <a:lstStyle/>
                    <a:p>
                      <a:pPr algn="ctr">
                        <a:lnSpc>
                          <a:spcPct val="90000"/>
                        </a:lnSpc>
                      </a:pPr>
                      <a:r>
                        <a:rPr lang="en-US" sz="900" dirty="0">
                          <a:latin typeface="Arial" panose="020B0604020202020204" pitchFamily="34" charset="0"/>
                          <a:cs typeface="Arial" panose="020B0604020202020204" pitchFamily="34" charset="0"/>
                        </a:rPr>
                        <a:t>73</a:t>
                      </a:r>
                    </a:p>
                  </a:txBody>
                  <a:tcPr marT="21600" marB="21600">
                    <a:solidFill>
                      <a:srgbClr val="F5EAE8"/>
                    </a:solidFill>
                  </a:tcPr>
                </a:tc>
                <a:tc>
                  <a:txBody>
                    <a:bodyPr/>
                    <a:lstStyle/>
                    <a:p>
                      <a:pPr algn="ctr">
                        <a:lnSpc>
                          <a:spcPct val="90000"/>
                        </a:lnSpc>
                      </a:pPr>
                      <a:r>
                        <a:rPr lang="en-US" sz="900" dirty="0">
                          <a:latin typeface="Arial" panose="020B0604020202020204" pitchFamily="34" charset="0"/>
                          <a:cs typeface="Arial" panose="020B0604020202020204" pitchFamily="34" charset="0"/>
                        </a:rPr>
                        <a:t>44</a:t>
                      </a:r>
                    </a:p>
                  </a:txBody>
                  <a:tcPr marT="21600" marB="21600">
                    <a:solidFill>
                      <a:srgbClr val="F5EAE8"/>
                    </a:solidFill>
                  </a:tcPr>
                </a:tc>
                <a:tc>
                  <a:txBody>
                    <a:bodyPr/>
                    <a:lstStyle/>
                    <a:p>
                      <a:pPr algn="ctr">
                        <a:lnSpc>
                          <a:spcPct val="90000"/>
                        </a:lnSpc>
                      </a:pPr>
                      <a:r>
                        <a:rPr lang="en-US" sz="900" dirty="0">
                          <a:latin typeface="Arial" panose="020B0604020202020204" pitchFamily="34" charset="0"/>
                          <a:cs typeface="Arial" panose="020B0604020202020204" pitchFamily="34" charset="0"/>
                        </a:rPr>
                        <a:t>27 (20-33)</a:t>
                      </a:r>
                    </a:p>
                  </a:txBody>
                  <a:tcPr marT="21600" marB="21600">
                    <a:solidFill>
                      <a:srgbClr val="F5EAE8"/>
                    </a:solidFill>
                  </a:tcPr>
                </a:tc>
                <a:tc vMerge="1">
                  <a:txBody>
                    <a:bodyPr/>
                    <a:lstStyle/>
                    <a:p>
                      <a:pPr algn="ctr"/>
                      <a:endParaRPr lang="en-US" sz="1000" dirty="0">
                        <a:latin typeface="Arial" panose="020B0604020202020204" pitchFamily="34" charset="0"/>
                        <a:cs typeface="Arial" panose="020B0604020202020204" pitchFamily="34" charset="0"/>
                      </a:endParaRPr>
                    </a:p>
                  </a:txBody>
                  <a:tcPr marT="28800" marB="28800"/>
                </a:tc>
                <a:tc vMerge="1">
                  <a:txBody>
                    <a:bodyPr/>
                    <a:lstStyle/>
                    <a:p>
                      <a:pPr algn="ctr"/>
                      <a:endParaRPr lang="en-US" sz="1000" dirty="0">
                        <a:latin typeface="Arial" panose="020B0604020202020204" pitchFamily="34" charset="0"/>
                        <a:cs typeface="Arial" panose="020B0604020202020204" pitchFamily="34" charset="0"/>
                      </a:endParaRPr>
                    </a:p>
                  </a:txBody>
                  <a:tcPr marT="28800" marB="28800"/>
                </a:tc>
                <a:extLst>
                  <a:ext uri="{0D108BD9-81ED-4DB2-BD59-A6C34878D82A}">
                    <a16:rowId xmlns:a16="http://schemas.microsoft.com/office/drawing/2014/main" val="2515269777"/>
                  </a:ext>
                </a:extLst>
              </a:tr>
              <a:tr h="109961">
                <a:tc rowSpan="4">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US" sz="900" i="1" dirty="0">
                          <a:latin typeface="Arial" panose="020B0604020202020204" pitchFamily="34" charset="0"/>
                          <a:cs typeface="Arial" panose="020B0604020202020204" pitchFamily="34" charset="0"/>
                        </a:rPr>
                        <a:t>CHEK2</a:t>
                      </a:r>
                      <a:r>
                        <a:rPr lang="en-US" sz="900" dirty="0">
                          <a:latin typeface="Arial" panose="020B0604020202020204" pitchFamily="34" charset="0"/>
                          <a:cs typeface="Arial" panose="020B0604020202020204" pitchFamily="34" charset="0"/>
                        </a:rPr>
                        <a:t>m (N=172)</a:t>
                      </a:r>
                    </a:p>
                  </a:txBody>
                  <a:tcPr marT="21600" marB="21600">
                    <a:solidFill>
                      <a:srgbClr val="EAD1CE"/>
                    </a:solidFill>
                  </a:tcPr>
                </a:tc>
                <a:tc rowSpan="2">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US" sz="900" dirty="0">
                          <a:latin typeface="Arial" panose="020B0604020202020204" pitchFamily="34" charset="0"/>
                          <a:cs typeface="Arial" panose="020B0604020202020204" pitchFamily="34" charset="0"/>
                        </a:rPr>
                        <a:t>rPFS (BICR)</a:t>
                      </a:r>
                    </a:p>
                  </a:txBody>
                  <a:tcPr marT="21600" marB="21600">
                    <a:solidFill>
                      <a:srgbClr val="EAD1CE"/>
                    </a:solidFill>
                  </a:tcPr>
                </a:tc>
                <a:tc>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US" sz="900" dirty="0">
                          <a:latin typeface="Arial" panose="020B0604020202020204" pitchFamily="34" charset="0"/>
                          <a:cs typeface="Arial" panose="020B0604020202020204" pitchFamily="34" charset="0"/>
                        </a:rPr>
                        <a:t>PARPi + ARPI</a:t>
                      </a:r>
                    </a:p>
                  </a:txBody>
                  <a:tcPr marT="21600" marB="21600">
                    <a:solidFill>
                      <a:srgbClr val="EAD1CE"/>
                    </a:solidFill>
                  </a:tcPr>
                </a:tc>
                <a:tc>
                  <a:txBody>
                    <a:bodyPr/>
                    <a:lstStyle/>
                    <a:p>
                      <a:pPr algn="ctr">
                        <a:lnSpc>
                          <a:spcPct val="90000"/>
                        </a:lnSpc>
                      </a:pPr>
                      <a:r>
                        <a:rPr lang="en-US" sz="900" dirty="0">
                          <a:latin typeface="Arial" panose="020B0604020202020204" pitchFamily="34" charset="0"/>
                          <a:cs typeface="Arial" panose="020B0604020202020204" pitchFamily="34" charset="0"/>
                        </a:rPr>
                        <a:t>85</a:t>
                      </a:r>
                    </a:p>
                  </a:txBody>
                  <a:tcPr marT="21600" marB="21600">
                    <a:solidFill>
                      <a:srgbClr val="EAD1CE"/>
                    </a:solidFill>
                  </a:tcPr>
                </a:tc>
                <a:tc>
                  <a:txBody>
                    <a:bodyPr/>
                    <a:lstStyle/>
                    <a:p>
                      <a:pPr algn="ctr">
                        <a:lnSpc>
                          <a:spcPct val="90000"/>
                        </a:lnSpc>
                      </a:pPr>
                      <a:r>
                        <a:rPr lang="en-US" sz="900" dirty="0">
                          <a:latin typeface="Arial" panose="020B0604020202020204" pitchFamily="34" charset="0"/>
                          <a:cs typeface="Arial" panose="020B0604020202020204" pitchFamily="34" charset="0"/>
                        </a:rPr>
                        <a:t>37</a:t>
                      </a:r>
                    </a:p>
                  </a:txBody>
                  <a:tcPr marT="21600" marB="21600">
                    <a:solidFill>
                      <a:srgbClr val="EAD1CE"/>
                    </a:solidFill>
                  </a:tcPr>
                </a:tc>
                <a:tc>
                  <a:txBody>
                    <a:bodyPr/>
                    <a:lstStyle/>
                    <a:p>
                      <a:pPr algn="ctr">
                        <a:lnSpc>
                          <a:spcPct val="90000"/>
                        </a:lnSpc>
                      </a:pPr>
                      <a:r>
                        <a:rPr lang="en-US" sz="900" dirty="0">
                          <a:latin typeface="Arial" panose="020B0604020202020204" pitchFamily="34" charset="0"/>
                          <a:cs typeface="Arial" panose="020B0604020202020204" pitchFamily="34" charset="0"/>
                        </a:rPr>
                        <a:t>14 (14-25)</a:t>
                      </a:r>
                    </a:p>
                  </a:txBody>
                  <a:tcPr marT="21600" marB="21600">
                    <a:solidFill>
                      <a:srgbClr val="EAD1CE"/>
                    </a:solidFill>
                  </a:tcPr>
                </a:tc>
                <a:tc rowSpan="2">
                  <a:txBody>
                    <a:bodyPr/>
                    <a:lstStyle/>
                    <a:p>
                      <a:pPr algn="ctr">
                        <a:lnSpc>
                          <a:spcPct val="90000"/>
                        </a:lnSpc>
                      </a:pPr>
                      <a:r>
                        <a:rPr lang="en-US" sz="900" dirty="0">
                          <a:latin typeface="Arial" panose="020B0604020202020204" pitchFamily="34" charset="0"/>
                          <a:cs typeface="Arial" panose="020B0604020202020204" pitchFamily="34" charset="0"/>
                        </a:rPr>
                        <a:t>1.06 (0.67-1.66)</a:t>
                      </a:r>
                    </a:p>
                  </a:txBody>
                  <a:tcPr marT="21600" marB="21600">
                    <a:solidFill>
                      <a:srgbClr val="EAD1CE"/>
                    </a:solidFill>
                  </a:tcPr>
                </a:tc>
                <a:tc rowSpan="2">
                  <a:txBody>
                    <a:bodyPr/>
                    <a:lstStyle/>
                    <a:p>
                      <a:pPr algn="ctr">
                        <a:lnSpc>
                          <a:spcPct val="90000"/>
                        </a:lnSpc>
                      </a:pPr>
                      <a:r>
                        <a:rPr lang="en-US" sz="900" dirty="0">
                          <a:latin typeface="Arial" panose="020B0604020202020204" pitchFamily="34" charset="0"/>
                          <a:cs typeface="Arial" panose="020B0604020202020204" pitchFamily="34" charset="0"/>
                        </a:rPr>
                        <a:t>1.00 (0.63-1.59)</a:t>
                      </a:r>
                    </a:p>
                  </a:txBody>
                  <a:tcPr marT="21600" marB="21600">
                    <a:solidFill>
                      <a:srgbClr val="EAD1CE"/>
                    </a:solidFill>
                  </a:tcPr>
                </a:tc>
                <a:extLst>
                  <a:ext uri="{0D108BD9-81ED-4DB2-BD59-A6C34878D82A}">
                    <a16:rowId xmlns:a16="http://schemas.microsoft.com/office/drawing/2014/main" val="724186455"/>
                  </a:ext>
                </a:extLst>
              </a:tr>
              <a:tr h="109961">
                <a:tc v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000" dirty="0">
                        <a:latin typeface="Arial" panose="020B0604020202020204" pitchFamily="34" charset="0"/>
                        <a:cs typeface="Arial" panose="020B0604020202020204" pitchFamily="34" charset="0"/>
                      </a:endParaRPr>
                    </a:p>
                  </a:txBody>
                  <a:tcPr marT="28800" marB="28800">
                    <a:solidFill>
                      <a:srgbClr val="EAD1CE"/>
                    </a:solidFill>
                  </a:tcPr>
                </a:tc>
                <a:tc v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000" dirty="0">
                        <a:latin typeface="Arial" panose="020B0604020202020204" pitchFamily="34" charset="0"/>
                        <a:cs typeface="Arial" panose="020B0604020202020204" pitchFamily="34" charset="0"/>
                      </a:endParaRPr>
                    </a:p>
                  </a:txBody>
                  <a:tcPr marT="28800" marB="28800"/>
                </a:tc>
                <a:tc>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US" sz="900" dirty="0">
                          <a:latin typeface="Arial" panose="020B0604020202020204" pitchFamily="34" charset="0"/>
                          <a:cs typeface="Arial" panose="020B0604020202020204" pitchFamily="34" charset="0"/>
                        </a:rPr>
                        <a:t>Placebo + ARPI</a:t>
                      </a:r>
                    </a:p>
                  </a:txBody>
                  <a:tcPr marT="21600" marB="21600">
                    <a:solidFill>
                      <a:srgbClr val="EAD1CE"/>
                    </a:solidFill>
                  </a:tcPr>
                </a:tc>
                <a:tc>
                  <a:txBody>
                    <a:bodyPr/>
                    <a:lstStyle/>
                    <a:p>
                      <a:pPr algn="ctr">
                        <a:lnSpc>
                          <a:spcPct val="90000"/>
                        </a:lnSpc>
                      </a:pPr>
                      <a:r>
                        <a:rPr lang="en-US" sz="900" dirty="0">
                          <a:latin typeface="Arial" panose="020B0604020202020204" pitchFamily="34" charset="0"/>
                          <a:cs typeface="Arial" panose="020B0604020202020204" pitchFamily="34" charset="0"/>
                        </a:rPr>
                        <a:t>87</a:t>
                      </a:r>
                    </a:p>
                  </a:txBody>
                  <a:tcPr marT="21600" marB="21600">
                    <a:solidFill>
                      <a:srgbClr val="EAD1CE"/>
                    </a:solidFill>
                  </a:tcPr>
                </a:tc>
                <a:tc>
                  <a:txBody>
                    <a:bodyPr/>
                    <a:lstStyle/>
                    <a:p>
                      <a:pPr algn="ctr">
                        <a:lnSpc>
                          <a:spcPct val="90000"/>
                        </a:lnSpc>
                      </a:pPr>
                      <a:r>
                        <a:rPr lang="en-US" sz="900" dirty="0">
                          <a:latin typeface="Arial" panose="020B0604020202020204" pitchFamily="34" charset="0"/>
                          <a:cs typeface="Arial" panose="020B0604020202020204" pitchFamily="34" charset="0"/>
                        </a:rPr>
                        <a:t>43</a:t>
                      </a:r>
                    </a:p>
                  </a:txBody>
                  <a:tcPr marT="21600" marB="21600">
                    <a:solidFill>
                      <a:srgbClr val="EAD1CE"/>
                    </a:solidFill>
                  </a:tcPr>
                </a:tc>
                <a:tc>
                  <a:txBody>
                    <a:bodyPr/>
                    <a:lstStyle/>
                    <a:p>
                      <a:pPr algn="ctr">
                        <a:lnSpc>
                          <a:spcPct val="90000"/>
                        </a:lnSpc>
                      </a:pPr>
                      <a:r>
                        <a:rPr lang="en-US" sz="900" dirty="0">
                          <a:latin typeface="Arial" panose="020B0604020202020204" pitchFamily="34" charset="0"/>
                          <a:cs typeface="Arial" panose="020B0604020202020204" pitchFamily="34" charset="0"/>
                        </a:rPr>
                        <a:t>18 (13-22)</a:t>
                      </a:r>
                    </a:p>
                  </a:txBody>
                  <a:tcPr marT="21600" marB="21600">
                    <a:solidFill>
                      <a:srgbClr val="EAD1CE"/>
                    </a:solidFill>
                  </a:tcPr>
                </a:tc>
                <a:tc vMerge="1">
                  <a:txBody>
                    <a:bodyPr/>
                    <a:lstStyle/>
                    <a:p>
                      <a:pPr algn="ctr"/>
                      <a:endParaRPr lang="en-US" sz="1000" dirty="0">
                        <a:latin typeface="Arial" panose="020B0604020202020204" pitchFamily="34" charset="0"/>
                        <a:cs typeface="Arial" panose="020B0604020202020204" pitchFamily="34" charset="0"/>
                      </a:endParaRPr>
                    </a:p>
                  </a:txBody>
                  <a:tcPr marT="28800" marB="28800"/>
                </a:tc>
                <a:tc vMerge="1">
                  <a:txBody>
                    <a:bodyPr/>
                    <a:lstStyle/>
                    <a:p>
                      <a:pPr algn="ctr"/>
                      <a:endParaRPr lang="en-US" sz="1000" dirty="0">
                        <a:latin typeface="Arial" panose="020B0604020202020204" pitchFamily="34" charset="0"/>
                        <a:cs typeface="Arial" panose="020B0604020202020204" pitchFamily="34" charset="0"/>
                      </a:endParaRPr>
                    </a:p>
                  </a:txBody>
                  <a:tcPr marT="28800" marB="28800"/>
                </a:tc>
                <a:extLst>
                  <a:ext uri="{0D108BD9-81ED-4DB2-BD59-A6C34878D82A}">
                    <a16:rowId xmlns:a16="http://schemas.microsoft.com/office/drawing/2014/main" val="4290058875"/>
                  </a:ext>
                </a:extLst>
              </a:tr>
              <a:tr h="109961">
                <a:tc v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000" dirty="0">
                        <a:latin typeface="Arial" panose="020B0604020202020204" pitchFamily="34" charset="0"/>
                        <a:cs typeface="Arial" panose="020B0604020202020204" pitchFamily="34" charset="0"/>
                      </a:endParaRPr>
                    </a:p>
                  </a:txBody>
                  <a:tcPr marT="28800" marB="28800"/>
                </a:tc>
                <a:tc rowSpan="2">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US" sz="900" dirty="0">
                          <a:latin typeface="Arial" panose="020B0604020202020204" pitchFamily="34" charset="0"/>
                          <a:cs typeface="Arial" panose="020B0604020202020204" pitchFamily="34" charset="0"/>
                        </a:rPr>
                        <a:t>OS</a:t>
                      </a:r>
                    </a:p>
                  </a:txBody>
                  <a:tcPr marT="21600" marB="21600">
                    <a:solidFill>
                      <a:srgbClr val="EAD1CE"/>
                    </a:solidFill>
                  </a:tcPr>
                </a:tc>
                <a:tc>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US" sz="900" dirty="0">
                          <a:latin typeface="Arial" panose="020B0604020202020204" pitchFamily="34" charset="0"/>
                          <a:cs typeface="Arial" panose="020B0604020202020204" pitchFamily="34" charset="0"/>
                        </a:rPr>
                        <a:t>PARPi + ARPI</a:t>
                      </a:r>
                    </a:p>
                  </a:txBody>
                  <a:tcPr marT="21600" marB="21600">
                    <a:solidFill>
                      <a:srgbClr val="EAD1CE"/>
                    </a:solidFill>
                  </a:tcPr>
                </a:tc>
                <a:tc>
                  <a:txBody>
                    <a:bodyPr/>
                    <a:lstStyle/>
                    <a:p>
                      <a:pPr algn="ctr">
                        <a:lnSpc>
                          <a:spcPct val="90000"/>
                        </a:lnSpc>
                      </a:pPr>
                      <a:r>
                        <a:rPr lang="en-US" sz="900" dirty="0">
                          <a:latin typeface="Arial" panose="020B0604020202020204" pitchFamily="34" charset="0"/>
                          <a:cs typeface="Arial" panose="020B0604020202020204" pitchFamily="34" charset="0"/>
                        </a:rPr>
                        <a:t>85</a:t>
                      </a:r>
                    </a:p>
                  </a:txBody>
                  <a:tcPr marT="21600" marB="21600">
                    <a:solidFill>
                      <a:srgbClr val="EAD1CE"/>
                    </a:solidFill>
                  </a:tcPr>
                </a:tc>
                <a:tc>
                  <a:txBody>
                    <a:bodyPr/>
                    <a:lstStyle/>
                    <a:p>
                      <a:pPr algn="ctr">
                        <a:lnSpc>
                          <a:spcPct val="90000"/>
                        </a:lnSpc>
                      </a:pPr>
                      <a:r>
                        <a:rPr lang="en-US" sz="900" dirty="0">
                          <a:latin typeface="Arial" panose="020B0604020202020204" pitchFamily="34" charset="0"/>
                          <a:cs typeface="Arial" panose="020B0604020202020204" pitchFamily="34" charset="0"/>
                        </a:rPr>
                        <a:t>39</a:t>
                      </a:r>
                    </a:p>
                  </a:txBody>
                  <a:tcPr marT="21600" marB="21600">
                    <a:solidFill>
                      <a:srgbClr val="EAD1CE"/>
                    </a:solidFill>
                  </a:tcPr>
                </a:tc>
                <a:tc>
                  <a:txBody>
                    <a:bodyPr/>
                    <a:lstStyle/>
                    <a:p>
                      <a:pPr algn="ctr">
                        <a:lnSpc>
                          <a:spcPct val="90000"/>
                        </a:lnSpc>
                      </a:pPr>
                      <a:r>
                        <a:rPr lang="en-US" sz="900" dirty="0">
                          <a:latin typeface="Arial" panose="020B0604020202020204" pitchFamily="34" charset="0"/>
                          <a:cs typeface="Arial" panose="020B0604020202020204" pitchFamily="34" charset="0"/>
                        </a:rPr>
                        <a:t>26 (23-NE)</a:t>
                      </a:r>
                    </a:p>
                  </a:txBody>
                  <a:tcPr marT="21600" marB="21600">
                    <a:solidFill>
                      <a:srgbClr val="EAD1CE"/>
                    </a:solidFill>
                  </a:tcPr>
                </a:tc>
                <a:tc rowSpan="2">
                  <a:txBody>
                    <a:bodyPr/>
                    <a:lstStyle/>
                    <a:p>
                      <a:pPr algn="ctr">
                        <a:lnSpc>
                          <a:spcPct val="90000"/>
                        </a:lnSpc>
                      </a:pPr>
                      <a:r>
                        <a:rPr lang="en-US" sz="900" dirty="0">
                          <a:latin typeface="Arial" panose="020B0604020202020204" pitchFamily="34" charset="0"/>
                          <a:cs typeface="Arial" panose="020B0604020202020204" pitchFamily="34" charset="0"/>
                        </a:rPr>
                        <a:t>1.53 (0.95-2.46)</a:t>
                      </a:r>
                    </a:p>
                  </a:txBody>
                  <a:tcPr marT="21600" marB="21600">
                    <a:solidFill>
                      <a:srgbClr val="EAD1CE"/>
                    </a:solidFill>
                  </a:tcPr>
                </a:tc>
                <a:tc rowSpan="2">
                  <a:txBody>
                    <a:bodyPr/>
                    <a:lstStyle/>
                    <a:p>
                      <a:pPr algn="ctr">
                        <a:lnSpc>
                          <a:spcPct val="90000"/>
                        </a:lnSpc>
                      </a:pPr>
                      <a:r>
                        <a:rPr lang="en-US" sz="900" dirty="0">
                          <a:latin typeface="Arial" panose="020B0604020202020204" pitchFamily="34" charset="0"/>
                          <a:cs typeface="Arial" panose="020B0604020202020204" pitchFamily="34" charset="0"/>
                        </a:rPr>
                        <a:t>1.48 (0.92-2.4)</a:t>
                      </a:r>
                    </a:p>
                  </a:txBody>
                  <a:tcPr marT="21600" marB="21600">
                    <a:solidFill>
                      <a:srgbClr val="EAD1CE"/>
                    </a:solidFill>
                  </a:tcPr>
                </a:tc>
                <a:extLst>
                  <a:ext uri="{0D108BD9-81ED-4DB2-BD59-A6C34878D82A}">
                    <a16:rowId xmlns:a16="http://schemas.microsoft.com/office/drawing/2014/main" val="802074653"/>
                  </a:ext>
                </a:extLst>
              </a:tr>
              <a:tr h="109961">
                <a:tc v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000" dirty="0">
                        <a:latin typeface="Arial" panose="020B0604020202020204" pitchFamily="34" charset="0"/>
                        <a:cs typeface="Arial" panose="020B0604020202020204" pitchFamily="34" charset="0"/>
                      </a:endParaRPr>
                    </a:p>
                  </a:txBody>
                  <a:tcPr marT="28800" marB="28800"/>
                </a:tc>
                <a:tc v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000" dirty="0">
                        <a:latin typeface="Arial" panose="020B0604020202020204" pitchFamily="34" charset="0"/>
                        <a:cs typeface="Arial" panose="020B0604020202020204" pitchFamily="34" charset="0"/>
                      </a:endParaRPr>
                    </a:p>
                  </a:txBody>
                  <a:tcPr marT="28800" marB="28800"/>
                </a:tc>
                <a:tc>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US" sz="900" dirty="0">
                          <a:latin typeface="Arial" panose="020B0604020202020204" pitchFamily="34" charset="0"/>
                          <a:cs typeface="Arial" panose="020B0604020202020204" pitchFamily="34" charset="0"/>
                        </a:rPr>
                        <a:t>Placebo + ARPI</a:t>
                      </a:r>
                    </a:p>
                  </a:txBody>
                  <a:tcPr marT="21600" marB="21600">
                    <a:solidFill>
                      <a:srgbClr val="EAD1CE"/>
                    </a:solidFill>
                  </a:tcPr>
                </a:tc>
                <a:tc>
                  <a:txBody>
                    <a:bodyPr/>
                    <a:lstStyle/>
                    <a:p>
                      <a:pPr algn="ctr">
                        <a:lnSpc>
                          <a:spcPct val="90000"/>
                        </a:lnSpc>
                      </a:pPr>
                      <a:r>
                        <a:rPr lang="en-US" sz="900" dirty="0">
                          <a:latin typeface="Arial" panose="020B0604020202020204" pitchFamily="34" charset="0"/>
                          <a:cs typeface="Arial" panose="020B0604020202020204" pitchFamily="34" charset="0"/>
                        </a:rPr>
                        <a:t>87</a:t>
                      </a:r>
                    </a:p>
                  </a:txBody>
                  <a:tcPr marT="21600" marB="21600">
                    <a:solidFill>
                      <a:srgbClr val="EAD1CE"/>
                    </a:solidFill>
                  </a:tcPr>
                </a:tc>
                <a:tc>
                  <a:txBody>
                    <a:bodyPr/>
                    <a:lstStyle/>
                    <a:p>
                      <a:pPr algn="ctr">
                        <a:lnSpc>
                          <a:spcPct val="90000"/>
                        </a:lnSpc>
                      </a:pPr>
                      <a:r>
                        <a:rPr lang="en-US" sz="900" dirty="0">
                          <a:latin typeface="Arial" panose="020B0604020202020204" pitchFamily="34" charset="0"/>
                          <a:cs typeface="Arial" panose="020B0604020202020204" pitchFamily="34" charset="0"/>
                        </a:rPr>
                        <a:t>32</a:t>
                      </a:r>
                    </a:p>
                  </a:txBody>
                  <a:tcPr marT="21600" marB="21600">
                    <a:solidFill>
                      <a:srgbClr val="EAD1CE"/>
                    </a:solidFill>
                  </a:tcPr>
                </a:tc>
                <a:tc>
                  <a:txBody>
                    <a:bodyPr/>
                    <a:lstStyle/>
                    <a:p>
                      <a:pPr algn="ctr">
                        <a:lnSpc>
                          <a:spcPct val="90000"/>
                        </a:lnSpc>
                      </a:pPr>
                      <a:r>
                        <a:rPr lang="en-US" sz="900" dirty="0">
                          <a:latin typeface="Arial" panose="020B0604020202020204" pitchFamily="34" charset="0"/>
                          <a:cs typeface="Arial" panose="020B0604020202020204" pitchFamily="34" charset="0"/>
                        </a:rPr>
                        <a:t>34 (26-NE)</a:t>
                      </a:r>
                    </a:p>
                  </a:txBody>
                  <a:tcPr marT="21600" marB="21600">
                    <a:solidFill>
                      <a:srgbClr val="EAD1CE"/>
                    </a:solidFill>
                  </a:tcPr>
                </a:tc>
                <a:tc vMerge="1">
                  <a:txBody>
                    <a:bodyPr/>
                    <a:lstStyle/>
                    <a:p>
                      <a:pPr algn="ctr"/>
                      <a:endParaRPr lang="en-US" sz="1000" dirty="0">
                        <a:latin typeface="Arial" panose="020B0604020202020204" pitchFamily="34" charset="0"/>
                        <a:cs typeface="Arial" panose="020B0604020202020204" pitchFamily="34" charset="0"/>
                      </a:endParaRPr>
                    </a:p>
                  </a:txBody>
                  <a:tcPr marT="28800" marB="28800"/>
                </a:tc>
                <a:tc vMerge="1">
                  <a:txBody>
                    <a:bodyPr/>
                    <a:lstStyle/>
                    <a:p>
                      <a:pPr algn="ctr"/>
                      <a:endParaRPr lang="en-US" sz="1000" dirty="0">
                        <a:latin typeface="Arial" panose="020B0604020202020204" pitchFamily="34" charset="0"/>
                        <a:cs typeface="Arial" panose="020B0604020202020204" pitchFamily="34" charset="0"/>
                      </a:endParaRPr>
                    </a:p>
                  </a:txBody>
                  <a:tcPr marT="28800" marB="28800"/>
                </a:tc>
                <a:extLst>
                  <a:ext uri="{0D108BD9-81ED-4DB2-BD59-A6C34878D82A}">
                    <a16:rowId xmlns:a16="http://schemas.microsoft.com/office/drawing/2014/main" val="1824327273"/>
                  </a:ext>
                </a:extLst>
              </a:tr>
              <a:tr h="109961">
                <a:tc rowSpan="4">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US" sz="900" i="1" dirty="0">
                          <a:latin typeface="Arial" panose="020B0604020202020204" pitchFamily="34" charset="0"/>
                          <a:cs typeface="Arial" panose="020B0604020202020204" pitchFamily="34" charset="0"/>
                        </a:rPr>
                        <a:t>PALB2</a:t>
                      </a:r>
                      <a:r>
                        <a:rPr lang="en-US" sz="900" dirty="0">
                          <a:latin typeface="Arial" panose="020B0604020202020204" pitchFamily="34" charset="0"/>
                          <a:cs typeface="Arial" panose="020B0604020202020204" pitchFamily="34" charset="0"/>
                        </a:rPr>
                        <a:t>m (N=41)</a:t>
                      </a:r>
                    </a:p>
                  </a:txBody>
                  <a:tcPr marT="21600" marB="21600">
                    <a:solidFill>
                      <a:srgbClr val="F5EAE8"/>
                    </a:solidFill>
                  </a:tcPr>
                </a:tc>
                <a:tc rowSpan="2">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US" sz="900" dirty="0">
                          <a:latin typeface="Arial" panose="020B0604020202020204" pitchFamily="34" charset="0"/>
                          <a:cs typeface="Arial" panose="020B0604020202020204" pitchFamily="34" charset="0"/>
                        </a:rPr>
                        <a:t>rPFS (BICR)</a:t>
                      </a:r>
                    </a:p>
                  </a:txBody>
                  <a:tcPr marT="21600" marB="21600">
                    <a:solidFill>
                      <a:srgbClr val="F5EAE8"/>
                    </a:solidFill>
                  </a:tcPr>
                </a:tc>
                <a:tc>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US" sz="900" dirty="0">
                          <a:latin typeface="Arial" panose="020B0604020202020204" pitchFamily="34" charset="0"/>
                          <a:cs typeface="Arial" panose="020B0604020202020204" pitchFamily="34" charset="0"/>
                        </a:rPr>
                        <a:t>PARPi + ARPI</a:t>
                      </a:r>
                    </a:p>
                  </a:txBody>
                  <a:tcPr marT="21600" marB="21600">
                    <a:solidFill>
                      <a:srgbClr val="F5EAE8"/>
                    </a:solidFill>
                  </a:tcPr>
                </a:tc>
                <a:tc>
                  <a:txBody>
                    <a:bodyPr/>
                    <a:lstStyle/>
                    <a:p>
                      <a:pPr algn="ctr">
                        <a:lnSpc>
                          <a:spcPct val="90000"/>
                        </a:lnSpc>
                      </a:pPr>
                      <a:r>
                        <a:rPr lang="en-US" sz="900" dirty="0">
                          <a:latin typeface="Arial" panose="020B0604020202020204" pitchFamily="34" charset="0"/>
                          <a:cs typeface="Arial" panose="020B0604020202020204" pitchFamily="34" charset="0"/>
                        </a:rPr>
                        <a:t>23</a:t>
                      </a:r>
                    </a:p>
                  </a:txBody>
                  <a:tcPr marT="21600" marB="21600">
                    <a:solidFill>
                      <a:srgbClr val="F5EAE8"/>
                    </a:solidFill>
                  </a:tcPr>
                </a:tc>
                <a:tc>
                  <a:txBody>
                    <a:bodyPr/>
                    <a:lstStyle/>
                    <a:p>
                      <a:pPr algn="ctr">
                        <a:lnSpc>
                          <a:spcPct val="90000"/>
                        </a:lnSpc>
                      </a:pPr>
                      <a:r>
                        <a:rPr lang="en-US" sz="900" dirty="0">
                          <a:latin typeface="Arial" panose="020B0604020202020204" pitchFamily="34" charset="0"/>
                          <a:cs typeface="Arial" panose="020B0604020202020204" pitchFamily="34" charset="0"/>
                        </a:rPr>
                        <a:t>12</a:t>
                      </a:r>
                    </a:p>
                  </a:txBody>
                  <a:tcPr marT="21600" marB="21600">
                    <a:solidFill>
                      <a:srgbClr val="F5EAE8"/>
                    </a:solidFill>
                  </a:tcPr>
                </a:tc>
                <a:tc>
                  <a:txBody>
                    <a:bodyPr/>
                    <a:lstStyle/>
                    <a:p>
                      <a:pPr algn="ctr">
                        <a:lnSpc>
                          <a:spcPct val="90000"/>
                        </a:lnSpc>
                      </a:pPr>
                      <a:r>
                        <a:rPr lang="en-US" sz="900" dirty="0">
                          <a:latin typeface="Arial" panose="020B0604020202020204" pitchFamily="34" charset="0"/>
                          <a:cs typeface="Arial" panose="020B0604020202020204" pitchFamily="34" charset="0"/>
                        </a:rPr>
                        <a:t>14 (8-NE)</a:t>
                      </a:r>
                    </a:p>
                  </a:txBody>
                  <a:tcPr marT="21600" marB="21600">
                    <a:solidFill>
                      <a:srgbClr val="F5EAE8"/>
                    </a:solidFill>
                  </a:tcPr>
                </a:tc>
                <a:tc rowSpan="2">
                  <a:txBody>
                    <a:bodyPr/>
                    <a:lstStyle/>
                    <a:p>
                      <a:pPr algn="ctr">
                        <a:lnSpc>
                          <a:spcPct val="90000"/>
                        </a:lnSpc>
                      </a:pPr>
                      <a:r>
                        <a:rPr lang="en-US" sz="900" dirty="0">
                          <a:latin typeface="Arial" panose="020B0604020202020204" pitchFamily="34" charset="0"/>
                          <a:cs typeface="Arial" panose="020B0604020202020204" pitchFamily="34" charset="0"/>
                        </a:rPr>
                        <a:t>0.52 (0.23-1.17)</a:t>
                      </a:r>
                    </a:p>
                  </a:txBody>
                  <a:tcPr marT="21600" marB="21600">
                    <a:solidFill>
                      <a:srgbClr val="F5EAE8"/>
                    </a:solidFill>
                  </a:tcPr>
                </a:tc>
                <a:tc rowSpan="2">
                  <a:txBody>
                    <a:bodyPr/>
                    <a:lstStyle/>
                    <a:p>
                      <a:pPr algn="ctr">
                        <a:lnSpc>
                          <a:spcPct val="90000"/>
                        </a:lnSpc>
                      </a:pPr>
                      <a:r>
                        <a:rPr lang="en-US" sz="900" dirty="0">
                          <a:latin typeface="Arial" panose="020B0604020202020204" pitchFamily="34" charset="0"/>
                          <a:cs typeface="Arial" panose="020B0604020202020204" pitchFamily="34" charset="0"/>
                        </a:rPr>
                        <a:t>0.43 (0.15-1.21)</a:t>
                      </a:r>
                    </a:p>
                  </a:txBody>
                  <a:tcPr marT="21600" marB="21600">
                    <a:solidFill>
                      <a:srgbClr val="F5EAE8"/>
                    </a:solidFill>
                  </a:tcPr>
                </a:tc>
                <a:extLst>
                  <a:ext uri="{0D108BD9-81ED-4DB2-BD59-A6C34878D82A}">
                    <a16:rowId xmlns:a16="http://schemas.microsoft.com/office/drawing/2014/main" val="1284909077"/>
                  </a:ext>
                </a:extLst>
              </a:tr>
              <a:tr h="109961">
                <a:tc v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000" dirty="0">
                        <a:latin typeface="Arial" panose="020B0604020202020204" pitchFamily="34" charset="0"/>
                        <a:cs typeface="Arial" panose="020B0604020202020204" pitchFamily="34" charset="0"/>
                      </a:endParaRPr>
                    </a:p>
                  </a:txBody>
                  <a:tcPr marT="28800" marB="28800"/>
                </a:tc>
                <a:tc v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000" dirty="0">
                        <a:latin typeface="Arial" panose="020B0604020202020204" pitchFamily="34" charset="0"/>
                        <a:cs typeface="Arial" panose="020B0604020202020204" pitchFamily="34" charset="0"/>
                      </a:endParaRPr>
                    </a:p>
                  </a:txBody>
                  <a:tcPr marT="28800" marB="28800"/>
                </a:tc>
                <a:tc>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US" sz="900" dirty="0">
                          <a:latin typeface="Arial" panose="020B0604020202020204" pitchFamily="34" charset="0"/>
                          <a:cs typeface="Arial" panose="020B0604020202020204" pitchFamily="34" charset="0"/>
                        </a:rPr>
                        <a:t>Placebo + ARPI</a:t>
                      </a:r>
                    </a:p>
                  </a:txBody>
                  <a:tcPr marT="21600" marB="21600">
                    <a:solidFill>
                      <a:srgbClr val="F5EAE8"/>
                    </a:solidFill>
                  </a:tcPr>
                </a:tc>
                <a:tc>
                  <a:txBody>
                    <a:bodyPr/>
                    <a:lstStyle/>
                    <a:p>
                      <a:pPr algn="ctr">
                        <a:lnSpc>
                          <a:spcPct val="90000"/>
                        </a:lnSpc>
                      </a:pPr>
                      <a:r>
                        <a:rPr lang="en-US" sz="900" dirty="0">
                          <a:latin typeface="Arial" panose="020B0604020202020204" pitchFamily="34" charset="0"/>
                          <a:cs typeface="Arial" panose="020B0604020202020204" pitchFamily="34" charset="0"/>
                        </a:rPr>
                        <a:t>18</a:t>
                      </a:r>
                    </a:p>
                  </a:txBody>
                  <a:tcPr marT="21600" marB="21600">
                    <a:solidFill>
                      <a:srgbClr val="F5EAE8"/>
                    </a:solidFill>
                  </a:tcPr>
                </a:tc>
                <a:tc>
                  <a:txBody>
                    <a:bodyPr/>
                    <a:lstStyle/>
                    <a:p>
                      <a:pPr algn="ctr">
                        <a:lnSpc>
                          <a:spcPct val="90000"/>
                        </a:lnSpc>
                      </a:pPr>
                      <a:r>
                        <a:rPr lang="en-US" sz="900" dirty="0">
                          <a:latin typeface="Arial" panose="020B0604020202020204" pitchFamily="34" charset="0"/>
                          <a:cs typeface="Arial" panose="020B0604020202020204" pitchFamily="34" charset="0"/>
                        </a:rPr>
                        <a:t>13</a:t>
                      </a:r>
                    </a:p>
                  </a:txBody>
                  <a:tcPr marT="21600" marB="21600">
                    <a:solidFill>
                      <a:srgbClr val="F5EAE8"/>
                    </a:solidFill>
                  </a:tcPr>
                </a:tc>
                <a:tc>
                  <a:txBody>
                    <a:bodyPr/>
                    <a:lstStyle/>
                    <a:p>
                      <a:pPr algn="ctr">
                        <a:lnSpc>
                          <a:spcPct val="90000"/>
                        </a:lnSpc>
                      </a:pPr>
                      <a:r>
                        <a:rPr lang="en-US" sz="900" dirty="0">
                          <a:latin typeface="Arial" panose="020B0604020202020204" pitchFamily="34" charset="0"/>
                          <a:cs typeface="Arial" panose="020B0604020202020204" pitchFamily="34" charset="0"/>
                        </a:rPr>
                        <a:t>9 (2-20)</a:t>
                      </a:r>
                    </a:p>
                  </a:txBody>
                  <a:tcPr marT="21600" marB="21600">
                    <a:solidFill>
                      <a:srgbClr val="F5EAE8"/>
                    </a:solidFill>
                  </a:tcPr>
                </a:tc>
                <a:tc vMerge="1">
                  <a:txBody>
                    <a:bodyPr/>
                    <a:lstStyle/>
                    <a:p>
                      <a:pPr algn="ctr"/>
                      <a:endParaRPr lang="en-US" sz="1000" dirty="0">
                        <a:latin typeface="Arial" panose="020B0604020202020204" pitchFamily="34" charset="0"/>
                        <a:cs typeface="Arial" panose="020B0604020202020204" pitchFamily="34" charset="0"/>
                      </a:endParaRPr>
                    </a:p>
                  </a:txBody>
                  <a:tcPr marT="28800" marB="28800"/>
                </a:tc>
                <a:tc vMerge="1">
                  <a:txBody>
                    <a:bodyPr/>
                    <a:lstStyle/>
                    <a:p>
                      <a:pPr algn="ctr"/>
                      <a:endParaRPr lang="en-US" sz="1000" dirty="0">
                        <a:latin typeface="Arial" panose="020B0604020202020204" pitchFamily="34" charset="0"/>
                        <a:cs typeface="Arial" panose="020B0604020202020204" pitchFamily="34" charset="0"/>
                      </a:endParaRPr>
                    </a:p>
                  </a:txBody>
                  <a:tcPr marT="28800" marB="28800"/>
                </a:tc>
                <a:extLst>
                  <a:ext uri="{0D108BD9-81ED-4DB2-BD59-A6C34878D82A}">
                    <a16:rowId xmlns:a16="http://schemas.microsoft.com/office/drawing/2014/main" val="2762136601"/>
                  </a:ext>
                </a:extLst>
              </a:tr>
              <a:tr h="109961">
                <a:tc v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000" dirty="0">
                        <a:latin typeface="Arial" panose="020B0604020202020204" pitchFamily="34" charset="0"/>
                        <a:cs typeface="Arial" panose="020B0604020202020204" pitchFamily="34" charset="0"/>
                      </a:endParaRPr>
                    </a:p>
                  </a:txBody>
                  <a:tcPr marT="28800" marB="28800"/>
                </a:tc>
                <a:tc rowSpan="2">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US" sz="900" dirty="0">
                          <a:latin typeface="Arial" panose="020B0604020202020204" pitchFamily="34" charset="0"/>
                          <a:cs typeface="Arial" panose="020B0604020202020204" pitchFamily="34" charset="0"/>
                        </a:rPr>
                        <a:t>OS</a:t>
                      </a:r>
                    </a:p>
                  </a:txBody>
                  <a:tcPr marT="21600" marB="21600">
                    <a:solidFill>
                      <a:srgbClr val="F5EAE8"/>
                    </a:solidFill>
                  </a:tcPr>
                </a:tc>
                <a:tc>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US" sz="900" dirty="0">
                          <a:latin typeface="Arial" panose="020B0604020202020204" pitchFamily="34" charset="0"/>
                          <a:cs typeface="Arial" panose="020B0604020202020204" pitchFamily="34" charset="0"/>
                        </a:rPr>
                        <a:t>PARPi + ARPI</a:t>
                      </a:r>
                    </a:p>
                  </a:txBody>
                  <a:tcPr marT="21600" marB="21600">
                    <a:solidFill>
                      <a:srgbClr val="F5EAE8"/>
                    </a:solidFill>
                  </a:tcPr>
                </a:tc>
                <a:tc>
                  <a:txBody>
                    <a:bodyPr/>
                    <a:lstStyle/>
                    <a:p>
                      <a:pPr algn="ctr">
                        <a:lnSpc>
                          <a:spcPct val="90000"/>
                        </a:lnSpc>
                      </a:pPr>
                      <a:r>
                        <a:rPr lang="en-US" sz="900" dirty="0">
                          <a:latin typeface="Arial" panose="020B0604020202020204" pitchFamily="34" charset="0"/>
                          <a:cs typeface="Arial" panose="020B0604020202020204" pitchFamily="34" charset="0"/>
                        </a:rPr>
                        <a:t>23</a:t>
                      </a:r>
                    </a:p>
                  </a:txBody>
                  <a:tcPr marT="21600" marB="21600">
                    <a:solidFill>
                      <a:srgbClr val="F5EAE8"/>
                    </a:solidFill>
                  </a:tcPr>
                </a:tc>
                <a:tc>
                  <a:txBody>
                    <a:bodyPr/>
                    <a:lstStyle/>
                    <a:p>
                      <a:pPr algn="ctr">
                        <a:lnSpc>
                          <a:spcPct val="90000"/>
                        </a:lnSpc>
                      </a:pPr>
                      <a:r>
                        <a:rPr lang="en-US" sz="900" dirty="0">
                          <a:latin typeface="Arial" panose="020B0604020202020204" pitchFamily="34" charset="0"/>
                          <a:cs typeface="Arial" panose="020B0604020202020204" pitchFamily="34" charset="0"/>
                        </a:rPr>
                        <a:t>12</a:t>
                      </a:r>
                    </a:p>
                  </a:txBody>
                  <a:tcPr marT="21600" marB="21600">
                    <a:solidFill>
                      <a:srgbClr val="F5EAE8"/>
                    </a:solidFill>
                  </a:tcPr>
                </a:tc>
                <a:tc>
                  <a:txBody>
                    <a:bodyPr/>
                    <a:lstStyle/>
                    <a:p>
                      <a:pPr algn="ctr">
                        <a:lnSpc>
                          <a:spcPct val="90000"/>
                        </a:lnSpc>
                      </a:pPr>
                      <a:r>
                        <a:rPr lang="en-US" sz="900" dirty="0">
                          <a:latin typeface="Arial" panose="020B0604020202020204" pitchFamily="34" charset="0"/>
                          <a:cs typeface="Arial" panose="020B0604020202020204" pitchFamily="34" charset="0"/>
                        </a:rPr>
                        <a:t>25 (15-NE)</a:t>
                      </a:r>
                    </a:p>
                  </a:txBody>
                  <a:tcPr marT="21600" marB="21600">
                    <a:solidFill>
                      <a:srgbClr val="F5EAE8"/>
                    </a:solidFill>
                  </a:tcPr>
                </a:tc>
                <a:tc rowSpan="2">
                  <a:txBody>
                    <a:bodyPr/>
                    <a:lstStyle/>
                    <a:p>
                      <a:pPr algn="ctr">
                        <a:lnSpc>
                          <a:spcPct val="90000"/>
                        </a:lnSpc>
                      </a:pPr>
                      <a:r>
                        <a:rPr lang="en-US" sz="900" dirty="0">
                          <a:latin typeface="Arial" panose="020B0604020202020204" pitchFamily="34" charset="0"/>
                          <a:cs typeface="Arial" panose="020B0604020202020204" pitchFamily="34" charset="0"/>
                        </a:rPr>
                        <a:t>0.78 (0.34-1.8)</a:t>
                      </a:r>
                    </a:p>
                  </a:txBody>
                  <a:tcPr marT="21600" marB="21600">
                    <a:solidFill>
                      <a:srgbClr val="F5EAE8"/>
                    </a:solidFill>
                  </a:tcPr>
                </a:tc>
                <a:tc rowSpan="2">
                  <a:txBody>
                    <a:bodyPr/>
                    <a:lstStyle/>
                    <a:p>
                      <a:pPr algn="ctr">
                        <a:lnSpc>
                          <a:spcPct val="90000"/>
                        </a:lnSpc>
                      </a:pPr>
                      <a:r>
                        <a:rPr lang="en-US" sz="900" dirty="0">
                          <a:latin typeface="Arial" panose="020B0604020202020204" pitchFamily="34" charset="0"/>
                          <a:cs typeface="Arial" panose="020B0604020202020204" pitchFamily="34" charset="0"/>
                        </a:rPr>
                        <a:t>0.59 (0.21-1.65)</a:t>
                      </a:r>
                    </a:p>
                  </a:txBody>
                  <a:tcPr marT="21600" marB="21600">
                    <a:solidFill>
                      <a:srgbClr val="F5EAE8"/>
                    </a:solidFill>
                  </a:tcPr>
                </a:tc>
                <a:extLst>
                  <a:ext uri="{0D108BD9-81ED-4DB2-BD59-A6C34878D82A}">
                    <a16:rowId xmlns:a16="http://schemas.microsoft.com/office/drawing/2014/main" val="628678846"/>
                  </a:ext>
                </a:extLst>
              </a:tr>
              <a:tr h="109961">
                <a:tc v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000" dirty="0">
                        <a:latin typeface="Arial" panose="020B0604020202020204" pitchFamily="34" charset="0"/>
                        <a:cs typeface="Arial" panose="020B0604020202020204" pitchFamily="34" charset="0"/>
                      </a:endParaRPr>
                    </a:p>
                  </a:txBody>
                  <a:tcPr marT="28800" marB="28800"/>
                </a:tc>
                <a:tc v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000" dirty="0">
                        <a:latin typeface="Arial" panose="020B0604020202020204" pitchFamily="34" charset="0"/>
                        <a:cs typeface="Arial" panose="020B0604020202020204" pitchFamily="34" charset="0"/>
                      </a:endParaRPr>
                    </a:p>
                  </a:txBody>
                  <a:tcPr marT="28800" marB="28800"/>
                </a:tc>
                <a:tc>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US" sz="900" dirty="0">
                          <a:latin typeface="Arial" panose="020B0604020202020204" pitchFamily="34" charset="0"/>
                          <a:cs typeface="Arial" panose="020B0604020202020204" pitchFamily="34" charset="0"/>
                        </a:rPr>
                        <a:t>Placebo + ARPI</a:t>
                      </a:r>
                    </a:p>
                  </a:txBody>
                  <a:tcPr marT="21600" marB="21600">
                    <a:solidFill>
                      <a:srgbClr val="F5EAE8"/>
                    </a:solidFill>
                  </a:tcPr>
                </a:tc>
                <a:tc>
                  <a:txBody>
                    <a:bodyPr/>
                    <a:lstStyle/>
                    <a:p>
                      <a:pPr algn="ctr">
                        <a:lnSpc>
                          <a:spcPct val="90000"/>
                        </a:lnSpc>
                      </a:pPr>
                      <a:r>
                        <a:rPr lang="en-US" sz="900" dirty="0">
                          <a:latin typeface="Arial" panose="020B0604020202020204" pitchFamily="34" charset="0"/>
                          <a:cs typeface="Arial" panose="020B0604020202020204" pitchFamily="34" charset="0"/>
                        </a:rPr>
                        <a:t>18</a:t>
                      </a:r>
                    </a:p>
                  </a:txBody>
                  <a:tcPr marT="21600" marB="21600">
                    <a:solidFill>
                      <a:srgbClr val="F5EAE8"/>
                    </a:solidFill>
                  </a:tcPr>
                </a:tc>
                <a:tc>
                  <a:txBody>
                    <a:bodyPr/>
                    <a:lstStyle/>
                    <a:p>
                      <a:pPr algn="ctr">
                        <a:lnSpc>
                          <a:spcPct val="90000"/>
                        </a:lnSpc>
                      </a:pPr>
                      <a:r>
                        <a:rPr lang="en-US" sz="900" dirty="0">
                          <a:latin typeface="Arial" panose="020B0604020202020204" pitchFamily="34" charset="0"/>
                          <a:cs typeface="Arial" panose="020B0604020202020204" pitchFamily="34" charset="0"/>
                        </a:rPr>
                        <a:t>11</a:t>
                      </a:r>
                    </a:p>
                  </a:txBody>
                  <a:tcPr marT="21600" marB="21600">
                    <a:solidFill>
                      <a:srgbClr val="F5EAE8"/>
                    </a:solidFill>
                  </a:tcPr>
                </a:tc>
                <a:tc>
                  <a:txBody>
                    <a:bodyPr/>
                    <a:lstStyle/>
                    <a:p>
                      <a:pPr algn="ctr">
                        <a:lnSpc>
                          <a:spcPct val="90000"/>
                        </a:lnSpc>
                      </a:pPr>
                      <a:r>
                        <a:rPr lang="en-US" sz="900" dirty="0">
                          <a:latin typeface="Arial" panose="020B0604020202020204" pitchFamily="34" charset="0"/>
                          <a:cs typeface="Arial" panose="020B0604020202020204" pitchFamily="34" charset="0"/>
                        </a:rPr>
                        <a:t>20 (11-NE)</a:t>
                      </a:r>
                    </a:p>
                  </a:txBody>
                  <a:tcPr marT="21600" marB="21600">
                    <a:solidFill>
                      <a:srgbClr val="F5EAE8"/>
                    </a:solidFill>
                  </a:tcPr>
                </a:tc>
                <a:tc vMerge="1">
                  <a:txBody>
                    <a:bodyPr/>
                    <a:lstStyle/>
                    <a:p>
                      <a:pPr algn="ctr"/>
                      <a:endParaRPr lang="en-US" sz="1000" dirty="0">
                        <a:latin typeface="Arial" panose="020B0604020202020204" pitchFamily="34" charset="0"/>
                        <a:cs typeface="Arial" panose="020B0604020202020204" pitchFamily="34" charset="0"/>
                      </a:endParaRPr>
                    </a:p>
                  </a:txBody>
                  <a:tcPr marT="28800" marB="28800"/>
                </a:tc>
                <a:tc vMerge="1">
                  <a:txBody>
                    <a:bodyPr/>
                    <a:lstStyle/>
                    <a:p>
                      <a:pPr algn="ctr"/>
                      <a:endParaRPr lang="en-US" sz="1000" dirty="0">
                        <a:latin typeface="Arial" panose="020B0604020202020204" pitchFamily="34" charset="0"/>
                        <a:cs typeface="Arial" panose="020B0604020202020204" pitchFamily="34" charset="0"/>
                      </a:endParaRPr>
                    </a:p>
                  </a:txBody>
                  <a:tcPr marT="28800" marB="28800"/>
                </a:tc>
                <a:extLst>
                  <a:ext uri="{0D108BD9-81ED-4DB2-BD59-A6C34878D82A}">
                    <a16:rowId xmlns:a16="http://schemas.microsoft.com/office/drawing/2014/main" val="2464644281"/>
                  </a:ext>
                </a:extLst>
              </a:tr>
            </a:tbl>
          </a:graphicData>
        </a:graphic>
      </p:graphicFrame>
      <p:sp>
        <p:nvSpPr>
          <p:cNvPr id="30" name="TextBox 29">
            <a:extLst>
              <a:ext uri="{FF2B5EF4-FFF2-40B4-BE49-F238E27FC236}">
                <a16:creationId xmlns:a16="http://schemas.microsoft.com/office/drawing/2014/main" id="{6651B6C1-C6DE-4817-8348-B3FA70150A7E}"/>
              </a:ext>
            </a:extLst>
          </p:cNvPr>
          <p:cNvSpPr txBox="1"/>
          <p:nvPr/>
        </p:nvSpPr>
        <p:spPr>
          <a:xfrm>
            <a:off x="10034813" y="3635732"/>
            <a:ext cx="952500" cy="338554"/>
          </a:xfrm>
          <a:prstGeom prst="rect">
            <a:avLst/>
          </a:prstGeom>
          <a:noFill/>
        </p:spPr>
        <p:txBody>
          <a:bodyPr wrap="square" rtlCol="0">
            <a:spAutoFit/>
          </a:bodyPr>
          <a:lstStyle/>
          <a:p>
            <a:r>
              <a:rPr lang="en-CA" sz="1600" i="1" dirty="0">
                <a:latin typeface="Arial" panose="020B0604020202020204" pitchFamily="34" charset="0"/>
                <a:cs typeface="Arial" panose="020B0604020202020204" pitchFamily="34" charset="0"/>
              </a:rPr>
              <a:t>BRCA2</a:t>
            </a:r>
            <a:endParaRPr lang="en-CA" i="1" dirty="0">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A2E18B13-0C92-4279-9900-E34855B26F4D}"/>
              </a:ext>
            </a:extLst>
          </p:cNvPr>
          <p:cNvSpPr txBox="1"/>
          <p:nvPr/>
        </p:nvSpPr>
        <p:spPr>
          <a:xfrm>
            <a:off x="10034812" y="2276872"/>
            <a:ext cx="1893835" cy="553998"/>
          </a:xfrm>
          <a:prstGeom prst="rect">
            <a:avLst/>
          </a:prstGeom>
          <a:noFill/>
        </p:spPr>
        <p:txBody>
          <a:bodyPr wrap="square" rtlCol="0">
            <a:spAutoFit/>
          </a:bodyPr>
          <a:lstStyle/>
          <a:p>
            <a:r>
              <a:rPr lang="en-CA" sz="1600" i="1" dirty="0">
                <a:latin typeface="Arial" panose="020B0604020202020204" pitchFamily="34" charset="0"/>
                <a:cs typeface="Arial" panose="020B0604020202020204" pitchFamily="34" charset="0"/>
              </a:rPr>
              <a:t>ATM</a:t>
            </a:r>
            <a:r>
              <a:rPr lang="en-CA" i="1"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not strongly linked to outcomes</a:t>
            </a:r>
            <a:endParaRPr lang="en-CA" sz="1200" dirty="0">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F0F83191-78FE-0E5B-1774-6CE4250519CA}"/>
              </a:ext>
            </a:extLst>
          </p:cNvPr>
          <p:cNvSpPr/>
          <p:nvPr/>
        </p:nvSpPr>
        <p:spPr>
          <a:xfrm>
            <a:off x="7727091" y="2163574"/>
            <a:ext cx="1153297" cy="64807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 name="Rectangle 18">
            <a:extLst>
              <a:ext uri="{FF2B5EF4-FFF2-40B4-BE49-F238E27FC236}">
                <a16:creationId xmlns:a16="http://schemas.microsoft.com/office/drawing/2014/main" id="{A160BA80-E77D-D050-6265-2D83DA37DE86}"/>
              </a:ext>
            </a:extLst>
          </p:cNvPr>
          <p:cNvSpPr/>
          <p:nvPr/>
        </p:nvSpPr>
        <p:spPr>
          <a:xfrm>
            <a:off x="7727091" y="3501008"/>
            <a:ext cx="1153297" cy="64807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0105671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0" grpId="0"/>
      <p:bldP spid="31" grpId="0"/>
      <p:bldP spid="18" grpId="0" animBg="1"/>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5" name="Block Arc 2184">
            <a:extLst>
              <a:ext uri="{FF2B5EF4-FFF2-40B4-BE49-F238E27FC236}">
                <a16:creationId xmlns:a16="http://schemas.microsoft.com/office/drawing/2014/main" id="{CC27E2B1-36A9-08BB-B693-21425FAB89D4}"/>
              </a:ext>
            </a:extLst>
          </p:cNvPr>
          <p:cNvSpPr/>
          <p:nvPr/>
        </p:nvSpPr>
        <p:spPr>
          <a:xfrm>
            <a:off x="4154970" y="2132856"/>
            <a:ext cx="3996191" cy="3632692"/>
          </a:xfrm>
          <a:prstGeom prst="blockArc">
            <a:avLst>
              <a:gd name="adj1" fmla="val 10800000"/>
              <a:gd name="adj2" fmla="val 21401895"/>
              <a:gd name="adj3" fmla="val 1873"/>
            </a:avLst>
          </a:prstGeom>
          <a:solidFill>
            <a:srgbClr val="FFA4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A0FFCB66-39B1-46DF-B927-F67CF75083EB}"/>
              </a:ext>
            </a:extLst>
          </p:cNvPr>
          <p:cNvSpPr>
            <a:spLocks noGrp="1"/>
          </p:cNvSpPr>
          <p:nvPr>
            <p:ph type="title"/>
          </p:nvPr>
        </p:nvSpPr>
        <p:spPr>
          <a:xfrm>
            <a:off x="619201" y="259200"/>
            <a:ext cx="10963199" cy="864000"/>
          </a:xfrm>
        </p:spPr>
        <p:txBody>
          <a:bodyPr>
            <a:normAutofit/>
          </a:bodyPr>
          <a:lstStyle/>
          <a:p>
            <a:r>
              <a:rPr lang="en-US" dirty="0"/>
              <a:t>Clinically-relevant genomic alterations beyond  DNA damage repair pathways</a:t>
            </a:r>
            <a:endParaRPr lang="en-CA" dirty="0"/>
          </a:p>
        </p:txBody>
      </p:sp>
      <p:sp>
        <p:nvSpPr>
          <p:cNvPr id="5" name="Slide Number Placeholder 4">
            <a:extLst>
              <a:ext uri="{FF2B5EF4-FFF2-40B4-BE49-F238E27FC236}">
                <a16:creationId xmlns:a16="http://schemas.microsoft.com/office/drawing/2014/main" id="{0CC983C3-E5D0-18EA-81A6-429C8E0B37E8}"/>
              </a:ext>
            </a:extLst>
          </p:cNvPr>
          <p:cNvSpPr>
            <a:spLocks noGrp="1"/>
          </p:cNvSpPr>
          <p:nvPr>
            <p:ph type="sldNum" sz="quarter" idx="4"/>
          </p:nvPr>
        </p:nvSpPr>
        <p:spPr>
          <a:xfrm>
            <a:off x="10800523" y="6428359"/>
            <a:ext cx="781877" cy="365125"/>
          </a:xfrm>
        </p:spPr>
        <p:txBody>
          <a:bodyPr/>
          <a:lstStyle/>
          <a:p>
            <a:fld id="{58C1EAFC-9660-4A13-8A2A-6D8F7B0405F6}" type="slidenum">
              <a:rPr lang="en-CA" smtClean="0"/>
              <a:pPr/>
              <a:t>14</a:t>
            </a:fld>
            <a:endParaRPr lang="en-CA" dirty="0"/>
          </a:p>
        </p:txBody>
      </p:sp>
      <p:sp>
        <p:nvSpPr>
          <p:cNvPr id="6" name="Content Placeholder 5">
            <a:extLst>
              <a:ext uri="{FF2B5EF4-FFF2-40B4-BE49-F238E27FC236}">
                <a16:creationId xmlns:a16="http://schemas.microsoft.com/office/drawing/2014/main" id="{E41F98F9-DEAA-F881-16D8-21D771DD65DA}"/>
              </a:ext>
            </a:extLst>
          </p:cNvPr>
          <p:cNvSpPr>
            <a:spLocks noGrp="1"/>
          </p:cNvSpPr>
          <p:nvPr>
            <p:ph sz="quarter" idx="15"/>
          </p:nvPr>
        </p:nvSpPr>
        <p:spPr>
          <a:xfrm>
            <a:off x="620183" y="6356351"/>
            <a:ext cx="10180339" cy="365125"/>
          </a:xfrm>
        </p:spPr>
        <p:txBody>
          <a:bodyPr/>
          <a:lstStyle/>
          <a:p>
            <a:r>
              <a:rPr lang="en-US" sz="1100" dirty="0"/>
              <a:t>Annala M, et al. Cancer Discov. 2018;</a:t>
            </a:r>
            <a:r>
              <a:rPr lang="es-ES" sz="1100" dirty="0"/>
              <a:t>8(4):444-57</a:t>
            </a:r>
            <a:r>
              <a:rPr lang="en-US" sz="1100" dirty="0"/>
              <a:t>; Herberts C, et al. Eur Urol. 2020;</a:t>
            </a:r>
            <a:r>
              <a:rPr lang="es-ES" sz="1100" dirty="0"/>
              <a:t>78(6):834-44</a:t>
            </a:r>
            <a:r>
              <a:rPr lang="en-US" sz="1100" dirty="0"/>
              <a:t>; Annala M, et al. Annals Oncol. 2021;32(7):</a:t>
            </a:r>
            <a:r>
              <a:rPr lang="es-ES" sz="1100" dirty="0"/>
              <a:t>896-905</a:t>
            </a:r>
            <a:r>
              <a:rPr lang="en-US" sz="1100" dirty="0"/>
              <a:t>; Image adapted from Robinson D et al. Cell 2015;161(5):</a:t>
            </a:r>
            <a:r>
              <a:rPr lang="es-ES" sz="1100" dirty="0"/>
              <a:t>1215-28</a:t>
            </a:r>
            <a:r>
              <a:rPr lang="en-US" sz="1100" dirty="0"/>
              <a:t>; Abida W, et al. </a:t>
            </a:r>
            <a:r>
              <a:rPr lang="pl-PL" sz="1100" dirty="0"/>
              <a:t>Proc Natl Acad Sci U S A.</a:t>
            </a:r>
            <a:r>
              <a:rPr lang="en-US" sz="1100" dirty="0"/>
              <a:t> 2019;</a:t>
            </a:r>
            <a:r>
              <a:rPr lang="es-ES" sz="1100" dirty="0"/>
              <a:t>116(23):11428-36</a:t>
            </a:r>
            <a:r>
              <a:rPr lang="en-US" sz="1100" dirty="0"/>
              <a:t>; van Dessel LF et al. Nat Commun. 2019;</a:t>
            </a:r>
            <a:r>
              <a:rPr lang="es-ES" sz="1100" dirty="0"/>
              <a:t>10:5251</a:t>
            </a:r>
            <a:endParaRPr lang="en-US" sz="1100" dirty="0"/>
          </a:p>
        </p:txBody>
      </p:sp>
      <p:sp>
        <p:nvSpPr>
          <p:cNvPr id="10" name="TextBox 9">
            <a:extLst>
              <a:ext uri="{FF2B5EF4-FFF2-40B4-BE49-F238E27FC236}">
                <a16:creationId xmlns:a16="http://schemas.microsoft.com/office/drawing/2014/main" id="{54B10CAC-9E94-5605-7E11-B89A3CE9A9DC}"/>
              </a:ext>
            </a:extLst>
          </p:cNvPr>
          <p:cNvSpPr txBox="1"/>
          <p:nvPr/>
        </p:nvSpPr>
        <p:spPr>
          <a:xfrm>
            <a:off x="616710" y="2053195"/>
            <a:ext cx="3079575" cy="2554545"/>
          </a:xfrm>
          <a:prstGeom prst="rect">
            <a:avLst/>
          </a:prstGeom>
          <a:noFill/>
          <a:ln w="28575">
            <a:solidFill>
              <a:schemeClr val="accent1"/>
            </a:solidFill>
          </a:ln>
        </p:spPr>
        <p:txBody>
          <a:bodyPr wrap="square" rtlCol="0">
            <a:spAutoFit/>
          </a:bodyPr>
          <a:lstStyle/>
          <a:p>
            <a:pPr algn="ctr"/>
            <a:r>
              <a:rPr lang="en-GB" sz="1600" b="1" dirty="0">
                <a:latin typeface="Arial" panose="020B0604020202020204" pitchFamily="34" charset="0"/>
                <a:cs typeface="Arial" panose="020B0604020202020204" pitchFamily="34" charset="0"/>
              </a:rPr>
              <a:t>Correlative studies</a:t>
            </a:r>
            <a:r>
              <a:rPr lang="en-GB" sz="1600" dirty="0">
                <a:latin typeface="Arial" panose="020B0604020202020204" pitchFamily="34" charset="0"/>
                <a:cs typeface="Arial" panose="020B0604020202020204" pitchFamily="34" charset="0"/>
              </a:rPr>
              <a:t>: non-DNA repair genomic alterations associate with different disease prognosis and may even predict outcomes in some contexts</a:t>
            </a:r>
          </a:p>
          <a:p>
            <a:endParaRPr lang="en-GB" sz="1600" dirty="0">
              <a:solidFill>
                <a:srgbClr val="002557"/>
              </a:solidFill>
              <a:latin typeface="Arial" panose="020B0604020202020204" pitchFamily="34" charset="0"/>
              <a:cs typeface="Arial" panose="020B0604020202020204" pitchFamily="34" charset="0"/>
            </a:endParaRPr>
          </a:p>
          <a:p>
            <a:pPr algn="ctr"/>
            <a:r>
              <a:rPr lang="en-GB" sz="1600" b="1" i="1" dirty="0">
                <a:solidFill>
                  <a:schemeClr val="accent1"/>
                </a:solidFill>
                <a:latin typeface="Arial" panose="020B0604020202020204" pitchFamily="34" charset="0"/>
                <a:cs typeface="Arial" panose="020B0604020202020204" pitchFamily="34" charset="0"/>
              </a:rPr>
              <a:t>SPOP, FOXA1</a:t>
            </a:r>
          </a:p>
          <a:p>
            <a:pPr algn="ctr"/>
            <a:r>
              <a:rPr lang="en-GB" sz="1600" b="1" i="1" dirty="0">
                <a:solidFill>
                  <a:schemeClr val="accent1"/>
                </a:solidFill>
                <a:latin typeface="Arial" panose="020B0604020202020204" pitchFamily="34" charset="0"/>
                <a:cs typeface="Arial" panose="020B0604020202020204" pitchFamily="34" charset="0"/>
              </a:rPr>
              <a:t>AR</a:t>
            </a:r>
            <a:r>
              <a:rPr lang="en-GB" sz="1600" b="1" dirty="0">
                <a:solidFill>
                  <a:schemeClr val="accent1"/>
                </a:solidFill>
                <a:latin typeface="Arial" panose="020B0604020202020204" pitchFamily="34" charset="0"/>
                <a:cs typeface="Arial" panose="020B0604020202020204" pitchFamily="34" charset="0"/>
              </a:rPr>
              <a:t> gene and enhancer</a:t>
            </a:r>
          </a:p>
          <a:p>
            <a:pPr algn="ctr"/>
            <a:r>
              <a:rPr lang="en-GB" sz="1600" b="1" i="1" dirty="0">
                <a:solidFill>
                  <a:schemeClr val="accent1"/>
                </a:solidFill>
                <a:latin typeface="Arial" panose="020B0604020202020204" pitchFamily="34" charset="0"/>
                <a:cs typeface="Arial" panose="020B0604020202020204" pitchFamily="34" charset="0"/>
              </a:rPr>
              <a:t>PTEN</a:t>
            </a:r>
            <a:r>
              <a:rPr lang="en-GB" sz="1600" b="1" dirty="0">
                <a:solidFill>
                  <a:schemeClr val="accent1"/>
                </a:solidFill>
                <a:latin typeface="Arial" panose="020B0604020202020204" pitchFamily="34" charset="0"/>
                <a:cs typeface="Arial" panose="020B0604020202020204" pitchFamily="34" charset="0"/>
              </a:rPr>
              <a:t>, </a:t>
            </a:r>
            <a:r>
              <a:rPr lang="en-GB" sz="1600" b="1" i="1" dirty="0">
                <a:solidFill>
                  <a:schemeClr val="accent1"/>
                </a:solidFill>
                <a:latin typeface="Arial" panose="020B0604020202020204" pitchFamily="34" charset="0"/>
                <a:cs typeface="Arial" panose="020B0604020202020204" pitchFamily="34" charset="0"/>
              </a:rPr>
              <a:t>PIK3CA</a:t>
            </a:r>
            <a:r>
              <a:rPr lang="en-GB" sz="1600" b="1" dirty="0">
                <a:solidFill>
                  <a:schemeClr val="accent1"/>
                </a:solidFill>
                <a:latin typeface="Arial" panose="020B0604020202020204" pitchFamily="34" charset="0"/>
                <a:cs typeface="Arial" panose="020B0604020202020204" pitchFamily="34" charset="0"/>
              </a:rPr>
              <a:t>, </a:t>
            </a:r>
            <a:r>
              <a:rPr lang="en-GB" sz="1600" b="1" i="1" dirty="0">
                <a:solidFill>
                  <a:schemeClr val="accent1"/>
                </a:solidFill>
                <a:latin typeface="Arial" panose="020B0604020202020204" pitchFamily="34" charset="0"/>
                <a:cs typeface="Arial" panose="020B0604020202020204" pitchFamily="34" charset="0"/>
              </a:rPr>
              <a:t>AKT1</a:t>
            </a:r>
          </a:p>
          <a:p>
            <a:pPr algn="ctr"/>
            <a:r>
              <a:rPr lang="en-US" sz="1600" b="1" i="1" dirty="0">
                <a:solidFill>
                  <a:schemeClr val="accent1"/>
                </a:solidFill>
                <a:latin typeface="Arial" panose="020B0604020202020204" pitchFamily="34" charset="0"/>
                <a:cs typeface="Arial" panose="020B0604020202020204" pitchFamily="34" charset="0"/>
              </a:rPr>
              <a:t>TP53 and RB1</a:t>
            </a:r>
            <a:endParaRPr lang="en-CA" sz="1600" b="1" i="1" dirty="0">
              <a:solidFill>
                <a:schemeClr val="accent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4C40BCCD-E72D-4004-9047-BBCA4AD6964A}"/>
              </a:ext>
            </a:extLst>
          </p:cNvPr>
          <p:cNvSpPr txBox="1"/>
          <p:nvPr/>
        </p:nvSpPr>
        <p:spPr>
          <a:xfrm>
            <a:off x="8215809" y="2075439"/>
            <a:ext cx="2791289" cy="2308324"/>
          </a:xfrm>
          <a:prstGeom prst="rect">
            <a:avLst/>
          </a:prstGeom>
          <a:noFill/>
        </p:spPr>
        <p:txBody>
          <a:bodyPr wrap="square">
            <a:spAutoFit/>
          </a:bodyPr>
          <a:lstStyle/>
          <a:p>
            <a:pPr algn="ctr"/>
            <a:r>
              <a:rPr lang="en-GB" sz="1600" dirty="0">
                <a:latin typeface="Arial" panose="020B0604020202020204" pitchFamily="34" charset="0"/>
                <a:cs typeface="Arial" panose="020B0604020202020204" pitchFamily="34" charset="0"/>
              </a:rPr>
              <a:t>Clinical guidelines now recommend </a:t>
            </a:r>
            <a:r>
              <a:rPr lang="en-GB" sz="1600" u="sng" dirty="0">
                <a:latin typeface="Arial" panose="020B0604020202020204" pitchFamily="34" charset="0"/>
                <a:cs typeface="Arial" panose="020B0604020202020204" pitchFamily="34" charset="0"/>
              </a:rPr>
              <a:t>germline</a:t>
            </a:r>
            <a:r>
              <a:rPr lang="en-GB" sz="1600" dirty="0">
                <a:latin typeface="Arial" panose="020B0604020202020204" pitchFamily="34" charset="0"/>
                <a:cs typeface="Arial" panose="020B0604020202020204" pitchFamily="34" charset="0"/>
              </a:rPr>
              <a:t> +/- </a:t>
            </a:r>
            <a:r>
              <a:rPr lang="en-GB" sz="1600" u="sng" dirty="0">
                <a:latin typeface="Arial" panose="020B0604020202020204" pitchFamily="34" charset="0"/>
                <a:cs typeface="Arial" panose="020B0604020202020204" pitchFamily="34" charset="0"/>
              </a:rPr>
              <a:t>somatic</a:t>
            </a:r>
            <a:r>
              <a:rPr lang="en-GB" sz="1600" dirty="0">
                <a:latin typeface="Arial" panose="020B0604020202020204" pitchFamily="34" charset="0"/>
                <a:cs typeface="Arial" panose="020B0604020202020204" pitchFamily="34" charset="0"/>
              </a:rPr>
              <a:t> screening of </a:t>
            </a:r>
            <a:br>
              <a:rPr lang="en-GB" sz="1600" dirty="0">
                <a:latin typeface="Arial" panose="020B0604020202020204" pitchFamily="34" charset="0"/>
                <a:cs typeface="Arial" panose="020B0604020202020204" pitchFamily="34" charset="0"/>
              </a:rPr>
            </a:br>
            <a:r>
              <a:rPr lang="en-GB" sz="1600" u="sng" dirty="0">
                <a:latin typeface="Arial" panose="020B0604020202020204" pitchFamily="34" charset="0"/>
                <a:cs typeface="Arial" panose="020B0604020202020204" pitchFamily="34" charset="0"/>
              </a:rPr>
              <a:t>DNA repair genes</a:t>
            </a:r>
          </a:p>
          <a:p>
            <a:pPr algn="ctr"/>
            <a:endParaRPr lang="en-GB" sz="1600" dirty="0">
              <a:solidFill>
                <a:srgbClr val="002557"/>
              </a:solidFill>
              <a:latin typeface="Arial" panose="020B0604020202020204" pitchFamily="34" charset="0"/>
              <a:cs typeface="Arial" panose="020B0604020202020204" pitchFamily="34" charset="0"/>
            </a:endParaRPr>
          </a:p>
          <a:p>
            <a:pPr algn="ctr"/>
            <a:r>
              <a:rPr lang="en-GB" sz="1600" dirty="0">
                <a:solidFill>
                  <a:schemeClr val="accent1"/>
                </a:solidFill>
                <a:latin typeface="Arial" panose="020B0604020202020204" pitchFamily="34" charset="0"/>
                <a:cs typeface="Arial" panose="020B0604020202020204" pitchFamily="34" charset="0"/>
              </a:rPr>
              <a:t>hereditary cancers</a:t>
            </a:r>
          </a:p>
          <a:p>
            <a:pPr algn="ctr"/>
            <a:r>
              <a:rPr lang="en-GB" sz="1600" dirty="0">
                <a:solidFill>
                  <a:schemeClr val="accent1"/>
                </a:solidFill>
                <a:latin typeface="Arial" panose="020B0604020202020204" pitchFamily="34" charset="0"/>
                <a:cs typeface="Arial" panose="020B0604020202020204" pitchFamily="34" charset="0"/>
              </a:rPr>
              <a:t>patient prognosis</a:t>
            </a:r>
          </a:p>
          <a:p>
            <a:pPr algn="ctr"/>
            <a:r>
              <a:rPr lang="en-GB" sz="1600" dirty="0">
                <a:solidFill>
                  <a:schemeClr val="accent1"/>
                </a:solidFill>
                <a:latin typeface="Arial" panose="020B0604020202020204" pitchFamily="34" charset="0"/>
                <a:cs typeface="Arial" panose="020B0604020202020204" pitchFamily="34" charset="0"/>
              </a:rPr>
              <a:t>treatment selection</a:t>
            </a:r>
          </a:p>
          <a:p>
            <a:pPr algn="ctr"/>
            <a:endParaRPr lang="en-US" sz="1600" dirty="0">
              <a:solidFill>
                <a:srgbClr val="002557"/>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36C0332E-B152-42C2-9E86-7DFEB0926BCC}"/>
              </a:ext>
            </a:extLst>
          </p:cNvPr>
          <p:cNvSpPr/>
          <p:nvPr/>
        </p:nvSpPr>
        <p:spPr>
          <a:xfrm>
            <a:off x="3729682" y="5395926"/>
            <a:ext cx="7852718" cy="584775"/>
          </a:xfrm>
          <a:prstGeom prst="rect">
            <a:avLst/>
          </a:prstGeom>
          <a:solidFill>
            <a:schemeClr val="accent1"/>
          </a:solidFill>
          <a:ln w="19050">
            <a:noFill/>
          </a:ln>
        </p:spPr>
        <p:txBody>
          <a:bodyPr wrap="square">
            <a:spAutoFit/>
          </a:bodyPr>
          <a:lstStyle/>
          <a:p>
            <a:pPr algn="ctr"/>
            <a:r>
              <a:rPr lang="en-GB" sz="1600" b="1" dirty="0">
                <a:solidFill>
                  <a:schemeClr val="bg1"/>
                </a:solidFill>
                <a:latin typeface="Arial" panose="020B0604020202020204" pitchFamily="34" charset="0"/>
                <a:cs typeface="Arial" panose="020B0604020202020204" pitchFamily="34" charset="0"/>
              </a:rPr>
              <a:t>Prospective trials are required to prove clinical utility of understanding genomic alterations beyond DNA damage repair defects</a:t>
            </a:r>
          </a:p>
        </p:txBody>
      </p:sp>
      <p:sp>
        <p:nvSpPr>
          <p:cNvPr id="2303" name="Circular Arrow 2302">
            <a:extLst>
              <a:ext uri="{FF2B5EF4-FFF2-40B4-BE49-F238E27FC236}">
                <a16:creationId xmlns:a16="http://schemas.microsoft.com/office/drawing/2014/main" id="{537F58EF-0884-3CF1-EC15-078CD2DEA924}"/>
              </a:ext>
            </a:extLst>
          </p:cNvPr>
          <p:cNvSpPr/>
          <p:nvPr/>
        </p:nvSpPr>
        <p:spPr>
          <a:xfrm>
            <a:off x="7246778" y="1091895"/>
            <a:ext cx="2198404" cy="1898180"/>
          </a:xfrm>
          <a:prstGeom prst="circularArrow">
            <a:avLst>
              <a:gd name="adj1" fmla="val 4817"/>
              <a:gd name="adj2" fmla="val 1142319"/>
              <a:gd name="adj3" fmla="val 20521032"/>
              <a:gd name="adj4" fmla="val 12899544"/>
              <a:gd name="adj5" fmla="val 9976"/>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solidFill>
                  <a:schemeClr val="tx1"/>
                </a:solidFill>
              </a:ln>
              <a:solidFill>
                <a:schemeClr val="tx1"/>
              </a:solidFill>
            </a:endParaRPr>
          </a:p>
        </p:txBody>
      </p:sp>
      <p:pic>
        <p:nvPicPr>
          <p:cNvPr id="8" name="Picture 4" descr="https://ars.els-cdn.com/content/image/1-s2.0-S0092867415005486-fx1_lrg.jpg">
            <a:extLst>
              <a:ext uri="{FF2B5EF4-FFF2-40B4-BE49-F238E27FC236}">
                <a16:creationId xmlns:a16="http://schemas.microsoft.com/office/drawing/2014/main" id="{681FCE1C-B064-AAA4-2A5C-775688B4D73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0736" t="42800" r="29842" b="54298"/>
          <a:stretch/>
        </p:blipFill>
        <p:spPr bwMode="auto">
          <a:xfrm>
            <a:off x="5670392" y="2873375"/>
            <a:ext cx="1351703" cy="13335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0A4959E5-B285-B3C6-58BC-6F04DB8AD1E6}"/>
              </a:ext>
            </a:extLst>
          </p:cNvPr>
          <p:cNvSpPr txBox="1"/>
          <p:nvPr/>
        </p:nvSpPr>
        <p:spPr>
          <a:xfrm>
            <a:off x="5131583" y="3010639"/>
            <a:ext cx="612315" cy="166199"/>
          </a:xfrm>
          <a:prstGeom prst="rect">
            <a:avLst/>
          </a:prstGeom>
          <a:noFill/>
        </p:spPr>
        <p:txBody>
          <a:bodyPr wrap="square" lIns="0" tIns="0" rIns="0" bIns="0" rtlCol="0">
            <a:spAutoFit/>
          </a:bodyPr>
          <a:lstStyle/>
          <a:p>
            <a:pPr algn="ctr">
              <a:lnSpc>
                <a:spcPct val="90000"/>
              </a:lnSpc>
            </a:pPr>
            <a:r>
              <a:rPr lang="en-GB" sz="600" dirty="0">
                <a:latin typeface="Arial" panose="020B0604020202020204" pitchFamily="34" charset="0"/>
                <a:ea typeface="Aileron" charset="0"/>
                <a:cs typeface="Arial" panose="020B0604020202020204" pitchFamily="34" charset="0"/>
              </a:rPr>
              <a:t>Tumour/Germline</a:t>
            </a:r>
            <a:br>
              <a:rPr lang="en-GB" sz="600" dirty="0">
                <a:latin typeface="Arial" panose="020B0604020202020204" pitchFamily="34" charset="0"/>
                <a:ea typeface="Aileron" charset="0"/>
                <a:cs typeface="Arial" panose="020B0604020202020204" pitchFamily="34" charset="0"/>
              </a:rPr>
            </a:br>
            <a:r>
              <a:rPr lang="en-GB" sz="600" dirty="0">
                <a:latin typeface="Arial" panose="020B0604020202020204" pitchFamily="34" charset="0"/>
                <a:ea typeface="Aileron" charset="0"/>
                <a:cs typeface="Arial" panose="020B0604020202020204" pitchFamily="34" charset="0"/>
              </a:rPr>
              <a:t>Exomes</a:t>
            </a:r>
          </a:p>
        </p:txBody>
      </p:sp>
      <p:sp>
        <p:nvSpPr>
          <p:cNvPr id="21" name="TextBox 20">
            <a:extLst>
              <a:ext uri="{FF2B5EF4-FFF2-40B4-BE49-F238E27FC236}">
                <a16:creationId xmlns:a16="http://schemas.microsoft.com/office/drawing/2014/main" id="{C0AA0854-F845-9634-FFA8-FE120DBCF24E}"/>
              </a:ext>
            </a:extLst>
          </p:cNvPr>
          <p:cNvSpPr txBox="1"/>
          <p:nvPr/>
        </p:nvSpPr>
        <p:spPr>
          <a:xfrm>
            <a:off x="5074433" y="3552487"/>
            <a:ext cx="612315" cy="166199"/>
          </a:xfrm>
          <a:prstGeom prst="rect">
            <a:avLst/>
          </a:prstGeom>
          <a:noFill/>
        </p:spPr>
        <p:txBody>
          <a:bodyPr wrap="square" lIns="0" tIns="0" rIns="0" bIns="0" rtlCol="0">
            <a:spAutoFit/>
          </a:bodyPr>
          <a:lstStyle/>
          <a:p>
            <a:pPr algn="ctr">
              <a:lnSpc>
                <a:spcPct val="90000"/>
              </a:lnSpc>
            </a:pPr>
            <a:r>
              <a:rPr lang="en-GB" sz="600" dirty="0">
                <a:latin typeface="Arial" panose="020B0604020202020204" pitchFamily="34" charset="0"/>
                <a:ea typeface="Aileron" charset="0"/>
                <a:cs typeface="Arial" panose="020B0604020202020204" pitchFamily="34" charset="0"/>
              </a:rPr>
              <a:t>Tumour/</a:t>
            </a:r>
            <a:br>
              <a:rPr lang="en-GB" sz="600" dirty="0">
                <a:latin typeface="Arial" panose="020B0604020202020204" pitchFamily="34" charset="0"/>
                <a:ea typeface="Aileron" charset="0"/>
                <a:cs typeface="Arial" panose="020B0604020202020204" pitchFamily="34" charset="0"/>
              </a:rPr>
            </a:br>
            <a:r>
              <a:rPr lang="en-GB" sz="600" dirty="0">
                <a:latin typeface="Arial" panose="020B0604020202020204" pitchFamily="34" charset="0"/>
                <a:ea typeface="Aileron" charset="0"/>
                <a:cs typeface="Arial" panose="020B0604020202020204" pitchFamily="34" charset="0"/>
              </a:rPr>
              <a:t>Transcriptome</a:t>
            </a:r>
          </a:p>
        </p:txBody>
      </p:sp>
      <p:sp>
        <p:nvSpPr>
          <p:cNvPr id="22" name="TextBox 21">
            <a:extLst>
              <a:ext uri="{FF2B5EF4-FFF2-40B4-BE49-F238E27FC236}">
                <a16:creationId xmlns:a16="http://schemas.microsoft.com/office/drawing/2014/main" id="{F4D704B0-6DE6-67DB-3DB3-6E9B1889D939}"/>
              </a:ext>
            </a:extLst>
          </p:cNvPr>
          <p:cNvSpPr txBox="1"/>
          <p:nvPr/>
        </p:nvSpPr>
        <p:spPr>
          <a:xfrm>
            <a:off x="5663952" y="2658467"/>
            <a:ext cx="1117140" cy="110800"/>
          </a:xfrm>
          <a:prstGeom prst="rect">
            <a:avLst/>
          </a:prstGeom>
          <a:noFill/>
        </p:spPr>
        <p:txBody>
          <a:bodyPr wrap="square" lIns="0" tIns="0" rIns="0" bIns="0" rtlCol="0">
            <a:spAutoFit/>
          </a:bodyPr>
          <a:lstStyle/>
          <a:p>
            <a:pPr algn="ctr">
              <a:lnSpc>
                <a:spcPct val="90000"/>
              </a:lnSpc>
            </a:pPr>
            <a:r>
              <a:rPr lang="en-GB" sz="800" b="1" dirty="0">
                <a:latin typeface="Arial" panose="020B0604020202020204" pitchFamily="34" charset="0"/>
                <a:ea typeface="Aileron" charset="0"/>
                <a:cs typeface="Arial" panose="020B0604020202020204" pitchFamily="34" charset="0"/>
              </a:rPr>
              <a:t>Integrative sequencing</a:t>
            </a:r>
          </a:p>
        </p:txBody>
      </p:sp>
      <p:sp>
        <p:nvSpPr>
          <p:cNvPr id="24" name="TextBox 23">
            <a:extLst>
              <a:ext uri="{FF2B5EF4-FFF2-40B4-BE49-F238E27FC236}">
                <a16:creationId xmlns:a16="http://schemas.microsoft.com/office/drawing/2014/main" id="{CCA538FD-1317-03A7-D924-88B2F71CB659}"/>
              </a:ext>
            </a:extLst>
          </p:cNvPr>
          <p:cNvSpPr txBox="1"/>
          <p:nvPr/>
        </p:nvSpPr>
        <p:spPr>
          <a:xfrm>
            <a:off x="6672064" y="3454611"/>
            <a:ext cx="612315" cy="83100"/>
          </a:xfrm>
          <a:prstGeom prst="rect">
            <a:avLst/>
          </a:prstGeom>
          <a:noFill/>
        </p:spPr>
        <p:txBody>
          <a:bodyPr wrap="square" lIns="0" tIns="0" rIns="0" bIns="0" rtlCol="0">
            <a:spAutoFit/>
          </a:bodyPr>
          <a:lstStyle/>
          <a:p>
            <a:pPr>
              <a:lnSpc>
                <a:spcPct val="90000"/>
              </a:lnSpc>
            </a:pPr>
            <a:r>
              <a:rPr lang="en-GB" sz="600" dirty="0">
                <a:latin typeface="Arial" panose="020B0604020202020204" pitchFamily="34" charset="0"/>
                <a:ea typeface="Aileron" charset="0"/>
                <a:cs typeface="Arial" panose="020B0604020202020204" pitchFamily="34" charset="0"/>
              </a:rPr>
              <a:t>AAAAA</a:t>
            </a:r>
          </a:p>
        </p:txBody>
      </p:sp>
      <p:sp>
        <p:nvSpPr>
          <p:cNvPr id="25" name="TextBox 24">
            <a:extLst>
              <a:ext uri="{FF2B5EF4-FFF2-40B4-BE49-F238E27FC236}">
                <a16:creationId xmlns:a16="http://schemas.microsoft.com/office/drawing/2014/main" id="{62A2B229-F7C8-89CE-DE69-46D80F69FC05}"/>
              </a:ext>
            </a:extLst>
          </p:cNvPr>
          <p:cNvSpPr txBox="1"/>
          <p:nvPr/>
        </p:nvSpPr>
        <p:spPr>
          <a:xfrm>
            <a:off x="5718911" y="3454611"/>
            <a:ext cx="74563" cy="83100"/>
          </a:xfrm>
          <a:prstGeom prst="rect">
            <a:avLst/>
          </a:prstGeom>
          <a:noFill/>
        </p:spPr>
        <p:txBody>
          <a:bodyPr wrap="square" lIns="0" tIns="0" rIns="0" bIns="0" rtlCol="0">
            <a:spAutoFit/>
          </a:bodyPr>
          <a:lstStyle/>
          <a:p>
            <a:pPr>
              <a:lnSpc>
                <a:spcPct val="90000"/>
              </a:lnSpc>
            </a:pPr>
            <a:r>
              <a:rPr lang="en-GB" sz="600" dirty="0">
                <a:latin typeface="Arial" panose="020B0604020202020204" pitchFamily="34" charset="0"/>
                <a:ea typeface="Aileron" charset="0"/>
                <a:cs typeface="Arial" panose="020B0604020202020204" pitchFamily="34" charset="0"/>
              </a:rPr>
              <a:t>5’</a:t>
            </a:r>
          </a:p>
        </p:txBody>
      </p:sp>
      <p:sp>
        <p:nvSpPr>
          <p:cNvPr id="26" name="TextBox 25">
            <a:extLst>
              <a:ext uri="{FF2B5EF4-FFF2-40B4-BE49-F238E27FC236}">
                <a16:creationId xmlns:a16="http://schemas.microsoft.com/office/drawing/2014/main" id="{9102CA6B-ACF8-7208-9F16-09D30F9C9FD3}"/>
              </a:ext>
            </a:extLst>
          </p:cNvPr>
          <p:cNvSpPr txBox="1"/>
          <p:nvPr/>
        </p:nvSpPr>
        <p:spPr>
          <a:xfrm>
            <a:off x="5412753" y="4558852"/>
            <a:ext cx="612315" cy="166199"/>
          </a:xfrm>
          <a:prstGeom prst="rect">
            <a:avLst/>
          </a:prstGeom>
          <a:noFill/>
        </p:spPr>
        <p:txBody>
          <a:bodyPr wrap="square" lIns="0" tIns="0" rIns="0" bIns="0" rtlCol="0">
            <a:spAutoFit/>
          </a:bodyPr>
          <a:lstStyle/>
          <a:p>
            <a:pPr algn="ctr">
              <a:lnSpc>
                <a:spcPct val="90000"/>
              </a:lnSpc>
            </a:pPr>
            <a:r>
              <a:rPr lang="en-GB" sz="600" dirty="0">
                <a:latin typeface="Arial" panose="020B0604020202020204" pitchFamily="34" charset="0"/>
                <a:ea typeface="Aileron" charset="0"/>
                <a:cs typeface="Arial" panose="020B0604020202020204" pitchFamily="34" charset="0"/>
              </a:rPr>
              <a:t>Anti-androgen</a:t>
            </a:r>
            <a:br>
              <a:rPr lang="en-GB" sz="600" dirty="0">
                <a:latin typeface="Arial" panose="020B0604020202020204" pitchFamily="34" charset="0"/>
                <a:ea typeface="Aileron" charset="0"/>
                <a:cs typeface="Arial" panose="020B0604020202020204" pitchFamily="34" charset="0"/>
              </a:rPr>
            </a:br>
            <a:r>
              <a:rPr lang="en-GB" sz="600" dirty="0">
                <a:latin typeface="Arial" panose="020B0604020202020204" pitchFamily="34" charset="0"/>
                <a:ea typeface="Aileron" charset="0"/>
                <a:cs typeface="Arial" panose="020B0604020202020204" pitchFamily="34" charset="0"/>
              </a:rPr>
              <a:t>treatments</a:t>
            </a:r>
          </a:p>
        </p:txBody>
      </p:sp>
      <p:sp>
        <p:nvSpPr>
          <p:cNvPr id="27" name="TextBox 26">
            <a:extLst>
              <a:ext uri="{FF2B5EF4-FFF2-40B4-BE49-F238E27FC236}">
                <a16:creationId xmlns:a16="http://schemas.microsoft.com/office/drawing/2014/main" id="{A8A4188E-2CB5-E0AF-DD11-F16788E5A6B3}"/>
              </a:ext>
            </a:extLst>
          </p:cNvPr>
          <p:cNvSpPr txBox="1"/>
          <p:nvPr/>
        </p:nvSpPr>
        <p:spPr>
          <a:xfrm>
            <a:off x="6758346" y="4252973"/>
            <a:ext cx="1382489" cy="221599"/>
          </a:xfrm>
          <a:prstGeom prst="rect">
            <a:avLst/>
          </a:prstGeom>
          <a:noFill/>
        </p:spPr>
        <p:txBody>
          <a:bodyPr wrap="square" lIns="0" tIns="0" rIns="0" bIns="0" rtlCol="0">
            <a:spAutoFit/>
          </a:bodyPr>
          <a:lstStyle/>
          <a:p>
            <a:pPr algn="ctr">
              <a:lnSpc>
                <a:spcPct val="90000"/>
              </a:lnSpc>
            </a:pPr>
            <a:r>
              <a:rPr lang="en-GB" sz="800" b="1" dirty="0">
                <a:latin typeface="Arial" panose="020B0604020202020204" pitchFamily="34" charset="0"/>
                <a:ea typeface="Aileron" charset="0"/>
                <a:cs typeface="Arial" panose="020B0604020202020204" pitchFamily="34" charset="0"/>
              </a:rPr>
              <a:t>Metastatic castration</a:t>
            </a:r>
            <a:br>
              <a:rPr lang="en-GB" sz="800" b="1" dirty="0">
                <a:latin typeface="Arial" panose="020B0604020202020204" pitchFamily="34" charset="0"/>
                <a:ea typeface="Aileron" charset="0"/>
                <a:cs typeface="Arial" panose="020B0604020202020204" pitchFamily="34" charset="0"/>
              </a:rPr>
            </a:br>
            <a:r>
              <a:rPr lang="en-GB" sz="800" b="1" dirty="0">
                <a:latin typeface="Arial" panose="020B0604020202020204" pitchFamily="34" charset="0"/>
                <a:ea typeface="Aileron" charset="0"/>
                <a:cs typeface="Arial" panose="020B0604020202020204" pitchFamily="34" charset="0"/>
              </a:rPr>
              <a:t>resistant prostate cancer</a:t>
            </a:r>
          </a:p>
        </p:txBody>
      </p:sp>
      <p:sp>
        <p:nvSpPr>
          <p:cNvPr id="28" name="TextBox 27">
            <a:extLst>
              <a:ext uri="{FF2B5EF4-FFF2-40B4-BE49-F238E27FC236}">
                <a16:creationId xmlns:a16="http://schemas.microsoft.com/office/drawing/2014/main" id="{E058EF6E-3E0E-B1D4-4734-4A3F0501E693}"/>
              </a:ext>
            </a:extLst>
          </p:cNvPr>
          <p:cNvSpPr txBox="1"/>
          <p:nvPr/>
        </p:nvSpPr>
        <p:spPr>
          <a:xfrm>
            <a:off x="6708886" y="4818398"/>
            <a:ext cx="1382489" cy="221599"/>
          </a:xfrm>
          <a:prstGeom prst="rect">
            <a:avLst/>
          </a:prstGeom>
          <a:noFill/>
        </p:spPr>
        <p:txBody>
          <a:bodyPr wrap="square" lIns="0" tIns="0" rIns="0" bIns="0" rtlCol="0">
            <a:spAutoFit/>
          </a:bodyPr>
          <a:lstStyle/>
          <a:p>
            <a:pPr algn="ctr">
              <a:lnSpc>
                <a:spcPct val="90000"/>
              </a:lnSpc>
            </a:pPr>
            <a:r>
              <a:rPr lang="en-GB" sz="800" b="1" dirty="0">
                <a:latin typeface="Arial" panose="020B0604020202020204" pitchFamily="34" charset="0"/>
                <a:ea typeface="Aileron" charset="0"/>
                <a:cs typeface="Arial" panose="020B0604020202020204" pitchFamily="34" charset="0"/>
              </a:rPr>
              <a:t>Primary</a:t>
            </a:r>
            <a:br>
              <a:rPr lang="en-GB" sz="800" b="1" dirty="0">
                <a:latin typeface="Arial" panose="020B0604020202020204" pitchFamily="34" charset="0"/>
                <a:ea typeface="Aileron" charset="0"/>
                <a:cs typeface="Arial" panose="020B0604020202020204" pitchFamily="34" charset="0"/>
              </a:rPr>
            </a:br>
            <a:r>
              <a:rPr lang="en-GB" sz="800" b="1" dirty="0">
                <a:latin typeface="Arial" panose="020B0604020202020204" pitchFamily="34" charset="0"/>
                <a:ea typeface="Aileron" charset="0"/>
                <a:cs typeface="Arial" panose="020B0604020202020204" pitchFamily="34" charset="0"/>
              </a:rPr>
              <a:t>prostate cancer</a:t>
            </a:r>
          </a:p>
        </p:txBody>
      </p:sp>
      <p:sp>
        <p:nvSpPr>
          <p:cNvPr id="33" name="Oval 32">
            <a:extLst>
              <a:ext uri="{FF2B5EF4-FFF2-40B4-BE49-F238E27FC236}">
                <a16:creationId xmlns:a16="http://schemas.microsoft.com/office/drawing/2014/main" id="{140E921E-D9AB-6F40-93B3-74E4FCF17F53}"/>
              </a:ext>
            </a:extLst>
          </p:cNvPr>
          <p:cNvSpPr/>
          <p:nvPr/>
        </p:nvSpPr>
        <p:spPr>
          <a:xfrm>
            <a:off x="3912613" y="2464351"/>
            <a:ext cx="1152000" cy="1152000"/>
          </a:xfrm>
          <a:prstGeom prst="ellipse">
            <a:avLst/>
          </a:prstGeom>
          <a:solidFill>
            <a:schemeClr val="tx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4" name="TextBox 33">
            <a:extLst>
              <a:ext uri="{FF2B5EF4-FFF2-40B4-BE49-F238E27FC236}">
                <a16:creationId xmlns:a16="http://schemas.microsoft.com/office/drawing/2014/main" id="{7DFE4D84-AB52-13B2-6BF4-691CAEBDADE3}"/>
              </a:ext>
            </a:extLst>
          </p:cNvPr>
          <p:cNvSpPr txBox="1"/>
          <p:nvPr/>
        </p:nvSpPr>
        <p:spPr>
          <a:xfrm>
            <a:off x="4048315" y="2730489"/>
            <a:ext cx="360040" cy="166199"/>
          </a:xfrm>
          <a:prstGeom prst="rect">
            <a:avLst/>
          </a:prstGeom>
          <a:noFill/>
        </p:spPr>
        <p:txBody>
          <a:bodyPr wrap="square" lIns="0" tIns="0" rIns="0" bIns="0" rtlCol="0">
            <a:spAutoFit/>
          </a:bodyPr>
          <a:lstStyle/>
          <a:p>
            <a:pPr algn="ctr">
              <a:lnSpc>
                <a:spcPct val="90000"/>
              </a:lnSpc>
            </a:pPr>
            <a:r>
              <a:rPr lang="en-GB" sz="600" dirty="0">
                <a:latin typeface="Arial" panose="020B0604020202020204" pitchFamily="34" charset="0"/>
                <a:ea typeface="Aileron" charset="0"/>
                <a:cs typeface="Arial" panose="020B0604020202020204" pitchFamily="34" charset="0"/>
              </a:rPr>
              <a:t>ZNRF3</a:t>
            </a:r>
            <a:br>
              <a:rPr lang="en-GB" sz="600" dirty="0">
                <a:latin typeface="Arial" panose="020B0604020202020204" pitchFamily="34" charset="0"/>
                <a:ea typeface="Aileron" charset="0"/>
                <a:cs typeface="Arial" panose="020B0604020202020204" pitchFamily="34" charset="0"/>
              </a:rPr>
            </a:br>
            <a:r>
              <a:rPr lang="en-GB" sz="600" dirty="0">
                <a:latin typeface="Arial" panose="020B0604020202020204" pitchFamily="34" charset="0"/>
                <a:ea typeface="Aileron" charset="0"/>
                <a:cs typeface="Arial" panose="020B0604020202020204" pitchFamily="34" charset="0"/>
              </a:rPr>
              <a:t>RNF43</a:t>
            </a:r>
          </a:p>
        </p:txBody>
      </p:sp>
      <p:sp>
        <p:nvSpPr>
          <p:cNvPr id="37" name="Oval 36">
            <a:extLst>
              <a:ext uri="{FF2B5EF4-FFF2-40B4-BE49-F238E27FC236}">
                <a16:creationId xmlns:a16="http://schemas.microsoft.com/office/drawing/2014/main" id="{7D8DADBD-02A0-81B5-B4A9-CE1ECA3A98F3}"/>
              </a:ext>
            </a:extLst>
          </p:cNvPr>
          <p:cNvSpPr/>
          <p:nvPr/>
        </p:nvSpPr>
        <p:spPr>
          <a:xfrm>
            <a:off x="4238217" y="3197439"/>
            <a:ext cx="418119" cy="168275"/>
          </a:xfrm>
          <a:prstGeom prst="ellipse">
            <a:avLst/>
          </a:prstGeom>
          <a:solidFill>
            <a:schemeClr val="accent1">
              <a:lumMod val="40000"/>
              <a:lumOff val="60000"/>
            </a:schemeClr>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l-GR" sz="550" dirty="0">
                <a:solidFill>
                  <a:schemeClr val="tx1"/>
                </a:solidFill>
                <a:latin typeface="Arial" panose="020B0604020202020204" pitchFamily="34" charset="0"/>
                <a:cs typeface="Arial" panose="020B0604020202020204" pitchFamily="34" charset="0"/>
              </a:rPr>
              <a:t>Β</a:t>
            </a:r>
            <a:r>
              <a:rPr lang="en-GB" sz="550" dirty="0">
                <a:solidFill>
                  <a:schemeClr val="tx1"/>
                </a:solidFill>
                <a:latin typeface="Arial" panose="020B0604020202020204" pitchFamily="34" charset="0"/>
                <a:cs typeface="Arial" panose="020B0604020202020204" pitchFamily="34" charset="0"/>
              </a:rPr>
              <a:t>-catenin</a:t>
            </a:r>
          </a:p>
        </p:txBody>
      </p:sp>
      <p:pic>
        <p:nvPicPr>
          <p:cNvPr id="39" name="Picture 38">
            <a:extLst>
              <a:ext uri="{FF2B5EF4-FFF2-40B4-BE49-F238E27FC236}">
                <a16:creationId xmlns:a16="http://schemas.microsoft.com/office/drawing/2014/main" id="{A0790C58-6032-E440-D837-61C58B9C4441}"/>
              </a:ext>
            </a:extLst>
          </p:cNvPr>
          <p:cNvPicPr>
            <a:picLocks noChangeAspect="1"/>
          </p:cNvPicPr>
          <p:nvPr/>
        </p:nvPicPr>
        <p:blipFill>
          <a:blip r:embed="rId3"/>
          <a:stretch>
            <a:fillRect/>
          </a:stretch>
        </p:blipFill>
        <p:spPr>
          <a:xfrm>
            <a:off x="4320891" y="4090576"/>
            <a:ext cx="335445" cy="1041187"/>
          </a:xfrm>
          <a:prstGeom prst="rect">
            <a:avLst/>
          </a:prstGeom>
        </p:spPr>
      </p:pic>
      <p:pic>
        <p:nvPicPr>
          <p:cNvPr id="40" name="Picture 39">
            <a:extLst>
              <a:ext uri="{FF2B5EF4-FFF2-40B4-BE49-F238E27FC236}">
                <a16:creationId xmlns:a16="http://schemas.microsoft.com/office/drawing/2014/main" id="{A111F141-9AE2-992C-9C66-69795F1A3123}"/>
              </a:ext>
            </a:extLst>
          </p:cNvPr>
          <p:cNvPicPr>
            <a:picLocks noChangeAspect="1"/>
          </p:cNvPicPr>
          <p:nvPr/>
        </p:nvPicPr>
        <p:blipFill>
          <a:blip r:embed="rId3"/>
          <a:stretch>
            <a:fillRect/>
          </a:stretch>
        </p:blipFill>
        <p:spPr>
          <a:xfrm>
            <a:off x="4691593" y="4090576"/>
            <a:ext cx="335445" cy="1041187"/>
          </a:xfrm>
          <a:prstGeom prst="rect">
            <a:avLst/>
          </a:prstGeom>
        </p:spPr>
      </p:pic>
      <p:pic>
        <p:nvPicPr>
          <p:cNvPr id="41" name="Picture 40">
            <a:extLst>
              <a:ext uri="{FF2B5EF4-FFF2-40B4-BE49-F238E27FC236}">
                <a16:creationId xmlns:a16="http://schemas.microsoft.com/office/drawing/2014/main" id="{AF319F74-E94E-DC3D-346F-A6CA8B20105B}"/>
              </a:ext>
            </a:extLst>
          </p:cNvPr>
          <p:cNvPicPr>
            <a:picLocks noChangeAspect="1"/>
          </p:cNvPicPr>
          <p:nvPr/>
        </p:nvPicPr>
        <p:blipFill>
          <a:blip r:embed="rId3"/>
          <a:stretch>
            <a:fillRect/>
          </a:stretch>
        </p:blipFill>
        <p:spPr>
          <a:xfrm>
            <a:off x="5062296" y="4090576"/>
            <a:ext cx="335445" cy="1041187"/>
          </a:xfrm>
          <a:prstGeom prst="rect">
            <a:avLst/>
          </a:prstGeom>
        </p:spPr>
      </p:pic>
      <p:sp>
        <p:nvSpPr>
          <p:cNvPr id="43" name="Rounded Rectangle 42">
            <a:extLst>
              <a:ext uri="{FF2B5EF4-FFF2-40B4-BE49-F238E27FC236}">
                <a16:creationId xmlns:a16="http://schemas.microsoft.com/office/drawing/2014/main" id="{7A263AD0-6031-7BF8-9866-174E0E412132}"/>
              </a:ext>
            </a:extLst>
          </p:cNvPr>
          <p:cNvSpPr/>
          <p:nvPr/>
        </p:nvSpPr>
        <p:spPr>
          <a:xfrm>
            <a:off x="4382969" y="2723613"/>
            <a:ext cx="324000" cy="90000"/>
          </a:xfrm>
          <a:prstGeom prst="roundRect">
            <a:avLst>
              <a:gd name="adj" fmla="val 50000"/>
            </a:avLst>
          </a:prstGeom>
          <a:solidFill>
            <a:schemeClr val="bg2">
              <a:lumMod val="90000"/>
            </a:schemeClr>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GB" sz="500" dirty="0">
                <a:solidFill>
                  <a:schemeClr val="tx1"/>
                </a:solidFill>
                <a:latin typeface="Arial" panose="020B0604020202020204" pitchFamily="34" charset="0"/>
                <a:ea typeface="Aileron" charset="0"/>
                <a:cs typeface="Arial" panose="020B0604020202020204" pitchFamily="34" charset="0"/>
              </a:rPr>
              <a:t>R-spondin</a:t>
            </a:r>
          </a:p>
        </p:txBody>
      </p:sp>
      <p:sp>
        <p:nvSpPr>
          <p:cNvPr id="44" name="Rounded Rectangle 43">
            <a:extLst>
              <a:ext uri="{FF2B5EF4-FFF2-40B4-BE49-F238E27FC236}">
                <a16:creationId xmlns:a16="http://schemas.microsoft.com/office/drawing/2014/main" id="{1A76F88F-E5E8-A8DF-000D-3E45A28C2116}"/>
              </a:ext>
            </a:extLst>
          </p:cNvPr>
          <p:cNvSpPr/>
          <p:nvPr/>
        </p:nvSpPr>
        <p:spPr>
          <a:xfrm>
            <a:off x="4508846" y="2813588"/>
            <a:ext cx="252000" cy="90000"/>
          </a:xfrm>
          <a:prstGeom prst="roundRect">
            <a:avLst>
              <a:gd name="adj" fmla="val 50000"/>
            </a:avLst>
          </a:prstGeom>
          <a:solidFill>
            <a:schemeClr val="accent1">
              <a:lumMod val="40000"/>
              <a:lumOff val="60000"/>
            </a:schemeClr>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GB" sz="500" dirty="0">
                <a:solidFill>
                  <a:schemeClr val="tx1"/>
                </a:solidFill>
                <a:latin typeface="Arial" panose="020B0604020202020204" pitchFamily="34" charset="0"/>
                <a:ea typeface="Aileron" charset="0"/>
                <a:cs typeface="Arial" panose="020B0604020202020204" pitchFamily="34" charset="0"/>
              </a:rPr>
              <a:t>LGR</a:t>
            </a:r>
          </a:p>
        </p:txBody>
      </p:sp>
      <p:sp>
        <p:nvSpPr>
          <p:cNvPr id="45" name="Rectangle 44">
            <a:extLst>
              <a:ext uri="{FF2B5EF4-FFF2-40B4-BE49-F238E27FC236}">
                <a16:creationId xmlns:a16="http://schemas.microsoft.com/office/drawing/2014/main" id="{2AC3893A-9A8E-5875-AB6C-B7A6A83D9ED9}"/>
              </a:ext>
            </a:extLst>
          </p:cNvPr>
          <p:cNvSpPr/>
          <p:nvPr/>
        </p:nvSpPr>
        <p:spPr>
          <a:xfrm>
            <a:off x="4053449" y="2983718"/>
            <a:ext cx="883987" cy="51951"/>
          </a:xfrm>
          <a:prstGeom prst="rect">
            <a:avLst/>
          </a:prstGeom>
          <a:gradFill>
            <a:gsLst>
              <a:gs pos="0">
                <a:schemeClr val="bg1">
                  <a:lumMod val="50000"/>
                </a:schemeClr>
              </a:gs>
              <a:gs pos="48000">
                <a:schemeClr val="accent6">
                  <a:lumMod val="20000"/>
                  <a:lumOff val="80000"/>
                </a:schemeClr>
              </a:gs>
              <a:gs pos="100000">
                <a:schemeClr val="accent6"/>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A06BCF83-6368-BC70-689C-89A855E9D0C5}"/>
              </a:ext>
            </a:extLst>
          </p:cNvPr>
          <p:cNvSpPr/>
          <p:nvPr/>
        </p:nvSpPr>
        <p:spPr>
          <a:xfrm rot="5400000">
            <a:off x="4106176" y="2983834"/>
            <a:ext cx="198000" cy="51951"/>
          </a:xfrm>
          <a:prstGeom prst="rect">
            <a:avLst/>
          </a:prstGeom>
          <a:gradFill>
            <a:gsLst>
              <a:gs pos="0">
                <a:schemeClr val="accent1"/>
              </a:gs>
              <a:gs pos="48000">
                <a:schemeClr val="accent1">
                  <a:lumMod val="20000"/>
                  <a:lumOff val="80000"/>
                </a:schemeClr>
              </a:gs>
              <a:gs pos="100000">
                <a:schemeClr val="accent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7" name="Oval 46">
            <a:extLst>
              <a:ext uri="{FF2B5EF4-FFF2-40B4-BE49-F238E27FC236}">
                <a16:creationId xmlns:a16="http://schemas.microsoft.com/office/drawing/2014/main" id="{9E031703-2892-28F5-0409-C5798585925D}"/>
              </a:ext>
            </a:extLst>
          </p:cNvPr>
          <p:cNvSpPr/>
          <p:nvPr/>
        </p:nvSpPr>
        <p:spPr>
          <a:xfrm>
            <a:off x="4583832" y="3140968"/>
            <a:ext cx="86911" cy="86911"/>
          </a:xfrm>
          <a:prstGeom prst="ellipse">
            <a:avLst/>
          </a:prstGeom>
          <a:solidFill>
            <a:schemeClr val="accent5">
              <a:lumMod val="90000"/>
            </a:schemeClr>
          </a:solidFill>
          <a:ln w="63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 dirty="0">
                <a:solidFill>
                  <a:schemeClr val="tx1"/>
                </a:solidFill>
                <a:latin typeface="Arial" panose="020B0604020202020204" pitchFamily="34" charset="0"/>
                <a:cs typeface="Arial" panose="020B0604020202020204" pitchFamily="34" charset="0"/>
              </a:rPr>
              <a:t>P</a:t>
            </a:r>
          </a:p>
        </p:txBody>
      </p:sp>
      <p:sp>
        <p:nvSpPr>
          <p:cNvPr id="48" name="Oval 47">
            <a:extLst>
              <a:ext uri="{FF2B5EF4-FFF2-40B4-BE49-F238E27FC236}">
                <a16:creationId xmlns:a16="http://schemas.microsoft.com/office/drawing/2014/main" id="{CC603216-2AF8-CF5A-33CB-28D180C607B5}"/>
              </a:ext>
            </a:extLst>
          </p:cNvPr>
          <p:cNvSpPr/>
          <p:nvPr/>
        </p:nvSpPr>
        <p:spPr>
          <a:xfrm>
            <a:off x="4540296" y="3321183"/>
            <a:ext cx="323803" cy="133428"/>
          </a:xfrm>
          <a:prstGeom prst="ellipse">
            <a:avLst/>
          </a:prstGeom>
          <a:solidFill>
            <a:schemeClr val="tx2">
              <a:lumMod val="60000"/>
              <a:lumOff val="40000"/>
            </a:schemeClr>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sz="550" dirty="0">
                <a:solidFill>
                  <a:schemeClr val="tx1"/>
                </a:solidFill>
                <a:latin typeface="Arial" panose="020B0604020202020204" pitchFamily="34" charset="0"/>
                <a:cs typeface="Arial" panose="020B0604020202020204" pitchFamily="34" charset="0"/>
              </a:rPr>
              <a:t>APC</a:t>
            </a:r>
          </a:p>
        </p:txBody>
      </p:sp>
      <p:sp>
        <p:nvSpPr>
          <p:cNvPr id="49" name="Freeform 48">
            <a:extLst>
              <a:ext uri="{FF2B5EF4-FFF2-40B4-BE49-F238E27FC236}">
                <a16:creationId xmlns:a16="http://schemas.microsoft.com/office/drawing/2014/main" id="{467AB783-5646-FA71-C93B-C57A6453BA84}"/>
              </a:ext>
            </a:extLst>
          </p:cNvPr>
          <p:cNvSpPr/>
          <p:nvPr/>
        </p:nvSpPr>
        <p:spPr>
          <a:xfrm>
            <a:off x="4575175" y="2918542"/>
            <a:ext cx="210466" cy="190786"/>
          </a:xfrm>
          <a:custGeom>
            <a:avLst/>
            <a:gdLst>
              <a:gd name="connsiteX0" fmla="*/ 0 w 210466"/>
              <a:gd name="connsiteY0" fmla="*/ 2458 h 190786"/>
              <a:gd name="connsiteX1" fmla="*/ 6350 w 210466"/>
              <a:gd name="connsiteY1" fmla="*/ 135808 h 190786"/>
              <a:gd name="connsiteX2" fmla="*/ 25400 w 210466"/>
              <a:gd name="connsiteY2" fmla="*/ 189783 h 190786"/>
              <a:gd name="connsiteX3" fmla="*/ 41275 w 210466"/>
              <a:gd name="connsiteY3" fmla="*/ 94533 h 190786"/>
              <a:gd name="connsiteX4" fmla="*/ 50800 w 210466"/>
              <a:gd name="connsiteY4" fmla="*/ 5633 h 190786"/>
              <a:gd name="connsiteX5" fmla="*/ 69850 w 210466"/>
              <a:gd name="connsiteY5" fmla="*/ 21508 h 190786"/>
              <a:gd name="connsiteX6" fmla="*/ 73025 w 210466"/>
              <a:gd name="connsiteY6" fmla="*/ 69133 h 190786"/>
              <a:gd name="connsiteX7" fmla="*/ 79375 w 210466"/>
              <a:gd name="connsiteY7" fmla="*/ 126283 h 190786"/>
              <a:gd name="connsiteX8" fmla="*/ 101600 w 210466"/>
              <a:gd name="connsiteY8" fmla="*/ 158033 h 190786"/>
              <a:gd name="connsiteX9" fmla="*/ 117475 w 210466"/>
              <a:gd name="connsiteY9" fmla="*/ 104058 h 190786"/>
              <a:gd name="connsiteX10" fmla="*/ 111125 w 210466"/>
              <a:gd name="connsiteY10" fmla="*/ 34208 h 190786"/>
              <a:gd name="connsiteX11" fmla="*/ 120650 w 210466"/>
              <a:gd name="connsiteY11" fmla="*/ 5633 h 190786"/>
              <a:gd name="connsiteX12" fmla="*/ 139700 w 210466"/>
              <a:gd name="connsiteY12" fmla="*/ 46908 h 190786"/>
              <a:gd name="connsiteX13" fmla="*/ 136525 w 210466"/>
              <a:gd name="connsiteY13" fmla="*/ 116758 h 190786"/>
              <a:gd name="connsiteX14" fmla="*/ 149225 w 210466"/>
              <a:gd name="connsiteY14" fmla="*/ 151683 h 190786"/>
              <a:gd name="connsiteX15" fmla="*/ 168275 w 210466"/>
              <a:gd name="connsiteY15" fmla="*/ 158033 h 190786"/>
              <a:gd name="connsiteX16" fmla="*/ 168275 w 210466"/>
              <a:gd name="connsiteY16" fmla="*/ 62783 h 190786"/>
              <a:gd name="connsiteX17" fmla="*/ 177800 w 210466"/>
              <a:gd name="connsiteY17" fmla="*/ 2458 h 190786"/>
              <a:gd name="connsiteX18" fmla="*/ 200025 w 210466"/>
              <a:gd name="connsiteY18" fmla="*/ 21508 h 190786"/>
              <a:gd name="connsiteX19" fmla="*/ 196850 w 210466"/>
              <a:gd name="connsiteY19" fmla="*/ 110408 h 190786"/>
              <a:gd name="connsiteX20" fmla="*/ 200025 w 210466"/>
              <a:gd name="connsiteY20" fmla="*/ 145333 h 190786"/>
              <a:gd name="connsiteX21" fmla="*/ 209550 w 210466"/>
              <a:gd name="connsiteY21" fmla="*/ 170733 h 190786"/>
              <a:gd name="connsiteX22" fmla="*/ 209550 w 210466"/>
              <a:gd name="connsiteY22" fmla="*/ 167558 h 190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466" h="190786">
                <a:moveTo>
                  <a:pt x="0" y="2458"/>
                </a:moveTo>
                <a:cubicBezTo>
                  <a:pt x="1058" y="53522"/>
                  <a:pt x="2117" y="104587"/>
                  <a:pt x="6350" y="135808"/>
                </a:cubicBezTo>
                <a:cubicBezTo>
                  <a:pt x="10583" y="167029"/>
                  <a:pt x="19579" y="196662"/>
                  <a:pt x="25400" y="189783"/>
                </a:cubicBezTo>
                <a:cubicBezTo>
                  <a:pt x="31221" y="182904"/>
                  <a:pt x="37042" y="125225"/>
                  <a:pt x="41275" y="94533"/>
                </a:cubicBezTo>
                <a:cubicBezTo>
                  <a:pt x="45508" y="63841"/>
                  <a:pt x="50800" y="5633"/>
                  <a:pt x="50800" y="5633"/>
                </a:cubicBezTo>
                <a:cubicBezTo>
                  <a:pt x="55562" y="-6538"/>
                  <a:pt x="66146" y="10925"/>
                  <a:pt x="69850" y="21508"/>
                </a:cubicBezTo>
                <a:cubicBezTo>
                  <a:pt x="73554" y="32091"/>
                  <a:pt x="71438" y="51671"/>
                  <a:pt x="73025" y="69133"/>
                </a:cubicBezTo>
                <a:cubicBezTo>
                  <a:pt x="74612" y="86595"/>
                  <a:pt x="74612" y="111466"/>
                  <a:pt x="79375" y="126283"/>
                </a:cubicBezTo>
                <a:cubicBezTo>
                  <a:pt x="84138" y="141100"/>
                  <a:pt x="95250" y="161737"/>
                  <a:pt x="101600" y="158033"/>
                </a:cubicBezTo>
                <a:cubicBezTo>
                  <a:pt x="107950" y="154329"/>
                  <a:pt x="115888" y="124695"/>
                  <a:pt x="117475" y="104058"/>
                </a:cubicBezTo>
                <a:cubicBezTo>
                  <a:pt x="119062" y="83421"/>
                  <a:pt x="110596" y="50612"/>
                  <a:pt x="111125" y="34208"/>
                </a:cubicBezTo>
                <a:cubicBezTo>
                  <a:pt x="111654" y="17804"/>
                  <a:pt x="115888" y="3516"/>
                  <a:pt x="120650" y="5633"/>
                </a:cubicBezTo>
                <a:cubicBezTo>
                  <a:pt x="125412" y="7750"/>
                  <a:pt x="137054" y="28387"/>
                  <a:pt x="139700" y="46908"/>
                </a:cubicBezTo>
                <a:cubicBezTo>
                  <a:pt x="142346" y="65429"/>
                  <a:pt x="134938" y="99296"/>
                  <a:pt x="136525" y="116758"/>
                </a:cubicBezTo>
                <a:cubicBezTo>
                  <a:pt x="138112" y="134220"/>
                  <a:pt x="143933" y="144804"/>
                  <a:pt x="149225" y="151683"/>
                </a:cubicBezTo>
                <a:cubicBezTo>
                  <a:pt x="154517" y="158562"/>
                  <a:pt x="165100" y="172850"/>
                  <a:pt x="168275" y="158033"/>
                </a:cubicBezTo>
                <a:cubicBezTo>
                  <a:pt x="171450" y="143216"/>
                  <a:pt x="166688" y="88712"/>
                  <a:pt x="168275" y="62783"/>
                </a:cubicBezTo>
                <a:cubicBezTo>
                  <a:pt x="169863" y="36854"/>
                  <a:pt x="172508" y="9337"/>
                  <a:pt x="177800" y="2458"/>
                </a:cubicBezTo>
                <a:cubicBezTo>
                  <a:pt x="183092" y="-4421"/>
                  <a:pt x="196850" y="3516"/>
                  <a:pt x="200025" y="21508"/>
                </a:cubicBezTo>
                <a:cubicBezTo>
                  <a:pt x="203200" y="39500"/>
                  <a:pt x="196850" y="89771"/>
                  <a:pt x="196850" y="110408"/>
                </a:cubicBezTo>
                <a:cubicBezTo>
                  <a:pt x="196850" y="131045"/>
                  <a:pt x="197908" y="135279"/>
                  <a:pt x="200025" y="145333"/>
                </a:cubicBezTo>
                <a:cubicBezTo>
                  <a:pt x="202142" y="155387"/>
                  <a:pt x="209550" y="170733"/>
                  <a:pt x="209550" y="170733"/>
                </a:cubicBezTo>
                <a:cubicBezTo>
                  <a:pt x="211137" y="174437"/>
                  <a:pt x="210343" y="170997"/>
                  <a:pt x="209550" y="167558"/>
                </a:cubicBezTo>
              </a:path>
            </a:pathLst>
          </a:custGeom>
          <a:noFill/>
          <a:ln>
            <a:solidFill>
              <a:srgbClr val="002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512322EB-B575-F756-DCE5-22A8BAF686DB}"/>
              </a:ext>
            </a:extLst>
          </p:cNvPr>
          <p:cNvSpPr txBox="1"/>
          <p:nvPr/>
        </p:nvSpPr>
        <p:spPr>
          <a:xfrm>
            <a:off x="4173326" y="2575367"/>
            <a:ext cx="612315" cy="83100"/>
          </a:xfrm>
          <a:prstGeom prst="rect">
            <a:avLst/>
          </a:prstGeom>
          <a:noFill/>
        </p:spPr>
        <p:txBody>
          <a:bodyPr wrap="square" lIns="0" tIns="0" rIns="0" bIns="0" rtlCol="0">
            <a:spAutoFit/>
          </a:bodyPr>
          <a:lstStyle/>
          <a:p>
            <a:pPr algn="ctr">
              <a:lnSpc>
                <a:spcPct val="90000"/>
              </a:lnSpc>
            </a:pPr>
            <a:r>
              <a:rPr lang="en-GB" sz="600" b="1" dirty="0">
                <a:latin typeface="Arial" panose="020B0604020202020204" pitchFamily="34" charset="0"/>
                <a:ea typeface="Aileron" charset="0"/>
                <a:cs typeface="Arial" panose="020B0604020202020204" pitchFamily="34" charset="0"/>
              </a:rPr>
              <a:t>WNT Pathway</a:t>
            </a:r>
          </a:p>
        </p:txBody>
      </p:sp>
      <p:sp>
        <p:nvSpPr>
          <p:cNvPr id="2050" name="Oval 2049">
            <a:extLst>
              <a:ext uri="{FF2B5EF4-FFF2-40B4-BE49-F238E27FC236}">
                <a16:creationId xmlns:a16="http://schemas.microsoft.com/office/drawing/2014/main" id="{FB0884C5-8813-424B-C30B-6040F3C6266F}"/>
              </a:ext>
            </a:extLst>
          </p:cNvPr>
          <p:cNvSpPr/>
          <p:nvPr/>
        </p:nvSpPr>
        <p:spPr>
          <a:xfrm>
            <a:off x="4379338" y="1372151"/>
            <a:ext cx="1152000" cy="1152000"/>
          </a:xfrm>
          <a:prstGeom prst="ellipse">
            <a:avLst/>
          </a:prstGeom>
          <a:solidFill>
            <a:schemeClr val="tx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0" name="Oval 49">
            <a:extLst>
              <a:ext uri="{FF2B5EF4-FFF2-40B4-BE49-F238E27FC236}">
                <a16:creationId xmlns:a16="http://schemas.microsoft.com/office/drawing/2014/main" id="{9C1B8BAB-9179-7D69-F365-186AE6A47A80}"/>
              </a:ext>
            </a:extLst>
          </p:cNvPr>
          <p:cNvSpPr/>
          <p:nvPr/>
        </p:nvSpPr>
        <p:spPr>
          <a:xfrm>
            <a:off x="4529691" y="1994685"/>
            <a:ext cx="323803" cy="133428"/>
          </a:xfrm>
          <a:prstGeom prst="ellipse">
            <a:avLst/>
          </a:prstGeom>
          <a:solidFill>
            <a:schemeClr val="tx2">
              <a:lumMod val="60000"/>
              <a:lumOff val="40000"/>
            </a:schemeClr>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sz="550" dirty="0">
                <a:solidFill>
                  <a:schemeClr val="tx1"/>
                </a:solidFill>
                <a:latin typeface="Arial" panose="020B0604020202020204" pitchFamily="34" charset="0"/>
                <a:cs typeface="Arial" panose="020B0604020202020204" pitchFamily="34" charset="0"/>
              </a:rPr>
              <a:t>PTEN</a:t>
            </a:r>
          </a:p>
        </p:txBody>
      </p:sp>
      <p:sp>
        <p:nvSpPr>
          <p:cNvPr id="52" name="Oval 51">
            <a:extLst>
              <a:ext uri="{FF2B5EF4-FFF2-40B4-BE49-F238E27FC236}">
                <a16:creationId xmlns:a16="http://schemas.microsoft.com/office/drawing/2014/main" id="{FC91B1D0-8BC1-C206-D49E-98AE928EFC24}"/>
              </a:ext>
            </a:extLst>
          </p:cNvPr>
          <p:cNvSpPr/>
          <p:nvPr/>
        </p:nvSpPr>
        <p:spPr>
          <a:xfrm>
            <a:off x="4874374" y="2187575"/>
            <a:ext cx="380251" cy="151173"/>
          </a:xfrm>
          <a:prstGeom prst="ellipse">
            <a:avLst/>
          </a:prstGeom>
          <a:solidFill>
            <a:schemeClr val="accent1">
              <a:lumMod val="40000"/>
              <a:lumOff val="60000"/>
            </a:schemeClr>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sz="550" dirty="0">
                <a:solidFill>
                  <a:schemeClr val="tx1"/>
                </a:solidFill>
                <a:latin typeface="Arial" panose="020B0604020202020204" pitchFamily="34" charset="0"/>
                <a:cs typeface="Arial" panose="020B0604020202020204" pitchFamily="34" charset="0"/>
              </a:rPr>
              <a:t>AKT1</a:t>
            </a:r>
          </a:p>
        </p:txBody>
      </p:sp>
      <p:sp>
        <p:nvSpPr>
          <p:cNvPr id="54" name="TextBox 53">
            <a:extLst>
              <a:ext uri="{FF2B5EF4-FFF2-40B4-BE49-F238E27FC236}">
                <a16:creationId xmlns:a16="http://schemas.microsoft.com/office/drawing/2014/main" id="{B103BA56-BA91-43D8-B0E5-BC6EBB3DD28B}"/>
              </a:ext>
            </a:extLst>
          </p:cNvPr>
          <p:cNvSpPr txBox="1"/>
          <p:nvPr/>
        </p:nvSpPr>
        <p:spPr>
          <a:xfrm>
            <a:off x="4684366" y="1593757"/>
            <a:ext cx="612315" cy="83100"/>
          </a:xfrm>
          <a:prstGeom prst="rect">
            <a:avLst/>
          </a:prstGeom>
          <a:noFill/>
        </p:spPr>
        <p:txBody>
          <a:bodyPr wrap="square" lIns="0" tIns="0" rIns="0" bIns="0" rtlCol="0">
            <a:spAutoFit/>
          </a:bodyPr>
          <a:lstStyle/>
          <a:p>
            <a:pPr algn="ctr">
              <a:lnSpc>
                <a:spcPct val="90000"/>
              </a:lnSpc>
            </a:pPr>
            <a:r>
              <a:rPr lang="en-GB" sz="600" b="1" dirty="0">
                <a:latin typeface="Arial" panose="020B0604020202020204" pitchFamily="34" charset="0"/>
                <a:ea typeface="Aileron" charset="0"/>
                <a:cs typeface="Arial" panose="020B0604020202020204" pitchFamily="34" charset="0"/>
              </a:rPr>
              <a:t>PI3K Pathway</a:t>
            </a:r>
          </a:p>
        </p:txBody>
      </p:sp>
      <p:sp>
        <p:nvSpPr>
          <p:cNvPr id="55" name="Oval 54">
            <a:extLst>
              <a:ext uri="{FF2B5EF4-FFF2-40B4-BE49-F238E27FC236}">
                <a16:creationId xmlns:a16="http://schemas.microsoft.com/office/drawing/2014/main" id="{094BF46C-6744-BC12-1EF8-43157638D299}"/>
              </a:ext>
            </a:extLst>
          </p:cNvPr>
          <p:cNvSpPr/>
          <p:nvPr/>
        </p:nvSpPr>
        <p:spPr>
          <a:xfrm>
            <a:off x="4893260" y="1765726"/>
            <a:ext cx="361365" cy="219310"/>
          </a:xfrm>
          <a:prstGeom prst="ellipse">
            <a:avLst/>
          </a:prstGeom>
          <a:solidFill>
            <a:schemeClr val="accent6"/>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sz="550" dirty="0">
                <a:solidFill>
                  <a:schemeClr val="bg1"/>
                </a:solidFill>
                <a:latin typeface="Arial" panose="020B0604020202020204" pitchFamily="34" charset="0"/>
                <a:cs typeface="Arial" panose="020B0604020202020204" pitchFamily="34" charset="0"/>
              </a:rPr>
              <a:t>PIK3CA</a:t>
            </a:r>
            <a:br>
              <a:rPr lang="en-GB" sz="550" dirty="0">
                <a:solidFill>
                  <a:schemeClr val="bg1"/>
                </a:solidFill>
                <a:latin typeface="Arial" panose="020B0604020202020204" pitchFamily="34" charset="0"/>
                <a:cs typeface="Arial" panose="020B0604020202020204" pitchFamily="34" charset="0"/>
              </a:rPr>
            </a:br>
            <a:r>
              <a:rPr lang="en-GB" sz="550" dirty="0">
                <a:solidFill>
                  <a:schemeClr val="bg1"/>
                </a:solidFill>
                <a:latin typeface="Arial" panose="020B0604020202020204" pitchFamily="34" charset="0"/>
                <a:cs typeface="Arial" panose="020B0604020202020204" pitchFamily="34" charset="0"/>
              </a:rPr>
              <a:t>PIK3CB</a:t>
            </a:r>
          </a:p>
        </p:txBody>
      </p:sp>
      <p:cxnSp>
        <p:nvCxnSpPr>
          <p:cNvPr id="56" name="Straight Connector 55">
            <a:extLst>
              <a:ext uri="{FF2B5EF4-FFF2-40B4-BE49-F238E27FC236}">
                <a16:creationId xmlns:a16="http://schemas.microsoft.com/office/drawing/2014/main" id="{6CC43920-5CEA-ADA6-CD66-55741886E066}"/>
              </a:ext>
            </a:extLst>
          </p:cNvPr>
          <p:cNvCxnSpPr>
            <a:cxnSpLocks/>
          </p:cNvCxnSpPr>
          <p:nvPr/>
        </p:nvCxnSpPr>
        <p:spPr>
          <a:xfrm flipV="1">
            <a:off x="5073942" y="2011001"/>
            <a:ext cx="0" cy="147851"/>
          </a:xfrm>
          <a:prstGeom prst="line">
            <a:avLst/>
          </a:prstGeom>
          <a:ln w="12700">
            <a:solidFill>
              <a:schemeClr val="tx1"/>
            </a:solidFill>
            <a:headEnd type="triangle" w="sm" len="sm"/>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62" name="Group 61">
            <a:extLst>
              <a:ext uri="{FF2B5EF4-FFF2-40B4-BE49-F238E27FC236}">
                <a16:creationId xmlns:a16="http://schemas.microsoft.com/office/drawing/2014/main" id="{4BE2355C-EB30-F773-0AF9-6F07950468CD}"/>
              </a:ext>
            </a:extLst>
          </p:cNvPr>
          <p:cNvGrpSpPr/>
          <p:nvPr/>
        </p:nvGrpSpPr>
        <p:grpSpPr>
          <a:xfrm rot="2912192">
            <a:off x="4793580" y="1902781"/>
            <a:ext cx="88825" cy="94024"/>
            <a:chOff x="4178375" y="1776051"/>
            <a:chExt cx="108000" cy="108000"/>
          </a:xfrm>
        </p:grpSpPr>
        <p:cxnSp>
          <p:nvCxnSpPr>
            <p:cNvPr id="59" name="Straight Connector 58">
              <a:extLst>
                <a:ext uri="{FF2B5EF4-FFF2-40B4-BE49-F238E27FC236}">
                  <a16:creationId xmlns:a16="http://schemas.microsoft.com/office/drawing/2014/main" id="{16091113-9E68-7BB9-4432-2A45EDAD0A39}"/>
                </a:ext>
              </a:extLst>
            </p:cNvPr>
            <p:cNvCxnSpPr>
              <a:cxnSpLocks/>
            </p:cNvCxnSpPr>
            <p:nvPr/>
          </p:nvCxnSpPr>
          <p:spPr>
            <a:xfrm flipV="1">
              <a:off x="4232375" y="1776051"/>
              <a:ext cx="0" cy="108000"/>
            </a:xfrm>
            <a:prstGeom prst="line">
              <a:avLst/>
            </a:prstGeom>
            <a:ln w="9525">
              <a:solidFill>
                <a:schemeClr val="tx1"/>
              </a:solidFill>
              <a:headEnd type="none" w="sm" len="sm"/>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73193B18-8B7A-0D20-0DF4-DBBB11810A08}"/>
                </a:ext>
              </a:extLst>
            </p:cNvPr>
            <p:cNvCxnSpPr>
              <a:cxnSpLocks/>
            </p:cNvCxnSpPr>
            <p:nvPr/>
          </p:nvCxnSpPr>
          <p:spPr>
            <a:xfrm rot="16200000" flipV="1">
              <a:off x="4232375" y="1724304"/>
              <a:ext cx="0" cy="108000"/>
            </a:xfrm>
            <a:prstGeom prst="line">
              <a:avLst/>
            </a:prstGeom>
            <a:ln w="9525">
              <a:solidFill>
                <a:schemeClr val="tx1"/>
              </a:solidFill>
              <a:headEnd type="none" w="sm" len="sm"/>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2074" name="Freeform 2073">
            <a:extLst>
              <a:ext uri="{FF2B5EF4-FFF2-40B4-BE49-F238E27FC236}">
                <a16:creationId xmlns:a16="http://schemas.microsoft.com/office/drawing/2014/main" id="{E176EC18-DE89-5AA5-89A8-28CA938FCD1F}"/>
              </a:ext>
            </a:extLst>
          </p:cNvPr>
          <p:cNvSpPr/>
          <p:nvPr/>
        </p:nvSpPr>
        <p:spPr>
          <a:xfrm>
            <a:off x="5771893" y="3066219"/>
            <a:ext cx="56259" cy="21798"/>
          </a:xfrm>
          <a:custGeom>
            <a:avLst/>
            <a:gdLst>
              <a:gd name="connsiteX0" fmla="*/ 0 w 47562"/>
              <a:gd name="connsiteY0" fmla="*/ 0 h 18430"/>
              <a:gd name="connsiteX1" fmla="*/ 47563 w 47562"/>
              <a:gd name="connsiteY1" fmla="*/ 0 h 18430"/>
              <a:gd name="connsiteX2" fmla="*/ 47563 w 47562"/>
              <a:gd name="connsiteY2" fmla="*/ 18431 h 18430"/>
              <a:gd name="connsiteX3" fmla="*/ 0 w 47562"/>
              <a:gd name="connsiteY3" fmla="*/ 18431 h 18430"/>
            </a:gdLst>
            <a:ahLst/>
            <a:cxnLst>
              <a:cxn ang="0">
                <a:pos x="connsiteX0" y="connsiteY0"/>
              </a:cxn>
              <a:cxn ang="0">
                <a:pos x="connsiteX1" y="connsiteY1"/>
              </a:cxn>
              <a:cxn ang="0">
                <a:pos x="connsiteX2" y="connsiteY2"/>
              </a:cxn>
              <a:cxn ang="0">
                <a:pos x="connsiteX3" y="connsiteY3"/>
              </a:cxn>
            </a:cxnLst>
            <a:rect l="l" t="t" r="r" b="b"/>
            <a:pathLst>
              <a:path w="47562" h="18430">
                <a:moveTo>
                  <a:pt x="0" y="0"/>
                </a:moveTo>
                <a:lnTo>
                  <a:pt x="47563" y="0"/>
                </a:lnTo>
                <a:lnTo>
                  <a:pt x="47563" y="18431"/>
                </a:lnTo>
                <a:lnTo>
                  <a:pt x="0" y="18431"/>
                </a:lnTo>
                <a:close/>
              </a:path>
            </a:pathLst>
          </a:custGeom>
          <a:solidFill>
            <a:srgbClr val="5D8298"/>
          </a:solidFill>
          <a:ln w="0" cap="flat">
            <a:noFill/>
            <a:prstDash val="solid"/>
            <a:miter/>
          </a:ln>
        </p:spPr>
        <p:txBody>
          <a:bodyPr rtlCol="0" anchor="ctr"/>
          <a:lstStyle/>
          <a:p>
            <a:endParaRPr lang="en-US" dirty="0"/>
          </a:p>
        </p:txBody>
      </p:sp>
      <p:sp>
        <p:nvSpPr>
          <p:cNvPr id="2075" name="Freeform 2074">
            <a:extLst>
              <a:ext uri="{FF2B5EF4-FFF2-40B4-BE49-F238E27FC236}">
                <a16:creationId xmlns:a16="http://schemas.microsoft.com/office/drawing/2014/main" id="{CCF82BA2-47CA-BF95-BA8B-281DBE69EAF6}"/>
              </a:ext>
            </a:extLst>
          </p:cNvPr>
          <p:cNvSpPr/>
          <p:nvPr/>
        </p:nvSpPr>
        <p:spPr>
          <a:xfrm>
            <a:off x="5835991" y="3066219"/>
            <a:ext cx="56259" cy="21798"/>
          </a:xfrm>
          <a:custGeom>
            <a:avLst/>
            <a:gdLst>
              <a:gd name="connsiteX0" fmla="*/ 0 w 47562"/>
              <a:gd name="connsiteY0" fmla="*/ 0 h 18430"/>
              <a:gd name="connsiteX1" fmla="*/ 47563 w 47562"/>
              <a:gd name="connsiteY1" fmla="*/ 0 h 18430"/>
              <a:gd name="connsiteX2" fmla="*/ 47563 w 47562"/>
              <a:gd name="connsiteY2" fmla="*/ 18431 h 18430"/>
              <a:gd name="connsiteX3" fmla="*/ 0 w 47562"/>
              <a:gd name="connsiteY3" fmla="*/ 18431 h 18430"/>
            </a:gdLst>
            <a:ahLst/>
            <a:cxnLst>
              <a:cxn ang="0">
                <a:pos x="connsiteX0" y="connsiteY0"/>
              </a:cxn>
              <a:cxn ang="0">
                <a:pos x="connsiteX1" y="connsiteY1"/>
              </a:cxn>
              <a:cxn ang="0">
                <a:pos x="connsiteX2" y="connsiteY2"/>
              </a:cxn>
              <a:cxn ang="0">
                <a:pos x="connsiteX3" y="connsiteY3"/>
              </a:cxn>
            </a:cxnLst>
            <a:rect l="l" t="t" r="r" b="b"/>
            <a:pathLst>
              <a:path w="47562" h="18430">
                <a:moveTo>
                  <a:pt x="0" y="0"/>
                </a:moveTo>
                <a:lnTo>
                  <a:pt x="47563" y="0"/>
                </a:lnTo>
                <a:lnTo>
                  <a:pt x="47563" y="18431"/>
                </a:lnTo>
                <a:lnTo>
                  <a:pt x="0" y="18431"/>
                </a:lnTo>
                <a:close/>
              </a:path>
            </a:pathLst>
          </a:custGeom>
          <a:solidFill>
            <a:srgbClr val="5D8298"/>
          </a:solidFill>
          <a:ln w="0" cap="flat">
            <a:noFill/>
            <a:prstDash val="solid"/>
            <a:miter/>
          </a:ln>
        </p:spPr>
        <p:txBody>
          <a:bodyPr rtlCol="0" anchor="ctr"/>
          <a:lstStyle/>
          <a:p>
            <a:endParaRPr lang="en-US" dirty="0"/>
          </a:p>
        </p:txBody>
      </p:sp>
      <p:sp>
        <p:nvSpPr>
          <p:cNvPr id="2076" name="Freeform 2075">
            <a:extLst>
              <a:ext uri="{FF2B5EF4-FFF2-40B4-BE49-F238E27FC236}">
                <a16:creationId xmlns:a16="http://schemas.microsoft.com/office/drawing/2014/main" id="{B0535F62-8600-1BBE-8F58-40813AB96075}"/>
              </a:ext>
            </a:extLst>
          </p:cNvPr>
          <p:cNvSpPr/>
          <p:nvPr/>
        </p:nvSpPr>
        <p:spPr>
          <a:xfrm>
            <a:off x="5785294" y="3112098"/>
            <a:ext cx="56259" cy="21798"/>
          </a:xfrm>
          <a:custGeom>
            <a:avLst/>
            <a:gdLst>
              <a:gd name="connsiteX0" fmla="*/ 0 w 47562"/>
              <a:gd name="connsiteY0" fmla="*/ 0 h 18430"/>
              <a:gd name="connsiteX1" fmla="*/ 47563 w 47562"/>
              <a:gd name="connsiteY1" fmla="*/ 0 h 18430"/>
              <a:gd name="connsiteX2" fmla="*/ 47563 w 47562"/>
              <a:gd name="connsiteY2" fmla="*/ 18431 h 18430"/>
              <a:gd name="connsiteX3" fmla="*/ 0 w 47562"/>
              <a:gd name="connsiteY3" fmla="*/ 18431 h 18430"/>
            </a:gdLst>
            <a:ahLst/>
            <a:cxnLst>
              <a:cxn ang="0">
                <a:pos x="connsiteX0" y="connsiteY0"/>
              </a:cxn>
              <a:cxn ang="0">
                <a:pos x="connsiteX1" y="connsiteY1"/>
              </a:cxn>
              <a:cxn ang="0">
                <a:pos x="connsiteX2" y="connsiteY2"/>
              </a:cxn>
              <a:cxn ang="0">
                <a:pos x="connsiteX3" y="connsiteY3"/>
              </a:cxn>
            </a:cxnLst>
            <a:rect l="l" t="t" r="r" b="b"/>
            <a:pathLst>
              <a:path w="47562" h="18430">
                <a:moveTo>
                  <a:pt x="0" y="0"/>
                </a:moveTo>
                <a:lnTo>
                  <a:pt x="47563" y="0"/>
                </a:lnTo>
                <a:lnTo>
                  <a:pt x="47563" y="18431"/>
                </a:lnTo>
                <a:lnTo>
                  <a:pt x="0" y="18431"/>
                </a:lnTo>
                <a:close/>
              </a:path>
            </a:pathLst>
          </a:custGeom>
          <a:solidFill>
            <a:srgbClr val="5D8298"/>
          </a:solidFill>
          <a:ln w="0" cap="flat">
            <a:noFill/>
            <a:prstDash val="solid"/>
            <a:miter/>
          </a:ln>
        </p:spPr>
        <p:txBody>
          <a:bodyPr rtlCol="0" anchor="ctr"/>
          <a:lstStyle/>
          <a:p>
            <a:endParaRPr lang="en-US" dirty="0"/>
          </a:p>
        </p:txBody>
      </p:sp>
      <p:sp>
        <p:nvSpPr>
          <p:cNvPr id="2077" name="Freeform 2076">
            <a:extLst>
              <a:ext uri="{FF2B5EF4-FFF2-40B4-BE49-F238E27FC236}">
                <a16:creationId xmlns:a16="http://schemas.microsoft.com/office/drawing/2014/main" id="{36866E78-E6A2-0E0A-ACDD-204B7EB5199C}"/>
              </a:ext>
            </a:extLst>
          </p:cNvPr>
          <p:cNvSpPr/>
          <p:nvPr/>
        </p:nvSpPr>
        <p:spPr>
          <a:xfrm>
            <a:off x="5982520" y="3112098"/>
            <a:ext cx="56259" cy="21798"/>
          </a:xfrm>
          <a:custGeom>
            <a:avLst/>
            <a:gdLst>
              <a:gd name="connsiteX0" fmla="*/ 0 w 47562"/>
              <a:gd name="connsiteY0" fmla="*/ 0 h 18430"/>
              <a:gd name="connsiteX1" fmla="*/ 47563 w 47562"/>
              <a:gd name="connsiteY1" fmla="*/ 0 h 18430"/>
              <a:gd name="connsiteX2" fmla="*/ 47563 w 47562"/>
              <a:gd name="connsiteY2" fmla="*/ 18431 h 18430"/>
              <a:gd name="connsiteX3" fmla="*/ 0 w 47562"/>
              <a:gd name="connsiteY3" fmla="*/ 18431 h 18430"/>
            </a:gdLst>
            <a:ahLst/>
            <a:cxnLst>
              <a:cxn ang="0">
                <a:pos x="connsiteX0" y="connsiteY0"/>
              </a:cxn>
              <a:cxn ang="0">
                <a:pos x="connsiteX1" y="connsiteY1"/>
              </a:cxn>
              <a:cxn ang="0">
                <a:pos x="connsiteX2" y="connsiteY2"/>
              </a:cxn>
              <a:cxn ang="0">
                <a:pos x="connsiteX3" y="connsiteY3"/>
              </a:cxn>
            </a:cxnLst>
            <a:rect l="l" t="t" r="r" b="b"/>
            <a:pathLst>
              <a:path w="47562" h="18430">
                <a:moveTo>
                  <a:pt x="0" y="0"/>
                </a:moveTo>
                <a:lnTo>
                  <a:pt x="47563" y="0"/>
                </a:lnTo>
                <a:lnTo>
                  <a:pt x="47563" y="18431"/>
                </a:lnTo>
                <a:lnTo>
                  <a:pt x="0" y="18431"/>
                </a:lnTo>
                <a:close/>
              </a:path>
            </a:pathLst>
          </a:custGeom>
          <a:solidFill>
            <a:srgbClr val="5D8298"/>
          </a:solidFill>
          <a:ln w="0" cap="flat">
            <a:noFill/>
            <a:prstDash val="solid"/>
            <a:miter/>
          </a:ln>
        </p:spPr>
        <p:txBody>
          <a:bodyPr rtlCol="0" anchor="ctr"/>
          <a:lstStyle/>
          <a:p>
            <a:endParaRPr lang="en-US" dirty="0"/>
          </a:p>
        </p:txBody>
      </p:sp>
      <p:sp>
        <p:nvSpPr>
          <p:cNvPr id="2078" name="Freeform 2077">
            <a:extLst>
              <a:ext uri="{FF2B5EF4-FFF2-40B4-BE49-F238E27FC236}">
                <a16:creationId xmlns:a16="http://schemas.microsoft.com/office/drawing/2014/main" id="{A47A9303-C4B6-68A3-76CB-35458E70782D}"/>
              </a:ext>
            </a:extLst>
          </p:cNvPr>
          <p:cNvSpPr/>
          <p:nvPr/>
        </p:nvSpPr>
        <p:spPr>
          <a:xfrm>
            <a:off x="6061157" y="3112098"/>
            <a:ext cx="56259" cy="21798"/>
          </a:xfrm>
          <a:custGeom>
            <a:avLst/>
            <a:gdLst>
              <a:gd name="connsiteX0" fmla="*/ 0 w 47562"/>
              <a:gd name="connsiteY0" fmla="*/ 0 h 18430"/>
              <a:gd name="connsiteX1" fmla="*/ 47563 w 47562"/>
              <a:gd name="connsiteY1" fmla="*/ 0 h 18430"/>
              <a:gd name="connsiteX2" fmla="*/ 47563 w 47562"/>
              <a:gd name="connsiteY2" fmla="*/ 18431 h 18430"/>
              <a:gd name="connsiteX3" fmla="*/ 0 w 47562"/>
              <a:gd name="connsiteY3" fmla="*/ 18431 h 18430"/>
            </a:gdLst>
            <a:ahLst/>
            <a:cxnLst>
              <a:cxn ang="0">
                <a:pos x="connsiteX0" y="connsiteY0"/>
              </a:cxn>
              <a:cxn ang="0">
                <a:pos x="connsiteX1" y="connsiteY1"/>
              </a:cxn>
              <a:cxn ang="0">
                <a:pos x="connsiteX2" y="connsiteY2"/>
              </a:cxn>
              <a:cxn ang="0">
                <a:pos x="connsiteX3" y="connsiteY3"/>
              </a:cxn>
            </a:cxnLst>
            <a:rect l="l" t="t" r="r" b="b"/>
            <a:pathLst>
              <a:path w="47562" h="18430">
                <a:moveTo>
                  <a:pt x="0" y="0"/>
                </a:moveTo>
                <a:lnTo>
                  <a:pt x="47563" y="0"/>
                </a:lnTo>
                <a:lnTo>
                  <a:pt x="47563" y="18431"/>
                </a:lnTo>
                <a:lnTo>
                  <a:pt x="0" y="18431"/>
                </a:lnTo>
                <a:close/>
              </a:path>
            </a:pathLst>
          </a:custGeom>
          <a:solidFill>
            <a:srgbClr val="5D8298"/>
          </a:solidFill>
          <a:ln w="0" cap="flat">
            <a:noFill/>
            <a:prstDash val="solid"/>
            <a:miter/>
          </a:ln>
        </p:spPr>
        <p:txBody>
          <a:bodyPr rtlCol="0" anchor="ctr"/>
          <a:lstStyle/>
          <a:p>
            <a:endParaRPr lang="en-US" dirty="0"/>
          </a:p>
        </p:txBody>
      </p:sp>
      <p:sp>
        <p:nvSpPr>
          <p:cNvPr id="2079" name="Freeform 2078">
            <a:extLst>
              <a:ext uri="{FF2B5EF4-FFF2-40B4-BE49-F238E27FC236}">
                <a16:creationId xmlns:a16="http://schemas.microsoft.com/office/drawing/2014/main" id="{EEE8B6FF-D293-24B8-ABE7-8F6FECEB57F3}"/>
              </a:ext>
            </a:extLst>
          </p:cNvPr>
          <p:cNvSpPr/>
          <p:nvPr/>
        </p:nvSpPr>
        <p:spPr>
          <a:xfrm>
            <a:off x="6217168" y="3112098"/>
            <a:ext cx="56259" cy="21798"/>
          </a:xfrm>
          <a:custGeom>
            <a:avLst/>
            <a:gdLst>
              <a:gd name="connsiteX0" fmla="*/ 0 w 47562"/>
              <a:gd name="connsiteY0" fmla="*/ 0 h 18430"/>
              <a:gd name="connsiteX1" fmla="*/ 47563 w 47562"/>
              <a:gd name="connsiteY1" fmla="*/ 0 h 18430"/>
              <a:gd name="connsiteX2" fmla="*/ 47563 w 47562"/>
              <a:gd name="connsiteY2" fmla="*/ 18431 h 18430"/>
              <a:gd name="connsiteX3" fmla="*/ 0 w 47562"/>
              <a:gd name="connsiteY3" fmla="*/ 18431 h 18430"/>
            </a:gdLst>
            <a:ahLst/>
            <a:cxnLst>
              <a:cxn ang="0">
                <a:pos x="connsiteX0" y="connsiteY0"/>
              </a:cxn>
              <a:cxn ang="0">
                <a:pos x="connsiteX1" y="connsiteY1"/>
              </a:cxn>
              <a:cxn ang="0">
                <a:pos x="connsiteX2" y="connsiteY2"/>
              </a:cxn>
              <a:cxn ang="0">
                <a:pos x="connsiteX3" y="connsiteY3"/>
              </a:cxn>
            </a:cxnLst>
            <a:rect l="l" t="t" r="r" b="b"/>
            <a:pathLst>
              <a:path w="47562" h="18430">
                <a:moveTo>
                  <a:pt x="0" y="0"/>
                </a:moveTo>
                <a:lnTo>
                  <a:pt x="47563" y="0"/>
                </a:lnTo>
                <a:lnTo>
                  <a:pt x="47563" y="18431"/>
                </a:lnTo>
                <a:lnTo>
                  <a:pt x="0" y="18431"/>
                </a:lnTo>
                <a:close/>
              </a:path>
            </a:pathLst>
          </a:custGeom>
          <a:solidFill>
            <a:srgbClr val="5D8298"/>
          </a:solidFill>
          <a:ln w="0" cap="flat">
            <a:noFill/>
            <a:prstDash val="solid"/>
            <a:miter/>
          </a:ln>
        </p:spPr>
        <p:txBody>
          <a:bodyPr rtlCol="0" anchor="ctr"/>
          <a:lstStyle/>
          <a:p>
            <a:endParaRPr lang="en-US" dirty="0"/>
          </a:p>
        </p:txBody>
      </p:sp>
      <p:sp>
        <p:nvSpPr>
          <p:cNvPr id="2080" name="Freeform 2079">
            <a:extLst>
              <a:ext uri="{FF2B5EF4-FFF2-40B4-BE49-F238E27FC236}">
                <a16:creationId xmlns:a16="http://schemas.microsoft.com/office/drawing/2014/main" id="{13CB6335-08F5-C396-B10B-A035709D79A8}"/>
              </a:ext>
            </a:extLst>
          </p:cNvPr>
          <p:cNvSpPr/>
          <p:nvPr/>
        </p:nvSpPr>
        <p:spPr>
          <a:xfrm>
            <a:off x="6291886" y="3112098"/>
            <a:ext cx="56259" cy="21798"/>
          </a:xfrm>
          <a:custGeom>
            <a:avLst/>
            <a:gdLst>
              <a:gd name="connsiteX0" fmla="*/ 0 w 47562"/>
              <a:gd name="connsiteY0" fmla="*/ 0 h 18430"/>
              <a:gd name="connsiteX1" fmla="*/ 47563 w 47562"/>
              <a:gd name="connsiteY1" fmla="*/ 0 h 18430"/>
              <a:gd name="connsiteX2" fmla="*/ 47563 w 47562"/>
              <a:gd name="connsiteY2" fmla="*/ 18431 h 18430"/>
              <a:gd name="connsiteX3" fmla="*/ 0 w 47562"/>
              <a:gd name="connsiteY3" fmla="*/ 18431 h 18430"/>
            </a:gdLst>
            <a:ahLst/>
            <a:cxnLst>
              <a:cxn ang="0">
                <a:pos x="connsiteX0" y="connsiteY0"/>
              </a:cxn>
              <a:cxn ang="0">
                <a:pos x="connsiteX1" y="connsiteY1"/>
              </a:cxn>
              <a:cxn ang="0">
                <a:pos x="connsiteX2" y="connsiteY2"/>
              </a:cxn>
              <a:cxn ang="0">
                <a:pos x="connsiteX3" y="connsiteY3"/>
              </a:cxn>
            </a:cxnLst>
            <a:rect l="l" t="t" r="r" b="b"/>
            <a:pathLst>
              <a:path w="47562" h="18430">
                <a:moveTo>
                  <a:pt x="0" y="0"/>
                </a:moveTo>
                <a:lnTo>
                  <a:pt x="47563" y="0"/>
                </a:lnTo>
                <a:lnTo>
                  <a:pt x="47563" y="18431"/>
                </a:lnTo>
                <a:lnTo>
                  <a:pt x="0" y="18431"/>
                </a:lnTo>
                <a:close/>
              </a:path>
            </a:pathLst>
          </a:custGeom>
          <a:solidFill>
            <a:srgbClr val="5D8298"/>
          </a:solidFill>
          <a:ln w="0" cap="flat">
            <a:noFill/>
            <a:prstDash val="solid"/>
            <a:miter/>
          </a:ln>
        </p:spPr>
        <p:txBody>
          <a:bodyPr rtlCol="0" anchor="ctr"/>
          <a:lstStyle/>
          <a:p>
            <a:endParaRPr lang="en-US" dirty="0"/>
          </a:p>
        </p:txBody>
      </p:sp>
      <p:sp>
        <p:nvSpPr>
          <p:cNvPr id="2081" name="Freeform 2080">
            <a:extLst>
              <a:ext uri="{FF2B5EF4-FFF2-40B4-BE49-F238E27FC236}">
                <a16:creationId xmlns:a16="http://schemas.microsoft.com/office/drawing/2014/main" id="{6B4DFEAA-38E3-DB12-CC03-EAFAB4EC138F}"/>
              </a:ext>
            </a:extLst>
          </p:cNvPr>
          <p:cNvSpPr/>
          <p:nvPr/>
        </p:nvSpPr>
        <p:spPr>
          <a:xfrm>
            <a:off x="6370524" y="3112098"/>
            <a:ext cx="56259" cy="21798"/>
          </a:xfrm>
          <a:custGeom>
            <a:avLst/>
            <a:gdLst>
              <a:gd name="connsiteX0" fmla="*/ 0 w 47562"/>
              <a:gd name="connsiteY0" fmla="*/ 0 h 18430"/>
              <a:gd name="connsiteX1" fmla="*/ 47563 w 47562"/>
              <a:gd name="connsiteY1" fmla="*/ 0 h 18430"/>
              <a:gd name="connsiteX2" fmla="*/ 47563 w 47562"/>
              <a:gd name="connsiteY2" fmla="*/ 18431 h 18430"/>
              <a:gd name="connsiteX3" fmla="*/ 0 w 47562"/>
              <a:gd name="connsiteY3" fmla="*/ 18431 h 18430"/>
            </a:gdLst>
            <a:ahLst/>
            <a:cxnLst>
              <a:cxn ang="0">
                <a:pos x="connsiteX0" y="connsiteY0"/>
              </a:cxn>
              <a:cxn ang="0">
                <a:pos x="connsiteX1" y="connsiteY1"/>
              </a:cxn>
              <a:cxn ang="0">
                <a:pos x="connsiteX2" y="connsiteY2"/>
              </a:cxn>
              <a:cxn ang="0">
                <a:pos x="connsiteX3" y="connsiteY3"/>
              </a:cxn>
            </a:cxnLst>
            <a:rect l="l" t="t" r="r" b="b"/>
            <a:pathLst>
              <a:path w="47562" h="18430">
                <a:moveTo>
                  <a:pt x="0" y="0"/>
                </a:moveTo>
                <a:lnTo>
                  <a:pt x="47563" y="0"/>
                </a:lnTo>
                <a:lnTo>
                  <a:pt x="47563" y="18431"/>
                </a:lnTo>
                <a:lnTo>
                  <a:pt x="0" y="18431"/>
                </a:lnTo>
                <a:close/>
              </a:path>
            </a:pathLst>
          </a:custGeom>
          <a:solidFill>
            <a:srgbClr val="5D8298"/>
          </a:solidFill>
          <a:ln w="0" cap="flat">
            <a:noFill/>
            <a:prstDash val="solid"/>
            <a:miter/>
          </a:ln>
        </p:spPr>
        <p:txBody>
          <a:bodyPr rtlCol="0" anchor="ctr"/>
          <a:lstStyle/>
          <a:p>
            <a:endParaRPr lang="en-US" dirty="0"/>
          </a:p>
        </p:txBody>
      </p:sp>
      <p:sp>
        <p:nvSpPr>
          <p:cNvPr id="2082" name="Freeform 2081">
            <a:extLst>
              <a:ext uri="{FF2B5EF4-FFF2-40B4-BE49-F238E27FC236}">
                <a16:creationId xmlns:a16="http://schemas.microsoft.com/office/drawing/2014/main" id="{1982A021-60CC-052F-BE0F-7F502607558C}"/>
              </a:ext>
            </a:extLst>
          </p:cNvPr>
          <p:cNvSpPr/>
          <p:nvPr/>
        </p:nvSpPr>
        <p:spPr>
          <a:xfrm>
            <a:off x="6449035" y="3112098"/>
            <a:ext cx="56259" cy="21798"/>
          </a:xfrm>
          <a:custGeom>
            <a:avLst/>
            <a:gdLst>
              <a:gd name="connsiteX0" fmla="*/ 0 w 47562"/>
              <a:gd name="connsiteY0" fmla="*/ 0 h 18430"/>
              <a:gd name="connsiteX1" fmla="*/ 47563 w 47562"/>
              <a:gd name="connsiteY1" fmla="*/ 0 h 18430"/>
              <a:gd name="connsiteX2" fmla="*/ 47563 w 47562"/>
              <a:gd name="connsiteY2" fmla="*/ 18431 h 18430"/>
              <a:gd name="connsiteX3" fmla="*/ 0 w 47562"/>
              <a:gd name="connsiteY3" fmla="*/ 18431 h 18430"/>
            </a:gdLst>
            <a:ahLst/>
            <a:cxnLst>
              <a:cxn ang="0">
                <a:pos x="connsiteX0" y="connsiteY0"/>
              </a:cxn>
              <a:cxn ang="0">
                <a:pos x="connsiteX1" y="connsiteY1"/>
              </a:cxn>
              <a:cxn ang="0">
                <a:pos x="connsiteX2" y="connsiteY2"/>
              </a:cxn>
              <a:cxn ang="0">
                <a:pos x="connsiteX3" y="connsiteY3"/>
              </a:cxn>
            </a:cxnLst>
            <a:rect l="l" t="t" r="r" b="b"/>
            <a:pathLst>
              <a:path w="47562" h="18430">
                <a:moveTo>
                  <a:pt x="0" y="0"/>
                </a:moveTo>
                <a:lnTo>
                  <a:pt x="47563" y="0"/>
                </a:lnTo>
                <a:lnTo>
                  <a:pt x="47563" y="18431"/>
                </a:lnTo>
                <a:lnTo>
                  <a:pt x="0" y="18431"/>
                </a:lnTo>
                <a:close/>
              </a:path>
            </a:pathLst>
          </a:custGeom>
          <a:solidFill>
            <a:srgbClr val="5D8298"/>
          </a:solidFill>
          <a:ln w="0" cap="flat">
            <a:noFill/>
            <a:prstDash val="solid"/>
            <a:miter/>
          </a:ln>
        </p:spPr>
        <p:txBody>
          <a:bodyPr rtlCol="0" anchor="ctr"/>
          <a:lstStyle/>
          <a:p>
            <a:endParaRPr lang="en-US" dirty="0"/>
          </a:p>
        </p:txBody>
      </p:sp>
      <p:sp>
        <p:nvSpPr>
          <p:cNvPr id="2083" name="Freeform 2082">
            <a:extLst>
              <a:ext uri="{FF2B5EF4-FFF2-40B4-BE49-F238E27FC236}">
                <a16:creationId xmlns:a16="http://schemas.microsoft.com/office/drawing/2014/main" id="{96B97CC2-2340-F5AF-922B-5672FDCAED36}"/>
              </a:ext>
            </a:extLst>
          </p:cNvPr>
          <p:cNvSpPr/>
          <p:nvPr/>
        </p:nvSpPr>
        <p:spPr>
          <a:xfrm>
            <a:off x="6619078" y="3112098"/>
            <a:ext cx="56259" cy="21798"/>
          </a:xfrm>
          <a:custGeom>
            <a:avLst/>
            <a:gdLst>
              <a:gd name="connsiteX0" fmla="*/ 0 w 47562"/>
              <a:gd name="connsiteY0" fmla="*/ 0 h 18430"/>
              <a:gd name="connsiteX1" fmla="*/ 47563 w 47562"/>
              <a:gd name="connsiteY1" fmla="*/ 0 h 18430"/>
              <a:gd name="connsiteX2" fmla="*/ 47563 w 47562"/>
              <a:gd name="connsiteY2" fmla="*/ 18431 h 18430"/>
              <a:gd name="connsiteX3" fmla="*/ 0 w 47562"/>
              <a:gd name="connsiteY3" fmla="*/ 18431 h 18430"/>
            </a:gdLst>
            <a:ahLst/>
            <a:cxnLst>
              <a:cxn ang="0">
                <a:pos x="connsiteX0" y="connsiteY0"/>
              </a:cxn>
              <a:cxn ang="0">
                <a:pos x="connsiteX1" y="connsiteY1"/>
              </a:cxn>
              <a:cxn ang="0">
                <a:pos x="connsiteX2" y="connsiteY2"/>
              </a:cxn>
              <a:cxn ang="0">
                <a:pos x="connsiteX3" y="connsiteY3"/>
              </a:cxn>
            </a:cxnLst>
            <a:rect l="l" t="t" r="r" b="b"/>
            <a:pathLst>
              <a:path w="47562" h="18430">
                <a:moveTo>
                  <a:pt x="0" y="0"/>
                </a:moveTo>
                <a:lnTo>
                  <a:pt x="47563" y="0"/>
                </a:lnTo>
                <a:lnTo>
                  <a:pt x="47563" y="18431"/>
                </a:lnTo>
                <a:lnTo>
                  <a:pt x="0" y="18431"/>
                </a:lnTo>
                <a:close/>
              </a:path>
            </a:pathLst>
          </a:custGeom>
          <a:solidFill>
            <a:srgbClr val="5D8298"/>
          </a:solidFill>
          <a:ln w="0" cap="flat">
            <a:noFill/>
            <a:prstDash val="solid"/>
            <a:miter/>
          </a:ln>
        </p:spPr>
        <p:txBody>
          <a:bodyPr rtlCol="0" anchor="ctr"/>
          <a:lstStyle/>
          <a:p>
            <a:endParaRPr lang="en-US" dirty="0"/>
          </a:p>
        </p:txBody>
      </p:sp>
      <p:sp>
        <p:nvSpPr>
          <p:cNvPr id="2086" name="Freeform 2085">
            <a:extLst>
              <a:ext uri="{FF2B5EF4-FFF2-40B4-BE49-F238E27FC236}">
                <a16:creationId xmlns:a16="http://schemas.microsoft.com/office/drawing/2014/main" id="{D31C0518-EC33-77DE-B75E-5EF824365F72}"/>
              </a:ext>
            </a:extLst>
          </p:cNvPr>
          <p:cNvSpPr/>
          <p:nvPr/>
        </p:nvSpPr>
        <p:spPr>
          <a:xfrm>
            <a:off x="5982520" y="3066219"/>
            <a:ext cx="56259" cy="21798"/>
          </a:xfrm>
          <a:custGeom>
            <a:avLst/>
            <a:gdLst>
              <a:gd name="connsiteX0" fmla="*/ 0 w 47562"/>
              <a:gd name="connsiteY0" fmla="*/ 0 h 18430"/>
              <a:gd name="connsiteX1" fmla="*/ 47563 w 47562"/>
              <a:gd name="connsiteY1" fmla="*/ 0 h 18430"/>
              <a:gd name="connsiteX2" fmla="*/ 47563 w 47562"/>
              <a:gd name="connsiteY2" fmla="*/ 18431 h 18430"/>
              <a:gd name="connsiteX3" fmla="*/ 0 w 47562"/>
              <a:gd name="connsiteY3" fmla="*/ 18431 h 18430"/>
            </a:gdLst>
            <a:ahLst/>
            <a:cxnLst>
              <a:cxn ang="0">
                <a:pos x="connsiteX0" y="connsiteY0"/>
              </a:cxn>
              <a:cxn ang="0">
                <a:pos x="connsiteX1" y="connsiteY1"/>
              </a:cxn>
              <a:cxn ang="0">
                <a:pos x="connsiteX2" y="connsiteY2"/>
              </a:cxn>
              <a:cxn ang="0">
                <a:pos x="connsiteX3" y="connsiteY3"/>
              </a:cxn>
            </a:cxnLst>
            <a:rect l="l" t="t" r="r" b="b"/>
            <a:pathLst>
              <a:path w="47562" h="18430">
                <a:moveTo>
                  <a:pt x="0" y="0"/>
                </a:moveTo>
                <a:lnTo>
                  <a:pt x="47563" y="0"/>
                </a:lnTo>
                <a:lnTo>
                  <a:pt x="47563" y="18431"/>
                </a:lnTo>
                <a:lnTo>
                  <a:pt x="0" y="18431"/>
                </a:lnTo>
                <a:close/>
              </a:path>
            </a:pathLst>
          </a:custGeom>
          <a:solidFill>
            <a:srgbClr val="5D8298"/>
          </a:solidFill>
          <a:ln w="0" cap="flat">
            <a:noFill/>
            <a:prstDash val="solid"/>
            <a:miter/>
          </a:ln>
        </p:spPr>
        <p:txBody>
          <a:bodyPr rtlCol="0" anchor="ctr"/>
          <a:lstStyle/>
          <a:p>
            <a:endParaRPr lang="en-US" dirty="0"/>
          </a:p>
        </p:txBody>
      </p:sp>
      <p:sp>
        <p:nvSpPr>
          <p:cNvPr id="2087" name="Freeform 2086">
            <a:extLst>
              <a:ext uri="{FF2B5EF4-FFF2-40B4-BE49-F238E27FC236}">
                <a16:creationId xmlns:a16="http://schemas.microsoft.com/office/drawing/2014/main" id="{06855052-E914-C8F6-7216-11A62FF69A16}"/>
              </a:ext>
            </a:extLst>
          </p:cNvPr>
          <p:cNvSpPr/>
          <p:nvPr/>
        </p:nvSpPr>
        <p:spPr>
          <a:xfrm>
            <a:off x="5952051" y="3570004"/>
            <a:ext cx="91406" cy="21798"/>
          </a:xfrm>
          <a:custGeom>
            <a:avLst/>
            <a:gdLst>
              <a:gd name="connsiteX0" fmla="*/ 0 w 77276"/>
              <a:gd name="connsiteY0" fmla="*/ 0 h 18430"/>
              <a:gd name="connsiteX1" fmla="*/ 77276 w 77276"/>
              <a:gd name="connsiteY1" fmla="*/ 0 h 18430"/>
              <a:gd name="connsiteX2" fmla="*/ 77276 w 77276"/>
              <a:gd name="connsiteY2" fmla="*/ 18431 h 18430"/>
              <a:gd name="connsiteX3" fmla="*/ 0 w 77276"/>
              <a:gd name="connsiteY3" fmla="*/ 18431 h 18430"/>
            </a:gdLst>
            <a:ahLst/>
            <a:cxnLst>
              <a:cxn ang="0">
                <a:pos x="connsiteX0" y="connsiteY0"/>
              </a:cxn>
              <a:cxn ang="0">
                <a:pos x="connsiteX1" y="connsiteY1"/>
              </a:cxn>
              <a:cxn ang="0">
                <a:pos x="connsiteX2" y="connsiteY2"/>
              </a:cxn>
              <a:cxn ang="0">
                <a:pos x="connsiteX3" y="connsiteY3"/>
              </a:cxn>
            </a:cxnLst>
            <a:rect l="l" t="t" r="r" b="b"/>
            <a:pathLst>
              <a:path w="77276" h="18430">
                <a:moveTo>
                  <a:pt x="0" y="0"/>
                </a:moveTo>
                <a:lnTo>
                  <a:pt x="77276" y="0"/>
                </a:lnTo>
                <a:lnTo>
                  <a:pt x="77276" y="18431"/>
                </a:lnTo>
                <a:lnTo>
                  <a:pt x="0" y="18431"/>
                </a:lnTo>
                <a:close/>
              </a:path>
            </a:pathLst>
          </a:custGeom>
          <a:solidFill>
            <a:srgbClr val="2BB673"/>
          </a:solidFill>
          <a:ln w="0" cap="flat">
            <a:noFill/>
            <a:prstDash val="solid"/>
            <a:miter/>
          </a:ln>
        </p:spPr>
        <p:txBody>
          <a:bodyPr rtlCol="0" anchor="ctr"/>
          <a:lstStyle/>
          <a:p>
            <a:endParaRPr lang="en-US" dirty="0"/>
          </a:p>
        </p:txBody>
      </p:sp>
      <p:sp>
        <p:nvSpPr>
          <p:cNvPr id="2088" name="Freeform 2087">
            <a:extLst>
              <a:ext uri="{FF2B5EF4-FFF2-40B4-BE49-F238E27FC236}">
                <a16:creationId xmlns:a16="http://schemas.microsoft.com/office/drawing/2014/main" id="{896C2413-FEA8-8075-0891-0FD084A2FA9F}"/>
              </a:ext>
            </a:extLst>
          </p:cNvPr>
          <p:cNvSpPr/>
          <p:nvPr/>
        </p:nvSpPr>
        <p:spPr>
          <a:xfrm>
            <a:off x="5841302" y="3620572"/>
            <a:ext cx="91406" cy="21798"/>
          </a:xfrm>
          <a:custGeom>
            <a:avLst/>
            <a:gdLst>
              <a:gd name="connsiteX0" fmla="*/ 0 w 77276"/>
              <a:gd name="connsiteY0" fmla="*/ 0 h 18430"/>
              <a:gd name="connsiteX1" fmla="*/ 77276 w 77276"/>
              <a:gd name="connsiteY1" fmla="*/ 0 h 18430"/>
              <a:gd name="connsiteX2" fmla="*/ 77276 w 77276"/>
              <a:gd name="connsiteY2" fmla="*/ 18431 h 18430"/>
              <a:gd name="connsiteX3" fmla="*/ 0 w 77276"/>
              <a:gd name="connsiteY3" fmla="*/ 18431 h 18430"/>
            </a:gdLst>
            <a:ahLst/>
            <a:cxnLst>
              <a:cxn ang="0">
                <a:pos x="connsiteX0" y="connsiteY0"/>
              </a:cxn>
              <a:cxn ang="0">
                <a:pos x="connsiteX1" y="connsiteY1"/>
              </a:cxn>
              <a:cxn ang="0">
                <a:pos x="connsiteX2" y="connsiteY2"/>
              </a:cxn>
              <a:cxn ang="0">
                <a:pos x="connsiteX3" y="connsiteY3"/>
              </a:cxn>
            </a:cxnLst>
            <a:rect l="l" t="t" r="r" b="b"/>
            <a:pathLst>
              <a:path w="77276" h="18430">
                <a:moveTo>
                  <a:pt x="0" y="0"/>
                </a:moveTo>
                <a:lnTo>
                  <a:pt x="77276" y="0"/>
                </a:lnTo>
                <a:lnTo>
                  <a:pt x="77276" y="18431"/>
                </a:lnTo>
                <a:lnTo>
                  <a:pt x="0" y="18431"/>
                </a:lnTo>
                <a:close/>
              </a:path>
            </a:pathLst>
          </a:custGeom>
          <a:solidFill>
            <a:srgbClr val="2BB673"/>
          </a:solidFill>
          <a:ln w="0" cap="flat">
            <a:noFill/>
            <a:prstDash val="solid"/>
            <a:miter/>
          </a:ln>
        </p:spPr>
        <p:txBody>
          <a:bodyPr rtlCol="0" anchor="ctr"/>
          <a:lstStyle/>
          <a:p>
            <a:endParaRPr lang="en-US" dirty="0"/>
          </a:p>
        </p:txBody>
      </p:sp>
      <p:sp>
        <p:nvSpPr>
          <p:cNvPr id="2089" name="Freeform 2088">
            <a:extLst>
              <a:ext uri="{FF2B5EF4-FFF2-40B4-BE49-F238E27FC236}">
                <a16:creationId xmlns:a16="http://schemas.microsoft.com/office/drawing/2014/main" id="{40B35FA9-957F-F5EF-C2BF-A20A9188AD19}"/>
              </a:ext>
            </a:extLst>
          </p:cNvPr>
          <p:cNvSpPr/>
          <p:nvPr/>
        </p:nvSpPr>
        <p:spPr>
          <a:xfrm>
            <a:off x="5988715" y="3620572"/>
            <a:ext cx="91406" cy="21798"/>
          </a:xfrm>
          <a:custGeom>
            <a:avLst/>
            <a:gdLst>
              <a:gd name="connsiteX0" fmla="*/ 0 w 77276"/>
              <a:gd name="connsiteY0" fmla="*/ 0 h 18430"/>
              <a:gd name="connsiteX1" fmla="*/ 77276 w 77276"/>
              <a:gd name="connsiteY1" fmla="*/ 0 h 18430"/>
              <a:gd name="connsiteX2" fmla="*/ 77276 w 77276"/>
              <a:gd name="connsiteY2" fmla="*/ 18431 h 18430"/>
              <a:gd name="connsiteX3" fmla="*/ 0 w 77276"/>
              <a:gd name="connsiteY3" fmla="*/ 18431 h 18430"/>
            </a:gdLst>
            <a:ahLst/>
            <a:cxnLst>
              <a:cxn ang="0">
                <a:pos x="connsiteX0" y="connsiteY0"/>
              </a:cxn>
              <a:cxn ang="0">
                <a:pos x="connsiteX1" y="connsiteY1"/>
              </a:cxn>
              <a:cxn ang="0">
                <a:pos x="connsiteX2" y="connsiteY2"/>
              </a:cxn>
              <a:cxn ang="0">
                <a:pos x="connsiteX3" y="connsiteY3"/>
              </a:cxn>
            </a:cxnLst>
            <a:rect l="l" t="t" r="r" b="b"/>
            <a:pathLst>
              <a:path w="77276" h="18430">
                <a:moveTo>
                  <a:pt x="0" y="0"/>
                </a:moveTo>
                <a:lnTo>
                  <a:pt x="77276" y="0"/>
                </a:lnTo>
                <a:lnTo>
                  <a:pt x="77276" y="18431"/>
                </a:lnTo>
                <a:lnTo>
                  <a:pt x="0" y="18431"/>
                </a:lnTo>
                <a:close/>
              </a:path>
            </a:pathLst>
          </a:custGeom>
          <a:solidFill>
            <a:srgbClr val="2BB673"/>
          </a:solidFill>
          <a:ln w="0" cap="flat">
            <a:noFill/>
            <a:prstDash val="solid"/>
            <a:miter/>
          </a:ln>
        </p:spPr>
        <p:txBody>
          <a:bodyPr rtlCol="0" anchor="ctr"/>
          <a:lstStyle/>
          <a:p>
            <a:endParaRPr lang="en-US" dirty="0"/>
          </a:p>
        </p:txBody>
      </p:sp>
      <p:sp>
        <p:nvSpPr>
          <p:cNvPr id="2090" name="Freeform 2089">
            <a:extLst>
              <a:ext uri="{FF2B5EF4-FFF2-40B4-BE49-F238E27FC236}">
                <a16:creationId xmlns:a16="http://schemas.microsoft.com/office/drawing/2014/main" id="{995A6DD9-1190-D4A9-716E-9896A83779DC}"/>
              </a:ext>
            </a:extLst>
          </p:cNvPr>
          <p:cNvSpPr/>
          <p:nvPr/>
        </p:nvSpPr>
        <p:spPr>
          <a:xfrm>
            <a:off x="6136760" y="3620572"/>
            <a:ext cx="91406" cy="21798"/>
          </a:xfrm>
          <a:custGeom>
            <a:avLst/>
            <a:gdLst>
              <a:gd name="connsiteX0" fmla="*/ 0 w 77276"/>
              <a:gd name="connsiteY0" fmla="*/ 0 h 18430"/>
              <a:gd name="connsiteX1" fmla="*/ 77276 w 77276"/>
              <a:gd name="connsiteY1" fmla="*/ 0 h 18430"/>
              <a:gd name="connsiteX2" fmla="*/ 77276 w 77276"/>
              <a:gd name="connsiteY2" fmla="*/ 18431 h 18430"/>
              <a:gd name="connsiteX3" fmla="*/ 0 w 77276"/>
              <a:gd name="connsiteY3" fmla="*/ 18431 h 18430"/>
            </a:gdLst>
            <a:ahLst/>
            <a:cxnLst>
              <a:cxn ang="0">
                <a:pos x="connsiteX0" y="connsiteY0"/>
              </a:cxn>
              <a:cxn ang="0">
                <a:pos x="connsiteX1" y="connsiteY1"/>
              </a:cxn>
              <a:cxn ang="0">
                <a:pos x="connsiteX2" y="connsiteY2"/>
              </a:cxn>
              <a:cxn ang="0">
                <a:pos x="connsiteX3" y="connsiteY3"/>
              </a:cxn>
            </a:cxnLst>
            <a:rect l="l" t="t" r="r" b="b"/>
            <a:pathLst>
              <a:path w="77276" h="18430">
                <a:moveTo>
                  <a:pt x="0" y="0"/>
                </a:moveTo>
                <a:lnTo>
                  <a:pt x="77276" y="0"/>
                </a:lnTo>
                <a:lnTo>
                  <a:pt x="77276" y="18431"/>
                </a:lnTo>
                <a:lnTo>
                  <a:pt x="0" y="18431"/>
                </a:lnTo>
                <a:close/>
              </a:path>
            </a:pathLst>
          </a:custGeom>
          <a:solidFill>
            <a:srgbClr val="2BB673"/>
          </a:solidFill>
          <a:ln w="0" cap="flat">
            <a:noFill/>
            <a:prstDash val="solid"/>
            <a:miter/>
          </a:ln>
        </p:spPr>
        <p:txBody>
          <a:bodyPr rtlCol="0" anchor="ctr"/>
          <a:lstStyle/>
          <a:p>
            <a:endParaRPr lang="en-US" dirty="0"/>
          </a:p>
        </p:txBody>
      </p:sp>
      <p:sp>
        <p:nvSpPr>
          <p:cNvPr id="2091" name="Freeform 2090">
            <a:extLst>
              <a:ext uri="{FF2B5EF4-FFF2-40B4-BE49-F238E27FC236}">
                <a16:creationId xmlns:a16="http://schemas.microsoft.com/office/drawing/2014/main" id="{D493F723-CF0A-2123-3A04-CFF9AB64ECA9}"/>
              </a:ext>
            </a:extLst>
          </p:cNvPr>
          <p:cNvSpPr/>
          <p:nvPr/>
        </p:nvSpPr>
        <p:spPr>
          <a:xfrm>
            <a:off x="6046744" y="3667973"/>
            <a:ext cx="91406" cy="21798"/>
          </a:xfrm>
          <a:custGeom>
            <a:avLst/>
            <a:gdLst>
              <a:gd name="connsiteX0" fmla="*/ 0 w 77276"/>
              <a:gd name="connsiteY0" fmla="*/ 0 h 18430"/>
              <a:gd name="connsiteX1" fmla="*/ 77276 w 77276"/>
              <a:gd name="connsiteY1" fmla="*/ 0 h 18430"/>
              <a:gd name="connsiteX2" fmla="*/ 77276 w 77276"/>
              <a:gd name="connsiteY2" fmla="*/ 18431 h 18430"/>
              <a:gd name="connsiteX3" fmla="*/ 0 w 77276"/>
              <a:gd name="connsiteY3" fmla="*/ 18431 h 18430"/>
            </a:gdLst>
            <a:ahLst/>
            <a:cxnLst>
              <a:cxn ang="0">
                <a:pos x="connsiteX0" y="connsiteY0"/>
              </a:cxn>
              <a:cxn ang="0">
                <a:pos x="connsiteX1" y="connsiteY1"/>
              </a:cxn>
              <a:cxn ang="0">
                <a:pos x="connsiteX2" y="connsiteY2"/>
              </a:cxn>
              <a:cxn ang="0">
                <a:pos x="connsiteX3" y="connsiteY3"/>
              </a:cxn>
            </a:cxnLst>
            <a:rect l="l" t="t" r="r" b="b"/>
            <a:pathLst>
              <a:path w="77276" h="18430">
                <a:moveTo>
                  <a:pt x="0" y="0"/>
                </a:moveTo>
                <a:lnTo>
                  <a:pt x="77276" y="0"/>
                </a:lnTo>
                <a:lnTo>
                  <a:pt x="77276" y="18431"/>
                </a:lnTo>
                <a:lnTo>
                  <a:pt x="0" y="18431"/>
                </a:lnTo>
                <a:close/>
              </a:path>
            </a:pathLst>
          </a:custGeom>
          <a:solidFill>
            <a:srgbClr val="2BB673"/>
          </a:solidFill>
          <a:ln w="0" cap="flat">
            <a:noFill/>
            <a:prstDash val="solid"/>
            <a:miter/>
          </a:ln>
        </p:spPr>
        <p:txBody>
          <a:bodyPr rtlCol="0" anchor="ctr"/>
          <a:lstStyle/>
          <a:p>
            <a:endParaRPr lang="en-US" dirty="0"/>
          </a:p>
        </p:txBody>
      </p:sp>
      <p:sp>
        <p:nvSpPr>
          <p:cNvPr id="2092" name="Freeform 2091">
            <a:extLst>
              <a:ext uri="{FF2B5EF4-FFF2-40B4-BE49-F238E27FC236}">
                <a16:creationId xmlns:a16="http://schemas.microsoft.com/office/drawing/2014/main" id="{7EAA7D3A-696F-47A6-6FA0-0FBB2E2F2ED9}"/>
              </a:ext>
            </a:extLst>
          </p:cNvPr>
          <p:cNvSpPr/>
          <p:nvPr/>
        </p:nvSpPr>
        <p:spPr>
          <a:xfrm>
            <a:off x="6339928" y="3667973"/>
            <a:ext cx="91406" cy="21798"/>
          </a:xfrm>
          <a:custGeom>
            <a:avLst/>
            <a:gdLst>
              <a:gd name="connsiteX0" fmla="*/ 0 w 77276"/>
              <a:gd name="connsiteY0" fmla="*/ 0 h 18430"/>
              <a:gd name="connsiteX1" fmla="*/ 77276 w 77276"/>
              <a:gd name="connsiteY1" fmla="*/ 0 h 18430"/>
              <a:gd name="connsiteX2" fmla="*/ 77276 w 77276"/>
              <a:gd name="connsiteY2" fmla="*/ 18431 h 18430"/>
              <a:gd name="connsiteX3" fmla="*/ 0 w 77276"/>
              <a:gd name="connsiteY3" fmla="*/ 18431 h 18430"/>
            </a:gdLst>
            <a:ahLst/>
            <a:cxnLst>
              <a:cxn ang="0">
                <a:pos x="connsiteX0" y="connsiteY0"/>
              </a:cxn>
              <a:cxn ang="0">
                <a:pos x="connsiteX1" y="connsiteY1"/>
              </a:cxn>
              <a:cxn ang="0">
                <a:pos x="connsiteX2" y="connsiteY2"/>
              </a:cxn>
              <a:cxn ang="0">
                <a:pos x="connsiteX3" y="connsiteY3"/>
              </a:cxn>
            </a:cxnLst>
            <a:rect l="l" t="t" r="r" b="b"/>
            <a:pathLst>
              <a:path w="77276" h="18430">
                <a:moveTo>
                  <a:pt x="0" y="0"/>
                </a:moveTo>
                <a:lnTo>
                  <a:pt x="77276" y="0"/>
                </a:lnTo>
                <a:lnTo>
                  <a:pt x="77276" y="18431"/>
                </a:lnTo>
                <a:lnTo>
                  <a:pt x="0" y="18431"/>
                </a:lnTo>
                <a:close/>
              </a:path>
            </a:pathLst>
          </a:custGeom>
          <a:solidFill>
            <a:srgbClr val="2BB673"/>
          </a:solidFill>
          <a:ln w="0" cap="flat">
            <a:noFill/>
            <a:prstDash val="solid"/>
            <a:miter/>
          </a:ln>
        </p:spPr>
        <p:txBody>
          <a:bodyPr rtlCol="0" anchor="ctr"/>
          <a:lstStyle/>
          <a:p>
            <a:endParaRPr lang="en-US" dirty="0"/>
          </a:p>
        </p:txBody>
      </p:sp>
      <p:sp>
        <p:nvSpPr>
          <p:cNvPr id="2093" name="Freeform 2092">
            <a:extLst>
              <a:ext uri="{FF2B5EF4-FFF2-40B4-BE49-F238E27FC236}">
                <a16:creationId xmlns:a16="http://schemas.microsoft.com/office/drawing/2014/main" id="{4C9A1FE9-41B1-D63F-A71E-3FFC179E0B68}"/>
              </a:ext>
            </a:extLst>
          </p:cNvPr>
          <p:cNvSpPr/>
          <p:nvPr/>
        </p:nvSpPr>
        <p:spPr>
          <a:xfrm>
            <a:off x="6255981" y="3717021"/>
            <a:ext cx="91406" cy="21798"/>
          </a:xfrm>
          <a:custGeom>
            <a:avLst/>
            <a:gdLst>
              <a:gd name="connsiteX0" fmla="*/ 0 w 77276"/>
              <a:gd name="connsiteY0" fmla="*/ 0 h 18430"/>
              <a:gd name="connsiteX1" fmla="*/ 77276 w 77276"/>
              <a:gd name="connsiteY1" fmla="*/ 0 h 18430"/>
              <a:gd name="connsiteX2" fmla="*/ 77276 w 77276"/>
              <a:gd name="connsiteY2" fmla="*/ 18431 h 18430"/>
              <a:gd name="connsiteX3" fmla="*/ 0 w 77276"/>
              <a:gd name="connsiteY3" fmla="*/ 18431 h 18430"/>
            </a:gdLst>
            <a:ahLst/>
            <a:cxnLst>
              <a:cxn ang="0">
                <a:pos x="connsiteX0" y="connsiteY0"/>
              </a:cxn>
              <a:cxn ang="0">
                <a:pos x="connsiteX1" y="connsiteY1"/>
              </a:cxn>
              <a:cxn ang="0">
                <a:pos x="connsiteX2" y="connsiteY2"/>
              </a:cxn>
              <a:cxn ang="0">
                <a:pos x="connsiteX3" y="connsiteY3"/>
              </a:cxn>
            </a:cxnLst>
            <a:rect l="l" t="t" r="r" b="b"/>
            <a:pathLst>
              <a:path w="77276" h="18430">
                <a:moveTo>
                  <a:pt x="0" y="0"/>
                </a:moveTo>
                <a:lnTo>
                  <a:pt x="77276" y="0"/>
                </a:lnTo>
                <a:lnTo>
                  <a:pt x="77276" y="18431"/>
                </a:lnTo>
                <a:lnTo>
                  <a:pt x="0" y="18431"/>
                </a:lnTo>
                <a:close/>
              </a:path>
            </a:pathLst>
          </a:custGeom>
          <a:solidFill>
            <a:srgbClr val="2BB673"/>
          </a:solidFill>
          <a:ln w="0" cap="flat">
            <a:noFill/>
            <a:prstDash val="solid"/>
            <a:miter/>
          </a:ln>
        </p:spPr>
        <p:txBody>
          <a:bodyPr rtlCol="0" anchor="ctr"/>
          <a:lstStyle/>
          <a:p>
            <a:endParaRPr lang="en-US" dirty="0"/>
          </a:p>
        </p:txBody>
      </p:sp>
      <p:sp>
        <p:nvSpPr>
          <p:cNvPr id="2094" name="Freeform 2093">
            <a:extLst>
              <a:ext uri="{FF2B5EF4-FFF2-40B4-BE49-F238E27FC236}">
                <a16:creationId xmlns:a16="http://schemas.microsoft.com/office/drawing/2014/main" id="{2C2B0A73-B99E-AE22-59F4-7192BCDB12A0}"/>
              </a:ext>
            </a:extLst>
          </p:cNvPr>
          <p:cNvSpPr/>
          <p:nvPr/>
        </p:nvSpPr>
        <p:spPr>
          <a:xfrm>
            <a:off x="6110085" y="3717021"/>
            <a:ext cx="91406" cy="21798"/>
          </a:xfrm>
          <a:custGeom>
            <a:avLst/>
            <a:gdLst>
              <a:gd name="connsiteX0" fmla="*/ 0 w 77276"/>
              <a:gd name="connsiteY0" fmla="*/ 0 h 18430"/>
              <a:gd name="connsiteX1" fmla="*/ 77276 w 77276"/>
              <a:gd name="connsiteY1" fmla="*/ 0 h 18430"/>
              <a:gd name="connsiteX2" fmla="*/ 77276 w 77276"/>
              <a:gd name="connsiteY2" fmla="*/ 18431 h 18430"/>
              <a:gd name="connsiteX3" fmla="*/ 0 w 77276"/>
              <a:gd name="connsiteY3" fmla="*/ 18431 h 18430"/>
            </a:gdLst>
            <a:ahLst/>
            <a:cxnLst>
              <a:cxn ang="0">
                <a:pos x="connsiteX0" y="connsiteY0"/>
              </a:cxn>
              <a:cxn ang="0">
                <a:pos x="connsiteX1" y="connsiteY1"/>
              </a:cxn>
              <a:cxn ang="0">
                <a:pos x="connsiteX2" y="connsiteY2"/>
              </a:cxn>
              <a:cxn ang="0">
                <a:pos x="connsiteX3" y="connsiteY3"/>
              </a:cxn>
            </a:cxnLst>
            <a:rect l="l" t="t" r="r" b="b"/>
            <a:pathLst>
              <a:path w="77276" h="18430">
                <a:moveTo>
                  <a:pt x="0" y="0"/>
                </a:moveTo>
                <a:lnTo>
                  <a:pt x="77276" y="0"/>
                </a:lnTo>
                <a:lnTo>
                  <a:pt x="77276" y="18431"/>
                </a:lnTo>
                <a:lnTo>
                  <a:pt x="0" y="18431"/>
                </a:lnTo>
                <a:close/>
              </a:path>
            </a:pathLst>
          </a:custGeom>
          <a:solidFill>
            <a:srgbClr val="2BB673"/>
          </a:solidFill>
          <a:ln w="0" cap="flat">
            <a:noFill/>
            <a:prstDash val="solid"/>
            <a:miter/>
          </a:ln>
        </p:spPr>
        <p:txBody>
          <a:bodyPr rtlCol="0" anchor="ctr"/>
          <a:lstStyle/>
          <a:p>
            <a:endParaRPr lang="en-US" dirty="0"/>
          </a:p>
        </p:txBody>
      </p:sp>
      <p:sp>
        <p:nvSpPr>
          <p:cNvPr id="2095" name="Freeform 2094">
            <a:extLst>
              <a:ext uri="{FF2B5EF4-FFF2-40B4-BE49-F238E27FC236}">
                <a16:creationId xmlns:a16="http://schemas.microsoft.com/office/drawing/2014/main" id="{0FF7789B-860F-2CD2-4956-45568729CB70}"/>
              </a:ext>
            </a:extLst>
          </p:cNvPr>
          <p:cNvSpPr/>
          <p:nvPr/>
        </p:nvSpPr>
        <p:spPr>
          <a:xfrm>
            <a:off x="6406428" y="3717021"/>
            <a:ext cx="91406" cy="21798"/>
          </a:xfrm>
          <a:custGeom>
            <a:avLst/>
            <a:gdLst>
              <a:gd name="connsiteX0" fmla="*/ 0 w 77276"/>
              <a:gd name="connsiteY0" fmla="*/ 0 h 18430"/>
              <a:gd name="connsiteX1" fmla="*/ 77276 w 77276"/>
              <a:gd name="connsiteY1" fmla="*/ 0 h 18430"/>
              <a:gd name="connsiteX2" fmla="*/ 77276 w 77276"/>
              <a:gd name="connsiteY2" fmla="*/ 18431 h 18430"/>
              <a:gd name="connsiteX3" fmla="*/ 0 w 77276"/>
              <a:gd name="connsiteY3" fmla="*/ 18431 h 18430"/>
            </a:gdLst>
            <a:ahLst/>
            <a:cxnLst>
              <a:cxn ang="0">
                <a:pos x="connsiteX0" y="connsiteY0"/>
              </a:cxn>
              <a:cxn ang="0">
                <a:pos x="connsiteX1" y="connsiteY1"/>
              </a:cxn>
              <a:cxn ang="0">
                <a:pos x="connsiteX2" y="connsiteY2"/>
              </a:cxn>
              <a:cxn ang="0">
                <a:pos x="connsiteX3" y="connsiteY3"/>
              </a:cxn>
            </a:cxnLst>
            <a:rect l="l" t="t" r="r" b="b"/>
            <a:pathLst>
              <a:path w="77276" h="18430">
                <a:moveTo>
                  <a:pt x="0" y="0"/>
                </a:moveTo>
                <a:lnTo>
                  <a:pt x="77276" y="0"/>
                </a:lnTo>
                <a:lnTo>
                  <a:pt x="77276" y="18431"/>
                </a:lnTo>
                <a:lnTo>
                  <a:pt x="0" y="18431"/>
                </a:lnTo>
                <a:close/>
              </a:path>
            </a:pathLst>
          </a:custGeom>
          <a:solidFill>
            <a:srgbClr val="2BB673"/>
          </a:solidFill>
          <a:ln w="0" cap="flat">
            <a:noFill/>
            <a:prstDash val="solid"/>
            <a:miter/>
          </a:ln>
        </p:spPr>
        <p:txBody>
          <a:bodyPr rtlCol="0" anchor="ctr"/>
          <a:lstStyle/>
          <a:p>
            <a:endParaRPr lang="en-US" dirty="0"/>
          </a:p>
        </p:txBody>
      </p:sp>
      <p:sp>
        <p:nvSpPr>
          <p:cNvPr id="2096" name="Freeform 2095">
            <a:extLst>
              <a:ext uri="{FF2B5EF4-FFF2-40B4-BE49-F238E27FC236}">
                <a16:creationId xmlns:a16="http://schemas.microsoft.com/office/drawing/2014/main" id="{4AC7B726-875B-0B92-A20E-E8915AD98801}"/>
              </a:ext>
            </a:extLst>
          </p:cNvPr>
          <p:cNvSpPr/>
          <p:nvPr/>
        </p:nvSpPr>
        <p:spPr>
          <a:xfrm>
            <a:off x="6551440" y="3717021"/>
            <a:ext cx="91406" cy="21798"/>
          </a:xfrm>
          <a:custGeom>
            <a:avLst/>
            <a:gdLst>
              <a:gd name="connsiteX0" fmla="*/ 0 w 77276"/>
              <a:gd name="connsiteY0" fmla="*/ 0 h 18430"/>
              <a:gd name="connsiteX1" fmla="*/ 77276 w 77276"/>
              <a:gd name="connsiteY1" fmla="*/ 0 h 18430"/>
              <a:gd name="connsiteX2" fmla="*/ 77276 w 77276"/>
              <a:gd name="connsiteY2" fmla="*/ 18431 h 18430"/>
              <a:gd name="connsiteX3" fmla="*/ 0 w 77276"/>
              <a:gd name="connsiteY3" fmla="*/ 18431 h 18430"/>
            </a:gdLst>
            <a:ahLst/>
            <a:cxnLst>
              <a:cxn ang="0">
                <a:pos x="connsiteX0" y="connsiteY0"/>
              </a:cxn>
              <a:cxn ang="0">
                <a:pos x="connsiteX1" y="connsiteY1"/>
              </a:cxn>
              <a:cxn ang="0">
                <a:pos x="connsiteX2" y="connsiteY2"/>
              </a:cxn>
              <a:cxn ang="0">
                <a:pos x="connsiteX3" y="connsiteY3"/>
              </a:cxn>
            </a:cxnLst>
            <a:rect l="l" t="t" r="r" b="b"/>
            <a:pathLst>
              <a:path w="77276" h="18430">
                <a:moveTo>
                  <a:pt x="0" y="0"/>
                </a:moveTo>
                <a:lnTo>
                  <a:pt x="77276" y="0"/>
                </a:lnTo>
                <a:lnTo>
                  <a:pt x="77276" y="18431"/>
                </a:lnTo>
                <a:lnTo>
                  <a:pt x="0" y="18431"/>
                </a:lnTo>
                <a:close/>
              </a:path>
            </a:pathLst>
          </a:custGeom>
          <a:solidFill>
            <a:srgbClr val="2BB673"/>
          </a:solidFill>
          <a:ln w="0" cap="flat">
            <a:noFill/>
            <a:prstDash val="solid"/>
            <a:miter/>
          </a:ln>
        </p:spPr>
        <p:txBody>
          <a:bodyPr rtlCol="0" anchor="ctr"/>
          <a:lstStyle/>
          <a:p>
            <a:endParaRPr lang="en-US" dirty="0"/>
          </a:p>
        </p:txBody>
      </p:sp>
      <p:sp>
        <p:nvSpPr>
          <p:cNvPr id="2097" name="Freeform 2096">
            <a:extLst>
              <a:ext uri="{FF2B5EF4-FFF2-40B4-BE49-F238E27FC236}">
                <a16:creationId xmlns:a16="http://schemas.microsoft.com/office/drawing/2014/main" id="{798EF469-55FC-4D1B-F277-26F9FB9ABA98}"/>
              </a:ext>
            </a:extLst>
          </p:cNvPr>
          <p:cNvSpPr/>
          <p:nvPr/>
        </p:nvSpPr>
        <p:spPr>
          <a:xfrm>
            <a:off x="6494169" y="3764421"/>
            <a:ext cx="91406" cy="21798"/>
          </a:xfrm>
          <a:custGeom>
            <a:avLst/>
            <a:gdLst>
              <a:gd name="connsiteX0" fmla="*/ 0 w 77276"/>
              <a:gd name="connsiteY0" fmla="*/ 0 h 18430"/>
              <a:gd name="connsiteX1" fmla="*/ 77276 w 77276"/>
              <a:gd name="connsiteY1" fmla="*/ 0 h 18430"/>
              <a:gd name="connsiteX2" fmla="*/ 77276 w 77276"/>
              <a:gd name="connsiteY2" fmla="*/ 18431 h 18430"/>
              <a:gd name="connsiteX3" fmla="*/ 0 w 77276"/>
              <a:gd name="connsiteY3" fmla="*/ 18431 h 18430"/>
            </a:gdLst>
            <a:ahLst/>
            <a:cxnLst>
              <a:cxn ang="0">
                <a:pos x="connsiteX0" y="connsiteY0"/>
              </a:cxn>
              <a:cxn ang="0">
                <a:pos x="connsiteX1" y="connsiteY1"/>
              </a:cxn>
              <a:cxn ang="0">
                <a:pos x="connsiteX2" y="connsiteY2"/>
              </a:cxn>
              <a:cxn ang="0">
                <a:pos x="connsiteX3" y="connsiteY3"/>
              </a:cxn>
            </a:cxnLst>
            <a:rect l="l" t="t" r="r" b="b"/>
            <a:pathLst>
              <a:path w="77276" h="18430">
                <a:moveTo>
                  <a:pt x="0" y="0"/>
                </a:moveTo>
                <a:lnTo>
                  <a:pt x="77276" y="0"/>
                </a:lnTo>
                <a:lnTo>
                  <a:pt x="77276" y="18431"/>
                </a:lnTo>
                <a:lnTo>
                  <a:pt x="0" y="18431"/>
                </a:lnTo>
                <a:close/>
              </a:path>
            </a:pathLst>
          </a:custGeom>
          <a:solidFill>
            <a:srgbClr val="2BB673"/>
          </a:solidFill>
          <a:ln w="0" cap="flat">
            <a:noFill/>
            <a:prstDash val="solid"/>
            <a:miter/>
          </a:ln>
        </p:spPr>
        <p:txBody>
          <a:bodyPr rtlCol="0" anchor="ctr"/>
          <a:lstStyle/>
          <a:p>
            <a:endParaRPr lang="en-US" dirty="0"/>
          </a:p>
        </p:txBody>
      </p:sp>
      <p:sp>
        <p:nvSpPr>
          <p:cNvPr id="2098" name="Freeform 2097">
            <a:extLst>
              <a:ext uri="{FF2B5EF4-FFF2-40B4-BE49-F238E27FC236}">
                <a16:creationId xmlns:a16="http://schemas.microsoft.com/office/drawing/2014/main" id="{DDE6362D-FD54-0FF1-4F98-1C3EB8D4DA9A}"/>
              </a:ext>
            </a:extLst>
          </p:cNvPr>
          <p:cNvSpPr/>
          <p:nvPr/>
        </p:nvSpPr>
        <p:spPr>
          <a:xfrm>
            <a:off x="6347640" y="3764421"/>
            <a:ext cx="91406" cy="21798"/>
          </a:xfrm>
          <a:custGeom>
            <a:avLst/>
            <a:gdLst>
              <a:gd name="connsiteX0" fmla="*/ 0 w 77276"/>
              <a:gd name="connsiteY0" fmla="*/ 0 h 18430"/>
              <a:gd name="connsiteX1" fmla="*/ 77276 w 77276"/>
              <a:gd name="connsiteY1" fmla="*/ 0 h 18430"/>
              <a:gd name="connsiteX2" fmla="*/ 77276 w 77276"/>
              <a:gd name="connsiteY2" fmla="*/ 18431 h 18430"/>
              <a:gd name="connsiteX3" fmla="*/ 0 w 77276"/>
              <a:gd name="connsiteY3" fmla="*/ 18431 h 18430"/>
            </a:gdLst>
            <a:ahLst/>
            <a:cxnLst>
              <a:cxn ang="0">
                <a:pos x="connsiteX0" y="connsiteY0"/>
              </a:cxn>
              <a:cxn ang="0">
                <a:pos x="connsiteX1" y="connsiteY1"/>
              </a:cxn>
              <a:cxn ang="0">
                <a:pos x="connsiteX2" y="connsiteY2"/>
              </a:cxn>
              <a:cxn ang="0">
                <a:pos x="connsiteX3" y="connsiteY3"/>
              </a:cxn>
            </a:cxnLst>
            <a:rect l="l" t="t" r="r" b="b"/>
            <a:pathLst>
              <a:path w="77276" h="18430">
                <a:moveTo>
                  <a:pt x="0" y="0"/>
                </a:moveTo>
                <a:lnTo>
                  <a:pt x="77276" y="0"/>
                </a:lnTo>
                <a:lnTo>
                  <a:pt x="77276" y="18431"/>
                </a:lnTo>
                <a:lnTo>
                  <a:pt x="0" y="18431"/>
                </a:lnTo>
                <a:close/>
              </a:path>
            </a:pathLst>
          </a:custGeom>
          <a:solidFill>
            <a:srgbClr val="2BB673"/>
          </a:solidFill>
          <a:ln w="0" cap="flat">
            <a:noFill/>
            <a:prstDash val="solid"/>
            <a:miter/>
          </a:ln>
        </p:spPr>
        <p:txBody>
          <a:bodyPr rtlCol="0" anchor="ctr"/>
          <a:lstStyle/>
          <a:p>
            <a:endParaRPr lang="en-US" dirty="0"/>
          </a:p>
        </p:txBody>
      </p:sp>
      <p:sp>
        <p:nvSpPr>
          <p:cNvPr id="2099" name="Freeform 2098">
            <a:extLst>
              <a:ext uri="{FF2B5EF4-FFF2-40B4-BE49-F238E27FC236}">
                <a16:creationId xmlns:a16="http://schemas.microsoft.com/office/drawing/2014/main" id="{93A68195-68BD-B879-0ECB-C87F72D1BF63}"/>
              </a:ext>
            </a:extLst>
          </p:cNvPr>
          <p:cNvSpPr/>
          <p:nvPr/>
        </p:nvSpPr>
        <p:spPr>
          <a:xfrm>
            <a:off x="6198710" y="3764421"/>
            <a:ext cx="91406" cy="21798"/>
          </a:xfrm>
          <a:custGeom>
            <a:avLst/>
            <a:gdLst>
              <a:gd name="connsiteX0" fmla="*/ 0 w 77276"/>
              <a:gd name="connsiteY0" fmla="*/ 0 h 18430"/>
              <a:gd name="connsiteX1" fmla="*/ 77276 w 77276"/>
              <a:gd name="connsiteY1" fmla="*/ 0 h 18430"/>
              <a:gd name="connsiteX2" fmla="*/ 77276 w 77276"/>
              <a:gd name="connsiteY2" fmla="*/ 18431 h 18430"/>
              <a:gd name="connsiteX3" fmla="*/ 0 w 77276"/>
              <a:gd name="connsiteY3" fmla="*/ 18431 h 18430"/>
            </a:gdLst>
            <a:ahLst/>
            <a:cxnLst>
              <a:cxn ang="0">
                <a:pos x="connsiteX0" y="connsiteY0"/>
              </a:cxn>
              <a:cxn ang="0">
                <a:pos x="connsiteX1" y="connsiteY1"/>
              </a:cxn>
              <a:cxn ang="0">
                <a:pos x="connsiteX2" y="connsiteY2"/>
              </a:cxn>
              <a:cxn ang="0">
                <a:pos x="connsiteX3" y="connsiteY3"/>
              </a:cxn>
            </a:cxnLst>
            <a:rect l="l" t="t" r="r" b="b"/>
            <a:pathLst>
              <a:path w="77276" h="18430">
                <a:moveTo>
                  <a:pt x="0" y="0"/>
                </a:moveTo>
                <a:lnTo>
                  <a:pt x="77276" y="0"/>
                </a:lnTo>
                <a:lnTo>
                  <a:pt x="77276" y="18431"/>
                </a:lnTo>
                <a:lnTo>
                  <a:pt x="0" y="18431"/>
                </a:lnTo>
                <a:close/>
              </a:path>
            </a:pathLst>
          </a:custGeom>
          <a:solidFill>
            <a:srgbClr val="2BB673"/>
          </a:solidFill>
          <a:ln w="0" cap="flat">
            <a:noFill/>
            <a:prstDash val="solid"/>
            <a:miter/>
          </a:ln>
        </p:spPr>
        <p:txBody>
          <a:bodyPr rtlCol="0" anchor="ctr"/>
          <a:lstStyle/>
          <a:p>
            <a:endParaRPr lang="en-US" dirty="0"/>
          </a:p>
        </p:txBody>
      </p:sp>
      <p:sp>
        <p:nvSpPr>
          <p:cNvPr id="2100" name="Freeform 2099">
            <a:extLst>
              <a:ext uri="{FF2B5EF4-FFF2-40B4-BE49-F238E27FC236}">
                <a16:creationId xmlns:a16="http://schemas.microsoft.com/office/drawing/2014/main" id="{2795DBAD-E6F5-8F9B-301E-39BF6CC67A8C}"/>
              </a:ext>
            </a:extLst>
          </p:cNvPr>
          <p:cNvSpPr/>
          <p:nvPr/>
        </p:nvSpPr>
        <p:spPr>
          <a:xfrm>
            <a:off x="6052054" y="3764421"/>
            <a:ext cx="91406" cy="21798"/>
          </a:xfrm>
          <a:custGeom>
            <a:avLst/>
            <a:gdLst>
              <a:gd name="connsiteX0" fmla="*/ 0 w 77276"/>
              <a:gd name="connsiteY0" fmla="*/ 0 h 18430"/>
              <a:gd name="connsiteX1" fmla="*/ 77276 w 77276"/>
              <a:gd name="connsiteY1" fmla="*/ 0 h 18430"/>
              <a:gd name="connsiteX2" fmla="*/ 77276 w 77276"/>
              <a:gd name="connsiteY2" fmla="*/ 18431 h 18430"/>
              <a:gd name="connsiteX3" fmla="*/ 0 w 77276"/>
              <a:gd name="connsiteY3" fmla="*/ 18431 h 18430"/>
            </a:gdLst>
            <a:ahLst/>
            <a:cxnLst>
              <a:cxn ang="0">
                <a:pos x="connsiteX0" y="connsiteY0"/>
              </a:cxn>
              <a:cxn ang="0">
                <a:pos x="connsiteX1" y="connsiteY1"/>
              </a:cxn>
              <a:cxn ang="0">
                <a:pos x="connsiteX2" y="connsiteY2"/>
              </a:cxn>
              <a:cxn ang="0">
                <a:pos x="connsiteX3" y="connsiteY3"/>
              </a:cxn>
            </a:cxnLst>
            <a:rect l="l" t="t" r="r" b="b"/>
            <a:pathLst>
              <a:path w="77276" h="18430">
                <a:moveTo>
                  <a:pt x="0" y="0"/>
                </a:moveTo>
                <a:lnTo>
                  <a:pt x="77276" y="0"/>
                </a:lnTo>
                <a:lnTo>
                  <a:pt x="77276" y="18431"/>
                </a:lnTo>
                <a:lnTo>
                  <a:pt x="0" y="18431"/>
                </a:lnTo>
                <a:close/>
              </a:path>
            </a:pathLst>
          </a:custGeom>
          <a:solidFill>
            <a:srgbClr val="2BB673"/>
          </a:solidFill>
          <a:ln w="0" cap="flat">
            <a:noFill/>
            <a:prstDash val="solid"/>
            <a:miter/>
          </a:ln>
        </p:spPr>
        <p:txBody>
          <a:bodyPr rtlCol="0" anchor="ctr"/>
          <a:lstStyle/>
          <a:p>
            <a:endParaRPr lang="en-US" dirty="0"/>
          </a:p>
        </p:txBody>
      </p:sp>
      <p:sp>
        <p:nvSpPr>
          <p:cNvPr id="2101" name="Freeform 2100">
            <a:extLst>
              <a:ext uri="{FF2B5EF4-FFF2-40B4-BE49-F238E27FC236}">
                <a16:creationId xmlns:a16="http://schemas.microsoft.com/office/drawing/2014/main" id="{DA1D04C7-CA0B-EF3C-84CA-7FAA2F4C0955}"/>
              </a:ext>
            </a:extLst>
          </p:cNvPr>
          <p:cNvSpPr/>
          <p:nvPr/>
        </p:nvSpPr>
        <p:spPr>
          <a:xfrm>
            <a:off x="5903123" y="3764421"/>
            <a:ext cx="91406" cy="21798"/>
          </a:xfrm>
          <a:custGeom>
            <a:avLst/>
            <a:gdLst>
              <a:gd name="connsiteX0" fmla="*/ 0 w 77276"/>
              <a:gd name="connsiteY0" fmla="*/ 0 h 18430"/>
              <a:gd name="connsiteX1" fmla="*/ 77276 w 77276"/>
              <a:gd name="connsiteY1" fmla="*/ 0 h 18430"/>
              <a:gd name="connsiteX2" fmla="*/ 77276 w 77276"/>
              <a:gd name="connsiteY2" fmla="*/ 18431 h 18430"/>
              <a:gd name="connsiteX3" fmla="*/ 0 w 77276"/>
              <a:gd name="connsiteY3" fmla="*/ 18431 h 18430"/>
            </a:gdLst>
            <a:ahLst/>
            <a:cxnLst>
              <a:cxn ang="0">
                <a:pos x="connsiteX0" y="connsiteY0"/>
              </a:cxn>
              <a:cxn ang="0">
                <a:pos x="connsiteX1" y="connsiteY1"/>
              </a:cxn>
              <a:cxn ang="0">
                <a:pos x="connsiteX2" y="connsiteY2"/>
              </a:cxn>
              <a:cxn ang="0">
                <a:pos x="connsiteX3" y="connsiteY3"/>
              </a:cxn>
            </a:cxnLst>
            <a:rect l="l" t="t" r="r" b="b"/>
            <a:pathLst>
              <a:path w="77276" h="18430">
                <a:moveTo>
                  <a:pt x="0" y="0"/>
                </a:moveTo>
                <a:lnTo>
                  <a:pt x="77276" y="0"/>
                </a:lnTo>
                <a:lnTo>
                  <a:pt x="77276" y="18431"/>
                </a:lnTo>
                <a:lnTo>
                  <a:pt x="0" y="18431"/>
                </a:lnTo>
                <a:close/>
              </a:path>
            </a:pathLst>
          </a:custGeom>
          <a:solidFill>
            <a:srgbClr val="2BB673"/>
          </a:solidFill>
          <a:ln w="0" cap="flat">
            <a:noFill/>
            <a:prstDash val="solid"/>
            <a:miter/>
          </a:ln>
        </p:spPr>
        <p:txBody>
          <a:bodyPr rtlCol="0" anchor="ctr"/>
          <a:lstStyle/>
          <a:p>
            <a:endParaRPr lang="en-US" dirty="0"/>
          </a:p>
        </p:txBody>
      </p:sp>
      <p:sp>
        <p:nvSpPr>
          <p:cNvPr id="2102" name="Freeform 2101">
            <a:extLst>
              <a:ext uri="{FF2B5EF4-FFF2-40B4-BE49-F238E27FC236}">
                <a16:creationId xmlns:a16="http://schemas.microsoft.com/office/drawing/2014/main" id="{BE26C966-1C58-92AA-9802-E1FD01B6F931}"/>
              </a:ext>
            </a:extLst>
          </p:cNvPr>
          <p:cNvSpPr/>
          <p:nvPr/>
        </p:nvSpPr>
        <p:spPr>
          <a:xfrm>
            <a:off x="5964188" y="3717021"/>
            <a:ext cx="91406" cy="21798"/>
          </a:xfrm>
          <a:custGeom>
            <a:avLst/>
            <a:gdLst>
              <a:gd name="connsiteX0" fmla="*/ 0 w 77276"/>
              <a:gd name="connsiteY0" fmla="*/ 0 h 18430"/>
              <a:gd name="connsiteX1" fmla="*/ 77276 w 77276"/>
              <a:gd name="connsiteY1" fmla="*/ 0 h 18430"/>
              <a:gd name="connsiteX2" fmla="*/ 77276 w 77276"/>
              <a:gd name="connsiteY2" fmla="*/ 18431 h 18430"/>
              <a:gd name="connsiteX3" fmla="*/ 0 w 77276"/>
              <a:gd name="connsiteY3" fmla="*/ 18431 h 18430"/>
            </a:gdLst>
            <a:ahLst/>
            <a:cxnLst>
              <a:cxn ang="0">
                <a:pos x="connsiteX0" y="connsiteY0"/>
              </a:cxn>
              <a:cxn ang="0">
                <a:pos x="connsiteX1" y="connsiteY1"/>
              </a:cxn>
              <a:cxn ang="0">
                <a:pos x="connsiteX2" y="connsiteY2"/>
              </a:cxn>
              <a:cxn ang="0">
                <a:pos x="connsiteX3" y="connsiteY3"/>
              </a:cxn>
            </a:cxnLst>
            <a:rect l="l" t="t" r="r" b="b"/>
            <a:pathLst>
              <a:path w="77276" h="18430">
                <a:moveTo>
                  <a:pt x="0" y="0"/>
                </a:moveTo>
                <a:lnTo>
                  <a:pt x="77276" y="0"/>
                </a:lnTo>
                <a:lnTo>
                  <a:pt x="77276" y="18431"/>
                </a:lnTo>
                <a:lnTo>
                  <a:pt x="0" y="18431"/>
                </a:lnTo>
                <a:close/>
              </a:path>
            </a:pathLst>
          </a:custGeom>
          <a:solidFill>
            <a:srgbClr val="2BB673"/>
          </a:solidFill>
          <a:ln w="0" cap="flat">
            <a:noFill/>
            <a:prstDash val="solid"/>
            <a:miter/>
          </a:ln>
        </p:spPr>
        <p:txBody>
          <a:bodyPr rtlCol="0" anchor="ctr"/>
          <a:lstStyle/>
          <a:p>
            <a:endParaRPr lang="en-US" dirty="0"/>
          </a:p>
        </p:txBody>
      </p:sp>
      <p:sp>
        <p:nvSpPr>
          <p:cNvPr id="2103" name="Freeform 2102">
            <a:extLst>
              <a:ext uri="{FF2B5EF4-FFF2-40B4-BE49-F238E27FC236}">
                <a16:creationId xmlns:a16="http://schemas.microsoft.com/office/drawing/2014/main" id="{688107DD-2F08-9591-579D-F491C588287F}"/>
              </a:ext>
            </a:extLst>
          </p:cNvPr>
          <p:cNvSpPr/>
          <p:nvPr/>
        </p:nvSpPr>
        <p:spPr>
          <a:xfrm>
            <a:off x="6195675" y="3667973"/>
            <a:ext cx="91406" cy="21798"/>
          </a:xfrm>
          <a:custGeom>
            <a:avLst/>
            <a:gdLst>
              <a:gd name="connsiteX0" fmla="*/ 0 w 77276"/>
              <a:gd name="connsiteY0" fmla="*/ 0 h 18430"/>
              <a:gd name="connsiteX1" fmla="*/ 77276 w 77276"/>
              <a:gd name="connsiteY1" fmla="*/ 0 h 18430"/>
              <a:gd name="connsiteX2" fmla="*/ 77276 w 77276"/>
              <a:gd name="connsiteY2" fmla="*/ 18431 h 18430"/>
              <a:gd name="connsiteX3" fmla="*/ 0 w 77276"/>
              <a:gd name="connsiteY3" fmla="*/ 18431 h 18430"/>
            </a:gdLst>
            <a:ahLst/>
            <a:cxnLst>
              <a:cxn ang="0">
                <a:pos x="connsiteX0" y="connsiteY0"/>
              </a:cxn>
              <a:cxn ang="0">
                <a:pos x="connsiteX1" y="connsiteY1"/>
              </a:cxn>
              <a:cxn ang="0">
                <a:pos x="connsiteX2" y="connsiteY2"/>
              </a:cxn>
              <a:cxn ang="0">
                <a:pos x="connsiteX3" y="connsiteY3"/>
              </a:cxn>
            </a:cxnLst>
            <a:rect l="l" t="t" r="r" b="b"/>
            <a:pathLst>
              <a:path w="77276" h="18430">
                <a:moveTo>
                  <a:pt x="0" y="0"/>
                </a:moveTo>
                <a:lnTo>
                  <a:pt x="77276" y="0"/>
                </a:lnTo>
                <a:lnTo>
                  <a:pt x="77276" y="18431"/>
                </a:lnTo>
                <a:lnTo>
                  <a:pt x="0" y="18431"/>
                </a:lnTo>
                <a:close/>
              </a:path>
            </a:pathLst>
          </a:custGeom>
          <a:solidFill>
            <a:srgbClr val="2BB673"/>
          </a:solidFill>
          <a:ln w="0" cap="flat">
            <a:noFill/>
            <a:prstDash val="solid"/>
            <a:miter/>
          </a:ln>
        </p:spPr>
        <p:txBody>
          <a:bodyPr rtlCol="0" anchor="ctr"/>
          <a:lstStyle/>
          <a:p>
            <a:endParaRPr lang="en-US" dirty="0"/>
          </a:p>
        </p:txBody>
      </p:sp>
      <p:sp>
        <p:nvSpPr>
          <p:cNvPr id="2104" name="Freeform 2103">
            <a:extLst>
              <a:ext uri="{FF2B5EF4-FFF2-40B4-BE49-F238E27FC236}">
                <a16:creationId xmlns:a16="http://schemas.microsoft.com/office/drawing/2014/main" id="{2B2B84E9-2EDE-CC29-0F8D-BC37DC58F834}"/>
              </a:ext>
            </a:extLst>
          </p:cNvPr>
          <p:cNvSpPr/>
          <p:nvPr/>
        </p:nvSpPr>
        <p:spPr>
          <a:xfrm>
            <a:off x="6489617" y="3667973"/>
            <a:ext cx="91406" cy="21798"/>
          </a:xfrm>
          <a:custGeom>
            <a:avLst/>
            <a:gdLst>
              <a:gd name="connsiteX0" fmla="*/ 0 w 77276"/>
              <a:gd name="connsiteY0" fmla="*/ 0 h 18430"/>
              <a:gd name="connsiteX1" fmla="*/ 77276 w 77276"/>
              <a:gd name="connsiteY1" fmla="*/ 0 h 18430"/>
              <a:gd name="connsiteX2" fmla="*/ 77276 w 77276"/>
              <a:gd name="connsiteY2" fmla="*/ 18431 h 18430"/>
              <a:gd name="connsiteX3" fmla="*/ 0 w 77276"/>
              <a:gd name="connsiteY3" fmla="*/ 18431 h 18430"/>
            </a:gdLst>
            <a:ahLst/>
            <a:cxnLst>
              <a:cxn ang="0">
                <a:pos x="connsiteX0" y="connsiteY0"/>
              </a:cxn>
              <a:cxn ang="0">
                <a:pos x="connsiteX1" y="connsiteY1"/>
              </a:cxn>
              <a:cxn ang="0">
                <a:pos x="connsiteX2" y="connsiteY2"/>
              </a:cxn>
              <a:cxn ang="0">
                <a:pos x="connsiteX3" y="connsiteY3"/>
              </a:cxn>
            </a:cxnLst>
            <a:rect l="l" t="t" r="r" b="b"/>
            <a:pathLst>
              <a:path w="77276" h="18430">
                <a:moveTo>
                  <a:pt x="0" y="0"/>
                </a:moveTo>
                <a:lnTo>
                  <a:pt x="77276" y="0"/>
                </a:lnTo>
                <a:lnTo>
                  <a:pt x="77276" y="18431"/>
                </a:lnTo>
                <a:lnTo>
                  <a:pt x="0" y="18431"/>
                </a:lnTo>
                <a:close/>
              </a:path>
            </a:pathLst>
          </a:custGeom>
          <a:solidFill>
            <a:srgbClr val="2BB673"/>
          </a:solidFill>
          <a:ln w="0" cap="flat">
            <a:noFill/>
            <a:prstDash val="solid"/>
            <a:miter/>
          </a:ln>
        </p:spPr>
        <p:txBody>
          <a:bodyPr rtlCol="0" anchor="ctr"/>
          <a:lstStyle/>
          <a:p>
            <a:endParaRPr lang="en-US" dirty="0"/>
          </a:p>
        </p:txBody>
      </p:sp>
      <p:sp>
        <p:nvSpPr>
          <p:cNvPr id="2105" name="Freeform 2104">
            <a:extLst>
              <a:ext uri="{FF2B5EF4-FFF2-40B4-BE49-F238E27FC236}">
                <a16:creationId xmlns:a16="http://schemas.microsoft.com/office/drawing/2014/main" id="{B218CCE6-4803-E649-74F6-61662CEDE6B0}"/>
              </a:ext>
            </a:extLst>
          </p:cNvPr>
          <p:cNvSpPr/>
          <p:nvPr/>
        </p:nvSpPr>
        <p:spPr>
          <a:xfrm>
            <a:off x="5900089" y="3667973"/>
            <a:ext cx="91406" cy="21798"/>
          </a:xfrm>
          <a:custGeom>
            <a:avLst/>
            <a:gdLst>
              <a:gd name="connsiteX0" fmla="*/ 0 w 77276"/>
              <a:gd name="connsiteY0" fmla="*/ 0 h 18430"/>
              <a:gd name="connsiteX1" fmla="*/ 77276 w 77276"/>
              <a:gd name="connsiteY1" fmla="*/ 0 h 18430"/>
              <a:gd name="connsiteX2" fmla="*/ 77276 w 77276"/>
              <a:gd name="connsiteY2" fmla="*/ 18431 h 18430"/>
              <a:gd name="connsiteX3" fmla="*/ 0 w 77276"/>
              <a:gd name="connsiteY3" fmla="*/ 18431 h 18430"/>
            </a:gdLst>
            <a:ahLst/>
            <a:cxnLst>
              <a:cxn ang="0">
                <a:pos x="connsiteX0" y="connsiteY0"/>
              </a:cxn>
              <a:cxn ang="0">
                <a:pos x="connsiteX1" y="connsiteY1"/>
              </a:cxn>
              <a:cxn ang="0">
                <a:pos x="connsiteX2" y="connsiteY2"/>
              </a:cxn>
              <a:cxn ang="0">
                <a:pos x="connsiteX3" y="connsiteY3"/>
              </a:cxn>
            </a:cxnLst>
            <a:rect l="l" t="t" r="r" b="b"/>
            <a:pathLst>
              <a:path w="77276" h="18430">
                <a:moveTo>
                  <a:pt x="0" y="0"/>
                </a:moveTo>
                <a:lnTo>
                  <a:pt x="77276" y="0"/>
                </a:lnTo>
                <a:lnTo>
                  <a:pt x="77276" y="18431"/>
                </a:lnTo>
                <a:lnTo>
                  <a:pt x="0" y="18431"/>
                </a:lnTo>
                <a:close/>
              </a:path>
            </a:pathLst>
          </a:custGeom>
          <a:solidFill>
            <a:srgbClr val="2BB673"/>
          </a:solidFill>
          <a:ln w="0" cap="flat">
            <a:noFill/>
            <a:prstDash val="solid"/>
            <a:miter/>
          </a:ln>
        </p:spPr>
        <p:txBody>
          <a:bodyPr rtlCol="0" anchor="ctr"/>
          <a:lstStyle/>
          <a:p>
            <a:endParaRPr lang="en-US" dirty="0"/>
          </a:p>
        </p:txBody>
      </p:sp>
      <p:sp>
        <p:nvSpPr>
          <p:cNvPr id="2106" name="Freeform 2105">
            <a:extLst>
              <a:ext uri="{FF2B5EF4-FFF2-40B4-BE49-F238E27FC236}">
                <a16:creationId xmlns:a16="http://schemas.microsoft.com/office/drawing/2014/main" id="{FDF638F2-C1EE-42BA-1A7A-B910496B61DF}"/>
              </a:ext>
            </a:extLst>
          </p:cNvPr>
          <p:cNvSpPr/>
          <p:nvPr/>
        </p:nvSpPr>
        <p:spPr>
          <a:xfrm>
            <a:off x="6282657" y="3620572"/>
            <a:ext cx="91406" cy="21798"/>
          </a:xfrm>
          <a:custGeom>
            <a:avLst/>
            <a:gdLst>
              <a:gd name="connsiteX0" fmla="*/ 0 w 77276"/>
              <a:gd name="connsiteY0" fmla="*/ 0 h 18430"/>
              <a:gd name="connsiteX1" fmla="*/ 77276 w 77276"/>
              <a:gd name="connsiteY1" fmla="*/ 0 h 18430"/>
              <a:gd name="connsiteX2" fmla="*/ 77276 w 77276"/>
              <a:gd name="connsiteY2" fmla="*/ 18431 h 18430"/>
              <a:gd name="connsiteX3" fmla="*/ 0 w 77276"/>
              <a:gd name="connsiteY3" fmla="*/ 18431 h 18430"/>
            </a:gdLst>
            <a:ahLst/>
            <a:cxnLst>
              <a:cxn ang="0">
                <a:pos x="connsiteX0" y="connsiteY0"/>
              </a:cxn>
              <a:cxn ang="0">
                <a:pos x="connsiteX1" y="connsiteY1"/>
              </a:cxn>
              <a:cxn ang="0">
                <a:pos x="connsiteX2" y="connsiteY2"/>
              </a:cxn>
              <a:cxn ang="0">
                <a:pos x="connsiteX3" y="connsiteY3"/>
              </a:cxn>
            </a:cxnLst>
            <a:rect l="l" t="t" r="r" b="b"/>
            <a:pathLst>
              <a:path w="77276" h="18430">
                <a:moveTo>
                  <a:pt x="0" y="0"/>
                </a:moveTo>
                <a:lnTo>
                  <a:pt x="77276" y="0"/>
                </a:lnTo>
                <a:lnTo>
                  <a:pt x="77276" y="18431"/>
                </a:lnTo>
                <a:lnTo>
                  <a:pt x="0" y="18431"/>
                </a:lnTo>
                <a:close/>
              </a:path>
            </a:pathLst>
          </a:custGeom>
          <a:solidFill>
            <a:srgbClr val="2BB673"/>
          </a:solidFill>
          <a:ln w="0" cap="flat">
            <a:noFill/>
            <a:prstDash val="solid"/>
            <a:miter/>
          </a:ln>
        </p:spPr>
        <p:txBody>
          <a:bodyPr rtlCol="0" anchor="ctr"/>
          <a:lstStyle/>
          <a:p>
            <a:endParaRPr lang="en-US" dirty="0"/>
          </a:p>
        </p:txBody>
      </p:sp>
      <p:sp>
        <p:nvSpPr>
          <p:cNvPr id="2107" name="Freeform 2106">
            <a:extLst>
              <a:ext uri="{FF2B5EF4-FFF2-40B4-BE49-F238E27FC236}">
                <a16:creationId xmlns:a16="http://schemas.microsoft.com/office/drawing/2014/main" id="{AA1C23A5-EF56-35E4-BBE4-2F02374B96CD}"/>
              </a:ext>
            </a:extLst>
          </p:cNvPr>
          <p:cNvSpPr/>
          <p:nvPr/>
        </p:nvSpPr>
        <p:spPr>
          <a:xfrm>
            <a:off x="6582794" y="3620572"/>
            <a:ext cx="91406" cy="21798"/>
          </a:xfrm>
          <a:custGeom>
            <a:avLst/>
            <a:gdLst>
              <a:gd name="connsiteX0" fmla="*/ 0 w 77276"/>
              <a:gd name="connsiteY0" fmla="*/ 0 h 18430"/>
              <a:gd name="connsiteX1" fmla="*/ 77276 w 77276"/>
              <a:gd name="connsiteY1" fmla="*/ 0 h 18430"/>
              <a:gd name="connsiteX2" fmla="*/ 77276 w 77276"/>
              <a:gd name="connsiteY2" fmla="*/ 18431 h 18430"/>
              <a:gd name="connsiteX3" fmla="*/ 0 w 77276"/>
              <a:gd name="connsiteY3" fmla="*/ 18431 h 18430"/>
            </a:gdLst>
            <a:ahLst/>
            <a:cxnLst>
              <a:cxn ang="0">
                <a:pos x="connsiteX0" y="connsiteY0"/>
              </a:cxn>
              <a:cxn ang="0">
                <a:pos x="connsiteX1" y="connsiteY1"/>
              </a:cxn>
              <a:cxn ang="0">
                <a:pos x="connsiteX2" y="connsiteY2"/>
              </a:cxn>
              <a:cxn ang="0">
                <a:pos x="connsiteX3" y="connsiteY3"/>
              </a:cxn>
            </a:cxnLst>
            <a:rect l="l" t="t" r="r" b="b"/>
            <a:pathLst>
              <a:path w="77276" h="18430">
                <a:moveTo>
                  <a:pt x="0" y="0"/>
                </a:moveTo>
                <a:lnTo>
                  <a:pt x="77276" y="0"/>
                </a:lnTo>
                <a:lnTo>
                  <a:pt x="77276" y="18431"/>
                </a:lnTo>
                <a:lnTo>
                  <a:pt x="0" y="18431"/>
                </a:lnTo>
                <a:close/>
              </a:path>
            </a:pathLst>
          </a:custGeom>
          <a:solidFill>
            <a:srgbClr val="2BB673"/>
          </a:solidFill>
          <a:ln w="0" cap="flat">
            <a:noFill/>
            <a:prstDash val="solid"/>
            <a:miter/>
          </a:ln>
        </p:spPr>
        <p:txBody>
          <a:bodyPr rtlCol="0" anchor="ctr"/>
          <a:lstStyle/>
          <a:p>
            <a:endParaRPr lang="en-US" dirty="0"/>
          </a:p>
        </p:txBody>
      </p:sp>
      <p:sp>
        <p:nvSpPr>
          <p:cNvPr id="2108" name="Freeform 2107">
            <a:extLst>
              <a:ext uri="{FF2B5EF4-FFF2-40B4-BE49-F238E27FC236}">
                <a16:creationId xmlns:a16="http://schemas.microsoft.com/office/drawing/2014/main" id="{55A22BA6-AFFB-CB4A-D4AE-2606631CFFC2}"/>
              </a:ext>
            </a:extLst>
          </p:cNvPr>
          <p:cNvSpPr/>
          <p:nvPr/>
        </p:nvSpPr>
        <p:spPr>
          <a:xfrm>
            <a:off x="6432346" y="3620572"/>
            <a:ext cx="91406" cy="21798"/>
          </a:xfrm>
          <a:custGeom>
            <a:avLst/>
            <a:gdLst>
              <a:gd name="connsiteX0" fmla="*/ 0 w 77276"/>
              <a:gd name="connsiteY0" fmla="*/ 0 h 18430"/>
              <a:gd name="connsiteX1" fmla="*/ 77276 w 77276"/>
              <a:gd name="connsiteY1" fmla="*/ 0 h 18430"/>
              <a:gd name="connsiteX2" fmla="*/ 77276 w 77276"/>
              <a:gd name="connsiteY2" fmla="*/ 18431 h 18430"/>
              <a:gd name="connsiteX3" fmla="*/ 0 w 77276"/>
              <a:gd name="connsiteY3" fmla="*/ 18431 h 18430"/>
            </a:gdLst>
            <a:ahLst/>
            <a:cxnLst>
              <a:cxn ang="0">
                <a:pos x="connsiteX0" y="connsiteY0"/>
              </a:cxn>
              <a:cxn ang="0">
                <a:pos x="connsiteX1" y="connsiteY1"/>
              </a:cxn>
              <a:cxn ang="0">
                <a:pos x="connsiteX2" y="connsiteY2"/>
              </a:cxn>
              <a:cxn ang="0">
                <a:pos x="connsiteX3" y="connsiteY3"/>
              </a:cxn>
            </a:cxnLst>
            <a:rect l="l" t="t" r="r" b="b"/>
            <a:pathLst>
              <a:path w="77276" h="18430">
                <a:moveTo>
                  <a:pt x="0" y="0"/>
                </a:moveTo>
                <a:lnTo>
                  <a:pt x="77276" y="0"/>
                </a:lnTo>
                <a:lnTo>
                  <a:pt x="77276" y="18431"/>
                </a:lnTo>
                <a:lnTo>
                  <a:pt x="0" y="18431"/>
                </a:lnTo>
                <a:close/>
              </a:path>
            </a:pathLst>
          </a:custGeom>
          <a:solidFill>
            <a:srgbClr val="2BB673"/>
          </a:solidFill>
          <a:ln w="0" cap="flat">
            <a:noFill/>
            <a:prstDash val="solid"/>
            <a:miter/>
          </a:ln>
        </p:spPr>
        <p:txBody>
          <a:bodyPr rtlCol="0" anchor="ctr"/>
          <a:lstStyle/>
          <a:p>
            <a:endParaRPr lang="en-US" dirty="0"/>
          </a:p>
        </p:txBody>
      </p:sp>
      <p:sp>
        <p:nvSpPr>
          <p:cNvPr id="2109" name="Freeform 2108">
            <a:extLst>
              <a:ext uri="{FF2B5EF4-FFF2-40B4-BE49-F238E27FC236}">
                <a16:creationId xmlns:a16="http://schemas.microsoft.com/office/drawing/2014/main" id="{FA6F43D5-24B0-7FC2-1D82-20AA767BEACF}"/>
              </a:ext>
            </a:extLst>
          </p:cNvPr>
          <p:cNvSpPr/>
          <p:nvPr/>
        </p:nvSpPr>
        <p:spPr>
          <a:xfrm>
            <a:off x="6103257" y="3570004"/>
            <a:ext cx="91406" cy="21798"/>
          </a:xfrm>
          <a:custGeom>
            <a:avLst/>
            <a:gdLst>
              <a:gd name="connsiteX0" fmla="*/ 0 w 77276"/>
              <a:gd name="connsiteY0" fmla="*/ 0 h 18430"/>
              <a:gd name="connsiteX1" fmla="*/ 77276 w 77276"/>
              <a:gd name="connsiteY1" fmla="*/ 0 h 18430"/>
              <a:gd name="connsiteX2" fmla="*/ 77276 w 77276"/>
              <a:gd name="connsiteY2" fmla="*/ 18431 h 18430"/>
              <a:gd name="connsiteX3" fmla="*/ 0 w 77276"/>
              <a:gd name="connsiteY3" fmla="*/ 18431 h 18430"/>
            </a:gdLst>
            <a:ahLst/>
            <a:cxnLst>
              <a:cxn ang="0">
                <a:pos x="connsiteX0" y="connsiteY0"/>
              </a:cxn>
              <a:cxn ang="0">
                <a:pos x="connsiteX1" y="connsiteY1"/>
              </a:cxn>
              <a:cxn ang="0">
                <a:pos x="connsiteX2" y="connsiteY2"/>
              </a:cxn>
              <a:cxn ang="0">
                <a:pos x="connsiteX3" y="connsiteY3"/>
              </a:cxn>
            </a:cxnLst>
            <a:rect l="l" t="t" r="r" b="b"/>
            <a:pathLst>
              <a:path w="77276" h="18430">
                <a:moveTo>
                  <a:pt x="0" y="0"/>
                </a:moveTo>
                <a:lnTo>
                  <a:pt x="77276" y="0"/>
                </a:lnTo>
                <a:lnTo>
                  <a:pt x="77276" y="18431"/>
                </a:lnTo>
                <a:lnTo>
                  <a:pt x="0" y="18431"/>
                </a:lnTo>
                <a:close/>
              </a:path>
            </a:pathLst>
          </a:custGeom>
          <a:solidFill>
            <a:srgbClr val="2BB673"/>
          </a:solidFill>
          <a:ln w="0" cap="flat">
            <a:noFill/>
            <a:prstDash val="solid"/>
            <a:miter/>
          </a:ln>
        </p:spPr>
        <p:txBody>
          <a:bodyPr rtlCol="0" anchor="ctr"/>
          <a:lstStyle/>
          <a:p>
            <a:endParaRPr lang="en-US" dirty="0"/>
          </a:p>
        </p:txBody>
      </p:sp>
      <p:sp>
        <p:nvSpPr>
          <p:cNvPr id="2110" name="Freeform 2109">
            <a:extLst>
              <a:ext uri="{FF2B5EF4-FFF2-40B4-BE49-F238E27FC236}">
                <a16:creationId xmlns:a16="http://schemas.microsoft.com/office/drawing/2014/main" id="{2A0D0DCC-09E9-E643-99E1-1A8A2663CD2A}"/>
              </a:ext>
            </a:extLst>
          </p:cNvPr>
          <p:cNvSpPr/>
          <p:nvPr/>
        </p:nvSpPr>
        <p:spPr>
          <a:xfrm>
            <a:off x="6245235" y="3570004"/>
            <a:ext cx="91406" cy="21798"/>
          </a:xfrm>
          <a:custGeom>
            <a:avLst/>
            <a:gdLst>
              <a:gd name="connsiteX0" fmla="*/ 0 w 77276"/>
              <a:gd name="connsiteY0" fmla="*/ 0 h 18430"/>
              <a:gd name="connsiteX1" fmla="*/ 77276 w 77276"/>
              <a:gd name="connsiteY1" fmla="*/ 0 h 18430"/>
              <a:gd name="connsiteX2" fmla="*/ 77276 w 77276"/>
              <a:gd name="connsiteY2" fmla="*/ 18431 h 18430"/>
              <a:gd name="connsiteX3" fmla="*/ 0 w 77276"/>
              <a:gd name="connsiteY3" fmla="*/ 18431 h 18430"/>
            </a:gdLst>
            <a:ahLst/>
            <a:cxnLst>
              <a:cxn ang="0">
                <a:pos x="connsiteX0" y="connsiteY0"/>
              </a:cxn>
              <a:cxn ang="0">
                <a:pos x="connsiteX1" y="connsiteY1"/>
              </a:cxn>
              <a:cxn ang="0">
                <a:pos x="connsiteX2" y="connsiteY2"/>
              </a:cxn>
              <a:cxn ang="0">
                <a:pos x="connsiteX3" y="connsiteY3"/>
              </a:cxn>
            </a:cxnLst>
            <a:rect l="l" t="t" r="r" b="b"/>
            <a:pathLst>
              <a:path w="77276" h="18430">
                <a:moveTo>
                  <a:pt x="0" y="0"/>
                </a:moveTo>
                <a:lnTo>
                  <a:pt x="77276" y="0"/>
                </a:lnTo>
                <a:lnTo>
                  <a:pt x="77276" y="18431"/>
                </a:lnTo>
                <a:lnTo>
                  <a:pt x="0" y="18431"/>
                </a:lnTo>
                <a:close/>
              </a:path>
            </a:pathLst>
          </a:custGeom>
          <a:solidFill>
            <a:srgbClr val="2BB673"/>
          </a:solidFill>
          <a:ln w="0" cap="flat">
            <a:noFill/>
            <a:prstDash val="solid"/>
            <a:miter/>
          </a:ln>
        </p:spPr>
        <p:txBody>
          <a:bodyPr rtlCol="0" anchor="ctr"/>
          <a:lstStyle/>
          <a:p>
            <a:endParaRPr lang="en-US" dirty="0"/>
          </a:p>
        </p:txBody>
      </p:sp>
      <p:sp>
        <p:nvSpPr>
          <p:cNvPr id="2111" name="Freeform 2110">
            <a:extLst>
              <a:ext uri="{FF2B5EF4-FFF2-40B4-BE49-F238E27FC236}">
                <a16:creationId xmlns:a16="http://schemas.microsoft.com/office/drawing/2014/main" id="{4CB46C5D-B123-7CCE-1947-1FAC3035DB8F}"/>
              </a:ext>
            </a:extLst>
          </p:cNvPr>
          <p:cNvSpPr/>
          <p:nvPr/>
        </p:nvSpPr>
        <p:spPr>
          <a:xfrm>
            <a:off x="6405670" y="3570004"/>
            <a:ext cx="91406" cy="21798"/>
          </a:xfrm>
          <a:custGeom>
            <a:avLst/>
            <a:gdLst>
              <a:gd name="connsiteX0" fmla="*/ 0 w 77276"/>
              <a:gd name="connsiteY0" fmla="*/ 0 h 18430"/>
              <a:gd name="connsiteX1" fmla="*/ 77276 w 77276"/>
              <a:gd name="connsiteY1" fmla="*/ 0 h 18430"/>
              <a:gd name="connsiteX2" fmla="*/ 77276 w 77276"/>
              <a:gd name="connsiteY2" fmla="*/ 18431 h 18430"/>
              <a:gd name="connsiteX3" fmla="*/ 0 w 77276"/>
              <a:gd name="connsiteY3" fmla="*/ 18431 h 18430"/>
            </a:gdLst>
            <a:ahLst/>
            <a:cxnLst>
              <a:cxn ang="0">
                <a:pos x="connsiteX0" y="connsiteY0"/>
              </a:cxn>
              <a:cxn ang="0">
                <a:pos x="connsiteX1" y="connsiteY1"/>
              </a:cxn>
              <a:cxn ang="0">
                <a:pos x="connsiteX2" y="connsiteY2"/>
              </a:cxn>
              <a:cxn ang="0">
                <a:pos x="connsiteX3" y="connsiteY3"/>
              </a:cxn>
            </a:cxnLst>
            <a:rect l="l" t="t" r="r" b="b"/>
            <a:pathLst>
              <a:path w="77276" h="18430">
                <a:moveTo>
                  <a:pt x="0" y="0"/>
                </a:moveTo>
                <a:lnTo>
                  <a:pt x="77276" y="0"/>
                </a:lnTo>
                <a:lnTo>
                  <a:pt x="77276" y="18431"/>
                </a:lnTo>
                <a:lnTo>
                  <a:pt x="0" y="18431"/>
                </a:lnTo>
                <a:close/>
              </a:path>
            </a:pathLst>
          </a:custGeom>
          <a:solidFill>
            <a:srgbClr val="2BB673"/>
          </a:solidFill>
          <a:ln w="0" cap="flat">
            <a:noFill/>
            <a:prstDash val="solid"/>
            <a:miter/>
          </a:ln>
        </p:spPr>
        <p:txBody>
          <a:bodyPr rtlCol="0" anchor="ctr"/>
          <a:lstStyle/>
          <a:p>
            <a:endParaRPr lang="en-US" dirty="0"/>
          </a:p>
        </p:txBody>
      </p:sp>
      <p:sp>
        <p:nvSpPr>
          <p:cNvPr id="2112" name="Freeform 2111">
            <a:extLst>
              <a:ext uri="{FF2B5EF4-FFF2-40B4-BE49-F238E27FC236}">
                <a16:creationId xmlns:a16="http://schemas.microsoft.com/office/drawing/2014/main" id="{407A9966-32C6-9984-04A3-70BBD2BF86E7}"/>
              </a:ext>
            </a:extLst>
          </p:cNvPr>
          <p:cNvSpPr/>
          <p:nvPr/>
        </p:nvSpPr>
        <p:spPr>
          <a:xfrm>
            <a:off x="6062800" y="3066219"/>
            <a:ext cx="56259" cy="21798"/>
          </a:xfrm>
          <a:custGeom>
            <a:avLst/>
            <a:gdLst>
              <a:gd name="connsiteX0" fmla="*/ 0 w 47562"/>
              <a:gd name="connsiteY0" fmla="*/ 0 h 18430"/>
              <a:gd name="connsiteX1" fmla="*/ 47563 w 47562"/>
              <a:gd name="connsiteY1" fmla="*/ 0 h 18430"/>
              <a:gd name="connsiteX2" fmla="*/ 47563 w 47562"/>
              <a:gd name="connsiteY2" fmla="*/ 18431 h 18430"/>
              <a:gd name="connsiteX3" fmla="*/ 0 w 47562"/>
              <a:gd name="connsiteY3" fmla="*/ 18431 h 18430"/>
            </a:gdLst>
            <a:ahLst/>
            <a:cxnLst>
              <a:cxn ang="0">
                <a:pos x="connsiteX0" y="connsiteY0"/>
              </a:cxn>
              <a:cxn ang="0">
                <a:pos x="connsiteX1" y="connsiteY1"/>
              </a:cxn>
              <a:cxn ang="0">
                <a:pos x="connsiteX2" y="connsiteY2"/>
              </a:cxn>
              <a:cxn ang="0">
                <a:pos x="connsiteX3" y="connsiteY3"/>
              </a:cxn>
            </a:cxnLst>
            <a:rect l="l" t="t" r="r" b="b"/>
            <a:pathLst>
              <a:path w="47562" h="18430">
                <a:moveTo>
                  <a:pt x="0" y="0"/>
                </a:moveTo>
                <a:lnTo>
                  <a:pt x="47563" y="0"/>
                </a:lnTo>
                <a:lnTo>
                  <a:pt x="47563" y="18431"/>
                </a:lnTo>
                <a:lnTo>
                  <a:pt x="0" y="18431"/>
                </a:lnTo>
                <a:close/>
              </a:path>
            </a:pathLst>
          </a:custGeom>
          <a:solidFill>
            <a:srgbClr val="5D8298"/>
          </a:solidFill>
          <a:ln w="0" cap="flat">
            <a:noFill/>
            <a:prstDash val="solid"/>
            <a:miter/>
          </a:ln>
        </p:spPr>
        <p:txBody>
          <a:bodyPr rtlCol="0" anchor="ctr"/>
          <a:lstStyle/>
          <a:p>
            <a:endParaRPr lang="en-US" dirty="0"/>
          </a:p>
        </p:txBody>
      </p:sp>
      <p:sp>
        <p:nvSpPr>
          <p:cNvPr id="2113" name="Freeform 2112">
            <a:extLst>
              <a:ext uri="{FF2B5EF4-FFF2-40B4-BE49-F238E27FC236}">
                <a16:creationId xmlns:a16="http://schemas.microsoft.com/office/drawing/2014/main" id="{1B384763-17BD-5308-DA39-ACC906969D6D}"/>
              </a:ext>
            </a:extLst>
          </p:cNvPr>
          <p:cNvSpPr/>
          <p:nvPr/>
        </p:nvSpPr>
        <p:spPr>
          <a:xfrm>
            <a:off x="6240557" y="3066219"/>
            <a:ext cx="56259" cy="21798"/>
          </a:xfrm>
          <a:custGeom>
            <a:avLst/>
            <a:gdLst>
              <a:gd name="connsiteX0" fmla="*/ 0 w 47562"/>
              <a:gd name="connsiteY0" fmla="*/ 0 h 18430"/>
              <a:gd name="connsiteX1" fmla="*/ 47563 w 47562"/>
              <a:gd name="connsiteY1" fmla="*/ 0 h 18430"/>
              <a:gd name="connsiteX2" fmla="*/ 47563 w 47562"/>
              <a:gd name="connsiteY2" fmla="*/ 18431 h 18430"/>
              <a:gd name="connsiteX3" fmla="*/ 0 w 47562"/>
              <a:gd name="connsiteY3" fmla="*/ 18431 h 18430"/>
            </a:gdLst>
            <a:ahLst/>
            <a:cxnLst>
              <a:cxn ang="0">
                <a:pos x="connsiteX0" y="connsiteY0"/>
              </a:cxn>
              <a:cxn ang="0">
                <a:pos x="connsiteX1" y="connsiteY1"/>
              </a:cxn>
              <a:cxn ang="0">
                <a:pos x="connsiteX2" y="connsiteY2"/>
              </a:cxn>
              <a:cxn ang="0">
                <a:pos x="connsiteX3" y="connsiteY3"/>
              </a:cxn>
            </a:cxnLst>
            <a:rect l="l" t="t" r="r" b="b"/>
            <a:pathLst>
              <a:path w="47562" h="18430">
                <a:moveTo>
                  <a:pt x="0" y="0"/>
                </a:moveTo>
                <a:lnTo>
                  <a:pt x="47563" y="0"/>
                </a:lnTo>
                <a:lnTo>
                  <a:pt x="47563" y="18431"/>
                </a:lnTo>
                <a:lnTo>
                  <a:pt x="0" y="18431"/>
                </a:lnTo>
                <a:close/>
              </a:path>
            </a:pathLst>
          </a:custGeom>
          <a:solidFill>
            <a:srgbClr val="5D8298"/>
          </a:solidFill>
          <a:ln w="0" cap="flat">
            <a:noFill/>
            <a:prstDash val="solid"/>
            <a:miter/>
          </a:ln>
        </p:spPr>
        <p:txBody>
          <a:bodyPr rtlCol="0" anchor="ctr"/>
          <a:lstStyle/>
          <a:p>
            <a:endParaRPr lang="en-US" dirty="0"/>
          </a:p>
        </p:txBody>
      </p:sp>
      <p:sp>
        <p:nvSpPr>
          <p:cNvPr id="2114" name="Freeform 2113">
            <a:extLst>
              <a:ext uri="{FF2B5EF4-FFF2-40B4-BE49-F238E27FC236}">
                <a16:creationId xmlns:a16="http://schemas.microsoft.com/office/drawing/2014/main" id="{B2FE6FD7-0F43-117A-1D31-1FE9AD58A413}"/>
              </a:ext>
            </a:extLst>
          </p:cNvPr>
          <p:cNvSpPr/>
          <p:nvPr/>
        </p:nvSpPr>
        <p:spPr>
          <a:xfrm>
            <a:off x="6333101" y="3066219"/>
            <a:ext cx="56259" cy="21798"/>
          </a:xfrm>
          <a:custGeom>
            <a:avLst/>
            <a:gdLst>
              <a:gd name="connsiteX0" fmla="*/ 0 w 47562"/>
              <a:gd name="connsiteY0" fmla="*/ 0 h 18430"/>
              <a:gd name="connsiteX1" fmla="*/ 47563 w 47562"/>
              <a:gd name="connsiteY1" fmla="*/ 0 h 18430"/>
              <a:gd name="connsiteX2" fmla="*/ 47563 w 47562"/>
              <a:gd name="connsiteY2" fmla="*/ 18431 h 18430"/>
              <a:gd name="connsiteX3" fmla="*/ 0 w 47562"/>
              <a:gd name="connsiteY3" fmla="*/ 18431 h 18430"/>
            </a:gdLst>
            <a:ahLst/>
            <a:cxnLst>
              <a:cxn ang="0">
                <a:pos x="connsiteX0" y="connsiteY0"/>
              </a:cxn>
              <a:cxn ang="0">
                <a:pos x="connsiteX1" y="connsiteY1"/>
              </a:cxn>
              <a:cxn ang="0">
                <a:pos x="connsiteX2" y="connsiteY2"/>
              </a:cxn>
              <a:cxn ang="0">
                <a:pos x="connsiteX3" y="connsiteY3"/>
              </a:cxn>
            </a:cxnLst>
            <a:rect l="l" t="t" r="r" b="b"/>
            <a:pathLst>
              <a:path w="47562" h="18430">
                <a:moveTo>
                  <a:pt x="0" y="0"/>
                </a:moveTo>
                <a:lnTo>
                  <a:pt x="47563" y="0"/>
                </a:lnTo>
                <a:lnTo>
                  <a:pt x="47563" y="18431"/>
                </a:lnTo>
                <a:lnTo>
                  <a:pt x="0" y="18431"/>
                </a:lnTo>
                <a:close/>
              </a:path>
            </a:pathLst>
          </a:custGeom>
          <a:solidFill>
            <a:srgbClr val="5D8298"/>
          </a:solidFill>
          <a:ln w="0" cap="flat">
            <a:noFill/>
            <a:prstDash val="solid"/>
            <a:miter/>
          </a:ln>
        </p:spPr>
        <p:txBody>
          <a:bodyPr rtlCol="0" anchor="ctr"/>
          <a:lstStyle/>
          <a:p>
            <a:endParaRPr lang="en-US" dirty="0"/>
          </a:p>
        </p:txBody>
      </p:sp>
      <p:sp>
        <p:nvSpPr>
          <p:cNvPr id="2115" name="Freeform 2114">
            <a:extLst>
              <a:ext uri="{FF2B5EF4-FFF2-40B4-BE49-F238E27FC236}">
                <a16:creationId xmlns:a16="http://schemas.microsoft.com/office/drawing/2014/main" id="{E32C5E38-4E76-1453-7B80-D44363D079E0}"/>
              </a:ext>
            </a:extLst>
          </p:cNvPr>
          <p:cNvSpPr/>
          <p:nvPr/>
        </p:nvSpPr>
        <p:spPr>
          <a:xfrm>
            <a:off x="6422359" y="3066219"/>
            <a:ext cx="56259" cy="21798"/>
          </a:xfrm>
          <a:custGeom>
            <a:avLst/>
            <a:gdLst>
              <a:gd name="connsiteX0" fmla="*/ 0 w 47562"/>
              <a:gd name="connsiteY0" fmla="*/ 0 h 18430"/>
              <a:gd name="connsiteX1" fmla="*/ 47563 w 47562"/>
              <a:gd name="connsiteY1" fmla="*/ 0 h 18430"/>
              <a:gd name="connsiteX2" fmla="*/ 47563 w 47562"/>
              <a:gd name="connsiteY2" fmla="*/ 18431 h 18430"/>
              <a:gd name="connsiteX3" fmla="*/ 0 w 47562"/>
              <a:gd name="connsiteY3" fmla="*/ 18431 h 18430"/>
            </a:gdLst>
            <a:ahLst/>
            <a:cxnLst>
              <a:cxn ang="0">
                <a:pos x="connsiteX0" y="connsiteY0"/>
              </a:cxn>
              <a:cxn ang="0">
                <a:pos x="connsiteX1" y="connsiteY1"/>
              </a:cxn>
              <a:cxn ang="0">
                <a:pos x="connsiteX2" y="connsiteY2"/>
              </a:cxn>
              <a:cxn ang="0">
                <a:pos x="connsiteX3" y="connsiteY3"/>
              </a:cxn>
            </a:cxnLst>
            <a:rect l="l" t="t" r="r" b="b"/>
            <a:pathLst>
              <a:path w="47562" h="18430">
                <a:moveTo>
                  <a:pt x="0" y="0"/>
                </a:moveTo>
                <a:lnTo>
                  <a:pt x="47563" y="0"/>
                </a:lnTo>
                <a:lnTo>
                  <a:pt x="47563" y="18431"/>
                </a:lnTo>
                <a:lnTo>
                  <a:pt x="0" y="18431"/>
                </a:lnTo>
                <a:close/>
              </a:path>
            </a:pathLst>
          </a:custGeom>
          <a:solidFill>
            <a:srgbClr val="5D8298"/>
          </a:solidFill>
          <a:ln w="0" cap="flat">
            <a:noFill/>
            <a:prstDash val="solid"/>
            <a:miter/>
          </a:ln>
        </p:spPr>
        <p:txBody>
          <a:bodyPr rtlCol="0" anchor="ctr"/>
          <a:lstStyle/>
          <a:p>
            <a:endParaRPr lang="en-US" dirty="0"/>
          </a:p>
        </p:txBody>
      </p:sp>
      <p:sp>
        <p:nvSpPr>
          <p:cNvPr id="2116" name="Freeform 2115">
            <a:extLst>
              <a:ext uri="{FF2B5EF4-FFF2-40B4-BE49-F238E27FC236}">
                <a16:creationId xmlns:a16="http://schemas.microsoft.com/office/drawing/2014/main" id="{8E7997FE-9639-B867-E172-E1E89E15CF53}"/>
              </a:ext>
            </a:extLst>
          </p:cNvPr>
          <p:cNvSpPr/>
          <p:nvPr/>
        </p:nvSpPr>
        <p:spPr>
          <a:xfrm>
            <a:off x="6593920" y="3066219"/>
            <a:ext cx="56259" cy="21798"/>
          </a:xfrm>
          <a:custGeom>
            <a:avLst/>
            <a:gdLst>
              <a:gd name="connsiteX0" fmla="*/ 0 w 47562"/>
              <a:gd name="connsiteY0" fmla="*/ 0 h 18430"/>
              <a:gd name="connsiteX1" fmla="*/ 47563 w 47562"/>
              <a:gd name="connsiteY1" fmla="*/ 0 h 18430"/>
              <a:gd name="connsiteX2" fmla="*/ 47563 w 47562"/>
              <a:gd name="connsiteY2" fmla="*/ 18431 h 18430"/>
              <a:gd name="connsiteX3" fmla="*/ 0 w 47562"/>
              <a:gd name="connsiteY3" fmla="*/ 18431 h 18430"/>
            </a:gdLst>
            <a:ahLst/>
            <a:cxnLst>
              <a:cxn ang="0">
                <a:pos x="connsiteX0" y="connsiteY0"/>
              </a:cxn>
              <a:cxn ang="0">
                <a:pos x="connsiteX1" y="connsiteY1"/>
              </a:cxn>
              <a:cxn ang="0">
                <a:pos x="connsiteX2" y="connsiteY2"/>
              </a:cxn>
              <a:cxn ang="0">
                <a:pos x="connsiteX3" y="connsiteY3"/>
              </a:cxn>
            </a:cxnLst>
            <a:rect l="l" t="t" r="r" b="b"/>
            <a:pathLst>
              <a:path w="47562" h="18430">
                <a:moveTo>
                  <a:pt x="0" y="0"/>
                </a:moveTo>
                <a:lnTo>
                  <a:pt x="47563" y="0"/>
                </a:lnTo>
                <a:lnTo>
                  <a:pt x="47563" y="18431"/>
                </a:lnTo>
                <a:lnTo>
                  <a:pt x="0" y="18431"/>
                </a:lnTo>
                <a:close/>
              </a:path>
            </a:pathLst>
          </a:custGeom>
          <a:solidFill>
            <a:srgbClr val="5D8298"/>
          </a:solidFill>
          <a:ln w="0" cap="flat">
            <a:noFill/>
            <a:prstDash val="solid"/>
            <a:miter/>
          </a:ln>
        </p:spPr>
        <p:txBody>
          <a:bodyPr rtlCol="0" anchor="ctr"/>
          <a:lstStyle/>
          <a:p>
            <a:endParaRPr lang="en-US" dirty="0"/>
          </a:p>
        </p:txBody>
      </p:sp>
      <p:sp>
        <p:nvSpPr>
          <p:cNvPr id="2119" name="Freeform 2118">
            <a:extLst>
              <a:ext uri="{FF2B5EF4-FFF2-40B4-BE49-F238E27FC236}">
                <a16:creationId xmlns:a16="http://schemas.microsoft.com/office/drawing/2014/main" id="{3D6256DD-471A-13FC-C905-273389345520}"/>
              </a:ext>
            </a:extLst>
          </p:cNvPr>
          <p:cNvSpPr/>
          <p:nvPr/>
        </p:nvSpPr>
        <p:spPr>
          <a:xfrm>
            <a:off x="5804763" y="3162287"/>
            <a:ext cx="56259" cy="21798"/>
          </a:xfrm>
          <a:custGeom>
            <a:avLst/>
            <a:gdLst>
              <a:gd name="connsiteX0" fmla="*/ 0 w 47562"/>
              <a:gd name="connsiteY0" fmla="*/ 0 h 18430"/>
              <a:gd name="connsiteX1" fmla="*/ 47563 w 47562"/>
              <a:gd name="connsiteY1" fmla="*/ 0 h 18430"/>
              <a:gd name="connsiteX2" fmla="*/ 47563 w 47562"/>
              <a:gd name="connsiteY2" fmla="*/ 18431 h 18430"/>
              <a:gd name="connsiteX3" fmla="*/ 0 w 47562"/>
              <a:gd name="connsiteY3" fmla="*/ 18431 h 18430"/>
            </a:gdLst>
            <a:ahLst/>
            <a:cxnLst>
              <a:cxn ang="0">
                <a:pos x="connsiteX0" y="connsiteY0"/>
              </a:cxn>
              <a:cxn ang="0">
                <a:pos x="connsiteX1" y="connsiteY1"/>
              </a:cxn>
              <a:cxn ang="0">
                <a:pos x="connsiteX2" y="connsiteY2"/>
              </a:cxn>
              <a:cxn ang="0">
                <a:pos x="connsiteX3" y="connsiteY3"/>
              </a:cxn>
            </a:cxnLst>
            <a:rect l="l" t="t" r="r" b="b"/>
            <a:pathLst>
              <a:path w="47562" h="18430">
                <a:moveTo>
                  <a:pt x="0" y="0"/>
                </a:moveTo>
                <a:lnTo>
                  <a:pt x="47563" y="0"/>
                </a:lnTo>
                <a:lnTo>
                  <a:pt x="47563" y="18431"/>
                </a:lnTo>
                <a:lnTo>
                  <a:pt x="0" y="18431"/>
                </a:lnTo>
                <a:close/>
              </a:path>
            </a:pathLst>
          </a:custGeom>
          <a:solidFill>
            <a:srgbClr val="5D8298"/>
          </a:solidFill>
          <a:ln w="0" cap="flat">
            <a:noFill/>
            <a:prstDash val="solid"/>
            <a:miter/>
          </a:ln>
        </p:spPr>
        <p:txBody>
          <a:bodyPr rtlCol="0" anchor="ctr"/>
          <a:lstStyle/>
          <a:p>
            <a:endParaRPr lang="en-US" dirty="0"/>
          </a:p>
        </p:txBody>
      </p:sp>
      <p:sp>
        <p:nvSpPr>
          <p:cNvPr id="2120" name="Freeform 2119">
            <a:extLst>
              <a:ext uri="{FF2B5EF4-FFF2-40B4-BE49-F238E27FC236}">
                <a16:creationId xmlns:a16="http://schemas.microsoft.com/office/drawing/2014/main" id="{8968DED6-21A4-D171-D13A-92B1B6BA0AE9}"/>
              </a:ext>
            </a:extLst>
          </p:cNvPr>
          <p:cNvSpPr/>
          <p:nvPr/>
        </p:nvSpPr>
        <p:spPr>
          <a:xfrm>
            <a:off x="6021333" y="3162287"/>
            <a:ext cx="56259" cy="21798"/>
          </a:xfrm>
          <a:custGeom>
            <a:avLst/>
            <a:gdLst>
              <a:gd name="connsiteX0" fmla="*/ 0 w 47562"/>
              <a:gd name="connsiteY0" fmla="*/ 0 h 18430"/>
              <a:gd name="connsiteX1" fmla="*/ 47563 w 47562"/>
              <a:gd name="connsiteY1" fmla="*/ 0 h 18430"/>
              <a:gd name="connsiteX2" fmla="*/ 47563 w 47562"/>
              <a:gd name="connsiteY2" fmla="*/ 18431 h 18430"/>
              <a:gd name="connsiteX3" fmla="*/ 0 w 47562"/>
              <a:gd name="connsiteY3" fmla="*/ 18431 h 18430"/>
            </a:gdLst>
            <a:ahLst/>
            <a:cxnLst>
              <a:cxn ang="0">
                <a:pos x="connsiteX0" y="connsiteY0"/>
              </a:cxn>
              <a:cxn ang="0">
                <a:pos x="connsiteX1" y="connsiteY1"/>
              </a:cxn>
              <a:cxn ang="0">
                <a:pos x="connsiteX2" y="connsiteY2"/>
              </a:cxn>
              <a:cxn ang="0">
                <a:pos x="connsiteX3" y="connsiteY3"/>
              </a:cxn>
            </a:cxnLst>
            <a:rect l="l" t="t" r="r" b="b"/>
            <a:pathLst>
              <a:path w="47562" h="18430">
                <a:moveTo>
                  <a:pt x="0" y="0"/>
                </a:moveTo>
                <a:lnTo>
                  <a:pt x="47563" y="0"/>
                </a:lnTo>
                <a:lnTo>
                  <a:pt x="47563" y="18431"/>
                </a:lnTo>
                <a:lnTo>
                  <a:pt x="0" y="18431"/>
                </a:lnTo>
                <a:close/>
              </a:path>
            </a:pathLst>
          </a:custGeom>
          <a:solidFill>
            <a:srgbClr val="5D8298"/>
          </a:solidFill>
          <a:ln w="0" cap="flat">
            <a:noFill/>
            <a:prstDash val="solid"/>
            <a:miter/>
          </a:ln>
        </p:spPr>
        <p:txBody>
          <a:bodyPr rtlCol="0" anchor="ctr"/>
          <a:lstStyle/>
          <a:p>
            <a:endParaRPr lang="en-US" dirty="0"/>
          </a:p>
        </p:txBody>
      </p:sp>
      <p:sp>
        <p:nvSpPr>
          <p:cNvPr id="2121" name="Freeform 2120">
            <a:extLst>
              <a:ext uri="{FF2B5EF4-FFF2-40B4-BE49-F238E27FC236}">
                <a16:creationId xmlns:a16="http://schemas.microsoft.com/office/drawing/2014/main" id="{91F4C987-82C6-DCDB-1187-55187E6BAB41}"/>
              </a:ext>
            </a:extLst>
          </p:cNvPr>
          <p:cNvSpPr/>
          <p:nvPr/>
        </p:nvSpPr>
        <p:spPr>
          <a:xfrm>
            <a:off x="6259268" y="3162287"/>
            <a:ext cx="56259" cy="21798"/>
          </a:xfrm>
          <a:custGeom>
            <a:avLst/>
            <a:gdLst>
              <a:gd name="connsiteX0" fmla="*/ 0 w 47562"/>
              <a:gd name="connsiteY0" fmla="*/ 0 h 18430"/>
              <a:gd name="connsiteX1" fmla="*/ 47563 w 47562"/>
              <a:gd name="connsiteY1" fmla="*/ 0 h 18430"/>
              <a:gd name="connsiteX2" fmla="*/ 47563 w 47562"/>
              <a:gd name="connsiteY2" fmla="*/ 18431 h 18430"/>
              <a:gd name="connsiteX3" fmla="*/ 0 w 47562"/>
              <a:gd name="connsiteY3" fmla="*/ 18431 h 18430"/>
            </a:gdLst>
            <a:ahLst/>
            <a:cxnLst>
              <a:cxn ang="0">
                <a:pos x="connsiteX0" y="connsiteY0"/>
              </a:cxn>
              <a:cxn ang="0">
                <a:pos x="connsiteX1" y="connsiteY1"/>
              </a:cxn>
              <a:cxn ang="0">
                <a:pos x="connsiteX2" y="connsiteY2"/>
              </a:cxn>
              <a:cxn ang="0">
                <a:pos x="connsiteX3" y="connsiteY3"/>
              </a:cxn>
            </a:cxnLst>
            <a:rect l="l" t="t" r="r" b="b"/>
            <a:pathLst>
              <a:path w="47562" h="18430">
                <a:moveTo>
                  <a:pt x="0" y="0"/>
                </a:moveTo>
                <a:lnTo>
                  <a:pt x="47563" y="0"/>
                </a:lnTo>
                <a:lnTo>
                  <a:pt x="47563" y="18431"/>
                </a:lnTo>
                <a:lnTo>
                  <a:pt x="0" y="18431"/>
                </a:lnTo>
                <a:close/>
              </a:path>
            </a:pathLst>
          </a:custGeom>
          <a:solidFill>
            <a:srgbClr val="5D8298"/>
          </a:solidFill>
          <a:ln w="0" cap="flat">
            <a:noFill/>
            <a:prstDash val="solid"/>
            <a:miter/>
          </a:ln>
        </p:spPr>
        <p:txBody>
          <a:bodyPr rtlCol="0" anchor="ctr"/>
          <a:lstStyle/>
          <a:p>
            <a:endParaRPr lang="en-US" dirty="0"/>
          </a:p>
        </p:txBody>
      </p:sp>
      <p:sp>
        <p:nvSpPr>
          <p:cNvPr id="2122" name="Freeform 2121">
            <a:extLst>
              <a:ext uri="{FF2B5EF4-FFF2-40B4-BE49-F238E27FC236}">
                <a16:creationId xmlns:a16="http://schemas.microsoft.com/office/drawing/2014/main" id="{E93BA458-1556-1162-D4D0-20DD5E6E1319}"/>
              </a:ext>
            </a:extLst>
          </p:cNvPr>
          <p:cNvSpPr/>
          <p:nvPr/>
        </p:nvSpPr>
        <p:spPr>
          <a:xfrm>
            <a:off x="6349537" y="3162287"/>
            <a:ext cx="56259" cy="21798"/>
          </a:xfrm>
          <a:custGeom>
            <a:avLst/>
            <a:gdLst>
              <a:gd name="connsiteX0" fmla="*/ 0 w 47562"/>
              <a:gd name="connsiteY0" fmla="*/ 0 h 18430"/>
              <a:gd name="connsiteX1" fmla="*/ 47563 w 47562"/>
              <a:gd name="connsiteY1" fmla="*/ 0 h 18430"/>
              <a:gd name="connsiteX2" fmla="*/ 47563 w 47562"/>
              <a:gd name="connsiteY2" fmla="*/ 18431 h 18430"/>
              <a:gd name="connsiteX3" fmla="*/ 0 w 47562"/>
              <a:gd name="connsiteY3" fmla="*/ 18431 h 18430"/>
            </a:gdLst>
            <a:ahLst/>
            <a:cxnLst>
              <a:cxn ang="0">
                <a:pos x="connsiteX0" y="connsiteY0"/>
              </a:cxn>
              <a:cxn ang="0">
                <a:pos x="connsiteX1" y="connsiteY1"/>
              </a:cxn>
              <a:cxn ang="0">
                <a:pos x="connsiteX2" y="connsiteY2"/>
              </a:cxn>
              <a:cxn ang="0">
                <a:pos x="connsiteX3" y="connsiteY3"/>
              </a:cxn>
            </a:cxnLst>
            <a:rect l="l" t="t" r="r" b="b"/>
            <a:pathLst>
              <a:path w="47562" h="18430">
                <a:moveTo>
                  <a:pt x="0" y="0"/>
                </a:moveTo>
                <a:lnTo>
                  <a:pt x="47563" y="0"/>
                </a:lnTo>
                <a:lnTo>
                  <a:pt x="47563" y="18431"/>
                </a:lnTo>
                <a:lnTo>
                  <a:pt x="0" y="18431"/>
                </a:lnTo>
                <a:close/>
              </a:path>
            </a:pathLst>
          </a:custGeom>
          <a:solidFill>
            <a:srgbClr val="5D8298"/>
          </a:solidFill>
          <a:ln w="0" cap="flat">
            <a:noFill/>
            <a:prstDash val="solid"/>
            <a:miter/>
          </a:ln>
        </p:spPr>
        <p:txBody>
          <a:bodyPr rtlCol="0" anchor="ctr"/>
          <a:lstStyle/>
          <a:p>
            <a:endParaRPr lang="en-US" dirty="0"/>
          </a:p>
        </p:txBody>
      </p:sp>
      <p:sp>
        <p:nvSpPr>
          <p:cNvPr id="2123" name="Freeform 2122">
            <a:extLst>
              <a:ext uri="{FF2B5EF4-FFF2-40B4-BE49-F238E27FC236}">
                <a16:creationId xmlns:a16="http://schemas.microsoft.com/office/drawing/2014/main" id="{09A169D7-21E2-839F-B1ED-0B4145008D68}"/>
              </a:ext>
            </a:extLst>
          </p:cNvPr>
          <p:cNvSpPr/>
          <p:nvPr/>
        </p:nvSpPr>
        <p:spPr>
          <a:xfrm>
            <a:off x="6427542" y="3162287"/>
            <a:ext cx="56259" cy="21798"/>
          </a:xfrm>
          <a:custGeom>
            <a:avLst/>
            <a:gdLst>
              <a:gd name="connsiteX0" fmla="*/ 0 w 47562"/>
              <a:gd name="connsiteY0" fmla="*/ 0 h 18430"/>
              <a:gd name="connsiteX1" fmla="*/ 47563 w 47562"/>
              <a:gd name="connsiteY1" fmla="*/ 0 h 18430"/>
              <a:gd name="connsiteX2" fmla="*/ 47563 w 47562"/>
              <a:gd name="connsiteY2" fmla="*/ 18431 h 18430"/>
              <a:gd name="connsiteX3" fmla="*/ 0 w 47562"/>
              <a:gd name="connsiteY3" fmla="*/ 18431 h 18430"/>
            </a:gdLst>
            <a:ahLst/>
            <a:cxnLst>
              <a:cxn ang="0">
                <a:pos x="connsiteX0" y="connsiteY0"/>
              </a:cxn>
              <a:cxn ang="0">
                <a:pos x="connsiteX1" y="connsiteY1"/>
              </a:cxn>
              <a:cxn ang="0">
                <a:pos x="connsiteX2" y="connsiteY2"/>
              </a:cxn>
              <a:cxn ang="0">
                <a:pos x="connsiteX3" y="connsiteY3"/>
              </a:cxn>
            </a:cxnLst>
            <a:rect l="l" t="t" r="r" b="b"/>
            <a:pathLst>
              <a:path w="47562" h="18430">
                <a:moveTo>
                  <a:pt x="0" y="0"/>
                </a:moveTo>
                <a:lnTo>
                  <a:pt x="47563" y="0"/>
                </a:lnTo>
                <a:lnTo>
                  <a:pt x="47563" y="18431"/>
                </a:lnTo>
                <a:lnTo>
                  <a:pt x="0" y="18431"/>
                </a:lnTo>
                <a:close/>
              </a:path>
            </a:pathLst>
          </a:custGeom>
          <a:solidFill>
            <a:srgbClr val="5D8298"/>
          </a:solidFill>
          <a:ln w="0" cap="flat">
            <a:noFill/>
            <a:prstDash val="solid"/>
            <a:miter/>
          </a:ln>
        </p:spPr>
        <p:txBody>
          <a:bodyPr rtlCol="0" anchor="ctr"/>
          <a:lstStyle/>
          <a:p>
            <a:endParaRPr lang="en-US" dirty="0"/>
          </a:p>
        </p:txBody>
      </p:sp>
      <p:sp>
        <p:nvSpPr>
          <p:cNvPr id="2124" name="Freeform 2123">
            <a:extLst>
              <a:ext uri="{FF2B5EF4-FFF2-40B4-BE49-F238E27FC236}">
                <a16:creationId xmlns:a16="http://schemas.microsoft.com/office/drawing/2014/main" id="{7CBE13A3-6FCF-34FA-EEBA-C54D5A25EDD0}"/>
              </a:ext>
            </a:extLst>
          </p:cNvPr>
          <p:cNvSpPr/>
          <p:nvPr/>
        </p:nvSpPr>
        <p:spPr>
          <a:xfrm>
            <a:off x="6597585" y="3162287"/>
            <a:ext cx="56259" cy="21798"/>
          </a:xfrm>
          <a:custGeom>
            <a:avLst/>
            <a:gdLst>
              <a:gd name="connsiteX0" fmla="*/ 0 w 47562"/>
              <a:gd name="connsiteY0" fmla="*/ 0 h 18430"/>
              <a:gd name="connsiteX1" fmla="*/ 47563 w 47562"/>
              <a:gd name="connsiteY1" fmla="*/ 0 h 18430"/>
              <a:gd name="connsiteX2" fmla="*/ 47563 w 47562"/>
              <a:gd name="connsiteY2" fmla="*/ 18431 h 18430"/>
              <a:gd name="connsiteX3" fmla="*/ 0 w 47562"/>
              <a:gd name="connsiteY3" fmla="*/ 18431 h 18430"/>
            </a:gdLst>
            <a:ahLst/>
            <a:cxnLst>
              <a:cxn ang="0">
                <a:pos x="connsiteX0" y="connsiteY0"/>
              </a:cxn>
              <a:cxn ang="0">
                <a:pos x="connsiteX1" y="connsiteY1"/>
              </a:cxn>
              <a:cxn ang="0">
                <a:pos x="connsiteX2" y="connsiteY2"/>
              </a:cxn>
              <a:cxn ang="0">
                <a:pos x="connsiteX3" y="connsiteY3"/>
              </a:cxn>
            </a:cxnLst>
            <a:rect l="l" t="t" r="r" b="b"/>
            <a:pathLst>
              <a:path w="47562" h="18430">
                <a:moveTo>
                  <a:pt x="0" y="0"/>
                </a:moveTo>
                <a:lnTo>
                  <a:pt x="47563" y="0"/>
                </a:lnTo>
                <a:lnTo>
                  <a:pt x="47563" y="18431"/>
                </a:lnTo>
                <a:lnTo>
                  <a:pt x="0" y="18431"/>
                </a:lnTo>
                <a:close/>
              </a:path>
            </a:pathLst>
          </a:custGeom>
          <a:solidFill>
            <a:srgbClr val="5D8298"/>
          </a:solidFill>
          <a:ln w="0" cap="flat">
            <a:noFill/>
            <a:prstDash val="solid"/>
            <a:miter/>
          </a:ln>
        </p:spPr>
        <p:txBody>
          <a:bodyPr rtlCol="0" anchor="ctr"/>
          <a:lstStyle/>
          <a:p>
            <a:endParaRPr lang="en-US" dirty="0"/>
          </a:p>
        </p:txBody>
      </p:sp>
      <p:sp>
        <p:nvSpPr>
          <p:cNvPr id="2125" name="Freeform 2124">
            <a:extLst>
              <a:ext uri="{FF2B5EF4-FFF2-40B4-BE49-F238E27FC236}">
                <a16:creationId xmlns:a16="http://schemas.microsoft.com/office/drawing/2014/main" id="{88FAB5B0-F01D-99B9-0613-8A0EB5EB5B48}"/>
              </a:ext>
            </a:extLst>
          </p:cNvPr>
          <p:cNvSpPr/>
          <p:nvPr/>
        </p:nvSpPr>
        <p:spPr>
          <a:xfrm>
            <a:off x="6831729" y="3162287"/>
            <a:ext cx="56259" cy="21798"/>
          </a:xfrm>
          <a:custGeom>
            <a:avLst/>
            <a:gdLst>
              <a:gd name="connsiteX0" fmla="*/ 0 w 47562"/>
              <a:gd name="connsiteY0" fmla="*/ 0 h 18430"/>
              <a:gd name="connsiteX1" fmla="*/ 47563 w 47562"/>
              <a:gd name="connsiteY1" fmla="*/ 0 h 18430"/>
              <a:gd name="connsiteX2" fmla="*/ 47563 w 47562"/>
              <a:gd name="connsiteY2" fmla="*/ 18431 h 18430"/>
              <a:gd name="connsiteX3" fmla="*/ 0 w 47562"/>
              <a:gd name="connsiteY3" fmla="*/ 18431 h 18430"/>
            </a:gdLst>
            <a:ahLst/>
            <a:cxnLst>
              <a:cxn ang="0">
                <a:pos x="connsiteX0" y="connsiteY0"/>
              </a:cxn>
              <a:cxn ang="0">
                <a:pos x="connsiteX1" y="connsiteY1"/>
              </a:cxn>
              <a:cxn ang="0">
                <a:pos x="connsiteX2" y="connsiteY2"/>
              </a:cxn>
              <a:cxn ang="0">
                <a:pos x="connsiteX3" y="connsiteY3"/>
              </a:cxn>
            </a:cxnLst>
            <a:rect l="l" t="t" r="r" b="b"/>
            <a:pathLst>
              <a:path w="47562" h="18430">
                <a:moveTo>
                  <a:pt x="0" y="0"/>
                </a:moveTo>
                <a:lnTo>
                  <a:pt x="47563" y="0"/>
                </a:lnTo>
                <a:lnTo>
                  <a:pt x="47563" y="18431"/>
                </a:lnTo>
                <a:lnTo>
                  <a:pt x="0" y="18431"/>
                </a:lnTo>
                <a:close/>
              </a:path>
            </a:pathLst>
          </a:custGeom>
          <a:solidFill>
            <a:srgbClr val="5D8298"/>
          </a:solidFill>
          <a:ln w="0" cap="flat">
            <a:noFill/>
            <a:prstDash val="solid"/>
            <a:miter/>
          </a:ln>
        </p:spPr>
        <p:txBody>
          <a:bodyPr rtlCol="0" anchor="ctr"/>
          <a:lstStyle/>
          <a:p>
            <a:endParaRPr lang="en-US" dirty="0"/>
          </a:p>
        </p:txBody>
      </p:sp>
      <p:sp>
        <p:nvSpPr>
          <p:cNvPr id="2126" name="Freeform 2125">
            <a:extLst>
              <a:ext uri="{FF2B5EF4-FFF2-40B4-BE49-F238E27FC236}">
                <a16:creationId xmlns:a16="http://schemas.microsoft.com/office/drawing/2014/main" id="{7A022D2F-2ECE-9B8A-7494-B9431D9E5379}"/>
              </a:ext>
            </a:extLst>
          </p:cNvPr>
          <p:cNvSpPr/>
          <p:nvPr/>
        </p:nvSpPr>
        <p:spPr>
          <a:xfrm>
            <a:off x="6758148" y="3162287"/>
            <a:ext cx="56259" cy="21798"/>
          </a:xfrm>
          <a:custGeom>
            <a:avLst/>
            <a:gdLst>
              <a:gd name="connsiteX0" fmla="*/ 0 w 47562"/>
              <a:gd name="connsiteY0" fmla="*/ 0 h 18430"/>
              <a:gd name="connsiteX1" fmla="*/ 47563 w 47562"/>
              <a:gd name="connsiteY1" fmla="*/ 0 h 18430"/>
              <a:gd name="connsiteX2" fmla="*/ 47563 w 47562"/>
              <a:gd name="connsiteY2" fmla="*/ 18431 h 18430"/>
              <a:gd name="connsiteX3" fmla="*/ 0 w 47562"/>
              <a:gd name="connsiteY3" fmla="*/ 18431 h 18430"/>
            </a:gdLst>
            <a:ahLst/>
            <a:cxnLst>
              <a:cxn ang="0">
                <a:pos x="connsiteX0" y="connsiteY0"/>
              </a:cxn>
              <a:cxn ang="0">
                <a:pos x="connsiteX1" y="connsiteY1"/>
              </a:cxn>
              <a:cxn ang="0">
                <a:pos x="connsiteX2" y="connsiteY2"/>
              </a:cxn>
              <a:cxn ang="0">
                <a:pos x="connsiteX3" y="connsiteY3"/>
              </a:cxn>
            </a:cxnLst>
            <a:rect l="l" t="t" r="r" b="b"/>
            <a:pathLst>
              <a:path w="47562" h="18430">
                <a:moveTo>
                  <a:pt x="0" y="0"/>
                </a:moveTo>
                <a:lnTo>
                  <a:pt x="47563" y="0"/>
                </a:lnTo>
                <a:lnTo>
                  <a:pt x="47563" y="18431"/>
                </a:lnTo>
                <a:lnTo>
                  <a:pt x="0" y="18431"/>
                </a:lnTo>
                <a:close/>
              </a:path>
            </a:pathLst>
          </a:custGeom>
          <a:solidFill>
            <a:srgbClr val="5D8298"/>
          </a:solidFill>
          <a:ln w="0" cap="flat">
            <a:noFill/>
            <a:prstDash val="solid"/>
            <a:miter/>
          </a:ln>
        </p:spPr>
        <p:txBody>
          <a:bodyPr rtlCol="0" anchor="ctr"/>
          <a:lstStyle/>
          <a:p>
            <a:endParaRPr lang="en-US" dirty="0"/>
          </a:p>
        </p:txBody>
      </p:sp>
      <p:sp>
        <p:nvSpPr>
          <p:cNvPr id="2127" name="Freeform 2126">
            <a:extLst>
              <a:ext uri="{FF2B5EF4-FFF2-40B4-BE49-F238E27FC236}">
                <a16:creationId xmlns:a16="http://schemas.microsoft.com/office/drawing/2014/main" id="{5597E89A-B54D-65AD-5997-C8B93F731AD1}"/>
              </a:ext>
            </a:extLst>
          </p:cNvPr>
          <p:cNvSpPr/>
          <p:nvPr/>
        </p:nvSpPr>
        <p:spPr>
          <a:xfrm>
            <a:off x="5804763" y="3212095"/>
            <a:ext cx="56259" cy="21798"/>
          </a:xfrm>
          <a:custGeom>
            <a:avLst/>
            <a:gdLst>
              <a:gd name="connsiteX0" fmla="*/ 0 w 47562"/>
              <a:gd name="connsiteY0" fmla="*/ 0 h 18430"/>
              <a:gd name="connsiteX1" fmla="*/ 47563 w 47562"/>
              <a:gd name="connsiteY1" fmla="*/ 0 h 18430"/>
              <a:gd name="connsiteX2" fmla="*/ 47563 w 47562"/>
              <a:gd name="connsiteY2" fmla="*/ 18431 h 18430"/>
              <a:gd name="connsiteX3" fmla="*/ 0 w 47562"/>
              <a:gd name="connsiteY3" fmla="*/ 18431 h 18430"/>
            </a:gdLst>
            <a:ahLst/>
            <a:cxnLst>
              <a:cxn ang="0">
                <a:pos x="connsiteX0" y="connsiteY0"/>
              </a:cxn>
              <a:cxn ang="0">
                <a:pos x="connsiteX1" y="connsiteY1"/>
              </a:cxn>
              <a:cxn ang="0">
                <a:pos x="connsiteX2" y="connsiteY2"/>
              </a:cxn>
              <a:cxn ang="0">
                <a:pos x="connsiteX3" y="connsiteY3"/>
              </a:cxn>
            </a:cxnLst>
            <a:rect l="l" t="t" r="r" b="b"/>
            <a:pathLst>
              <a:path w="47562" h="18430">
                <a:moveTo>
                  <a:pt x="0" y="0"/>
                </a:moveTo>
                <a:lnTo>
                  <a:pt x="47563" y="0"/>
                </a:lnTo>
                <a:lnTo>
                  <a:pt x="47563" y="18431"/>
                </a:lnTo>
                <a:lnTo>
                  <a:pt x="0" y="18431"/>
                </a:lnTo>
                <a:close/>
              </a:path>
            </a:pathLst>
          </a:custGeom>
          <a:solidFill>
            <a:srgbClr val="5D8298"/>
          </a:solidFill>
          <a:ln w="0" cap="flat">
            <a:noFill/>
            <a:prstDash val="solid"/>
            <a:miter/>
          </a:ln>
        </p:spPr>
        <p:txBody>
          <a:bodyPr rtlCol="0" anchor="ctr"/>
          <a:lstStyle/>
          <a:p>
            <a:endParaRPr lang="en-US" dirty="0"/>
          </a:p>
        </p:txBody>
      </p:sp>
      <p:sp>
        <p:nvSpPr>
          <p:cNvPr id="2128" name="Freeform 2127">
            <a:extLst>
              <a:ext uri="{FF2B5EF4-FFF2-40B4-BE49-F238E27FC236}">
                <a16:creationId xmlns:a16="http://schemas.microsoft.com/office/drawing/2014/main" id="{41522A71-E16C-4CC5-79F6-FC7D9036B7FE}"/>
              </a:ext>
            </a:extLst>
          </p:cNvPr>
          <p:cNvSpPr/>
          <p:nvPr/>
        </p:nvSpPr>
        <p:spPr>
          <a:xfrm>
            <a:off x="6020195" y="3212095"/>
            <a:ext cx="56259" cy="21798"/>
          </a:xfrm>
          <a:custGeom>
            <a:avLst/>
            <a:gdLst>
              <a:gd name="connsiteX0" fmla="*/ 0 w 47562"/>
              <a:gd name="connsiteY0" fmla="*/ 0 h 18430"/>
              <a:gd name="connsiteX1" fmla="*/ 47563 w 47562"/>
              <a:gd name="connsiteY1" fmla="*/ 0 h 18430"/>
              <a:gd name="connsiteX2" fmla="*/ 47563 w 47562"/>
              <a:gd name="connsiteY2" fmla="*/ 18431 h 18430"/>
              <a:gd name="connsiteX3" fmla="*/ 0 w 47562"/>
              <a:gd name="connsiteY3" fmla="*/ 18431 h 18430"/>
            </a:gdLst>
            <a:ahLst/>
            <a:cxnLst>
              <a:cxn ang="0">
                <a:pos x="connsiteX0" y="connsiteY0"/>
              </a:cxn>
              <a:cxn ang="0">
                <a:pos x="connsiteX1" y="connsiteY1"/>
              </a:cxn>
              <a:cxn ang="0">
                <a:pos x="connsiteX2" y="connsiteY2"/>
              </a:cxn>
              <a:cxn ang="0">
                <a:pos x="connsiteX3" y="connsiteY3"/>
              </a:cxn>
            </a:cxnLst>
            <a:rect l="l" t="t" r="r" b="b"/>
            <a:pathLst>
              <a:path w="47562" h="18430">
                <a:moveTo>
                  <a:pt x="0" y="0"/>
                </a:moveTo>
                <a:lnTo>
                  <a:pt x="47563" y="0"/>
                </a:lnTo>
                <a:lnTo>
                  <a:pt x="47563" y="18431"/>
                </a:lnTo>
                <a:lnTo>
                  <a:pt x="0" y="18431"/>
                </a:lnTo>
                <a:close/>
              </a:path>
            </a:pathLst>
          </a:custGeom>
          <a:solidFill>
            <a:srgbClr val="5D8298"/>
          </a:solidFill>
          <a:ln w="0" cap="flat">
            <a:noFill/>
            <a:prstDash val="solid"/>
            <a:miter/>
          </a:ln>
        </p:spPr>
        <p:txBody>
          <a:bodyPr rtlCol="0" anchor="ctr"/>
          <a:lstStyle/>
          <a:p>
            <a:endParaRPr lang="en-US" dirty="0"/>
          </a:p>
        </p:txBody>
      </p:sp>
      <p:sp>
        <p:nvSpPr>
          <p:cNvPr id="2129" name="Freeform 2128">
            <a:extLst>
              <a:ext uri="{FF2B5EF4-FFF2-40B4-BE49-F238E27FC236}">
                <a16:creationId xmlns:a16="http://schemas.microsoft.com/office/drawing/2014/main" id="{775EFC08-4B84-A800-35A2-15375333C074}"/>
              </a:ext>
            </a:extLst>
          </p:cNvPr>
          <p:cNvSpPr/>
          <p:nvPr/>
        </p:nvSpPr>
        <p:spPr>
          <a:xfrm>
            <a:off x="6258130" y="3212095"/>
            <a:ext cx="56259" cy="21798"/>
          </a:xfrm>
          <a:custGeom>
            <a:avLst/>
            <a:gdLst>
              <a:gd name="connsiteX0" fmla="*/ 0 w 47562"/>
              <a:gd name="connsiteY0" fmla="*/ 0 h 18430"/>
              <a:gd name="connsiteX1" fmla="*/ 47563 w 47562"/>
              <a:gd name="connsiteY1" fmla="*/ 0 h 18430"/>
              <a:gd name="connsiteX2" fmla="*/ 47563 w 47562"/>
              <a:gd name="connsiteY2" fmla="*/ 18431 h 18430"/>
              <a:gd name="connsiteX3" fmla="*/ 0 w 47562"/>
              <a:gd name="connsiteY3" fmla="*/ 18431 h 18430"/>
            </a:gdLst>
            <a:ahLst/>
            <a:cxnLst>
              <a:cxn ang="0">
                <a:pos x="connsiteX0" y="connsiteY0"/>
              </a:cxn>
              <a:cxn ang="0">
                <a:pos x="connsiteX1" y="connsiteY1"/>
              </a:cxn>
              <a:cxn ang="0">
                <a:pos x="connsiteX2" y="connsiteY2"/>
              </a:cxn>
              <a:cxn ang="0">
                <a:pos x="connsiteX3" y="connsiteY3"/>
              </a:cxn>
            </a:cxnLst>
            <a:rect l="l" t="t" r="r" b="b"/>
            <a:pathLst>
              <a:path w="47562" h="18430">
                <a:moveTo>
                  <a:pt x="0" y="0"/>
                </a:moveTo>
                <a:lnTo>
                  <a:pt x="47563" y="0"/>
                </a:lnTo>
                <a:lnTo>
                  <a:pt x="47563" y="18431"/>
                </a:lnTo>
                <a:lnTo>
                  <a:pt x="0" y="18431"/>
                </a:lnTo>
                <a:close/>
              </a:path>
            </a:pathLst>
          </a:custGeom>
          <a:solidFill>
            <a:srgbClr val="5D8298"/>
          </a:solidFill>
          <a:ln w="0" cap="flat">
            <a:noFill/>
            <a:prstDash val="solid"/>
            <a:miter/>
          </a:ln>
        </p:spPr>
        <p:txBody>
          <a:bodyPr rtlCol="0" anchor="ctr"/>
          <a:lstStyle/>
          <a:p>
            <a:endParaRPr lang="en-US" dirty="0"/>
          </a:p>
        </p:txBody>
      </p:sp>
      <p:sp>
        <p:nvSpPr>
          <p:cNvPr id="2130" name="Freeform 2129">
            <a:extLst>
              <a:ext uri="{FF2B5EF4-FFF2-40B4-BE49-F238E27FC236}">
                <a16:creationId xmlns:a16="http://schemas.microsoft.com/office/drawing/2014/main" id="{68C63E93-3F57-D5E4-D041-06705D6C85E1}"/>
              </a:ext>
            </a:extLst>
          </p:cNvPr>
          <p:cNvSpPr/>
          <p:nvPr/>
        </p:nvSpPr>
        <p:spPr>
          <a:xfrm>
            <a:off x="6424760" y="3212095"/>
            <a:ext cx="56259" cy="21798"/>
          </a:xfrm>
          <a:custGeom>
            <a:avLst/>
            <a:gdLst>
              <a:gd name="connsiteX0" fmla="*/ 0 w 47562"/>
              <a:gd name="connsiteY0" fmla="*/ 0 h 18430"/>
              <a:gd name="connsiteX1" fmla="*/ 47563 w 47562"/>
              <a:gd name="connsiteY1" fmla="*/ 0 h 18430"/>
              <a:gd name="connsiteX2" fmla="*/ 47563 w 47562"/>
              <a:gd name="connsiteY2" fmla="*/ 18431 h 18430"/>
              <a:gd name="connsiteX3" fmla="*/ 0 w 47562"/>
              <a:gd name="connsiteY3" fmla="*/ 18431 h 18430"/>
            </a:gdLst>
            <a:ahLst/>
            <a:cxnLst>
              <a:cxn ang="0">
                <a:pos x="connsiteX0" y="connsiteY0"/>
              </a:cxn>
              <a:cxn ang="0">
                <a:pos x="connsiteX1" y="connsiteY1"/>
              </a:cxn>
              <a:cxn ang="0">
                <a:pos x="connsiteX2" y="connsiteY2"/>
              </a:cxn>
              <a:cxn ang="0">
                <a:pos x="connsiteX3" y="connsiteY3"/>
              </a:cxn>
            </a:cxnLst>
            <a:rect l="l" t="t" r="r" b="b"/>
            <a:pathLst>
              <a:path w="47562" h="18430">
                <a:moveTo>
                  <a:pt x="0" y="0"/>
                </a:moveTo>
                <a:lnTo>
                  <a:pt x="47563" y="0"/>
                </a:lnTo>
                <a:lnTo>
                  <a:pt x="47563" y="18431"/>
                </a:lnTo>
                <a:lnTo>
                  <a:pt x="0" y="18431"/>
                </a:lnTo>
                <a:close/>
              </a:path>
            </a:pathLst>
          </a:custGeom>
          <a:solidFill>
            <a:srgbClr val="5D8298"/>
          </a:solidFill>
          <a:ln w="0" cap="flat">
            <a:noFill/>
            <a:prstDash val="solid"/>
            <a:miter/>
          </a:ln>
        </p:spPr>
        <p:txBody>
          <a:bodyPr rtlCol="0" anchor="ctr"/>
          <a:lstStyle/>
          <a:p>
            <a:endParaRPr lang="en-US" dirty="0"/>
          </a:p>
        </p:txBody>
      </p:sp>
      <p:sp>
        <p:nvSpPr>
          <p:cNvPr id="2131" name="Freeform 2130">
            <a:extLst>
              <a:ext uri="{FF2B5EF4-FFF2-40B4-BE49-F238E27FC236}">
                <a16:creationId xmlns:a16="http://schemas.microsoft.com/office/drawing/2014/main" id="{6045EFC9-6E5B-346C-BA28-980204ED2C1D}"/>
              </a:ext>
            </a:extLst>
          </p:cNvPr>
          <p:cNvSpPr/>
          <p:nvPr/>
        </p:nvSpPr>
        <p:spPr>
          <a:xfrm>
            <a:off x="6595310" y="3212095"/>
            <a:ext cx="56259" cy="21798"/>
          </a:xfrm>
          <a:custGeom>
            <a:avLst/>
            <a:gdLst>
              <a:gd name="connsiteX0" fmla="*/ 0 w 47562"/>
              <a:gd name="connsiteY0" fmla="*/ 0 h 18430"/>
              <a:gd name="connsiteX1" fmla="*/ 47563 w 47562"/>
              <a:gd name="connsiteY1" fmla="*/ 0 h 18430"/>
              <a:gd name="connsiteX2" fmla="*/ 47563 w 47562"/>
              <a:gd name="connsiteY2" fmla="*/ 18431 h 18430"/>
              <a:gd name="connsiteX3" fmla="*/ 0 w 47562"/>
              <a:gd name="connsiteY3" fmla="*/ 18431 h 18430"/>
            </a:gdLst>
            <a:ahLst/>
            <a:cxnLst>
              <a:cxn ang="0">
                <a:pos x="connsiteX0" y="connsiteY0"/>
              </a:cxn>
              <a:cxn ang="0">
                <a:pos x="connsiteX1" y="connsiteY1"/>
              </a:cxn>
              <a:cxn ang="0">
                <a:pos x="connsiteX2" y="connsiteY2"/>
              </a:cxn>
              <a:cxn ang="0">
                <a:pos x="connsiteX3" y="connsiteY3"/>
              </a:cxn>
            </a:cxnLst>
            <a:rect l="l" t="t" r="r" b="b"/>
            <a:pathLst>
              <a:path w="47562" h="18430">
                <a:moveTo>
                  <a:pt x="0" y="0"/>
                </a:moveTo>
                <a:lnTo>
                  <a:pt x="47563" y="0"/>
                </a:lnTo>
                <a:lnTo>
                  <a:pt x="47563" y="18431"/>
                </a:lnTo>
                <a:lnTo>
                  <a:pt x="0" y="18431"/>
                </a:lnTo>
                <a:close/>
              </a:path>
            </a:pathLst>
          </a:custGeom>
          <a:solidFill>
            <a:srgbClr val="5D8298"/>
          </a:solidFill>
          <a:ln w="0" cap="flat">
            <a:noFill/>
            <a:prstDash val="solid"/>
            <a:miter/>
          </a:ln>
        </p:spPr>
        <p:txBody>
          <a:bodyPr rtlCol="0" anchor="ctr"/>
          <a:lstStyle/>
          <a:p>
            <a:endParaRPr lang="en-US" dirty="0"/>
          </a:p>
        </p:txBody>
      </p:sp>
      <p:sp>
        <p:nvSpPr>
          <p:cNvPr id="2132" name="Freeform 2131">
            <a:extLst>
              <a:ext uri="{FF2B5EF4-FFF2-40B4-BE49-F238E27FC236}">
                <a16:creationId xmlns:a16="http://schemas.microsoft.com/office/drawing/2014/main" id="{20974B20-5686-49C5-36DD-E8F745D327DB}"/>
              </a:ext>
            </a:extLst>
          </p:cNvPr>
          <p:cNvSpPr/>
          <p:nvPr/>
        </p:nvSpPr>
        <p:spPr>
          <a:xfrm>
            <a:off x="6831096" y="3212095"/>
            <a:ext cx="56259" cy="21798"/>
          </a:xfrm>
          <a:custGeom>
            <a:avLst/>
            <a:gdLst>
              <a:gd name="connsiteX0" fmla="*/ 0 w 47562"/>
              <a:gd name="connsiteY0" fmla="*/ 0 h 18430"/>
              <a:gd name="connsiteX1" fmla="*/ 47563 w 47562"/>
              <a:gd name="connsiteY1" fmla="*/ 0 h 18430"/>
              <a:gd name="connsiteX2" fmla="*/ 47563 w 47562"/>
              <a:gd name="connsiteY2" fmla="*/ 18431 h 18430"/>
              <a:gd name="connsiteX3" fmla="*/ 0 w 47562"/>
              <a:gd name="connsiteY3" fmla="*/ 18431 h 18430"/>
            </a:gdLst>
            <a:ahLst/>
            <a:cxnLst>
              <a:cxn ang="0">
                <a:pos x="connsiteX0" y="connsiteY0"/>
              </a:cxn>
              <a:cxn ang="0">
                <a:pos x="connsiteX1" y="connsiteY1"/>
              </a:cxn>
              <a:cxn ang="0">
                <a:pos x="connsiteX2" y="connsiteY2"/>
              </a:cxn>
              <a:cxn ang="0">
                <a:pos x="connsiteX3" y="connsiteY3"/>
              </a:cxn>
            </a:cxnLst>
            <a:rect l="l" t="t" r="r" b="b"/>
            <a:pathLst>
              <a:path w="47562" h="18430">
                <a:moveTo>
                  <a:pt x="0" y="0"/>
                </a:moveTo>
                <a:lnTo>
                  <a:pt x="47563" y="0"/>
                </a:lnTo>
                <a:lnTo>
                  <a:pt x="47563" y="18431"/>
                </a:lnTo>
                <a:lnTo>
                  <a:pt x="0" y="18431"/>
                </a:lnTo>
                <a:close/>
              </a:path>
            </a:pathLst>
          </a:custGeom>
          <a:solidFill>
            <a:srgbClr val="5D8298"/>
          </a:solidFill>
          <a:ln w="0" cap="flat">
            <a:noFill/>
            <a:prstDash val="solid"/>
            <a:miter/>
          </a:ln>
        </p:spPr>
        <p:txBody>
          <a:bodyPr rtlCol="0" anchor="ctr"/>
          <a:lstStyle/>
          <a:p>
            <a:endParaRPr lang="en-US" dirty="0"/>
          </a:p>
        </p:txBody>
      </p:sp>
      <p:sp>
        <p:nvSpPr>
          <p:cNvPr id="2133" name="Freeform 2132">
            <a:extLst>
              <a:ext uri="{FF2B5EF4-FFF2-40B4-BE49-F238E27FC236}">
                <a16:creationId xmlns:a16="http://schemas.microsoft.com/office/drawing/2014/main" id="{4EBAA8D9-A62C-526F-A29F-8BC65BAABD9A}"/>
              </a:ext>
            </a:extLst>
          </p:cNvPr>
          <p:cNvSpPr/>
          <p:nvPr/>
        </p:nvSpPr>
        <p:spPr>
          <a:xfrm>
            <a:off x="6755872" y="3212095"/>
            <a:ext cx="56259" cy="21798"/>
          </a:xfrm>
          <a:custGeom>
            <a:avLst/>
            <a:gdLst>
              <a:gd name="connsiteX0" fmla="*/ 0 w 47562"/>
              <a:gd name="connsiteY0" fmla="*/ 0 h 18430"/>
              <a:gd name="connsiteX1" fmla="*/ 47563 w 47562"/>
              <a:gd name="connsiteY1" fmla="*/ 0 h 18430"/>
              <a:gd name="connsiteX2" fmla="*/ 47563 w 47562"/>
              <a:gd name="connsiteY2" fmla="*/ 18431 h 18430"/>
              <a:gd name="connsiteX3" fmla="*/ 0 w 47562"/>
              <a:gd name="connsiteY3" fmla="*/ 18431 h 18430"/>
            </a:gdLst>
            <a:ahLst/>
            <a:cxnLst>
              <a:cxn ang="0">
                <a:pos x="connsiteX0" y="connsiteY0"/>
              </a:cxn>
              <a:cxn ang="0">
                <a:pos x="connsiteX1" y="connsiteY1"/>
              </a:cxn>
              <a:cxn ang="0">
                <a:pos x="connsiteX2" y="connsiteY2"/>
              </a:cxn>
              <a:cxn ang="0">
                <a:pos x="connsiteX3" y="connsiteY3"/>
              </a:cxn>
            </a:cxnLst>
            <a:rect l="l" t="t" r="r" b="b"/>
            <a:pathLst>
              <a:path w="47562" h="18430">
                <a:moveTo>
                  <a:pt x="0" y="0"/>
                </a:moveTo>
                <a:lnTo>
                  <a:pt x="47563" y="0"/>
                </a:lnTo>
                <a:lnTo>
                  <a:pt x="47563" y="18431"/>
                </a:lnTo>
                <a:lnTo>
                  <a:pt x="0" y="18431"/>
                </a:lnTo>
                <a:close/>
              </a:path>
            </a:pathLst>
          </a:custGeom>
          <a:solidFill>
            <a:srgbClr val="5D8298"/>
          </a:solidFill>
          <a:ln w="0" cap="flat">
            <a:noFill/>
            <a:prstDash val="solid"/>
            <a:miter/>
          </a:ln>
        </p:spPr>
        <p:txBody>
          <a:bodyPr rtlCol="0" anchor="ctr"/>
          <a:lstStyle/>
          <a:p>
            <a:endParaRPr lang="en-US" dirty="0"/>
          </a:p>
        </p:txBody>
      </p:sp>
      <p:sp>
        <p:nvSpPr>
          <p:cNvPr id="2134" name="Freeform 2133">
            <a:extLst>
              <a:ext uri="{FF2B5EF4-FFF2-40B4-BE49-F238E27FC236}">
                <a16:creationId xmlns:a16="http://schemas.microsoft.com/office/drawing/2014/main" id="{7B4E3A82-5F63-B0D7-E202-805AD5CCE546}"/>
              </a:ext>
            </a:extLst>
          </p:cNvPr>
          <p:cNvSpPr/>
          <p:nvPr/>
        </p:nvSpPr>
        <p:spPr>
          <a:xfrm>
            <a:off x="6345112" y="3212095"/>
            <a:ext cx="56259" cy="21798"/>
          </a:xfrm>
          <a:custGeom>
            <a:avLst/>
            <a:gdLst>
              <a:gd name="connsiteX0" fmla="*/ 0 w 47562"/>
              <a:gd name="connsiteY0" fmla="*/ 0 h 18430"/>
              <a:gd name="connsiteX1" fmla="*/ 47563 w 47562"/>
              <a:gd name="connsiteY1" fmla="*/ 0 h 18430"/>
              <a:gd name="connsiteX2" fmla="*/ 47563 w 47562"/>
              <a:gd name="connsiteY2" fmla="*/ 18431 h 18430"/>
              <a:gd name="connsiteX3" fmla="*/ 0 w 47562"/>
              <a:gd name="connsiteY3" fmla="*/ 18431 h 18430"/>
            </a:gdLst>
            <a:ahLst/>
            <a:cxnLst>
              <a:cxn ang="0">
                <a:pos x="connsiteX0" y="connsiteY0"/>
              </a:cxn>
              <a:cxn ang="0">
                <a:pos x="connsiteX1" y="connsiteY1"/>
              </a:cxn>
              <a:cxn ang="0">
                <a:pos x="connsiteX2" y="connsiteY2"/>
              </a:cxn>
              <a:cxn ang="0">
                <a:pos x="connsiteX3" y="connsiteY3"/>
              </a:cxn>
            </a:cxnLst>
            <a:rect l="l" t="t" r="r" b="b"/>
            <a:pathLst>
              <a:path w="47562" h="18430">
                <a:moveTo>
                  <a:pt x="0" y="0"/>
                </a:moveTo>
                <a:lnTo>
                  <a:pt x="47563" y="0"/>
                </a:lnTo>
                <a:lnTo>
                  <a:pt x="47563" y="18431"/>
                </a:lnTo>
                <a:lnTo>
                  <a:pt x="0" y="18431"/>
                </a:lnTo>
                <a:close/>
              </a:path>
            </a:pathLst>
          </a:custGeom>
          <a:solidFill>
            <a:srgbClr val="5D8298"/>
          </a:solidFill>
          <a:ln w="0" cap="flat">
            <a:noFill/>
            <a:prstDash val="solid"/>
            <a:miter/>
          </a:ln>
        </p:spPr>
        <p:txBody>
          <a:bodyPr rtlCol="0" anchor="ctr"/>
          <a:lstStyle/>
          <a:p>
            <a:endParaRPr lang="en-US" dirty="0"/>
          </a:p>
        </p:txBody>
      </p:sp>
      <p:sp>
        <p:nvSpPr>
          <p:cNvPr id="2135" name="Freeform 2134">
            <a:extLst>
              <a:ext uri="{FF2B5EF4-FFF2-40B4-BE49-F238E27FC236}">
                <a16:creationId xmlns:a16="http://schemas.microsoft.com/office/drawing/2014/main" id="{BDFB6BC6-BE8A-8304-4213-94C88A883EE5}"/>
              </a:ext>
            </a:extLst>
          </p:cNvPr>
          <p:cNvSpPr/>
          <p:nvPr/>
        </p:nvSpPr>
        <p:spPr>
          <a:xfrm>
            <a:off x="5825371" y="3260129"/>
            <a:ext cx="56259" cy="21798"/>
          </a:xfrm>
          <a:custGeom>
            <a:avLst/>
            <a:gdLst>
              <a:gd name="connsiteX0" fmla="*/ 0 w 47562"/>
              <a:gd name="connsiteY0" fmla="*/ 0 h 18430"/>
              <a:gd name="connsiteX1" fmla="*/ 47563 w 47562"/>
              <a:gd name="connsiteY1" fmla="*/ 0 h 18430"/>
              <a:gd name="connsiteX2" fmla="*/ 47563 w 47562"/>
              <a:gd name="connsiteY2" fmla="*/ 18431 h 18430"/>
              <a:gd name="connsiteX3" fmla="*/ 0 w 47562"/>
              <a:gd name="connsiteY3" fmla="*/ 18431 h 18430"/>
            </a:gdLst>
            <a:ahLst/>
            <a:cxnLst>
              <a:cxn ang="0">
                <a:pos x="connsiteX0" y="connsiteY0"/>
              </a:cxn>
              <a:cxn ang="0">
                <a:pos x="connsiteX1" y="connsiteY1"/>
              </a:cxn>
              <a:cxn ang="0">
                <a:pos x="connsiteX2" y="connsiteY2"/>
              </a:cxn>
              <a:cxn ang="0">
                <a:pos x="connsiteX3" y="connsiteY3"/>
              </a:cxn>
            </a:cxnLst>
            <a:rect l="l" t="t" r="r" b="b"/>
            <a:pathLst>
              <a:path w="47562" h="18430">
                <a:moveTo>
                  <a:pt x="0" y="0"/>
                </a:moveTo>
                <a:lnTo>
                  <a:pt x="47563" y="0"/>
                </a:lnTo>
                <a:lnTo>
                  <a:pt x="47563" y="18431"/>
                </a:lnTo>
                <a:lnTo>
                  <a:pt x="0" y="18431"/>
                </a:lnTo>
                <a:close/>
              </a:path>
            </a:pathLst>
          </a:custGeom>
          <a:solidFill>
            <a:srgbClr val="5D8298"/>
          </a:solidFill>
          <a:ln w="0" cap="flat">
            <a:noFill/>
            <a:prstDash val="solid"/>
            <a:miter/>
          </a:ln>
        </p:spPr>
        <p:txBody>
          <a:bodyPr rtlCol="0" anchor="ctr"/>
          <a:lstStyle/>
          <a:p>
            <a:endParaRPr lang="en-US" dirty="0"/>
          </a:p>
        </p:txBody>
      </p:sp>
      <p:sp>
        <p:nvSpPr>
          <p:cNvPr id="2136" name="Freeform 2135">
            <a:extLst>
              <a:ext uri="{FF2B5EF4-FFF2-40B4-BE49-F238E27FC236}">
                <a16:creationId xmlns:a16="http://schemas.microsoft.com/office/drawing/2014/main" id="{A1210152-6355-E453-761D-25722C520D9A}"/>
              </a:ext>
            </a:extLst>
          </p:cNvPr>
          <p:cNvSpPr/>
          <p:nvPr/>
        </p:nvSpPr>
        <p:spPr>
          <a:xfrm>
            <a:off x="6040550" y="3260129"/>
            <a:ext cx="56259" cy="21798"/>
          </a:xfrm>
          <a:custGeom>
            <a:avLst/>
            <a:gdLst>
              <a:gd name="connsiteX0" fmla="*/ 0 w 47562"/>
              <a:gd name="connsiteY0" fmla="*/ 0 h 18430"/>
              <a:gd name="connsiteX1" fmla="*/ 47563 w 47562"/>
              <a:gd name="connsiteY1" fmla="*/ 0 h 18430"/>
              <a:gd name="connsiteX2" fmla="*/ 47563 w 47562"/>
              <a:gd name="connsiteY2" fmla="*/ 18431 h 18430"/>
              <a:gd name="connsiteX3" fmla="*/ 0 w 47562"/>
              <a:gd name="connsiteY3" fmla="*/ 18431 h 18430"/>
            </a:gdLst>
            <a:ahLst/>
            <a:cxnLst>
              <a:cxn ang="0">
                <a:pos x="connsiteX0" y="connsiteY0"/>
              </a:cxn>
              <a:cxn ang="0">
                <a:pos x="connsiteX1" y="connsiteY1"/>
              </a:cxn>
              <a:cxn ang="0">
                <a:pos x="connsiteX2" y="connsiteY2"/>
              </a:cxn>
              <a:cxn ang="0">
                <a:pos x="connsiteX3" y="connsiteY3"/>
              </a:cxn>
            </a:cxnLst>
            <a:rect l="l" t="t" r="r" b="b"/>
            <a:pathLst>
              <a:path w="47562" h="18430">
                <a:moveTo>
                  <a:pt x="0" y="0"/>
                </a:moveTo>
                <a:lnTo>
                  <a:pt x="47563" y="0"/>
                </a:lnTo>
                <a:lnTo>
                  <a:pt x="47563" y="18431"/>
                </a:lnTo>
                <a:lnTo>
                  <a:pt x="0" y="18431"/>
                </a:lnTo>
                <a:close/>
              </a:path>
            </a:pathLst>
          </a:custGeom>
          <a:solidFill>
            <a:srgbClr val="5D8298"/>
          </a:solidFill>
          <a:ln w="0" cap="flat">
            <a:noFill/>
            <a:prstDash val="solid"/>
            <a:miter/>
          </a:ln>
        </p:spPr>
        <p:txBody>
          <a:bodyPr rtlCol="0" anchor="ctr"/>
          <a:lstStyle/>
          <a:p>
            <a:endParaRPr lang="en-US" dirty="0"/>
          </a:p>
        </p:txBody>
      </p:sp>
      <p:sp>
        <p:nvSpPr>
          <p:cNvPr id="2137" name="Freeform 2136">
            <a:extLst>
              <a:ext uri="{FF2B5EF4-FFF2-40B4-BE49-F238E27FC236}">
                <a16:creationId xmlns:a16="http://schemas.microsoft.com/office/drawing/2014/main" id="{A5EF998D-7BAF-A1D9-7A1B-1DA28DDC2298}"/>
              </a:ext>
            </a:extLst>
          </p:cNvPr>
          <p:cNvSpPr/>
          <p:nvPr/>
        </p:nvSpPr>
        <p:spPr>
          <a:xfrm>
            <a:off x="6446252" y="3260129"/>
            <a:ext cx="56259" cy="21798"/>
          </a:xfrm>
          <a:custGeom>
            <a:avLst/>
            <a:gdLst>
              <a:gd name="connsiteX0" fmla="*/ 0 w 47562"/>
              <a:gd name="connsiteY0" fmla="*/ 0 h 18430"/>
              <a:gd name="connsiteX1" fmla="*/ 47563 w 47562"/>
              <a:gd name="connsiteY1" fmla="*/ 0 h 18430"/>
              <a:gd name="connsiteX2" fmla="*/ 47563 w 47562"/>
              <a:gd name="connsiteY2" fmla="*/ 18431 h 18430"/>
              <a:gd name="connsiteX3" fmla="*/ 0 w 47562"/>
              <a:gd name="connsiteY3" fmla="*/ 18431 h 18430"/>
            </a:gdLst>
            <a:ahLst/>
            <a:cxnLst>
              <a:cxn ang="0">
                <a:pos x="connsiteX0" y="connsiteY0"/>
              </a:cxn>
              <a:cxn ang="0">
                <a:pos x="connsiteX1" y="connsiteY1"/>
              </a:cxn>
              <a:cxn ang="0">
                <a:pos x="connsiteX2" y="connsiteY2"/>
              </a:cxn>
              <a:cxn ang="0">
                <a:pos x="connsiteX3" y="connsiteY3"/>
              </a:cxn>
            </a:cxnLst>
            <a:rect l="l" t="t" r="r" b="b"/>
            <a:pathLst>
              <a:path w="47562" h="18430">
                <a:moveTo>
                  <a:pt x="0" y="0"/>
                </a:moveTo>
                <a:lnTo>
                  <a:pt x="47563" y="0"/>
                </a:lnTo>
                <a:lnTo>
                  <a:pt x="47563" y="18431"/>
                </a:lnTo>
                <a:lnTo>
                  <a:pt x="0" y="18431"/>
                </a:lnTo>
                <a:close/>
              </a:path>
            </a:pathLst>
          </a:custGeom>
          <a:solidFill>
            <a:srgbClr val="5D8298"/>
          </a:solidFill>
          <a:ln w="0" cap="flat">
            <a:noFill/>
            <a:prstDash val="solid"/>
            <a:miter/>
          </a:ln>
        </p:spPr>
        <p:txBody>
          <a:bodyPr rtlCol="0" anchor="ctr"/>
          <a:lstStyle/>
          <a:p>
            <a:endParaRPr lang="en-US" dirty="0"/>
          </a:p>
        </p:txBody>
      </p:sp>
      <p:sp>
        <p:nvSpPr>
          <p:cNvPr id="2138" name="Freeform 2137">
            <a:extLst>
              <a:ext uri="{FF2B5EF4-FFF2-40B4-BE49-F238E27FC236}">
                <a16:creationId xmlns:a16="http://schemas.microsoft.com/office/drawing/2014/main" id="{558A56B5-1D65-18C2-27D5-60F42205252F}"/>
              </a:ext>
            </a:extLst>
          </p:cNvPr>
          <p:cNvSpPr/>
          <p:nvPr/>
        </p:nvSpPr>
        <p:spPr>
          <a:xfrm>
            <a:off x="6616803" y="3260129"/>
            <a:ext cx="56259" cy="21798"/>
          </a:xfrm>
          <a:custGeom>
            <a:avLst/>
            <a:gdLst>
              <a:gd name="connsiteX0" fmla="*/ 0 w 47562"/>
              <a:gd name="connsiteY0" fmla="*/ 0 h 18430"/>
              <a:gd name="connsiteX1" fmla="*/ 47563 w 47562"/>
              <a:gd name="connsiteY1" fmla="*/ 0 h 18430"/>
              <a:gd name="connsiteX2" fmla="*/ 47563 w 47562"/>
              <a:gd name="connsiteY2" fmla="*/ 18431 h 18430"/>
              <a:gd name="connsiteX3" fmla="*/ 0 w 47562"/>
              <a:gd name="connsiteY3" fmla="*/ 18431 h 18430"/>
            </a:gdLst>
            <a:ahLst/>
            <a:cxnLst>
              <a:cxn ang="0">
                <a:pos x="connsiteX0" y="connsiteY0"/>
              </a:cxn>
              <a:cxn ang="0">
                <a:pos x="connsiteX1" y="connsiteY1"/>
              </a:cxn>
              <a:cxn ang="0">
                <a:pos x="connsiteX2" y="connsiteY2"/>
              </a:cxn>
              <a:cxn ang="0">
                <a:pos x="connsiteX3" y="connsiteY3"/>
              </a:cxn>
            </a:cxnLst>
            <a:rect l="l" t="t" r="r" b="b"/>
            <a:pathLst>
              <a:path w="47562" h="18430">
                <a:moveTo>
                  <a:pt x="0" y="0"/>
                </a:moveTo>
                <a:lnTo>
                  <a:pt x="47563" y="0"/>
                </a:lnTo>
                <a:lnTo>
                  <a:pt x="47563" y="18431"/>
                </a:lnTo>
                <a:lnTo>
                  <a:pt x="0" y="18431"/>
                </a:lnTo>
                <a:close/>
              </a:path>
            </a:pathLst>
          </a:custGeom>
          <a:solidFill>
            <a:srgbClr val="5D8298"/>
          </a:solidFill>
          <a:ln w="0" cap="flat">
            <a:noFill/>
            <a:prstDash val="solid"/>
            <a:miter/>
          </a:ln>
        </p:spPr>
        <p:txBody>
          <a:bodyPr rtlCol="0" anchor="ctr"/>
          <a:lstStyle/>
          <a:p>
            <a:endParaRPr lang="en-US" dirty="0"/>
          </a:p>
        </p:txBody>
      </p:sp>
      <p:sp>
        <p:nvSpPr>
          <p:cNvPr id="2139" name="Freeform 2138">
            <a:extLst>
              <a:ext uri="{FF2B5EF4-FFF2-40B4-BE49-F238E27FC236}">
                <a16:creationId xmlns:a16="http://schemas.microsoft.com/office/drawing/2014/main" id="{7677B24A-D858-0CF4-1A60-49FF8F7BEB99}"/>
              </a:ext>
            </a:extLst>
          </p:cNvPr>
          <p:cNvSpPr/>
          <p:nvPr/>
        </p:nvSpPr>
        <p:spPr>
          <a:xfrm>
            <a:off x="6854232" y="3260129"/>
            <a:ext cx="56259" cy="21798"/>
          </a:xfrm>
          <a:custGeom>
            <a:avLst/>
            <a:gdLst>
              <a:gd name="connsiteX0" fmla="*/ 0 w 47562"/>
              <a:gd name="connsiteY0" fmla="*/ 0 h 18430"/>
              <a:gd name="connsiteX1" fmla="*/ 47563 w 47562"/>
              <a:gd name="connsiteY1" fmla="*/ 0 h 18430"/>
              <a:gd name="connsiteX2" fmla="*/ 47563 w 47562"/>
              <a:gd name="connsiteY2" fmla="*/ 18431 h 18430"/>
              <a:gd name="connsiteX3" fmla="*/ 0 w 47562"/>
              <a:gd name="connsiteY3" fmla="*/ 18431 h 18430"/>
            </a:gdLst>
            <a:ahLst/>
            <a:cxnLst>
              <a:cxn ang="0">
                <a:pos x="connsiteX0" y="connsiteY0"/>
              </a:cxn>
              <a:cxn ang="0">
                <a:pos x="connsiteX1" y="connsiteY1"/>
              </a:cxn>
              <a:cxn ang="0">
                <a:pos x="connsiteX2" y="connsiteY2"/>
              </a:cxn>
              <a:cxn ang="0">
                <a:pos x="connsiteX3" y="connsiteY3"/>
              </a:cxn>
            </a:cxnLst>
            <a:rect l="l" t="t" r="r" b="b"/>
            <a:pathLst>
              <a:path w="47562" h="18430">
                <a:moveTo>
                  <a:pt x="0" y="0"/>
                </a:moveTo>
                <a:lnTo>
                  <a:pt x="47563" y="0"/>
                </a:lnTo>
                <a:lnTo>
                  <a:pt x="47563" y="18431"/>
                </a:lnTo>
                <a:lnTo>
                  <a:pt x="0" y="18431"/>
                </a:lnTo>
                <a:close/>
              </a:path>
            </a:pathLst>
          </a:custGeom>
          <a:solidFill>
            <a:srgbClr val="5D8298"/>
          </a:solidFill>
          <a:ln w="0" cap="flat">
            <a:noFill/>
            <a:prstDash val="solid"/>
            <a:miter/>
          </a:ln>
        </p:spPr>
        <p:txBody>
          <a:bodyPr rtlCol="0" anchor="ctr"/>
          <a:lstStyle/>
          <a:p>
            <a:endParaRPr lang="en-US" dirty="0"/>
          </a:p>
        </p:txBody>
      </p:sp>
      <p:sp>
        <p:nvSpPr>
          <p:cNvPr id="2140" name="Freeform 2139">
            <a:extLst>
              <a:ext uri="{FF2B5EF4-FFF2-40B4-BE49-F238E27FC236}">
                <a16:creationId xmlns:a16="http://schemas.microsoft.com/office/drawing/2014/main" id="{FE69A0A9-94DE-DEB1-1F3E-11EEDF72C828}"/>
              </a:ext>
            </a:extLst>
          </p:cNvPr>
          <p:cNvSpPr/>
          <p:nvPr/>
        </p:nvSpPr>
        <p:spPr>
          <a:xfrm>
            <a:off x="6779008" y="3260129"/>
            <a:ext cx="56259" cy="21798"/>
          </a:xfrm>
          <a:custGeom>
            <a:avLst/>
            <a:gdLst>
              <a:gd name="connsiteX0" fmla="*/ 0 w 47562"/>
              <a:gd name="connsiteY0" fmla="*/ 0 h 18430"/>
              <a:gd name="connsiteX1" fmla="*/ 47563 w 47562"/>
              <a:gd name="connsiteY1" fmla="*/ 0 h 18430"/>
              <a:gd name="connsiteX2" fmla="*/ 47563 w 47562"/>
              <a:gd name="connsiteY2" fmla="*/ 18431 h 18430"/>
              <a:gd name="connsiteX3" fmla="*/ 0 w 47562"/>
              <a:gd name="connsiteY3" fmla="*/ 18431 h 18430"/>
            </a:gdLst>
            <a:ahLst/>
            <a:cxnLst>
              <a:cxn ang="0">
                <a:pos x="connsiteX0" y="connsiteY0"/>
              </a:cxn>
              <a:cxn ang="0">
                <a:pos x="connsiteX1" y="connsiteY1"/>
              </a:cxn>
              <a:cxn ang="0">
                <a:pos x="connsiteX2" y="connsiteY2"/>
              </a:cxn>
              <a:cxn ang="0">
                <a:pos x="connsiteX3" y="connsiteY3"/>
              </a:cxn>
            </a:cxnLst>
            <a:rect l="l" t="t" r="r" b="b"/>
            <a:pathLst>
              <a:path w="47562" h="18430">
                <a:moveTo>
                  <a:pt x="0" y="0"/>
                </a:moveTo>
                <a:lnTo>
                  <a:pt x="47563" y="0"/>
                </a:lnTo>
                <a:lnTo>
                  <a:pt x="47563" y="18431"/>
                </a:lnTo>
                <a:lnTo>
                  <a:pt x="0" y="18431"/>
                </a:lnTo>
                <a:close/>
              </a:path>
            </a:pathLst>
          </a:custGeom>
          <a:solidFill>
            <a:srgbClr val="5D8298"/>
          </a:solidFill>
          <a:ln w="0" cap="flat">
            <a:noFill/>
            <a:prstDash val="solid"/>
            <a:miter/>
          </a:ln>
        </p:spPr>
        <p:txBody>
          <a:bodyPr rtlCol="0" anchor="ctr"/>
          <a:lstStyle/>
          <a:p>
            <a:endParaRPr lang="en-US" dirty="0"/>
          </a:p>
        </p:txBody>
      </p:sp>
      <p:sp>
        <p:nvSpPr>
          <p:cNvPr id="2141" name="Freeform 2140">
            <a:extLst>
              <a:ext uri="{FF2B5EF4-FFF2-40B4-BE49-F238E27FC236}">
                <a16:creationId xmlns:a16="http://schemas.microsoft.com/office/drawing/2014/main" id="{2B186525-8B0E-07D9-0142-BD43B337C84A}"/>
              </a:ext>
            </a:extLst>
          </p:cNvPr>
          <p:cNvSpPr/>
          <p:nvPr/>
        </p:nvSpPr>
        <p:spPr>
          <a:xfrm>
            <a:off x="6366604" y="3260129"/>
            <a:ext cx="56259" cy="21798"/>
          </a:xfrm>
          <a:custGeom>
            <a:avLst/>
            <a:gdLst>
              <a:gd name="connsiteX0" fmla="*/ 0 w 47562"/>
              <a:gd name="connsiteY0" fmla="*/ 0 h 18430"/>
              <a:gd name="connsiteX1" fmla="*/ 47563 w 47562"/>
              <a:gd name="connsiteY1" fmla="*/ 0 h 18430"/>
              <a:gd name="connsiteX2" fmla="*/ 47563 w 47562"/>
              <a:gd name="connsiteY2" fmla="*/ 18431 h 18430"/>
              <a:gd name="connsiteX3" fmla="*/ 0 w 47562"/>
              <a:gd name="connsiteY3" fmla="*/ 18431 h 18430"/>
            </a:gdLst>
            <a:ahLst/>
            <a:cxnLst>
              <a:cxn ang="0">
                <a:pos x="connsiteX0" y="connsiteY0"/>
              </a:cxn>
              <a:cxn ang="0">
                <a:pos x="connsiteX1" y="connsiteY1"/>
              </a:cxn>
              <a:cxn ang="0">
                <a:pos x="connsiteX2" y="connsiteY2"/>
              </a:cxn>
              <a:cxn ang="0">
                <a:pos x="connsiteX3" y="connsiteY3"/>
              </a:cxn>
            </a:cxnLst>
            <a:rect l="l" t="t" r="r" b="b"/>
            <a:pathLst>
              <a:path w="47562" h="18430">
                <a:moveTo>
                  <a:pt x="0" y="0"/>
                </a:moveTo>
                <a:lnTo>
                  <a:pt x="47563" y="0"/>
                </a:lnTo>
                <a:lnTo>
                  <a:pt x="47563" y="18431"/>
                </a:lnTo>
                <a:lnTo>
                  <a:pt x="0" y="18431"/>
                </a:lnTo>
                <a:close/>
              </a:path>
            </a:pathLst>
          </a:custGeom>
          <a:solidFill>
            <a:srgbClr val="5D8298"/>
          </a:solidFill>
          <a:ln w="0" cap="flat">
            <a:noFill/>
            <a:prstDash val="solid"/>
            <a:miter/>
          </a:ln>
        </p:spPr>
        <p:txBody>
          <a:bodyPr rtlCol="0" anchor="ctr"/>
          <a:lstStyle/>
          <a:p>
            <a:endParaRPr lang="en-US" dirty="0"/>
          </a:p>
        </p:txBody>
      </p:sp>
      <p:sp>
        <p:nvSpPr>
          <p:cNvPr id="2142" name="Freeform 2141">
            <a:extLst>
              <a:ext uri="{FF2B5EF4-FFF2-40B4-BE49-F238E27FC236}">
                <a16:creationId xmlns:a16="http://schemas.microsoft.com/office/drawing/2014/main" id="{7486B11D-CE3F-0CCC-99CB-1FCAC1AB82FB}"/>
              </a:ext>
            </a:extLst>
          </p:cNvPr>
          <p:cNvSpPr/>
          <p:nvPr/>
        </p:nvSpPr>
        <p:spPr>
          <a:xfrm>
            <a:off x="6282404" y="3260129"/>
            <a:ext cx="56259" cy="21798"/>
          </a:xfrm>
          <a:custGeom>
            <a:avLst/>
            <a:gdLst>
              <a:gd name="connsiteX0" fmla="*/ 0 w 47562"/>
              <a:gd name="connsiteY0" fmla="*/ 0 h 18430"/>
              <a:gd name="connsiteX1" fmla="*/ 47563 w 47562"/>
              <a:gd name="connsiteY1" fmla="*/ 0 h 18430"/>
              <a:gd name="connsiteX2" fmla="*/ 47563 w 47562"/>
              <a:gd name="connsiteY2" fmla="*/ 18431 h 18430"/>
              <a:gd name="connsiteX3" fmla="*/ 0 w 47562"/>
              <a:gd name="connsiteY3" fmla="*/ 18431 h 18430"/>
            </a:gdLst>
            <a:ahLst/>
            <a:cxnLst>
              <a:cxn ang="0">
                <a:pos x="connsiteX0" y="connsiteY0"/>
              </a:cxn>
              <a:cxn ang="0">
                <a:pos x="connsiteX1" y="connsiteY1"/>
              </a:cxn>
              <a:cxn ang="0">
                <a:pos x="connsiteX2" y="connsiteY2"/>
              </a:cxn>
              <a:cxn ang="0">
                <a:pos x="connsiteX3" y="connsiteY3"/>
              </a:cxn>
            </a:cxnLst>
            <a:rect l="l" t="t" r="r" b="b"/>
            <a:pathLst>
              <a:path w="47562" h="18430">
                <a:moveTo>
                  <a:pt x="0" y="0"/>
                </a:moveTo>
                <a:lnTo>
                  <a:pt x="47563" y="0"/>
                </a:lnTo>
                <a:lnTo>
                  <a:pt x="47563" y="18431"/>
                </a:lnTo>
                <a:lnTo>
                  <a:pt x="0" y="18431"/>
                </a:lnTo>
                <a:close/>
              </a:path>
            </a:pathLst>
          </a:custGeom>
          <a:solidFill>
            <a:srgbClr val="5D8298"/>
          </a:solidFill>
          <a:ln w="0" cap="flat">
            <a:noFill/>
            <a:prstDash val="solid"/>
            <a:miter/>
          </a:ln>
        </p:spPr>
        <p:txBody>
          <a:bodyPr rtlCol="0" anchor="ctr"/>
          <a:lstStyle/>
          <a:p>
            <a:endParaRPr lang="en-US" dirty="0"/>
          </a:p>
        </p:txBody>
      </p:sp>
      <p:sp>
        <p:nvSpPr>
          <p:cNvPr id="2143" name="Freeform 2142">
            <a:extLst>
              <a:ext uri="{FF2B5EF4-FFF2-40B4-BE49-F238E27FC236}">
                <a16:creationId xmlns:a16="http://schemas.microsoft.com/office/drawing/2014/main" id="{21B97F9E-3421-2CEB-70A3-994A76C870FF}"/>
              </a:ext>
            </a:extLst>
          </p:cNvPr>
          <p:cNvSpPr/>
          <p:nvPr/>
        </p:nvSpPr>
        <p:spPr>
          <a:xfrm>
            <a:off x="5801351" y="3453656"/>
            <a:ext cx="822405" cy="67425"/>
          </a:xfrm>
          <a:custGeom>
            <a:avLst/>
            <a:gdLst>
              <a:gd name="connsiteX0" fmla="*/ 0 w 695273"/>
              <a:gd name="connsiteY0" fmla="*/ 57008 h 57007"/>
              <a:gd name="connsiteX1" fmla="*/ 97691 w 695273"/>
              <a:gd name="connsiteY1" fmla="*/ 215 h 57007"/>
              <a:gd name="connsiteX2" fmla="*/ 227981 w 695273"/>
              <a:gd name="connsiteY2" fmla="*/ 57008 h 57007"/>
              <a:gd name="connsiteX3" fmla="*/ 318618 w 695273"/>
              <a:gd name="connsiteY3" fmla="*/ 5895 h 57007"/>
              <a:gd name="connsiteX4" fmla="*/ 406369 w 695273"/>
              <a:gd name="connsiteY4" fmla="*/ 55615 h 57007"/>
              <a:gd name="connsiteX5" fmla="*/ 506946 w 695273"/>
              <a:gd name="connsiteY5" fmla="*/ 4502 h 57007"/>
              <a:gd name="connsiteX6" fmla="*/ 604637 w 695273"/>
              <a:gd name="connsiteY6" fmla="*/ 44256 h 57007"/>
              <a:gd name="connsiteX7" fmla="*/ 695274 w 695273"/>
              <a:gd name="connsiteY7" fmla="*/ 38577 h 57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5273" h="57007">
                <a:moveTo>
                  <a:pt x="0" y="57008"/>
                </a:moveTo>
                <a:cubicBezTo>
                  <a:pt x="0" y="57008"/>
                  <a:pt x="65092" y="-4071"/>
                  <a:pt x="97691" y="215"/>
                </a:cubicBezTo>
                <a:cubicBezTo>
                  <a:pt x="130290" y="4502"/>
                  <a:pt x="206712" y="57008"/>
                  <a:pt x="227981" y="57008"/>
                </a:cubicBezTo>
                <a:cubicBezTo>
                  <a:pt x="249251" y="57008"/>
                  <a:pt x="291684" y="5895"/>
                  <a:pt x="318618" y="5895"/>
                </a:cubicBezTo>
                <a:cubicBezTo>
                  <a:pt x="345553" y="5895"/>
                  <a:pt x="380931" y="55615"/>
                  <a:pt x="406369" y="55615"/>
                </a:cubicBezTo>
                <a:cubicBezTo>
                  <a:pt x="431807" y="55615"/>
                  <a:pt x="478622" y="4502"/>
                  <a:pt x="506946" y="4502"/>
                </a:cubicBezTo>
                <a:cubicBezTo>
                  <a:pt x="535270" y="4502"/>
                  <a:pt x="584864" y="44256"/>
                  <a:pt x="604637" y="44256"/>
                </a:cubicBezTo>
                <a:cubicBezTo>
                  <a:pt x="624410" y="44256"/>
                  <a:pt x="695274" y="38577"/>
                  <a:pt x="695274" y="38577"/>
                </a:cubicBezTo>
              </a:path>
            </a:pathLst>
          </a:custGeom>
          <a:noFill/>
          <a:ln w="7998" cap="flat">
            <a:solidFill>
              <a:srgbClr val="002060"/>
            </a:solidFill>
            <a:prstDash val="solid"/>
            <a:miter/>
          </a:ln>
        </p:spPr>
        <p:txBody>
          <a:bodyPr rtlCol="0" anchor="ctr"/>
          <a:lstStyle/>
          <a:p>
            <a:endParaRPr lang="en-US" dirty="0"/>
          </a:p>
        </p:txBody>
      </p:sp>
      <p:cxnSp>
        <p:nvCxnSpPr>
          <p:cNvPr id="2144" name="Straight Connector 2143">
            <a:extLst>
              <a:ext uri="{FF2B5EF4-FFF2-40B4-BE49-F238E27FC236}">
                <a16:creationId xmlns:a16="http://schemas.microsoft.com/office/drawing/2014/main" id="{5ACC3A78-5A18-37D7-8D75-22F33370353B}"/>
              </a:ext>
            </a:extLst>
          </p:cNvPr>
          <p:cNvCxnSpPr>
            <a:cxnSpLocks/>
          </p:cNvCxnSpPr>
          <p:nvPr/>
        </p:nvCxnSpPr>
        <p:spPr>
          <a:xfrm>
            <a:off x="6201491" y="3874576"/>
            <a:ext cx="0" cy="216000"/>
          </a:xfrm>
          <a:prstGeom prst="line">
            <a:avLst/>
          </a:prstGeom>
          <a:ln w="19050">
            <a:solidFill>
              <a:schemeClr val="tx1"/>
            </a:solidFill>
            <a:headEnd type="triangle" w="sm" len="sm"/>
            <a:tailEnd type="none" w="med" len="med"/>
          </a:ln>
          <a:effectLst/>
        </p:spPr>
        <p:style>
          <a:lnRef idx="2">
            <a:schemeClr val="accent1"/>
          </a:lnRef>
          <a:fillRef idx="0">
            <a:schemeClr val="accent1"/>
          </a:fillRef>
          <a:effectRef idx="1">
            <a:schemeClr val="accent1"/>
          </a:effectRef>
          <a:fontRef idx="minor">
            <a:schemeClr val="tx1"/>
          </a:fontRef>
        </p:style>
      </p:cxnSp>
      <p:sp>
        <p:nvSpPr>
          <p:cNvPr id="2145" name="Rectangle 2144">
            <a:extLst>
              <a:ext uri="{FF2B5EF4-FFF2-40B4-BE49-F238E27FC236}">
                <a16:creationId xmlns:a16="http://schemas.microsoft.com/office/drawing/2014/main" id="{A0476692-7E2D-A40A-A5E8-2C91A708C947}"/>
              </a:ext>
            </a:extLst>
          </p:cNvPr>
          <p:cNvSpPr/>
          <p:nvPr/>
        </p:nvSpPr>
        <p:spPr>
          <a:xfrm>
            <a:off x="5771125" y="2894818"/>
            <a:ext cx="121126" cy="94212"/>
          </a:xfrm>
          <a:prstGeom prst="rect">
            <a:avLst/>
          </a:prstGeom>
          <a:gradFill>
            <a:gsLst>
              <a:gs pos="0">
                <a:srgbClr val="0070C0"/>
              </a:gs>
              <a:gs pos="48000">
                <a:schemeClr val="tx2">
                  <a:lumMod val="20000"/>
                  <a:lumOff val="80000"/>
                </a:schemeClr>
              </a:gs>
              <a:gs pos="100000">
                <a:srgbClr val="0070C0"/>
              </a:gs>
            </a:gsLst>
          </a:gra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46" name="Rectangle 2145">
            <a:extLst>
              <a:ext uri="{FF2B5EF4-FFF2-40B4-BE49-F238E27FC236}">
                <a16:creationId xmlns:a16="http://schemas.microsoft.com/office/drawing/2014/main" id="{F88DDA71-4A7C-4D30-5E4C-63746EBF8EAF}"/>
              </a:ext>
            </a:extLst>
          </p:cNvPr>
          <p:cNvSpPr/>
          <p:nvPr/>
        </p:nvSpPr>
        <p:spPr>
          <a:xfrm>
            <a:off x="5945749" y="2894818"/>
            <a:ext cx="164335" cy="94212"/>
          </a:xfrm>
          <a:prstGeom prst="rect">
            <a:avLst/>
          </a:prstGeom>
          <a:gradFill>
            <a:gsLst>
              <a:gs pos="0">
                <a:srgbClr val="0070C0"/>
              </a:gs>
              <a:gs pos="48000">
                <a:schemeClr val="tx2">
                  <a:lumMod val="20000"/>
                  <a:lumOff val="80000"/>
                </a:schemeClr>
              </a:gs>
              <a:gs pos="100000">
                <a:srgbClr val="0070C0"/>
              </a:gs>
            </a:gsLst>
          </a:gra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47" name="Rectangle 2146">
            <a:extLst>
              <a:ext uri="{FF2B5EF4-FFF2-40B4-BE49-F238E27FC236}">
                <a16:creationId xmlns:a16="http://schemas.microsoft.com/office/drawing/2014/main" id="{765A3B53-2916-D103-ADE8-5D50CE6DE96C}"/>
              </a:ext>
            </a:extLst>
          </p:cNvPr>
          <p:cNvSpPr/>
          <p:nvPr/>
        </p:nvSpPr>
        <p:spPr>
          <a:xfrm>
            <a:off x="6199749" y="2894818"/>
            <a:ext cx="297327" cy="94212"/>
          </a:xfrm>
          <a:prstGeom prst="rect">
            <a:avLst/>
          </a:prstGeom>
          <a:gradFill>
            <a:gsLst>
              <a:gs pos="0">
                <a:srgbClr val="0070C0"/>
              </a:gs>
              <a:gs pos="48000">
                <a:schemeClr val="tx2">
                  <a:lumMod val="20000"/>
                  <a:lumOff val="80000"/>
                </a:schemeClr>
              </a:gs>
              <a:gs pos="100000">
                <a:srgbClr val="0070C0"/>
              </a:gs>
            </a:gsLst>
          </a:gra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48" name="Rectangle 2147">
            <a:extLst>
              <a:ext uri="{FF2B5EF4-FFF2-40B4-BE49-F238E27FC236}">
                <a16:creationId xmlns:a16="http://schemas.microsoft.com/office/drawing/2014/main" id="{4615E174-1FBC-498D-6E55-4786E2ED7586}"/>
              </a:ext>
            </a:extLst>
          </p:cNvPr>
          <p:cNvSpPr/>
          <p:nvPr/>
        </p:nvSpPr>
        <p:spPr>
          <a:xfrm>
            <a:off x="6577575" y="2894818"/>
            <a:ext cx="90000" cy="93600"/>
          </a:xfrm>
          <a:prstGeom prst="rect">
            <a:avLst/>
          </a:prstGeom>
          <a:gradFill>
            <a:gsLst>
              <a:gs pos="0">
                <a:srgbClr val="0070C0"/>
              </a:gs>
              <a:gs pos="48000">
                <a:schemeClr val="tx2">
                  <a:lumMod val="20000"/>
                  <a:lumOff val="80000"/>
                </a:schemeClr>
              </a:gs>
              <a:gs pos="100000">
                <a:srgbClr val="0070C0"/>
              </a:gs>
            </a:gsLst>
          </a:gra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51" name="Oval 2150">
            <a:extLst>
              <a:ext uri="{FF2B5EF4-FFF2-40B4-BE49-F238E27FC236}">
                <a16:creationId xmlns:a16="http://schemas.microsoft.com/office/drawing/2014/main" id="{422FF7D2-7B3B-6D92-43E0-A68894D88FD3}"/>
              </a:ext>
            </a:extLst>
          </p:cNvPr>
          <p:cNvSpPr/>
          <p:nvPr/>
        </p:nvSpPr>
        <p:spPr>
          <a:xfrm>
            <a:off x="5563613" y="1286426"/>
            <a:ext cx="1129066" cy="1129066"/>
          </a:xfrm>
          <a:prstGeom prst="ellipse">
            <a:avLst/>
          </a:prstGeom>
          <a:solidFill>
            <a:schemeClr val="tx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51" name="TextBox 2050">
            <a:extLst>
              <a:ext uri="{FF2B5EF4-FFF2-40B4-BE49-F238E27FC236}">
                <a16:creationId xmlns:a16="http://schemas.microsoft.com/office/drawing/2014/main" id="{CB7CA64D-B18C-6B06-48C0-414B8A5C5DD9}"/>
              </a:ext>
            </a:extLst>
          </p:cNvPr>
          <p:cNvSpPr txBox="1"/>
          <p:nvPr/>
        </p:nvSpPr>
        <p:spPr>
          <a:xfrm>
            <a:off x="5879679" y="2073313"/>
            <a:ext cx="442165" cy="228524"/>
          </a:xfrm>
          <a:prstGeom prst="rect">
            <a:avLst/>
          </a:prstGeom>
          <a:noFill/>
        </p:spPr>
        <p:txBody>
          <a:bodyPr wrap="square" lIns="0" tIns="0" rIns="0" bIns="0" rtlCol="0">
            <a:spAutoFit/>
          </a:bodyPr>
          <a:lstStyle/>
          <a:p>
            <a:pPr algn="ctr">
              <a:lnSpc>
                <a:spcPct val="90000"/>
              </a:lnSpc>
            </a:pPr>
            <a:r>
              <a:rPr lang="en-GB" sz="550" dirty="0">
                <a:latin typeface="Arial" panose="020B0604020202020204" pitchFamily="34" charset="0"/>
                <a:ea typeface="Aileron" charset="0"/>
                <a:cs typeface="Arial" panose="020B0604020202020204" pitchFamily="34" charset="0"/>
              </a:rPr>
              <a:t>Amplification</a:t>
            </a:r>
          </a:p>
          <a:p>
            <a:pPr algn="ctr">
              <a:lnSpc>
                <a:spcPct val="90000"/>
              </a:lnSpc>
            </a:pPr>
            <a:r>
              <a:rPr lang="en-GB" sz="550" dirty="0">
                <a:latin typeface="Arial" panose="020B0604020202020204" pitchFamily="34" charset="0"/>
                <a:ea typeface="Aileron" charset="0"/>
                <a:cs typeface="Arial" panose="020B0604020202020204" pitchFamily="34" charset="0"/>
              </a:rPr>
              <a:t>Mutation</a:t>
            </a:r>
          </a:p>
          <a:p>
            <a:pPr algn="ctr">
              <a:lnSpc>
                <a:spcPct val="90000"/>
              </a:lnSpc>
            </a:pPr>
            <a:r>
              <a:rPr lang="en-GB" sz="550" dirty="0">
                <a:latin typeface="Arial" panose="020B0604020202020204" pitchFamily="34" charset="0"/>
                <a:ea typeface="Aileron" charset="0"/>
                <a:cs typeface="Arial" panose="020B0604020202020204" pitchFamily="34" charset="0"/>
              </a:rPr>
              <a:t>Deletion</a:t>
            </a:r>
          </a:p>
        </p:txBody>
      </p:sp>
      <p:sp>
        <p:nvSpPr>
          <p:cNvPr id="2058" name="Freeform 2057">
            <a:extLst>
              <a:ext uri="{FF2B5EF4-FFF2-40B4-BE49-F238E27FC236}">
                <a16:creationId xmlns:a16="http://schemas.microsoft.com/office/drawing/2014/main" id="{D651E654-8998-69A2-B3A4-4F8B09EA4B9A}"/>
              </a:ext>
            </a:extLst>
          </p:cNvPr>
          <p:cNvSpPr/>
          <p:nvPr/>
        </p:nvSpPr>
        <p:spPr>
          <a:xfrm>
            <a:off x="6216650" y="1803400"/>
            <a:ext cx="127000" cy="92075"/>
          </a:xfrm>
          <a:custGeom>
            <a:avLst/>
            <a:gdLst>
              <a:gd name="connsiteX0" fmla="*/ 0 w 127000"/>
              <a:gd name="connsiteY0" fmla="*/ 92075 h 92075"/>
              <a:gd name="connsiteX1" fmla="*/ 0 w 127000"/>
              <a:gd name="connsiteY1" fmla="*/ 0 h 92075"/>
              <a:gd name="connsiteX2" fmla="*/ 127000 w 127000"/>
              <a:gd name="connsiteY2" fmla="*/ 0 h 92075"/>
            </a:gdLst>
            <a:ahLst/>
            <a:cxnLst>
              <a:cxn ang="0">
                <a:pos x="connsiteX0" y="connsiteY0"/>
              </a:cxn>
              <a:cxn ang="0">
                <a:pos x="connsiteX1" y="connsiteY1"/>
              </a:cxn>
              <a:cxn ang="0">
                <a:pos x="connsiteX2" y="connsiteY2"/>
              </a:cxn>
            </a:cxnLst>
            <a:rect l="l" t="t" r="r" b="b"/>
            <a:pathLst>
              <a:path w="127000" h="92075">
                <a:moveTo>
                  <a:pt x="0" y="92075"/>
                </a:moveTo>
                <a:lnTo>
                  <a:pt x="0" y="0"/>
                </a:lnTo>
                <a:lnTo>
                  <a:pt x="127000" y="0"/>
                </a:lnTo>
              </a:path>
            </a:pathLst>
          </a:custGeom>
          <a:noFill/>
          <a:ln w="12700">
            <a:solidFill>
              <a:schemeClr val="tx1"/>
            </a:solidFill>
            <a:headEnd type="none"/>
            <a:tailEnd type="triangle" w="sm" len="sm"/>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60" name="Oval 2059">
            <a:extLst>
              <a:ext uri="{FF2B5EF4-FFF2-40B4-BE49-F238E27FC236}">
                <a16:creationId xmlns:a16="http://schemas.microsoft.com/office/drawing/2014/main" id="{5ECC3FDC-1237-8CE5-723B-CFB44496B5C7}"/>
              </a:ext>
            </a:extLst>
          </p:cNvPr>
          <p:cNvSpPr/>
          <p:nvPr/>
        </p:nvSpPr>
        <p:spPr>
          <a:xfrm>
            <a:off x="6037531" y="1577480"/>
            <a:ext cx="442644" cy="168275"/>
          </a:xfrm>
          <a:prstGeom prst="ellipse">
            <a:avLst/>
          </a:prstGeom>
          <a:solidFill>
            <a:schemeClr val="accent6"/>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sz="550" dirty="0">
                <a:solidFill>
                  <a:schemeClr val="bg1"/>
                </a:solidFill>
                <a:latin typeface="Arial" panose="020B0604020202020204" pitchFamily="34" charset="0"/>
                <a:cs typeface="Arial" panose="020B0604020202020204" pitchFamily="34" charset="0"/>
              </a:rPr>
              <a:t>NCOR1/2</a:t>
            </a:r>
          </a:p>
        </p:txBody>
      </p:sp>
      <p:sp>
        <p:nvSpPr>
          <p:cNvPr id="2061" name="Rounded Rectangle 2060">
            <a:extLst>
              <a:ext uri="{FF2B5EF4-FFF2-40B4-BE49-F238E27FC236}">
                <a16:creationId xmlns:a16="http://schemas.microsoft.com/office/drawing/2014/main" id="{BDBC7B72-BB1E-3F62-4C8E-0A569668A9ED}"/>
              </a:ext>
            </a:extLst>
          </p:cNvPr>
          <p:cNvSpPr/>
          <p:nvPr/>
        </p:nvSpPr>
        <p:spPr>
          <a:xfrm>
            <a:off x="6278667" y="1847909"/>
            <a:ext cx="324000" cy="90000"/>
          </a:xfrm>
          <a:prstGeom prst="roundRect">
            <a:avLst>
              <a:gd name="adj" fmla="val 50000"/>
            </a:avLst>
          </a:prstGeom>
          <a:solidFill>
            <a:srgbClr val="FFC000"/>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GB" sz="500" b="1" dirty="0">
                <a:solidFill>
                  <a:schemeClr val="tx1"/>
                </a:solidFill>
                <a:latin typeface="Arial" panose="020B0604020202020204" pitchFamily="34" charset="0"/>
                <a:ea typeface="Aileron" charset="0"/>
                <a:cs typeface="Arial" panose="020B0604020202020204" pitchFamily="34" charset="0"/>
              </a:rPr>
              <a:t>ZBTB16</a:t>
            </a:r>
          </a:p>
        </p:txBody>
      </p:sp>
      <p:grpSp>
        <p:nvGrpSpPr>
          <p:cNvPr id="2068" name="Graphic 2065">
            <a:extLst>
              <a:ext uri="{FF2B5EF4-FFF2-40B4-BE49-F238E27FC236}">
                <a16:creationId xmlns:a16="http://schemas.microsoft.com/office/drawing/2014/main" id="{7402777F-0CF8-3BB3-BD65-58B18BB6F2E9}"/>
              </a:ext>
            </a:extLst>
          </p:cNvPr>
          <p:cNvGrpSpPr/>
          <p:nvPr/>
        </p:nvGrpSpPr>
        <p:grpSpPr>
          <a:xfrm>
            <a:off x="5644232" y="1953083"/>
            <a:ext cx="900000" cy="46800"/>
            <a:chOff x="1284317" y="1547000"/>
            <a:chExt cx="756624" cy="39218"/>
          </a:xfrm>
          <a:noFill/>
        </p:grpSpPr>
        <p:sp>
          <p:nvSpPr>
            <p:cNvPr id="2069" name="Freeform 2068">
              <a:extLst>
                <a:ext uri="{FF2B5EF4-FFF2-40B4-BE49-F238E27FC236}">
                  <a16:creationId xmlns:a16="http://schemas.microsoft.com/office/drawing/2014/main" id="{EF183C54-7A1E-BC99-5783-4ACEDEFF4530}"/>
                </a:ext>
              </a:extLst>
            </p:cNvPr>
            <p:cNvSpPr/>
            <p:nvPr/>
          </p:nvSpPr>
          <p:spPr>
            <a:xfrm>
              <a:off x="1622388" y="1547000"/>
              <a:ext cx="418553" cy="39111"/>
            </a:xfrm>
            <a:custGeom>
              <a:avLst/>
              <a:gdLst>
                <a:gd name="connsiteX0" fmla="*/ 418554 w 418553"/>
                <a:gd name="connsiteY0" fmla="*/ 3429 h 39111"/>
                <a:gd name="connsiteX1" fmla="*/ 383175 w 418553"/>
                <a:gd name="connsiteY1" fmla="*/ 38898 h 39111"/>
                <a:gd name="connsiteX2" fmla="*/ 346728 w 418553"/>
                <a:gd name="connsiteY2" fmla="*/ 2357 h 39111"/>
                <a:gd name="connsiteX3" fmla="*/ 310067 w 418553"/>
                <a:gd name="connsiteY3" fmla="*/ 39112 h 39111"/>
                <a:gd name="connsiteX4" fmla="*/ 271589 w 418553"/>
                <a:gd name="connsiteY4" fmla="*/ 536 h 39111"/>
                <a:gd name="connsiteX5" fmla="*/ 233112 w 418553"/>
                <a:gd name="connsiteY5" fmla="*/ 39112 h 39111"/>
                <a:gd name="connsiteX6" fmla="*/ 194099 w 418553"/>
                <a:gd name="connsiteY6" fmla="*/ 0 h 39111"/>
                <a:gd name="connsiteX7" fmla="*/ 153270 w 418553"/>
                <a:gd name="connsiteY7" fmla="*/ 38362 h 39111"/>
                <a:gd name="connsiteX8" fmla="*/ 115327 w 418553"/>
                <a:gd name="connsiteY8" fmla="*/ 2357 h 39111"/>
                <a:gd name="connsiteX9" fmla="*/ 77383 w 418553"/>
                <a:gd name="connsiteY9" fmla="*/ 37290 h 39111"/>
                <a:gd name="connsiteX10" fmla="*/ 39974 w 418553"/>
                <a:gd name="connsiteY10" fmla="*/ 1822 h 39111"/>
                <a:gd name="connsiteX11" fmla="*/ 0 w 418553"/>
                <a:gd name="connsiteY11" fmla="*/ 38898 h 39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8553" h="39111">
                  <a:moveTo>
                    <a:pt x="418554" y="3429"/>
                  </a:moveTo>
                  <a:cubicBezTo>
                    <a:pt x="418554" y="3429"/>
                    <a:pt x="389802" y="38898"/>
                    <a:pt x="383175" y="38898"/>
                  </a:cubicBezTo>
                  <a:cubicBezTo>
                    <a:pt x="376549" y="38898"/>
                    <a:pt x="354424" y="2357"/>
                    <a:pt x="346728" y="2357"/>
                  </a:cubicBezTo>
                  <a:cubicBezTo>
                    <a:pt x="339033" y="2357"/>
                    <a:pt x="316480" y="39112"/>
                    <a:pt x="310067" y="39112"/>
                  </a:cubicBezTo>
                  <a:cubicBezTo>
                    <a:pt x="303654" y="39112"/>
                    <a:pt x="279071" y="536"/>
                    <a:pt x="271589" y="536"/>
                  </a:cubicBezTo>
                  <a:cubicBezTo>
                    <a:pt x="264108" y="536"/>
                    <a:pt x="241021" y="39112"/>
                    <a:pt x="233112" y="39112"/>
                  </a:cubicBezTo>
                  <a:cubicBezTo>
                    <a:pt x="225202" y="39112"/>
                    <a:pt x="201047" y="0"/>
                    <a:pt x="194099" y="0"/>
                  </a:cubicBezTo>
                  <a:cubicBezTo>
                    <a:pt x="187152" y="0"/>
                    <a:pt x="157439" y="38362"/>
                    <a:pt x="153270" y="38362"/>
                  </a:cubicBezTo>
                  <a:cubicBezTo>
                    <a:pt x="149102" y="38362"/>
                    <a:pt x="120991" y="2357"/>
                    <a:pt x="115327" y="2357"/>
                  </a:cubicBezTo>
                  <a:cubicBezTo>
                    <a:pt x="109662" y="2357"/>
                    <a:pt x="83476" y="37290"/>
                    <a:pt x="77383" y="37290"/>
                  </a:cubicBezTo>
                  <a:cubicBezTo>
                    <a:pt x="71291" y="37290"/>
                    <a:pt x="44036" y="1822"/>
                    <a:pt x="39974" y="1822"/>
                  </a:cubicBezTo>
                  <a:cubicBezTo>
                    <a:pt x="35913" y="1822"/>
                    <a:pt x="10688" y="38898"/>
                    <a:pt x="0" y="38898"/>
                  </a:cubicBezTo>
                </a:path>
              </a:pathLst>
            </a:custGeom>
            <a:noFill/>
            <a:ln w="6350" cap="rnd">
              <a:solidFill>
                <a:srgbClr val="002060"/>
              </a:solidFill>
              <a:prstDash val="solid"/>
              <a:round/>
            </a:ln>
          </p:spPr>
          <p:txBody>
            <a:bodyPr rtlCol="0" anchor="ctr"/>
            <a:lstStyle/>
            <a:p>
              <a:endParaRPr lang="en-US" dirty="0"/>
            </a:p>
          </p:txBody>
        </p:sp>
        <p:sp>
          <p:nvSpPr>
            <p:cNvPr id="2070" name="Freeform 2069">
              <a:extLst>
                <a:ext uri="{FF2B5EF4-FFF2-40B4-BE49-F238E27FC236}">
                  <a16:creationId xmlns:a16="http://schemas.microsoft.com/office/drawing/2014/main" id="{39103AEF-8423-CCA7-7840-393C68DBACA1}"/>
                </a:ext>
              </a:extLst>
            </p:cNvPr>
            <p:cNvSpPr/>
            <p:nvPr/>
          </p:nvSpPr>
          <p:spPr>
            <a:xfrm>
              <a:off x="1309007" y="1547107"/>
              <a:ext cx="271589" cy="39111"/>
            </a:xfrm>
            <a:custGeom>
              <a:avLst/>
              <a:gdLst>
                <a:gd name="connsiteX0" fmla="*/ 271590 w 271589"/>
                <a:gd name="connsiteY0" fmla="*/ 536 h 39111"/>
                <a:gd name="connsiteX1" fmla="*/ 233112 w 271589"/>
                <a:gd name="connsiteY1" fmla="*/ 39112 h 39111"/>
                <a:gd name="connsiteX2" fmla="*/ 194099 w 271589"/>
                <a:gd name="connsiteY2" fmla="*/ 0 h 39111"/>
                <a:gd name="connsiteX3" fmla="*/ 153270 w 271589"/>
                <a:gd name="connsiteY3" fmla="*/ 38362 h 39111"/>
                <a:gd name="connsiteX4" fmla="*/ 115327 w 271589"/>
                <a:gd name="connsiteY4" fmla="*/ 2357 h 39111"/>
                <a:gd name="connsiteX5" fmla="*/ 77383 w 271589"/>
                <a:gd name="connsiteY5" fmla="*/ 37290 h 39111"/>
                <a:gd name="connsiteX6" fmla="*/ 39974 w 271589"/>
                <a:gd name="connsiteY6" fmla="*/ 1822 h 39111"/>
                <a:gd name="connsiteX7" fmla="*/ 0 w 271589"/>
                <a:gd name="connsiteY7" fmla="*/ 38897 h 39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1589" h="39111">
                  <a:moveTo>
                    <a:pt x="271590" y="536"/>
                  </a:moveTo>
                  <a:cubicBezTo>
                    <a:pt x="264108" y="536"/>
                    <a:pt x="241021" y="39112"/>
                    <a:pt x="233112" y="39112"/>
                  </a:cubicBezTo>
                  <a:cubicBezTo>
                    <a:pt x="225202" y="39112"/>
                    <a:pt x="201047" y="0"/>
                    <a:pt x="194099" y="0"/>
                  </a:cubicBezTo>
                  <a:cubicBezTo>
                    <a:pt x="187152" y="0"/>
                    <a:pt x="157439" y="38362"/>
                    <a:pt x="153270" y="38362"/>
                  </a:cubicBezTo>
                  <a:cubicBezTo>
                    <a:pt x="149102" y="38362"/>
                    <a:pt x="120992" y="2357"/>
                    <a:pt x="115327" y="2357"/>
                  </a:cubicBezTo>
                  <a:cubicBezTo>
                    <a:pt x="109662" y="2357"/>
                    <a:pt x="83476" y="37290"/>
                    <a:pt x="77383" y="37290"/>
                  </a:cubicBezTo>
                  <a:cubicBezTo>
                    <a:pt x="71291" y="37290"/>
                    <a:pt x="44036" y="1822"/>
                    <a:pt x="39974" y="1822"/>
                  </a:cubicBezTo>
                  <a:cubicBezTo>
                    <a:pt x="35913" y="1822"/>
                    <a:pt x="10688" y="38897"/>
                    <a:pt x="0" y="38897"/>
                  </a:cubicBezTo>
                </a:path>
              </a:pathLst>
            </a:custGeom>
            <a:noFill/>
            <a:ln w="6350" cap="rnd">
              <a:solidFill>
                <a:srgbClr val="002060"/>
              </a:solidFill>
              <a:prstDash val="solid"/>
              <a:round/>
            </a:ln>
          </p:spPr>
          <p:txBody>
            <a:bodyPr rtlCol="0" anchor="ctr"/>
            <a:lstStyle/>
            <a:p>
              <a:endParaRPr lang="en-US" dirty="0"/>
            </a:p>
          </p:txBody>
        </p:sp>
        <p:sp>
          <p:nvSpPr>
            <p:cNvPr id="2071" name="Freeform 2070">
              <a:extLst>
                <a:ext uri="{FF2B5EF4-FFF2-40B4-BE49-F238E27FC236}">
                  <a16:creationId xmlns:a16="http://schemas.microsoft.com/office/drawing/2014/main" id="{52C4C622-3F3B-E2D4-7084-F2B6DF12D895}"/>
                </a:ext>
              </a:extLst>
            </p:cNvPr>
            <p:cNvSpPr/>
            <p:nvPr/>
          </p:nvSpPr>
          <p:spPr>
            <a:xfrm>
              <a:off x="1597805" y="1547000"/>
              <a:ext cx="418553" cy="39111"/>
            </a:xfrm>
            <a:custGeom>
              <a:avLst/>
              <a:gdLst>
                <a:gd name="connsiteX0" fmla="*/ 418554 w 418553"/>
                <a:gd name="connsiteY0" fmla="*/ 3429 h 39111"/>
                <a:gd name="connsiteX1" fmla="*/ 383175 w 418553"/>
                <a:gd name="connsiteY1" fmla="*/ 38898 h 39111"/>
                <a:gd name="connsiteX2" fmla="*/ 346728 w 418553"/>
                <a:gd name="connsiteY2" fmla="*/ 2357 h 39111"/>
                <a:gd name="connsiteX3" fmla="*/ 310067 w 418553"/>
                <a:gd name="connsiteY3" fmla="*/ 39112 h 39111"/>
                <a:gd name="connsiteX4" fmla="*/ 271590 w 418553"/>
                <a:gd name="connsiteY4" fmla="*/ 536 h 39111"/>
                <a:gd name="connsiteX5" fmla="*/ 233112 w 418553"/>
                <a:gd name="connsiteY5" fmla="*/ 39112 h 39111"/>
                <a:gd name="connsiteX6" fmla="*/ 194099 w 418553"/>
                <a:gd name="connsiteY6" fmla="*/ 0 h 39111"/>
                <a:gd name="connsiteX7" fmla="*/ 153270 w 418553"/>
                <a:gd name="connsiteY7" fmla="*/ 38362 h 39111"/>
                <a:gd name="connsiteX8" fmla="*/ 115327 w 418553"/>
                <a:gd name="connsiteY8" fmla="*/ 2357 h 39111"/>
                <a:gd name="connsiteX9" fmla="*/ 77383 w 418553"/>
                <a:gd name="connsiteY9" fmla="*/ 37290 h 39111"/>
                <a:gd name="connsiteX10" fmla="*/ 39974 w 418553"/>
                <a:gd name="connsiteY10" fmla="*/ 1822 h 39111"/>
                <a:gd name="connsiteX11" fmla="*/ 0 w 418553"/>
                <a:gd name="connsiteY11" fmla="*/ 38898 h 39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8553" h="39111">
                  <a:moveTo>
                    <a:pt x="418554" y="3429"/>
                  </a:moveTo>
                  <a:cubicBezTo>
                    <a:pt x="418554" y="3429"/>
                    <a:pt x="389802" y="38898"/>
                    <a:pt x="383175" y="38898"/>
                  </a:cubicBezTo>
                  <a:cubicBezTo>
                    <a:pt x="376549" y="38898"/>
                    <a:pt x="354424" y="2357"/>
                    <a:pt x="346728" y="2357"/>
                  </a:cubicBezTo>
                  <a:cubicBezTo>
                    <a:pt x="339033" y="2357"/>
                    <a:pt x="316480" y="39112"/>
                    <a:pt x="310067" y="39112"/>
                  </a:cubicBezTo>
                  <a:cubicBezTo>
                    <a:pt x="303655" y="39112"/>
                    <a:pt x="279071" y="536"/>
                    <a:pt x="271590" y="536"/>
                  </a:cubicBezTo>
                  <a:cubicBezTo>
                    <a:pt x="264108" y="536"/>
                    <a:pt x="241021" y="39112"/>
                    <a:pt x="233112" y="39112"/>
                  </a:cubicBezTo>
                  <a:cubicBezTo>
                    <a:pt x="225202" y="39112"/>
                    <a:pt x="201047" y="0"/>
                    <a:pt x="194099" y="0"/>
                  </a:cubicBezTo>
                  <a:cubicBezTo>
                    <a:pt x="187152" y="0"/>
                    <a:pt x="157439" y="38362"/>
                    <a:pt x="153270" y="38362"/>
                  </a:cubicBezTo>
                  <a:cubicBezTo>
                    <a:pt x="149102" y="38362"/>
                    <a:pt x="120991" y="2357"/>
                    <a:pt x="115327" y="2357"/>
                  </a:cubicBezTo>
                  <a:cubicBezTo>
                    <a:pt x="109662" y="2357"/>
                    <a:pt x="83476" y="37290"/>
                    <a:pt x="77383" y="37290"/>
                  </a:cubicBezTo>
                  <a:cubicBezTo>
                    <a:pt x="71291" y="37290"/>
                    <a:pt x="44036" y="1822"/>
                    <a:pt x="39974" y="1822"/>
                  </a:cubicBezTo>
                  <a:cubicBezTo>
                    <a:pt x="35913" y="1822"/>
                    <a:pt x="10688" y="38898"/>
                    <a:pt x="0" y="38898"/>
                  </a:cubicBezTo>
                </a:path>
              </a:pathLst>
            </a:custGeom>
            <a:noFill/>
            <a:ln w="6350" cap="rnd">
              <a:solidFill>
                <a:srgbClr val="002060"/>
              </a:solidFill>
              <a:prstDash val="solid"/>
              <a:round/>
            </a:ln>
          </p:spPr>
          <p:txBody>
            <a:bodyPr rtlCol="0" anchor="ctr"/>
            <a:lstStyle/>
            <a:p>
              <a:endParaRPr lang="en-US" dirty="0"/>
            </a:p>
          </p:txBody>
        </p:sp>
        <p:sp>
          <p:nvSpPr>
            <p:cNvPr id="2072" name="Freeform 2071">
              <a:extLst>
                <a:ext uri="{FF2B5EF4-FFF2-40B4-BE49-F238E27FC236}">
                  <a16:creationId xmlns:a16="http://schemas.microsoft.com/office/drawing/2014/main" id="{DDC685E8-A400-8F4A-EFA7-DA647093E2C7}"/>
                </a:ext>
              </a:extLst>
            </p:cNvPr>
            <p:cNvSpPr/>
            <p:nvPr/>
          </p:nvSpPr>
          <p:spPr>
            <a:xfrm>
              <a:off x="1284317" y="1547107"/>
              <a:ext cx="310067" cy="39111"/>
            </a:xfrm>
            <a:custGeom>
              <a:avLst/>
              <a:gdLst>
                <a:gd name="connsiteX0" fmla="*/ 310067 w 310067"/>
                <a:gd name="connsiteY0" fmla="*/ 39112 h 39111"/>
                <a:gd name="connsiteX1" fmla="*/ 271590 w 310067"/>
                <a:gd name="connsiteY1" fmla="*/ 536 h 39111"/>
                <a:gd name="connsiteX2" fmla="*/ 233112 w 310067"/>
                <a:gd name="connsiteY2" fmla="*/ 39112 h 39111"/>
                <a:gd name="connsiteX3" fmla="*/ 194099 w 310067"/>
                <a:gd name="connsiteY3" fmla="*/ 0 h 39111"/>
                <a:gd name="connsiteX4" fmla="*/ 153270 w 310067"/>
                <a:gd name="connsiteY4" fmla="*/ 38362 h 39111"/>
                <a:gd name="connsiteX5" fmla="*/ 115327 w 310067"/>
                <a:gd name="connsiteY5" fmla="*/ 2357 h 39111"/>
                <a:gd name="connsiteX6" fmla="*/ 77383 w 310067"/>
                <a:gd name="connsiteY6" fmla="*/ 37290 h 39111"/>
                <a:gd name="connsiteX7" fmla="*/ 39974 w 310067"/>
                <a:gd name="connsiteY7" fmla="*/ 1822 h 39111"/>
                <a:gd name="connsiteX8" fmla="*/ 0 w 310067"/>
                <a:gd name="connsiteY8" fmla="*/ 38897 h 39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0067" h="39111">
                  <a:moveTo>
                    <a:pt x="310067" y="39112"/>
                  </a:moveTo>
                  <a:cubicBezTo>
                    <a:pt x="303655" y="39112"/>
                    <a:pt x="279071" y="536"/>
                    <a:pt x="271590" y="536"/>
                  </a:cubicBezTo>
                  <a:cubicBezTo>
                    <a:pt x="264108" y="536"/>
                    <a:pt x="241021" y="39112"/>
                    <a:pt x="233112" y="39112"/>
                  </a:cubicBezTo>
                  <a:cubicBezTo>
                    <a:pt x="225202" y="39112"/>
                    <a:pt x="201047" y="0"/>
                    <a:pt x="194099" y="0"/>
                  </a:cubicBezTo>
                  <a:cubicBezTo>
                    <a:pt x="187152" y="0"/>
                    <a:pt x="157439" y="38362"/>
                    <a:pt x="153270" y="38362"/>
                  </a:cubicBezTo>
                  <a:cubicBezTo>
                    <a:pt x="149102" y="38362"/>
                    <a:pt x="120991" y="2357"/>
                    <a:pt x="115327" y="2357"/>
                  </a:cubicBezTo>
                  <a:cubicBezTo>
                    <a:pt x="109662" y="2357"/>
                    <a:pt x="83476" y="37290"/>
                    <a:pt x="77383" y="37290"/>
                  </a:cubicBezTo>
                  <a:cubicBezTo>
                    <a:pt x="71291" y="37290"/>
                    <a:pt x="44036" y="1822"/>
                    <a:pt x="39974" y="1822"/>
                  </a:cubicBezTo>
                  <a:cubicBezTo>
                    <a:pt x="35913" y="1822"/>
                    <a:pt x="10688" y="38897"/>
                    <a:pt x="0" y="38897"/>
                  </a:cubicBezTo>
                </a:path>
              </a:pathLst>
            </a:custGeom>
            <a:noFill/>
            <a:ln w="6350" cap="rnd">
              <a:solidFill>
                <a:srgbClr val="002060"/>
              </a:solidFill>
              <a:prstDash val="solid"/>
              <a:round/>
            </a:ln>
          </p:spPr>
          <p:txBody>
            <a:bodyPr rtlCol="0" anchor="ctr"/>
            <a:lstStyle/>
            <a:p>
              <a:endParaRPr lang="en-US" dirty="0"/>
            </a:p>
          </p:txBody>
        </p:sp>
      </p:grpSp>
      <p:sp>
        <p:nvSpPr>
          <p:cNvPr id="2150" name="TextBox 2149">
            <a:extLst>
              <a:ext uri="{FF2B5EF4-FFF2-40B4-BE49-F238E27FC236}">
                <a16:creationId xmlns:a16="http://schemas.microsoft.com/office/drawing/2014/main" id="{4B460A23-5BE1-03D3-433E-99894F1D2F3A}"/>
              </a:ext>
            </a:extLst>
          </p:cNvPr>
          <p:cNvSpPr txBox="1"/>
          <p:nvPr/>
        </p:nvSpPr>
        <p:spPr>
          <a:xfrm>
            <a:off x="5797099" y="1452658"/>
            <a:ext cx="612315" cy="83100"/>
          </a:xfrm>
          <a:prstGeom prst="rect">
            <a:avLst/>
          </a:prstGeom>
          <a:noFill/>
        </p:spPr>
        <p:txBody>
          <a:bodyPr wrap="square" lIns="0" tIns="0" rIns="0" bIns="0" rtlCol="0">
            <a:spAutoFit/>
          </a:bodyPr>
          <a:lstStyle/>
          <a:p>
            <a:pPr algn="ctr">
              <a:lnSpc>
                <a:spcPct val="90000"/>
              </a:lnSpc>
            </a:pPr>
            <a:r>
              <a:rPr lang="en-GB" sz="600" b="1" dirty="0">
                <a:latin typeface="Arial" panose="020B0604020202020204" pitchFamily="34" charset="0"/>
                <a:ea typeface="Aileron" charset="0"/>
                <a:cs typeface="Arial" panose="020B0604020202020204" pitchFamily="34" charset="0"/>
              </a:rPr>
              <a:t>AR Pathway</a:t>
            </a:r>
          </a:p>
        </p:txBody>
      </p:sp>
      <p:sp>
        <p:nvSpPr>
          <p:cNvPr id="2053" name="Oval 2052">
            <a:extLst>
              <a:ext uri="{FF2B5EF4-FFF2-40B4-BE49-F238E27FC236}">
                <a16:creationId xmlns:a16="http://schemas.microsoft.com/office/drawing/2014/main" id="{86CF0009-734A-7F66-7C8D-17AD3A5E01DA}"/>
              </a:ext>
            </a:extLst>
          </p:cNvPr>
          <p:cNvSpPr/>
          <p:nvPr/>
        </p:nvSpPr>
        <p:spPr>
          <a:xfrm>
            <a:off x="5614998" y="1851056"/>
            <a:ext cx="282387" cy="133428"/>
          </a:xfrm>
          <a:prstGeom prst="ellipse">
            <a:avLst/>
          </a:prstGeom>
          <a:solidFill>
            <a:schemeClr val="tx2">
              <a:lumMod val="75000"/>
            </a:schemeClr>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sz="450" dirty="0">
                <a:solidFill>
                  <a:schemeClr val="bg1"/>
                </a:solidFill>
                <a:latin typeface="Arial" panose="020B0604020202020204" pitchFamily="34" charset="0"/>
                <a:cs typeface="Arial" panose="020B0604020202020204" pitchFamily="34" charset="0"/>
              </a:rPr>
              <a:t>FOXA1</a:t>
            </a:r>
          </a:p>
        </p:txBody>
      </p:sp>
      <p:grpSp>
        <p:nvGrpSpPr>
          <p:cNvPr id="2055" name="Group 2054">
            <a:extLst>
              <a:ext uri="{FF2B5EF4-FFF2-40B4-BE49-F238E27FC236}">
                <a16:creationId xmlns:a16="http://schemas.microsoft.com/office/drawing/2014/main" id="{849D70D9-CCDE-449E-B852-885BFFD6E4B3}"/>
              </a:ext>
            </a:extLst>
          </p:cNvPr>
          <p:cNvGrpSpPr/>
          <p:nvPr/>
        </p:nvGrpSpPr>
        <p:grpSpPr>
          <a:xfrm rot="12807154">
            <a:off x="6033756" y="1720876"/>
            <a:ext cx="88825" cy="147051"/>
            <a:chOff x="4178375" y="1776051"/>
            <a:chExt cx="108000" cy="108000"/>
          </a:xfrm>
        </p:grpSpPr>
        <p:cxnSp>
          <p:nvCxnSpPr>
            <p:cNvPr id="2056" name="Straight Connector 2055">
              <a:extLst>
                <a:ext uri="{FF2B5EF4-FFF2-40B4-BE49-F238E27FC236}">
                  <a16:creationId xmlns:a16="http://schemas.microsoft.com/office/drawing/2014/main" id="{99AA46E9-13F4-D825-E74F-8B2F88B42D35}"/>
                </a:ext>
              </a:extLst>
            </p:cNvPr>
            <p:cNvCxnSpPr>
              <a:cxnSpLocks/>
            </p:cNvCxnSpPr>
            <p:nvPr/>
          </p:nvCxnSpPr>
          <p:spPr>
            <a:xfrm flipV="1">
              <a:off x="4232375" y="1776051"/>
              <a:ext cx="0" cy="108000"/>
            </a:xfrm>
            <a:prstGeom prst="line">
              <a:avLst/>
            </a:prstGeom>
            <a:ln w="9525">
              <a:solidFill>
                <a:schemeClr val="tx1"/>
              </a:solidFill>
              <a:headEnd type="none" w="sm" len="sm"/>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057" name="Straight Connector 2056">
              <a:extLst>
                <a:ext uri="{FF2B5EF4-FFF2-40B4-BE49-F238E27FC236}">
                  <a16:creationId xmlns:a16="http://schemas.microsoft.com/office/drawing/2014/main" id="{647471F5-D271-EC1B-17AF-FF00A9D8BB47}"/>
                </a:ext>
              </a:extLst>
            </p:cNvPr>
            <p:cNvCxnSpPr>
              <a:cxnSpLocks/>
            </p:cNvCxnSpPr>
            <p:nvPr/>
          </p:nvCxnSpPr>
          <p:spPr>
            <a:xfrm rot="16200000" flipV="1">
              <a:off x="4232375" y="1724304"/>
              <a:ext cx="0" cy="108000"/>
            </a:xfrm>
            <a:prstGeom prst="line">
              <a:avLst/>
            </a:prstGeom>
            <a:ln w="9525">
              <a:solidFill>
                <a:schemeClr val="tx1"/>
              </a:solidFill>
              <a:headEnd type="none" w="sm" len="sm"/>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2054" name="Oval 2053">
            <a:extLst>
              <a:ext uri="{FF2B5EF4-FFF2-40B4-BE49-F238E27FC236}">
                <a16:creationId xmlns:a16="http://schemas.microsoft.com/office/drawing/2014/main" id="{CACFB018-8BC8-ECE1-65BD-7A9E7BE519A8}"/>
              </a:ext>
            </a:extLst>
          </p:cNvPr>
          <p:cNvSpPr/>
          <p:nvPr/>
        </p:nvSpPr>
        <p:spPr>
          <a:xfrm>
            <a:off x="5894929" y="1871195"/>
            <a:ext cx="197394" cy="133428"/>
          </a:xfrm>
          <a:prstGeom prst="ellipse">
            <a:avLst/>
          </a:prstGeom>
          <a:solidFill>
            <a:schemeClr val="accent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sz="450" dirty="0">
                <a:solidFill>
                  <a:schemeClr val="bg1"/>
                </a:solidFill>
                <a:latin typeface="Arial" panose="020B0604020202020204" pitchFamily="34" charset="0"/>
                <a:cs typeface="Arial" panose="020B0604020202020204" pitchFamily="34" charset="0"/>
              </a:rPr>
              <a:t>AR</a:t>
            </a:r>
          </a:p>
        </p:txBody>
      </p:sp>
      <p:sp>
        <p:nvSpPr>
          <p:cNvPr id="2188" name="Oval 2187">
            <a:extLst>
              <a:ext uri="{FF2B5EF4-FFF2-40B4-BE49-F238E27FC236}">
                <a16:creationId xmlns:a16="http://schemas.microsoft.com/office/drawing/2014/main" id="{06995771-2DE9-0870-473B-1FCB71F6E977}"/>
              </a:ext>
            </a:extLst>
          </p:cNvPr>
          <p:cNvSpPr/>
          <p:nvPr/>
        </p:nvSpPr>
        <p:spPr>
          <a:xfrm>
            <a:off x="6706613" y="1403901"/>
            <a:ext cx="1129066" cy="1129066"/>
          </a:xfrm>
          <a:prstGeom prst="ellipse">
            <a:avLst/>
          </a:prstGeom>
          <a:solidFill>
            <a:schemeClr val="tx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189" name="Oval 2188">
            <a:extLst>
              <a:ext uri="{FF2B5EF4-FFF2-40B4-BE49-F238E27FC236}">
                <a16:creationId xmlns:a16="http://schemas.microsoft.com/office/drawing/2014/main" id="{D2C34B19-0E10-9A79-9753-294623978250}"/>
              </a:ext>
            </a:extLst>
          </p:cNvPr>
          <p:cNvSpPr/>
          <p:nvPr/>
        </p:nvSpPr>
        <p:spPr>
          <a:xfrm>
            <a:off x="7154288" y="2467526"/>
            <a:ext cx="1129066" cy="1129066"/>
          </a:xfrm>
          <a:prstGeom prst="ellipse">
            <a:avLst/>
          </a:prstGeom>
          <a:solidFill>
            <a:schemeClr val="tx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84" name="Freeform 2083">
            <a:extLst>
              <a:ext uri="{FF2B5EF4-FFF2-40B4-BE49-F238E27FC236}">
                <a16:creationId xmlns:a16="http://schemas.microsoft.com/office/drawing/2014/main" id="{41DEF8C8-9FD0-4F12-E9B8-E62CF2BB0C98}"/>
              </a:ext>
            </a:extLst>
          </p:cNvPr>
          <p:cNvSpPr/>
          <p:nvPr/>
        </p:nvSpPr>
        <p:spPr>
          <a:xfrm>
            <a:off x="6867633" y="3112098"/>
            <a:ext cx="56259" cy="21798"/>
          </a:xfrm>
          <a:custGeom>
            <a:avLst/>
            <a:gdLst>
              <a:gd name="connsiteX0" fmla="*/ 0 w 47562"/>
              <a:gd name="connsiteY0" fmla="*/ 0 h 18430"/>
              <a:gd name="connsiteX1" fmla="*/ 47563 w 47562"/>
              <a:gd name="connsiteY1" fmla="*/ 0 h 18430"/>
              <a:gd name="connsiteX2" fmla="*/ 47563 w 47562"/>
              <a:gd name="connsiteY2" fmla="*/ 18431 h 18430"/>
              <a:gd name="connsiteX3" fmla="*/ 0 w 47562"/>
              <a:gd name="connsiteY3" fmla="*/ 18431 h 18430"/>
            </a:gdLst>
            <a:ahLst/>
            <a:cxnLst>
              <a:cxn ang="0">
                <a:pos x="connsiteX0" y="connsiteY0"/>
              </a:cxn>
              <a:cxn ang="0">
                <a:pos x="connsiteX1" y="connsiteY1"/>
              </a:cxn>
              <a:cxn ang="0">
                <a:pos x="connsiteX2" y="connsiteY2"/>
              </a:cxn>
              <a:cxn ang="0">
                <a:pos x="connsiteX3" y="connsiteY3"/>
              </a:cxn>
            </a:cxnLst>
            <a:rect l="l" t="t" r="r" b="b"/>
            <a:pathLst>
              <a:path w="47562" h="18430">
                <a:moveTo>
                  <a:pt x="0" y="0"/>
                </a:moveTo>
                <a:lnTo>
                  <a:pt x="47563" y="0"/>
                </a:lnTo>
                <a:lnTo>
                  <a:pt x="47563" y="18431"/>
                </a:lnTo>
                <a:lnTo>
                  <a:pt x="0" y="18431"/>
                </a:lnTo>
                <a:close/>
              </a:path>
            </a:pathLst>
          </a:custGeom>
          <a:solidFill>
            <a:srgbClr val="5D8298"/>
          </a:solidFill>
          <a:ln w="0" cap="flat">
            <a:noFill/>
            <a:prstDash val="solid"/>
            <a:miter/>
          </a:ln>
        </p:spPr>
        <p:txBody>
          <a:bodyPr rtlCol="0" anchor="ctr"/>
          <a:lstStyle/>
          <a:p>
            <a:endParaRPr lang="en-US" dirty="0"/>
          </a:p>
        </p:txBody>
      </p:sp>
      <p:sp>
        <p:nvSpPr>
          <p:cNvPr id="2085" name="Freeform 2084">
            <a:extLst>
              <a:ext uri="{FF2B5EF4-FFF2-40B4-BE49-F238E27FC236}">
                <a16:creationId xmlns:a16="http://schemas.microsoft.com/office/drawing/2014/main" id="{8CE15266-F814-6834-EB23-64818DF2DB89}"/>
              </a:ext>
            </a:extLst>
          </p:cNvPr>
          <p:cNvSpPr/>
          <p:nvPr/>
        </p:nvSpPr>
        <p:spPr>
          <a:xfrm>
            <a:off x="6787353" y="3112098"/>
            <a:ext cx="56259" cy="21798"/>
          </a:xfrm>
          <a:custGeom>
            <a:avLst/>
            <a:gdLst>
              <a:gd name="connsiteX0" fmla="*/ 0 w 47562"/>
              <a:gd name="connsiteY0" fmla="*/ 0 h 18430"/>
              <a:gd name="connsiteX1" fmla="*/ 47563 w 47562"/>
              <a:gd name="connsiteY1" fmla="*/ 0 h 18430"/>
              <a:gd name="connsiteX2" fmla="*/ 47563 w 47562"/>
              <a:gd name="connsiteY2" fmla="*/ 18431 h 18430"/>
              <a:gd name="connsiteX3" fmla="*/ 0 w 47562"/>
              <a:gd name="connsiteY3" fmla="*/ 18431 h 18430"/>
            </a:gdLst>
            <a:ahLst/>
            <a:cxnLst>
              <a:cxn ang="0">
                <a:pos x="connsiteX0" y="connsiteY0"/>
              </a:cxn>
              <a:cxn ang="0">
                <a:pos x="connsiteX1" y="connsiteY1"/>
              </a:cxn>
              <a:cxn ang="0">
                <a:pos x="connsiteX2" y="connsiteY2"/>
              </a:cxn>
              <a:cxn ang="0">
                <a:pos x="connsiteX3" y="connsiteY3"/>
              </a:cxn>
            </a:cxnLst>
            <a:rect l="l" t="t" r="r" b="b"/>
            <a:pathLst>
              <a:path w="47562" h="18430">
                <a:moveTo>
                  <a:pt x="0" y="0"/>
                </a:moveTo>
                <a:lnTo>
                  <a:pt x="47563" y="0"/>
                </a:lnTo>
                <a:lnTo>
                  <a:pt x="47563" y="18431"/>
                </a:lnTo>
                <a:lnTo>
                  <a:pt x="0" y="18431"/>
                </a:lnTo>
                <a:close/>
              </a:path>
            </a:pathLst>
          </a:custGeom>
          <a:solidFill>
            <a:srgbClr val="5D8298"/>
          </a:solidFill>
          <a:ln w="0" cap="flat">
            <a:noFill/>
            <a:prstDash val="solid"/>
            <a:miter/>
          </a:ln>
        </p:spPr>
        <p:txBody>
          <a:bodyPr rtlCol="0" anchor="ctr"/>
          <a:lstStyle/>
          <a:p>
            <a:endParaRPr lang="en-US" dirty="0"/>
          </a:p>
        </p:txBody>
      </p:sp>
      <p:sp>
        <p:nvSpPr>
          <p:cNvPr id="2117" name="Freeform 2116">
            <a:extLst>
              <a:ext uri="{FF2B5EF4-FFF2-40B4-BE49-F238E27FC236}">
                <a16:creationId xmlns:a16="http://schemas.microsoft.com/office/drawing/2014/main" id="{55C77D72-BD95-BCBD-0A15-2259A7CF1432}"/>
              </a:ext>
            </a:extLst>
          </p:cNvPr>
          <p:cNvSpPr/>
          <p:nvPr/>
        </p:nvSpPr>
        <p:spPr>
          <a:xfrm>
            <a:off x="6848670" y="3066219"/>
            <a:ext cx="56259" cy="21798"/>
          </a:xfrm>
          <a:custGeom>
            <a:avLst/>
            <a:gdLst>
              <a:gd name="connsiteX0" fmla="*/ 0 w 47562"/>
              <a:gd name="connsiteY0" fmla="*/ 0 h 18430"/>
              <a:gd name="connsiteX1" fmla="*/ 47563 w 47562"/>
              <a:gd name="connsiteY1" fmla="*/ 0 h 18430"/>
              <a:gd name="connsiteX2" fmla="*/ 47563 w 47562"/>
              <a:gd name="connsiteY2" fmla="*/ 18431 h 18430"/>
              <a:gd name="connsiteX3" fmla="*/ 0 w 47562"/>
              <a:gd name="connsiteY3" fmla="*/ 18431 h 18430"/>
            </a:gdLst>
            <a:ahLst/>
            <a:cxnLst>
              <a:cxn ang="0">
                <a:pos x="connsiteX0" y="connsiteY0"/>
              </a:cxn>
              <a:cxn ang="0">
                <a:pos x="connsiteX1" y="connsiteY1"/>
              </a:cxn>
              <a:cxn ang="0">
                <a:pos x="connsiteX2" y="connsiteY2"/>
              </a:cxn>
              <a:cxn ang="0">
                <a:pos x="connsiteX3" y="connsiteY3"/>
              </a:cxn>
            </a:cxnLst>
            <a:rect l="l" t="t" r="r" b="b"/>
            <a:pathLst>
              <a:path w="47562" h="18430">
                <a:moveTo>
                  <a:pt x="0" y="0"/>
                </a:moveTo>
                <a:lnTo>
                  <a:pt x="47563" y="0"/>
                </a:lnTo>
                <a:lnTo>
                  <a:pt x="47563" y="18431"/>
                </a:lnTo>
                <a:lnTo>
                  <a:pt x="0" y="18431"/>
                </a:lnTo>
                <a:close/>
              </a:path>
            </a:pathLst>
          </a:custGeom>
          <a:solidFill>
            <a:srgbClr val="5D8298"/>
          </a:solidFill>
          <a:ln w="0" cap="flat">
            <a:noFill/>
            <a:prstDash val="solid"/>
            <a:miter/>
          </a:ln>
        </p:spPr>
        <p:txBody>
          <a:bodyPr rtlCol="0" anchor="ctr"/>
          <a:lstStyle/>
          <a:p>
            <a:endParaRPr lang="en-US" dirty="0"/>
          </a:p>
        </p:txBody>
      </p:sp>
      <p:sp>
        <p:nvSpPr>
          <p:cNvPr id="2118" name="Freeform 2117">
            <a:extLst>
              <a:ext uri="{FF2B5EF4-FFF2-40B4-BE49-F238E27FC236}">
                <a16:creationId xmlns:a16="http://schemas.microsoft.com/office/drawing/2014/main" id="{644A0B15-0410-301F-4C59-9487BAF9AC4D}"/>
              </a:ext>
            </a:extLst>
          </p:cNvPr>
          <p:cNvSpPr/>
          <p:nvPr/>
        </p:nvSpPr>
        <p:spPr>
          <a:xfrm>
            <a:off x="6768388" y="3066219"/>
            <a:ext cx="56259" cy="21798"/>
          </a:xfrm>
          <a:custGeom>
            <a:avLst/>
            <a:gdLst>
              <a:gd name="connsiteX0" fmla="*/ 0 w 47562"/>
              <a:gd name="connsiteY0" fmla="*/ 0 h 18430"/>
              <a:gd name="connsiteX1" fmla="*/ 47563 w 47562"/>
              <a:gd name="connsiteY1" fmla="*/ 0 h 18430"/>
              <a:gd name="connsiteX2" fmla="*/ 47563 w 47562"/>
              <a:gd name="connsiteY2" fmla="*/ 18431 h 18430"/>
              <a:gd name="connsiteX3" fmla="*/ 0 w 47562"/>
              <a:gd name="connsiteY3" fmla="*/ 18431 h 18430"/>
            </a:gdLst>
            <a:ahLst/>
            <a:cxnLst>
              <a:cxn ang="0">
                <a:pos x="connsiteX0" y="connsiteY0"/>
              </a:cxn>
              <a:cxn ang="0">
                <a:pos x="connsiteX1" y="connsiteY1"/>
              </a:cxn>
              <a:cxn ang="0">
                <a:pos x="connsiteX2" y="connsiteY2"/>
              </a:cxn>
              <a:cxn ang="0">
                <a:pos x="connsiteX3" y="connsiteY3"/>
              </a:cxn>
            </a:cxnLst>
            <a:rect l="l" t="t" r="r" b="b"/>
            <a:pathLst>
              <a:path w="47562" h="18430">
                <a:moveTo>
                  <a:pt x="0" y="0"/>
                </a:moveTo>
                <a:lnTo>
                  <a:pt x="47563" y="0"/>
                </a:lnTo>
                <a:lnTo>
                  <a:pt x="47563" y="18431"/>
                </a:lnTo>
                <a:lnTo>
                  <a:pt x="0" y="18431"/>
                </a:lnTo>
                <a:close/>
              </a:path>
            </a:pathLst>
          </a:custGeom>
          <a:solidFill>
            <a:srgbClr val="5D8298"/>
          </a:solidFill>
          <a:ln w="0" cap="flat">
            <a:noFill/>
            <a:prstDash val="solid"/>
            <a:miter/>
          </a:ln>
        </p:spPr>
        <p:txBody>
          <a:bodyPr rtlCol="0" anchor="ctr"/>
          <a:lstStyle/>
          <a:p>
            <a:endParaRPr lang="en-US" dirty="0"/>
          </a:p>
        </p:txBody>
      </p:sp>
      <p:sp>
        <p:nvSpPr>
          <p:cNvPr id="2149" name="Rectangle 2148">
            <a:extLst>
              <a:ext uri="{FF2B5EF4-FFF2-40B4-BE49-F238E27FC236}">
                <a16:creationId xmlns:a16="http://schemas.microsoft.com/office/drawing/2014/main" id="{2B888B65-714D-29ED-9C7C-0430FBF4C3A5}"/>
              </a:ext>
            </a:extLst>
          </p:cNvPr>
          <p:cNvSpPr/>
          <p:nvPr/>
        </p:nvSpPr>
        <p:spPr>
          <a:xfrm>
            <a:off x="6752200" y="2894818"/>
            <a:ext cx="159776" cy="94212"/>
          </a:xfrm>
          <a:prstGeom prst="rect">
            <a:avLst/>
          </a:prstGeom>
          <a:gradFill>
            <a:gsLst>
              <a:gs pos="0">
                <a:srgbClr val="0070C0"/>
              </a:gs>
              <a:gs pos="48000">
                <a:schemeClr val="tx2">
                  <a:lumMod val="20000"/>
                  <a:lumOff val="80000"/>
                </a:schemeClr>
              </a:gs>
              <a:gs pos="100000">
                <a:srgbClr val="0070C0"/>
              </a:gs>
            </a:gsLst>
          </a:gra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62" name="TextBox 2061">
            <a:extLst>
              <a:ext uri="{FF2B5EF4-FFF2-40B4-BE49-F238E27FC236}">
                <a16:creationId xmlns:a16="http://schemas.microsoft.com/office/drawing/2014/main" id="{53E6F33F-355B-3256-FD15-1E1369E986DF}"/>
              </a:ext>
            </a:extLst>
          </p:cNvPr>
          <p:cNvSpPr txBox="1"/>
          <p:nvPr/>
        </p:nvSpPr>
        <p:spPr>
          <a:xfrm>
            <a:off x="6921929" y="2225662"/>
            <a:ext cx="698435" cy="152349"/>
          </a:xfrm>
          <a:prstGeom prst="rect">
            <a:avLst/>
          </a:prstGeom>
          <a:noFill/>
        </p:spPr>
        <p:txBody>
          <a:bodyPr wrap="square" lIns="0" tIns="0" rIns="0" bIns="0" rtlCol="0">
            <a:spAutoFit/>
          </a:bodyPr>
          <a:lstStyle/>
          <a:p>
            <a:pPr algn="ctr">
              <a:lnSpc>
                <a:spcPct val="90000"/>
              </a:lnSpc>
            </a:pPr>
            <a:r>
              <a:rPr lang="en-GB" sz="550" dirty="0">
                <a:latin typeface="Arial" panose="020B0604020202020204" pitchFamily="34" charset="0"/>
                <a:ea typeface="Aileron" charset="0"/>
                <a:cs typeface="Arial" panose="020B0604020202020204" pitchFamily="34" charset="0"/>
              </a:rPr>
              <a:t>Somatic mutations</a:t>
            </a:r>
          </a:p>
          <a:p>
            <a:pPr algn="ctr">
              <a:lnSpc>
                <a:spcPct val="90000"/>
              </a:lnSpc>
            </a:pPr>
            <a:r>
              <a:rPr lang="en-GB" sz="550" dirty="0">
                <a:latin typeface="Arial" panose="020B0604020202020204" pitchFamily="34" charset="0"/>
                <a:ea typeface="Aileron" charset="0"/>
                <a:cs typeface="Arial" panose="020B0604020202020204" pitchFamily="34" charset="0"/>
              </a:rPr>
              <a:t>Germline mutations</a:t>
            </a:r>
          </a:p>
        </p:txBody>
      </p:sp>
      <p:sp>
        <p:nvSpPr>
          <p:cNvPr id="2064" name="Oval 2063">
            <a:extLst>
              <a:ext uri="{FF2B5EF4-FFF2-40B4-BE49-F238E27FC236}">
                <a16:creationId xmlns:a16="http://schemas.microsoft.com/office/drawing/2014/main" id="{53915F00-D9C7-53B5-F845-DB618958E9F4}"/>
              </a:ext>
            </a:extLst>
          </p:cNvPr>
          <p:cNvSpPr/>
          <p:nvPr/>
        </p:nvSpPr>
        <p:spPr>
          <a:xfrm>
            <a:off x="6843524" y="1890340"/>
            <a:ext cx="855245" cy="283583"/>
          </a:xfrm>
          <a:prstGeom prst="ellipse">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550" dirty="0">
              <a:solidFill>
                <a:schemeClr val="tx1"/>
              </a:solidFill>
              <a:latin typeface="Arial" panose="020B0604020202020204" pitchFamily="34" charset="0"/>
              <a:cs typeface="Arial" panose="020B0604020202020204" pitchFamily="34" charset="0"/>
            </a:endParaRPr>
          </a:p>
        </p:txBody>
      </p:sp>
      <p:sp>
        <p:nvSpPr>
          <p:cNvPr id="2063" name="TextBox 2062">
            <a:extLst>
              <a:ext uri="{FF2B5EF4-FFF2-40B4-BE49-F238E27FC236}">
                <a16:creationId xmlns:a16="http://schemas.microsoft.com/office/drawing/2014/main" id="{4C157C1A-D6C4-4E72-46F1-6BC933D4E247}"/>
              </a:ext>
            </a:extLst>
          </p:cNvPr>
          <p:cNvSpPr txBox="1"/>
          <p:nvPr/>
        </p:nvSpPr>
        <p:spPr>
          <a:xfrm>
            <a:off x="6741909" y="1698671"/>
            <a:ext cx="1058474" cy="152349"/>
          </a:xfrm>
          <a:prstGeom prst="rect">
            <a:avLst/>
          </a:prstGeom>
          <a:noFill/>
        </p:spPr>
        <p:txBody>
          <a:bodyPr wrap="square" lIns="0" tIns="0" rIns="0" bIns="0" rtlCol="0">
            <a:spAutoFit/>
          </a:bodyPr>
          <a:lstStyle/>
          <a:p>
            <a:pPr algn="ctr">
              <a:lnSpc>
                <a:spcPct val="90000"/>
              </a:lnSpc>
            </a:pPr>
            <a:r>
              <a:rPr lang="en-GB" sz="550" i="1" dirty="0">
                <a:latin typeface="Arial" panose="020B0604020202020204" pitchFamily="34" charset="0"/>
                <a:ea typeface="Aileron" charset="0"/>
                <a:cs typeface="Arial" panose="020B0604020202020204" pitchFamily="34" charset="0"/>
              </a:rPr>
              <a:t>BRCA1, BRCA2, ATM,</a:t>
            </a:r>
            <a:br>
              <a:rPr lang="en-GB" sz="550" i="1" dirty="0">
                <a:latin typeface="Arial" panose="020B0604020202020204" pitchFamily="34" charset="0"/>
                <a:ea typeface="Aileron" charset="0"/>
                <a:cs typeface="Arial" panose="020B0604020202020204" pitchFamily="34" charset="0"/>
              </a:rPr>
            </a:br>
            <a:r>
              <a:rPr lang="en-GB" sz="550" i="1" dirty="0">
                <a:latin typeface="Arial" panose="020B0604020202020204" pitchFamily="34" charset="0"/>
                <a:ea typeface="Aileron" charset="0"/>
                <a:cs typeface="Arial" panose="020B0604020202020204" pitchFamily="34" charset="0"/>
              </a:rPr>
              <a:t>RAD51, FANCA, MLH1, MSH2</a:t>
            </a:r>
          </a:p>
        </p:txBody>
      </p:sp>
      <p:sp>
        <p:nvSpPr>
          <p:cNvPr id="2059" name="TextBox 2058">
            <a:extLst>
              <a:ext uri="{FF2B5EF4-FFF2-40B4-BE49-F238E27FC236}">
                <a16:creationId xmlns:a16="http://schemas.microsoft.com/office/drawing/2014/main" id="{706126E0-73DB-1386-1DBA-28BFB7D68FA8}"/>
              </a:ext>
            </a:extLst>
          </p:cNvPr>
          <p:cNvSpPr txBox="1"/>
          <p:nvPr/>
        </p:nvSpPr>
        <p:spPr>
          <a:xfrm>
            <a:off x="6964989" y="1576251"/>
            <a:ext cx="612315" cy="83100"/>
          </a:xfrm>
          <a:prstGeom prst="rect">
            <a:avLst/>
          </a:prstGeom>
          <a:noFill/>
        </p:spPr>
        <p:txBody>
          <a:bodyPr wrap="square" lIns="0" tIns="0" rIns="0" bIns="0" rtlCol="0">
            <a:spAutoFit/>
          </a:bodyPr>
          <a:lstStyle/>
          <a:p>
            <a:pPr algn="ctr">
              <a:lnSpc>
                <a:spcPct val="90000"/>
              </a:lnSpc>
            </a:pPr>
            <a:r>
              <a:rPr lang="en-GB" sz="600" b="1" dirty="0">
                <a:latin typeface="Arial" panose="020B0604020202020204" pitchFamily="34" charset="0"/>
                <a:ea typeface="Aileron" charset="0"/>
                <a:cs typeface="Arial" panose="020B0604020202020204" pitchFamily="34" charset="0"/>
              </a:rPr>
              <a:t>DNA Repair</a:t>
            </a:r>
          </a:p>
        </p:txBody>
      </p:sp>
      <p:sp>
        <p:nvSpPr>
          <p:cNvPr id="2187" name="TextBox 2186">
            <a:extLst>
              <a:ext uri="{FF2B5EF4-FFF2-40B4-BE49-F238E27FC236}">
                <a16:creationId xmlns:a16="http://schemas.microsoft.com/office/drawing/2014/main" id="{362DB35A-9769-7646-28FC-3E8E96C1AE52}"/>
              </a:ext>
            </a:extLst>
          </p:cNvPr>
          <p:cNvSpPr txBox="1"/>
          <p:nvPr/>
        </p:nvSpPr>
        <p:spPr>
          <a:xfrm>
            <a:off x="7422574" y="2885319"/>
            <a:ext cx="592495" cy="304699"/>
          </a:xfrm>
          <a:prstGeom prst="rect">
            <a:avLst/>
          </a:prstGeom>
          <a:noFill/>
        </p:spPr>
        <p:txBody>
          <a:bodyPr wrap="square" lIns="0" tIns="0" rIns="0" bIns="0" rtlCol="0">
            <a:spAutoFit/>
          </a:bodyPr>
          <a:lstStyle/>
          <a:p>
            <a:pPr algn="ctr">
              <a:lnSpc>
                <a:spcPct val="90000"/>
              </a:lnSpc>
            </a:pPr>
            <a:r>
              <a:rPr lang="en-GB" sz="550" i="1" dirty="0">
                <a:latin typeface="Arial" panose="020B0604020202020204" pitchFamily="34" charset="0"/>
                <a:ea typeface="Aileron" charset="0"/>
                <a:cs typeface="Arial" panose="020B0604020202020204" pitchFamily="34" charset="0"/>
              </a:rPr>
              <a:t>RB1, CDKN1B,</a:t>
            </a:r>
            <a:br>
              <a:rPr lang="en-GB" sz="550" i="1" dirty="0">
                <a:latin typeface="Arial" panose="020B0604020202020204" pitchFamily="34" charset="0"/>
                <a:ea typeface="Aileron" charset="0"/>
                <a:cs typeface="Arial" panose="020B0604020202020204" pitchFamily="34" charset="0"/>
              </a:rPr>
            </a:br>
            <a:r>
              <a:rPr lang="en-GB" sz="550" i="1" dirty="0">
                <a:latin typeface="Arial" panose="020B0604020202020204" pitchFamily="34" charset="0"/>
                <a:ea typeface="Aileron" charset="0"/>
                <a:cs typeface="Arial" panose="020B0604020202020204" pitchFamily="34" charset="0"/>
              </a:rPr>
              <a:t>CDKN2A/B,</a:t>
            </a:r>
          </a:p>
          <a:p>
            <a:pPr algn="ctr">
              <a:lnSpc>
                <a:spcPct val="90000"/>
              </a:lnSpc>
            </a:pPr>
            <a:r>
              <a:rPr lang="en-GB" sz="550" i="1" dirty="0">
                <a:latin typeface="Arial" panose="020B0604020202020204" pitchFamily="34" charset="0"/>
                <a:ea typeface="Aileron" charset="0"/>
                <a:cs typeface="Arial" panose="020B0604020202020204" pitchFamily="34" charset="0"/>
              </a:rPr>
              <a:t>CDKN2C,</a:t>
            </a:r>
            <a:br>
              <a:rPr lang="en-GB" sz="550" i="1" dirty="0">
                <a:latin typeface="Arial" panose="020B0604020202020204" pitchFamily="34" charset="0"/>
                <a:ea typeface="Aileron" charset="0"/>
                <a:cs typeface="Arial" panose="020B0604020202020204" pitchFamily="34" charset="0"/>
              </a:rPr>
            </a:br>
            <a:r>
              <a:rPr lang="en-GB" sz="550" i="1" dirty="0">
                <a:latin typeface="Arial" panose="020B0604020202020204" pitchFamily="34" charset="0"/>
                <a:ea typeface="Aileron" charset="0"/>
                <a:cs typeface="Arial" panose="020B0604020202020204" pitchFamily="34" charset="0"/>
              </a:rPr>
              <a:t>CCND1, CDK4</a:t>
            </a:r>
          </a:p>
        </p:txBody>
      </p:sp>
      <p:sp>
        <p:nvSpPr>
          <p:cNvPr id="2186" name="TextBox 2185">
            <a:extLst>
              <a:ext uri="{FF2B5EF4-FFF2-40B4-BE49-F238E27FC236}">
                <a16:creationId xmlns:a16="http://schemas.microsoft.com/office/drawing/2014/main" id="{141A0C80-3BDD-3597-3BB8-BD098D6B420E}"/>
              </a:ext>
            </a:extLst>
          </p:cNvPr>
          <p:cNvSpPr txBox="1"/>
          <p:nvPr/>
        </p:nvSpPr>
        <p:spPr>
          <a:xfrm>
            <a:off x="7412664" y="2512617"/>
            <a:ext cx="612315" cy="83100"/>
          </a:xfrm>
          <a:prstGeom prst="rect">
            <a:avLst/>
          </a:prstGeom>
          <a:noFill/>
        </p:spPr>
        <p:txBody>
          <a:bodyPr wrap="square" lIns="0" tIns="0" rIns="0" bIns="0" rtlCol="0">
            <a:spAutoFit/>
          </a:bodyPr>
          <a:lstStyle/>
          <a:p>
            <a:pPr algn="ctr">
              <a:lnSpc>
                <a:spcPct val="90000"/>
              </a:lnSpc>
            </a:pPr>
            <a:r>
              <a:rPr lang="en-GB" sz="600" b="1" dirty="0">
                <a:latin typeface="Arial" panose="020B0604020202020204" pitchFamily="34" charset="0"/>
                <a:ea typeface="Aileron" charset="0"/>
                <a:cs typeface="Arial" panose="020B0604020202020204" pitchFamily="34" charset="0"/>
              </a:rPr>
              <a:t>Cell Cycle</a:t>
            </a:r>
          </a:p>
        </p:txBody>
      </p:sp>
      <p:grpSp>
        <p:nvGrpSpPr>
          <p:cNvPr id="2192" name="Group 2191">
            <a:extLst>
              <a:ext uri="{FF2B5EF4-FFF2-40B4-BE49-F238E27FC236}">
                <a16:creationId xmlns:a16="http://schemas.microsoft.com/office/drawing/2014/main" id="{C9F0ACAA-04F3-934E-7585-337D03518479}"/>
              </a:ext>
            </a:extLst>
          </p:cNvPr>
          <p:cNvGrpSpPr/>
          <p:nvPr/>
        </p:nvGrpSpPr>
        <p:grpSpPr>
          <a:xfrm>
            <a:off x="5864954" y="4846156"/>
            <a:ext cx="167867" cy="102438"/>
            <a:chOff x="5869664" y="4843600"/>
            <a:chExt cx="167867" cy="102438"/>
          </a:xfrm>
        </p:grpSpPr>
        <p:sp>
          <p:nvSpPr>
            <p:cNvPr id="2190" name="Rounded Rectangle 2189">
              <a:extLst>
                <a:ext uri="{FF2B5EF4-FFF2-40B4-BE49-F238E27FC236}">
                  <a16:creationId xmlns:a16="http://schemas.microsoft.com/office/drawing/2014/main" id="{D25454CB-06B9-17CA-4921-757EBB5CB91E}"/>
                </a:ext>
              </a:extLst>
            </p:cNvPr>
            <p:cNvSpPr/>
            <p:nvPr/>
          </p:nvSpPr>
          <p:spPr>
            <a:xfrm>
              <a:off x="5869664" y="4843600"/>
              <a:ext cx="167867" cy="102438"/>
            </a:xfrm>
            <a:prstGeom prst="roundRect">
              <a:avLst/>
            </a:prstGeom>
            <a:solidFill>
              <a:schemeClr val="accent1">
                <a:lumMod val="40000"/>
                <a:lumOff val="60000"/>
              </a:schemeClr>
            </a:solidFill>
            <a:ln w="635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91" name="Oval 2190">
              <a:extLst>
                <a:ext uri="{FF2B5EF4-FFF2-40B4-BE49-F238E27FC236}">
                  <a16:creationId xmlns:a16="http://schemas.microsoft.com/office/drawing/2014/main" id="{8763190F-D067-93D1-EF60-130824F8EA39}"/>
                </a:ext>
              </a:extLst>
            </p:cNvPr>
            <p:cNvSpPr/>
            <p:nvPr/>
          </p:nvSpPr>
          <p:spPr>
            <a:xfrm>
              <a:off x="5904886" y="4864324"/>
              <a:ext cx="98572" cy="64873"/>
            </a:xfrm>
            <a:prstGeom prst="ellipse">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2193" name="Group 2192">
            <a:extLst>
              <a:ext uri="{FF2B5EF4-FFF2-40B4-BE49-F238E27FC236}">
                <a16:creationId xmlns:a16="http://schemas.microsoft.com/office/drawing/2014/main" id="{BFA9D5A9-0D04-603E-37F1-7AC7F0537D17}"/>
              </a:ext>
            </a:extLst>
          </p:cNvPr>
          <p:cNvGrpSpPr/>
          <p:nvPr/>
        </p:nvGrpSpPr>
        <p:grpSpPr>
          <a:xfrm>
            <a:off x="6004654" y="4814406"/>
            <a:ext cx="167867" cy="102438"/>
            <a:chOff x="5869664" y="4843600"/>
            <a:chExt cx="167867" cy="102438"/>
          </a:xfrm>
        </p:grpSpPr>
        <p:sp>
          <p:nvSpPr>
            <p:cNvPr id="2194" name="Rounded Rectangle 2193">
              <a:extLst>
                <a:ext uri="{FF2B5EF4-FFF2-40B4-BE49-F238E27FC236}">
                  <a16:creationId xmlns:a16="http://schemas.microsoft.com/office/drawing/2014/main" id="{29F49964-A491-8AE6-7BD7-DDEE4A8E97C1}"/>
                </a:ext>
              </a:extLst>
            </p:cNvPr>
            <p:cNvSpPr/>
            <p:nvPr/>
          </p:nvSpPr>
          <p:spPr>
            <a:xfrm>
              <a:off x="5869664" y="4843600"/>
              <a:ext cx="167867" cy="102438"/>
            </a:xfrm>
            <a:prstGeom prst="roundRect">
              <a:avLst/>
            </a:prstGeom>
            <a:solidFill>
              <a:schemeClr val="accent1">
                <a:lumMod val="40000"/>
                <a:lumOff val="60000"/>
              </a:schemeClr>
            </a:solidFill>
            <a:ln w="635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95" name="Oval 2194">
              <a:extLst>
                <a:ext uri="{FF2B5EF4-FFF2-40B4-BE49-F238E27FC236}">
                  <a16:creationId xmlns:a16="http://schemas.microsoft.com/office/drawing/2014/main" id="{7B0170F6-E3D1-1ED5-E588-54C291A94677}"/>
                </a:ext>
              </a:extLst>
            </p:cNvPr>
            <p:cNvSpPr/>
            <p:nvPr/>
          </p:nvSpPr>
          <p:spPr>
            <a:xfrm>
              <a:off x="5904886" y="4864324"/>
              <a:ext cx="98572" cy="64873"/>
            </a:xfrm>
            <a:prstGeom prst="ellipse">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2196" name="Group 2195">
            <a:extLst>
              <a:ext uri="{FF2B5EF4-FFF2-40B4-BE49-F238E27FC236}">
                <a16:creationId xmlns:a16="http://schemas.microsoft.com/office/drawing/2014/main" id="{46499DF7-24F6-3DE4-9F35-8823283B1113}"/>
              </a:ext>
            </a:extLst>
          </p:cNvPr>
          <p:cNvGrpSpPr/>
          <p:nvPr/>
        </p:nvGrpSpPr>
        <p:grpSpPr>
          <a:xfrm>
            <a:off x="6153879" y="4846156"/>
            <a:ext cx="167867" cy="102438"/>
            <a:chOff x="5869664" y="4843600"/>
            <a:chExt cx="167867" cy="102438"/>
          </a:xfrm>
        </p:grpSpPr>
        <p:sp>
          <p:nvSpPr>
            <p:cNvPr id="2197" name="Rounded Rectangle 2196">
              <a:extLst>
                <a:ext uri="{FF2B5EF4-FFF2-40B4-BE49-F238E27FC236}">
                  <a16:creationId xmlns:a16="http://schemas.microsoft.com/office/drawing/2014/main" id="{3EAADD4B-2A12-807F-8863-4AE55A2183E0}"/>
                </a:ext>
              </a:extLst>
            </p:cNvPr>
            <p:cNvSpPr/>
            <p:nvPr/>
          </p:nvSpPr>
          <p:spPr>
            <a:xfrm>
              <a:off x="5869664" y="4843600"/>
              <a:ext cx="167867" cy="102438"/>
            </a:xfrm>
            <a:prstGeom prst="roundRect">
              <a:avLst/>
            </a:prstGeom>
            <a:solidFill>
              <a:schemeClr val="accent1">
                <a:lumMod val="40000"/>
                <a:lumOff val="60000"/>
              </a:schemeClr>
            </a:solidFill>
            <a:ln w="635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98" name="Oval 2197">
              <a:extLst>
                <a:ext uri="{FF2B5EF4-FFF2-40B4-BE49-F238E27FC236}">
                  <a16:creationId xmlns:a16="http://schemas.microsoft.com/office/drawing/2014/main" id="{F4040840-4DC2-8EA1-42E3-D168DA080A13}"/>
                </a:ext>
              </a:extLst>
            </p:cNvPr>
            <p:cNvSpPr/>
            <p:nvPr/>
          </p:nvSpPr>
          <p:spPr>
            <a:xfrm>
              <a:off x="5904886" y="4864324"/>
              <a:ext cx="98572" cy="64873"/>
            </a:xfrm>
            <a:prstGeom prst="ellipse">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2199" name="Group 2198">
            <a:extLst>
              <a:ext uri="{FF2B5EF4-FFF2-40B4-BE49-F238E27FC236}">
                <a16:creationId xmlns:a16="http://schemas.microsoft.com/office/drawing/2014/main" id="{D326CAF4-D397-78DE-A026-FCD993E027FC}"/>
              </a:ext>
            </a:extLst>
          </p:cNvPr>
          <p:cNvGrpSpPr/>
          <p:nvPr/>
        </p:nvGrpSpPr>
        <p:grpSpPr>
          <a:xfrm>
            <a:off x="6280879" y="4814406"/>
            <a:ext cx="167867" cy="102438"/>
            <a:chOff x="5869664" y="4843600"/>
            <a:chExt cx="167867" cy="102438"/>
          </a:xfrm>
        </p:grpSpPr>
        <p:sp>
          <p:nvSpPr>
            <p:cNvPr id="2200" name="Rounded Rectangle 2199">
              <a:extLst>
                <a:ext uri="{FF2B5EF4-FFF2-40B4-BE49-F238E27FC236}">
                  <a16:creationId xmlns:a16="http://schemas.microsoft.com/office/drawing/2014/main" id="{AD9ACBE6-646A-75CC-A3CA-6FBA5E681908}"/>
                </a:ext>
              </a:extLst>
            </p:cNvPr>
            <p:cNvSpPr/>
            <p:nvPr/>
          </p:nvSpPr>
          <p:spPr>
            <a:xfrm>
              <a:off x="5869664" y="4843600"/>
              <a:ext cx="167867" cy="102438"/>
            </a:xfrm>
            <a:prstGeom prst="roundRect">
              <a:avLst/>
            </a:prstGeom>
            <a:solidFill>
              <a:schemeClr val="accent1">
                <a:lumMod val="40000"/>
                <a:lumOff val="60000"/>
              </a:schemeClr>
            </a:solidFill>
            <a:ln w="635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01" name="Oval 2200">
              <a:extLst>
                <a:ext uri="{FF2B5EF4-FFF2-40B4-BE49-F238E27FC236}">
                  <a16:creationId xmlns:a16="http://schemas.microsoft.com/office/drawing/2014/main" id="{89DB9735-335B-03E4-3263-4D108093271E}"/>
                </a:ext>
              </a:extLst>
            </p:cNvPr>
            <p:cNvSpPr/>
            <p:nvPr/>
          </p:nvSpPr>
          <p:spPr>
            <a:xfrm>
              <a:off x="5904886" y="4864324"/>
              <a:ext cx="98572" cy="64873"/>
            </a:xfrm>
            <a:prstGeom prst="ellipse">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2202" name="Group 2201">
            <a:extLst>
              <a:ext uri="{FF2B5EF4-FFF2-40B4-BE49-F238E27FC236}">
                <a16:creationId xmlns:a16="http://schemas.microsoft.com/office/drawing/2014/main" id="{4EA4CA11-5D0E-4E67-303C-A361737C00A5}"/>
              </a:ext>
            </a:extLst>
          </p:cNvPr>
          <p:cNvGrpSpPr/>
          <p:nvPr/>
        </p:nvGrpSpPr>
        <p:grpSpPr>
          <a:xfrm>
            <a:off x="6366604" y="4893781"/>
            <a:ext cx="167867" cy="102438"/>
            <a:chOff x="5869664" y="4843600"/>
            <a:chExt cx="167867" cy="102438"/>
          </a:xfrm>
        </p:grpSpPr>
        <p:sp>
          <p:nvSpPr>
            <p:cNvPr id="2203" name="Rounded Rectangle 2202">
              <a:extLst>
                <a:ext uri="{FF2B5EF4-FFF2-40B4-BE49-F238E27FC236}">
                  <a16:creationId xmlns:a16="http://schemas.microsoft.com/office/drawing/2014/main" id="{58951AB2-123C-BE8B-C4AE-2693A329628D}"/>
                </a:ext>
              </a:extLst>
            </p:cNvPr>
            <p:cNvSpPr/>
            <p:nvPr/>
          </p:nvSpPr>
          <p:spPr>
            <a:xfrm>
              <a:off x="5869664" y="4843600"/>
              <a:ext cx="167867" cy="102438"/>
            </a:xfrm>
            <a:prstGeom prst="roundRect">
              <a:avLst/>
            </a:prstGeom>
            <a:solidFill>
              <a:schemeClr val="accent1">
                <a:lumMod val="40000"/>
                <a:lumOff val="60000"/>
              </a:schemeClr>
            </a:solidFill>
            <a:ln w="635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04" name="Oval 2203">
              <a:extLst>
                <a:ext uri="{FF2B5EF4-FFF2-40B4-BE49-F238E27FC236}">
                  <a16:creationId xmlns:a16="http://schemas.microsoft.com/office/drawing/2014/main" id="{5E2DB851-1B63-07E4-1A15-646EA7FAE751}"/>
                </a:ext>
              </a:extLst>
            </p:cNvPr>
            <p:cNvSpPr/>
            <p:nvPr/>
          </p:nvSpPr>
          <p:spPr>
            <a:xfrm>
              <a:off x="5904886" y="4864324"/>
              <a:ext cx="98572" cy="64873"/>
            </a:xfrm>
            <a:prstGeom prst="ellipse">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2205" name="Group 2204">
            <a:extLst>
              <a:ext uri="{FF2B5EF4-FFF2-40B4-BE49-F238E27FC236}">
                <a16:creationId xmlns:a16="http://schemas.microsoft.com/office/drawing/2014/main" id="{65EACF0E-A309-4F78-A283-1C9D06F5CCCC}"/>
              </a:ext>
            </a:extLst>
          </p:cNvPr>
          <p:cNvGrpSpPr/>
          <p:nvPr/>
        </p:nvGrpSpPr>
        <p:grpSpPr>
          <a:xfrm>
            <a:off x="6471379" y="4823931"/>
            <a:ext cx="167867" cy="102438"/>
            <a:chOff x="5869664" y="4843600"/>
            <a:chExt cx="167867" cy="102438"/>
          </a:xfrm>
        </p:grpSpPr>
        <p:sp>
          <p:nvSpPr>
            <p:cNvPr id="2206" name="Rounded Rectangle 2205">
              <a:extLst>
                <a:ext uri="{FF2B5EF4-FFF2-40B4-BE49-F238E27FC236}">
                  <a16:creationId xmlns:a16="http://schemas.microsoft.com/office/drawing/2014/main" id="{AB846208-93DB-EB52-9ECF-F05959C8FBE8}"/>
                </a:ext>
              </a:extLst>
            </p:cNvPr>
            <p:cNvSpPr/>
            <p:nvPr/>
          </p:nvSpPr>
          <p:spPr>
            <a:xfrm>
              <a:off x="5869664" y="4843600"/>
              <a:ext cx="167867" cy="102438"/>
            </a:xfrm>
            <a:prstGeom prst="roundRect">
              <a:avLst/>
            </a:prstGeom>
            <a:solidFill>
              <a:schemeClr val="accent1">
                <a:lumMod val="40000"/>
                <a:lumOff val="60000"/>
              </a:schemeClr>
            </a:solidFill>
            <a:ln w="635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07" name="Oval 2206">
              <a:extLst>
                <a:ext uri="{FF2B5EF4-FFF2-40B4-BE49-F238E27FC236}">
                  <a16:creationId xmlns:a16="http://schemas.microsoft.com/office/drawing/2014/main" id="{F55303E2-7387-57AE-B514-08072AC4732D}"/>
                </a:ext>
              </a:extLst>
            </p:cNvPr>
            <p:cNvSpPr/>
            <p:nvPr/>
          </p:nvSpPr>
          <p:spPr>
            <a:xfrm>
              <a:off x="5904886" y="4864324"/>
              <a:ext cx="98572" cy="64873"/>
            </a:xfrm>
            <a:prstGeom prst="ellipse">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2208" name="Group 2207">
            <a:extLst>
              <a:ext uri="{FF2B5EF4-FFF2-40B4-BE49-F238E27FC236}">
                <a16:creationId xmlns:a16="http://schemas.microsoft.com/office/drawing/2014/main" id="{8108C971-D119-3FD2-C651-45CA8A06F77E}"/>
              </a:ext>
            </a:extLst>
          </p:cNvPr>
          <p:cNvGrpSpPr/>
          <p:nvPr/>
        </p:nvGrpSpPr>
        <p:grpSpPr>
          <a:xfrm>
            <a:off x="5976079" y="4979506"/>
            <a:ext cx="167867" cy="102438"/>
            <a:chOff x="5869664" y="4843600"/>
            <a:chExt cx="167867" cy="102438"/>
          </a:xfrm>
        </p:grpSpPr>
        <p:sp>
          <p:nvSpPr>
            <p:cNvPr id="2209" name="Rounded Rectangle 2208">
              <a:extLst>
                <a:ext uri="{FF2B5EF4-FFF2-40B4-BE49-F238E27FC236}">
                  <a16:creationId xmlns:a16="http://schemas.microsoft.com/office/drawing/2014/main" id="{74AB25BB-EAF4-4C2B-CDC3-850D87C261E5}"/>
                </a:ext>
              </a:extLst>
            </p:cNvPr>
            <p:cNvSpPr/>
            <p:nvPr/>
          </p:nvSpPr>
          <p:spPr>
            <a:xfrm>
              <a:off x="5869664" y="4843600"/>
              <a:ext cx="167867" cy="102438"/>
            </a:xfrm>
            <a:prstGeom prst="roundRect">
              <a:avLst/>
            </a:prstGeom>
            <a:solidFill>
              <a:schemeClr val="accent1">
                <a:lumMod val="40000"/>
                <a:lumOff val="60000"/>
              </a:schemeClr>
            </a:solidFill>
            <a:ln w="635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10" name="Oval 2209">
              <a:extLst>
                <a:ext uri="{FF2B5EF4-FFF2-40B4-BE49-F238E27FC236}">
                  <a16:creationId xmlns:a16="http://schemas.microsoft.com/office/drawing/2014/main" id="{B12A421F-CB7A-CC14-D805-8A4F2F1FD011}"/>
                </a:ext>
              </a:extLst>
            </p:cNvPr>
            <p:cNvSpPr/>
            <p:nvPr/>
          </p:nvSpPr>
          <p:spPr>
            <a:xfrm>
              <a:off x="5904886" y="4864324"/>
              <a:ext cx="98572" cy="64873"/>
            </a:xfrm>
            <a:prstGeom prst="ellipse">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2211" name="Group 2210">
            <a:extLst>
              <a:ext uri="{FF2B5EF4-FFF2-40B4-BE49-F238E27FC236}">
                <a16:creationId xmlns:a16="http://schemas.microsoft.com/office/drawing/2014/main" id="{26F441B0-8604-8247-AB16-0AA4068BB844}"/>
              </a:ext>
            </a:extLst>
          </p:cNvPr>
          <p:cNvGrpSpPr/>
          <p:nvPr/>
        </p:nvGrpSpPr>
        <p:grpSpPr>
          <a:xfrm>
            <a:off x="6138004" y="4979506"/>
            <a:ext cx="167867" cy="102438"/>
            <a:chOff x="5869664" y="4843600"/>
            <a:chExt cx="167867" cy="102438"/>
          </a:xfrm>
        </p:grpSpPr>
        <p:sp>
          <p:nvSpPr>
            <p:cNvPr id="2212" name="Rounded Rectangle 2211">
              <a:extLst>
                <a:ext uri="{FF2B5EF4-FFF2-40B4-BE49-F238E27FC236}">
                  <a16:creationId xmlns:a16="http://schemas.microsoft.com/office/drawing/2014/main" id="{23DFCC38-CAB8-8D63-1A96-3669835C69C4}"/>
                </a:ext>
              </a:extLst>
            </p:cNvPr>
            <p:cNvSpPr/>
            <p:nvPr/>
          </p:nvSpPr>
          <p:spPr>
            <a:xfrm>
              <a:off x="5869664" y="4843600"/>
              <a:ext cx="167867" cy="102438"/>
            </a:xfrm>
            <a:prstGeom prst="roundRect">
              <a:avLst/>
            </a:prstGeom>
            <a:solidFill>
              <a:schemeClr val="accent1">
                <a:lumMod val="40000"/>
                <a:lumOff val="60000"/>
              </a:schemeClr>
            </a:solidFill>
            <a:ln w="635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13" name="Oval 2212">
              <a:extLst>
                <a:ext uri="{FF2B5EF4-FFF2-40B4-BE49-F238E27FC236}">
                  <a16:creationId xmlns:a16="http://schemas.microsoft.com/office/drawing/2014/main" id="{09E40E44-DE2F-C5A8-FA5B-1CC280CDE9C6}"/>
                </a:ext>
              </a:extLst>
            </p:cNvPr>
            <p:cNvSpPr/>
            <p:nvPr/>
          </p:nvSpPr>
          <p:spPr>
            <a:xfrm>
              <a:off x="5904886" y="4864324"/>
              <a:ext cx="98572" cy="64873"/>
            </a:xfrm>
            <a:prstGeom prst="ellipse">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2214" name="Group 2213">
            <a:extLst>
              <a:ext uri="{FF2B5EF4-FFF2-40B4-BE49-F238E27FC236}">
                <a16:creationId xmlns:a16="http://schemas.microsoft.com/office/drawing/2014/main" id="{B95AE733-8F34-9E57-5749-9D5ADD62FF2A}"/>
              </a:ext>
            </a:extLst>
          </p:cNvPr>
          <p:cNvGrpSpPr/>
          <p:nvPr/>
        </p:nvGrpSpPr>
        <p:grpSpPr>
          <a:xfrm>
            <a:off x="6284054" y="5008081"/>
            <a:ext cx="167867" cy="102438"/>
            <a:chOff x="5869664" y="4843600"/>
            <a:chExt cx="167867" cy="102438"/>
          </a:xfrm>
        </p:grpSpPr>
        <p:sp>
          <p:nvSpPr>
            <p:cNvPr id="2215" name="Rounded Rectangle 2214">
              <a:extLst>
                <a:ext uri="{FF2B5EF4-FFF2-40B4-BE49-F238E27FC236}">
                  <a16:creationId xmlns:a16="http://schemas.microsoft.com/office/drawing/2014/main" id="{F32D2F15-E76A-0A57-3025-627F41516DA8}"/>
                </a:ext>
              </a:extLst>
            </p:cNvPr>
            <p:cNvSpPr/>
            <p:nvPr/>
          </p:nvSpPr>
          <p:spPr>
            <a:xfrm>
              <a:off x="5869664" y="4843600"/>
              <a:ext cx="167867" cy="102438"/>
            </a:xfrm>
            <a:prstGeom prst="roundRect">
              <a:avLst/>
            </a:prstGeom>
            <a:solidFill>
              <a:schemeClr val="accent1">
                <a:lumMod val="40000"/>
                <a:lumOff val="60000"/>
              </a:schemeClr>
            </a:solidFill>
            <a:ln w="635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16" name="Oval 2215">
              <a:extLst>
                <a:ext uri="{FF2B5EF4-FFF2-40B4-BE49-F238E27FC236}">
                  <a16:creationId xmlns:a16="http://schemas.microsoft.com/office/drawing/2014/main" id="{239A8BD4-0742-E0DB-F648-BD2903C8FC3E}"/>
                </a:ext>
              </a:extLst>
            </p:cNvPr>
            <p:cNvSpPr/>
            <p:nvPr/>
          </p:nvSpPr>
          <p:spPr>
            <a:xfrm>
              <a:off x="5904886" y="4864324"/>
              <a:ext cx="98572" cy="64873"/>
            </a:xfrm>
            <a:prstGeom prst="ellipse">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2258" name="Group 2257">
            <a:extLst>
              <a:ext uri="{FF2B5EF4-FFF2-40B4-BE49-F238E27FC236}">
                <a16:creationId xmlns:a16="http://schemas.microsoft.com/office/drawing/2014/main" id="{3EB3A534-3DB9-64A4-595D-8BD660ECE4D8}"/>
              </a:ext>
            </a:extLst>
          </p:cNvPr>
          <p:cNvGrpSpPr/>
          <p:nvPr/>
        </p:nvGrpSpPr>
        <p:grpSpPr>
          <a:xfrm>
            <a:off x="5714118" y="4166829"/>
            <a:ext cx="1015637" cy="310470"/>
            <a:chOff x="5701996" y="3352442"/>
            <a:chExt cx="748724" cy="228877"/>
          </a:xfrm>
        </p:grpSpPr>
        <p:grpSp>
          <p:nvGrpSpPr>
            <p:cNvPr id="2224" name="Graphic 2221">
              <a:extLst>
                <a:ext uri="{FF2B5EF4-FFF2-40B4-BE49-F238E27FC236}">
                  <a16:creationId xmlns:a16="http://schemas.microsoft.com/office/drawing/2014/main" id="{130336A9-AAC2-CFDD-EBF8-7C2652AFA842}"/>
                </a:ext>
              </a:extLst>
            </p:cNvPr>
            <p:cNvGrpSpPr/>
            <p:nvPr/>
          </p:nvGrpSpPr>
          <p:grpSpPr>
            <a:xfrm>
              <a:off x="6266836" y="3455168"/>
              <a:ext cx="183884" cy="78225"/>
              <a:chOff x="6266836" y="3455168"/>
              <a:chExt cx="183884" cy="78225"/>
            </a:xfrm>
          </p:grpSpPr>
          <p:sp>
            <p:nvSpPr>
              <p:cNvPr id="2225" name="Freeform 2224">
                <a:extLst>
                  <a:ext uri="{FF2B5EF4-FFF2-40B4-BE49-F238E27FC236}">
                    <a16:creationId xmlns:a16="http://schemas.microsoft.com/office/drawing/2014/main" id="{F05E657A-02E8-E051-C6A5-7FC3BDC2051C}"/>
                  </a:ext>
                </a:extLst>
              </p:cNvPr>
              <p:cNvSpPr/>
              <p:nvPr/>
            </p:nvSpPr>
            <p:spPr>
              <a:xfrm>
                <a:off x="6266836" y="3455168"/>
                <a:ext cx="183884" cy="78225"/>
              </a:xfrm>
              <a:custGeom>
                <a:avLst/>
                <a:gdLst>
                  <a:gd name="connsiteX0" fmla="*/ 558 w 183884"/>
                  <a:gd name="connsiteY0" fmla="*/ 2311 h 78225"/>
                  <a:gd name="connsiteX1" fmla="*/ 25165 w 183884"/>
                  <a:gd name="connsiteY1" fmla="*/ 1264 h 78225"/>
                  <a:gd name="connsiteX2" fmla="*/ 74379 w 183884"/>
                  <a:gd name="connsiteY2" fmla="*/ 2311 h 78225"/>
                  <a:gd name="connsiteX3" fmla="*/ 97940 w 183884"/>
                  <a:gd name="connsiteY3" fmla="*/ 3359 h 78225"/>
                  <a:gd name="connsiteX4" fmla="*/ 142879 w 183884"/>
                  <a:gd name="connsiteY4" fmla="*/ 39840 h 78225"/>
                  <a:gd name="connsiteX5" fmla="*/ 182497 w 183884"/>
                  <a:gd name="connsiteY5" fmla="*/ 76321 h 78225"/>
                  <a:gd name="connsiteX6" fmla="*/ 96895 w 183884"/>
                  <a:gd name="connsiteY6" fmla="*/ 76321 h 78225"/>
                  <a:gd name="connsiteX7" fmla="*/ 51957 w 183884"/>
                  <a:gd name="connsiteY7" fmla="*/ 55937 h 78225"/>
                  <a:gd name="connsiteX8" fmla="*/ 28395 w 183884"/>
                  <a:gd name="connsiteY8" fmla="*/ 29172 h 78225"/>
                  <a:gd name="connsiteX9" fmla="*/ 558 w 183884"/>
                  <a:gd name="connsiteY9" fmla="*/ 2406 h 7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3884" h="78225">
                    <a:moveTo>
                      <a:pt x="558" y="2311"/>
                    </a:moveTo>
                    <a:cubicBezTo>
                      <a:pt x="558" y="2311"/>
                      <a:pt x="7018" y="121"/>
                      <a:pt x="25165" y="1264"/>
                    </a:cubicBezTo>
                    <a:cubicBezTo>
                      <a:pt x="43311" y="2406"/>
                      <a:pt x="61553" y="4502"/>
                      <a:pt x="74379" y="2311"/>
                    </a:cubicBezTo>
                    <a:cubicBezTo>
                      <a:pt x="87205" y="121"/>
                      <a:pt x="87205" y="-1975"/>
                      <a:pt x="97940" y="3359"/>
                    </a:cubicBezTo>
                    <a:cubicBezTo>
                      <a:pt x="108676" y="8693"/>
                      <a:pt x="127868" y="26981"/>
                      <a:pt x="142879" y="39840"/>
                    </a:cubicBezTo>
                    <a:cubicBezTo>
                      <a:pt x="157890" y="52698"/>
                      <a:pt x="191048" y="76321"/>
                      <a:pt x="182497" y="76321"/>
                    </a:cubicBezTo>
                    <a:cubicBezTo>
                      <a:pt x="173946" y="76321"/>
                      <a:pt x="117227" y="80607"/>
                      <a:pt x="96895" y="76321"/>
                    </a:cubicBezTo>
                    <a:cubicBezTo>
                      <a:pt x="76564" y="72034"/>
                      <a:pt x="59462" y="66700"/>
                      <a:pt x="51957" y="55937"/>
                    </a:cubicBezTo>
                    <a:cubicBezTo>
                      <a:pt x="44451" y="45174"/>
                      <a:pt x="39131" y="35554"/>
                      <a:pt x="28395" y="29172"/>
                    </a:cubicBezTo>
                    <a:cubicBezTo>
                      <a:pt x="17659" y="22790"/>
                      <a:pt x="-3718" y="10979"/>
                      <a:pt x="558" y="2406"/>
                    </a:cubicBezTo>
                    <a:close/>
                  </a:path>
                </a:pathLst>
              </a:custGeom>
              <a:solidFill>
                <a:srgbClr val="F7941D"/>
              </a:solidFill>
              <a:ln w="2850" cap="rnd">
                <a:solidFill>
                  <a:srgbClr val="8B5E3C"/>
                </a:solidFill>
                <a:prstDash val="solid"/>
                <a:round/>
              </a:ln>
            </p:spPr>
            <p:txBody>
              <a:bodyPr rtlCol="0" anchor="ctr"/>
              <a:lstStyle/>
              <a:p>
                <a:endParaRPr lang="en-US" dirty="0"/>
              </a:p>
            </p:txBody>
          </p:sp>
          <p:sp>
            <p:nvSpPr>
              <p:cNvPr id="2226" name="Freeform 2225">
                <a:extLst>
                  <a:ext uri="{FF2B5EF4-FFF2-40B4-BE49-F238E27FC236}">
                    <a16:creationId xmlns:a16="http://schemas.microsoft.com/office/drawing/2014/main" id="{DF14233A-D29B-2F2A-1923-53F834E05C03}"/>
                  </a:ext>
                </a:extLst>
              </p:cNvPr>
              <p:cNvSpPr/>
              <p:nvPr/>
            </p:nvSpPr>
            <p:spPr>
              <a:xfrm rot="-3438601">
                <a:off x="6334791" y="3463825"/>
                <a:ext cx="42753" cy="57911"/>
              </a:xfrm>
              <a:custGeom>
                <a:avLst/>
                <a:gdLst>
                  <a:gd name="connsiteX0" fmla="*/ 42753 w 42753"/>
                  <a:gd name="connsiteY0" fmla="*/ 28956 h 57911"/>
                  <a:gd name="connsiteX1" fmla="*/ 21377 w 42753"/>
                  <a:gd name="connsiteY1" fmla="*/ 57912 h 57911"/>
                  <a:gd name="connsiteX2" fmla="*/ 0 w 42753"/>
                  <a:gd name="connsiteY2" fmla="*/ 28956 h 57911"/>
                  <a:gd name="connsiteX3" fmla="*/ 21377 w 42753"/>
                  <a:gd name="connsiteY3" fmla="*/ 0 h 57911"/>
                  <a:gd name="connsiteX4" fmla="*/ 42753 w 42753"/>
                  <a:gd name="connsiteY4" fmla="*/ 28956 h 5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53" h="57911">
                    <a:moveTo>
                      <a:pt x="42753" y="28956"/>
                    </a:moveTo>
                    <a:cubicBezTo>
                      <a:pt x="42753" y="44948"/>
                      <a:pt x="33183" y="57912"/>
                      <a:pt x="21377" y="57912"/>
                    </a:cubicBezTo>
                    <a:cubicBezTo>
                      <a:pt x="9571" y="57912"/>
                      <a:pt x="0" y="44948"/>
                      <a:pt x="0" y="28956"/>
                    </a:cubicBezTo>
                    <a:cubicBezTo>
                      <a:pt x="0" y="12964"/>
                      <a:pt x="9571" y="0"/>
                      <a:pt x="21377" y="0"/>
                    </a:cubicBezTo>
                    <a:cubicBezTo>
                      <a:pt x="33183" y="0"/>
                      <a:pt x="42753" y="12964"/>
                      <a:pt x="42753" y="28956"/>
                    </a:cubicBezTo>
                    <a:close/>
                  </a:path>
                </a:pathLst>
              </a:custGeom>
              <a:solidFill>
                <a:srgbClr val="FBB040"/>
              </a:solidFill>
              <a:ln w="2850" cap="rnd">
                <a:solidFill>
                  <a:srgbClr val="8B5E3C"/>
                </a:solidFill>
                <a:prstDash val="solid"/>
                <a:round/>
              </a:ln>
            </p:spPr>
            <p:txBody>
              <a:bodyPr rtlCol="0" anchor="ctr"/>
              <a:lstStyle/>
              <a:p>
                <a:endParaRPr lang="en-US" dirty="0"/>
              </a:p>
            </p:txBody>
          </p:sp>
        </p:grpSp>
        <p:grpSp>
          <p:nvGrpSpPr>
            <p:cNvPr id="2227" name="Graphic 2221">
              <a:extLst>
                <a:ext uri="{FF2B5EF4-FFF2-40B4-BE49-F238E27FC236}">
                  <a16:creationId xmlns:a16="http://schemas.microsoft.com/office/drawing/2014/main" id="{28A1599D-5BAC-68A1-B61E-B45FD7EA64A4}"/>
                </a:ext>
              </a:extLst>
            </p:cNvPr>
            <p:cNvGrpSpPr/>
            <p:nvPr/>
          </p:nvGrpSpPr>
          <p:grpSpPr>
            <a:xfrm>
              <a:off x="5701996" y="3418141"/>
              <a:ext cx="197195" cy="71261"/>
              <a:chOff x="5701996" y="3418141"/>
              <a:chExt cx="197195" cy="71261"/>
            </a:xfrm>
          </p:grpSpPr>
          <p:sp>
            <p:nvSpPr>
              <p:cNvPr id="2228" name="Freeform 2227">
                <a:extLst>
                  <a:ext uri="{FF2B5EF4-FFF2-40B4-BE49-F238E27FC236}">
                    <a16:creationId xmlns:a16="http://schemas.microsoft.com/office/drawing/2014/main" id="{3FD3404F-0388-7130-482E-959D3FA7AD8E}"/>
                  </a:ext>
                </a:extLst>
              </p:cNvPr>
              <p:cNvSpPr/>
              <p:nvPr/>
            </p:nvSpPr>
            <p:spPr>
              <a:xfrm>
                <a:off x="5701996" y="3418141"/>
                <a:ext cx="197195" cy="71261"/>
              </a:xfrm>
              <a:custGeom>
                <a:avLst/>
                <a:gdLst>
                  <a:gd name="connsiteX0" fmla="*/ 7 w 197195"/>
                  <a:gd name="connsiteY0" fmla="*/ 38195 h 71261"/>
                  <a:gd name="connsiteX1" fmla="*/ 22144 w 197195"/>
                  <a:gd name="connsiteY1" fmla="*/ 27337 h 71261"/>
                  <a:gd name="connsiteX2" fmla="*/ 67652 w 197195"/>
                  <a:gd name="connsiteY2" fmla="*/ 8572 h 71261"/>
                  <a:gd name="connsiteX3" fmla="*/ 89694 w 197195"/>
                  <a:gd name="connsiteY3" fmla="*/ 95 h 71261"/>
                  <a:gd name="connsiteX4" fmla="*/ 145369 w 197195"/>
                  <a:gd name="connsiteY4" fmla="*/ 15525 h 71261"/>
                  <a:gd name="connsiteX5" fmla="*/ 196198 w 197195"/>
                  <a:gd name="connsiteY5" fmla="*/ 33147 h 71261"/>
                  <a:gd name="connsiteX6" fmla="*/ 117721 w 197195"/>
                  <a:gd name="connsiteY6" fmla="*/ 67437 h 71261"/>
                  <a:gd name="connsiteX7" fmla="*/ 68412 w 197195"/>
                  <a:gd name="connsiteY7" fmla="*/ 66770 h 71261"/>
                  <a:gd name="connsiteX8" fmla="*/ 36205 w 197195"/>
                  <a:gd name="connsiteY8" fmla="*/ 51625 h 71261"/>
                  <a:gd name="connsiteX9" fmla="*/ 7 w 197195"/>
                  <a:gd name="connsiteY9" fmla="*/ 38195 h 71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7195" h="71261">
                    <a:moveTo>
                      <a:pt x="7" y="38195"/>
                    </a:moveTo>
                    <a:cubicBezTo>
                      <a:pt x="7" y="38195"/>
                      <a:pt x="5042" y="33623"/>
                      <a:pt x="22144" y="27337"/>
                    </a:cubicBezTo>
                    <a:cubicBezTo>
                      <a:pt x="39245" y="21050"/>
                      <a:pt x="56726" y="15716"/>
                      <a:pt x="67652" y="8572"/>
                    </a:cubicBezTo>
                    <a:cubicBezTo>
                      <a:pt x="78578" y="1429"/>
                      <a:pt x="77723" y="-476"/>
                      <a:pt x="89694" y="95"/>
                    </a:cubicBezTo>
                    <a:cubicBezTo>
                      <a:pt x="101665" y="666"/>
                      <a:pt x="126557" y="9715"/>
                      <a:pt x="145369" y="15525"/>
                    </a:cubicBezTo>
                    <a:cubicBezTo>
                      <a:pt x="164180" y="21336"/>
                      <a:pt x="203988" y="29718"/>
                      <a:pt x="196198" y="33147"/>
                    </a:cubicBezTo>
                    <a:cubicBezTo>
                      <a:pt x="188407" y="36576"/>
                      <a:pt x="138053" y="63246"/>
                      <a:pt x="117721" y="67437"/>
                    </a:cubicBezTo>
                    <a:cubicBezTo>
                      <a:pt x="97390" y="71628"/>
                      <a:pt x="79528" y="73628"/>
                      <a:pt x="68412" y="66770"/>
                    </a:cubicBezTo>
                    <a:cubicBezTo>
                      <a:pt x="57296" y="59912"/>
                      <a:pt x="48556" y="53245"/>
                      <a:pt x="36205" y="51625"/>
                    </a:cubicBezTo>
                    <a:cubicBezTo>
                      <a:pt x="23854" y="50006"/>
                      <a:pt x="-468" y="47720"/>
                      <a:pt x="7" y="38195"/>
                    </a:cubicBezTo>
                    <a:close/>
                  </a:path>
                </a:pathLst>
              </a:custGeom>
              <a:solidFill>
                <a:srgbClr val="F7941D"/>
              </a:solidFill>
              <a:ln w="2850" cap="rnd">
                <a:solidFill>
                  <a:srgbClr val="8B5E3C"/>
                </a:solidFill>
                <a:prstDash val="solid"/>
                <a:round/>
              </a:ln>
            </p:spPr>
            <p:txBody>
              <a:bodyPr rtlCol="0" anchor="ctr"/>
              <a:lstStyle/>
              <a:p>
                <a:endParaRPr lang="en-US" dirty="0"/>
              </a:p>
            </p:txBody>
          </p:sp>
          <p:sp>
            <p:nvSpPr>
              <p:cNvPr id="2229" name="Freeform 2228">
                <a:extLst>
                  <a:ext uri="{FF2B5EF4-FFF2-40B4-BE49-F238E27FC236}">
                    <a16:creationId xmlns:a16="http://schemas.microsoft.com/office/drawing/2014/main" id="{5F57D41F-0C38-5D1B-79B8-4D32855009D5}"/>
                  </a:ext>
                </a:extLst>
              </p:cNvPr>
              <p:cNvSpPr/>
              <p:nvPr/>
            </p:nvSpPr>
            <p:spPr>
              <a:xfrm rot="-4850999">
                <a:off x="5776197" y="3424578"/>
                <a:ext cx="42753" cy="57911"/>
              </a:xfrm>
              <a:custGeom>
                <a:avLst/>
                <a:gdLst>
                  <a:gd name="connsiteX0" fmla="*/ 42753 w 42753"/>
                  <a:gd name="connsiteY0" fmla="*/ 28956 h 57911"/>
                  <a:gd name="connsiteX1" fmla="*/ 21377 w 42753"/>
                  <a:gd name="connsiteY1" fmla="*/ 57912 h 57911"/>
                  <a:gd name="connsiteX2" fmla="*/ 0 w 42753"/>
                  <a:gd name="connsiteY2" fmla="*/ 28956 h 57911"/>
                  <a:gd name="connsiteX3" fmla="*/ 21377 w 42753"/>
                  <a:gd name="connsiteY3" fmla="*/ 0 h 57911"/>
                  <a:gd name="connsiteX4" fmla="*/ 42753 w 42753"/>
                  <a:gd name="connsiteY4" fmla="*/ 28956 h 5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53" h="57911">
                    <a:moveTo>
                      <a:pt x="42753" y="28956"/>
                    </a:moveTo>
                    <a:cubicBezTo>
                      <a:pt x="42753" y="44948"/>
                      <a:pt x="33183" y="57912"/>
                      <a:pt x="21377" y="57912"/>
                    </a:cubicBezTo>
                    <a:cubicBezTo>
                      <a:pt x="9571" y="57912"/>
                      <a:pt x="0" y="44948"/>
                      <a:pt x="0" y="28956"/>
                    </a:cubicBezTo>
                    <a:cubicBezTo>
                      <a:pt x="0" y="12964"/>
                      <a:pt x="9571" y="0"/>
                      <a:pt x="21377" y="0"/>
                    </a:cubicBezTo>
                    <a:cubicBezTo>
                      <a:pt x="33183" y="0"/>
                      <a:pt x="42753" y="12964"/>
                      <a:pt x="42753" y="28956"/>
                    </a:cubicBezTo>
                    <a:close/>
                  </a:path>
                </a:pathLst>
              </a:custGeom>
              <a:solidFill>
                <a:srgbClr val="FBB040"/>
              </a:solidFill>
              <a:ln w="2850" cap="rnd">
                <a:solidFill>
                  <a:srgbClr val="8B5E3C"/>
                </a:solidFill>
                <a:prstDash val="solid"/>
                <a:round/>
              </a:ln>
            </p:spPr>
            <p:txBody>
              <a:bodyPr rtlCol="0" anchor="ctr"/>
              <a:lstStyle/>
              <a:p>
                <a:endParaRPr lang="en-US" dirty="0"/>
              </a:p>
            </p:txBody>
          </p:sp>
        </p:grpSp>
        <p:grpSp>
          <p:nvGrpSpPr>
            <p:cNvPr id="2230" name="Graphic 2221">
              <a:extLst>
                <a:ext uri="{FF2B5EF4-FFF2-40B4-BE49-F238E27FC236}">
                  <a16:creationId xmlns:a16="http://schemas.microsoft.com/office/drawing/2014/main" id="{DF1331F8-548A-12EE-DDA5-FE8BB22A5B5C}"/>
                </a:ext>
              </a:extLst>
            </p:cNvPr>
            <p:cNvGrpSpPr/>
            <p:nvPr/>
          </p:nvGrpSpPr>
          <p:grpSpPr>
            <a:xfrm>
              <a:off x="6194332" y="3357329"/>
              <a:ext cx="190116" cy="71874"/>
              <a:chOff x="6194332" y="3357329"/>
              <a:chExt cx="190116" cy="71874"/>
            </a:xfrm>
          </p:grpSpPr>
          <p:sp>
            <p:nvSpPr>
              <p:cNvPr id="2231" name="Freeform 2230">
                <a:extLst>
                  <a:ext uri="{FF2B5EF4-FFF2-40B4-BE49-F238E27FC236}">
                    <a16:creationId xmlns:a16="http://schemas.microsoft.com/office/drawing/2014/main" id="{29BB2EBD-D137-623B-919A-A546551DFA9C}"/>
                  </a:ext>
                </a:extLst>
              </p:cNvPr>
              <p:cNvSpPr/>
              <p:nvPr/>
            </p:nvSpPr>
            <p:spPr>
              <a:xfrm>
                <a:off x="6194332" y="3357329"/>
                <a:ext cx="190116" cy="71874"/>
              </a:xfrm>
              <a:custGeom>
                <a:avLst/>
                <a:gdLst>
                  <a:gd name="connsiteX0" fmla="*/ 0 w 190116"/>
                  <a:gd name="connsiteY0" fmla="*/ 59002 h 71874"/>
                  <a:gd name="connsiteX1" fmla="*/ 18906 w 190116"/>
                  <a:gd name="connsiteY1" fmla="*/ 43190 h 71874"/>
                  <a:gd name="connsiteX2" fmla="*/ 58715 w 190116"/>
                  <a:gd name="connsiteY2" fmla="*/ 14234 h 71874"/>
                  <a:gd name="connsiteX3" fmla="*/ 78096 w 190116"/>
                  <a:gd name="connsiteY3" fmla="*/ 804 h 71874"/>
                  <a:gd name="connsiteX4" fmla="*/ 135861 w 190116"/>
                  <a:gd name="connsiteY4" fmla="*/ 2614 h 71874"/>
                  <a:gd name="connsiteX5" fmla="*/ 189350 w 190116"/>
                  <a:gd name="connsiteY5" fmla="*/ 7662 h 71874"/>
                  <a:gd name="connsiteX6" fmla="*/ 121230 w 190116"/>
                  <a:gd name="connsiteY6" fmla="*/ 59573 h 71874"/>
                  <a:gd name="connsiteX7" fmla="*/ 73156 w 190116"/>
                  <a:gd name="connsiteY7" fmla="*/ 70622 h 71874"/>
                  <a:gd name="connsiteX8" fmla="*/ 38288 w 190116"/>
                  <a:gd name="connsiteY8" fmla="*/ 63574 h 71874"/>
                  <a:gd name="connsiteX9" fmla="*/ 0 w 190116"/>
                  <a:gd name="connsiteY9" fmla="*/ 59097 h 71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116" h="71874">
                    <a:moveTo>
                      <a:pt x="0" y="59002"/>
                    </a:moveTo>
                    <a:cubicBezTo>
                      <a:pt x="0" y="59002"/>
                      <a:pt x="3800" y="53382"/>
                      <a:pt x="18906" y="43190"/>
                    </a:cubicBezTo>
                    <a:cubicBezTo>
                      <a:pt x="34013" y="32999"/>
                      <a:pt x="49784" y="23664"/>
                      <a:pt x="58715" y="14234"/>
                    </a:cubicBezTo>
                    <a:cubicBezTo>
                      <a:pt x="67645" y="4805"/>
                      <a:pt x="66315" y="2995"/>
                      <a:pt x="78096" y="804"/>
                    </a:cubicBezTo>
                    <a:cubicBezTo>
                      <a:pt x="89877" y="-1387"/>
                      <a:pt x="116194" y="1471"/>
                      <a:pt x="135861" y="2614"/>
                    </a:cubicBezTo>
                    <a:cubicBezTo>
                      <a:pt x="155527" y="3757"/>
                      <a:pt x="196191" y="2423"/>
                      <a:pt x="189350" y="7662"/>
                    </a:cubicBezTo>
                    <a:cubicBezTo>
                      <a:pt x="182510" y="12901"/>
                      <a:pt x="139946" y="50620"/>
                      <a:pt x="121230" y="59573"/>
                    </a:cubicBezTo>
                    <a:cubicBezTo>
                      <a:pt x="102513" y="68527"/>
                      <a:pt x="85602" y="74623"/>
                      <a:pt x="73156" y="70622"/>
                    </a:cubicBezTo>
                    <a:cubicBezTo>
                      <a:pt x="60710" y="66622"/>
                      <a:pt x="50639" y="62145"/>
                      <a:pt x="38288" y="63574"/>
                    </a:cubicBezTo>
                    <a:cubicBezTo>
                      <a:pt x="25937" y="65002"/>
                      <a:pt x="1710" y="68527"/>
                      <a:pt x="0" y="59097"/>
                    </a:cubicBezTo>
                    <a:close/>
                  </a:path>
                </a:pathLst>
              </a:custGeom>
              <a:solidFill>
                <a:srgbClr val="F7941D"/>
              </a:solidFill>
              <a:ln w="2850" cap="rnd">
                <a:solidFill>
                  <a:srgbClr val="8B5E3C"/>
                </a:solidFill>
                <a:prstDash val="solid"/>
                <a:round/>
              </a:ln>
            </p:spPr>
            <p:txBody>
              <a:bodyPr rtlCol="0" anchor="ctr"/>
              <a:lstStyle/>
              <a:p>
                <a:endParaRPr lang="en-US" dirty="0"/>
              </a:p>
            </p:txBody>
          </p:sp>
          <p:sp>
            <p:nvSpPr>
              <p:cNvPr id="2232" name="Freeform 2231">
                <a:extLst>
                  <a:ext uri="{FF2B5EF4-FFF2-40B4-BE49-F238E27FC236}">
                    <a16:creationId xmlns:a16="http://schemas.microsoft.com/office/drawing/2014/main" id="{0B3BF9D1-CF27-62E9-4394-24A76390DC7B}"/>
                  </a:ext>
                </a:extLst>
              </p:cNvPr>
              <p:cNvSpPr/>
              <p:nvPr/>
            </p:nvSpPr>
            <p:spPr>
              <a:xfrm rot="-271200">
                <a:off x="6257361" y="3369253"/>
                <a:ext cx="57764" cy="42862"/>
              </a:xfrm>
              <a:custGeom>
                <a:avLst/>
                <a:gdLst>
                  <a:gd name="connsiteX0" fmla="*/ 57765 w 57764"/>
                  <a:gd name="connsiteY0" fmla="*/ 21431 h 42862"/>
                  <a:gd name="connsiteX1" fmla="*/ 28882 w 57764"/>
                  <a:gd name="connsiteY1" fmla="*/ 42863 h 42862"/>
                  <a:gd name="connsiteX2" fmla="*/ 0 w 57764"/>
                  <a:gd name="connsiteY2" fmla="*/ 21431 h 42862"/>
                  <a:gd name="connsiteX3" fmla="*/ 28882 w 57764"/>
                  <a:gd name="connsiteY3" fmla="*/ 0 h 42862"/>
                  <a:gd name="connsiteX4" fmla="*/ 57765 w 57764"/>
                  <a:gd name="connsiteY4" fmla="*/ 21431 h 42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764" h="42862">
                    <a:moveTo>
                      <a:pt x="57765" y="21431"/>
                    </a:moveTo>
                    <a:cubicBezTo>
                      <a:pt x="57765" y="33267"/>
                      <a:pt x="44834" y="42863"/>
                      <a:pt x="28882" y="42863"/>
                    </a:cubicBezTo>
                    <a:cubicBezTo>
                      <a:pt x="12931" y="42863"/>
                      <a:pt x="0" y="33267"/>
                      <a:pt x="0" y="21431"/>
                    </a:cubicBezTo>
                    <a:cubicBezTo>
                      <a:pt x="0" y="9595"/>
                      <a:pt x="12931" y="0"/>
                      <a:pt x="28882" y="0"/>
                    </a:cubicBezTo>
                    <a:cubicBezTo>
                      <a:pt x="44834" y="0"/>
                      <a:pt x="57765" y="9595"/>
                      <a:pt x="57765" y="21431"/>
                    </a:cubicBezTo>
                    <a:close/>
                  </a:path>
                </a:pathLst>
              </a:custGeom>
              <a:solidFill>
                <a:srgbClr val="FBB040"/>
              </a:solidFill>
              <a:ln w="2850" cap="rnd">
                <a:solidFill>
                  <a:srgbClr val="8B5E3C"/>
                </a:solidFill>
                <a:prstDash val="solid"/>
                <a:round/>
              </a:ln>
            </p:spPr>
            <p:txBody>
              <a:bodyPr rtlCol="0" anchor="ctr"/>
              <a:lstStyle/>
              <a:p>
                <a:endParaRPr lang="en-US" dirty="0"/>
              </a:p>
            </p:txBody>
          </p:sp>
        </p:grpSp>
        <p:grpSp>
          <p:nvGrpSpPr>
            <p:cNvPr id="2233" name="Graphic 2221">
              <a:extLst>
                <a:ext uri="{FF2B5EF4-FFF2-40B4-BE49-F238E27FC236}">
                  <a16:creationId xmlns:a16="http://schemas.microsoft.com/office/drawing/2014/main" id="{BCDA5142-28B0-B99E-26EF-472A2A471097}"/>
                </a:ext>
              </a:extLst>
            </p:cNvPr>
            <p:cNvGrpSpPr/>
            <p:nvPr/>
          </p:nvGrpSpPr>
          <p:grpSpPr>
            <a:xfrm>
              <a:off x="5770788" y="3466853"/>
              <a:ext cx="163454" cy="114466"/>
              <a:chOff x="5770788" y="3466853"/>
              <a:chExt cx="163454" cy="114466"/>
            </a:xfrm>
          </p:grpSpPr>
          <p:sp>
            <p:nvSpPr>
              <p:cNvPr id="2234" name="Freeform 2233">
                <a:extLst>
                  <a:ext uri="{FF2B5EF4-FFF2-40B4-BE49-F238E27FC236}">
                    <a16:creationId xmlns:a16="http://schemas.microsoft.com/office/drawing/2014/main" id="{1473C482-2369-D9F5-F4FF-576AEF34EE09}"/>
                  </a:ext>
                </a:extLst>
              </p:cNvPr>
              <p:cNvSpPr/>
              <p:nvPr/>
            </p:nvSpPr>
            <p:spPr>
              <a:xfrm>
                <a:off x="5770788" y="3466853"/>
                <a:ext cx="163454" cy="114466"/>
              </a:xfrm>
              <a:custGeom>
                <a:avLst/>
                <a:gdLst>
                  <a:gd name="connsiteX0" fmla="*/ 0 w 163454"/>
                  <a:gd name="connsiteY0" fmla="*/ 111498 h 114466"/>
                  <a:gd name="connsiteX1" fmla="*/ 12921 w 163454"/>
                  <a:gd name="connsiteY1" fmla="*/ 90448 h 114466"/>
                  <a:gd name="connsiteX2" fmla="*/ 41423 w 163454"/>
                  <a:gd name="connsiteY2" fmla="*/ 50157 h 114466"/>
                  <a:gd name="connsiteX3" fmla="*/ 55484 w 163454"/>
                  <a:gd name="connsiteY3" fmla="*/ 31202 h 114466"/>
                  <a:gd name="connsiteX4" fmla="*/ 110779 w 163454"/>
                  <a:gd name="connsiteY4" fmla="*/ 14343 h 114466"/>
                  <a:gd name="connsiteX5" fmla="*/ 163033 w 163454"/>
                  <a:gd name="connsiteY5" fmla="*/ 1960 h 114466"/>
                  <a:gd name="connsiteX6" fmla="*/ 115054 w 163454"/>
                  <a:gd name="connsiteY6" fmla="*/ 73017 h 114466"/>
                  <a:gd name="connsiteX7" fmla="*/ 73061 w 163454"/>
                  <a:gd name="connsiteY7" fmla="*/ 98925 h 114466"/>
                  <a:gd name="connsiteX8" fmla="*/ 37718 w 163454"/>
                  <a:gd name="connsiteY8" fmla="*/ 103402 h 114466"/>
                  <a:gd name="connsiteX9" fmla="*/ 0 w 163454"/>
                  <a:gd name="connsiteY9" fmla="*/ 111498 h 114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454" h="114466">
                    <a:moveTo>
                      <a:pt x="0" y="111498"/>
                    </a:moveTo>
                    <a:cubicBezTo>
                      <a:pt x="0" y="111498"/>
                      <a:pt x="1805" y="104926"/>
                      <a:pt x="12921" y="90448"/>
                    </a:cubicBezTo>
                    <a:cubicBezTo>
                      <a:pt x="24037" y="75970"/>
                      <a:pt x="36008" y="62063"/>
                      <a:pt x="41423" y="50157"/>
                    </a:cubicBezTo>
                    <a:cubicBezTo>
                      <a:pt x="46839" y="38251"/>
                      <a:pt x="45034" y="37108"/>
                      <a:pt x="55484" y="31202"/>
                    </a:cubicBezTo>
                    <a:cubicBezTo>
                      <a:pt x="65935" y="25297"/>
                      <a:pt x="91777" y="19582"/>
                      <a:pt x="110779" y="14343"/>
                    </a:cubicBezTo>
                    <a:cubicBezTo>
                      <a:pt x="129780" y="9104"/>
                      <a:pt x="167878" y="-5183"/>
                      <a:pt x="163033" y="1960"/>
                    </a:cubicBezTo>
                    <a:cubicBezTo>
                      <a:pt x="158188" y="9104"/>
                      <a:pt x="129970" y="58539"/>
                      <a:pt x="115054" y="73017"/>
                    </a:cubicBezTo>
                    <a:cubicBezTo>
                      <a:pt x="100138" y="87495"/>
                      <a:pt x="86077" y="98639"/>
                      <a:pt x="73061" y="98925"/>
                    </a:cubicBezTo>
                    <a:cubicBezTo>
                      <a:pt x="60045" y="99211"/>
                      <a:pt x="49024" y="98163"/>
                      <a:pt x="37718" y="103402"/>
                    </a:cubicBezTo>
                    <a:cubicBezTo>
                      <a:pt x="26412" y="108641"/>
                      <a:pt x="4655" y="119785"/>
                      <a:pt x="0" y="111498"/>
                    </a:cubicBezTo>
                    <a:close/>
                  </a:path>
                </a:pathLst>
              </a:custGeom>
              <a:solidFill>
                <a:srgbClr val="F7941D"/>
              </a:solidFill>
              <a:ln w="2850" cap="rnd">
                <a:solidFill>
                  <a:srgbClr val="8B5E3C"/>
                </a:solidFill>
                <a:prstDash val="solid"/>
                <a:round/>
              </a:ln>
            </p:spPr>
            <p:txBody>
              <a:bodyPr rtlCol="0" anchor="ctr"/>
              <a:lstStyle/>
              <a:p>
                <a:endParaRPr lang="en-US" dirty="0"/>
              </a:p>
            </p:txBody>
          </p:sp>
          <p:sp>
            <p:nvSpPr>
              <p:cNvPr id="2235" name="Freeform 2234">
                <a:extLst>
                  <a:ext uri="{FF2B5EF4-FFF2-40B4-BE49-F238E27FC236}">
                    <a16:creationId xmlns:a16="http://schemas.microsoft.com/office/drawing/2014/main" id="{385339DC-3910-3EEF-6EA8-64A83B5374A2}"/>
                  </a:ext>
                </a:extLst>
              </p:cNvPr>
              <p:cNvSpPr/>
              <p:nvPr/>
            </p:nvSpPr>
            <p:spPr>
              <a:xfrm rot="-1392598">
                <a:off x="5821004" y="3502941"/>
                <a:ext cx="57764" cy="42862"/>
              </a:xfrm>
              <a:custGeom>
                <a:avLst/>
                <a:gdLst>
                  <a:gd name="connsiteX0" fmla="*/ 57765 w 57764"/>
                  <a:gd name="connsiteY0" fmla="*/ 21431 h 42862"/>
                  <a:gd name="connsiteX1" fmla="*/ 28882 w 57764"/>
                  <a:gd name="connsiteY1" fmla="*/ 42862 h 42862"/>
                  <a:gd name="connsiteX2" fmla="*/ 0 w 57764"/>
                  <a:gd name="connsiteY2" fmla="*/ 21431 h 42862"/>
                  <a:gd name="connsiteX3" fmla="*/ 28882 w 57764"/>
                  <a:gd name="connsiteY3" fmla="*/ 0 h 42862"/>
                  <a:gd name="connsiteX4" fmla="*/ 57765 w 57764"/>
                  <a:gd name="connsiteY4" fmla="*/ 21431 h 42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764" h="42862">
                    <a:moveTo>
                      <a:pt x="57765" y="21431"/>
                    </a:moveTo>
                    <a:cubicBezTo>
                      <a:pt x="57765" y="33267"/>
                      <a:pt x="44834" y="42862"/>
                      <a:pt x="28882" y="42862"/>
                    </a:cubicBezTo>
                    <a:cubicBezTo>
                      <a:pt x="12931" y="42862"/>
                      <a:pt x="0" y="33267"/>
                      <a:pt x="0" y="21431"/>
                    </a:cubicBezTo>
                    <a:cubicBezTo>
                      <a:pt x="0" y="9595"/>
                      <a:pt x="12931" y="0"/>
                      <a:pt x="28882" y="0"/>
                    </a:cubicBezTo>
                    <a:cubicBezTo>
                      <a:pt x="44834" y="0"/>
                      <a:pt x="57765" y="9595"/>
                      <a:pt x="57765" y="21431"/>
                    </a:cubicBezTo>
                    <a:close/>
                  </a:path>
                </a:pathLst>
              </a:custGeom>
              <a:solidFill>
                <a:srgbClr val="FBB040"/>
              </a:solidFill>
              <a:ln w="2850" cap="rnd">
                <a:solidFill>
                  <a:srgbClr val="8B5E3C"/>
                </a:solidFill>
                <a:prstDash val="solid"/>
                <a:round/>
              </a:ln>
            </p:spPr>
            <p:txBody>
              <a:bodyPr rtlCol="0" anchor="ctr"/>
              <a:lstStyle/>
              <a:p>
                <a:endParaRPr lang="en-US" dirty="0"/>
              </a:p>
            </p:txBody>
          </p:sp>
        </p:grpSp>
        <p:grpSp>
          <p:nvGrpSpPr>
            <p:cNvPr id="2236" name="Graphic 2221">
              <a:extLst>
                <a:ext uri="{FF2B5EF4-FFF2-40B4-BE49-F238E27FC236}">
                  <a16:creationId xmlns:a16="http://schemas.microsoft.com/office/drawing/2014/main" id="{1A4B1437-67AF-D3FE-0F32-10B89FD1ED48}"/>
                </a:ext>
              </a:extLst>
            </p:cNvPr>
            <p:cNvGrpSpPr/>
            <p:nvPr/>
          </p:nvGrpSpPr>
          <p:grpSpPr>
            <a:xfrm>
              <a:off x="5827128" y="3371367"/>
              <a:ext cx="181325" cy="83644"/>
              <a:chOff x="5827128" y="3371367"/>
              <a:chExt cx="181325" cy="83644"/>
            </a:xfrm>
          </p:grpSpPr>
          <p:sp>
            <p:nvSpPr>
              <p:cNvPr id="2237" name="Freeform 2236">
                <a:extLst>
                  <a:ext uri="{FF2B5EF4-FFF2-40B4-BE49-F238E27FC236}">
                    <a16:creationId xmlns:a16="http://schemas.microsoft.com/office/drawing/2014/main" id="{D33BC465-88B9-1EAF-5F83-7A5A0B622EC6}"/>
                  </a:ext>
                </a:extLst>
              </p:cNvPr>
              <p:cNvSpPr/>
              <p:nvPr/>
            </p:nvSpPr>
            <p:spPr>
              <a:xfrm>
                <a:off x="5827128" y="3371367"/>
                <a:ext cx="181325" cy="83644"/>
              </a:xfrm>
              <a:custGeom>
                <a:avLst/>
                <a:gdLst>
                  <a:gd name="connsiteX0" fmla="*/ 0 w 181325"/>
                  <a:gd name="connsiteY0" fmla="*/ 79159 h 83644"/>
                  <a:gd name="connsiteX1" fmla="*/ 16626 w 181325"/>
                  <a:gd name="connsiteY1" fmla="*/ 60966 h 83644"/>
                  <a:gd name="connsiteX2" fmla="*/ 52159 w 181325"/>
                  <a:gd name="connsiteY2" fmla="*/ 26772 h 83644"/>
                  <a:gd name="connsiteX3" fmla="*/ 69546 w 181325"/>
                  <a:gd name="connsiteY3" fmla="*/ 10865 h 83644"/>
                  <a:gd name="connsiteX4" fmla="*/ 127025 w 181325"/>
                  <a:gd name="connsiteY4" fmla="*/ 4769 h 83644"/>
                  <a:gd name="connsiteX5" fmla="*/ 180705 w 181325"/>
                  <a:gd name="connsiteY5" fmla="*/ 2483 h 83644"/>
                  <a:gd name="connsiteX6" fmla="*/ 120280 w 181325"/>
                  <a:gd name="connsiteY6" fmla="*/ 63157 h 83644"/>
                  <a:gd name="connsiteX7" fmla="*/ 74201 w 181325"/>
                  <a:gd name="connsiteY7" fmla="*/ 80588 h 83644"/>
                  <a:gd name="connsiteX8" fmla="*/ 38668 w 181325"/>
                  <a:gd name="connsiteY8" fmla="*/ 78302 h 83644"/>
                  <a:gd name="connsiteX9" fmla="*/ 95 w 181325"/>
                  <a:gd name="connsiteY9" fmla="*/ 79064 h 83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1325" h="83644">
                    <a:moveTo>
                      <a:pt x="0" y="79159"/>
                    </a:moveTo>
                    <a:cubicBezTo>
                      <a:pt x="0" y="79159"/>
                      <a:pt x="3040" y="73063"/>
                      <a:pt x="16626" y="60966"/>
                    </a:cubicBezTo>
                    <a:cubicBezTo>
                      <a:pt x="30213" y="48869"/>
                      <a:pt x="44559" y="37439"/>
                      <a:pt x="52159" y="26772"/>
                    </a:cubicBezTo>
                    <a:cubicBezTo>
                      <a:pt x="59760" y="16104"/>
                      <a:pt x="58240" y="14675"/>
                      <a:pt x="69546" y="10865"/>
                    </a:cubicBezTo>
                    <a:cubicBezTo>
                      <a:pt x="80852" y="7055"/>
                      <a:pt x="107359" y="6293"/>
                      <a:pt x="127025" y="4769"/>
                    </a:cubicBezTo>
                    <a:cubicBezTo>
                      <a:pt x="146692" y="3245"/>
                      <a:pt x="186785" y="-3613"/>
                      <a:pt x="180705" y="2483"/>
                    </a:cubicBezTo>
                    <a:cubicBezTo>
                      <a:pt x="174624" y="8579"/>
                      <a:pt x="137666" y="51822"/>
                      <a:pt x="120280" y="63157"/>
                    </a:cubicBezTo>
                    <a:cubicBezTo>
                      <a:pt x="102893" y="74492"/>
                      <a:pt x="87027" y="82874"/>
                      <a:pt x="74201" y="80588"/>
                    </a:cubicBezTo>
                    <a:cubicBezTo>
                      <a:pt x="61375" y="78302"/>
                      <a:pt x="50734" y="75254"/>
                      <a:pt x="38668" y="78302"/>
                    </a:cubicBezTo>
                    <a:cubicBezTo>
                      <a:pt x="26602" y="81350"/>
                      <a:pt x="3135" y="88208"/>
                      <a:pt x="95" y="79064"/>
                    </a:cubicBezTo>
                    <a:close/>
                  </a:path>
                </a:pathLst>
              </a:custGeom>
              <a:solidFill>
                <a:srgbClr val="F7941D"/>
              </a:solidFill>
              <a:ln w="2850" cap="rnd">
                <a:solidFill>
                  <a:srgbClr val="8B5E3C"/>
                </a:solidFill>
                <a:prstDash val="solid"/>
                <a:round/>
              </a:ln>
            </p:spPr>
            <p:txBody>
              <a:bodyPr rtlCol="0" anchor="ctr"/>
              <a:lstStyle/>
              <a:p>
                <a:endParaRPr lang="en-US" dirty="0"/>
              </a:p>
            </p:txBody>
          </p:sp>
          <p:sp>
            <p:nvSpPr>
              <p:cNvPr id="2238" name="Freeform 2237">
                <a:extLst>
                  <a:ext uri="{FF2B5EF4-FFF2-40B4-BE49-F238E27FC236}">
                    <a16:creationId xmlns:a16="http://schemas.microsoft.com/office/drawing/2014/main" id="{A465468D-176B-5CE4-F360-EC644BD8FB07}"/>
                  </a:ext>
                </a:extLst>
              </p:cNvPr>
              <p:cNvSpPr/>
              <p:nvPr/>
            </p:nvSpPr>
            <p:spPr>
              <a:xfrm rot="-741599">
                <a:off x="5886099" y="3390990"/>
                <a:ext cx="57764" cy="42862"/>
              </a:xfrm>
              <a:custGeom>
                <a:avLst/>
                <a:gdLst>
                  <a:gd name="connsiteX0" fmla="*/ 57765 w 57764"/>
                  <a:gd name="connsiteY0" fmla="*/ 21431 h 42862"/>
                  <a:gd name="connsiteX1" fmla="*/ 28882 w 57764"/>
                  <a:gd name="connsiteY1" fmla="*/ 42862 h 42862"/>
                  <a:gd name="connsiteX2" fmla="*/ 0 w 57764"/>
                  <a:gd name="connsiteY2" fmla="*/ 21431 h 42862"/>
                  <a:gd name="connsiteX3" fmla="*/ 28882 w 57764"/>
                  <a:gd name="connsiteY3" fmla="*/ 0 h 42862"/>
                  <a:gd name="connsiteX4" fmla="*/ 57765 w 57764"/>
                  <a:gd name="connsiteY4" fmla="*/ 21431 h 42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764" h="42862">
                    <a:moveTo>
                      <a:pt x="57765" y="21431"/>
                    </a:moveTo>
                    <a:cubicBezTo>
                      <a:pt x="57765" y="33267"/>
                      <a:pt x="44834" y="42862"/>
                      <a:pt x="28882" y="42862"/>
                    </a:cubicBezTo>
                    <a:cubicBezTo>
                      <a:pt x="12931" y="42862"/>
                      <a:pt x="0" y="33267"/>
                      <a:pt x="0" y="21431"/>
                    </a:cubicBezTo>
                    <a:cubicBezTo>
                      <a:pt x="0" y="9595"/>
                      <a:pt x="12931" y="0"/>
                      <a:pt x="28882" y="0"/>
                    </a:cubicBezTo>
                    <a:cubicBezTo>
                      <a:pt x="44834" y="0"/>
                      <a:pt x="57765" y="9595"/>
                      <a:pt x="57765" y="21431"/>
                    </a:cubicBezTo>
                    <a:close/>
                  </a:path>
                </a:pathLst>
              </a:custGeom>
              <a:solidFill>
                <a:srgbClr val="FBB040"/>
              </a:solidFill>
              <a:ln w="2850" cap="rnd">
                <a:solidFill>
                  <a:srgbClr val="8B5E3C"/>
                </a:solidFill>
                <a:prstDash val="solid"/>
                <a:round/>
              </a:ln>
            </p:spPr>
            <p:txBody>
              <a:bodyPr rtlCol="0" anchor="ctr"/>
              <a:lstStyle/>
              <a:p>
                <a:endParaRPr lang="en-US" dirty="0"/>
              </a:p>
            </p:txBody>
          </p:sp>
        </p:grpSp>
        <p:grpSp>
          <p:nvGrpSpPr>
            <p:cNvPr id="2239" name="Graphic 2221">
              <a:extLst>
                <a:ext uri="{FF2B5EF4-FFF2-40B4-BE49-F238E27FC236}">
                  <a16:creationId xmlns:a16="http://schemas.microsoft.com/office/drawing/2014/main" id="{3CB7CB63-C84A-24B2-980F-976EB4EF10C3}"/>
                </a:ext>
              </a:extLst>
            </p:cNvPr>
            <p:cNvGrpSpPr/>
            <p:nvPr/>
          </p:nvGrpSpPr>
          <p:grpSpPr>
            <a:xfrm>
              <a:off x="5960956" y="3352442"/>
              <a:ext cx="192920" cy="73938"/>
              <a:chOff x="5960956" y="3352442"/>
              <a:chExt cx="192920" cy="73938"/>
            </a:xfrm>
          </p:grpSpPr>
          <p:sp>
            <p:nvSpPr>
              <p:cNvPr id="2240" name="Freeform 2239">
                <a:extLst>
                  <a:ext uri="{FF2B5EF4-FFF2-40B4-BE49-F238E27FC236}">
                    <a16:creationId xmlns:a16="http://schemas.microsoft.com/office/drawing/2014/main" id="{425A6DFB-6862-C95B-6657-B19E84BB060A}"/>
                  </a:ext>
                </a:extLst>
              </p:cNvPr>
              <p:cNvSpPr/>
              <p:nvPr/>
            </p:nvSpPr>
            <p:spPr>
              <a:xfrm>
                <a:off x="5960956" y="3352442"/>
                <a:ext cx="192920" cy="73938"/>
              </a:xfrm>
              <a:custGeom>
                <a:avLst/>
                <a:gdLst>
                  <a:gd name="connsiteX0" fmla="*/ 227 w 192920"/>
                  <a:gd name="connsiteY0" fmla="*/ 16550 h 73938"/>
                  <a:gd name="connsiteX1" fmla="*/ 24359 w 192920"/>
                  <a:gd name="connsiteY1" fmla="*/ 11502 h 73938"/>
                  <a:gd name="connsiteX2" fmla="*/ 73098 w 192920"/>
                  <a:gd name="connsiteY2" fmla="*/ 4549 h 73938"/>
                  <a:gd name="connsiteX3" fmla="*/ 96470 w 192920"/>
                  <a:gd name="connsiteY3" fmla="*/ 1786 h 73938"/>
                  <a:gd name="connsiteX4" fmla="*/ 146729 w 192920"/>
                  <a:gd name="connsiteY4" fmla="*/ 30457 h 73938"/>
                  <a:gd name="connsiteX5" fmla="*/ 191668 w 192920"/>
                  <a:gd name="connsiteY5" fmla="*/ 59984 h 73938"/>
                  <a:gd name="connsiteX6" fmla="*/ 107206 w 192920"/>
                  <a:gd name="connsiteY6" fmla="*/ 73891 h 73938"/>
                  <a:gd name="connsiteX7" fmla="*/ 59607 w 192920"/>
                  <a:gd name="connsiteY7" fmla="*/ 61127 h 73938"/>
                  <a:gd name="connsiteX8" fmla="*/ 32055 w 192920"/>
                  <a:gd name="connsiteY8" fmla="*/ 38553 h 73938"/>
                  <a:gd name="connsiteX9" fmla="*/ 227 w 192920"/>
                  <a:gd name="connsiteY9" fmla="*/ 16645 h 73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2920" h="73938">
                    <a:moveTo>
                      <a:pt x="227" y="16550"/>
                    </a:moveTo>
                    <a:cubicBezTo>
                      <a:pt x="227" y="16550"/>
                      <a:pt x="6213" y="13407"/>
                      <a:pt x="24359" y="11502"/>
                    </a:cubicBezTo>
                    <a:cubicBezTo>
                      <a:pt x="42506" y="9597"/>
                      <a:pt x="60747" y="8740"/>
                      <a:pt x="73098" y="4549"/>
                    </a:cubicBezTo>
                    <a:cubicBezTo>
                      <a:pt x="85449" y="358"/>
                      <a:pt x="85069" y="-1738"/>
                      <a:pt x="96470" y="1786"/>
                    </a:cubicBezTo>
                    <a:cubicBezTo>
                      <a:pt x="107871" y="5311"/>
                      <a:pt x="129818" y="20170"/>
                      <a:pt x="146729" y="30457"/>
                    </a:cubicBezTo>
                    <a:cubicBezTo>
                      <a:pt x="163640" y="40744"/>
                      <a:pt x="200123" y="58555"/>
                      <a:pt x="191668" y="59984"/>
                    </a:cubicBezTo>
                    <a:cubicBezTo>
                      <a:pt x="183212" y="61413"/>
                      <a:pt x="128012" y="74843"/>
                      <a:pt x="107206" y="73891"/>
                    </a:cubicBezTo>
                    <a:cubicBezTo>
                      <a:pt x="86399" y="72938"/>
                      <a:pt x="68728" y="70462"/>
                      <a:pt x="59607" y="61127"/>
                    </a:cubicBezTo>
                    <a:cubicBezTo>
                      <a:pt x="50486" y="51793"/>
                      <a:pt x="43646" y="43125"/>
                      <a:pt x="32055" y="38553"/>
                    </a:cubicBezTo>
                    <a:cubicBezTo>
                      <a:pt x="20464" y="33981"/>
                      <a:pt x="-2528" y="25790"/>
                      <a:pt x="227" y="16645"/>
                    </a:cubicBezTo>
                    <a:close/>
                  </a:path>
                </a:pathLst>
              </a:custGeom>
              <a:solidFill>
                <a:srgbClr val="F7941D"/>
              </a:solidFill>
              <a:ln w="2850" cap="rnd">
                <a:solidFill>
                  <a:srgbClr val="8B5E3C"/>
                </a:solidFill>
                <a:prstDash val="solid"/>
                <a:round/>
              </a:ln>
            </p:spPr>
            <p:txBody>
              <a:bodyPr rtlCol="0" anchor="ctr"/>
              <a:lstStyle/>
              <a:p>
                <a:endParaRPr lang="en-US" dirty="0"/>
              </a:p>
            </p:txBody>
          </p:sp>
          <p:sp>
            <p:nvSpPr>
              <p:cNvPr id="2241" name="Freeform 2240">
                <a:extLst>
                  <a:ext uri="{FF2B5EF4-FFF2-40B4-BE49-F238E27FC236}">
                    <a16:creationId xmlns:a16="http://schemas.microsoft.com/office/drawing/2014/main" id="{E0F1BBDB-9B8D-10C1-2684-47C4EB4B06CE}"/>
                  </a:ext>
                </a:extLst>
              </p:cNvPr>
              <p:cNvSpPr/>
              <p:nvPr/>
            </p:nvSpPr>
            <p:spPr>
              <a:xfrm rot="-4000201">
                <a:off x="6033132" y="3360478"/>
                <a:ext cx="42753" cy="57911"/>
              </a:xfrm>
              <a:custGeom>
                <a:avLst/>
                <a:gdLst>
                  <a:gd name="connsiteX0" fmla="*/ 42753 w 42753"/>
                  <a:gd name="connsiteY0" fmla="*/ 28956 h 57911"/>
                  <a:gd name="connsiteX1" fmla="*/ 21377 w 42753"/>
                  <a:gd name="connsiteY1" fmla="*/ 57912 h 57911"/>
                  <a:gd name="connsiteX2" fmla="*/ 0 w 42753"/>
                  <a:gd name="connsiteY2" fmla="*/ 28956 h 57911"/>
                  <a:gd name="connsiteX3" fmla="*/ 21377 w 42753"/>
                  <a:gd name="connsiteY3" fmla="*/ 0 h 57911"/>
                  <a:gd name="connsiteX4" fmla="*/ 42753 w 42753"/>
                  <a:gd name="connsiteY4" fmla="*/ 28956 h 5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53" h="57911">
                    <a:moveTo>
                      <a:pt x="42753" y="28956"/>
                    </a:moveTo>
                    <a:cubicBezTo>
                      <a:pt x="42753" y="44948"/>
                      <a:pt x="33183" y="57912"/>
                      <a:pt x="21377" y="57912"/>
                    </a:cubicBezTo>
                    <a:cubicBezTo>
                      <a:pt x="9571" y="57912"/>
                      <a:pt x="0" y="44948"/>
                      <a:pt x="0" y="28956"/>
                    </a:cubicBezTo>
                    <a:cubicBezTo>
                      <a:pt x="0" y="12964"/>
                      <a:pt x="9571" y="0"/>
                      <a:pt x="21377" y="0"/>
                    </a:cubicBezTo>
                    <a:cubicBezTo>
                      <a:pt x="33183" y="0"/>
                      <a:pt x="42753" y="12964"/>
                      <a:pt x="42753" y="28956"/>
                    </a:cubicBezTo>
                    <a:close/>
                  </a:path>
                </a:pathLst>
              </a:custGeom>
              <a:solidFill>
                <a:srgbClr val="FBB040"/>
              </a:solidFill>
              <a:ln w="2850" cap="rnd">
                <a:solidFill>
                  <a:srgbClr val="8B5E3C"/>
                </a:solidFill>
                <a:prstDash val="solid"/>
                <a:round/>
              </a:ln>
            </p:spPr>
            <p:txBody>
              <a:bodyPr rtlCol="0" anchor="ctr"/>
              <a:lstStyle/>
              <a:p>
                <a:endParaRPr lang="en-US" dirty="0"/>
              </a:p>
            </p:txBody>
          </p:sp>
        </p:grpSp>
        <p:sp>
          <p:nvSpPr>
            <p:cNvPr id="2242" name="Freeform 2241">
              <a:extLst>
                <a:ext uri="{FF2B5EF4-FFF2-40B4-BE49-F238E27FC236}">
                  <a16:creationId xmlns:a16="http://schemas.microsoft.com/office/drawing/2014/main" id="{1F70AE69-E50A-C8D2-4499-C91CB7A4C40B}"/>
                </a:ext>
              </a:extLst>
            </p:cNvPr>
            <p:cNvSpPr/>
            <p:nvPr/>
          </p:nvSpPr>
          <p:spPr>
            <a:xfrm>
              <a:off x="6026074" y="3365483"/>
              <a:ext cx="204085" cy="109678"/>
            </a:xfrm>
            <a:custGeom>
              <a:avLst/>
              <a:gdLst>
                <a:gd name="connsiteX0" fmla="*/ 0 w 204085"/>
                <a:gd name="connsiteY0" fmla="*/ 106093 h 109678"/>
                <a:gd name="connsiteX1" fmla="*/ 19762 w 204085"/>
                <a:gd name="connsiteY1" fmla="*/ 84852 h 109678"/>
                <a:gd name="connsiteX2" fmla="*/ 61470 w 204085"/>
                <a:gd name="connsiteY2" fmla="*/ 44466 h 109678"/>
                <a:gd name="connsiteX3" fmla="*/ 81802 w 204085"/>
                <a:gd name="connsiteY3" fmla="*/ 25512 h 109678"/>
                <a:gd name="connsiteX4" fmla="*/ 144792 w 204085"/>
                <a:gd name="connsiteY4" fmla="*/ 11605 h 109678"/>
                <a:gd name="connsiteX5" fmla="*/ 203316 w 204085"/>
                <a:gd name="connsiteY5" fmla="*/ 2175 h 109678"/>
                <a:gd name="connsiteX6" fmla="*/ 132156 w 204085"/>
                <a:gd name="connsiteY6" fmla="*/ 73613 h 109678"/>
                <a:gd name="connsiteX7" fmla="*/ 80471 w 204085"/>
                <a:gd name="connsiteY7" fmla="*/ 97902 h 109678"/>
                <a:gd name="connsiteX8" fmla="*/ 42088 w 204085"/>
                <a:gd name="connsiteY8" fmla="*/ 100188 h 109678"/>
                <a:gd name="connsiteX9" fmla="*/ 95 w 204085"/>
                <a:gd name="connsiteY9" fmla="*/ 105998 h 109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4085" h="109678">
                  <a:moveTo>
                    <a:pt x="0" y="106093"/>
                  </a:moveTo>
                  <a:cubicBezTo>
                    <a:pt x="0" y="106093"/>
                    <a:pt x="3800" y="99331"/>
                    <a:pt x="19762" y="84852"/>
                  </a:cubicBezTo>
                  <a:cubicBezTo>
                    <a:pt x="35723" y="70374"/>
                    <a:pt x="52254" y="56563"/>
                    <a:pt x="61470" y="44466"/>
                  </a:cubicBezTo>
                  <a:cubicBezTo>
                    <a:pt x="70686" y="32370"/>
                    <a:pt x="69166" y="30941"/>
                    <a:pt x="81802" y="25512"/>
                  </a:cubicBezTo>
                  <a:cubicBezTo>
                    <a:pt x="94438" y="20082"/>
                    <a:pt x="123320" y="15796"/>
                    <a:pt x="144792" y="11605"/>
                  </a:cubicBezTo>
                  <a:cubicBezTo>
                    <a:pt x="166263" y="7414"/>
                    <a:pt x="210442" y="-4968"/>
                    <a:pt x="203316" y="2175"/>
                  </a:cubicBezTo>
                  <a:cubicBezTo>
                    <a:pt x="196191" y="9319"/>
                    <a:pt x="152012" y="59421"/>
                    <a:pt x="132156" y="73613"/>
                  </a:cubicBezTo>
                  <a:cubicBezTo>
                    <a:pt x="112299" y="87805"/>
                    <a:pt x="94248" y="98664"/>
                    <a:pt x="80471" y="97902"/>
                  </a:cubicBezTo>
                  <a:cubicBezTo>
                    <a:pt x="66695" y="97140"/>
                    <a:pt x="55484" y="95425"/>
                    <a:pt x="42088" y="100188"/>
                  </a:cubicBezTo>
                  <a:cubicBezTo>
                    <a:pt x="28692" y="104950"/>
                    <a:pt x="2565" y="115142"/>
                    <a:pt x="95" y="105998"/>
                  </a:cubicBezTo>
                  <a:close/>
                </a:path>
              </a:pathLst>
            </a:custGeom>
            <a:solidFill>
              <a:srgbClr val="F7941D"/>
            </a:solidFill>
            <a:ln w="3040" cap="rnd">
              <a:solidFill>
                <a:srgbClr val="8B5E3C"/>
              </a:solidFill>
              <a:prstDash val="solid"/>
              <a:round/>
            </a:ln>
          </p:spPr>
          <p:txBody>
            <a:bodyPr rtlCol="0" anchor="ctr"/>
            <a:lstStyle/>
            <a:p>
              <a:endParaRPr lang="en-US" dirty="0"/>
            </a:p>
          </p:txBody>
        </p:sp>
        <p:grpSp>
          <p:nvGrpSpPr>
            <p:cNvPr id="2243" name="Graphic 2221">
              <a:extLst>
                <a:ext uri="{FF2B5EF4-FFF2-40B4-BE49-F238E27FC236}">
                  <a16:creationId xmlns:a16="http://schemas.microsoft.com/office/drawing/2014/main" id="{9B51B5E0-F85E-C4CD-F85F-A2448F18B438}"/>
                </a:ext>
              </a:extLst>
            </p:cNvPr>
            <p:cNvGrpSpPr/>
            <p:nvPr/>
          </p:nvGrpSpPr>
          <p:grpSpPr>
            <a:xfrm>
              <a:off x="6138480" y="3407924"/>
              <a:ext cx="183884" cy="78225"/>
              <a:chOff x="6138480" y="3407924"/>
              <a:chExt cx="183884" cy="78225"/>
            </a:xfrm>
          </p:grpSpPr>
          <p:sp>
            <p:nvSpPr>
              <p:cNvPr id="2244" name="Freeform 2243">
                <a:extLst>
                  <a:ext uri="{FF2B5EF4-FFF2-40B4-BE49-F238E27FC236}">
                    <a16:creationId xmlns:a16="http://schemas.microsoft.com/office/drawing/2014/main" id="{6DFCCA16-4910-A156-C535-664B335DC49D}"/>
                  </a:ext>
                </a:extLst>
              </p:cNvPr>
              <p:cNvSpPr/>
              <p:nvPr/>
            </p:nvSpPr>
            <p:spPr>
              <a:xfrm>
                <a:off x="6138480" y="3407924"/>
                <a:ext cx="183884" cy="78225"/>
              </a:xfrm>
              <a:custGeom>
                <a:avLst/>
                <a:gdLst>
                  <a:gd name="connsiteX0" fmla="*/ 558 w 183884"/>
                  <a:gd name="connsiteY0" fmla="*/ 2311 h 78225"/>
                  <a:gd name="connsiteX1" fmla="*/ 25164 w 183884"/>
                  <a:gd name="connsiteY1" fmla="*/ 1264 h 78225"/>
                  <a:gd name="connsiteX2" fmla="*/ 74379 w 183884"/>
                  <a:gd name="connsiteY2" fmla="*/ 2311 h 78225"/>
                  <a:gd name="connsiteX3" fmla="*/ 97940 w 183884"/>
                  <a:gd name="connsiteY3" fmla="*/ 3359 h 78225"/>
                  <a:gd name="connsiteX4" fmla="*/ 142879 w 183884"/>
                  <a:gd name="connsiteY4" fmla="*/ 39840 h 78225"/>
                  <a:gd name="connsiteX5" fmla="*/ 182497 w 183884"/>
                  <a:gd name="connsiteY5" fmla="*/ 76320 h 78225"/>
                  <a:gd name="connsiteX6" fmla="*/ 96895 w 183884"/>
                  <a:gd name="connsiteY6" fmla="*/ 76320 h 78225"/>
                  <a:gd name="connsiteX7" fmla="*/ 51957 w 183884"/>
                  <a:gd name="connsiteY7" fmla="*/ 55937 h 78225"/>
                  <a:gd name="connsiteX8" fmla="*/ 28395 w 183884"/>
                  <a:gd name="connsiteY8" fmla="*/ 29172 h 78225"/>
                  <a:gd name="connsiteX9" fmla="*/ 558 w 183884"/>
                  <a:gd name="connsiteY9" fmla="*/ 2407 h 7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3884" h="78225">
                    <a:moveTo>
                      <a:pt x="558" y="2311"/>
                    </a:moveTo>
                    <a:cubicBezTo>
                      <a:pt x="558" y="2311"/>
                      <a:pt x="7018" y="120"/>
                      <a:pt x="25164" y="1264"/>
                    </a:cubicBezTo>
                    <a:cubicBezTo>
                      <a:pt x="43311" y="2407"/>
                      <a:pt x="61552" y="4502"/>
                      <a:pt x="74379" y="2311"/>
                    </a:cubicBezTo>
                    <a:cubicBezTo>
                      <a:pt x="87204" y="120"/>
                      <a:pt x="87204" y="-1975"/>
                      <a:pt x="97940" y="3359"/>
                    </a:cubicBezTo>
                    <a:cubicBezTo>
                      <a:pt x="108676" y="8693"/>
                      <a:pt x="127868" y="26981"/>
                      <a:pt x="142879" y="39840"/>
                    </a:cubicBezTo>
                    <a:cubicBezTo>
                      <a:pt x="157890" y="52699"/>
                      <a:pt x="191048" y="76320"/>
                      <a:pt x="182497" y="76320"/>
                    </a:cubicBezTo>
                    <a:cubicBezTo>
                      <a:pt x="173946" y="76320"/>
                      <a:pt x="117227" y="80607"/>
                      <a:pt x="96895" y="76320"/>
                    </a:cubicBezTo>
                    <a:cubicBezTo>
                      <a:pt x="76564" y="72034"/>
                      <a:pt x="59462" y="66700"/>
                      <a:pt x="51957" y="55937"/>
                    </a:cubicBezTo>
                    <a:cubicBezTo>
                      <a:pt x="44451" y="45174"/>
                      <a:pt x="39131" y="35554"/>
                      <a:pt x="28395" y="29172"/>
                    </a:cubicBezTo>
                    <a:cubicBezTo>
                      <a:pt x="17659" y="22790"/>
                      <a:pt x="-3718" y="10979"/>
                      <a:pt x="558" y="2407"/>
                    </a:cubicBezTo>
                    <a:close/>
                  </a:path>
                </a:pathLst>
              </a:custGeom>
              <a:solidFill>
                <a:srgbClr val="F7941D"/>
              </a:solidFill>
              <a:ln w="2850" cap="rnd">
                <a:solidFill>
                  <a:srgbClr val="8B5E3C"/>
                </a:solidFill>
                <a:prstDash val="solid"/>
                <a:round/>
              </a:ln>
            </p:spPr>
            <p:txBody>
              <a:bodyPr rtlCol="0" anchor="ctr"/>
              <a:lstStyle/>
              <a:p>
                <a:endParaRPr lang="en-US" dirty="0"/>
              </a:p>
            </p:txBody>
          </p:sp>
          <p:sp>
            <p:nvSpPr>
              <p:cNvPr id="2245" name="Freeform 2244">
                <a:extLst>
                  <a:ext uri="{FF2B5EF4-FFF2-40B4-BE49-F238E27FC236}">
                    <a16:creationId xmlns:a16="http://schemas.microsoft.com/office/drawing/2014/main" id="{9AE8FB7D-2DD4-C651-0843-DE8EC85A60E8}"/>
                  </a:ext>
                </a:extLst>
              </p:cNvPr>
              <p:cNvSpPr/>
              <p:nvPr/>
            </p:nvSpPr>
            <p:spPr>
              <a:xfrm rot="-3438601">
                <a:off x="6206506" y="3416644"/>
                <a:ext cx="42753" cy="57911"/>
              </a:xfrm>
              <a:custGeom>
                <a:avLst/>
                <a:gdLst>
                  <a:gd name="connsiteX0" fmla="*/ 42753 w 42753"/>
                  <a:gd name="connsiteY0" fmla="*/ 28956 h 57911"/>
                  <a:gd name="connsiteX1" fmla="*/ 21377 w 42753"/>
                  <a:gd name="connsiteY1" fmla="*/ 57912 h 57911"/>
                  <a:gd name="connsiteX2" fmla="*/ 0 w 42753"/>
                  <a:gd name="connsiteY2" fmla="*/ 28956 h 57911"/>
                  <a:gd name="connsiteX3" fmla="*/ 21377 w 42753"/>
                  <a:gd name="connsiteY3" fmla="*/ 0 h 57911"/>
                  <a:gd name="connsiteX4" fmla="*/ 42753 w 42753"/>
                  <a:gd name="connsiteY4" fmla="*/ 28956 h 5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53" h="57911">
                    <a:moveTo>
                      <a:pt x="42753" y="28956"/>
                    </a:moveTo>
                    <a:cubicBezTo>
                      <a:pt x="42753" y="44948"/>
                      <a:pt x="33183" y="57912"/>
                      <a:pt x="21377" y="57912"/>
                    </a:cubicBezTo>
                    <a:cubicBezTo>
                      <a:pt x="9571" y="57912"/>
                      <a:pt x="0" y="44948"/>
                      <a:pt x="0" y="28956"/>
                    </a:cubicBezTo>
                    <a:cubicBezTo>
                      <a:pt x="0" y="12964"/>
                      <a:pt x="9571" y="0"/>
                      <a:pt x="21377" y="0"/>
                    </a:cubicBezTo>
                    <a:cubicBezTo>
                      <a:pt x="33183" y="0"/>
                      <a:pt x="42753" y="12964"/>
                      <a:pt x="42753" y="28956"/>
                    </a:cubicBezTo>
                    <a:close/>
                  </a:path>
                </a:pathLst>
              </a:custGeom>
              <a:solidFill>
                <a:srgbClr val="FBB040"/>
              </a:solidFill>
              <a:ln w="2850" cap="rnd">
                <a:solidFill>
                  <a:srgbClr val="8B5E3C"/>
                </a:solidFill>
                <a:prstDash val="solid"/>
                <a:round/>
              </a:ln>
            </p:spPr>
            <p:txBody>
              <a:bodyPr rtlCol="0" anchor="ctr"/>
              <a:lstStyle/>
              <a:p>
                <a:endParaRPr lang="en-US" dirty="0"/>
              </a:p>
            </p:txBody>
          </p:sp>
        </p:grpSp>
        <p:grpSp>
          <p:nvGrpSpPr>
            <p:cNvPr id="2246" name="Graphic 2221">
              <a:extLst>
                <a:ext uri="{FF2B5EF4-FFF2-40B4-BE49-F238E27FC236}">
                  <a16:creationId xmlns:a16="http://schemas.microsoft.com/office/drawing/2014/main" id="{BCEF9C0E-B1F9-5CDE-B2C3-2AB78B58646B}"/>
                </a:ext>
              </a:extLst>
            </p:cNvPr>
            <p:cNvGrpSpPr/>
            <p:nvPr/>
          </p:nvGrpSpPr>
          <p:grpSpPr>
            <a:xfrm>
              <a:off x="6066603" y="3459279"/>
              <a:ext cx="197217" cy="71491"/>
              <a:chOff x="6066603" y="3459279"/>
              <a:chExt cx="197217" cy="71491"/>
            </a:xfrm>
          </p:grpSpPr>
          <p:sp>
            <p:nvSpPr>
              <p:cNvPr id="2247" name="Freeform 2246">
                <a:extLst>
                  <a:ext uri="{FF2B5EF4-FFF2-40B4-BE49-F238E27FC236}">
                    <a16:creationId xmlns:a16="http://schemas.microsoft.com/office/drawing/2014/main" id="{0EAC4369-328F-1D87-DA88-8BD864D8012C}"/>
                  </a:ext>
                </a:extLst>
              </p:cNvPr>
              <p:cNvSpPr/>
              <p:nvPr/>
            </p:nvSpPr>
            <p:spPr>
              <a:xfrm>
                <a:off x="6066603" y="3459279"/>
                <a:ext cx="197217" cy="71491"/>
              </a:xfrm>
              <a:custGeom>
                <a:avLst/>
                <a:gdLst>
                  <a:gd name="connsiteX0" fmla="*/ 39 w 197217"/>
                  <a:gd name="connsiteY0" fmla="*/ 32109 h 71491"/>
                  <a:gd name="connsiteX1" fmla="*/ 22841 w 197217"/>
                  <a:gd name="connsiteY1" fmla="*/ 22869 h 71491"/>
                  <a:gd name="connsiteX2" fmla="*/ 69585 w 197217"/>
                  <a:gd name="connsiteY2" fmla="*/ 7344 h 71491"/>
                  <a:gd name="connsiteX3" fmla="*/ 92102 w 197217"/>
                  <a:gd name="connsiteY3" fmla="*/ 486 h 71491"/>
                  <a:gd name="connsiteX4" fmla="*/ 146636 w 197217"/>
                  <a:gd name="connsiteY4" fmla="*/ 19726 h 71491"/>
                  <a:gd name="connsiteX5" fmla="*/ 196135 w 197217"/>
                  <a:gd name="connsiteY5" fmla="*/ 40777 h 71491"/>
                  <a:gd name="connsiteX6" fmla="*/ 115473 w 197217"/>
                  <a:gd name="connsiteY6" fmla="*/ 69542 h 71491"/>
                  <a:gd name="connsiteX7" fmla="*/ 66354 w 197217"/>
                  <a:gd name="connsiteY7" fmla="*/ 65446 h 71491"/>
                  <a:gd name="connsiteX8" fmla="*/ 35192 w 197217"/>
                  <a:gd name="connsiteY8" fmla="*/ 48111 h 71491"/>
                  <a:gd name="connsiteX9" fmla="*/ 39 w 197217"/>
                  <a:gd name="connsiteY9" fmla="*/ 32204 h 71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7217" h="71491">
                    <a:moveTo>
                      <a:pt x="39" y="32109"/>
                    </a:moveTo>
                    <a:cubicBezTo>
                      <a:pt x="39" y="32109"/>
                      <a:pt x="5360" y="27918"/>
                      <a:pt x="22841" y="22869"/>
                    </a:cubicBezTo>
                    <a:cubicBezTo>
                      <a:pt x="40322" y="17821"/>
                      <a:pt x="58184" y="13726"/>
                      <a:pt x="69585" y="7344"/>
                    </a:cubicBezTo>
                    <a:cubicBezTo>
                      <a:pt x="80986" y="962"/>
                      <a:pt x="80226" y="-1038"/>
                      <a:pt x="92102" y="486"/>
                    </a:cubicBezTo>
                    <a:cubicBezTo>
                      <a:pt x="103978" y="2010"/>
                      <a:pt x="128204" y="12678"/>
                      <a:pt x="146636" y="19726"/>
                    </a:cubicBezTo>
                    <a:cubicBezTo>
                      <a:pt x="165067" y="26775"/>
                      <a:pt x="204210" y="37919"/>
                      <a:pt x="196135" y="40777"/>
                    </a:cubicBezTo>
                    <a:cubicBezTo>
                      <a:pt x="188059" y="43634"/>
                      <a:pt x="136090" y="66780"/>
                      <a:pt x="115473" y="69542"/>
                    </a:cubicBezTo>
                    <a:cubicBezTo>
                      <a:pt x="94857" y="72304"/>
                      <a:pt x="76995" y="73066"/>
                      <a:pt x="66354" y="65446"/>
                    </a:cubicBezTo>
                    <a:cubicBezTo>
                      <a:pt x="55714" y="57826"/>
                      <a:pt x="47448" y="50587"/>
                      <a:pt x="35192" y="48111"/>
                    </a:cubicBezTo>
                    <a:cubicBezTo>
                      <a:pt x="22936" y="45634"/>
                      <a:pt x="-1101" y="41729"/>
                      <a:pt x="39" y="32204"/>
                    </a:cubicBezTo>
                    <a:close/>
                  </a:path>
                </a:pathLst>
              </a:custGeom>
              <a:solidFill>
                <a:srgbClr val="F7941D"/>
              </a:solidFill>
              <a:ln w="2850" cap="rnd">
                <a:solidFill>
                  <a:srgbClr val="8B5E3C"/>
                </a:solidFill>
                <a:prstDash val="solid"/>
                <a:round/>
              </a:ln>
            </p:spPr>
            <p:txBody>
              <a:bodyPr rtlCol="0" anchor="ctr"/>
              <a:lstStyle/>
              <a:p>
                <a:endParaRPr lang="en-US" dirty="0"/>
              </a:p>
            </p:txBody>
          </p:sp>
          <p:sp>
            <p:nvSpPr>
              <p:cNvPr id="2248" name="Freeform 2247">
                <a:extLst>
                  <a:ext uri="{FF2B5EF4-FFF2-40B4-BE49-F238E27FC236}">
                    <a16:creationId xmlns:a16="http://schemas.microsoft.com/office/drawing/2014/main" id="{F4D615F8-D6FC-2F30-70D0-A06BD839E710}"/>
                  </a:ext>
                </a:extLst>
              </p:cNvPr>
              <p:cNvSpPr/>
              <p:nvPr/>
            </p:nvSpPr>
            <p:spPr>
              <a:xfrm rot="-4614001">
                <a:off x="6140691" y="3465758"/>
                <a:ext cx="42753" cy="57911"/>
              </a:xfrm>
              <a:custGeom>
                <a:avLst/>
                <a:gdLst>
                  <a:gd name="connsiteX0" fmla="*/ 42753 w 42753"/>
                  <a:gd name="connsiteY0" fmla="*/ 28956 h 57911"/>
                  <a:gd name="connsiteX1" fmla="*/ 21377 w 42753"/>
                  <a:gd name="connsiteY1" fmla="*/ 57912 h 57911"/>
                  <a:gd name="connsiteX2" fmla="*/ 0 w 42753"/>
                  <a:gd name="connsiteY2" fmla="*/ 28956 h 57911"/>
                  <a:gd name="connsiteX3" fmla="*/ 21377 w 42753"/>
                  <a:gd name="connsiteY3" fmla="*/ 0 h 57911"/>
                  <a:gd name="connsiteX4" fmla="*/ 42753 w 42753"/>
                  <a:gd name="connsiteY4" fmla="*/ 28956 h 5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53" h="57911">
                    <a:moveTo>
                      <a:pt x="42753" y="28956"/>
                    </a:moveTo>
                    <a:cubicBezTo>
                      <a:pt x="42753" y="44948"/>
                      <a:pt x="33183" y="57912"/>
                      <a:pt x="21377" y="57912"/>
                    </a:cubicBezTo>
                    <a:cubicBezTo>
                      <a:pt x="9571" y="57912"/>
                      <a:pt x="0" y="44948"/>
                      <a:pt x="0" y="28956"/>
                    </a:cubicBezTo>
                    <a:cubicBezTo>
                      <a:pt x="0" y="12964"/>
                      <a:pt x="9571" y="0"/>
                      <a:pt x="21377" y="0"/>
                    </a:cubicBezTo>
                    <a:cubicBezTo>
                      <a:pt x="33183" y="0"/>
                      <a:pt x="42753" y="12964"/>
                      <a:pt x="42753" y="28956"/>
                    </a:cubicBezTo>
                    <a:close/>
                  </a:path>
                </a:pathLst>
              </a:custGeom>
              <a:solidFill>
                <a:srgbClr val="FBB040"/>
              </a:solidFill>
              <a:ln w="2850" cap="rnd">
                <a:solidFill>
                  <a:srgbClr val="8B5E3C"/>
                </a:solidFill>
                <a:prstDash val="solid"/>
                <a:round/>
              </a:ln>
            </p:spPr>
            <p:txBody>
              <a:bodyPr rtlCol="0" anchor="ctr"/>
              <a:lstStyle/>
              <a:p>
                <a:endParaRPr lang="en-US" dirty="0"/>
              </a:p>
            </p:txBody>
          </p:sp>
        </p:grpSp>
        <p:sp>
          <p:nvSpPr>
            <p:cNvPr id="2249" name="Freeform 2248">
              <a:extLst>
                <a:ext uri="{FF2B5EF4-FFF2-40B4-BE49-F238E27FC236}">
                  <a16:creationId xmlns:a16="http://schemas.microsoft.com/office/drawing/2014/main" id="{4957D865-2F33-F375-5DC8-82E527F651A2}"/>
                </a:ext>
              </a:extLst>
            </p:cNvPr>
            <p:cNvSpPr/>
            <p:nvPr/>
          </p:nvSpPr>
          <p:spPr>
            <a:xfrm>
              <a:off x="5926291" y="3486788"/>
              <a:ext cx="224078" cy="71854"/>
            </a:xfrm>
            <a:custGeom>
              <a:avLst/>
              <a:gdLst>
                <a:gd name="connsiteX0" fmla="*/ 500 w 224078"/>
                <a:gd name="connsiteY0" fmla="*/ 10887 h 71854"/>
                <a:gd name="connsiteX1" fmla="*/ 29192 w 224078"/>
                <a:gd name="connsiteY1" fmla="*/ 7458 h 71854"/>
                <a:gd name="connsiteX2" fmla="*/ 87052 w 224078"/>
                <a:gd name="connsiteY2" fmla="*/ 3553 h 71854"/>
                <a:gd name="connsiteX3" fmla="*/ 114794 w 224078"/>
                <a:gd name="connsiteY3" fmla="*/ 2219 h 71854"/>
                <a:gd name="connsiteX4" fmla="*/ 171799 w 224078"/>
                <a:gd name="connsiteY4" fmla="*/ 32414 h 71854"/>
                <a:gd name="connsiteX5" fmla="*/ 222533 w 224078"/>
                <a:gd name="connsiteY5" fmla="*/ 63084 h 71854"/>
                <a:gd name="connsiteX6" fmla="*/ 122110 w 224078"/>
                <a:gd name="connsiteY6" fmla="*/ 71561 h 71854"/>
                <a:gd name="connsiteX7" fmla="*/ 67005 w 224078"/>
                <a:gd name="connsiteY7" fmla="*/ 56702 h 71854"/>
                <a:gd name="connsiteX8" fmla="*/ 36223 w 224078"/>
                <a:gd name="connsiteY8" fmla="*/ 33557 h 71854"/>
                <a:gd name="connsiteX9" fmla="*/ 405 w 224078"/>
                <a:gd name="connsiteY9" fmla="*/ 10887 h 71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078" h="71854">
                  <a:moveTo>
                    <a:pt x="500" y="10887"/>
                  </a:moveTo>
                  <a:cubicBezTo>
                    <a:pt x="500" y="10887"/>
                    <a:pt x="7815" y="8220"/>
                    <a:pt x="29192" y="7458"/>
                  </a:cubicBezTo>
                  <a:cubicBezTo>
                    <a:pt x="50569" y="6696"/>
                    <a:pt x="72231" y="6887"/>
                    <a:pt x="87052" y="3553"/>
                  </a:cubicBezTo>
                  <a:cubicBezTo>
                    <a:pt x="101873" y="219"/>
                    <a:pt x="101588" y="-1781"/>
                    <a:pt x="114794" y="2219"/>
                  </a:cubicBezTo>
                  <a:cubicBezTo>
                    <a:pt x="128000" y="6220"/>
                    <a:pt x="152702" y="21650"/>
                    <a:pt x="171799" y="32414"/>
                  </a:cubicBezTo>
                  <a:cubicBezTo>
                    <a:pt x="190895" y="43177"/>
                    <a:pt x="232603" y="62322"/>
                    <a:pt x="222533" y="63084"/>
                  </a:cubicBezTo>
                  <a:cubicBezTo>
                    <a:pt x="212462" y="63846"/>
                    <a:pt x="146527" y="73657"/>
                    <a:pt x="122110" y="71561"/>
                  </a:cubicBezTo>
                  <a:cubicBezTo>
                    <a:pt x="97693" y="69466"/>
                    <a:pt x="77076" y="66132"/>
                    <a:pt x="67005" y="56702"/>
                  </a:cubicBezTo>
                  <a:cubicBezTo>
                    <a:pt x="56934" y="47273"/>
                    <a:pt x="49524" y="38605"/>
                    <a:pt x="36223" y="33557"/>
                  </a:cubicBezTo>
                  <a:cubicBezTo>
                    <a:pt x="22922" y="28508"/>
                    <a:pt x="-3586" y="19460"/>
                    <a:pt x="405" y="10887"/>
                  </a:cubicBezTo>
                  <a:close/>
                </a:path>
              </a:pathLst>
            </a:custGeom>
            <a:solidFill>
              <a:srgbClr val="F7941D"/>
            </a:solidFill>
            <a:ln w="3040" cap="rnd">
              <a:solidFill>
                <a:srgbClr val="8B5E3C"/>
              </a:solidFill>
              <a:prstDash val="solid"/>
              <a:round/>
            </a:ln>
          </p:spPr>
          <p:txBody>
            <a:bodyPr rtlCol="0" anchor="ctr"/>
            <a:lstStyle/>
            <a:p>
              <a:endParaRPr lang="en-US" dirty="0"/>
            </a:p>
          </p:txBody>
        </p:sp>
        <p:sp>
          <p:nvSpPr>
            <p:cNvPr id="2250" name="Freeform 2249">
              <a:extLst>
                <a:ext uri="{FF2B5EF4-FFF2-40B4-BE49-F238E27FC236}">
                  <a16:creationId xmlns:a16="http://schemas.microsoft.com/office/drawing/2014/main" id="{D84A869F-CDDC-B016-A3D3-44C7BDAB93CF}"/>
                </a:ext>
              </a:extLst>
            </p:cNvPr>
            <p:cNvSpPr/>
            <p:nvPr/>
          </p:nvSpPr>
          <p:spPr>
            <a:xfrm rot="20382599">
              <a:off x="6087277" y="3401526"/>
              <a:ext cx="63085" cy="43243"/>
            </a:xfrm>
            <a:custGeom>
              <a:avLst/>
              <a:gdLst>
                <a:gd name="connsiteX0" fmla="*/ 63085 w 63085"/>
                <a:gd name="connsiteY0" fmla="*/ 21622 h 43243"/>
                <a:gd name="connsiteX1" fmla="*/ 31543 w 63085"/>
                <a:gd name="connsiteY1" fmla="*/ 43243 h 43243"/>
                <a:gd name="connsiteX2" fmla="*/ 0 w 63085"/>
                <a:gd name="connsiteY2" fmla="*/ 21622 h 43243"/>
                <a:gd name="connsiteX3" fmla="*/ 31543 w 63085"/>
                <a:gd name="connsiteY3" fmla="*/ 0 h 43243"/>
                <a:gd name="connsiteX4" fmla="*/ 63085 w 63085"/>
                <a:gd name="connsiteY4" fmla="*/ 21622 h 43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85" h="43243">
                  <a:moveTo>
                    <a:pt x="63085" y="21622"/>
                  </a:moveTo>
                  <a:cubicBezTo>
                    <a:pt x="63085" y="33563"/>
                    <a:pt x="48963" y="43243"/>
                    <a:pt x="31543" y="43243"/>
                  </a:cubicBezTo>
                  <a:cubicBezTo>
                    <a:pt x="14122" y="43243"/>
                    <a:pt x="0" y="33563"/>
                    <a:pt x="0" y="21622"/>
                  </a:cubicBezTo>
                  <a:cubicBezTo>
                    <a:pt x="0" y="9680"/>
                    <a:pt x="14122" y="0"/>
                    <a:pt x="31543" y="0"/>
                  </a:cubicBezTo>
                  <a:cubicBezTo>
                    <a:pt x="48963" y="0"/>
                    <a:pt x="63085" y="9681"/>
                    <a:pt x="63085" y="21622"/>
                  </a:cubicBezTo>
                  <a:close/>
                </a:path>
              </a:pathLst>
            </a:custGeom>
            <a:solidFill>
              <a:srgbClr val="FBB040"/>
            </a:solidFill>
            <a:ln w="3040" cap="rnd">
              <a:solidFill>
                <a:srgbClr val="8B5E3C"/>
              </a:solidFill>
              <a:prstDash val="solid"/>
              <a:round/>
            </a:ln>
          </p:spPr>
          <p:txBody>
            <a:bodyPr rtlCol="0" anchor="ctr"/>
            <a:lstStyle/>
            <a:p>
              <a:endParaRPr lang="en-US" dirty="0"/>
            </a:p>
          </p:txBody>
        </p:sp>
        <p:sp>
          <p:nvSpPr>
            <p:cNvPr id="2251" name="Freeform 2250">
              <a:extLst>
                <a:ext uri="{FF2B5EF4-FFF2-40B4-BE49-F238E27FC236}">
                  <a16:creationId xmlns:a16="http://schemas.microsoft.com/office/drawing/2014/main" id="{F9B9881B-4BFF-0738-E87E-9BD0F70C897B}"/>
                </a:ext>
              </a:extLst>
            </p:cNvPr>
            <p:cNvSpPr/>
            <p:nvPr/>
          </p:nvSpPr>
          <p:spPr>
            <a:xfrm rot="17139599">
              <a:off x="6012395" y="3488800"/>
              <a:ext cx="43133" cy="63245"/>
            </a:xfrm>
            <a:custGeom>
              <a:avLst/>
              <a:gdLst>
                <a:gd name="connsiteX0" fmla="*/ 43133 w 43133"/>
                <a:gd name="connsiteY0" fmla="*/ 31623 h 63245"/>
                <a:gd name="connsiteX1" fmla="*/ 21567 w 43133"/>
                <a:gd name="connsiteY1" fmla="*/ 63246 h 63245"/>
                <a:gd name="connsiteX2" fmla="*/ 0 w 43133"/>
                <a:gd name="connsiteY2" fmla="*/ 31623 h 63245"/>
                <a:gd name="connsiteX3" fmla="*/ 21567 w 43133"/>
                <a:gd name="connsiteY3" fmla="*/ 0 h 63245"/>
                <a:gd name="connsiteX4" fmla="*/ 43133 w 43133"/>
                <a:gd name="connsiteY4" fmla="*/ 31623 h 6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33" h="63245">
                  <a:moveTo>
                    <a:pt x="43133" y="31623"/>
                  </a:moveTo>
                  <a:cubicBezTo>
                    <a:pt x="43133" y="49088"/>
                    <a:pt x="33478" y="63246"/>
                    <a:pt x="21567" y="63246"/>
                  </a:cubicBezTo>
                  <a:cubicBezTo>
                    <a:pt x="9656" y="63246"/>
                    <a:pt x="0" y="49088"/>
                    <a:pt x="0" y="31623"/>
                  </a:cubicBezTo>
                  <a:cubicBezTo>
                    <a:pt x="0" y="14158"/>
                    <a:pt x="9656" y="0"/>
                    <a:pt x="21567" y="0"/>
                  </a:cubicBezTo>
                  <a:cubicBezTo>
                    <a:pt x="33478" y="0"/>
                    <a:pt x="43133" y="14158"/>
                    <a:pt x="43133" y="31623"/>
                  </a:cubicBezTo>
                  <a:close/>
                </a:path>
              </a:pathLst>
            </a:custGeom>
            <a:solidFill>
              <a:srgbClr val="FBB040"/>
            </a:solidFill>
            <a:ln w="3040" cap="rnd">
              <a:solidFill>
                <a:srgbClr val="8B5E3C"/>
              </a:solidFill>
              <a:prstDash val="solid"/>
              <a:round/>
            </a:ln>
          </p:spPr>
          <p:txBody>
            <a:bodyPr rtlCol="0" anchor="ctr"/>
            <a:lstStyle/>
            <a:p>
              <a:endParaRPr lang="en-US" dirty="0"/>
            </a:p>
          </p:txBody>
        </p:sp>
        <p:grpSp>
          <p:nvGrpSpPr>
            <p:cNvPr id="2252" name="Graphic 2221">
              <a:extLst>
                <a:ext uri="{FF2B5EF4-FFF2-40B4-BE49-F238E27FC236}">
                  <a16:creationId xmlns:a16="http://schemas.microsoft.com/office/drawing/2014/main" id="{13523D8A-D29D-C629-E61A-E580053DA27F}"/>
                </a:ext>
              </a:extLst>
            </p:cNvPr>
            <p:cNvGrpSpPr/>
            <p:nvPr/>
          </p:nvGrpSpPr>
          <p:grpSpPr>
            <a:xfrm>
              <a:off x="5704758" y="3478720"/>
              <a:ext cx="124554" cy="68398"/>
              <a:chOff x="5704758" y="3478720"/>
              <a:chExt cx="124554" cy="68398"/>
            </a:xfrm>
          </p:grpSpPr>
          <p:sp>
            <p:nvSpPr>
              <p:cNvPr id="2253" name="Freeform 2252">
                <a:extLst>
                  <a:ext uri="{FF2B5EF4-FFF2-40B4-BE49-F238E27FC236}">
                    <a16:creationId xmlns:a16="http://schemas.microsoft.com/office/drawing/2014/main" id="{71558A97-90A3-1F82-0CC0-A9DE2AA4EAC6}"/>
                  </a:ext>
                </a:extLst>
              </p:cNvPr>
              <p:cNvSpPr/>
              <p:nvPr/>
            </p:nvSpPr>
            <p:spPr>
              <a:xfrm>
                <a:off x="5704758" y="3478720"/>
                <a:ext cx="124554" cy="68398"/>
              </a:xfrm>
              <a:custGeom>
                <a:avLst/>
                <a:gdLst>
                  <a:gd name="connsiteX0" fmla="*/ 12731 w 124554"/>
                  <a:gd name="connsiteY0" fmla="*/ 0 h 68398"/>
                  <a:gd name="connsiteX1" fmla="*/ 30687 w 124554"/>
                  <a:gd name="connsiteY1" fmla="*/ 10096 h 68398"/>
                  <a:gd name="connsiteX2" fmla="*/ 58810 w 124554"/>
                  <a:gd name="connsiteY2" fmla="*/ 22479 h 68398"/>
                  <a:gd name="connsiteX3" fmla="*/ 96813 w 124554"/>
                  <a:gd name="connsiteY3" fmla="*/ 35909 h 68398"/>
                  <a:gd name="connsiteX4" fmla="*/ 124555 w 124554"/>
                  <a:gd name="connsiteY4" fmla="*/ 52292 h 68398"/>
                  <a:gd name="connsiteX5" fmla="*/ 123795 w 124554"/>
                  <a:gd name="connsiteY5" fmla="*/ 55721 h 68398"/>
                  <a:gd name="connsiteX6" fmla="*/ 119710 w 124554"/>
                  <a:gd name="connsiteY6" fmla="*/ 58007 h 68398"/>
                  <a:gd name="connsiteX7" fmla="*/ 69831 w 124554"/>
                  <a:gd name="connsiteY7" fmla="*/ 62674 h 68398"/>
                  <a:gd name="connsiteX8" fmla="*/ 2660 w 124554"/>
                  <a:gd name="connsiteY8" fmla="*/ 67913 h 68398"/>
                  <a:gd name="connsiteX9" fmla="*/ 0 w 124554"/>
                  <a:gd name="connsiteY9" fmla="*/ 66199 h 68398"/>
                  <a:gd name="connsiteX10" fmla="*/ 475 w 124554"/>
                  <a:gd name="connsiteY10" fmla="*/ 64961 h 68398"/>
                  <a:gd name="connsiteX11" fmla="*/ 4750 w 124554"/>
                  <a:gd name="connsiteY11" fmla="*/ 61722 h 68398"/>
                  <a:gd name="connsiteX12" fmla="*/ 3230 w 124554"/>
                  <a:gd name="connsiteY12" fmla="*/ 49721 h 68398"/>
                  <a:gd name="connsiteX13" fmla="*/ 12446 w 124554"/>
                  <a:gd name="connsiteY13" fmla="*/ 43910 h 68398"/>
                  <a:gd name="connsiteX14" fmla="*/ 3230 w 124554"/>
                  <a:gd name="connsiteY14" fmla="*/ 34862 h 68398"/>
                  <a:gd name="connsiteX15" fmla="*/ 14441 w 124554"/>
                  <a:gd name="connsiteY15" fmla="*/ 30289 h 68398"/>
                  <a:gd name="connsiteX16" fmla="*/ 6840 w 124554"/>
                  <a:gd name="connsiteY16" fmla="*/ 22860 h 68398"/>
                  <a:gd name="connsiteX17" fmla="*/ 16436 w 124554"/>
                  <a:gd name="connsiteY17" fmla="*/ 19145 h 68398"/>
                  <a:gd name="connsiteX18" fmla="*/ 7221 w 124554"/>
                  <a:gd name="connsiteY18" fmla="*/ 9620 h 68398"/>
                  <a:gd name="connsiteX19" fmla="*/ 17576 w 124554"/>
                  <a:gd name="connsiteY19" fmla="*/ 9239 h 68398"/>
                  <a:gd name="connsiteX20" fmla="*/ 12541 w 124554"/>
                  <a:gd name="connsiteY20" fmla="*/ 95 h 6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4554" h="68398">
                    <a:moveTo>
                      <a:pt x="12731" y="0"/>
                    </a:moveTo>
                    <a:cubicBezTo>
                      <a:pt x="18811" y="3238"/>
                      <a:pt x="24512" y="7048"/>
                      <a:pt x="30687" y="10096"/>
                    </a:cubicBezTo>
                    <a:cubicBezTo>
                      <a:pt x="39903" y="14573"/>
                      <a:pt x="49309" y="18669"/>
                      <a:pt x="58810" y="22479"/>
                    </a:cubicBezTo>
                    <a:cubicBezTo>
                      <a:pt x="71256" y="27527"/>
                      <a:pt x="83987" y="32004"/>
                      <a:pt x="96813" y="35909"/>
                    </a:cubicBezTo>
                    <a:cubicBezTo>
                      <a:pt x="106124" y="38767"/>
                      <a:pt x="123890" y="39243"/>
                      <a:pt x="124555" y="52292"/>
                    </a:cubicBezTo>
                    <a:cubicBezTo>
                      <a:pt x="124555" y="53530"/>
                      <a:pt x="124555" y="54769"/>
                      <a:pt x="123795" y="55721"/>
                    </a:cubicBezTo>
                    <a:cubicBezTo>
                      <a:pt x="122845" y="57055"/>
                      <a:pt x="121230" y="57531"/>
                      <a:pt x="119710" y="58007"/>
                    </a:cubicBezTo>
                    <a:cubicBezTo>
                      <a:pt x="103463" y="62294"/>
                      <a:pt x="86457" y="61055"/>
                      <a:pt x="69831" y="62674"/>
                    </a:cubicBezTo>
                    <a:cubicBezTo>
                      <a:pt x="48169" y="64770"/>
                      <a:pt x="24512" y="70009"/>
                      <a:pt x="2660" y="67913"/>
                    </a:cubicBezTo>
                    <a:cubicBezTo>
                      <a:pt x="1520" y="67818"/>
                      <a:pt x="0" y="67342"/>
                      <a:pt x="0" y="66199"/>
                    </a:cubicBezTo>
                    <a:cubicBezTo>
                      <a:pt x="0" y="65722"/>
                      <a:pt x="190" y="65341"/>
                      <a:pt x="475" y="64961"/>
                    </a:cubicBezTo>
                    <a:cubicBezTo>
                      <a:pt x="1615" y="63532"/>
                      <a:pt x="3230" y="62770"/>
                      <a:pt x="4750" y="61722"/>
                    </a:cubicBezTo>
                    <a:cubicBezTo>
                      <a:pt x="10736" y="57340"/>
                      <a:pt x="3230" y="54578"/>
                      <a:pt x="3230" y="49721"/>
                    </a:cubicBezTo>
                    <a:cubicBezTo>
                      <a:pt x="3230" y="46006"/>
                      <a:pt x="12446" y="48482"/>
                      <a:pt x="12446" y="43910"/>
                    </a:cubicBezTo>
                    <a:cubicBezTo>
                      <a:pt x="12446" y="39338"/>
                      <a:pt x="3230" y="38957"/>
                      <a:pt x="3230" y="34862"/>
                    </a:cubicBezTo>
                    <a:cubicBezTo>
                      <a:pt x="3230" y="30766"/>
                      <a:pt x="14441" y="33623"/>
                      <a:pt x="14441" y="30289"/>
                    </a:cubicBezTo>
                    <a:cubicBezTo>
                      <a:pt x="14441" y="26956"/>
                      <a:pt x="6840" y="27432"/>
                      <a:pt x="6840" y="22860"/>
                    </a:cubicBezTo>
                    <a:cubicBezTo>
                      <a:pt x="6840" y="18288"/>
                      <a:pt x="16436" y="22003"/>
                      <a:pt x="16436" y="19145"/>
                    </a:cubicBezTo>
                    <a:cubicBezTo>
                      <a:pt x="16436" y="16288"/>
                      <a:pt x="4655" y="12287"/>
                      <a:pt x="7221" y="9620"/>
                    </a:cubicBezTo>
                    <a:cubicBezTo>
                      <a:pt x="9786" y="6953"/>
                      <a:pt x="17576" y="11239"/>
                      <a:pt x="17576" y="9239"/>
                    </a:cubicBezTo>
                    <a:cubicBezTo>
                      <a:pt x="17576" y="6287"/>
                      <a:pt x="14251" y="2381"/>
                      <a:pt x="12541" y="95"/>
                    </a:cubicBezTo>
                    <a:close/>
                  </a:path>
                </a:pathLst>
              </a:custGeom>
              <a:solidFill>
                <a:srgbClr val="FFDF7F"/>
              </a:solidFill>
              <a:ln w="3040" cap="rnd">
                <a:solidFill>
                  <a:srgbClr val="7E725B"/>
                </a:solidFill>
                <a:prstDash val="solid"/>
                <a:round/>
              </a:ln>
            </p:spPr>
            <p:txBody>
              <a:bodyPr rtlCol="0" anchor="ctr"/>
              <a:lstStyle/>
              <a:p>
                <a:endParaRPr lang="en-US" dirty="0"/>
              </a:p>
            </p:txBody>
          </p:sp>
          <p:sp>
            <p:nvSpPr>
              <p:cNvPr id="2254" name="Freeform 2253">
                <a:extLst>
                  <a:ext uri="{FF2B5EF4-FFF2-40B4-BE49-F238E27FC236}">
                    <a16:creationId xmlns:a16="http://schemas.microsoft.com/office/drawing/2014/main" id="{5EF2D9F6-BACF-4DF7-714C-63852FD22AB2}"/>
                  </a:ext>
                </a:extLst>
              </p:cNvPr>
              <p:cNvSpPr/>
              <p:nvPr/>
            </p:nvSpPr>
            <p:spPr>
              <a:xfrm>
                <a:off x="5745706" y="3511677"/>
                <a:ext cx="38003" cy="24765"/>
              </a:xfrm>
              <a:custGeom>
                <a:avLst/>
                <a:gdLst>
                  <a:gd name="connsiteX0" fmla="*/ 38003 w 38003"/>
                  <a:gd name="connsiteY0" fmla="*/ 12383 h 24765"/>
                  <a:gd name="connsiteX1" fmla="*/ 19002 w 38003"/>
                  <a:gd name="connsiteY1" fmla="*/ 24765 h 24765"/>
                  <a:gd name="connsiteX2" fmla="*/ 0 w 38003"/>
                  <a:gd name="connsiteY2" fmla="*/ 12383 h 24765"/>
                  <a:gd name="connsiteX3" fmla="*/ 19002 w 38003"/>
                  <a:gd name="connsiteY3" fmla="*/ 0 h 24765"/>
                  <a:gd name="connsiteX4" fmla="*/ 38003 w 38003"/>
                  <a:gd name="connsiteY4" fmla="*/ 12383 h 24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03" h="24765">
                    <a:moveTo>
                      <a:pt x="38003" y="12383"/>
                    </a:moveTo>
                    <a:cubicBezTo>
                      <a:pt x="38003" y="19221"/>
                      <a:pt x="29496" y="24765"/>
                      <a:pt x="19002" y="24765"/>
                    </a:cubicBezTo>
                    <a:cubicBezTo>
                      <a:pt x="8507" y="24765"/>
                      <a:pt x="0" y="19221"/>
                      <a:pt x="0" y="12383"/>
                    </a:cubicBezTo>
                    <a:cubicBezTo>
                      <a:pt x="0" y="5544"/>
                      <a:pt x="8507" y="0"/>
                      <a:pt x="19002" y="0"/>
                    </a:cubicBezTo>
                    <a:cubicBezTo>
                      <a:pt x="29496" y="0"/>
                      <a:pt x="38003" y="5544"/>
                      <a:pt x="38003" y="12383"/>
                    </a:cubicBezTo>
                    <a:close/>
                  </a:path>
                </a:pathLst>
              </a:custGeom>
              <a:solidFill>
                <a:srgbClr val="B07E09"/>
              </a:solidFill>
              <a:ln w="0" cap="flat">
                <a:noFill/>
                <a:prstDash val="solid"/>
                <a:miter/>
              </a:ln>
            </p:spPr>
            <p:txBody>
              <a:bodyPr rtlCol="0" anchor="ctr"/>
              <a:lstStyle/>
              <a:p>
                <a:endParaRPr lang="en-US" dirty="0"/>
              </a:p>
            </p:txBody>
          </p:sp>
        </p:grpSp>
        <p:grpSp>
          <p:nvGrpSpPr>
            <p:cNvPr id="2255" name="Graphic 2221">
              <a:extLst>
                <a:ext uri="{FF2B5EF4-FFF2-40B4-BE49-F238E27FC236}">
                  <a16:creationId xmlns:a16="http://schemas.microsoft.com/office/drawing/2014/main" id="{9813AA5C-43B6-5DAA-E6EB-72A73EF3D1AF}"/>
                </a:ext>
              </a:extLst>
            </p:cNvPr>
            <p:cNvGrpSpPr/>
            <p:nvPr/>
          </p:nvGrpSpPr>
          <p:grpSpPr>
            <a:xfrm>
              <a:off x="5910382" y="3420681"/>
              <a:ext cx="133475" cy="78898"/>
              <a:chOff x="5910382" y="3420681"/>
              <a:chExt cx="133475" cy="78898"/>
            </a:xfrm>
          </p:grpSpPr>
          <p:sp>
            <p:nvSpPr>
              <p:cNvPr id="2256" name="Freeform 2255">
                <a:extLst>
                  <a:ext uri="{FF2B5EF4-FFF2-40B4-BE49-F238E27FC236}">
                    <a16:creationId xmlns:a16="http://schemas.microsoft.com/office/drawing/2014/main" id="{09852E50-CFC6-765F-7455-2A16E3E0043D}"/>
                  </a:ext>
                </a:extLst>
              </p:cNvPr>
              <p:cNvSpPr/>
              <p:nvPr/>
            </p:nvSpPr>
            <p:spPr>
              <a:xfrm>
                <a:off x="5910382" y="3420681"/>
                <a:ext cx="133475" cy="78898"/>
              </a:xfrm>
              <a:custGeom>
                <a:avLst/>
                <a:gdLst>
                  <a:gd name="connsiteX0" fmla="*/ 109896 w 133475"/>
                  <a:gd name="connsiteY0" fmla="*/ 78803 h 78898"/>
                  <a:gd name="connsiteX1" fmla="*/ 92510 w 133475"/>
                  <a:gd name="connsiteY1" fmla="*/ 65278 h 78898"/>
                  <a:gd name="connsiteX2" fmla="*/ 64767 w 133475"/>
                  <a:gd name="connsiteY2" fmla="*/ 47657 h 78898"/>
                  <a:gd name="connsiteX3" fmla="*/ 26764 w 133475"/>
                  <a:gd name="connsiteY3" fmla="*/ 27464 h 78898"/>
                  <a:gd name="connsiteX4" fmla="*/ 67 w 133475"/>
                  <a:gd name="connsiteY4" fmla="*/ 5747 h 78898"/>
                  <a:gd name="connsiteX5" fmla="*/ 1397 w 133475"/>
                  <a:gd name="connsiteY5" fmla="*/ 2222 h 78898"/>
                  <a:gd name="connsiteX6" fmla="*/ 6053 w 133475"/>
                  <a:gd name="connsiteY6" fmla="*/ 508 h 78898"/>
                  <a:gd name="connsiteX7" fmla="*/ 59352 w 133475"/>
                  <a:gd name="connsiteY7" fmla="*/ 3556 h 78898"/>
                  <a:gd name="connsiteX8" fmla="*/ 130988 w 133475"/>
                  <a:gd name="connsiteY8" fmla="*/ 8699 h 78898"/>
                  <a:gd name="connsiteX9" fmla="*/ 133458 w 133475"/>
                  <a:gd name="connsiteY9" fmla="*/ 10985 h 78898"/>
                  <a:gd name="connsiteX10" fmla="*/ 132698 w 133475"/>
                  <a:gd name="connsiteY10" fmla="*/ 12224 h 78898"/>
                  <a:gd name="connsiteX11" fmla="*/ 127662 w 133475"/>
                  <a:gd name="connsiteY11" fmla="*/ 14986 h 78898"/>
                  <a:gd name="connsiteX12" fmla="*/ 127377 w 133475"/>
                  <a:gd name="connsiteY12" fmla="*/ 27940 h 78898"/>
                  <a:gd name="connsiteX13" fmla="*/ 116737 w 133475"/>
                  <a:gd name="connsiteY13" fmla="*/ 32607 h 78898"/>
                  <a:gd name="connsiteX14" fmla="*/ 125002 w 133475"/>
                  <a:gd name="connsiteY14" fmla="*/ 43656 h 78898"/>
                  <a:gd name="connsiteX15" fmla="*/ 112461 w 133475"/>
                  <a:gd name="connsiteY15" fmla="*/ 46704 h 78898"/>
                  <a:gd name="connsiteX16" fmla="*/ 119302 w 133475"/>
                  <a:gd name="connsiteY16" fmla="*/ 55753 h 78898"/>
                  <a:gd name="connsiteX17" fmla="*/ 108566 w 133475"/>
                  <a:gd name="connsiteY17" fmla="*/ 58134 h 78898"/>
                  <a:gd name="connsiteX18" fmla="*/ 116737 w 133475"/>
                  <a:gd name="connsiteY18" fmla="*/ 69659 h 78898"/>
                  <a:gd name="connsiteX19" fmla="*/ 105716 w 133475"/>
                  <a:gd name="connsiteY19" fmla="*/ 68421 h 78898"/>
                  <a:gd name="connsiteX20" fmla="*/ 109611 w 133475"/>
                  <a:gd name="connsiteY20" fmla="*/ 78899 h 78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3475" h="78898">
                    <a:moveTo>
                      <a:pt x="109896" y="78803"/>
                    </a:moveTo>
                    <a:cubicBezTo>
                      <a:pt x="104006" y="74422"/>
                      <a:pt x="98590" y="69469"/>
                      <a:pt x="92510" y="65278"/>
                    </a:cubicBezTo>
                    <a:cubicBezTo>
                      <a:pt x="83484" y="59086"/>
                      <a:pt x="74268" y="53276"/>
                      <a:pt x="64767" y="47657"/>
                    </a:cubicBezTo>
                    <a:cubicBezTo>
                      <a:pt x="52416" y="40417"/>
                      <a:pt x="39780" y="33655"/>
                      <a:pt x="26764" y="27464"/>
                    </a:cubicBezTo>
                    <a:cubicBezTo>
                      <a:pt x="17454" y="22987"/>
                      <a:pt x="-1263" y="19653"/>
                      <a:pt x="67" y="5747"/>
                    </a:cubicBezTo>
                    <a:cubicBezTo>
                      <a:pt x="162" y="4508"/>
                      <a:pt x="542" y="3175"/>
                      <a:pt x="1397" y="2222"/>
                    </a:cubicBezTo>
                    <a:cubicBezTo>
                      <a:pt x="2537" y="984"/>
                      <a:pt x="4438" y="698"/>
                      <a:pt x="6053" y="508"/>
                    </a:cubicBezTo>
                    <a:cubicBezTo>
                      <a:pt x="23819" y="-1397"/>
                      <a:pt x="41586" y="2603"/>
                      <a:pt x="59352" y="3556"/>
                    </a:cubicBezTo>
                    <a:cubicBezTo>
                      <a:pt x="82534" y="4794"/>
                      <a:pt x="108281" y="3080"/>
                      <a:pt x="130988" y="8699"/>
                    </a:cubicBezTo>
                    <a:cubicBezTo>
                      <a:pt x="132223" y="8985"/>
                      <a:pt x="133648" y="9747"/>
                      <a:pt x="133458" y="10985"/>
                    </a:cubicBezTo>
                    <a:cubicBezTo>
                      <a:pt x="133458" y="11461"/>
                      <a:pt x="133078" y="11842"/>
                      <a:pt x="132698" y="12224"/>
                    </a:cubicBezTo>
                    <a:cubicBezTo>
                      <a:pt x="131273" y="13557"/>
                      <a:pt x="129373" y="14128"/>
                      <a:pt x="127662" y="14986"/>
                    </a:cubicBezTo>
                    <a:cubicBezTo>
                      <a:pt x="120632" y="18700"/>
                      <a:pt x="128138" y="22796"/>
                      <a:pt x="127377" y="27940"/>
                    </a:cubicBezTo>
                    <a:cubicBezTo>
                      <a:pt x="126807" y="31845"/>
                      <a:pt x="117497" y="27749"/>
                      <a:pt x="116737" y="32607"/>
                    </a:cubicBezTo>
                    <a:cubicBezTo>
                      <a:pt x="115977" y="37465"/>
                      <a:pt x="125667" y="39274"/>
                      <a:pt x="125002" y="43656"/>
                    </a:cubicBezTo>
                    <a:cubicBezTo>
                      <a:pt x="124337" y="48038"/>
                      <a:pt x="113031" y="43180"/>
                      <a:pt x="112461" y="46704"/>
                    </a:cubicBezTo>
                    <a:cubicBezTo>
                      <a:pt x="111891" y="50228"/>
                      <a:pt x="119967" y="50990"/>
                      <a:pt x="119302" y="55753"/>
                    </a:cubicBezTo>
                    <a:cubicBezTo>
                      <a:pt x="118637" y="60515"/>
                      <a:pt x="109041" y="55086"/>
                      <a:pt x="108566" y="58134"/>
                    </a:cubicBezTo>
                    <a:cubicBezTo>
                      <a:pt x="108091" y="61182"/>
                      <a:pt x="119967" y="67183"/>
                      <a:pt x="116737" y="69659"/>
                    </a:cubicBezTo>
                    <a:cubicBezTo>
                      <a:pt x="113506" y="72136"/>
                      <a:pt x="106001" y="66230"/>
                      <a:pt x="105716" y="68421"/>
                    </a:cubicBezTo>
                    <a:cubicBezTo>
                      <a:pt x="105241" y="71564"/>
                      <a:pt x="108091" y="76232"/>
                      <a:pt x="109611" y="78899"/>
                    </a:cubicBezTo>
                    <a:close/>
                  </a:path>
                </a:pathLst>
              </a:custGeom>
              <a:solidFill>
                <a:srgbClr val="FFDF7F"/>
              </a:solidFill>
              <a:ln w="3230" cap="rnd">
                <a:solidFill>
                  <a:srgbClr val="7E725B"/>
                </a:solidFill>
                <a:prstDash val="solid"/>
                <a:round/>
              </a:ln>
            </p:spPr>
            <p:txBody>
              <a:bodyPr rtlCol="0" anchor="ctr"/>
              <a:lstStyle/>
              <a:p>
                <a:endParaRPr lang="en-US" dirty="0"/>
              </a:p>
            </p:txBody>
          </p:sp>
          <p:sp>
            <p:nvSpPr>
              <p:cNvPr id="2257" name="Freeform 2256">
                <a:extLst>
                  <a:ext uri="{FF2B5EF4-FFF2-40B4-BE49-F238E27FC236}">
                    <a16:creationId xmlns:a16="http://schemas.microsoft.com/office/drawing/2014/main" id="{D770CD67-02F3-CEBB-B140-631CEA989B97}"/>
                  </a:ext>
                </a:extLst>
              </p:cNvPr>
              <p:cNvSpPr/>
              <p:nvPr/>
            </p:nvSpPr>
            <p:spPr>
              <a:xfrm rot="-4886400">
                <a:off x="5964367" y="3423778"/>
                <a:ext cx="26412" cy="40576"/>
              </a:xfrm>
              <a:custGeom>
                <a:avLst/>
                <a:gdLst>
                  <a:gd name="connsiteX0" fmla="*/ 26412 w 26412"/>
                  <a:gd name="connsiteY0" fmla="*/ 20288 h 40576"/>
                  <a:gd name="connsiteX1" fmla="*/ 13206 w 26412"/>
                  <a:gd name="connsiteY1" fmla="*/ 40577 h 40576"/>
                  <a:gd name="connsiteX2" fmla="*/ 0 w 26412"/>
                  <a:gd name="connsiteY2" fmla="*/ 20288 h 40576"/>
                  <a:gd name="connsiteX3" fmla="*/ 13206 w 26412"/>
                  <a:gd name="connsiteY3" fmla="*/ 0 h 40576"/>
                  <a:gd name="connsiteX4" fmla="*/ 26412 w 26412"/>
                  <a:gd name="connsiteY4" fmla="*/ 20288 h 40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12" h="40576">
                    <a:moveTo>
                      <a:pt x="26412" y="20288"/>
                    </a:moveTo>
                    <a:cubicBezTo>
                      <a:pt x="26412" y="31493"/>
                      <a:pt x="20499" y="40577"/>
                      <a:pt x="13206" y="40577"/>
                    </a:cubicBezTo>
                    <a:cubicBezTo>
                      <a:pt x="5913" y="40577"/>
                      <a:pt x="0" y="31493"/>
                      <a:pt x="0" y="20288"/>
                    </a:cubicBezTo>
                    <a:cubicBezTo>
                      <a:pt x="0" y="9083"/>
                      <a:pt x="5913" y="0"/>
                      <a:pt x="13206" y="0"/>
                    </a:cubicBezTo>
                    <a:cubicBezTo>
                      <a:pt x="20499" y="0"/>
                      <a:pt x="26412" y="9083"/>
                      <a:pt x="26412" y="20288"/>
                    </a:cubicBezTo>
                    <a:close/>
                  </a:path>
                </a:pathLst>
              </a:custGeom>
              <a:solidFill>
                <a:srgbClr val="B07E09"/>
              </a:solidFill>
              <a:ln w="0" cap="flat">
                <a:noFill/>
                <a:prstDash val="solid"/>
                <a:miter/>
              </a:ln>
            </p:spPr>
            <p:txBody>
              <a:bodyPr rtlCol="0" anchor="ctr"/>
              <a:lstStyle/>
              <a:p>
                <a:endParaRPr lang="en-US" dirty="0"/>
              </a:p>
            </p:txBody>
          </p:sp>
        </p:grpSp>
      </p:grpSp>
      <p:grpSp>
        <p:nvGrpSpPr>
          <p:cNvPr id="2291" name="Group 2290">
            <a:extLst>
              <a:ext uri="{FF2B5EF4-FFF2-40B4-BE49-F238E27FC236}">
                <a16:creationId xmlns:a16="http://schemas.microsoft.com/office/drawing/2014/main" id="{DF385F87-E08B-8B54-4C9B-81EF6312514F}"/>
              </a:ext>
            </a:extLst>
          </p:cNvPr>
          <p:cNvGrpSpPr/>
          <p:nvPr/>
        </p:nvGrpSpPr>
        <p:grpSpPr>
          <a:xfrm>
            <a:off x="7319346" y="2633974"/>
            <a:ext cx="798950" cy="796170"/>
            <a:chOff x="7294500" y="2644525"/>
            <a:chExt cx="835339" cy="832432"/>
          </a:xfrm>
        </p:grpSpPr>
        <p:sp>
          <p:nvSpPr>
            <p:cNvPr id="2287" name="Freeform 2286">
              <a:extLst>
                <a:ext uri="{FF2B5EF4-FFF2-40B4-BE49-F238E27FC236}">
                  <a16:creationId xmlns:a16="http://schemas.microsoft.com/office/drawing/2014/main" id="{DE932D98-CB99-EACF-7B56-B7F894C50582}"/>
                </a:ext>
              </a:extLst>
            </p:cNvPr>
            <p:cNvSpPr/>
            <p:nvPr/>
          </p:nvSpPr>
          <p:spPr>
            <a:xfrm>
              <a:off x="7294500" y="2647276"/>
              <a:ext cx="427679" cy="414050"/>
            </a:xfrm>
            <a:custGeom>
              <a:avLst/>
              <a:gdLst>
                <a:gd name="connsiteX0" fmla="*/ 119163 w 427679"/>
                <a:gd name="connsiteY0" fmla="*/ 399809 h 414050"/>
                <a:gd name="connsiteX1" fmla="*/ 79355 w 427679"/>
                <a:gd name="connsiteY1" fmla="*/ 360005 h 414050"/>
                <a:gd name="connsiteX2" fmla="*/ 54052 w 427679"/>
                <a:gd name="connsiteY2" fmla="*/ 360005 h 414050"/>
                <a:gd name="connsiteX3" fmla="*/ 0 w 427679"/>
                <a:gd name="connsiteY3" fmla="*/ 414051 h 414050"/>
                <a:gd name="connsiteX4" fmla="*/ 370641 w 427679"/>
                <a:gd name="connsiteY4" fmla="*/ 0 h 414050"/>
                <a:gd name="connsiteX5" fmla="*/ 418022 w 427679"/>
                <a:gd name="connsiteY5" fmla="*/ 47376 h 414050"/>
                <a:gd name="connsiteX6" fmla="*/ 419454 w 427679"/>
                <a:gd name="connsiteY6" fmla="*/ 78377 h 414050"/>
                <a:gd name="connsiteX7" fmla="*/ 379207 w 427679"/>
                <a:gd name="connsiteY7" fmla="*/ 118620 h 414050"/>
                <a:gd name="connsiteX8" fmla="*/ 119163 w 427679"/>
                <a:gd name="connsiteY8" fmla="*/ 399810 h 41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7679" h="414050">
                  <a:moveTo>
                    <a:pt x="119163" y="399809"/>
                  </a:moveTo>
                  <a:lnTo>
                    <a:pt x="79355" y="360005"/>
                  </a:lnTo>
                  <a:cubicBezTo>
                    <a:pt x="72406" y="353056"/>
                    <a:pt x="61001" y="353056"/>
                    <a:pt x="54052" y="360005"/>
                  </a:cubicBezTo>
                  <a:lnTo>
                    <a:pt x="0" y="414051"/>
                  </a:lnTo>
                  <a:cubicBezTo>
                    <a:pt x="6093" y="199066"/>
                    <a:pt x="154645" y="25341"/>
                    <a:pt x="370641" y="0"/>
                  </a:cubicBezTo>
                  <a:lnTo>
                    <a:pt x="418022" y="47376"/>
                  </a:lnTo>
                  <a:cubicBezTo>
                    <a:pt x="429555" y="58908"/>
                    <a:pt x="431635" y="66198"/>
                    <a:pt x="419454" y="78377"/>
                  </a:cubicBezTo>
                  <a:lnTo>
                    <a:pt x="379207" y="118620"/>
                  </a:lnTo>
                  <a:cubicBezTo>
                    <a:pt x="231803" y="138326"/>
                    <a:pt x="131136" y="253488"/>
                    <a:pt x="119163" y="399810"/>
                  </a:cubicBezTo>
                  <a:close/>
                </a:path>
              </a:pathLst>
            </a:custGeom>
            <a:solidFill>
              <a:schemeClr val="accent6"/>
            </a:solidFill>
            <a:ln w="0" cap="flat">
              <a:noFill/>
              <a:prstDash val="solid"/>
              <a:miter/>
            </a:ln>
          </p:spPr>
          <p:txBody>
            <a:bodyPr rtlCol="0" anchor="ctr"/>
            <a:lstStyle/>
            <a:p>
              <a:endParaRPr lang="en-US" dirty="0"/>
            </a:p>
          </p:txBody>
        </p:sp>
        <p:sp>
          <p:nvSpPr>
            <p:cNvPr id="2288" name="Freeform 2287">
              <a:extLst>
                <a:ext uri="{FF2B5EF4-FFF2-40B4-BE49-F238E27FC236}">
                  <a16:creationId xmlns:a16="http://schemas.microsoft.com/office/drawing/2014/main" id="{7E78E47E-5D32-DAB8-4F8E-812C108FF0C9}"/>
                </a:ext>
              </a:extLst>
            </p:cNvPr>
            <p:cNvSpPr/>
            <p:nvPr/>
          </p:nvSpPr>
          <p:spPr>
            <a:xfrm>
              <a:off x="7712996" y="2644525"/>
              <a:ext cx="414024" cy="427308"/>
            </a:xfrm>
            <a:custGeom>
              <a:avLst/>
              <a:gdLst>
                <a:gd name="connsiteX0" fmla="*/ 414023 w 414024"/>
                <a:gd name="connsiteY0" fmla="*/ 369967 h 427308"/>
                <a:gd name="connsiteX1" fmla="*/ 372471 w 414024"/>
                <a:gd name="connsiteY1" fmla="*/ 411514 h 427308"/>
                <a:gd name="connsiteX2" fmla="*/ 330021 w 414024"/>
                <a:gd name="connsiteY2" fmla="*/ 413723 h 427308"/>
                <a:gd name="connsiteX3" fmla="*/ 295462 w 414024"/>
                <a:gd name="connsiteY3" fmla="*/ 379168 h 427308"/>
                <a:gd name="connsiteX4" fmla="*/ 13570 w 414024"/>
                <a:gd name="connsiteY4" fmla="*/ 119118 h 427308"/>
                <a:gd name="connsiteX5" fmla="*/ 53698 w 414024"/>
                <a:gd name="connsiteY5" fmla="*/ 78994 h 427308"/>
                <a:gd name="connsiteX6" fmla="*/ 53698 w 414024"/>
                <a:gd name="connsiteY6" fmla="*/ 53694 h 427308"/>
                <a:gd name="connsiteX7" fmla="*/ 0 w 414024"/>
                <a:gd name="connsiteY7" fmla="*/ 0 h 427308"/>
                <a:gd name="connsiteX8" fmla="*/ 414025 w 414024"/>
                <a:gd name="connsiteY8" fmla="*/ 369967 h 427308"/>
                <a:gd name="connsiteX9" fmla="*/ 414025 w 414024"/>
                <a:gd name="connsiteY9" fmla="*/ 369967 h 427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4024" h="427308">
                  <a:moveTo>
                    <a:pt x="414023" y="369967"/>
                  </a:moveTo>
                  <a:lnTo>
                    <a:pt x="372471" y="411514"/>
                  </a:lnTo>
                  <a:cubicBezTo>
                    <a:pt x="353726" y="430257"/>
                    <a:pt x="350233" y="433933"/>
                    <a:pt x="330021" y="413723"/>
                  </a:cubicBezTo>
                  <a:lnTo>
                    <a:pt x="295462" y="379168"/>
                  </a:lnTo>
                  <a:cubicBezTo>
                    <a:pt x="275746" y="231778"/>
                    <a:pt x="159950" y="130776"/>
                    <a:pt x="13570" y="119118"/>
                  </a:cubicBezTo>
                  <a:lnTo>
                    <a:pt x="53698" y="78994"/>
                  </a:lnTo>
                  <a:cubicBezTo>
                    <a:pt x="60647" y="72046"/>
                    <a:pt x="60647" y="60642"/>
                    <a:pt x="53698" y="53694"/>
                  </a:cubicBezTo>
                  <a:lnTo>
                    <a:pt x="0" y="0"/>
                  </a:lnTo>
                  <a:cubicBezTo>
                    <a:pt x="214342" y="6076"/>
                    <a:pt x="388424" y="154720"/>
                    <a:pt x="414025" y="369967"/>
                  </a:cubicBezTo>
                  <a:lnTo>
                    <a:pt x="414025" y="369967"/>
                  </a:lnTo>
                  <a:close/>
                </a:path>
              </a:pathLst>
            </a:custGeom>
            <a:solidFill>
              <a:srgbClr val="FFC000"/>
            </a:solidFill>
            <a:ln w="0" cap="flat">
              <a:noFill/>
              <a:prstDash val="solid"/>
              <a:miter/>
            </a:ln>
          </p:spPr>
          <p:txBody>
            <a:bodyPr rtlCol="0" anchor="ctr"/>
            <a:lstStyle/>
            <a:p>
              <a:endParaRPr lang="en-US" dirty="0"/>
            </a:p>
          </p:txBody>
        </p:sp>
        <p:sp>
          <p:nvSpPr>
            <p:cNvPr id="2289" name="Freeform 2288">
              <a:extLst>
                <a:ext uri="{FF2B5EF4-FFF2-40B4-BE49-F238E27FC236}">
                  <a16:creationId xmlns:a16="http://schemas.microsoft.com/office/drawing/2014/main" id="{2E4ECFC1-ABE9-1662-63FA-E173334FFC0B}"/>
                </a:ext>
              </a:extLst>
            </p:cNvPr>
            <p:cNvSpPr/>
            <p:nvPr/>
          </p:nvSpPr>
          <p:spPr>
            <a:xfrm>
              <a:off x="7702149" y="3062272"/>
              <a:ext cx="427690" cy="414685"/>
            </a:xfrm>
            <a:custGeom>
              <a:avLst/>
              <a:gdLst>
                <a:gd name="connsiteX0" fmla="*/ 57686 w 427690"/>
                <a:gd name="connsiteY0" fmla="*/ 414685 h 414685"/>
                <a:gd name="connsiteX1" fmla="*/ 16270 w 427690"/>
                <a:gd name="connsiteY1" fmla="*/ 373275 h 414685"/>
                <a:gd name="connsiteX2" fmla="*/ 13605 w 427690"/>
                <a:gd name="connsiteY2" fmla="*/ 330303 h 414685"/>
                <a:gd name="connsiteX3" fmla="*/ 47673 w 427690"/>
                <a:gd name="connsiteY3" fmla="*/ 296239 h 414685"/>
                <a:gd name="connsiteX4" fmla="*/ 308560 w 427690"/>
                <a:gd name="connsiteY4" fmla="*/ 14275 h 414685"/>
                <a:gd name="connsiteX5" fmla="*/ 348335 w 427690"/>
                <a:gd name="connsiteY5" fmla="*/ 54046 h 414685"/>
                <a:gd name="connsiteX6" fmla="*/ 373638 w 427690"/>
                <a:gd name="connsiteY6" fmla="*/ 54046 h 414685"/>
                <a:gd name="connsiteX7" fmla="*/ 427690 w 427690"/>
                <a:gd name="connsiteY7" fmla="*/ 0 h 414685"/>
                <a:gd name="connsiteX8" fmla="*/ 57686 w 427690"/>
                <a:gd name="connsiteY8" fmla="*/ 414685 h 414685"/>
                <a:gd name="connsiteX9" fmla="*/ 57686 w 427690"/>
                <a:gd name="connsiteY9" fmla="*/ 414685 h 414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90" h="414685">
                  <a:moveTo>
                    <a:pt x="57686" y="414685"/>
                  </a:moveTo>
                  <a:lnTo>
                    <a:pt x="16270" y="373275"/>
                  </a:lnTo>
                  <a:cubicBezTo>
                    <a:pt x="-2501" y="354506"/>
                    <a:pt x="-7124" y="351032"/>
                    <a:pt x="13605" y="330303"/>
                  </a:cubicBezTo>
                  <a:lnTo>
                    <a:pt x="47673" y="296239"/>
                  </a:lnTo>
                  <a:cubicBezTo>
                    <a:pt x="195711" y="276851"/>
                    <a:pt x="296854" y="161185"/>
                    <a:pt x="308560" y="14275"/>
                  </a:cubicBezTo>
                  <a:lnTo>
                    <a:pt x="348335" y="54046"/>
                  </a:lnTo>
                  <a:cubicBezTo>
                    <a:pt x="355284" y="60994"/>
                    <a:pt x="366689" y="60994"/>
                    <a:pt x="373638" y="54046"/>
                  </a:cubicBezTo>
                  <a:lnTo>
                    <a:pt x="427690" y="0"/>
                  </a:lnTo>
                  <a:cubicBezTo>
                    <a:pt x="421970" y="214863"/>
                    <a:pt x="273530" y="389027"/>
                    <a:pt x="57686" y="414685"/>
                  </a:cubicBezTo>
                  <a:lnTo>
                    <a:pt x="57686" y="414685"/>
                  </a:lnTo>
                  <a:close/>
                </a:path>
              </a:pathLst>
            </a:custGeom>
            <a:solidFill>
              <a:schemeClr val="accent1">
                <a:lumMod val="60000"/>
                <a:lumOff val="40000"/>
              </a:schemeClr>
            </a:solidFill>
            <a:ln w="0" cap="flat">
              <a:noFill/>
              <a:prstDash val="solid"/>
              <a:miter/>
            </a:ln>
          </p:spPr>
          <p:txBody>
            <a:bodyPr rtlCol="0" anchor="ctr"/>
            <a:lstStyle/>
            <a:p>
              <a:endParaRPr lang="en-US" dirty="0"/>
            </a:p>
          </p:txBody>
        </p:sp>
        <p:sp>
          <p:nvSpPr>
            <p:cNvPr id="2290" name="Freeform 2289">
              <a:extLst>
                <a:ext uri="{FF2B5EF4-FFF2-40B4-BE49-F238E27FC236}">
                  <a16:creationId xmlns:a16="http://schemas.microsoft.com/office/drawing/2014/main" id="{3A43322A-BA56-8F7B-CFE4-9D0151E8FC14}"/>
                </a:ext>
              </a:extLst>
            </p:cNvPr>
            <p:cNvSpPr/>
            <p:nvPr/>
          </p:nvSpPr>
          <p:spPr>
            <a:xfrm>
              <a:off x="7306635" y="3060856"/>
              <a:ext cx="383092" cy="409253"/>
            </a:xfrm>
            <a:custGeom>
              <a:avLst/>
              <a:gdLst>
                <a:gd name="connsiteX0" fmla="*/ 100707 w 383092"/>
                <a:gd name="connsiteY0" fmla="*/ 43161 h 409253"/>
                <a:gd name="connsiteX1" fmla="*/ 63027 w 383092"/>
                <a:gd name="connsiteY1" fmla="*/ 5485 h 409253"/>
                <a:gd name="connsiteX2" fmla="*/ 44674 w 383092"/>
                <a:gd name="connsiteY2" fmla="*/ 6917 h 409253"/>
                <a:gd name="connsiteX3" fmla="*/ 0 w 383092"/>
                <a:gd name="connsiteY3" fmla="*/ 51586 h 409253"/>
                <a:gd name="connsiteX4" fmla="*/ 383093 w 383092"/>
                <a:gd name="connsiteY4" fmla="*/ 409254 h 409253"/>
                <a:gd name="connsiteX5" fmla="*/ 344684 w 383092"/>
                <a:gd name="connsiteY5" fmla="*/ 370849 h 409253"/>
                <a:gd name="connsiteX6" fmla="*/ 344684 w 383092"/>
                <a:gd name="connsiteY6" fmla="*/ 332897 h 409253"/>
                <a:gd name="connsiteX7" fmla="*/ 370617 w 383092"/>
                <a:gd name="connsiteY7" fmla="*/ 306966 h 409253"/>
                <a:gd name="connsiteX8" fmla="*/ 100705 w 383092"/>
                <a:gd name="connsiteY8" fmla="*/ 43159 h 409253"/>
                <a:gd name="connsiteX9" fmla="*/ 100705 w 383092"/>
                <a:gd name="connsiteY9" fmla="*/ 43159 h 409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3092" h="409253">
                  <a:moveTo>
                    <a:pt x="100707" y="43161"/>
                  </a:moveTo>
                  <a:lnTo>
                    <a:pt x="63027" y="5485"/>
                  </a:lnTo>
                  <a:cubicBezTo>
                    <a:pt x="54659" y="-2882"/>
                    <a:pt x="52687" y="-1095"/>
                    <a:pt x="44674" y="6917"/>
                  </a:cubicBezTo>
                  <a:lnTo>
                    <a:pt x="0" y="51586"/>
                  </a:lnTo>
                  <a:cubicBezTo>
                    <a:pt x="24026" y="247380"/>
                    <a:pt x="185884" y="398580"/>
                    <a:pt x="383093" y="409254"/>
                  </a:cubicBezTo>
                  <a:lnTo>
                    <a:pt x="344684" y="370849"/>
                  </a:lnTo>
                  <a:cubicBezTo>
                    <a:pt x="334258" y="360424"/>
                    <a:pt x="334258" y="343322"/>
                    <a:pt x="344684" y="332897"/>
                  </a:cubicBezTo>
                  <a:lnTo>
                    <a:pt x="370617" y="306966"/>
                  </a:lnTo>
                  <a:cubicBezTo>
                    <a:pt x="231166" y="291205"/>
                    <a:pt x="119623" y="182146"/>
                    <a:pt x="100705" y="43159"/>
                  </a:cubicBezTo>
                  <a:lnTo>
                    <a:pt x="100705" y="43159"/>
                  </a:lnTo>
                  <a:close/>
                </a:path>
              </a:pathLst>
            </a:custGeom>
            <a:solidFill>
              <a:schemeClr val="tx2">
                <a:lumMod val="60000"/>
                <a:lumOff val="40000"/>
              </a:schemeClr>
            </a:solidFill>
            <a:ln w="0" cap="flat">
              <a:noFill/>
              <a:prstDash val="solid"/>
              <a:miter/>
            </a:ln>
          </p:spPr>
          <p:txBody>
            <a:bodyPr rtlCol="0" anchor="ctr"/>
            <a:lstStyle/>
            <a:p>
              <a:endParaRPr lang="en-US" dirty="0"/>
            </a:p>
          </p:txBody>
        </p:sp>
      </p:grpSp>
      <p:grpSp>
        <p:nvGrpSpPr>
          <p:cNvPr id="2302" name="Group 2301">
            <a:extLst>
              <a:ext uri="{FF2B5EF4-FFF2-40B4-BE49-F238E27FC236}">
                <a16:creationId xmlns:a16="http://schemas.microsoft.com/office/drawing/2014/main" id="{C63F3CBF-63BC-5627-10CA-AD8177844BCC}"/>
              </a:ext>
            </a:extLst>
          </p:cNvPr>
          <p:cNvGrpSpPr/>
          <p:nvPr/>
        </p:nvGrpSpPr>
        <p:grpSpPr>
          <a:xfrm>
            <a:off x="6939822" y="1927093"/>
            <a:ext cx="671311" cy="157728"/>
            <a:chOff x="6724252" y="2492135"/>
            <a:chExt cx="480317" cy="112853"/>
          </a:xfrm>
        </p:grpSpPr>
        <p:sp>
          <p:nvSpPr>
            <p:cNvPr id="2295" name="Freeform 2294">
              <a:extLst>
                <a:ext uri="{FF2B5EF4-FFF2-40B4-BE49-F238E27FC236}">
                  <a16:creationId xmlns:a16="http://schemas.microsoft.com/office/drawing/2014/main" id="{4B215D6A-65BE-6BF7-F122-6AC9E128D2E6}"/>
                </a:ext>
              </a:extLst>
            </p:cNvPr>
            <p:cNvSpPr/>
            <p:nvPr/>
          </p:nvSpPr>
          <p:spPr>
            <a:xfrm>
              <a:off x="6724252" y="2566578"/>
              <a:ext cx="226467" cy="37649"/>
            </a:xfrm>
            <a:custGeom>
              <a:avLst/>
              <a:gdLst>
                <a:gd name="connsiteX0" fmla="*/ 0 w 226467"/>
                <a:gd name="connsiteY0" fmla="*/ 37650 h 37649"/>
                <a:gd name="connsiteX1" fmla="*/ 7036 w 226467"/>
                <a:gd name="connsiteY1" fmla="*/ 37650 h 37649"/>
                <a:gd name="connsiteX2" fmla="*/ 39171 w 226467"/>
                <a:gd name="connsiteY2" fmla="*/ 856 h 37649"/>
                <a:gd name="connsiteX3" fmla="*/ 73683 w 226467"/>
                <a:gd name="connsiteY3" fmla="*/ 36889 h 37649"/>
                <a:gd name="connsiteX4" fmla="*/ 113614 w 226467"/>
                <a:gd name="connsiteY4" fmla="*/ 1616 h 37649"/>
                <a:gd name="connsiteX5" fmla="*/ 148887 w 226467"/>
                <a:gd name="connsiteY5" fmla="*/ 37650 h 37649"/>
                <a:gd name="connsiteX6" fmla="*/ 191195 w 226467"/>
                <a:gd name="connsiteY6" fmla="*/ 0 h 37649"/>
                <a:gd name="connsiteX7" fmla="*/ 226468 w 226467"/>
                <a:gd name="connsiteY7" fmla="*/ 37650 h 37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6467" h="37649">
                  <a:moveTo>
                    <a:pt x="0" y="37650"/>
                  </a:moveTo>
                  <a:lnTo>
                    <a:pt x="7036" y="37650"/>
                  </a:lnTo>
                  <a:cubicBezTo>
                    <a:pt x="10934" y="37650"/>
                    <a:pt x="29758" y="856"/>
                    <a:pt x="39171" y="856"/>
                  </a:cubicBezTo>
                  <a:cubicBezTo>
                    <a:pt x="48583" y="856"/>
                    <a:pt x="64270" y="36889"/>
                    <a:pt x="73683" y="36889"/>
                  </a:cubicBezTo>
                  <a:cubicBezTo>
                    <a:pt x="83095" y="36889"/>
                    <a:pt x="103441" y="1616"/>
                    <a:pt x="113614" y="1616"/>
                  </a:cubicBezTo>
                  <a:cubicBezTo>
                    <a:pt x="123787" y="1616"/>
                    <a:pt x="137098" y="37650"/>
                    <a:pt x="148887" y="37650"/>
                  </a:cubicBezTo>
                  <a:cubicBezTo>
                    <a:pt x="160676" y="37650"/>
                    <a:pt x="182543" y="0"/>
                    <a:pt x="191195" y="0"/>
                  </a:cubicBezTo>
                  <a:cubicBezTo>
                    <a:pt x="199847" y="0"/>
                    <a:pt x="216295" y="37650"/>
                    <a:pt x="226468" y="37650"/>
                  </a:cubicBezTo>
                </a:path>
              </a:pathLst>
            </a:custGeom>
            <a:noFill/>
            <a:ln w="12700" cap="rnd">
              <a:solidFill>
                <a:srgbClr val="FFA402"/>
              </a:solidFill>
              <a:prstDash val="solid"/>
              <a:round/>
            </a:ln>
          </p:spPr>
          <p:txBody>
            <a:bodyPr rtlCol="0" anchor="ctr"/>
            <a:lstStyle/>
            <a:p>
              <a:endParaRPr lang="en-US" dirty="0"/>
            </a:p>
          </p:txBody>
        </p:sp>
        <p:sp>
          <p:nvSpPr>
            <p:cNvPr id="2296" name="Freeform 2295">
              <a:extLst>
                <a:ext uri="{FF2B5EF4-FFF2-40B4-BE49-F238E27FC236}">
                  <a16:creationId xmlns:a16="http://schemas.microsoft.com/office/drawing/2014/main" id="{CAC76FC2-CA25-095C-A424-C2E07BA53754}"/>
                </a:ext>
              </a:extLst>
            </p:cNvPr>
            <p:cNvSpPr/>
            <p:nvPr/>
          </p:nvSpPr>
          <p:spPr>
            <a:xfrm>
              <a:off x="6753250" y="2566578"/>
              <a:ext cx="190434" cy="38410"/>
            </a:xfrm>
            <a:custGeom>
              <a:avLst/>
              <a:gdLst>
                <a:gd name="connsiteX0" fmla="*/ 0 w 190434"/>
                <a:gd name="connsiteY0" fmla="*/ 38410 h 38410"/>
                <a:gd name="connsiteX1" fmla="*/ 36033 w 190434"/>
                <a:gd name="connsiteY1" fmla="*/ 3898 h 38410"/>
                <a:gd name="connsiteX2" fmla="*/ 74443 w 190434"/>
                <a:gd name="connsiteY2" fmla="*/ 36794 h 38410"/>
                <a:gd name="connsiteX3" fmla="*/ 113614 w 190434"/>
                <a:gd name="connsiteY3" fmla="*/ 0 h 38410"/>
                <a:gd name="connsiteX4" fmla="*/ 144989 w 190434"/>
                <a:gd name="connsiteY4" fmla="*/ 37650 h 38410"/>
                <a:gd name="connsiteX5" fmla="*/ 190434 w 190434"/>
                <a:gd name="connsiteY5" fmla="*/ 3993 h 38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434" h="38410">
                  <a:moveTo>
                    <a:pt x="0" y="38410"/>
                  </a:moveTo>
                  <a:cubicBezTo>
                    <a:pt x="6275" y="38410"/>
                    <a:pt x="21962" y="3898"/>
                    <a:pt x="36033" y="3898"/>
                  </a:cubicBezTo>
                  <a:cubicBezTo>
                    <a:pt x="50104" y="3898"/>
                    <a:pt x="58756" y="36794"/>
                    <a:pt x="74443" y="36794"/>
                  </a:cubicBezTo>
                  <a:cubicBezTo>
                    <a:pt x="90131" y="36794"/>
                    <a:pt x="101825" y="0"/>
                    <a:pt x="113614" y="0"/>
                  </a:cubicBezTo>
                  <a:cubicBezTo>
                    <a:pt x="125403" y="0"/>
                    <a:pt x="133960" y="37650"/>
                    <a:pt x="144989" y="37650"/>
                  </a:cubicBezTo>
                  <a:cubicBezTo>
                    <a:pt x="156017" y="37650"/>
                    <a:pt x="164574" y="3993"/>
                    <a:pt x="190434" y="3993"/>
                  </a:cubicBezTo>
                </a:path>
              </a:pathLst>
            </a:custGeom>
            <a:noFill/>
            <a:ln w="12700" cap="rnd">
              <a:solidFill>
                <a:srgbClr val="FFA402"/>
              </a:solidFill>
              <a:prstDash val="solid"/>
              <a:round/>
            </a:ln>
          </p:spPr>
          <p:txBody>
            <a:bodyPr rtlCol="0" anchor="ctr"/>
            <a:lstStyle/>
            <a:p>
              <a:endParaRPr lang="en-US" dirty="0"/>
            </a:p>
          </p:txBody>
        </p:sp>
        <p:sp>
          <p:nvSpPr>
            <p:cNvPr id="2297" name="Freeform 2296">
              <a:extLst>
                <a:ext uri="{FF2B5EF4-FFF2-40B4-BE49-F238E27FC236}">
                  <a16:creationId xmlns:a16="http://schemas.microsoft.com/office/drawing/2014/main" id="{48678948-3071-B3F1-62BE-35C6FDBFFC96}"/>
                </a:ext>
              </a:extLst>
            </p:cNvPr>
            <p:cNvSpPr/>
            <p:nvPr/>
          </p:nvSpPr>
          <p:spPr>
            <a:xfrm>
              <a:off x="6828454" y="2492135"/>
              <a:ext cx="227323" cy="39170"/>
            </a:xfrm>
            <a:custGeom>
              <a:avLst/>
              <a:gdLst>
                <a:gd name="connsiteX0" fmla="*/ 0 w 227323"/>
                <a:gd name="connsiteY0" fmla="*/ 38410 h 39170"/>
                <a:gd name="connsiteX1" fmla="*/ 38410 w 227323"/>
                <a:gd name="connsiteY1" fmla="*/ 761 h 39170"/>
                <a:gd name="connsiteX2" fmla="*/ 73683 w 227323"/>
                <a:gd name="connsiteY2" fmla="*/ 38410 h 39170"/>
                <a:gd name="connsiteX3" fmla="*/ 114470 w 227323"/>
                <a:gd name="connsiteY3" fmla="*/ 2377 h 39170"/>
                <a:gd name="connsiteX4" fmla="*/ 152119 w 227323"/>
                <a:gd name="connsiteY4" fmla="*/ 39171 h 39170"/>
                <a:gd name="connsiteX5" fmla="*/ 192050 w 227323"/>
                <a:gd name="connsiteY5" fmla="*/ 0 h 39170"/>
                <a:gd name="connsiteX6" fmla="*/ 227323 w 227323"/>
                <a:gd name="connsiteY6" fmla="*/ 38410 h 3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23" h="39170">
                  <a:moveTo>
                    <a:pt x="0" y="38410"/>
                  </a:moveTo>
                  <a:cubicBezTo>
                    <a:pt x="9412" y="38410"/>
                    <a:pt x="23483" y="761"/>
                    <a:pt x="38410" y="761"/>
                  </a:cubicBezTo>
                  <a:cubicBezTo>
                    <a:pt x="53337" y="761"/>
                    <a:pt x="65791" y="38410"/>
                    <a:pt x="73683" y="38410"/>
                  </a:cubicBezTo>
                  <a:cubicBezTo>
                    <a:pt x="81574" y="38410"/>
                    <a:pt x="102680" y="2377"/>
                    <a:pt x="114470" y="2377"/>
                  </a:cubicBezTo>
                  <a:cubicBezTo>
                    <a:pt x="126259" y="2377"/>
                    <a:pt x="138714" y="39171"/>
                    <a:pt x="152119" y="39171"/>
                  </a:cubicBezTo>
                  <a:cubicBezTo>
                    <a:pt x="165525" y="39171"/>
                    <a:pt x="181878" y="0"/>
                    <a:pt x="192050" y="0"/>
                  </a:cubicBezTo>
                  <a:cubicBezTo>
                    <a:pt x="202224" y="0"/>
                    <a:pt x="215534" y="38410"/>
                    <a:pt x="227323" y="38410"/>
                  </a:cubicBezTo>
                </a:path>
              </a:pathLst>
            </a:custGeom>
            <a:noFill/>
            <a:ln w="12700" cap="rnd">
              <a:solidFill>
                <a:srgbClr val="FFA402"/>
              </a:solidFill>
              <a:prstDash val="solid"/>
              <a:round/>
            </a:ln>
          </p:spPr>
          <p:txBody>
            <a:bodyPr rtlCol="0" anchor="ctr"/>
            <a:lstStyle/>
            <a:p>
              <a:endParaRPr lang="en-US" dirty="0"/>
            </a:p>
          </p:txBody>
        </p:sp>
        <p:sp>
          <p:nvSpPr>
            <p:cNvPr id="2298" name="Freeform 2297">
              <a:extLst>
                <a:ext uri="{FF2B5EF4-FFF2-40B4-BE49-F238E27FC236}">
                  <a16:creationId xmlns:a16="http://schemas.microsoft.com/office/drawing/2014/main" id="{C7B393EB-FE50-FE03-EDFC-091D5F7AF955}"/>
                </a:ext>
              </a:extLst>
            </p:cNvPr>
            <p:cNvSpPr/>
            <p:nvPr/>
          </p:nvSpPr>
          <p:spPr>
            <a:xfrm>
              <a:off x="6855836" y="2493656"/>
              <a:ext cx="110571" cy="37649"/>
            </a:xfrm>
            <a:custGeom>
              <a:avLst/>
              <a:gdLst>
                <a:gd name="connsiteX0" fmla="*/ 0 w 110571"/>
                <a:gd name="connsiteY0" fmla="*/ 37650 h 37649"/>
                <a:gd name="connsiteX1" fmla="*/ 37649 w 110571"/>
                <a:gd name="connsiteY1" fmla="*/ 0 h 37649"/>
                <a:gd name="connsiteX2" fmla="*/ 72922 w 110571"/>
                <a:gd name="connsiteY2" fmla="*/ 37650 h 37649"/>
                <a:gd name="connsiteX3" fmla="*/ 110572 w 110571"/>
                <a:gd name="connsiteY3" fmla="*/ 3137 h 37649"/>
              </a:gdLst>
              <a:ahLst/>
              <a:cxnLst>
                <a:cxn ang="0">
                  <a:pos x="connsiteX0" y="connsiteY0"/>
                </a:cxn>
                <a:cxn ang="0">
                  <a:pos x="connsiteX1" y="connsiteY1"/>
                </a:cxn>
                <a:cxn ang="0">
                  <a:pos x="connsiteX2" y="connsiteY2"/>
                </a:cxn>
                <a:cxn ang="0">
                  <a:pos x="connsiteX3" y="connsiteY3"/>
                </a:cxn>
              </a:cxnLst>
              <a:rect l="l" t="t" r="r" b="b"/>
              <a:pathLst>
                <a:path w="110571" h="37649">
                  <a:moveTo>
                    <a:pt x="0" y="37650"/>
                  </a:moveTo>
                  <a:cubicBezTo>
                    <a:pt x="9412" y="37650"/>
                    <a:pt x="24244" y="0"/>
                    <a:pt x="37649" y="0"/>
                  </a:cubicBezTo>
                  <a:cubicBezTo>
                    <a:pt x="51055" y="0"/>
                    <a:pt x="63510" y="37650"/>
                    <a:pt x="72922" y="37650"/>
                  </a:cubicBezTo>
                  <a:cubicBezTo>
                    <a:pt x="82334" y="37650"/>
                    <a:pt x="96405" y="3137"/>
                    <a:pt x="110572" y="3137"/>
                  </a:cubicBezTo>
                </a:path>
              </a:pathLst>
            </a:custGeom>
            <a:noFill/>
            <a:ln w="12700" cap="rnd">
              <a:solidFill>
                <a:srgbClr val="FFA402"/>
              </a:solidFill>
              <a:prstDash val="solid"/>
              <a:round/>
            </a:ln>
          </p:spPr>
          <p:txBody>
            <a:bodyPr rtlCol="0" anchor="ctr"/>
            <a:lstStyle/>
            <a:p>
              <a:endParaRPr lang="en-US" dirty="0"/>
            </a:p>
          </p:txBody>
        </p:sp>
        <p:sp>
          <p:nvSpPr>
            <p:cNvPr id="2299" name="Freeform 2298">
              <a:extLst>
                <a:ext uri="{FF2B5EF4-FFF2-40B4-BE49-F238E27FC236}">
                  <a16:creationId xmlns:a16="http://schemas.microsoft.com/office/drawing/2014/main" id="{43DD746D-3571-A228-41C6-AD8B0C5A802A}"/>
                </a:ext>
              </a:extLst>
            </p:cNvPr>
            <p:cNvSpPr/>
            <p:nvPr/>
          </p:nvSpPr>
          <p:spPr>
            <a:xfrm>
              <a:off x="6968066" y="2566578"/>
              <a:ext cx="236503" cy="38410"/>
            </a:xfrm>
            <a:custGeom>
              <a:avLst/>
              <a:gdLst>
                <a:gd name="connsiteX0" fmla="*/ 4521 w 236503"/>
                <a:gd name="connsiteY0" fmla="*/ 38410 h 38410"/>
                <a:gd name="connsiteX1" fmla="*/ 4521 w 236503"/>
                <a:gd name="connsiteY1" fmla="*/ 38410 h 38410"/>
                <a:gd name="connsiteX2" fmla="*/ 42931 w 236503"/>
                <a:gd name="connsiteY2" fmla="*/ 761 h 38410"/>
                <a:gd name="connsiteX3" fmla="*/ 77443 w 236503"/>
                <a:gd name="connsiteY3" fmla="*/ 38410 h 38410"/>
                <a:gd name="connsiteX4" fmla="*/ 118230 w 236503"/>
                <a:gd name="connsiteY4" fmla="*/ 0 h 38410"/>
                <a:gd name="connsiteX5" fmla="*/ 135534 w 236503"/>
                <a:gd name="connsiteY5" fmla="*/ 20441 h 38410"/>
                <a:gd name="connsiteX6" fmla="*/ 157782 w 236503"/>
                <a:gd name="connsiteY6" fmla="*/ 37174 h 38410"/>
                <a:gd name="connsiteX7" fmla="*/ 161870 w 236503"/>
                <a:gd name="connsiteY7" fmla="*/ 36223 h 38410"/>
                <a:gd name="connsiteX8" fmla="*/ 164057 w 236503"/>
                <a:gd name="connsiteY8" fmla="*/ 33751 h 38410"/>
                <a:gd name="connsiteX9" fmla="*/ 176511 w 236503"/>
                <a:gd name="connsiteY9" fmla="*/ 14641 h 38410"/>
                <a:gd name="connsiteX10" fmla="*/ 197333 w 236503"/>
                <a:gd name="connsiteY10" fmla="*/ 95 h 38410"/>
                <a:gd name="connsiteX11" fmla="*/ 228707 w 236503"/>
                <a:gd name="connsiteY11" fmla="*/ 36889 h 38410"/>
                <a:gd name="connsiteX12" fmla="*/ 236503 w 236503"/>
                <a:gd name="connsiteY12" fmla="*/ 36889 h 38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503" h="38410">
                  <a:moveTo>
                    <a:pt x="4521" y="38410"/>
                  </a:moveTo>
                  <a:cubicBezTo>
                    <a:pt x="4521" y="38410"/>
                    <a:pt x="-5652" y="38410"/>
                    <a:pt x="4521" y="38410"/>
                  </a:cubicBezTo>
                  <a:cubicBezTo>
                    <a:pt x="14694" y="38410"/>
                    <a:pt x="31903" y="761"/>
                    <a:pt x="42931" y="761"/>
                  </a:cubicBezTo>
                  <a:cubicBezTo>
                    <a:pt x="53960" y="761"/>
                    <a:pt x="65654" y="38410"/>
                    <a:pt x="77443" y="38410"/>
                  </a:cubicBezTo>
                  <a:cubicBezTo>
                    <a:pt x="89233" y="38410"/>
                    <a:pt x="104825" y="0"/>
                    <a:pt x="118230" y="0"/>
                  </a:cubicBezTo>
                  <a:cubicBezTo>
                    <a:pt x="127168" y="0"/>
                    <a:pt x="132111" y="14071"/>
                    <a:pt x="135534" y="20441"/>
                  </a:cubicBezTo>
                  <a:cubicBezTo>
                    <a:pt x="140573" y="30044"/>
                    <a:pt x="145897" y="37079"/>
                    <a:pt x="157782" y="37174"/>
                  </a:cubicBezTo>
                  <a:cubicBezTo>
                    <a:pt x="159208" y="37174"/>
                    <a:pt x="160729" y="37079"/>
                    <a:pt x="161870" y="36223"/>
                  </a:cubicBezTo>
                  <a:cubicBezTo>
                    <a:pt x="162820" y="35653"/>
                    <a:pt x="163391" y="34702"/>
                    <a:pt x="164057" y="33751"/>
                  </a:cubicBezTo>
                  <a:cubicBezTo>
                    <a:pt x="168145" y="27572"/>
                    <a:pt x="171758" y="20251"/>
                    <a:pt x="176511" y="14641"/>
                  </a:cubicBezTo>
                  <a:cubicBezTo>
                    <a:pt x="181265" y="9032"/>
                    <a:pt x="188776" y="95"/>
                    <a:pt x="197333" y="95"/>
                  </a:cubicBezTo>
                  <a:cubicBezTo>
                    <a:pt x="213020" y="95"/>
                    <a:pt x="220816" y="36889"/>
                    <a:pt x="228707" y="36889"/>
                  </a:cubicBezTo>
                  <a:lnTo>
                    <a:pt x="236503" y="36889"/>
                  </a:lnTo>
                </a:path>
              </a:pathLst>
            </a:custGeom>
            <a:noFill/>
            <a:ln w="12700" cap="rnd">
              <a:solidFill>
                <a:srgbClr val="FFA402"/>
              </a:solidFill>
              <a:prstDash val="solid"/>
              <a:round/>
            </a:ln>
          </p:spPr>
          <p:txBody>
            <a:bodyPr rtlCol="0" anchor="ctr"/>
            <a:lstStyle/>
            <a:p>
              <a:endParaRPr lang="en-US" dirty="0"/>
            </a:p>
          </p:txBody>
        </p:sp>
        <p:sp>
          <p:nvSpPr>
            <p:cNvPr id="2300" name="Freeform 2299">
              <a:extLst>
                <a:ext uri="{FF2B5EF4-FFF2-40B4-BE49-F238E27FC236}">
                  <a16:creationId xmlns:a16="http://schemas.microsoft.com/office/drawing/2014/main" id="{3B30D126-77AF-5C51-D55B-9BD10DAF75F1}"/>
                </a:ext>
              </a:extLst>
            </p:cNvPr>
            <p:cNvSpPr/>
            <p:nvPr/>
          </p:nvSpPr>
          <p:spPr>
            <a:xfrm>
              <a:off x="6985137" y="2567339"/>
              <a:ext cx="191195" cy="37649"/>
            </a:xfrm>
            <a:custGeom>
              <a:avLst/>
              <a:gdLst>
                <a:gd name="connsiteX0" fmla="*/ 0 w 191195"/>
                <a:gd name="connsiteY0" fmla="*/ 0 h 37649"/>
                <a:gd name="connsiteX1" fmla="*/ 36033 w 191195"/>
                <a:gd name="connsiteY1" fmla="*/ 36794 h 37649"/>
                <a:gd name="connsiteX2" fmla="*/ 78342 w 191195"/>
                <a:gd name="connsiteY2" fmla="*/ 761 h 37649"/>
                <a:gd name="connsiteX3" fmla="*/ 111237 w 191195"/>
                <a:gd name="connsiteY3" fmla="*/ 36794 h 37649"/>
                <a:gd name="connsiteX4" fmla="*/ 152024 w 191195"/>
                <a:gd name="connsiteY4" fmla="*/ 0 h 37649"/>
                <a:gd name="connsiteX5" fmla="*/ 191195 w 191195"/>
                <a:gd name="connsiteY5" fmla="*/ 37650 h 37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195" h="37649">
                  <a:moveTo>
                    <a:pt x="0" y="0"/>
                  </a:moveTo>
                  <a:cubicBezTo>
                    <a:pt x="5514" y="0"/>
                    <a:pt x="20346" y="36794"/>
                    <a:pt x="36033" y="36794"/>
                  </a:cubicBezTo>
                  <a:cubicBezTo>
                    <a:pt x="51721" y="36794"/>
                    <a:pt x="64271" y="761"/>
                    <a:pt x="78342" y="761"/>
                  </a:cubicBezTo>
                  <a:cubicBezTo>
                    <a:pt x="92413" y="761"/>
                    <a:pt x="97927" y="36794"/>
                    <a:pt x="111237" y="36794"/>
                  </a:cubicBezTo>
                  <a:cubicBezTo>
                    <a:pt x="124548" y="36794"/>
                    <a:pt x="140235" y="0"/>
                    <a:pt x="152024" y="0"/>
                  </a:cubicBezTo>
                  <a:cubicBezTo>
                    <a:pt x="163814" y="0"/>
                    <a:pt x="182543" y="37650"/>
                    <a:pt x="191195" y="37650"/>
                  </a:cubicBezTo>
                </a:path>
              </a:pathLst>
            </a:custGeom>
            <a:noFill/>
            <a:ln w="12700" cap="rnd">
              <a:solidFill>
                <a:srgbClr val="FFA402"/>
              </a:solidFill>
              <a:prstDash val="solid"/>
              <a:round/>
            </a:ln>
          </p:spPr>
          <p:txBody>
            <a:bodyPr rtlCol="0" anchor="ctr"/>
            <a:lstStyle/>
            <a:p>
              <a:endParaRPr lang="en-US" dirty="0"/>
            </a:p>
          </p:txBody>
        </p:sp>
        <p:sp>
          <p:nvSpPr>
            <p:cNvPr id="2301" name="Freeform 2300">
              <a:extLst>
                <a:ext uri="{FF2B5EF4-FFF2-40B4-BE49-F238E27FC236}">
                  <a16:creationId xmlns:a16="http://schemas.microsoft.com/office/drawing/2014/main" id="{E3903A63-FE04-0E7D-ACDE-5F68B3ECF191}"/>
                </a:ext>
              </a:extLst>
            </p:cNvPr>
            <p:cNvSpPr/>
            <p:nvPr/>
          </p:nvSpPr>
          <p:spPr>
            <a:xfrm>
              <a:off x="6985993" y="2493751"/>
              <a:ext cx="70450" cy="36793"/>
            </a:xfrm>
            <a:custGeom>
              <a:avLst/>
              <a:gdLst>
                <a:gd name="connsiteX0" fmla="*/ 70450 w 70450"/>
                <a:gd name="connsiteY0" fmla="*/ 1521 h 36793"/>
                <a:gd name="connsiteX1" fmla="*/ 64175 w 70450"/>
                <a:gd name="connsiteY1" fmla="*/ 1521 h 36793"/>
                <a:gd name="connsiteX2" fmla="*/ 33656 w 70450"/>
                <a:gd name="connsiteY2" fmla="*/ 36794 h 36793"/>
                <a:gd name="connsiteX3" fmla="*/ 0 w 70450"/>
                <a:gd name="connsiteY3" fmla="*/ 0 h 36793"/>
              </a:gdLst>
              <a:ahLst/>
              <a:cxnLst>
                <a:cxn ang="0">
                  <a:pos x="connsiteX0" y="connsiteY0"/>
                </a:cxn>
                <a:cxn ang="0">
                  <a:pos x="connsiteX1" y="connsiteY1"/>
                </a:cxn>
                <a:cxn ang="0">
                  <a:pos x="connsiteX2" y="connsiteY2"/>
                </a:cxn>
                <a:cxn ang="0">
                  <a:pos x="connsiteX3" y="connsiteY3"/>
                </a:cxn>
              </a:cxnLst>
              <a:rect l="l" t="t" r="r" b="b"/>
              <a:pathLst>
                <a:path w="70450" h="36793">
                  <a:moveTo>
                    <a:pt x="70450" y="1521"/>
                  </a:moveTo>
                  <a:lnTo>
                    <a:pt x="64175" y="1521"/>
                  </a:lnTo>
                  <a:cubicBezTo>
                    <a:pt x="61798" y="1521"/>
                    <a:pt x="46111" y="36794"/>
                    <a:pt x="33656" y="36794"/>
                  </a:cubicBezTo>
                  <a:cubicBezTo>
                    <a:pt x="21202" y="36794"/>
                    <a:pt x="9413" y="0"/>
                    <a:pt x="0" y="0"/>
                  </a:cubicBezTo>
                </a:path>
              </a:pathLst>
            </a:custGeom>
            <a:noFill/>
            <a:ln w="12700" cap="rnd">
              <a:solidFill>
                <a:srgbClr val="FFA402"/>
              </a:solidFill>
              <a:prstDash val="solid"/>
              <a:round/>
            </a:ln>
          </p:spPr>
          <p:txBody>
            <a:bodyPr rtlCol="0" anchor="ctr"/>
            <a:lstStyle/>
            <a:p>
              <a:endParaRPr lang="en-US" dirty="0"/>
            </a:p>
          </p:txBody>
        </p:sp>
      </p:grpSp>
    </p:spTree>
    <p:extLst>
      <p:ext uri="{BB962C8B-B14F-4D97-AF65-F5344CB8AC3E}">
        <p14:creationId xmlns:p14="http://schemas.microsoft.com/office/powerpoint/2010/main" val="22267693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nodePh="1">
                                  <p:stCondLst>
                                    <p:cond delay="0"/>
                                  </p:stCondLst>
                                  <p:endCondLst>
                                    <p:cond evt="begin" delay="0">
                                      <p:tn val="11"/>
                                    </p:cond>
                                  </p:endCondLst>
                                  <p:childTnLst>
                                    <p:set>
                                      <p:cBhvr>
                                        <p:cTn id="12" dur="1" fill="hold">
                                          <p:stCondLst>
                                            <p:cond delay="0"/>
                                          </p:stCondLst>
                                        </p:cTn>
                                        <p:tgtEl>
                                          <p:spTgt spid="33">
                                            <p:txEl>
                                              <p:charRg st="4294967295" end="4294967295"/>
                                            </p:txEl>
                                          </p:spTgt>
                                        </p:tgtEl>
                                        <p:attrNameLst>
                                          <p:attrName>style.visibility</p:attrName>
                                        </p:attrNameLst>
                                      </p:cBhvr>
                                      <p:to>
                                        <p:strVal val="visible"/>
                                      </p:to>
                                    </p:set>
                                  </p:childTnLst>
                                </p:cTn>
                              </p:par>
                              <p:par>
                                <p:cTn id="13" presetID="1" presetClass="entr" presetSubtype="0" fill="hold" grpId="0" nodeType="withEffect" nodePh="1">
                                  <p:stCondLst>
                                    <p:cond delay="0"/>
                                  </p:stCondLst>
                                  <p:endCondLst>
                                    <p:cond evt="begin" delay="0">
                                      <p:tn val="13"/>
                                    </p:cond>
                                  </p:endCondLst>
                                  <p:childTnLst>
                                    <p:set>
                                      <p:cBhvr>
                                        <p:cTn id="14" dur="1" fill="hold">
                                          <p:stCondLst>
                                            <p:cond delay="0"/>
                                          </p:stCondLst>
                                        </p:cTn>
                                        <p:tgtEl>
                                          <p:spTgt spid="2050">
                                            <p:txEl>
                                              <p:charRg st="4294967295" end="4294967295"/>
                                            </p:txEl>
                                          </p:spTgt>
                                        </p:tgtEl>
                                        <p:attrNameLst>
                                          <p:attrName>style.visibility</p:attrName>
                                        </p:attrNameLst>
                                      </p:cBhvr>
                                      <p:to>
                                        <p:strVal val="visible"/>
                                      </p:to>
                                    </p:set>
                                  </p:childTnLst>
                                </p:cTn>
                              </p:par>
                              <p:par>
                                <p:cTn id="15" presetID="1" presetClass="entr" presetSubtype="0" fill="hold" grpId="0" nodeType="withEffect" nodePh="1">
                                  <p:stCondLst>
                                    <p:cond delay="0"/>
                                  </p:stCondLst>
                                  <p:endCondLst>
                                    <p:cond evt="begin" delay="0">
                                      <p:tn val="15"/>
                                    </p:cond>
                                  </p:endCondLst>
                                  <p:childTnLst>
                                    <p:set>
                                      <p:cBhvr>
                                        <p:cTn id="16" dur="1" fill="hold">
                                          <p:stCondLst>
                                            <p:cond delay="0"/>
                                          </p:stCondLst>
                                        </p:cTn>
                                        <p:tgtEl>
                                          <p:spTgt spid="2151">
                                            <p:txEl>
                                              <p:charRg st="4294967295" end="4294967295"/>
                                            </p:txEl>
                                          </p:spTgt>
                                        </p:tgtEl>
                                        <p:attrNameLst>
                                          <p:attrName>style.visibility</p:attrName>
                                        </p:attrNameLst>
                                      </p:cBhvr>
                                      <p:to>
                                        <p:strVal val="visible"/>
                                      </p:to>
                                    </p:set>
                                  </p:childTnLst>
                                </p:cTn>
                              </p:par>
                              <p:par>
                                <p:cTn id="17" presetID="1" presetClass="entr" presetSubtype="0" fill="hold" grpId="0" nodeType="withEffect" nodePh="1">
                                  <p:stCondLst>
                                    <p:cond delay="0"/>
                                  </p:stCondLst>
                                  <p:endCondLst>
                                    <p:cond evt="begin" delay="0">
                                      <p:tn val="17"/>
                                    </p:cond>
                                  </p:endCondLst>
                                  <p:childTnLst>
                                    <p:set>
                                      <p:cBhvr>
                                        <p:cTn id="18" dur="1" fill="hold">
                                          <p:stCondLst>
                                            <p:cond delay="0"/>
                                          </p:stCondLst>
                                        </p:cTn>
                                        <p:tgtEl>
                                          <p:spTgt spid="2188">
                                            <p:txEl>
                                              <p:charRg st="4294967295" end="4294967295"/>
                                            </p:txEl>
                                          </p:spTgt>
                                        </p:tgtEl>
                                        <p:attrNameLst>
                                          <p:attrName>style.visibility</p:attrName>
                                        </p:attrNameLst>
                                      </p:cBhvr>
                                      <p:to>
                                        <p:strVal val="visible"/>
                                      </p:to>
                                    </p:set>
                                  </p:childTnLst>
                                </p:cTn>
                              </p:par>
                              <p:par>
                                <p:cTn id="19" presetID="1" presetClass="entr" presetSubtype="0" fill="hold" grpId="0" nodeType="withEffect" nodePh="1">
                                  <p:stCondLst>
                                    <p:cond delay="0"/>
                                  </p:stCondLst>
                                  <p:endCondLst>
                                    <p:cond evt="begin" delay="0">
                                      <p:tn val="19"/>
                                    </p:cond>
                                  </p:endCondLst>
                                  <p:childTnLst>
                                    <p:set>
                                      <p:cBhvr>
                                        <p:cTn id="20" dur="1" fill="hold">
                                          <p:stCondLst>
                                            <p:cond delay="0"/>
                                          </p:stCondLst>
                                        </p:cTn>
                                        <p:tgtEl>
                                          <p:spTgt spid="2189">
                                            <p:txEl>
                                              <p:charRg st="4294967295" end="429496729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animBg="1"/>
      <p:bldP spid="33" grpId="0"/>
      <p:bldP spid="2050" grpId="0"/>
      <p:bldP spid="2151" grpId="0"/>
      <p:bldP spid="2188" grpId="0"/>
      <p:bldP spid="218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5D9AAF-FD00-C498-89C0-D1C9DB0C7E29}"/>
              </a:ext>
            </a:extLst>
          </p:cNvPr>
          <p:cNvSpPr>
            <a:spLocks noGrp="1"/>
          </p:cNvSpPr>
          <p:nvPr>
            <p:ph type="title"/>
          </p:nvPr>
        </p:nvSpPr>
        <p:spPr/>
        <p:txBody>
          <a:bodyPr/>
          <a:lstStyle/>
          <a:p>
            <a:r>
              <a:rPr lang="en-GB" dirty="0"/>
              <a:t>when and who to order biomarker testing for</a:t>
            </a:r>
          </a:p>
        </p:txBody>
      </p:sp>
      <p:sp>
        <p:nvSpPr>
          <p:cNvPr id="3" name="Marcador de número de diapositiva 2">
            <a:extLst>
              <a:ext uri="{FF2B5EF4-FFF2-40B4-BE49-F238E27FC236}">
                <a16:creationId xmlns:a16="http://schemas.microsoft.com/office/drawing/2014/main" id="{C63BBAEF-20DE-0B1D-73CF-B72B37BD9E12}"/>
              </a:ext>
            </a:extLst>
          </p:cNvPr>
          <p:cNvSpPr>
            <a:spLocks noGrp="1"/>
          </p:cNvSpPr>
          <p:nvPr>
            <p:ph type="sldNum" sz="quarter" idx="4"/>
          </p:nvPr>
        </p:nvSpPr>
        <p:spPr/>
        <p:txBody>
          <a:bodyPr/>
          <a:lstStyle/>
          <a:p>
            <a:fld id="{FCE43C0F-8A7B-3A4B-9DB5-B3472E36E833}" type="slidenum">
              <a:rPr lang="en-GB" smtClean="0"/>
              <a:pPr/>
              <a:t>15</a:t>
            </a:fld>
            <a:endParaRPr lang="en-GB" dirty="0"/>
          </a:p>
        </p:txBody>
      </p:sp>
    </p:spTree>
    <p:extLst>
      <p:ext uri="{BB962C8B-B14F-4D97-AF65-F5344CB8AC3E}">
        <p14:creationId xmlns:p14="http://schemas.microsoft.com/office/powerpoint/2010/main" val="1857156322"/>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arcador de texto 9">
            <a:extLst>
              <a:ext uri="{FF2B5EF4-FFF2-40B4-BE49-F238E27FC236}">
                <a16:creationId xmlns:a16="http://schemas.microsoft.com/office/drawing/2014/main" id="{FCAF0EA8-6B8F-FCB1-8562-E26A70688757}"/>
              </a:ext>
            </a:extLst>
          </p:cNvPr>
          <p:cNvSpPr>
            <a:spLocks noGrp="1"/>
          </p:cNvSpPr>
          <p:nvPr>
            <p:ph type="body" sz="half" idx="12"/>
          </p:nvPr>
        </p:nvSpPr>
        <p:spPr/>
        <p:txBody>
          <a:bodyPr>
            <a:normAutofit fontScale="92500" lnSpcReduction="10000"/>
          </a:bodyPr>
          <a:lstStyle/>
          <a:p>
            <a:pPr>
              <a:lnSpc>
                <a:spcPct val="120000"/>
              </a:lnSpc>
            </a:pPr>
            <a:r>
              <a:rPr lang="en-GB" b="1" dirty="0">
                <a:solidFill>
                  <a:schemeClr val="accent1"/>
                </a:solidFill>
              </a:rPr>
              <a:t>Tumour/somatic testing </a:t>
            </a:r>
            <a:r>
              <a:rPr lang="en-GB" dirty="0"/>
              <a:t>should be performed in patients with </a:t>
            </a:r>
            <a:r>
              <a:rPr lang="en-GB" b="1" dirty="0">
                <a:solidFill>
                  <a:schemeClr val="accent1"/>
                </a:solidFill>
              </a:rPr>
              <a:t>mCRPC</a:t>
            </a:r>
            <a:r>
              <a:rPr lang="en-GB" dirty="0">
                <a:solidFill>
                  <a:schemeClr val="accent1"/>
                </a:solidFill>
              </a:rPr>
              <a:t> </a:t>
            </a:r>
            <a:r>
              <a:rPr lang="en-GB" dirty="0"/>
              <a:t>to inform the </a:t>
            </a:r>
            <a:r>
              <a:rPr lang="en-GB" b="1" dirty="0">
                <a:solidFill>
                  <a:schemeClr val="accent1"/>
                </a:solidFill>
              </a:rPr>
              <a:t>selection of therapy</a:t>
            </a:r>
          </a:p>
          <a:p>
            <a:pPr>
              <a:lnSpc>
                <a:spcPct val="120000"/>
              </a:lnSpc>
            </a:pPr>
            <a:r>
              <a:rPr lang="en-GB" b="1" dirty="0">
                <a:solidFill>
                  <a:schemeClr val="accent1"/>
                </a:solidFill>
              </a:rPr>
              <a:t>Somatic-only</a:t>
            </a:r>
            <a:r>
              <a:rPr lang="en-GB" b="1" dirty="0"/>
              <a:t> </a:t>
            </a:r>
            <a:r>
              <a:rPr lang="en-GB" dirty="0"/>
              <a:t>testing is not adequate for germline conclusions</a:t>
            </a:r>
          </a:p>
          <a:p>
            <a:pPr>
              <a:lnSpc>
                <a:spcPct val="120000"/>
              </a:lnSpc>
            </a:pPr>
            <a:r>
              <a:rPr lang="en-GB" dirty="0"/>
              <a:t>Good practice point: </a:t>
            </a:r>
            <a:r>
              <a:rPr lang="en-GB" i="1" dirty="0"/>
              <a:t>perform testing as early as possible (mCSPC, nmCRPC)</a:t>
            </a:r>
          </a:p>
          <a:p>
            <a:pPr lvl="1">
              <a:lnSpc>
                <a:spcPct val="120000"/>
              </a:lnSpc>
            </a:pPr>
            <a:r>
              <a:rPr lang="en-GB" dirty="0">
                <a:latin typeface="Arial" panose="020B0604020202020204" pitchFamily="34" charset="0"/>
                <a:cs typeface="Arial" panose="020B0604020202020204" pitchFamily="34" charset="0"/>
              </a:rPr>
              <a:t>Minimum genes: </a:t>
            </a:r>
            <a:r>
              <a:rPr lang="en-GB" b="1" i="1" dirty="0">
                <a:solidFill>
                  <a:schemeClr val="accent1"/>
                </a:solidFill>
                <a:latin typeface="Arial" panose="020B0604020202020204" pitchFamily="34" charset="0"/>
                <a:cs typeface="Arial" panose="020B0604020202020204" pitchFamily="34" charset="0"/>
              </a:rPr>
              <a:t>BRCA1</a:t>
            </a:r>
            <a:r>
              <a:rPr lang="en-GB" i="1" dirty="0">
                <a:solidFill>
                  <a:schemeClr val="accent1"/>
                </a:solidFill>
                <a:latin typeface="Arial" panose="020B0604020202020204" pitchFamily="34" charset="0"/>
                <a:cs typeface="Arial" panose="020B0604020202020204" pitchFamily="34" charset="0"/>
              </a:rPr>
              <a:t>, </a:t>
            </a:r>
            <a:r>
              <a:rPr lang="en-GB" b="1" i="1" dirty="0">
                <a:solidFill>
                  <a:schemeClr val="accent1"/>
                </a:solidFill>
                <a:latin typeface="Arial" panose="020B0604020202020204" pitchFamily="34" charset="0"/>
                <a:cs typeface="Arial" panose="020B0604020202020204" pitchFamily="34" charset="0"/>
              </a:rPr>
              <a:t>BRCA2</a:t>
            </a:r>
            <a:r>
              <a:rPr lang="en-GB" i="1" dirty="0">
                <a:solidFill>
                  <a:schemeClr val="accent1"/>
                </a:solidFill>
                <a:latin typeface="Arial" panose="020B0604020202020204" pitchFamily="34" charset="0"/>
                <a:cs typeface="Arial" panose="020B0604020202020204" pitchFamily="34" charset="0"/>
              </a:rPr>
              <a:t>, </a:t>
            </a:r>
            <a:r>
              <a:rPr lang="en-GB" b="1" i="1" dirty="0">
                <a:solidFill>
                  <a:schemeClr val="accent1"/>
                </a:solidFill>
                <a:latin typeface="Arial" panose="020B0604020202020204" pitchFamily="34" charset="0"/>
                <a:cs typeface="Arial" panose="020B0604020202020204" pitchFamily="34" charset="0"/>
              </a:rPr>
              <a:t>ATM</a:t>
            </a:r>
            <a:r>
              <a:rPr lang="en-GB" i="1" dirty="0">
                <a:solidFill>
                  <a:schemeClr val="accent1"/>
                </a:solidFill>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a:t>
            </a:r>
            <a:r>
              <a:rPr lang="en-GB" u="sng" dirty="0">
                <a:latin typeface="Arial" panose="020B0604020202020204" pitchFamily="34" charset="0"/>
                <a:cs typeface="Arial" panose="020B0604020202020204" pitchFamily="34" charset="0"/>
              </a:rPr>
              <a:t>but ideally align with germline panels</a:t>
            </a:r>
            <a:r>
              <a:rPr lang="en-GB" dirty="0">
                <a:latin typeface="Arial" panose="020B0604020202020204" pitchFamily="34" charset="0"/>
                <a:cs typeface="Arial" panose="020B0604020202020204" pitchFamily="34" charset="0"/>
              </a:rPr>
              <a:t>)</a:t>
            </a:r>
          </a:p>
          <a:p>
            <a:pPr lvl="1">
              <a:lnSpc>
                <a:spcPct val="120000"/>
              </a:lnSpc>
            </a:pPr>
            <a:r>
              <a:rPr lang="en-GB" dirty="0">
                <a:latin typeface="Arial" panose="020B0604020202020204" pitchFamily="34" charset="0"/>
                <a:cs typeface="Arial" panose="020B0604020202020204" pitchFamily="34" charset="0"/>
              </a:rPr>
              <a:t>Ensure all patients with </a:t>
            </a:r>
            <a:r>
              <a:rPr lang="en-GB" i="1" dirty="0">
                <a:latin typeface="Arial" panose="020B0604020202020204" pitchFamily="34" charset="0"/>
                <a:cs typeface="Arial" panose="020B0604020202020204" pitchFamily="34" charset="0"/>
              </a:rPr>
              <a:t>de novo </a:t>
            </a:r>
            <a:r>
              <a:rPr lang="en-GB" dirty="0">
                <a:latin typeface="Arial" panose="020B0604020202020204" pitchFamily="34" charset="0"/>
                <a:cs typeface="Arial" panose="020B0604020202020204" pitchFamily="34" charset="0"/>
              </a:rPr>
              <a:t>M1 disease have a </a:t>
            </a:r>
            <a:r>
              <a:rPr lang="en-GB" b="1" dirty="0">
                <a:solidFill>
                  <a:schemeClr val="accent1"/>
                </a:solidFill>
                <a:latin typeface="Arial" panose="020B0604020202020204" pitchFamily="34" charset="0"/>
                <a:cs typeface="Arial" panose="020B0604020202020204" pitchFamily="34" charset="0"/>
              </a:rPr>
              <a:t>tissue biopsy</a:t>
            </a:r>
            <a:r>
              <a:rPr lang="en-GB" dirty="0">
                <a:solidFill>
                  <a:schemeClr val="accent1"/>
                </a:solidFill>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performed</a:t>
            </a:r>
          </a:p>
          <a:p>
            <a:pPr lvl="1">
              <a:lnSpc>
                <a:spcPct val="120000"/>
              </a:lnSpc>
            </a:pPr>
            <a:r>
              <a:rPr lang="en-GB" dirty="0">
                <a:latin typeface="Arial" panose="020B0604020202020204" pitchFamily="34" charset="0"/>
                <a:cs typeface="Arial" panose="020B0604020202020204" pitchFamily="34" charset="0"/>
              </a:rPr>
              <a:t>First choice of specimen for testing is tissue, second is ctDNA</a:t>
            </a:r>
          </a:p>
          <a:p>
            <a:endParaRPr lang="en-GB" dirty="0"/>
          </a:p>
        </p:txBody>
      </p:sp>
      <p:sp>
        <p:nvSpPr>
          <p:cNvPr id="11" name="Marcador de texto 10">
            <a:extLst>
              <a:ext uri="{FF2B5EF4-FFF2-40B4-BE49-F238E27FC236}">
                <a16:creationId xmlns:a16="http://schemas.microsoft.com/office/drawing/2014/main" id="{4DEF5508-AB08-ECA3-A418-E068D611A9EF}"/>
              </a:ext>
            </a:extLst>
          </p:cNvPr>
          <p:cNvSpPr>
            <a:spLocks noGrp="1"/>
          </p:cNvSpPr>
          <p:nvPr>
            <p:ph type="body" sz="half" idx="13"/>
          </p:nvPr>
        </p:nvSpPr>
        <p:spPr/>
        <p:txBody>
          <a:bodyPr>
            <a:normAutofit fontScale="92500" lnSpcReduction="10000"/>
          </a:bodyPr>
          <a:lstStyle/>
          <a:p>
            <a:pPr>
              <a:lnSpc>
                <a:spcPct val="120000"/>
              </a:lnSpc>
            </a:pPr>
            <a:r>
              <a:rPr lang="en-GB" sz="2100" b="1" dirty="0">
                <a:solidFill>
                  <a:schemeClr val="accent1"/>
                </a:solidFill>
              </a:rPr>
              <a:t>Germline testing </a:t>
            </a:r>
            <a:r>
              <a:rPr lang="en-GB" sz="2100" dirty="0"/>
              <a:t>should be performed in all prostate cancer patients with </a:t>
            </a:r>
            <a:r>
              <a:rPr lang="en-GB" sz="2100" b="1" dirty="0">
                <a:solidFill>
                  <a:schemeClr val="accent1"/>
                </a:solidFill>
              </a:rPr>
              <a:t>metastatic disease</a:t>
            </a:r>
            <a:endParaRPr lang="en-GB" sz="2100" dirty="0"/>
          </a:p>
          <a:p>
            <a:pPr lvl="1">
              <a:lnSpc>
                <a:spcPct val="120000"/>
              </a:lnSpc>
            </a:pPr>
            <a:r>
              <a:rPr lang="en-GB" sz="2100" dirty="0">
                <a:latin typeface="Arial" panose="020B0604020202020204" pitchFamily="34" charset="0"/>
              </a:rPr>
              <a:t>Good </a:t>
            </a:r>
            <a:r>
              <a:rPr lang="en-GB" sz="2100" dirty="0">
                <a:solidFill>
                  <a:schemeClr val="tx2"/>
                </a:solidFill>
                <a:latin typeface="Arial" panose="020B0604020202020204" pitchFamily="34" charset="0"/>
              </a:rPr>
              <a:t>practice</a:t>
            </a:r>
            <a:r>
              <a:rPr lang="en-GB" sz="2100" dirty="0">
                <a:latin typeface="Arial" panose="020B0604020202020204" pitchFamily="34" charset="0"/>
              </a:rPr>
              <a:t> point: </a:t>
            </a:r>
            <a:r>
              <a:rPr lang="en-GB" sz="2100" i="1" dirty="0">
                <a:latin typeface="Arial" panose="020B0604020202020204" pitchFamily="34" charset="0"/>
              </a:rPr>
              <a:t>perform testing as early as possible</a:t>
            </a:r>
            <a:r>
              <a:rPr lang="en-GB" sz="2100" dirty="0">
                <a:latin typeface="Arial" panose="020B0604020202020204" pitchFamily="34" charset="0"/>
              </a:rPr>
              <a:t>.</a:t>
            </a:r>
          </a:p>
          <a:p>
            <a:pPr lvl="1">
              <a:lnSpc>
                <a:spcPct val="120000"/>
              </a:lnSpc>
            </a:pPr>
            <a:r>
              <a:rPr lang="en-GB" sz="2100" dirty="0">
                <a:latin typeface="Arial" panose="020B0604020202020204" pitchFamily="34" charset="0"/>
              </a:rPr>
              <a:t>Minimum genes: </a:t>
            </a:r>
            <a:r>
              <a:rPr lang="en-GB" sz="2100" b="1" i="1" dirty="0">
                <a:solidFill>
                  <a:schemeClr val="accent1"/>
                </a:solidFill>
                <a:latin typeface="Arial" panose="020B0604020202020204" pitchFamily="34" charset="0"/>
              </a:rPr>
              <a:t>ATM</a:t>
            </a:r>
            <a:r>
              <a:rPr lang="en-GB" sz="2100" i="1" dirty="0">
                <a:solidFill>
                  <a:schemeClr val="accent1"/>
                </a:solidFill>
                <a:latin typeface="Arial" panose="020B0604020202020204" pitchFamily="34" charset="0"/>
              </a:rPr>
              <a:t>, </a:t>
            </a:r>
            <a:r>
              <a:rPr lang="en-GB" sz="2100" b="1" i="1" dirty="0">
                <a:solidFill>
                  <a:schemeClr val="accent1"/>
                </a:solidFill>
                <a:latin typeface="Arial" panose="020B0604020202020204" pitchFamily="34" charset="0"/>
              </a:rPr>
              <a:t>BRCA1</a:t>
            </a:r>
            <a:r>
              <a:rPr lang="en-GB" sz="2100" i="1" dirty="0">
                <a:solidFill>
                  <a:schemeClr val="accent1"/>
                </a:solidFill>
                <a:latin typeface="Arial" panose="020B0604020202020204" pitchFamily="34" charset="0"/>
              </a:rPr>
              <a:t>, </a:t>
            </a:r>
            <a:r>
              <a:rPr lang="en-GB" sz="2100" b="1" i="1" dirty="0">
                <a:solidFill>
                  <a:schemeClr val="accent1"/>
                </a:solidFill>
                <a:latin typeface="Arial" panose="020B0604020202020204" pitchFamily="34" charset="0"/>
              </a:rPr>
              <a:t>BRCA2</a:t>
            </a:r>
            <a:r>
              <a:rPr lang="en-GB" sz="2100" i="1" dirty="0">
                <a:solidFill>
                  <a:schemeClr val="accent1"/>
                </a:solidFill>
                <a:latin typeface="Arial" panose="020B0604020202020204" pitchFamily="34" charset="0"/>
              </a:rPr>
              <a:t>,</a:t>
            </a:r>
            <a:r>
              <a:rPr lang="en-GB" sz="2100" i="1" dirty="0">
                <a:latin typeface="Arial" panose="020B0604020202020204" pitchFamily="34" charset="0"/>
              </a:rPr>
              <a:t> CHEK2, EPCAM, HOXB13, MLH1, MSH2, MSH6, PALB2, PMS2, </a:t>
            </a:r>
            <a:r>
              <a:rPr lang="en-GB" sz="2100" b="1" i="1" dirty="0">
                <a:solidFill>
                  <a:schemeClr val="accent1"/>
                </a:solidFill>
                <a:latin typeface="Arial" panose="020B0604020202020204" pitchFamily="34" charset="0"/>
              </a:rPr>
              <a:t>TP53</a:t>
            </a:r>
            <a:r>
              <a:rPr lang="en-GB" sz="2100" dirty="0">
                <a:latin typeface="Arial" panose="020B0604020202020204" pitchFamily="34" charset="0"/>
              </a:rPr>
              <a:t>, and </a:t>
            </a:r>
            <a:r>
              <a:rPr lang="en-GB" sz="2100" i="1" dirty="0">
                <a:latin typeface="Arial" panose="020B0604020202020204" pitchFamily="34" charset="0"/>
              </a:rPr>
              <a:t>RAD51D</a:t>
            </a:r>
          </a:p>
          <a:p>
            <a:pPr>
              <a:lnSpc>
                <a:spcPct val="120000"/>
              </a:lnSpc>
            </a:pPr>
            <a:r>
              <a:rPr lang="en-GB" b="1" dirty="0">
                <a:solidFill>
                  <a:schemeClr val="accent1"/>
                </a:solidFill>
              </a:rPr>
              <a:t>Germline testing </a:t>
            </a:r>
            <a:r>
              <a:rPr lang="en-GB" dirty="0"/>
              <a:t>should be performed in </a:t>
            </a:r>
            <a:r>
              <a:rPr lang="en-GB" b="1" dirty="0">
                <a:solidFill>
                  <a:schemeClr val="accent1"/>
                </a:solidFill>
              </a:rPr>
              <a:t>selected patients with localised </a:t>
            </a:r>
            <a:r>
              <a:rPr lang="en-GB" dirty="0"/>
              <a:t>prostate cancer (family or personal history of related cancers; </a:t>
            </a:r>
            <a:r>
              <a:rPr lang="en-GB" i="1" dirty="0"/>
              <a:t>high-risk or very-high risk disease</a:t>
            </a:r>
            <a:r>
              <a:rPr lang="en-GB" dirty="0"/>
              <a:t>)</a:t>
            </a:r>
          </a:p>
          <a:p>
            <a:endParaRPr lang="en-GB" dirty="0"/>
          </a:p>
        </p:txBody>
      </p:sp>
      <p:sp>
        <p:nvSpPr>
          <p:cNvPr id="9" name="Título 8">
            <a:extLst>
              <a:ext uri="{FF2B5EF4-FFF2-40B4-BE49-F238E27FC236}">
                <a16:creationId xmlns:a16="http://schemas.microsoft.com/office/drawing/2014/main" id="{1C6E5EC3-8384-D66A-2246-9F92B7F62DE0}"/>
              </a:ext>
            </a:extLst>
          </p:cNvPr>
          <p:cNvSpPr>
            <a:spLocks noGrp="1"/>
          </p:cNvSpPr>
          <p:nvPr>
            <p:ph type="title"/>
          </p:nvPr>
        </p:nvSpPr>
        <p:spPr>
          <a:xfrm>
            <a:off x="621215" y="284704"/>
            <a:ext cx="10961184" cy="552008"/>
          </a:xfrm>
        </p:spPr>
        <p:txBody>
          <a:bodyPr/>
          <a:lstStyle/>
          <a:p>
            <a:r>
              <a:rPr lang="en-CA" sz="2800" spc="0" dirty="0">
                <a:solidFill>
                  <a:srgbClr val="5D8298"/>
                </a:solidFill>
              </a:rPr>
              <a:t>Who to test for DNA repair alterations?</a:t>
            </a:r>
            <a:endParaRPr lang="en-GB" sz="2800" spc="0" dirty="0">
              <a:solidFill>
                <a:srgbClr val="5D8298"/>
              </a:solidFill>
            </a:endParaRPr>
          </a:p>
        </p:txBody>
      </p:sp>
      <p:sp>
        <p:nvSpPr>
          <p:cNvPr id="12" name="Marcador de contenido 11">
            <a:extLst>
              <a:ext uri="{FF2B5EF4-FFF2-40B4-BE49-F238E27FC236}">
                <a16:creationId xmlns:a16="http://schemas.microsoft.com/office/drawing/2014/main" id="{B2EF1C1C-5D7C-4BB1-BBF3-E73EEF4ED357}"/>
              </a:ext>
            </a:extLst>
          </p:cNvPr>
          <p:cNvSpPr>
            <a:spLocks noGrp="1"/>
          </p:cNvSpPr>
          <p:nvPr>
            <p:ph sz="quarter" idx="15"/>
          </p:nvPr>
        </p:nvSpPr>
        <p:spPr>
          <a:xfrm>
            <a:off x="621215" y="6244484"/>
            <a:ext cx="10180339" cy="365125"/>
          </a:xfrm>
        </p:spPr>
        <p:txBody>
          <a:bodyPr/>
          <a:lstStyle/>
          <a:p>
            <a:r>
              <a:rPr lang="en-GB" dirty="0">
                <a:solidFill>
                  <a:schemeClr val="tx2"/>
                </a:solidFill>
              </a:rPr>
              <a:t> </a:t>
            </a:r>
            <a:r>
              <a:rPr lang="en-GB" sz="1050" dirty="0">
                <a:solidFill>
                  <a:schemeClr val="tx2"/>
                </a:solidFill>
              </a:rPr>
              <a:t>ctDNA, circulating tumour DNA; DNA, deoxyribonucleic acid; mCRPC, metastatic castration-resistant prostate cancer; mCSPC, metastatic castration resistant prostate cancer; nmCRPC, non-metastatic CRPC</a:t>
            </a:r>
          </a:p>
          <a:p>
            <a:r>
              <a:rPr lang="en-CA" sz="1050" dirty="0">
                <a:solidFill>
                  <a:schemeClr val="tx2"/>
                </a:solidFill>
              </a:rPr>
              <a:t>Rendon R, et al.</a:t>
            </a:r>
            <a:r>
              <a:rPr lang="en-US" sz="1050" b="0" i="0" dirty="0">
                <a:effectLst/>
                <a:highlight>
                  <a:srgbClr val="FFFFFF"/>
                </a:highlight>
                <a:latin typeface="Arial" panose="020B0604020202020204" pitchFamily="34" charset="0"/>
              </a:rPr>
              <a:t> Can Urol Assoc J. 2023;17(10):314-25</a:t>
            </a:r>
            <a:endParaRPr lang="en-CA" sz="1050" dirty="0">
              <a:solidFill>
                <a:schemeClr val="tx2"/>
              </a:solidFill>
            </a:endParaRPr>
          </a:p>
        </p:txBody>
      </p:sp>
      <p:sp>
        <p:nvSpPr>
          <p:cNvPr id="6" name="Marcador de número de diapositiva 5">
            <a:extLst>
              <a:ext uri="{FF2B5EF4-FFF2-40B4-BE49-F238E27FC236}">
                <a16:creationId xmlns:a16="http://schemas.microsoft.com/office/drawing/2014/main" id="{1E07BE4D-D180-EB44-7BFA-3BA535144D2F}"/>
              </a:ext>
            </a:extLst>
          </p:cNvPr>
          <p:cNvSpPr>
            <a:spLocks noGrp="1"/>
          </p:cNvSpPr>
          <p:nvPr>
            <p:ph type="sldNum" sz="quarter" idx="4"/>
          </p:nvPr>
        </p:nvSpPr>
        <p:spPr/>
        <p:txBody>
          <a:bodyPr/>
          <a:lstStyle/>
          <a:p>
            <a:fld id="{FCE43C0F-8A7B-3A4B-9DB5-B3472E36E833}" type="slidenum">
              <a:rPr lang="en-GB" smtClean="0"/>
              <a:pPr/>
              <a:t>16</a:t>
            </a:fld>
            <a:endParaRPr lang="en-GB" dirty="0"/>
          </a:p>
        </p:txBody>
      </p:sp>
    </p:spTree>
    <p:extLst>
      <p:ext uri="{BB962C8B-B14F-4D97-AF65-F5344CB8AC3E}">
        <p14:creationId xmlns:p14="http://schemas.microsoft.com/office/powerpoint/2010/main" val="1502615923"/>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2" name="Straight Connector 41">
            <a:extLst>
              <a:ext uri="{FF2B5EF4-FFF2-40B4-BE49-F238E27FC236}">
                <a16:creationId xmlns:a16="http://schemas.microsoft.com/office/drawing/2014/main" id="{A9126C2C-9B0F-38EB-390E-AADCF5EEB83A}"/>
              </a:ext>
            </a:extLst>
          </p:cNvPr>
          <p:cNvCxnSpPr>
            <a:cxnSpLocks/>
          </p:cNvCxnSpPr>
          <p:nvPr/>
        </p:nvCxnSpPr>
        <p:spPr>
          <a:xfrm>
            <a:off x="6802230" y="5425688"/>
            <a:ext cx="132887" cy="0"/>
          </a:xfrm>
          <a:prstGeom prst="line">
            <a:avLst/>
          </a:prstGeom>
          <a:ln w="28575">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09F771D8-1E0C-B160-F126-54EAB79AADD7}"/>
              </a:ext>
            </a:extLst>
          </p:cNvPr>
          <p:cNvCxnSpPr>
            <a:cxnSpLocks/>
          </p:cNvCxnSpPr>
          <p:nvPr/>
        </p:nvCxnSpPr>
        <p:spPr>
          <a:xfrm>
            <a:off x="6712563" y="4794617"/>
            <a:ext cx="367841" cy="0"/>
          </a:xfrm>
          <a:prstGeom prst="line">
            <a:avLst/>
          </a:prstGeom>
          <a:ln w="28575">
            <a:solidFill>
              <a:srgbClr val="FFCC6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76DEFF8-06A9-3ACB-3383-9D6E12301036}"/>
              </a:ext>
            </a:extLst>
          </p:cNvPr>
          <p:cNvCxnSpPr>
            <a:cxnSpLocks/>
          </p:cNvCxnSpPr>
          <p:nvPr/>
        </p:nvCxnSpPr>
        <p:spPr>
          <a:xfrm>
            <a:off x="6691836" y="5795393"/>
            <a:ext cx="367841" cy="0"/>
          </a:xfrm>
          <a:prstGeom prst="line">
            <a:avLst/>
          </a:prstGeom>
          <a:ln w="28575">
            <a:solidFill>
              <a:srgbClr val="FFCC66"/>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C34CDAE4-575B-B4A5-ED4F-46C26E6AF111}"/>
              </a:ext>
            </a:extLst>
          </p:cNvPr>
          <p:cNvCxnSpPr>
            <a:cxnSpLocks/>
          </p:cNvCxnSpPr>
          <p:nvPr/>
        </p:nvCxnSpPr>
        <p:spPr>
          <a:xfrm>
            <a:off x="6691836" y="1975028"/>
            <a:ext cx="362973" cy="0"/>
          </a:xfrm>
          <a:prstGeom prst="line">
            <a:avLst/>
          </a:prstGeom>
          <a:ln w="28575">
            <a:solidFill>
              <a:srgbClr val="FFCC66"/>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4D222499-96D9-54E2-52EF-0AA5078C0466}"/>
              </a:ext>
            </a:extLst>
          </p:cNvPr>
          <p:cNvCxnSpPr>
            <a:cxnSpLocks/>
          </p:cNvCxnSpPr>
          <p:nvPr/>
        </p:nvCxnSpPr>
        <p:spPr>
          <a:xfrm>
            <a:off x="6696648" y="3505308"/>
            <a:ext cx="367841" cy="0"/>
          </a:xfrm>
          <a:prstGeom prst="line">
            <a:avLst/>
          </a:prstGeom>
          <a:ln w="28575">
            <a:solidFill>
              <a:srgbClr val="FFCC66"/>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B8E7ACA5-4BF7-2081-E46A-5EC459C72411}"/>
              </a:ext>
            </a:extLst>
          </p:cNvPr>
          <p:cNvCxnSpPr>
            <a:cxnSpLocks/>
          </p:cNvCxnSpPr>
          <p:nvPr/>
        </p:nvCxnSpPr>
        <p:spPr>
          <a:xfrm flipH="1" flipV="1">
            <a:off x="6704073" y="1975027"/>
            <a:ext cx="0" cy="3820366"/>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AFD575D-2E18-42FD-BC9C-E75982925596}"/>
              </a:ext>
            </a:extLst>
          </p:cNvPr>
          <p:cNvSpPr>
            <a:spLocks noGrp="1"/>
          </p:cNvSpPr>
          <p:nvPr>
            <p:ph type="title"/>
          </p:nvPr>
        </p:nvSpPr>
        <p:spPr>
          <a:xfrm>
            <a:off x="479288" y="194519"/>
            <a:ext cx="9228242" cy="864000"/>
          </a:xfrm>
        </p:spPr>
        <p:txBody>
          <a:bodyPr/>
          <a:lstStyle/>
          <a:p>
            <a:r>
              <a:rPr lang="en-GB" dirty="0"/>
              <a:t>Considerations for when to test for </a:t>
            </a:r>
            <a:r>
              <a:rPr lang="en-GB" i="1" dirty="0"/>
              <a:t>HRR</a:t>
            </a:r>
            <a:r>
              <a:rPr lang="en-GB" cap="none" dirty="0"/>
              <a:t>m </a:t>
            </a:r>
            <a:r>
              <a:rPr lang="en-GB" dirty="0"/>
              <a:t>are included in international guidelines</a:t>
            </a:r>
          </a:p>
        </p:txBody>
      </p:sp>
      <p:sp>
        <p:nvSpPr>
          <p:cNvPr id="19" name="Content Placeholder 18">
            <a:extLst>
              <a:ext uri="{FF2B5EF4-FFF2-40B4-BE49-F238E27FC236}">
                <a16:creationId xmlns:a16="http://schemas.microsoft.com/office/drawing/2014/main" id="{8052AF88-8A98-560C-AC8F-2485E3CDDBEE}"/>
              </a:ext>
            </a:extLst>
          </p:cNvPr>
          <p:cNvSpPr>
            <a:spLocks noGrp="1"/>
          </p:cNvSpPr>
          <p:nvPr>
            <p:ph sz="quarter" idx="15"/>
          </p:nvPr>
        </p:nvSpPr>
        <p:spPr>
          <a:xfrm>
            <a:off x="513843" y="6399147"/>
            <a:ext cx="10751564" cy="365125"/>
          </a:xfrm>
        </p:spPr>
        <p:txBody>
          <a:bodyPr anchor="b" anchorCtr="0"/>
          <a:lstStyle/>
          <a:p>
            <a:pPr>
              <a:lnSpc>
                <a:spcPct val="90000"/>
              </a:lnSpc>
              <a:spcBef>
                <a:spcPts val="0"/>
              </a:spcBef>
              <a:spcAft>
                <a:spcPts val="300"/>
              </a:spcAft>
            </a:pPr>
            <a:br>
              <a:rPr lang="en-GB" sz="1000" dirty="0">
                <a:solidFill>
                  <a:schemeClr val="tx2"/>
                </a:solidFill>
              </a:rPr>
            </a:br>
            <a:r>
              <a:rPr lang="en-GB" sz="900" dirty="0">
                <a:solidFill>
                  <a:schemeClr val="tx2"/>
                </a:solidFill>
              </a:rPr>
              <a:t>1L/2L/3L, first/second/third line; BRCA2, breast cancer gene 2; CRPC, castration-resistant prostate cancer; CSPC, castration-sensitive prostate cancer csPCa, clinically significant PCa; DDR, DNA damage repair; dMMR, mismatch repair damage; HRRm, homologous recombination repair mutation; mCRPC, metastatic CRPC; mHSPC, metastatic hormone-sensitive prostate cancer; mPC, metastatic prostate cancer; MSI(h), microsatellite instability (high); PCa, prostate cancer; PSA, prostate-specific antigen; </a:t>
            </a:r>
            <a:br>
              <a:rPr lang="en-GB" sz="900" dirty="0">
                <a:solidFill>
                  <a:schemeClr val="tx2"/>
                </a:solidFill>
              </a:rPr>
            </a:br>
            <a:r>
              <a:rPr lang="en-GB" sz="900" dirty="0">
                <a:solidFill>
                  <a:schemeClr val="tx2"/>
                </a:solidFill>
              </a:rPr>
              <a:t>TMB, tumour mutational burden</a:t>
            </a:r>
          </a:p>
          <a:p>
            <a:pPr>
              <a:lnSpc>
                <a:spcPct val="90000"/>
              </a:lnSpc>
              <a:spcBef>
                <a:spcPts val="0"/>
              </a:spcBef>
              <a:spcAft>
                <a:spcPts val="300"/>
              </a:spcAft>
            </a:pPr>
            <a:r>
              <a:rPr lang="en-GB" altLang="en-US" sz="900" dirty="0">
                <a:solidFill>
                  <a:schemeClr val="tx2"/>
                </a:solidFill>
              </a:rPr>
              <a:t>1. Parker C, et al. Ann Oncol. 2020; 31(9): 1119-34; 2. </a:t>
            </a:r>
            <a:r>
              <a:rPr lang="en-GB" sz="900" dirty="0">
                <a:solidFill>
                  <a:schemeClr val="tx2"/>
                </a:solidFill>
              </a:rPr>
              <a:t>Mottet N, et al. 2023 EAU - EANM - ESTRO - ESUR - ISUP - SIOG Guidelines on Prostate Cancer; </a:t>
            </a:r>
            <a:br>
              <a:rPr lang="en-GB" sz="900" dirty="0">
                <a:solidFill>
                  <a:schemeClr val="tx2"/>
                </a:solidFill>
              </a:rPr>
            </a:br>
            <a:r>
              <a:rPr lang="en-GB" sz="900" dirty="0">
                <a:solidFill>
                  <a:schemeClr val="tx2"/>
                </a:solidFill>
              </a:rPr>
              <a:t>3. National Comprehensive Cancer Network. Prostate Cancer (Version 2024). </a:t>
            </a:r>
            <a:r>
              <a:rPr lang="en-GB" sz="900" dirty="0">
                <a:solidFill>
                  <a:schemeClr val="tx2"/>
                </a:solidFill>
                <a:hlinkClick r:id="rId3">
                  <a:extLst>
                    <a:ext uri="{A12FA001-AC4F-418D-AE19-62706E023703}">
                      <ahyp:hlinkClr xmlns:ahyp="http://schemas.microsoft.com/office/drawing/2018/hyperlinkcolor" val="tx"/>
                    </a:ext>
                  </a:extLst>
                </a:hlinkClick>
              </a:rPr>
              <a:t>prostate.pdf (nccn.org)</a:t>
            </a:r>
            <a:r>
              <a:rPr lang="en-GB" sz="900" dirty="0">
                <a:solidFill>
                  <a:schemeClr val="tx2"/>
                </a:solidFill>
              </a:rPr>
              <a:t>.; 4. Lowrance W, et al. J Urol. 2023; 209(6):1082-1090; 5. </a:t>
            </a:r>
            <a:r>
              <a:rPr lang="en-US" sz="900" dirty="0"/>
              <a:t>Scher HI, et al</a:t>
            </a:r>
            <a:r>
              <a:rPr lang="en-US" sz="900" dirty="0">
                <a:solidFill>
                  <a:schemeClr val="tx2"/>
                </a:solidFill>
              </a:rPr>
              <a:t>. J Clin Oncol 2016</a:t>
            </a:r>
            <a:r>
              <a:rPr lang="en-US" sz="900" dirty="0"/>
              <a:t>; 34 (12): 1402-1418</a:t>
            </a:r>
            <a:endParaRPr lang="en-GB" sz="900" dirty="0">
              <a:solidFill>
                <a:schemeClr val="tx2"/>
              </a:solidFill>
            </a:endParaRPr>
          </a:p>
        </p:txBody>
      </p:sp>
      <p:sp>
        <p:nvSpPr>
          <p:cNvPr id="8" name="Slide Number Placeholder 5">
            <a:extLst>
              <a:ext uri="{FF2B5EF4-FFF2-40B4-BE49-F238E27FC236}">
                <a16:creationId xmlns:a16="http://schemas.microsoft.com/office/drawing/2014/main" id="{2A1F52AE-4FD4-6229-EEB8-2D4A6B1E490F}"/>
              </a:ext>
            </a:extLst>
          </p:cNvPr>
          <p:cNvSpPr>
            <a:spLocks noGrp="1"/>
          </p:cNvSpPr>
          <p:nvPr>
            <p:ph type="sldNum" sz="quarter" idx="4"/>
          </p:nvPr>
        </p:nvSpPr>
        <p:spPr/>
        <p:txBody>
          <a:bodyPr/>
          <a:lstStyle/>
          <a:p>
            <a:fld id="{18DA6CFC-1861-4C15-81E1-7D7871A33D94}" type="slidenum">
              <a:rPr lang="en-GB"/>
              <a:pPr/>
              <a:t>17</a:t>
            </a:fld>
            <a:endParaRPr lang="en-GB" dirty="0"/>
          </a:p>
        </p:txBody>
      </p:sp>
      <p:sp>
        <p:nvSpPr>
          <p:cNvPr id="11" name="Rectangle: Rounded Corners 2">
            <a:extLst>
              <a:ext uri="{FF2B5EF4-FFF2-40B4-BE49-F238E27FC236}">
                <a16:creationId xmlns:a16="http://schemas.microsoft.com/office/drawing/2014/main" id="{54BE6FA7-EFD5-DE41-BC69-1A1BE2A76B72}"/>
              </a:ext>
            </a:extLst>
          </p:cNvPr>
          <p:cNvSpPr/>
          <p:nvPr/>
        </p:nvSpPr>
        <p:spPr>
          <a:xfrm>
            <a:off x="6909660" y="1862120"/>
            <a:ext cx="4932000" cy="225815"/>
          </a:xfrm>
          <a:prstGeom prst="rect">
            <a:avLst/>
          </a:prstGeom>
          <a:solidFill>
            <a:srgbClr val="F0AB0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0" rtlCol="0" anchor="ctr"/>
          <a:lstStyle/>
          <a:p>
            <a:pPr marL="179388" marR="0" lvl="0" indent="-179388" algn="l" defTabSz="914400" rtl="0" eaLnBrk="1" fontAlgn="auto" latinLnBrk="0" hangingPunct="1">
              <a:lnSpc>
                <a:spcPct val="100000"/>
              </a:lnSpc>
              <a:spcBef>
                <a:spcPts val="50"/>
              </a:spcBef>
              <a:spcAft>
                <a:spcPts val="50"/>
              </a:spcAft>
              <a:buClrTx/>
              <a:buSzTx/>
              <a:buFont typeface="Arial" panose="020B0604020202020204" pitchFamily="34" charset="0"/>
              <a:buChar char="•"/>
              <a:tabLst/>
              <a:defRPr/>
            </a:pPr>
            <a:r>
              <a:rPr kumimoji="0" lang="en-GB" sz="900" b="1" i="0" u="none" strike="noStrike" kern="1200" cap="none" spc="0" normalizeH="0" baseline="0" dirty="0">
                <a:ln>
                  <a:noFill/>
                </a:ln>
                <a:solidFill>
                  <a:schemeClr val="tx1"/>
                </a:solidFill>
                <a:effectLst/>
                <a:uLnTx/>
                <a:uFillTx/>
                <a:latin typeface="Arial"/>
                <a:ea typeface="+mn-ea"/>
                <a:cs typeface="Arial"/>
              </a:rPr>
              <a:t>Consider HRRm</a:t>
            </a:r>
            <a:r>
              <a:rPr kumimoji="0" lang="en-GB" sz="900" b="0" i="0" u="none" strike="noStrike" kern="1200" cap="none" spc="0" normalizeH="0" baseline="0" dirty="0">
                <a:ln>
                  <a:noFill/>
                </a:ln>
                <a:solidFill>
                  <a:schemeClr val="tx1"/>
                </a:solidFill>
                <a:effectLst/>
                <a:uLnTx/>
                <a:uFillTx/>
                <a:latin typeface="Arial"/>
                <a:ea typeface="+mn-ea"/>
                <a:cs typeface="Arial"/>
              </a:rPr>
              <a:t> and </a:t>
            </a:r>
            <a:r>
              <a:rPr kumimoji="0" lang="en-GB" sz="900" b="1" i="0" u="none" strike="noStrike" kern="1200" cap="none" spc="0" normalizeH="0" baseline="0" dirty="0">
                <a:ln>
                  <a:noFill/>
                </a:ln>
                <a:solidFill>
                  <a:schemeClr val="tx1"/>
                </a:solidFill>
                <a:effectLst/>
                <a:uLnTx/>
                <a:uFillTx/>
                <a:latin typeface="Arial"/>
                <a:ea typeface="+mn-ea"/>
                <a:cs typeface="Arial"/>
              </a:rPr>
              <a:t>MSI dMRR </a:t>
            </a:r>
            <a:r>
              <a:rPr kumimoji="0" lang="en-GB" sz="900" b="0" i="0" u="none" strike="noStrike" kern="1200" cap="none" spc="0" normalizeH="0" baseline="0" dirty="0">
                <a:ln>
                  <a:noFill/>
                </a:ln>
                <a:solidFill>
                  <a:schemeClr val="tx1"/>
                </a:solidFill>
                <a:effectLst/>
                <a:uLnTx/>
                <a:uFillTx/>
                <a:latin typeface="Arial"/>
                <a:ea typeface="+mn-ea"/>
                <a:cs typeface="Arial"/>
              </a:rPr>
              <a:t>testing</a:t>
            </a:r>
            <a:r>
              <a:rPr kumimoji="0" lang="en-GB" sz="900" b="1" i="0" u="none" strike="noStrike" kern="1200" cap="none" spc="0" normalizeH="0" baseline="0" dirty="0">
                <a:ln>
                  <a:noFill/>
                </a:ln>
                <a:solidFill>
                  <a:schemeClr val="tx1"/>
                </a:solidFill>
                <a:effectLst/>
                <a:uLnTx/>
                <a:uFillTx/>
                <a:latin typeface="Arial"/>
                <a:ea typeface="+mn-ea"/>
                <a:cs typeface="Arial"/>
              </a:rPr>
              <a:t> </a:t>
            </a:r>
            <a:r>
              <a:rPr kumimoji="0" lang="en-GB" sz="900" b="0" i="0" u="none" strike="noStrike" kern="1200" cap="none" spc="0" normalizeH="0" baseline="0" dirty="0">
                <a:ln>
                  <a:noFill/>
                </a:ln>
                <a:solidFill>
                  <a:schemeClr val="tx1"/>
                </a:solidFill>
                <a:effectLst/>
                <a:uLnTx/>
                <a:uFillTx/>
                <a:latin typeface="Arial"/>
                <a:ea typeface="+mn-ea"/>
                <a:cs typeface="Arial"/>
              </a:rPr>
              <a:t>in patients with </a:t>
            </a:r>
            <a:r>
              <a:rPr kumimoji="0" lang="en-GB" sz="900" b="1" i="0" u="none" strike="noStrike" kern="1200" cap="none" spc="0" normalizeH="0" baseline="0" dirty="0">
                <a:ln>
                  <a:noFill/>
                </a:ln>
                <a:solidFill>
                  <a:schemeClr val="tx1"/>
                </a:solidFill>
                <a:effectLst/>
                <a:uLnTx/>
                <a:uFillTx/>
                <a:latin typeface="Arial"/>
                <a:ea typeface="+mn-ea"/>
                <a:cs typeface="Arial"/>
              </a:rPr>
              <a:t>mCRPC</a:t>
            </a:r>
          </a:p>
        </p:txBody>
      </p:sp>
      <p:sp>
        <p:nvSpPr>
          <p:cNvPr id="13" name="Rectangle: Rounded Corners 42">
            <a:extLst>
              <a:ext uri="{FF2B5EF4-FFF2-40B4-BE49-F238E27FC236}">
                <a16:creationId xmlns:a16="http://schemas.microsoft.com/office/drawing/2014/main" id="{69933073-D91F-4044-983C-634E3F6BD294}"/>
              </a:ext>
            </a:extLst>
          </p:cNvPr>
          <p:cNvSpPr/>
          <p:nvPr/>
        </p:nvSpPr>
        <p:spPr>
          <a:xfrm>
            <a:off x="6909660" y="1325432"/>
            <a:ext cx="4932000" cy="468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0" rtlCol="0" anchor="ctr"/>
          <a:lstStyle/>
          <a:p>
            <a:pPr marL="171450" marR="0" lvl="0" indent="-171450" algn="l" defTabSz="457200" rtl="0" eaLnBrk="1" fontAlgn="auto" latinLnBrk="0" hangingPunct="1">
              <a:lnSpc>
                <a:spcPct val="100000"/>
              </a:lnSpc>
              <a:spcBef>
                <a:spcPts val="50"/>
              </a:spcBef>
              <a:buClrTx/>
              <a:buSzTx/>
              <a:buFont typeface="Arial" panose="020B0604020202020204" pitchFamily="34" charset="0"/>
              <a:buChar char="•"/>
              <a:tabLst/>
              <a:defRPr/>
            </a:pPr>
            <a:r>
              <a:rPr kumimoji="0" lang="en-GB" sz="900" b="0" i="0" u="none" strike="noStrike" kern="1200" cap="none" spc="0" normalizeH="0" baseline="0" dirty="0">
                <a:ln>
                  <a:noFill/>
                </a:ln>
                <a:solidFill>
                  <a:schemeClr val="tx1"/>
                </a:solidFill>
                <a:effectLst/>
                <a:uLnTx/>
                <a:uFillTx/>
                <a:latin typeface="Arial"/>
                <a:ea typeface="+mn-ea"/>
                <a:cs typeface="Arial"/>
              </a:rPr>
              <a:t>Recommended for </a:t>
            </a:r>
            <a:r>
              <a:rPr kumimoji="0" lang="en-GB" sz="900" b="1" i="1" u="none" strike="noStrike" kern="1200" cap="none" spc="0" normalizeH="0" baseline="0" dirty="0">
                <a:ln>
                  <a:noFill/>
                </a:ln>
                <a:solidFill>
                  <a:schemeClr val="tx1"/>
                </a:solidFill>
                <a:effectLst/>
                <a:uLnTx/>
                <a:uFillTx/>
                <a:latin typeface="Arial"/>
                <a:ea typeface="+mn-ea"/>
                <a:cs typeface="Arial"/>
              </a:rPr>
              <a:t>BRCA2</a:t>
            </a:r>
            <a:r>
              <a:rPr kumimoji="0" lang="en-GB" sz="900" b="0" i="0" u="none" strike="noStrike" kern="1200" cap="none" spc="0" normalizeH="0" baseline="0" dirty="0">
                <a:ln>
                  <a:noFill/>
                </a:ln>
                <a:solidFill>
                  <a:schemeClr val="tx1"/>
                </a:solidFill>
                <a:effectLst/>
                <a:uLnTx/>
                <a:uFillTx/>
                <a:latin typeface="Arial"/>
                <a:ea typeface="+mn-ea"/>
                <a:cs typeface="Arial"/>
              </a:rPr>
              <a:t> and other </a:t>
            </a:r>
            <a:r>
              <a:rPr kumimoji="0" lang="en-GB" sz="900" b="1" i="0" u="none" strike="noStrike" kern="1200" cap="none" spc="0" normalizeH="0" baseline="0" dirty="0">
                <a:ln>
                  <a:noFill/>
                </a:ln>
                <a:solidFill>
                  <a:schemeClr val="tx1"/>
                </a:solidFill>
                <a:effectLst/>
                <a:uLnTx/>
                <a:uFillTx/>
                <a:latin typeface="Arial"/>
                <a:ea typeface="+mn-ea"/>
                <a:cs typeface="Arial"/>
              </a:rPr>
              <a:t>DDR genes</a:t>
            </a:r>
            <a:r>
              <a:rPr kumimoji="0" lang="en-GB" sz="900" b="0" i="0" u="none" strike="noStrike" kern="1200" cap="none" spc="0" normalizeH="0" baseline="0" dirty="0">
                <a:ln>
                  <a:noFill/>
                </a:ln>
                <a:solidFill>
                  <a:schemeClr val="tx1"/>
                </a:solidFill>
                <a:effectLst/>
                <a:uLnTx/>
                <a:uFillTx/>
                <a:latin typeface="Arial"/>
                <a:ea typeface="+mn-ea"/>
                <a:cs typeface="Arial"/>
              </a:rPr>
              <a:t> associated with cancer predisposition in patients with family history of cancer </a:t>
            </a:r>
          </a:p>
          <a:p>
            <a:pPr marL="171450" marR="0" lvl="0" indent="-171450" algn="l" defTabSz="457200" rtl="0" eaLnBrk="1" fontAlgn="auto" latinLnBrk="0" hangingPunct="1">
              <a:lnSpc>
                <a:spcPct val="100000"/>
              </a:lnSpc>
              <a:spcBef>
                <a:spcPts val="50"/>
              </a:spcBef>
              <a:buClrTx/>
              <a:buSzTx/>
              <a:buFont typeface="Arial" panose="020B0604020202020204" pitchFamily="34" charset="0"/>
              <a:buChar char="•"/>
              <a:tabLst/>
              <a:defRPr/>
            </a:pPr>
            <a:r>
              <a:rPr kumimoji="0" lang="en-GB" sz="900" b="0" i="0" u="none" strike="noStrike" kern="1200" cap="none" spc="0" normalizeH="0" baseline="0" dirty="0">
                <a:ln>
                  <a:noFill/>
                </a:ln>
                <a:solidFill>
                  <a:schemeClr val="tx1"/>
                </a:solidFill>
                <a:effectLst/>
                <a:uLnTx/>
                <a:uFillTx/>
                <a:latin typeface="Arial"/>
                <a:ea typeface="+mn-ea"/>
                <a:cs typeface="Arial"/>
              </a:rPr>
              <a:t>Should be considered in all patients with metastatic prostate cancer</a:t>
            </a:r>
          </a:p>
        </p:txBody>
      </p:sp>
      <p:sp>
        <p:nvSpPr>
          <p:cNvPr id="20" name="Rectangle: Rounded Corners 2">
            <a:extLst>
              <a:ext uri="{FF2B5EF4-FFF2-40B4-BE49-F238E27FC236}">
                <a16:creationId xmlns:a16="http://schemas.microsoft.com/office/drawing/2014/main" id="{76D569D7-AB23-4E36-AE3D-C230F185C1FA}"/>
              </a:ext>
            </a:extLst>
          </p:cNvPr>
          <p:cNvSpPr/>
          <p:nvPr/>
        </p:nvSpPr>
        <p:spPr>
          <a:xfrm>
            <a:off x="6909660" y="2379654"/>
            <a:ext cx="4932000" cy="936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0" rtlCol="0" anchor="ctr"/>
          <a:lstStyle/>
          <a:p>
            <a:pPr marL="171450" marR="0" lvl="0" indent="-171450" defTabSz="457200" rtl="0" eaLnBrk="1" fontAlgn="base" latinLnBrk="0" hangingPunct="1">
              <a:lnSpc>
                <a:spcPct val="100000"/>
              </a:lnSpc>
              <a:spcBef>
                <a:spcPts val="50"/>
              </a:spcBef>
              <a:buClrTx/>
              <a:buSzTx/>
              <a:buFont typeface="Arial" panose="020B0604020202020204" pitchFamily="34" charset="0"/>
              <a:buChar char="•"/>
              <a:tabLst/>
              <a:defRPr/>
            </a:pPr>
            <a:r>
              <a:rPr kumimoji="0" lang="en-GB" sz="900" b="0" i="0" u="none" strike="noStrike" kern="0" cap="none" spc="0" normalizeH="0" baseline="0" dirty="0">
                <a:ln>
                  <a:noFill/>
                </a:ln>
                <a:solidFill>
                  <a:schemeClr val="tx1"/>
                </a:solidFill>
                <a:effectLst/>
                <a:uLnTx/>
                <a:uFillTx/>
                <a:latin typeface="Arial" panose="020B0604020202020204" pitchFamily="34" charset="0"/>
                <a:ea typeface="+mn-ea"/>
                <a:cs typeface="Arial" panose="020B0604020202020204" pitchFamily="34" charset="0"/>
              </a:rPr>
              <a:t>Men with metastatic PCa;</a:t>
            </a:r>
          </a:p>
          <a:p>
            <a:pPr marL="171450" marR="0" lvl="0" indent="-171450" defTabSz="457200" rtl="0" eaLnBrk="1" fontAlgn="base" latinLnBrk="0" hangingPunct="1">
              <a:lnSpc>
                <a:spcPct val="100000"/>
              </a:lnSpc>
              <a:spcBef>
                <a:spcPts val="50"/>
              </a:spcBef>
              <a:buClrTx/>
              <a:buSzTx/>
              <a:buFont typeface="Arial" panose="020B0604020202020204" pitchFamily="34" charset="0"/>
              <a:buChar char="•"/>
              <a:tabLst/>
              <a:defRPr/>
            </a:pPr>
            <a:r>
              <a:rPr kumimoji="0" lang="en-GB" sz="900" b="0" i="0" u="none" strike="noStrike" kern="0" cap="none" spc="0" normalizeH="0" baseline="0" dirty="0">
                <a:ln>
                  <a:noFill/>
                </a:ln>
                <a:solidFill>
                  <a:schemeClr val="tx1"/>
                </a:solidFill>
                <a:effectLst/>
                <a:uLnTx/>
                <a:uFillTx/>
                <a:latin typeface="Arial" panose="020B0604020202020204" pitchFamily="34" charset="0"/>
                <a:ea typeface="+mn-ea"/>
                <a:cs typeface="Arial" panose="020B0604020202020204" pitchFamily="34" charset="0"/>
              </a:rPr>
              <a:t>Men with high-risk PCa and a family member diagnosed with PCa at age &lt;60 years;</a:t>
            </a:r>
          </a:p>
          <a:p>
            <a:pPr marL="171450" marR="0" lvl="0" indent="-171450" defTabSz="457200" rtl="0" eaLnBrk="1" fontAlgn="base" latinLnBrk="0" hangingPunct="1">
              <a:lnSpc>
                <a:spcPct val="100000"/>
              </a:lnSpc>
              <a:spcBef>
                <a:spcPts val="50"/>
              </a:spcBef>
              <a:buClrTx/>
              <a:buSzTx/>
              <a:buFont typeface="Arial" panose="020B0604020202020204" pitchFamily="34" charset="0"/>
              <a:buChar char="•"/>
              <a:tabLst/>
              <a:defRPr/>
            </a:pPr>
            <a:r>
              <a:rPr kumimoji="0" lang="en-GB" sz="900" b="0" i="0" u="none" strike="noStrike" kern="0" cap="none" spc="0" normalizeH="0" baseline="0" dirty="0">
                <a:ln>
                  <a:noFill/>
                </a:ln>
                <a:solidFill>
                  <a:schemeClr val="tx1"/>
                </a:solidFill>
                <a:effectLst/>
                <a:uLnTx/>
                <a:uFillTx/>
                <a:latin typeface="Arial" panose="020B0604020202020204" pitchFamily="34" charset="0"/>
                <a:ea typeface="+mn-ea"/>
                <a:cs typeface="Arial" panose="020B0604020202020204" pitchFamily="34" charset="0"/>
              </a:rPr>
              <a:t>Men with multiple family members diagnosed with csPCa at age &lt;60 years or a family member who died from PCa cancer;</a:t>
            </a:r>
          </a:p>
          <a:p>
            <a:pPr marL="171450" marR="0" lvl="0" indent="-171450" defTabSz="457200" rtl="0" eaLnBrk="1" fontAlgn="base" latinLnBrk="0" hangingPunct="1">
              <a:lnSpc>
                <a:spcPct val="100000"/>
              </a:lnSpc>
              <a:spcBef>
                <a:spcPts val="50"/>
              </a:spcBef>
              <a:buClrTx/>
              <a:buSzTx/>
              <a:buFont typeface="Arial" panose="020B0604020202020204" pitchFamily="34" charset="0"/>
              <a:buChar char="•"/>
              <a:tabLst/>
              <a:defRPr/>
            </a:pPr>
            <a:r>
              <a:rPr kumimoji="0" lang="en-GB" sz="900" b="0" i="0" u="none" strike="noStrike" kern="0" cap="none" spc="0" normalizeH="0" baseline="0" dirty="0">
                <a:ln>
                  <a:noFill/>
                </a:ln>
                <a:solidFill>
                  <a:schemeClr val="tx1"/>
                </a:solidFill>
                <a:effectLst/>
                <a:uLnTx/>
                <a:uFillTx/>
                <a:latin typeface="Arial" panose="020B0604020202020204" pitchFamily="34" charset="0"/>
                <a:ea typeface="+mn-ea"/>
                <a:cs typeface="Arial" panose="020B0604020202020204" pitchFamily="34" charset="0"/>
              </a:rPr>
              <a:t>Men with a family history of high-risk germline alterations or a family history of multiple cancers on the same side of the family.</a:t>
            </a:r>
          </a:p>
        </p:txBody>
      </p:sp>
      <p:sp>
        <p:nvSpPr>
          <p:cNvPr id="21" name="TextBox 20">
            <a:extLst>
              <a:ext uri="{FF2B5EF4-FFF2-40B4-BE49-F238E27FC236}">
                <a16:creationId xmlns:a16="http://schemas.microsoft.com/office/drawing/2014/main" id="{27ABBC2A-CD2C-48A2-8A69-23C04F5B1EE4}"/>
              </a:ext>
            </a:extLst>
          </p:cNvPr>
          <p:cNvSpPr txBox="1"/>
          <p:nvPr/>
        </p:nvSpPr>
        <p:spPr>
          <a:xfrm>
            <a:off x="7038669" y="2118764"/>
            <a:ext cx="4793416"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dirty="0">
                <a:ln>
                  <a:noFill/>
                </a:ln>
                <a:effectLst/>
                <a:uLnTx/>
                <a:uFillTx/>
                <a:latin typeface="Arial"/>
                <a:ea typeface="+mn-ea"/>
                <a:cs typeface="Arial"/>
              </a:rPr>
              <a:t>EAU/EANM/ESTRO/ESUR/ISUP/SIOG</a:t>
            </a:r>
            <a:r>
              <a:rPr lang="en-GB" sz="1400" b="1" kern="0" baseline="30000" dirty="0">
                <a:latin typeface="Arial"/>
                <a:cs typeface="Arial"/>
              </a:rPr>
              <a:t>2</a:t>
            </a:r>
            <a:endParaRPr kumimoji="0" lang="en-GB" sz="1400" b="0" i="0" u="none" strike="noStrike" kern="1200" cap="none" spc="0" normalizeH="0" baseline="30000" dirty="0">
              <a:ln>
                <a:noFill/>
              </a:ln>
              <a:effectLst/>
              <a:uLnTx/>
              <a:uFillTx/>
              <a:latin typeface="Arial"/>
              <a:ea typeface="+mn-ea"/>
              <a:cs typeface="Arial"/>
            </a:endParaRPr>
          </a:p>
        </p:txBody>
      </p:sp>
      <p:sp>
        <p:nvSpPr>
          <p:cNvPr id="45" name="Rectangle: Rounded Corners 2">
            <a:extLst>
              <a:ext uri="{FF2B5EF4-FFF2-40B4-BE49-F238E27FC236}">
                <a16:creationId xmlns:a16="http://schemas.microsoft.com/office/drawing/2014/main" id="{E7658415-79BE-456B-A39D-4D3156779AFF}"/>
              </a:ext>
            </a:extLst>
          </p:cNvPr>
          <p:cNvSpPr/>
          <p:nvPr/>
        </p:nvSpPr>
        <p:spPr>
          <a:xfrm>
            <a:off x="6909660" y="3386518"/>
            <a:ext cx="4932000" cy="237580"/>
          </a:xfrm>
          <a:prstGeom prst="rect">
            <a:avLst/>
          </a:prstGeom>
          <a:solidFill>
            <a:srgbClr val="F0AB0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0" rtlCol="0" anchor="t"/>
          <a:lstStyle/>
          <a:p>
            <a:pPr marL="179388" marR="0" lvl="0" indent="-179388" algn="l" defTabSz="914400" rtl="0" eaLnBrk="1" fontAlgn="auto" latinLnBrk="0" hangingPunct="1">
              <a:lnSpc>
                <a:spcPct val="100000"/>
              </a:lnSpc>
              <a:spcBef>
                <a:spcPts val="50"/>
              </a:spcBef>
              <a:buClrTx/>
              <a:buSzTx/>
              <a:buFont typeface="Arial" panose="020B0604020202020204" pitchFamily="34" charset="0"/>
              <a:buChar char="•"/>
              <a:tabLst/>
              <a:defRPr/>
            </a:pPr>
            <a:r>
              <a:rPr kumimoji="0" lang="en-GB" sz="900" b="1" i="0" u="none" strike="noStrike" kern="1200" cap="none" spc="0" normalizeH="0" baseline="0" dirty="0">
                <a:ln>
                  <a:noFill/>
                </a:ln>
                <a:solidFill>
                  <a:schemeClr val="tx1"/>
                </a:solidFill>
                <a:effectLst/>
                <a:uLnTx/>
                <a:uFillTx/>
                <a:latin typeface="Arial"/>
                <a:ea typeface="+mn-ea"/>
                <a:cs typeface="Arial"/>
              </a:rPr>
              <a:t>Consider HRRm</a:t>
            </a:r>
            <a:r>
              <a:rPr kumimoji="0" lang="en-GB" sz="900" b="0" i="0" u="none" strike="noStrike" kern="1200" cap="none" spc="0" normalizeH="0" baseline="0" dirty="0">
                <a:ln>
                  <a:noFill/>
                </a:ln>
                <a:solidFill>
                  <a:schemeClr val="tx1"/>
                </a:solidFill>
                <a:effectLst/>
                <a:uLnTx/>
                <a:uFillTx/>
                <a:latin typeface="Arial"/>
                <a:ea typeface="+mn-ea"/>
                <a:cs typeface="Arial"/>
              </a:rPr>
              <a:t> and </a:t>
            </a:r>
            <a:r>
              <a:rPr kumimoji="0" lang="en-GB" sz="900" b="1" i="0" u="none" strike="noStrike" kern="1200" cap="none" spc="0" normalizeH="0" baseline="0" dirty="0">
                <a:ln>
                  <a:noFill/>
                </a:ln>
                <a:solidFill>
                  <a:schemeClr val="tx1"/>
                </a:solidFill>
                <a:effectLst/>
                <a:uLnTx/>
                <a:uFillTx/>
                <a:latin typeface="Arial"/>
                <a:ea typeface="+mn-ea"/>
                <a:cs typeface="Arial"/>
              </a:rPr>
              <a:t>dMRR </a:t>
            </a:r>
            <a:r>
              <a:rPr kumimoji="0" lang="en-GB" sz="900" b="0" i="0" u="none" strike="noStrike" kern="1200" cap="none" spc="0" normalizeH="0" baseline="0" dirty="0">
                <a:ln>
                  <a:noFill/>
                </a:ln>
                <a:solidFill>
                  <a:schemeClr val="tx1"/>
                </a:solidFill>
                <a:effectLst/>
                <a:uLnTx/>
                <a:uFillTx/>
                <a:latin typeface="Arial"/>
                <a:ea typeface="+mn-ea"/>
                <a:cs typeface="Arial"/>
              </a:rPr>
              <a:t>testing</a:t>
            </a:r>
            <a:r>
              <a:rPr kumimoji="0" lang="en-GB" sz="900" b="1" i="0" u="none" strike="noStrike" kern="1200" cap="none" spc="0" normalizeH="0" baseline="0" dirty="0">
                <a:ln>
                  <a:noFill/>
                </a:ln>
                <a:solidFill>
                  <a:schemeClr val="tx1"/>
                </a:solidFill>
                <a:effectLst/>
                <a:uLnTx/>
                <a:uFillTx/>
                <a:latin typeface="Arial"/>
                <a:ea typeface="+mn-ea"/>
                <a:cs typeface="Arial"/>
              </a:rPr>
              <a:t> </a:t>
            </a:r>
            <a:r>
              <a:rPr kumimoji="0" lang="en-GB" sz="900" b="0" i="0" u="none" strike="noStrike" kern="1200" cap="none" spc="0" normalizeH="0" baseline="0" dirty="0">
                <a:ln>
                  <a:noFill/>
                </a:ln>
                <a:solidFill>
                  <a:schemeClr val="tx1"/>
                </a:solidFill>
                <a:effectLst/>
                <a:uLnTx/>
                <a:uFillTx/>
                <a:latin typeface="Arial"/>
                <a:ea typeface="+mn-ea"/>
                <a:cs typeface="Arial"/>
              </a:rPr>
              <a:t>in all patients with </a:t>
            </a:r>
            <a:r>
              <a:rPr kumimoji="0" lang="en-GB" sz="900" b="1" i="0" u="none" strike="noStrike" kern="1200" cap="none" spc="0" normalizeH="0" baseline="0" dirty="0">
                <a:ln>
                  <a:noFill/>
                </a:ln>
                <a:solidFill>
                  <a:schemeClr val="tx1"/>
                </a:solidFill>
                <a:effectLst/>
                <a:uLnTx/>
                <a:uFillTx/>
                <a:latin typeface="Arial"/>
                <a:ea typeface="+mn-ea"/>
                <a:cs typeface="Arial"/>
              </a:rPr>
              <a:t>mPC</a:t>
            </a:r>
          </a:p>
        </p:txBody>
      </p:sp>
      <p:sp>
        <p:nvSpPr>
          <p:cNvPr id="4" name="TextBox 3">
            <a:extLst>
              <a:ext uri="{FF2B5EF4-FFF2-40B4-BE49-F238E27FC236}">
                <a16:creationId xmlns:a16="http://schemas.microsoft.com/office/drawing/2014/main" id="{5BB1FD43-00AD-54C4-9644-6EB4E2D4C320}"/>
              </a:ext>
            </a:extLst>
          </p:cNvPr>
          <p:cNvSpPr txBox="1"/>
          <p:nvPr/>
        </p:nvSpPr>
        <p:spPr>
          <a:xfrm>
            <a:off x="7135683" y="1050654"/>
            <a:ext cx="4793416"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dirty="0">
                <a:ln>
                  <a:noFill/>
                </a:ln>
                <a:effectLst/>
                <a:uLnTx/>
                <a:uFillTx/>
                <a:latin typeface="Arial"/>
                <a:ea typeface="+mn-ea"/>
                <a:cs typeface="Arial"/>
              </a:rPr>
              <a:t>ESMO</a:t>
            </a:r>
            <a:r>
              <a:rPr kumimoji="0" lang="en-GB" sz="1400" b="1" i="0" u="none" strike="noStrike" kern="0" cap="none" spc="0" normalizeH="0" baseline="30000" dirty="0">
                <a:ln>
                  <a:noFill/>
                </a:ln>
                <a:effectLst/>
                <a:uLnTx/>
                <a:uFillTx/>
                <a:latin typeface="Arial"/>
                <a:ea typeface="+mn-ea"/>
                <a:cs typeface="Arial"/>
              </a:rPr>
              <a:t>1</a:t>
            </a:r>
            <a:endParaRPr kumimoji="0" lang="en-GB" sz="1400" b="0" i="0" u="none" strike="noStrike" kern="1200" cap="none" spc="0" normalizeH="0" baseline="30000" dirty="0">
              <a:ln>
                <a:noFill/>
              </a:ln>
              <a:effectLst/>
              <a:uLnTx/>
              <a:uFillTx/>
              <a:latin typeface="Arial"/>
              <a:ea typeface="+mn-ea"/>
              <a:cs typeface="Arial"/>
            </a:endParaRPr>
          </a:p>
        </p:txBody>
      </p:sp>
      <p:cxnSp>
        <p:nvCxnSpPr>
          <p:cNvPr id="85" name="Straight Connector 84">
            <a:extLst>
              <a:ext uri="{FF2B5EF4-FFF2-40B4-BE49-F238E27FC236}">
                <a16:creationId xmlns:a16="http://schemas.microsoft.com/office/drawing/2014/main" id="{C88A638B-82B7-2EAA-D693-558C7B84BB6A}"/>
              </a:ext>
            </a:extLst>
          </p:cNvPr>
          <p:cNvCxnSpPr>
            <a:cxnSpLocks/>
          </p:cNvCxnSpPr>
          <p:nvPr/>
        </p:nvCxnSpPr>
        <p:spPr>
          <a:xfrm>
            <a:off x="6801397" y="2882462"/>
            <a:ext cx="132887" cy="0"/>
          </a:xfrm>
          <a:prstGeom prst="line">
            <a:avLst/>
          </a:prstGeom>
          <a:ln w="28575">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243148AE-5687-210F-87DB-5DB3FCA47721}"/>
              </a:ext>
            </a:extLst>
          </p:cNvPr>
          <p:cNvCxnSpPr>
            <a:cxnSpLocks/>
          </p:cNvCxnSpPr>
          <p:nvPr/>
        </p:nvCxnSpPr>
        <p:spPr>
          <a:xfrm>
            <a:off x="6795786" y="1559432"/>
            <a:ext cx="132887" cy="0"/>
          </a:xfrm>
          <a:prstGeom prst="line">
            <a:avLst/>
          </a:prstGeom>
          <a:ln w="28575">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7CC91463-D3C8-3ABE-0130-6303B0865256}"/>
              </a:ext>
            </a:extLst>
          </p:cNvPr>
          <p:cNvCxnSpPr>
            <a:cxnSpLocks/>
          </p:cNvCxnSpPr>
          <p:nvPr/>
        </p:nvCxnSpPr>
        <p:spPr>
          <a:xfrm flipV="1">
            <a:off x="6553506" y="3156634"/>
            <a:ext cx="160467" cy="0"/>
          </a:xfrm>
          <a:prstGeom prst="line">
            <a:avLst/>
          </a:prstGeom>
          <a:ln w="28575">
            <a:solidFill>
              <a:srgbClr val="FFCC66"/>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6B42E82-E877-8D85-16B7-9D8BA6B64719}"/>
              </a:ext>
            </a:extLst>
          </p:cNvPr>
          <p:cNvPicPr>
            <a:picLocks noChangeAspect="1"/>
          </p:cNvPicPr>
          <p:nvPr/>
        </p:nvPicPr>
        <p:blipFill rotWithShape="1">
          <a:blip r:embed="rId4"/>
          <a:srcRect l="3866" b="7108"/>
          <a:stretch/>
        </p:blipFill>
        <p:spPr>
          <a:xfrm>
            <a:off x="293099" y="1300195"/>
            <a:ext cx="6400058" cy="3983383"/>
          </a:xfrm>
          <a:prstGeom prst="rect">
            <a:avLst/>
          </a:prstGeom>
        </p:spPr>
      </p:pic>
      <p:sp>
        <p:nvSpPr>
          <p:cNvPr id="79" name="Freeform: Shape 78">
            <a:extLst>
              <a:ext uri="{FF2B5EF4-FFF2-40B4-BE49-F238E27FC236}">
                <a16:creationId xmlns:a16="http://schemas.microsoft.com/office/drawing/2014/main" id="{00BB1B14-19DB-F5B7-4DD2-7EB8F3BA6616}"/>
              </a:ext>
            </a:extLst>
          </p:cNvPr>
          <p:cNvSpPr/>
          <p:nvPr/>
        </p:nvSpPr>
        <p:spPr>
          <a:xfrm rot="16200000">
            <a:off x="4428526" y="1996884"/>
            <a:ext cx="249677" cy="638777"/>
          </a:xfrm>
          <a:custGeom>
            <a:avLst/>
            <a:gdLst>
              <a:gd name="connsiteX0" fmla="*/ 0 w 1699592"/>
              <a:gd name="connsiteY0" fmla="*/ 0 h 228600"/>
              <a:gd name="connsiteX1" fmla="*/ 0 w 1699592"/>
              <a:gd name="connsiteY1" fmla="*/ 228600 h 228600"/>
              <a:gd name="connsiteX2" fmla="*/ 1699592 w 1699592"/>
              <a:gd name="connsiteY2" fmla="*/ 228600 h 228600"/>
            </a:gdLst>
            <a:ahLst/>
            <a:cxnLst>
              <a:cxn ang="0">
                <a:pos x="connsiteX0" y="connsiteY0"/>
              </a:cxn>
              <a:cxn ang="0">
                <a:pos x="connsiteX1" y="connsiteY1"/>
              </a:cxn>
              <a:cxn ang="0">
                <a:pos x="connsiteX2" y="connsiteY2"/>
              </a:cxn>
            </a:cxnLst>
            <a:rect l="l" t="t" r="r" b="b"/>
            <a:pathLst>
              <a:path w="1699592" h="228600">
                <a:moveTo>
                  <a:pt x="0" y="0"/>
                </a:moveTo>
                <a:lnTo>
                  <a:pt x="0" y="228600"/>
                </a:lnTo>
                <a:lnTo>
                  <a:pt x="1699592" y="228600"/>
                </a:lnTo>
              </a:path>
            </a:pathLst>
          </a:custGeom>
          <a:noFill/>
          <a:ln w="19050">
            <a:solidFill>
              <a:schemeClr val="tx2">
                <a:lumMod val="75000"/>
              </a:schemeClr>
            </a:solidFill>
            <a:prstDash val="sysDash"/>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78" name="Freeform: Shape 77">
            <a:extLst>
              <a:ext uri="{FF2B5EF4-FFF2-40B4-BE49-F238E27FC236}">
                <a16:creationId xmlns:a16="http://schemas.microsoft.com/office/drawing/2014/main" id="{D87FA4C2-F64D-7E3F-AF94-37BE66101869}"/>
              </a:ext>
            </a:extLst>
          </p:cNvPr>
          <p:cNvSpPr/>
          <p:nvPr/>
        </p:nvSpPr>
        <p:spPr>
          <a:xfrm>
            <a:off x="2185493" y="2147515"/>
            <a:ext cx="1408057" cy="295556"/>
          </a:xfrm>
          <a:custGeom>
            <a:avLst/>
            <a:gdLst>
              <a:gd name="connsiteX0" fmla="*/ 0 w 1699592"/>
              <a:gd name="connsiteY0" fmla="*/ 0 h 228600"/>
              <a:gd name="connsiteX1" fmla="*/ 0 w 1699592"/>
              <a:gd name="connsiteY1" fmla="*/ 228600 h 228600"/>
              <a:gd name="connsiteX2" fmla="*/ 1699592 w 1699592"/>
              <a:gd name="connsiteY2" fmla="*/ 228600 h 228600"/>
            </a:gdLst>
            <a:ahLst/>
            <a:cxnLst>
              <a:cxn ang="0">
                <a:pos x="connsiteX0" y="connsiteY0"/>
              </a:cxn>
              <a:cxn ang="0">
                <a:pos x="connsiteX1" y="connsiteY1"/>
              </a:cxn>
              <a:cxn ang="0">
                <a:pos x="connsiteX2" y="connsiteY2"/>
              </a:cxn>
            </a:cxnLst>
            <a:rect l="l" t="t" r="r" b="b"/>
            <a:pathLst>
              <a:path w="1699592" h="228600">
                <a:moveTo>
                  <a:pt x="0" y="0"/>
                </a:moveTo>
                <a:lnTo>
                  <a:pt x="0" y="228600"/>
                </a:lnTo>
                <a:lnTo>
                  <a:pt x="1699592" y="228600"/>
                </a:lnTo>
              </a:path>
            </a:pathLst>
          </a:custGeom>
          <a:noFill/>
          <a:ln w="19050">
            <a:solidFill>
              <a:schemeClr val="accent1">
                <a:lumMod val="75000"/>
              </a:schemeClr>
            </a:solidFill>
            <a:prstDash val="sysDash"/>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30" name="Rectangle 29">
            <a:extLst>
              <a:ext uri="{FF2B5EF4-FFF2-40B4-BE49-F238E27FC236}">
                <a16:creationId xmlns:a16="http://schemas.microsoft.com/office/drawing/2014/main" id="{F8B13776-A828-46CC-8F6E-8233F866C440}"/>
              </a:ext>
            </a:extLst>
          </p:cNvPr>
          <p:cNvSpPr/>
          <p:nvPr/>
        </p:nvSpPr>
        <p:spPr bwMode="auto">
          <a:xfrm>
            <a:off x="407538" y="1759433"/>
            <a:ext cx="451768" cy="432000"/>
          </a:xfrm>
          <a:prstGeom prst="rect">
            <a:avLst/>
          </a:prstGeom>
          <a:solidFill>
            <a:schemeClr val="accent1">
              <a:lumMod val="75000"/>
            </a:schemeClr>
          </a:solidFill>
          <a:ln w="9525" cap="flat" cmpd="sng" algn="ctr">
            <a:noFill/>
            <a:prstDash val="solid"/>
            <a:round/>
            <a:headEnd type="none" w="med" len="med"/>
            <a:tailEnd type="none" w="med" len="med"/>
          </a:ln>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dirty="0">
                <a:ln>
                  <a:noFill/>
                </a:ln>
                <a:solidFill>
                  <a:schemeClr val="bg1"/>
                </a:solidFill>
                <a:effectLst/>
                <a:uLnTx/>
                <a:uFillTx/>
                <a:latin typeface="Arial"/>
                <a:ea typeface="+mn-ea"/>
                <a:cs typeface="Arial"/>
              </a:rPr>
              <a:t>Primary</a:t>
            </a:r>
            <a:endParaRPr kumimoji="0" lang="en-GB" b="0" i="0" u="none" strike="noStrike" kern="1200" cap="none" spc="0" normalizeH="0" baseline="0" dirty="0">
              <a:ln>
                <a:noFill/>
              </a:ln>
              <a:solidFill>
                <a:schemeClr val="bg1"/>
              </a:solidFill>
              <a:effectLst/>
              <a:uLnTx/>
              <a:uFillTx/>
              <a:latin typeface="Arial"/>
              <a:ea typeface="+mn-ea"/>
              <a:cs typeface="Arial"/>
            </a:endParaRPr>
          </a:p>
        </p:txBody>
      </p:sp>
      <p:sp>
        <p:nvSpPr>
          <p:cNvPr id="33" name="Rectangle 32">
            <a:extLst>
              <a:ext uri="{FF2B5EF4-FFF2-40B4-BE49-F238E27FC236}">
                <a16:creationId xmlns:a16="http://schemas.microsoft.com/office/drawing/2014/main" id="{34E70020-1146-412D-AADD-1613B4FC36C5}"/>
              </a:ext>
            </a:extLst>
          </p:cNvPr>
          <p:cNvSpPr/>
          <p:nvPr/>
        </p:nvSpPr>
        <p:spPr bwMode="auto">
          <a:xfrm>
            <a:off x="1044176" y="1759433"/>
            <a:ext cx="554581" cy="432000"/>
          </a:xfrm>
          <a:prstGeom prst="rect">
            <a:avLst/>
          </a:prstGeom>
          <a:solidFill>
            <a:schemeClr val="accent1">
              <a:lumMod val="75000"/>
            </a:schemeClr>
          </a:solidFill>
          <a:ln w="9525" cap="flat" cmpd="sng" algn="ctr">
            <a:noFill/>
            <a:prstDash val="solid"/>
            <a:round/>
            <a:headEnd type="none" w="med" len="med"/>
            <a:tailEnd type="none" w="med" len="med"/>
          </a:ln>
        </p:spPr>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dirty="0">
                <a:ln>
                  <a:noFill/>
                </a:ln>
                <a:solidFill>
                  <a:schemeClr val="bg1"/>
                </a:solidFill>
                <a:effectLst/>
                <a:uLnTx/>
                <a:uFillTx/>
                <a:latin typeface="Arial"/>
                <a:ea typeface="+mn-ea"/>
                <a:cs typeface="Arial"/>
              </a:rPr>
              <a:t>Adjuvant</a:t>
            </a:r>
            <a:endParaRPr kumimoji="0" lang="en-GB" b="0" i="0" u="none" strike="noStrike" kern="1200" cap="none" spc="0" normalizeH="0" baseline="0" dirty="0">
              <a:ln>
                <a:noFill/>
              </a:ln>
              <a:solidFill>
                <a:schemeClr val="bg1"/>
              </a:solidFill>
              <a:effectLst/>
              <a:uLnTx/>
              <a:uFillTx/>
              <a:latin typeface="Arial"/>
              <a:ea typeface="+mn-ea"/>
              <a:cs typeface="Arial"/>
            </a:endParaRPr>
          </a:p>
        </p:txBody>
      </p:sp>
      <p:sp>
        <p:nvSpPr>
          <p:cNvPr id="34" name="Rectangle 33">
            <a:extLst>
              <a:ext uri="{FF2B5EF4-FFF2-40B4-BE49-F238E27FC236}">
                <a16:creationId xmlns:a16="http://schemas.microsoft.com/office/drawing/2014/main" id="{E0EBC466-0265-44EF-B930-7C502E5E29C2}"/>
              </a:ext>
            </a:extLst>
          </p:cNvPr>
          <p:cNvSpPr/>
          <p:nvPr/>
        </p:nvSpPr>
        <p:spPr bwMode="auto">
          <a:xfrm>
            <a:off x="1837515" y="1759433"/>
            <a:ext cx="694081" cy="432000"/>
          </a:xfrm>
          <a:prstGeom prst="rect">
            <a:avLst/>
          </a:prstGeom>
          <a:solidFill>
            <a:schemeClr val="accent1">
              <a:lumMod val="75000"/>
            </a:schemeClr>
          </a:solidFill>
          <a:ln w="9525" cap="flat" cmpd="sng" algn="ctr">
            <a:noFill/>
            <a:prstDash val="solid"/>
            <a:round/>
            <a:headEnd type="none" w="med" len="med"/>
            <a:tailEnd type="none" w="med" len="med"/>
          </a:ln>
        </p:spPr>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dirty="0">
                <a:ln>
                  <a:noFill/>
                </a:ln>
                <a:solidFill>
                  <a:schemeClr val="bg1"/>
                </a:solidFill>
                <a:effectLst/>
                <a:uLnTx/>
                <a:uFillTx/>
                <a:latin typeface="Arial"/>
                <a:ea typeface="+mn-ea"/>
                <a:cs typeface="Arial"/>
              </a:rPr>
              <a:t>Biochemical recurrence</a:t>
            </a:r>
            <a:endParaRPr kumimoji="0" lang="en-GB" b="0" i="0" u="none" strike="noStrike" kern="1200" cap="none" spc="0" normalizeH="0" baseline="0" dirty="0">
              <a:ln>
                <a:noFill/>
              </a:ln>
              <a:solidFill>
                <a:schemeClr val="bg1"/>
              </a:solidFill>
              <a:effectLst/>
              <a:uLnTx/>
              <a:uFillTx/>
              <a:latin typeface="Arial"/>
              <a:ea typeface="+mn-ea"/>
              <a:cs typeface="Arial"/>
            </a:endParaRPr>
          </a:p>
        </p:txBody>
      </p:sp>
      <p:sp>
        <p:nvSpPr>
          <p:cNvPr id="35" name="Rectangle 34">
            <a:extLst>
              <a:ext uri="{FF2B5EF4-FFF2-40B4-BE49-F238E27FC236}">
                <a16:creationId xmlns:a16="http://schemas.microsoft.com/office/drawing/2014/main" id="{A3382B24-51AC-4FEA-8EC8-02725FE70CAE}"/>
              </a:ext>
            </a:extLst>
          </p:cNvPr>
          <p:cNvSpPr/>
          <p:nvPr/>
        </p:nvSpPr>
        <p:spPr bwMode="auto">
          <a:xfrm>
            <a:off x="2768425" y="1759433"/>
            <a:ext cx="667988" cy="432000"/>
          </a:xfrm>
          <a:prstGeom prst="rect">
            <a:avLst/>
          </a:prstGeom>
          <a:solidFill>
            <a:schemeClr val="accent1">
              <a:lumMod val="75000"/>
            </a:schemeClr>
          </a:solidFill>
          <a:ln w="9525" cap="flat" cmpd="sng" algn="ctr">
            <a:noFill/>
            <a:prstDash val="solid"/>
            <a:round/>
            <a:headEnd type="none" w="med" len="med"/>
            <a:tailEnd type="none" w="med" len="med"/>
          </a:ln>
        </p:spPr>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dirty="0">
                <a:ln>
                  <a:noFill/>
                </a:ln>
                <a:solidFill>
                  <a:schemeClr val="bg1"/>
                </a:solidFill>
                <a:effectLst/>
                <a:uLnTx/>
                <a:uFillTx/>
                <a:latin typeface="Arial"/>
                <a:ea typeface="+mn-ea"/>
                <a:cs typeface="Arial"/>
              </a:rPr>
              <a:t>mHSPC</a:t>
            </a:r>
            <a:br>
              <a:rPr kumimoji="0" lang="en-GB" sz="800" b="1" i="0" u="none" strike="noStrike" kern="1200" cap="none" spc="0" normalizeH="0" baseline="0" dirty="0">
                <a:ln>
                  <a:noFill/>
                </a:ln>
                <a:solidFill>
                  <a:schemeClr val="bg1"/>
                </a:solidFill>
                <a:effectLst/>
                <a:uLnTx/>
                <a:uFillTx/>
                <a:latin typeface="Arial"/>
                <a:ea typeface="+mn-ea"/>
                <a:cs typeface="Arial"/>
              </a:rPr>
            </a:br>
            <a:r>
              <a:rPr kumimoji="0" lang="en-GB" sz="800" b="1" i="0" u="none" strike="noStrike" kern="1200" cap="none" spc="0" normalizeH="0" baseline="0" dirty="0">
                <a:ln>
                  <a:noFill/>
                </a:ln>
                <a:solidFill>
                  <a:schemeClr val="bg1"/>
                </a:solidFill>
                <a:effectLst/>
                <a:uLnTx/>
                <a:uFillTx/>
                <a:latin typeface="Arial"/>
                <a:ea typeface="+mn-ea"/>
                <a:cs typeface="Arial"/>
              </a:rPr>
              <a:t>(inc. </a:t>
            </a:r>
            <a:r>
              <a:rPr kumimoji="0" lang="en-GB" sz="800" b="1" i="1" u="none" strike="noStrike" kern="1200" cap="none" spc="0" normalizeH="0" baseline="0" dirty="0">
                <a:ln>
                  <a:noFill/>
                </a:ln>
                <a:solidFill>
                  <a:schemeClr val="bg1"/>
                </a:solidFill>
                <a:effectLst/>
                <a:uLnTx/>
                <a:uFillTx/>
                <a:latin typeface="Arial"/>
                <a:ea typeface="+mn-ea"/>
                <a:cs typeface="Arial"/>
              </a:rPr>
              <a:t>de novo</a:t>
            </a:r>
            <a:r>
              <a:rPr kumimoji="0" lang="en-GB" sz="800" b="1" i="0" u="none" strike="noStrike" kern="1200" cap="none" spc="0" normalizeH="0" baseline="0" dirty="0">
                <a:ln>
                  <a:noFill/>
                </a:ln>
                <a:solidFill>
                  <a:schemeClr val="bg1"/>
                </a:solidFill>
                <a:effectLst/>
                <a:uLnTx/>
                <a:uFillTx/>
                <a:latin typeface="Arial"/>
                <a:ea typeface="+mn-ea"/>
                <a:cs typeface="Arial"/>
              </a:rPr>
              <a:t>)</a:t>
            </a:r>
            <a:endParaRPr kumimoji="0" lang="en-GB" b="0" i="0" u="none" strike="noStrike" kern="1200" cap="none" spc="0" normalizeH="0" baseline="0" dirty="0">
              <a:ln>
                <a:noFill/>
              </a:ln>
              <a:solidFill>
                <a:schemeClr val="bg1"/>
              </a:solidFill>
              <a:effectLst/>
              <a:uLnTx/>
              <a:uFillTx/>
              <a:latin typeface="Arial"/>
              <a:ea typeface="+mn-ea"/>
              <a:cs typeface="Arial"/>
            </a:endParaRPr>
          </a:p>
        </p:txBody>
      </p:sp>
      <p:sp>
        <p:nvSpPr>
          <p:cNvPr id="36" name="Rectangle 35">
            <a:extLst>
              <a:ext uri="{FF2B5EF4-FFF2-40B4-BE49-F238E27FC236}">
                <a16:creationId xmlns:a16="http://schemas.microsoft.com/office/drawing/2014/main" id="{984B39C2-BAAF-4A09-B0A4-DB8A05E39AF6}"/>
              </a:ext>
            </a:extLst>
          </p:cNvPr>
          <p:cNvSpPr/>
          <p:nvPr/>
        </p:nvSpPr>
        <p:spPr bwMode="auto">
          <a:xfrm>
            <a:off x="4536896" y="1759433"/>
            <a:ext cx="667988" cy="432000"/>
          </a:xfrm>
          <a:prstGeom prst="rect">
            <a:avLst/>
          </a:prstGeom>
          <a:solidFill>
            <a:schemeClr val="tx2">
              <a:lumMod val="75000"/>
            </a:schemeClr>
          </a:solidFill>
          <a:ln w="9525" cap="flat" cmpd="sng" algn="ctr">
            <a:noFill/>
            <a:prstDash val="solid"/>
            <a:round/>
            <a:headEnd type="none" w="med" len="med"/>
            <a:tailEnd type="none" w="med" len="med"/>
          </a:ln>
        </p:spPr>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dirty="0">
                <a:ln>
                  <a:noFill/>
                </a:ln>
                <a:solidFill>
                  <a:schemeClr val="bg1"/>
                </a:solidFill>
                <a:effectLst/>
                <a:uLnTx/>
                <a:uFillTx/>
                <a:latin typeface="Arial"/>
                <a:ea typeface="+mn-ea"/>
                <a:cs typeface="Arial"/>
              </a:rPr>
              <a:t>1L</a:t>
            </a:r>
            <a:br>
              <a:rPr kumimoji="0" lang="en-GB" sz="800" b="1" i="0" u="none" strike="noStrike" kern="1200" cap="none" spc="0" normalizeH="0" baseline="0" dirty="0">
                <a:ln>
                  <a:noFill/>
                </a:ln>
                <a:solidFill>
                  <a:schemeClr val="bg1"/>
                </a:solidFill>
                <a:effectLst/>
                <a:uLnTx/>
                <a:uFillTx/>
                <a:latin typeface="Arial"/>
                <a:ea typeface="+mn-ea"/>
                <a:cs typeface="Arial"/>
              </a:rPr>
            </a:br>
            <a:r>
              <a:rPr kumimoji="0" lang="en-GB" sz="800" b="1" i="0" u="none" strike="noStrike" kern="1200" cap="none" spc="0" normalizeH="0" baseline="0" dirty="0">
                <a:ln>
                  <a:noFill/>
                </a:ln>
                <a:solidFill>
                  <a:schemeClr val="bg1"/>
                </a:solidFill>
                <a:effectLst/>
                <a:uLnTx/>
                <a:uFillTx/>
                <a:latin typeface="Arial"/>
                <a:ea typeface="+mn-ea"/>
                <a:cs typeface="Arial"/>
              </a:rPr>
              <a:t>mCRPC</a:t>
            </a:r>
            <a:endParaRPr kumimoji="0" lang="en-GB" b="0" i="0" u="none" strike="noStrike" kern="1200" cap="none" spc="0" normalizeH="0" baseline="0" dirty="0">
              <a:ln>
                <a:noFill/>
              </a:ln>
              <a:solidFill>
                <a:schemeClr val="bg1"/>
              </a:solidFill>
              <a:effectLst/>
              <a:uLnTx/>
              <a:uFillTx/>
              <a:latin typeface="Arial"/>
              <a:ea typeface="+mn-ea"/>
              <a:cs typeface="Arial"/>
            </a:endParaRPr>
          </a:p>
        </p:txBody>
      </p:sp>
      <p:sp>
        <p:nvSpPr>
          <p:cNvPr id="37" name="Rectangle 36">
            <a:extLst>
              <a:ext uri="{FF2B5EF4-FFF2-40B4-BE49-F238E27FC236}">
                <a16:creationId xmlns:a16="http://schemas.microsoft.com/office/drawing/2014/main" id="{683A74FF-F510-4721-AE11-B70843CCA949}"/>
              </a:ext>
            </a:extLst>
          </p:cNvPr>
          <p:cNvSpPr/>
          <p:nvPr/>
        </p:nvSpPr>
        <p:spPr bwMode="auto">
          <a:xfrm>
            <a:off x="5410762" y="1759433"/>
            <a:ext cx="578125" cy="432000"/>
          </a:xfrm>
          <a:prstGeom prst="rect">
            <a:avLst/>
          </a:prstGeom>
          <a:solidFill>
            <a:schemeClr val="tx2">
              <a:lumMod val="75000"/>
            </a:schemeClr>
          </a:solidFill>
          <a:ln w="9525" cap="flat" cmpd="sng" algn="ctr">
            <a:noFill/>
            <a:prstDash val="solid"/>
            <a:round/>
            <a:headEnd type="none" w="med" len="med"/>
            <a:tailEnd type="none" w="med" len="med"/>
          </a:ln>
        </p:spPr>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dirty="0">
                <a:ln>
                  <a:noFill/>
                </a:ln>
                <a:solidFill>
                  <a:schemeClr val="bg1"/>
                </a:solidFill>
                <a:effectLst/>
                <a:uLnTx/>
                <a:uFillTx/>
                <a:latin typeface="Arial"/>
                <a:ea typeface="+mn-ea"/>
                <a:cs typeface="Arial"/>
              </a:rPr>
              <a:t>2L</a:t>
            </a:r>
            <a:br>
              <a:rPr kumimoji="0" lang="en-GB" sz="800" b="1" i="0" u="none" strike="noStrike" kern="1200" cap="none" spc="0" normalizeH="0" baseline="0" dirty="0">
                <a:ln>
                  <a:noFill/>
                </a:ln>
                <a:solidFill>
                  <a:schemeClr val="bg1"/>
                </a:solidFill>
                <a:effectLst/>
                <a:uLnTx/>
                <a:uFillTx/>
                <a:latin typeface="Arial"/>
                <a:ea typeface="+mn-ea"/>
                <a:cs typeface="Arial"/>
              </a:rPr>
            </a:br>
            <a:r>
              <a:rPr kumimoji="0" lang="en-GB" sz="800" b="1" i="0" u="none" strike="noStrike" kern="1200" cap="none" spc="0" normalizeH="0" baseline="0" dirty="0">
                <a:ln>
                  <a:noFill/>
                </a:ln>
                <a:solidFill>
                  <a:schemeClr val="bg1"/>
                </a:solidFill>
                <a:effectLst/>
                <a:uLnTx/>
                <a:uFillTx/>
                <a:latin typeface="Arial"/>
                <a:ea typeface="+mn-ea"/>
                <a:cs typeface="Arial"/>
              </a:rPr>
              <a:t>mCRPC</a:t>
            </a:r>
            <a:endParaRPr kumimoji="0" lang="en-GB" b="0" i="0" u="none" strike="noStrike" kern="1200" cap="none" spc="0" normalizeH="0" baseline="0" dirty="0">
              <a:ln>
                <a:noFill/>
              </a:ln>
              <a:solidFill>
                <a:schemeClr val="bg1"/>
              </a:solidFill>
              <a:effectLst/>
              <a:uLnTx/>
              <a:uFillTx/>
              <a:latin typeface="Arial"/>
              <a:ea typeface="+mn-ea"/>
              <a:cs typeface="Arial"/>
            </a:endParaRPr>
          </a:p>
        </p:txBody>
      </p:sp>
      <p:sp>
        <p:nvSpPr>
          <p:cNvPr id="38" name="Rectangle 37">
            <a:extLst>
              <a:ext uri="{FF2B5EF4-FFF2-40B4-BE49-F238E27FC236}">
                <a16:creationId xmlns:a16="http://schemas.microsoft.com/office/drawing/2014/main" id="{3A8A2AB3-BB5A-48F3-B281-E69C55DBAC0B}"/>
              </a:ext>
            </a:extLst>
          </p:cNvPr>
          <p:cNvSpPr/>
          <p:nvPr/>
        </p:nvSpPr>
        <p:spPr bwMode="auto">
          <a:xfrm>
            <a:off x="6210651" y="1752140"/>
            <a:ext cx="451112" cy="432000"/>
          </a:xfrm>
          <a:prstGeom prst="rect">
            <a:avLst/>
          </a:prstGeom>
          <a:solidFill>
            <a:schemeClr val="tx2">
              <a:lumMod val="75000"/>
            </a:schemeClr>
          </a:solidFill>
          <a:ln w="9525" cap="flat" cmpd="sng" algn="ctr">
            <a:noFill/>
            <a:prstDash val="solid"/>
            <a:round/>
            <a:headEnd type="none" w="med" len="med"/>
            <a:tailEnd type="none" w="med" len="med"/>
          </a:ln>
        </p:spPr>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dirty="0">
                <a:ln>
                  <a:noFill/>
                </a:ln>
                <a:solidFill>
                  <a:schemeClr val="bg1"/>
                </a:solidFill>
                <a:effectLst/>
                <a:uLnTx/>
                <a:uFillTx/>
                <a:latin typeface="Arial"/>
                <a:ea typeface="+mn-ea"/>
                <a:cs typeface="Arial"/>
              </a:rPr>
              <a:t>3L</a:t>
            </a:r>
            <a:br>
              <a:rPr kumimoji="0" lang="en-GB" sz="800" b="1" i="0" u="none" strike="noStrike" kern="1200" cap="none" spc="0" normalizeH="0" baseline="0" dirty="0">
                <a:ln>
                  <a:noFill/>
                </a:ln>
                <a:solidFill>
                  <a:schemeClr val="bg1"/>
                </a:solidFill>
                <a:effectLst/>
                <a:uLnTx/>
                <a:uFillTx/>
                <a:latin typeface="Arial"/>
                <a:ea typeface="+mn-ea"/>
                <a:cs typeface="Arial"/>
              </a:rPr>
            </a:br>
            <a:r>
              <a:rPr kumimoji="0" lang="en-GB" sz="800" b="1" i="0" u="none" strike="noStrike" kern="1200" cap="none" spc="0" normalizeH="0" baseline="0" dirty="0">
                <a:ln>
                  <a:noFill/>
                </a:ln>
                <a:solidFill>
                  <a:schemeClr val="bg1"/>
                </a:solidFill>
                <a:effectLst/>
                <a:uLnTx/>
                <a:uFillTx/>
                <a:latin typeface="Arial"/>
                <a:ea typeface="+mn-ea"/>
                <a:cs typeface="Arial"/>
              </a:rPr>
              <a:t>mCRPC</a:t>
            </a:r>
            <a:endParaRPr kumimoji="0" lang="en-GB" b="0" i="0" u="none" strike="noStrike" kern="1200" cap="none" spc="0" normalizeH="0" baseline="0" dirty="0">
              <a:ln>
                <a:noFill/>
              </a:ln>
              <a:solidFill>
                <a:schemeClr val="bg1"/>
              </a:solidFill>
              <a:effectLst/>
              <a:uLnTx/>
              <a:uFillTx/>
              <a:latin typeface="Arial"/>
              <a:ea typeface="+mn-ea"/>
              <a:cs typeface="Arial"/>
            </a:endParaRPr>
          </a:p>
        </p:txBody>
      </p:sp>
      <p:sp>
        <p:nvSpPr>
          <p:cNvPr id="39" name="Rectangle 38">
            <a:extLst>
              <a:ext uri="{FF2B5EF4-FFF2-40B4-BE49-F238E27FC236}">
                <a16:creationId xmlns:a16="http://schemas.microsoft.com/office/drawing/2014/main" id="{627B9277-96C9-4E73-AF66-50E40FC87B28}"/>
              </a:ext>
            </a:extLst>
          </p:cNvPr>
          <p:cNvSpPr/>
          <p:nvPr/>
        </p:nvSpPr>
        <p:spPr bwMode="auto">
          <a:xfrm>
            <a:off x="3600918" y="2237170"/>
            <a:ext cx="728703" cy="432000"/>
          </a:xfrm>
          <a:prstGeom prst="rect">
            <a:avLst/>
          </a:prstGeom>
          <a:solidFill>
            <a:schemeClr val="accent1"/>
          </a:solidFill>
          <a:ln w="9525" cap="flat" cmpd="sng" algn="ctr">
            <a:noFill/>
            <a:prstDash val="solid"/>
            <a:round/>
            <a:headEnd type="none" w="med" len="med"/>
            <a:tailEnd type="none" w="med" len="med"/>
          </a:ln>
        </p:spPr>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dirty="0">
                <a:ln>
                  <a:noFill/>
                </a:ln>
                <a:solidFill>
                  <a:schemeClr val="bg1"/>
                </a:solidFill>
                <a:effectLst/>
                <a:uLnTx/>
                <a:uFillTx/>
                <a:latin typeface="Arial"/>
                <a:ea typeface="+mn-ea"/>
                <a:cs typeface="Arial"/>
              </a:rPr>
              <a:t>Non-metastatic CRPC</a:t>
            </a:r>
            <a:endParaRPr kumimoji="0" lang="en-GB" b="0" i="0" u="none" strike="noStrike" kern="1200" cap="none" spc="0" normalizeH="0" baseline="0" dirty="0">
              <a:ln>
                <a:noFill/>
              </a:ln>
              <a:solidFill>
                <a:schemeClr val="bg1"/>
              </a:solidFill>
              <a:effectLst/>
              <a:uLnTx/>
              <a:uFillTx/>
              <a:latin typeface="Arial"/>
              <a:ea typeface="+mn-ea"/>
              <a:cs typeface="Arial"/>
            </a:endParaRPr>
          </a:p>
        </p:txBody>
      </p:sp>
      <p:cxnSp>
        <p:nvCxnSpPr>
          <p:cNvPr id="66" name="Straight Arrow Connector 65">
            <a:extLst>
              <a:ext uri="{FF2B5EF4-FFF2-40B4-BE49-F238E27FC236}">
                <a16:creationId xmlns:a16="http://schemas.microsoft.com/office/drawing/2014/main" id="{997B2AF6-6FF4-00BA-C82A-239F7F7A44A3}"/>
              </a:ext>
            </a:extLst>
          </p:cNvPr>
          <p:cNvCxnSpPr>
            <a:cxnSpLocks/>
            <a:endCxn id="33" idx="1"/>
          </p:cNvCxnSpPr>
          <p:nvPr/>
        </p:nvCxnSpPr>
        <p:spPr>
          <a:xfrm>
            <a:off x="859306" y="1975433"/>
            <a:ext cx="184869"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307C8B87-100B-EA20-54B1-00AB5B176CBF}"/>
              </a:ext>
            </a:extLst>
          </p:cNvPr>
          <p:cNvCxnSpPr>
            <a:cxnSpLocks/>
            <a:stCxn id="33" idx="3"/>
            <a:endCxn id="34" idx="1"/>
          </p:cNvCxnSpPr>
          <p:nvPr/>
        </p:nvCxnSpPr>
        <p:spPr>
          <a:xfrm>
            <a:off x="1598758" y="1975433"/>
            <a:ext cx="238758"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C33C4076-F827-EA32-8939-56DC19F79535}"/>
              </a:ext>
            </a:extLst>
          </p:cNvPr>
          <p:cNvCxnSpPr>
            <a:cxnSpLocks/>
            <a:stCxn id="34" idx="3"/>
          </p:cNvCxnSpPr>
          <p:nvPr/>
        </p:nvCxnSpPr>
        <p:spPr>
          <a:xfrm flipV="1">
            <a:off x="2531597" y="1975335"/>
            <a:ext cx="236827" cy="9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173D1EA3-9740-DE1F-2179-EC5F90FB280E}"/>
              </a:ext>
            </a:extLst>
          </p:cNvPr>
          <p:cNvCxnSpPr>
            <a:cxnSpLocks/>
          </p:cNvCxnSpPr>
          <p:nvPr/>
        </p:nvCxnSpPr>
        <p:spPr>
          <a:xfrm flipV="1">
            <a:off x="3438559" y="1975236"/>
            <a:ext cx="1098337" cy="39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34FEBA86-4CDC-0598-996E-01D9BEF0CB76}"/>
              </a:ext>
            </a:extLst>
          </p:cNvPr>
          <p:cNvCxnSpPr>
            <a:cxnSpLocks/>
          </p:cNvCxnSpPr>
          <p:nvPr/>
        </p:nvCxnSpPr>
        <p:spPr>
          <a:xfrm flipV="1">
            <a:off x="5196769" y="1975067"/>
            <a:ext cx="213993" cy="73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AF855901-84E5-80FB-F1E8-9F73B2B3CB87}"/>
              </a:ext>
            </a:extLst>
          </p:cNvPr>
          <p:cNvCxnSpPr>
            <a:cxnSpLocks/>
          </p:cNvCxnSpPr>
          <p:nvPr/>
        </p:nvCxnSpPr>
        <p:spPr>
          <a:xfrm flipV="1">
            <a:off x="5977828" y="1973581"/>
            <a:ext cx="252733"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Rounded Corners 2">
            <a:extLst>
              <a:ext uri="{FF2B5EF4-FFF2-40B4-BE49-F238E27FC236}">
                <a16:creationId xmlns:a16="http://schemas.microsoft.com/office/drawing/2014/main" id="{CBA220D7-FA03-49B2-809D-9FB64B151349}"/>
              </a:ext>
            </a:extLst>
          </p:cNvPr>
          <p:cNvSpPr/>
          <p:nvPr/>
        </p:nvSpPr>
        <p:spPr>
          <a:xfrm>
            <a:off x="4536896" y="2971917"/>
            <a:ext cx="2089158" cy="324000"/>
          </a:xfrm>
          <a:prstGeom prst="roundRect">
            <a:avLst/>
          </a:prstGeom>
          <a:solidFill>
            <a:srgbClr val="F0AB00"/>
          </a:solidFill>
          <a:ln>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ctr"/>
          <a:lstStyle/>
          <a:p>
            <a:pPr algn="ctr" defTabSz="914400">
              <a:spcBef>
                <a:spcPts val="50"/>
              </a:spcBef>
              <a:spcAft>
                <a:spcPts val="50"/>
              </a:spcAft>
            </a:pPr>
            <a:r>
              <a:rPr lang="en-GB" sz="1100" b="1" dirty="0">
                <a:solidFill>
                  <a:schemeClr val="tx1"/>
                </a:solidFill>
                <a:latin typeface="Arial"/>
                <a:cs typeface="Arial"/>
              </a:rPr>
              <a:t>Tumour testing</a:t>
            </a:r>
          </a:p>
        </p:txBody>
      </p:sp>
      <p:sp>
        <p:nvSpPr>
          <p:cNvPr id="43" name="Rectangle: Rounded Corners 42">
            <a:extLst>
              <a:ext uri="{FF2B5EF4-FFF2-40B4-BE49-F238E27FC236}">
                <a16:creationId xmlns:a16="http://schemas.microsoft.com/office/drawing/2014/main" id="{30C2D060-C664-4461-8FA3-80CE91C80012}"/>
              </a:ext>
            </a:extLst>
          </p:cNvPr>
          <p:cNvSpPr/>
          <p:nvPr/>
        </p:nvSpPr>
        <p:spPr>
          <a:xfrm>
            <a:off x="425391" y="3618037"/>
            <a:ext cx="6225710" cy="32400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dirty="0">
                <a:ln>
                  <a:noFill/>
                </a:ln>
                <a:solidFill>
                  <a:schemeClr val="tx1"/>
                </a:solidFill>
                <a:effectLst/>
                <a:uLnTx/>
                <a:uFillTx/>
                <a:latin typeface="Arial"/>
                <a:ea typeface="+mn-ea"/>
                <a:cs typeface="Arial"/>
              </a:rPr>
              <a:t>Germline testing</a:t>
            </a:r>
          </a:p>
        </p:txBody>
      </p:sp>
      <p:cxnSp>
        <p:nvCxnSpPr>
          <p:cNvPr id="14" name="Straight Connector 13">
            <a:extLst>
              <a:ext uri="{FF2B5EF4-FFF2-40B4-BE49-F238E27FC236}">
                <a16:creationId xmlns:a16="http://schemas.microsoft.com/office/drawing/2014/main" id="{DF766AA8-DC3A-CF32-550A-A036F0801281}"/>
              </a:ext>
            </a:extLst>
          </p:cNvPr>
          <p:cNvCxnSpPr>
            <a:cxnSpLocks/>
          </p:cNvCxnSpPr>
          <p:nvPr/>
        </p:nvCxnSpPr>
        <p:spPr>
          <a:xfrm>
            <a:off x="6619350" y="3780037"/>
            <a:ext cx="182880" cy="0"/>
          </a:xfrm>
          <a:prstGeom prst="line">
            <a:avLst/>
          </a:prstGeom>
          <a:ln w="28575">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951CC7F3-9540-DD66-83C6-3797FCFA3841}"/>
              </a:ext>
            </a:extLst>
          </p:cNvPr>
          <p:cNvCxnSpPr>
            <a:cxnSpLocks/>
          </p:cNvCxnSpPr>
          <p:nvPr/>
        </p:nvCxnSpPr>
        <p:spPr>
          <a:xfrm>
            <a:off x="6807626" y="1568133"/>
            <a:ext cx="7706" cy="3873600"/>
          </a:xfrm>
          <a:prstGeom prst="line">
            <a:avLst/>
          </a:prstGeom>
          <a:ln w="28575">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95" name="TextBox 94">
            <a:extLst>
              <a:ext uri="{FF2B5EF4-FFF2-40B4-BE49-F238E27FC236}">
                <a16:creationId xmlns:a16="http://schemas.microsoft.com/office/drawing/2014/main" id="{A734D1E5-B669-F711-69EA-6059422887D3}"/>
              </a:ext>
            </a:extLst>
          </p:cNvPr>
          <p:cNvSpPr txBox="1"/>
          <p:nvPr/>
        </p:nvSpPr>
        <p:spPr>
          <a:xfrm>
            <a:off x="3198251" y="5216734"/>
            <a:ext cx="64707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dirty="0">
                <a:ln>
                  <a:noFill/>
                </a:ln>
                <a:effectLst/>
                <a:uLnTx/>
                <a:uFillTx/>
                <a:latin typeface="Arial"/>
                <a:ea typeface="+mn-ea"/>
                <a:cs typeface="Arial"/>
              </a:rPr>
              <a:t>Time</a:t>
            </a:r>
          </a:p>
        </p:txBody>
      </p:sp>
      <p:sp>
        <p:nvSpPr>
          <p:cNvPr id="96" name="TextBox 95">
            <a:extLst>
              <a:ext uri="{FF2B5EF4-FFF2-40B4-BE49-F238E27FC236}">
                <a16:creationId xmlns:a16="http://schemas.microsoft.com/office/drawing/2014/main" id="{C7C0392B-3A6F-CF57-E964-BAB6D9E3A163}"/>
              </a:ext>
            </a:extLst>
          </p:cNvPr>
          <p:cNvSpPr txBox="1"/>
          <p:nvPr/>
        </p:nvSpPr>
        <p:spPr>
          <a:xfrm rot="16200000">
            <a:off x="-146623" y="3281355"/>
            <a:ext cx="781050" cy="2788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dirty="0">
                <a:ln>
                  <a:noFill/>
                </a:ln>
                <a:effectLst/>
                <a:uLnTx/>
                <a:uFillTx/>
                <a:latin typeface="Arial"/>
                <a:ea typeface="+mn-ea"/>
                <a:cs typeface="Arial"/>
              </a:rPr>
              <a:t>PSA</a:t>
            </a:r>
          </a:p>
        </p:txBody>
      </p:sp>
      <p:sp>
        <p:nvSpPr>
          <p:cNvPr id="15" name="Rectangle: Rounded Corners 2">
            <a:extLst>
              <a:ext uri="{FF2B5EF4-FFF2-40B4-BE49-F238E27FC236}">
                <a16:creationId xmlns:a16="http://schemas.microsoft.com/office/drawing/2014/main" id="{BB76135D-B616-B152-B9D3-9EAD7C90A636}"/>
              </a:ext>
            </a:extLst>
          </p:cNvPr>
          <p:cNvSpPr/>
          <p:nvPr/>
        </p:nvSpPr>
        <p:spPr>
          <a:xfrm>
            <a:off x="6909660" y="4580191"/>
            <a:ext cx="4932000" cy="428853"/>
          </a:xfrm>
          <a:prstGeom prst="rect">
            <a:avLst/>
          </a:prstGeom>
          <a:solidFill>
            <a:srgbClr val="F0AB0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0" rtlCol="0" anchor="ctr"/>
          <a:lstStyle/>
          <a:p>
            <a:pPr marL="179388" marR="0" lvl="0" indent="-179388" algn="l" defTabSz="914400" rtl="0" eaLnBrk="1" fontAlgn="auto" latinLnBrk="0" hangingPunct="1">
              <a:lnSpc>
                <a:spcPct val="100000"/>
              </a:lnSpc>
              <a:spcBef>
                <a:spcPts val="50"/>
              </a:spcBef>
              <a:buClrTx/>
              <a:buSzTx/>
              <a:buFont typeface="Arial" panose="020B0604020202020204" pitchFamily="34" charset="0"/>
              <a:buChar char="•"/>
              <a:tabLst/>
              <a:defRPr/>
            </a:pPr>
            <a:r>
              <a:rPr kumimoji="0" lang="en-GB" sz="900" i="0" u="none" strike="noStrike" kern="1200" cap="none" spc="0" normalizeH="0" baseline="0" dirty="0">
                <a:ln>
                  <a:noFill/>
                </a:ln>
                <a:solidFill>
                  <a:schemeClr val="tx1"/>
                </a:solidFill>
                <a:effectLst/>
                <a:uLnTx/>
                <a:uFillTx/>
                <a:latin typeface="Arial"/>
                <a:ea typeface="+mn-ea"/>
                <a:cs typeface="Arial"/>
              </a:rPr>
              <a:t>Recommend</a:t>
            </a:r>
            <a:r>
              <a:rPr kumimoji="0" lang="en-GB" sz="900" b="1" i="0" u="none" strike="noStrike" kern="1200" cap="none" spc="0" normalizeH="0" baseline="0" dirty="0">
                <a:ln>
                  <a:noFill/>
                </a:ln>
                <a:solidFill>
                  <a:schemeClr val="tx1"/>
                </a:solidFill>
                <a:effectLst/>
                <a:uLnTx/>
                <a:uFillTx/>
                <a:latin typeface="Arial"/>
                <a:ea typeface="+mn-ea"/>
                <a:cs typeface="Arial"/>
              </a:rPr>
              <a:t> HRRm</a:t>
            </a:r>
            <a:r>
              <a:rPr kumimoji="0" lang="en-GB" sz="900" b="0" i="0" u="none" strike="noStrike" kern="1200" cap="none" spc="0" normalizeH="0" baseline="0" dirty="0">
                <a:ln>
                  <a:noFill/>
                </a:ln>
                <a:solidFill>
                  <a:schemeClr val="tx1"/>
                </a:solidFill>
                <a:effectLst/>
                <a:uLnTx/>
                <a:uFillTx/>
                <a:latin typeface="Arial"/>
                <a:ea typeface="+mn-ea"/>
                <a:cs typeface="Arial"/>
              </a:rPr>
              <a:t> testing</a:t>
            </a:r>
            <a:r>
              <a:rPr kumimoji="0" lang="en-GB" sz="900" b="1" i="0" u="none" strike="noStrike" kern="1200" cap="none" spc="0" normalizeH="0" baseline="0" dirty="0">
                <a:ln>
                  <a:noFill/>
                </a:ln>
                <a:solidFill>
                  <a:schemeClr val="tx1"/>
                </a:solidFill>
                <a:effectLst/>
                <a:uLnTx/>
                <a:uFillTx/>
                <a:latin typeface="Arial"/>
                <a:ea typeface="+mn-ea"/>
                <a:cs typeface="Arial"/>
              </a:rPr>
              <a:t> </a:t>
            </a:r>
            <a:r>
              <a:rPr kumimoji="0" lang="en-GB" sz="900" b="0" i="0" u="none" strike="noStrike" kern="1200" cap="none" spc="0" normalizeH="0" baseline="0" dirty="0">
                <a:ln>
                  <a:noFill/>
                </a:ln>
                <a:solidFill>
                  <a:schemeClr val="tx1"/>
                </a:solidFill>
                <a:effectLst/>
                <a:uLnTx/>
                <a:uFillTx/>
                <a:latin typeface="Arial"/>
                <a:ea typeface="+mn-ea"/>
                <a:cs typeface="Arial"/>
              </a:rPr>
              <a:t>in patients with </a:t>
            </a:r>
            <a:r>
              <a:rPr kumimoji="0" lang="en-GB" sz="900" b="1" i="0" u="none" strike="noStrike" kern="1200" cap="none" spc="0" normalizeH="0" baseline="0" dirty="0">
                <a:ln>
                  <a:noFill/>
                </a:ln>
                <a:solidFill>
                  <a:schemeClr val="tx1"/>
                </a:solidFill>
                <a:effectLst/>
                <a:uLnTx/>
                <a:uFillTx/>
                <a:latin typeface="Arial"/>
                <a:ea typeface="+mn-ea"/>
                <a:cs typeface="Arial"/>
              </a:rPr>
              <a:t>mPC. </a:t>
            </a:r>
            <a:r>
              <a:rPr kumimoji="0" lang="en-GB" sz="900" i="0" u="none" strike="noStrike" kern="1200" cap="none" spc="0" normalizeH="0" baseline="0" dirty="0">
                <a:ln>
                  <a:noFill/>
                </a:ln>
                <a:solidFill>
                  <a:schemeClr val="tx1"/>
                </a:solidFill>
                <a:effectLst/>
                <a:uLnTx/>
                <a:uFillTx/>
                <a:latin typeface="Arial"/>
                <a:ea typeface="+mn-ea"/>
                <a:cs typeface="Arial"/>
              </a:rPr>
              <a:t>Consider for regional PC</a:t>
            </a:r>
          </a:p>
          <a:p>
            <a:pPr marL="179388" indent="-179388" defTabSz="914400">
              <a:spcBef>
                <a:spcPts val="50"/>
              </a:spcBef>
              <a:buFont typeface="Arial" panose="020B0604020202020204" pitchFamily="34" charset="0"/>
              <a:buChar char="•"/>
              <a:defRPr/>
            </a:pPr>
            <a:r>
              <a:rPr kumimoji="0" lang="en-GB" sz="900" i="0" u="none" strike="noStrike" kern="1200" cap="none" spc="0" normalizeH="0" baseline="0" dirty="0">
                <a:ln>
                  <a:noFill/>
                </a:ln>
                <a:solidFill>
                  <a:schemeClr val="tx1"/>
                </a:solidFill>
                <a:effectLst/>
                <a:uLnTx/>
                <a:uFillTx/>
                <a:latin typeface="Arial"/>
                <a:ea typeface="+mn-ea"/>
                <a:cs typeface="Arial"/>
              </a:rPr>
              <a:t>Recommend testing for </a:t>
            </a:r>
            <a:r>
              <a:rPr kumimoji="0" lang="en-GB" sz="900" b="1" i="0" u="none" strike="noStrike" kern="1200" cap="none" spc="0" normalizeH="0" baseline="0" dirty="0">
                <a:ln>
                  <a:noFill/>
                </a:ln>
                <a:solidFill>
                  <a:schemeClr val="tx1"/>
                </a:solidFill>
                <a:effectLst/>
                <a:uLnTx/>
                <a:uFillTx/>
                <a:latin typeface="Arial"/>
                <a:ea typeface="+mn-ea"/>
                <a:cs typeface="Arial"/>
              </a:rPr>
              <a:t>MSI-H, </a:t>
            </a:r>
            <a:r>
              <a:rPr lang="en-GB" sz="900" b="1" dirty="0">
                <a:solidFill>
                  <a:schemeClr val="tx1"/>
                </a:solidFill>
                <a:latin typeface="Arial"/>
                <a:cs typeface="Arial"/>
              </a:rPr>
              <a:t>d</a:t>
            </a:r>
            <a:r>
              <a:rPr kumimoji="0" lang="en-GB" sz="900" b="1" i="0" u="none" strike="noStrike" kern="1200" cap="none" spc="0" normalizeH="0" baseline="0" dirty="0">
                <a:ln>
                  <a:noFill/>
                </a:ln>
                <a:solidFill>
                  <a:schemeClr val="tx1"/>
                </a:solidFill>
                <a:effectLst/>
                <a:uLnTx/>
                <a:uFillTx/>
                <a:latin typeface="Arial"/>
                <a:ea typeface="+mn-ea"/>
                <a:cs typeface="Arial"/>
              </a:rPr>
              <a:t>MMR for mCRPC. </a:t>
            </a:r>
            <a:r>
              <a:rPr kumimoji="0" lang="en-GB" sz="900" i="0" u="none" strike="noStrike" kern="1200" cap="none" spc="0" normalizeH="0" baseline="0" dirty="0">
                <a:ln>
                  <a:noFill/>
                </a:ln>
                <a:solidFill>
                  <a:schemeClr val="tx1"/>
                </a:solidFill>
                <a:effectLst/>
                <a:uLnTx/>
                <a:uFillTx/>
                <a:latin typeface="Arial"/>
                <a:ea typeface="+mn-ea"/>
                <a:cs typeface="Arial"/>
              </a:rPr>
              <a:t>Consider for regional or CSPC</a:t>
            </a:r>
          </a:p>
          <a:p>
            <a:pPr marL="179388" indent="-179388" defTabSz="914400">
              <a:spcBef>
                <a:spcPts val="50"/>
              </a:spcBef>
              <a:buFont typeface="Arial" panose="020B0604020202020204" pitchFamily="34" charset="0"/>
              <a:buChar char="•"/>
              <a:defRPr/>
            </a:pPr>
            <a:r>
              <a:rPr kumimoji="0" lang="en-GB" sz="900" i="0" u="none" strike="noStrike" kern="1200" cap="none" spc="0" normalizeH="0" baseline="0" dirty="0">
                <a:ln>
                  <a:noFill/>
                </a:ln>
                <a:solidFill>
                  <a:schemeClr val="tx1"/>
                </a:solidFill>
                <a:effectLst/>
                <a:uLnTx/>
                <a:uFillTx/>
                <a:latin typeface="Arial"/>
                <a:ea typeface="+mn-ea"/>
                <a:cs typeface="Arial"/>
              </a:rPr>
              <a:t>Consider </a:t>
            </a:r>
            <a:r>
              <a:rPr kumimoji="0" lang="en-GB" sz="900" b="1" i="0" u="none" strike="noStrike" kern="1200" cap="none" spc="0" normalizeH="0" baseline="0" dirty="0">
                <a:ln>
                  <a:noFill/>
                </a:ln>
                <a:solidFill>
                  <a:schemeClr val="tx1"/>
                </a:solidFill>
                <a:effectLst/>
                <a:uLnTx/>
                <a:uFillTx/>
                <a:latin typeface="Arial"/>
                <a:ea typeface="+mn-ea"/>
                <a:cs typeface="Arial"/>
              </a:rPr>
              <a:t>TMB </a:t>
            </a:r>
            <a:r>
              <a:rPr kumimoji="0" lang="en-GB" sz="900" i="0" u="none" strike="noStrike" kern="1200" cap="none" spc="0" normalizeH="0" baseline="0" dirty="0">
                <a:ln>
                  <a:noFill/>
                </a:ln>
                <a:solidFill>
                  <a:schemeClr val="tx1"/>
                </a:solidFill>
                <a:effectLst/>
                <a:uLnTx/>
                <a:uFillTx/>
                <a:latin typeface="Arial"/>
                <a:ea typeface="+mn-ea"/>
                <a:cs typeface="Arial"/>
              </a:rPr>
              <a:t>testing for</a:t>
            </a:r>
            <a:r>
              <a:rPr kumimoji="0" lang="en-GB" sz="900" b="0" i="0" u="none" strike="noStrike" kern="1200" cap="none" spc="0" normalizeH="0" baseline="0" dirty="0">
                <a:ln>
                  <a:noFill/>
                </a:ln>
                <a:solidFill>
                  <a:schemeClr val="tx1"/>
                </a:solidFill>
                <a:effectLst/>
                <a:uLnTx/>
                <a:uFillTx/>
                <a:latin typeface="Arial"/>
                <a:ea typeface="+mn-ea"/>
                <a:cs typeface="Arial"/>
              </a:rPr>
              <a:t> </a:t>
            </a:r>
            <a:r>
              <a:rPr kumimoji="0" lang="en-GB" sz="900" b="1" i="0" u="none" strike="noStrike" kern="1200" cap="none" spc="0" normalizeH="0" baseline="0" dirty="0">
                <a:ln>
                  <a:noFill/>
                </a:ln>
                <a:solidFill>
                  <a:schemeClr val="tx1"/>
                </a:solidFill>
                <a:effectLst/>
                <a:uLnTx/>
                <a:uFillTx/>
                <a:latin typeface="Arial"/>
                <a:ea typeface="+mn-ea"/>
                <a:cs typeface="Arial"/>
              </a:rPr>
              <a:t>mCRPC  </a:t>
            </a:r>
          </a:p>
        </p:txBody>
      </p:sp>
      <p:sp>
        <p:nvSpPr>
          <p:cNvPr id="16" name="Rectangle: Rounded Corners 42">
            <a:extLst>
              <a:ext uri="{FF2B5EF4-FFF2-40B4-BE49-F238E27FC236}">
                <a16:creationId xmlns:a16="http://schemas.microsoft.com/office/drawing/2014/main" id="{B7FD3861-4ABA-3ECC-5C46-DE0112C16107}"/>
              </a:ext>
            </a:extLst>
          </p:cNvPr>
          <p:cNvSpPr/>
          <p:nvPr/>
        </p:nvSpPr>
        <p:spPr>
          <a:xfrm>
            <a:off x="6909660" y="4049846"/>
            <a:ext cx="4932000" cy="468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0" rtlCol="0" anchor="ctr"/>
          <a:lstStyle/>
          <a:p>
            <a:pPr marL="171450" marR="0" lvl="0" indent="-171450" algn="l" defTabSz="457200" rtl="0" eaLnBrk="1" fontAlgn="auto" latinLnBrk="0" hangingPunct="1">
              <a:lnSpc>
                <a:spcPct val="100000"/>
              </a:lnSpc>
              <a:spcBef>
                <a:spcPts val="50"/>
              </a:spcBef>
              <a:buClrTx/>
              <a:buSzTx/>
              <a:buFont typeface="Arial" panose="020B0604020202020204" pitchFamily="34" charset="0"/>
              <a:buChar char="•"/>
              <a:tabLst/>
              <a:defRPr/>
            </a:pPr>
            <a:r>
              <a:rPr lang="en-US" sz="900" dirty="0">
                <a:solidFill>
                  <a:schemeClr val="tx1"/>
                </a:solidFill>
                <a:latin typeface="Arial"/>
                <a:cs typeface="Arial"/>
              </a:rPr>
              <a:t>Individuals where it is likely to impact the prostate cancer treatment and clinical trial options, management of risk of other cancers, and/or potential risk of cancer in family members.</a:t>
            </a:r>
          </a:p>
          <a:p>
            <a:pPr marL="171450" marR="0" lvl="0" indent="-171450" algn="l" defTabSz="457200" rtl="0" eaLnBrk="1" fontAlgn="auto" latinLnBrk="0" hangingPunct="1">
              <a:lnSpc>
                <a:spcPct val="100000"/>
              </a:lnSpc>
              <a:spcBef>
                <a:spcPts val="50"/>
              </a:spcBef>
              <a:buClrTx/>
              <a:buSzTx/>
              <a:buFont typeface="Arial" panose="020B0604020202020204" pitchFamily="34" charset="0"/>
              <a:buChar char="•"/>
              <a:tabLst/>
              <a:defRPr/>
            </a:pPr>
            <a:r>
              <a:rPr kumimoji="0" lang="en-US" sz="900" b="0" i="0" u="none" strike="noStrike" kern="1200" cap="none" spc="0" normalizeH="0" baseline="0" dirty="0">
                <a:ln>
                  <a:noFill/>
                </a:ln>
                <a:solidFill>
                  <a:schemeClr val="tx1"/>
                </a:solidFill>
                <a:effectLst/>
                <a:uLnTx/>
                <a:uFillTx/>
                <a:latin typeface="Arial"/>
                <a:ea typeface="+mn-ea"/>
                <a:cs typeface="Arial"/>
              </a:rPr>
              <a:t>Men with </a:t>
            </a:r>
            <a:r>
              <a:rPr lang="en-US" sz="900" dirty="0">
                <a:solidFill>
                  <a:schemeClr val="tx1"/>
                </a:solidFill>
                <a:latin typeface="Arial"/>
                <a:cs typeface="Arial"/>
              </a:rPr>
              <a:t>family history	or known germline variants</a:t>
            </a:r>
            <a:endParaRPr kumimoji="0" lang="en-GB" sz="900" b="0" i="0" u="none" strike="noStrike" kern="1200" cap="none" spc="0" normalizeH="0" baseline="0" dirty="0">
              <a:ln>
                <a:noFill/>
              </a:ln>
              <a:solidFill>
                <a:schemeClr val="tx1"/>
              </a:solidFill>
              <a:effectLst/>
              <a:uLnTx/>
              <a:uFillTx/>
              <a:latin typeface="Arial"/>
              <a:ea typeface="+mn-ea"/>
              <a:cs typeface="Arial"/>
            </a:endParaRPr>
          </a:p>
        </p:txBody>
      </p:sp>
      <p:sp>
        <p:nvSpPr>
          <p:cNvPr id="17" name="TextBox 16">
            <a:extLst>
              <a:ext uri="{FF2B5EF4-FFF2-40B4-BE49-F238E27FC236}">
                <a16:creationId xmlns:a16="http://schemas.microsoft.com/office/drawing/2014/main" id="{A88605EA-A67C-69DA-A7EB-854A4D8854EC}"/>
              </a:ext>
            </a:extLst>
          </p:cNvPr>
          <p:cNvSpPr txBox="1"/>
          <p:nvPr/>
        </p:nvSpPr>
        <p:spPr>
          <a:xfrm>
            <a:off x="7088932" y="3772275"/>
            <a:ext cx="4793416"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dirty="0">
                <a:ln>
                  <a:noFill/>
                </a:ln>
                <a:effectLst/>
                <a:uLnTx/>
                <a:uFillTx/>
                <a:latin typeface="Arial"/>
                <a:ea typeface="+mn-ea"/>
                <a:cs typeface="Arial"/>
              </a:rPr>
              <a:t>NCCN</a:t>
            </a:r>
            <a:r>
              <a:rPr kumimoji="0" lang="en-GB" sz="1400" b="1" i="0" u="none" strike="noStrike" kern="0" cap="none" spc="0" normalizeH="0" baseline="30000" dirty="0">
                <a:ln>
                  <a:noFill/>
                </a:ln>
                <a:effectLst/>
                <a:uLnTx/>
                <a:uFillTx/>
                <a:latin typeface="Arial"/>
                <a:ea typeface="+mn-ea"/>
                <a:cs typeface="Arial"/>
              </a:rPr>
              <a:t>3</a:t>
            </a:r>
            <a:endParaRPr kumimoji="0" lang="en-GB" sz="1400" b="0" i="0" u="none" strike="noStrike" kern="1200" cap="none" spc="0" normalizeH="0" baseline="30000" dirty="0">
              <a:ln>
                <a:noFill/>
              </a:ln>
              <a:effectLst/>
              <a:uLnTx/>
              <a:uFillTx/>
              <a:latin typeface="Arial"/>
              <a:ea typeface="+mn-ea"/>
              <a:cs typeface="Arial"/>
            </a:endParaRPr>
          </a:p>
        </p:txBody>
      </p:sp>
      <p:sp>
        <p:nvSpPr>
          <p:cNvPr id="22" name="Rectangle: Rounded Corners 2">
            <a:extLst>
              <a:ext uri="{FF2B5EF4-FFF2-40B4-BE49-F238E27FC236}">
                <a16:creationId xmlns:a16="http://schemas.microsoft.com/office/drawing/2014/main" id="{38EA0A4D-F690-BDEC-A5D2-1CB4DD04CE3F}"/>
              </a:ext>
            </a:extLst>
          </p:cNvPr>
          <p:cNvSpPr/>
          <p:nvPr/>
        </p:nvSpPr>
        <p:spPr>
          <a:xfrm>
            <a:off x="6909660" y="5641505"/>
            <a:ext cx="4932000" cy="307775"/>
          </a:xfrm>
          <a:prstGeom prst="rect">
            <a:avLst/>
          </a:prstGeom>
          <a:solidFill>
            <a:srgbClr val="F0AB0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0" rtlCol="0" anchor="ctr"/>
          <a:lstStyle/>
          <a:p>
            <a:pPr marL="171450" marR="0" lvl="0" indent="-171450" algn="l" defTabSz="457200" rtl="0" eaLnBrk="1" fontAlgn="auto" latinLnBrk="0" hangingPunct="1">
              <a:lnSpc>
                <a:spcPct val="100000"/>
              </a:lnSpc>
              <a:spcBef>
                <a:spcPts val="50"/>
              </a:spcBef>
              <a:buClrTx/>
              <a:buSzTx/>
              <a:buFont typeface="Arial" panose="020B0604020202020204" pitchFamily="34" charset="0"/>
              <a:buChar char="•"/>
              <a:tabLst/>
              <a:defRPr/>
            </a:pPr>
            <a:r>
              <a:rPr kumimoji="0" lang="en-GB" sz="900" i="0" u="none" strike="noStrike" kern="1200" cap="none" spc="0" normalizeH="0" baseline="0" dirty="0">
                <a:ln>
                  <a:noFill/>
                </a:ln>
                <a:solidFill>
                  <a:schemeClr val="tx1"/>
                </a:solidFill>
                <a:effectLst/>
                <a:uLnTx/>
                <a:uFillTx/>
                <a:latin typeface="Arial"/>
                <a:ea typeface="+mn-ea"/>
                <a:cs typeface="Arial"/>
              </a:rPr>
              <a:t>Testing for </a:t>
            </a:r>
            <a:r>
              <a:rPr kumimoji="0" lang="en-GB" sz="900" b="1" i="0" u="none" strike="noStrike" kern="1200" cap="none" spc="0" normalizeH="0" baseline="0" dirty="0">
                <a:ln>
                  <a:noFill/>
                </a:ln>
                <a:solidFill>
                  <a:schemeClr val="tx1"/>
                </a:solidFill>
                <a:effectLst/>
                <a:uLnTx/>
                <a:uFillTx/>
                <a:latin typeface="Arial"/>
                <a:ea typeface="+mn-ea"/>
                <a:cs typeface="Arial"/>
              </a:rPr>
              <a:t>DDR, MSI </a:t>
            </a:r>
            <a:r>
              <a:rPr lang="en-GB" sz="900" b="1" dirty="0">
                <a:solidFill>
                  <a:schemeClr val="tx1"/>
                </a:solidFill>
                <a:latin typeface="Arial"/>
                <a:cs typeface="Arial"/>
              </a:rPr>
              <a:t>d</a:t>
            </a:r>
            <a:r>
              <a:rPr kumimoji="0" lang="en-GB" sz="900" b="1" i="0" u="none" strike="noStrike" kern="1200" cap="none" spc="0" normalizeH="0" baseline="0" dirty="0">
                <a:ln>
                  <a:noFill/>
                </a:ln>
                <a:solidFill>
                  <a:schemeClr val="tx1"/>
                </a:solidFill>
                <a:effectLst/>
                <a:uLnTx/>
                <a:uFillTx/>
                <a:latin typeface="Arial"/>
                <a:ea typeface="+mn-ea"/>
                <a:cs typeface="Arial"/>
              </a:rPr>
              <a:t>MMR</a:t>
            </a:r>
            <a:r>
              <a:rPr lang="en-GB" sz="900" b="1" dirty="0">
                <a:solidFill>
                  <a:schemeClr val="tx1"/>
                </a:solidFill>
                <a:latin typeface="Arial"/>
                <a:cs typeface="Arial"/>
              </a:rPr>
              <a:t>, </a:t>
            </a:r>
            <a:r>
              <a:rPr kumimoji="0" lang="en-GB" sz="900" b="1" i="0" u="none" strike="noStrike" kern="1200" cap="none" spc="0" normalizeH="0" baseline="0" dirty="0">
                <a:ln>
                  <a:noFill/>
                </a:ln>
                <a:solidFill>
                  <a:schemeClr val="tx1"/>
                </a:solidFill>
                <a:effectLst/>
                <a:uLnTx/>
                <a:uFillTx/>
                <a:latin typeface="Arial"/>
                <a:ea typeface="+mn-ea"/>
                <a:cs typeface="Arial"/>
              </a:rPr>
              <a:t>TMB and other potential alterations in</a:t>
            </a:r>
            <a:r>
              <a:rPr kumimoji="0" lang="en-GB" sz="900" b="0" i="0" u="none" strike="noStrike" kern="1200" cap="none" spc="0" normalizeH="0" baseline="0" dirty="0">
                <a:ln>
                  <a:noFill/>
                </a:ln>
                <a:solidFill>
                  <a:schemeClr val="tx1"/>
                </a:solidFill>
                <a:effectLst/>
                <a:uLnTx/>
                <a:uFillTx/>
                <a:latin typeface="Arial"/>
                <a:ea typeface="+mn-ea"/>
                <a:cs typeface="Arial"/>
              </a:rPr>
              <a:t> </a:t>
            </a:r>
            <a:r>
              <a:rPr kumimoji="0" lang="en-GB" sz="900" b="1" i="0" u="none" strike="noStrike" kern="1200" cap="none" spc="0" normalizeH="0" baseline="0" dirty="0">
                <a:ln>
                  <a:noFill/>
                </a:ln>
                <a:solidFill>
                  <a:schemeClr val="tx1"/>
                </a:solidFill>
                <a:effectLst/>
                <a:uLnTx/>
                <a:uFillTx/>
                <a:latin typeface="Arial"/>
                <a:ea typeface="+mn-ea"/>
                <a:cs typeface="Arial"/>
              </a:rPr>
              <a:t>mCRPC </a:t>
            </a:r>
            <a:r>
              <a:rPr kumimoji="0" lang="en-GB" sz="900" i="0" u="none" strike="noStrike" kern="1200" cap="none" spc="0" normalizeH="0" baseline="0" dirty="0">
                <a:ln>
                  <a:noFill/>
                </a:ln>
                <a:solidFill>
                  <a:schemeClr val="tx1"/>
                </a:solidFill>
                <a:effectLst/>
                <a:uLnTx/>
                <a:uFillTx/>
                <a:latin typeface="Arial"/>
                <a:ea typeface="+mn-ea"/>
                <a:cs typeface="Arial"/>
              </a:rPr>
              <a:t>patients</a:t>
            </a:r>
          </a:p>
          <a:p>
            <a:pPr marL="171450" marR="0" lvl="0" indent="-171450" algn="l" defTabSz="457200" rtl="0" eaLnBrk="1" fontAlgn="auto" latinLnBrk="0" hangingPunct="1">
              <a:lnSpc>
                <a:spcPct val="100000"/>
              </a:lnSpc>
              <a:spcBef>
                <a:spcPts val="50"/>
              </a:spcBef>
              <a:buClrTx/>
              <a:buSzTx/>
              <a:buFont typeface="Arial" panose="020B0604020202020204" pitchFamily="34" charset="0"/>
              <a:buChar char="•"/>
              <a:tabLst/>
              <a:defRPr/>
            </a:pPr>
            <a:r>
              <a:rPr lang="en-GB" sz="900" dirty="0">
                <a:solidFill>
                  <a:schemeClr val="tx1"/>
                </a:solidFill>
                <a:latin typeface="Arial"/>
                <a:cs typeface="Arial"/>
              </a:rPr>
              <a:t>Consider for </a:t>
            </a:r>
            <a:r>
              <a:rPr lang="en-GB" sz="900" b="1" dirty="0">
                <a:solidFill>
                  <a:schemeClr val="tx1"/>
                </a:solidFill>
                <a:latin typeface="Arial"/>
                <a:cs typeface="Arial"/>
              </a:rPr>
              <a:t>mHSPC patients</a:t>
            </a:r>
            <a:endParaRPr kumimoji="0" lang="en-GB" sz="900" b="1" i="0" u="none" strike="noStrike" kern="1200" cap="none" spc="0" normalizeH="0" baseline="0" dirty="0">
              <a:ln>
                <a:noFill/>
              </a:ln>
              <a:solidFill>
                <a:schemeClr val="tx1"/>
              </a:solidFill>
              <a:effectLst/>
              <a:uLnTx/>
              <a:uFillTx/>
              <a:latin typeface="Arial"/>
              <a:ea typeface="+mn-ea"/>
              <a:cs typeface="Arial"/>
            </a:endParaRPr>
          </a:p>
        </p:txBody>
      </p:sp>
      <p:sp>
        <p:nvSpPr>
          <p:cNvPr id="23" name="Rectangle: Rounded Corners 42">
            <a:extLst>
              <a:ext uri="{FF2B5EF4-FFF2-40B4-BE49-F238E27FC236}">
                <a16:creationId xmlns:a16="http://schemas.microsoft.com/office/drawing/2014/main" id="{13BE4487-1ECA-E74F-E444-D24F63924F9A}"/>
              </a:ext>
            </a:extLst>
          </p:cNvPr>
          <p:cNvSpPr/>
          <p:nvPr/>
        </p:nvSpPr>
        <p:spPr>
          <a:xfrm>
            <a:off x="6909660" y="5271801"/>
            <a:ext cx="4932000" cy="307775"/>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0" rtlCol="0" anchor="ctr"/>
          <a:lstStyle/>
          <a:p>
            <a:pPr marL="171450" marR="0" lvl="0" indent="-171450" algn="l" defTabSz="457200" rtl="0" eaLnBrk="1" fontAlgn="auto" latinLnBrk="0" hangingPunct="1">
              <a:lnSpc>
                <a:spcPct val="100000"/>
              </a:lnSpc>
              <a:spcBef>
                <a:spcPts val="50"/>
              </a:spcBef>
              <a:buClrTx/>
              <a:buSzTx/>
              <a:buFont typeface="Arial" panose="020B0604020202020204" pitchFamily="34" charset="0"/>
              <a:buChar char="•"/>
              <a:tabLst/>
              <a:defRPr/>
            </a:pPr>
            <a:r>
              <a:rPr kumimoji="0" lang="en-GB" sz="900" i="0" u="none" strike="noStrike" kern="1200" cap="none" spc="0" normalizeH="0" baseline="0" dirty="0">
                <a:ln>
                  <a:noFill/>
                </a:ln>
                <a:solidFill>
                  <a:schemeClr val="tx1"/>
                </a:solidFill>
                <a:effectLst/>
                <a:uLnTx/>
                <a:uFillTx/>
                <a:latin typeface="Arial"/>
                <a:ea typeface="+mn-ea"/>
                <a:cs typeface="Arial"/>
              </a:rPr>
              <a:t>Testing for </a:t>
            </a:r>
            <a:r>
              <a:rPr kumimoji="0" lang="en-GB" sz="900" b="1" i="0" u="none" strike="noStrike" kern="1200" cap="none" spc="0" normalizeH="0" baseline="0" dirty="0">
                <a:ln>
                  <a:noFill/>
                </a:ln>
                <a:solidFill>
                  <a:schemeClr val="tx1"/>
                </a:solidFill>
                <a:effectLst/>
                <a:uLnTx/>
                <a:uFillTx/>
                <a:latin typeface="Arial"/>
                <a:ea typeface="+mn-ea"/>
                <a:cs typeface="Arial"/>
              </a:rPr>
              <a:t>DDR, MSI </a:t>
            </a:r>
            <a:r>
              <a:rPr lang="en-GB" sz="900" b="1" dirty="0">
                <a:solidFill>
                  <a:schemeClr val="tx1"/>
                </a:solidFill>
                <a:latin typeface="Arial"/>
                <a:cs typeface="Arial"/>
              </a:rPr>
              <a:t>d</a:t>
            </a:r>
            <a:r>
              <a:rPr kumimoji="0" lang="en-GB" sz="900" b="1" i="0" u="none" strike="noStrike" kern="1200" cap="none" spc="0" normalizeH="0" baseline="0" dirty="0">
                <a:ln>
                  <a:noFill/>
                </a:ln>
                <a:solidFill>
                  <a:schemeClr val="tx1"/>
                </a:solidFill>
                <a:effectLst/>
                <a:uLnTx/>
                <a:uFillTx/>
                <a:latin typeface="Arial"/>
                <a:ea typeface="+mn-ea"/>
                <a:cs typeface="Arial"/>
              </a:rPr>
              <a:t>MMR</a:t>
            </a:r>
            <a:r>
              <a:rPr lang="en-GB" sz="900" b="1" dirty="0">
                <a:solidFill>
                  <a:schemeClr val="tx1"/>
                </a:solidFill>
                <a:latin typeface="Arial"/>
                <a:cs typeface="Arial"/>
              </a:rPr>
              <a:t>, </a:t>
            </a:r>
            <a:r>
              <a:rPr kumimoji="0" lang="en-GB" sz="900" b="1" i="0" u="none" strike="noStrike" kern="1200" cap="none" spc="0" normalizeH="0" baseline="0" dirty="0">
                <a:ln>
                  <a:noFill/>
                </a:ln>
                <a:solidFill>
                  <a:schemeClr val="tx1"/>
                </a:solidFill>
                <a:effectLst/>
                <a:uLnTx/>
                <a:uFillTx/>
                <a:latin typeface="Arial"/>
                <a:ea typeface="+mn-ea"/>
                <a:cs typeface="Arial"/>
              </a:rPr>
              <a:t>TMB </a:t>
            </a:r>
            <a:r>
              <a:rPr kumimoji="0" lang="en-GB" sz="900" i="0" u="none" strike="noStrike" kern="1200" cap="none" spc="0" normalizeH="0" baseline="0" dirty="0">
                <a:ln>
                  <a:noFill/>
                </a:ln>
                <a:solidFill>
                  <a:schemeClr val="tx1"/>
                </a:solidFill>
                <a:effectLst/>
                <a:uLnTx/>
                <a:uFillTx/>
                <a:latin typeface="Arial"/>
                <a:ea typeface="+mn-ea"/>
                <a:cs typeface="Arial"/>
              </a:rPr>
              <a:t>and other potential alterations </a:t>
            </a:r>
            <a:r>
              <a:rPr kumimoji="0" lang="en-GB" sz="900" b="1" i="0" u="none" strike="noStrike" kern="1200" cap="none" spc="0" normalizeH="0" baseline="0" dirty="0">
                <a:ln>
                  <a:noFill/>
                </a:ln>
                <a:solidFill>
                  <a:schemeClr val="tx1"/>
                </a:solidFill>
                <a:effectLst/>
                <a:uLnTx/>
                <a:uFillTx/>
                <a:latin typeface="Arial"/>
                <a:ea typeface="+mn-ea"/>
                <a:cs typeface="Arial"/>
              </a:rPr>
              <a:t>in</a:t>
            </a:r>
            <a:r>
              <a:rPr kumimoji="0" lang="en-GB" sz="900" b="0" i="0" u="none" strike="noStrike" kern="1200" cap="none" spc="0" normalizeH="0" baseline="0" dirty="0">
                <a:ln>
                  <a:noFill/>
                </a:ln>
                <a:solidFill>
                  <a:schemeClr val="tx1"/>
                </a:solidFill>
                <a:effectLst/>
                <a:uLnTx/>
                <a:uFillTx/>
                <a:latin typeface="Arial"/>
                <a:ea typeface="+mn-ea"/>
                <a:cs typeface="Arial"/>
              </a:rPr>
              <a:t> </a:t>
            </a:r>
            <a:r>
              <a:rPr kumimoji="0" lang="en-GB" sz="900" b="1" i="0" u="none" strike="noStrike" kern="1200" cap="none" spc="0" normalizeH="0" baseline="0" dirty="0">
                <a:ln>
                  <a:noFill/>
                </a:ln>
                <a:solidFill>
                  <a:schemeClr val="tx1"/>
                </a:solidFill>
                <a:effectLst/>
                <a:uLnTx/>
                <a:uFillTx/>
                <a:latin typeface="Arial"/>
                <a:ea typeface="+mn-ea"/>
                <a:cs typeface="Arial"/>
              </a:rPr>
              <a:t>mCRPC </a:t>
            </a:r>
            <a:r>
              <a:rPr kumimoji="0" lang="en-GB" sz="900" i="0" u="none" strike="noStrike" kern="1200" cap="none" spc="0" normalizeH="0" baseline="0" dirty="0">
                <a:ln>
                  <a:noFill/>
                </a:ln>
                <a:solidFill>
                  <a:schemeClr val="tx1"/>
                </a:solidFill>
                <a:effectLst/>
                <a:uLnTx/>
                <a:uFillTx/>
                <a:latin typeface="Arial"/>
                <a:ea typeface="+mn-ea"/>
                <a:cs typeface="Arial"/>
              </a:rPr>
              <a:t>patients</a:t>
            </a:r>
          </a:p>
          <a:p>
            <a:pPr marL="171450" marR="0" lvl="0" indent="-171450" algn="l" defTabSz="457200" rtl="0" eaLnBrk="1" fontAlgn="auto" latinLnBrk="0" hangingPunct="1">
              <a:lnSpc>
                <a:spcPct val="100000"/>
              </a:lnSpc>
              <a:spcBef>
                <a:spcPts val="50"/>
              </a:spcBef>
              <a:buClrTx/>
              <a:buSzTx/>
              <a:buFont typeface="Arial" panose="020B0604020202020204" pitchFamily="34" charset="0"/>
              <a:buChar char="•"/>
              <a:tabLst/>
              <a:defRPr/>
            </a:pPr>
            <a:r>
              <a:rPr lang="en-GB" sz="900" dirty="0">
                <a:solidFill>
                  <a:schemeClr val="tx1"/>
                </a:solidFill>
                <a:latin typeface="Arial"/>
                <a:cs typeface="Arial"/>
              </a:rPr>
              <a:t>Consider for </a:t>
            </a:r>
            <a:r>
              <a:rPr lang="en-GB" sz="900" b="1" dirty="0">
                <a:solidFill>
                  <a:schemeClr val="tx1"/>
                </a:solidFill>
                <a:latin typeface="Arial"/>
                <a:cs typeface="Arial"/>
              </a:rPr>
              <a:t>mHSPC patients</a:t>
            </a:r>
            <a:endParaRPr kumimoji="0" lang="en-GB" sz="900" i="0" u="none" strike="noStrike" kern="1200" cap="none" spc="0" normalizeH="0" baseline="0" dirty="0">
              <a:ln>
                <a:noFill/>
              </a:ln>
              <a:solidFill>
                <a:schemeClr val="tx1"/>
              </a:solidFill>
              <a:effectLst/>
              <a:uLnTx/>
              <a:uFillTx/>
              <a:latin typeface="Arial"/>
              <a:ea typeface="+mn-ea"/>
              <a:cs typeface="Arial"/>
            </a:endParaRPr>
          </a:p>
        </p:txBody>
      </p:sp>
      <p:sp>
        <p:nvSpPr>
          <p:cNvPr id="25" name="TextBox 24">
            <a:extLst>
              <a:ext uri="{FF2B5EF4-FFF2-40B4-BE49-F238E27FC236}">
                <a16:creationId xmlns:a16="http://schemas.microsoft.com/office/drawing/2014/main" id="{788CE405-5900-0FA7-A651-B17669D52F69}"/>
              </a:ext>
            </a:extLst>
          </p:cNvPr>
          <p:cNvSpPr txBox="1"/>
          <p:nvPr/>
        </p:nvSpPr>
        <p:spPr>
          <a:xfrm>
            <a:off x="7088932" y="5004724"/>
            <a:ext cx="4793416"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dirty="0">
                <a:ln>
                  <a:noFill/>
                </a:ln>
                <a:effectLst/>
                <a:uLnTx/>
                <a:uFillTx/>
                <a:latin typeface="Arial"/>
                <a:ea typeface="+mn-ea"/>
                <a:cs typeface="Arial"/>
              </a:rPr>
              <a:t>AUA/SUO</a:t>
            </a:r>
            <a:r>
              <a:rPr lang="en-GB" sz="1400" b="1" kern="0" baseline="30000" dirty="0">
                <a:latin typeface="Arial"/>
                <a:cs typeface="Arial"/>
              </a:rPr>
              <a:t>4</a:t>
            </a:r>
            <a:endParaRPr kumimoji="0" lang="en-GB" sz="1400" b="0" i="0" u="none" strike="noStrike" kern="1200" cap="none" spc="0" normalizeH="0" baseline="30000" dirty="0">
              <a:ln>
                <a:noFill/>
              </a:ln>
              <a:effectLst/>
              <a:uLnTx/>
              <a:uFillTx/>
              <a:latin typeface="Arial"/>
              <a:ea typeface="+mn-ea"/>
              <a:cs typeface="Arial"/>
            </a:endParaRPr>
          </a:p>
        </p:txBody>
      </p:sp>
      <p:sp>
        <p:nvSpPr>
          <p:cNvPr id="6" name="TextBox 5">
            <a:extLst>
              <a:ext uri="{FF2B5EF4-FFF2-40B4-BE49-F238E27FC236}">
                <a16:creationId xmlns:a16="http://schemas.microsoft.com/office/drawing/2014/main" id="{AE88F03C-5B52-F7C5-C2BD-3F0CFB158520}"/>
              </a:ext>
            </a:extLst>
          </p:cNvPr>
          <p:cNvSpPr txBox="1"/>
          <p:nvPr/>
        </p:nvSpPr>
        <p:spPr>
          <a:xfrm>
            <a:off x="351709" y="5289365"/>
            <a:ext cx="1534074" cy="153888"/>
          </a:xfrm>
          <a:prstGeom prst="rect">
            <a:avLst/>
          </a:prstGeom>
          <a:noFill/>
        </p:spPr>
        <p:txBody>
          <a:bodyPr wrap="none" lIns="0" tIns="0" rIns="0" bIns="0" rtlCol="0">
            <a:spAutoFit/>
          </a:bodyPr>
          <a:lstStyle/>
          <a:p>
            <a:pPr algn="l"/>
            <a:r>
              <a:rPr lang="en-GB" sz="1000" dirty="0">
                <a:latin typeface="Arial" panose="020B0604020202020204" pitchFamily="34" charset="0"/>
                <a:ea typeface="Aileron" charset="0"/>
                <a:cs typeface="Arial" panose="020B0604020202020204" pitchFamily="34" charset="0"/>
              </a:rPr>
              <a:t>Based on Scher et al, 2016</a:t>
            </a:r>
          </a:p>
        </p:txBody>
      </p:sp>
      <p:cxnSp>
        <p:nvCxnSpPr>
          <p:cNvPr id="5" name="Straight Connector 4">
            <a:extLst>
              <a:ext uri="{FF2B5EF4-FFF2-40B4-BE49-F238E27FC236}">
                <a16:creationId xmlns:a16="http://schemas.microsoft.com/office/drawing/2014/main" id="{00C34CA4-3168-6A0F-4FDF-BF3D8FA30A8B}"/>
              </a:ext>
            </a:extLst>
          </p:cNvPr>
          <p:cNvCxnSpPr>
            <a:cxnSpLocks/>
          </p:cNvCxnSpPr>
          <p:nvPr/>
        </p:nvCxnSpPr>
        <p:spPr>
          <a:xfrm>
            <a:off x="6816080" y="4276268"/>
            <a:ext cx="132887" cy="0"/>
          </a:xfrm>
          <a:prstGeom prst="line">
            <a:avLst/>
          </a:prstGeom>
          <a:ln w="28575">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8" name="CuadroTexto 17">
            <a:extLst>
              <a:ext uri="{FF2B5EF4-FFF2-40B4-BE49-F238E27FC236}">
                <a16:creationId xmlns:a16="http://schemas.microsoft.com/office/drawing/2014/main" id="{E5A2E2F1-1EF9-7FA9-CED1-462D5C39B7A5}"/>
              </a:ext>
            </a:extLst>
          </p:cNvPr>
          <p:cNvSpPr txBox="1"/>
          <p:nvPr/>
        </p:nvSpPr>
        <p:spPr>
          <a:xfrm>
            <a:off x="479288" y="5545118"/>
            <a:ext cx="6150029" cy="307777"/>
          </a:xfrm>
          <a:prstGeom prst="rect">
            <a:avLst/>
          </a:prstGeom>
          <a:noFill/>
        </p:spPr>
        <p:txBody>
          <a:bodyPr wrap="square" lIns="0">
            <a:spAutoFit/>
          </a:bodyPr>
          <a:lstStyle/>
          <a:p>
            <a:r>
              <a:rPr lang="en-CA" sz="1400" b="1" dirty="0">
                <a:solidFill>
                  <a:schemeClr val="accent1"/>
                </a:solidFill>
                <a:latin typeface="Arial" panose="020B0604020202020204" pitchFamily="34" charset="0"/>
                <a:cs typeface="Arial" panose="020B0604020202020204" pitchFamily="34" charset="0"/>
              </a:rPr>
              <a:t>Guidelines differ by jurisdiction:→ be aware of your local guidelines</a:t>
            </a:r>
          </a:p>
        </p:txBody>
      </p:sp>
    </p:spTree>
    <p:extLst>
      <p:ext uri="{BB962C8B-B14F-4D97-AF65-F5344CB8AC3E}">
        <p14:creationId xmlns:p14="http://schemas.microsoft.com/office/powerpoint/2010/main" val="4079423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Chart 20">
            <a:extLst>
              <a:ext uri="{FF2B5EF4-FFF2-40B4-BE49-F238E27FC236}">
                <a16:creationId xmlns:a16="http://schemas.microsoft.com/office/drawing/2014/main" id="{8E7027EC-317E-CAF8-B010-56E820A86C6C}"/>
              </a:ext>
            </a:extLst>
          </p:cNvPr>
          <p:cNvGraphicFramePr/>
          <p:nvPr>
            <p:extLst>
              <p:ext uri="{D42A27DB-BD31-4B8C-83A1-F6EECF244321}">
                <p14:modId xmlns:p14="http://schemas.microsoft.com/office/powerpoint/2010/main" val="2026501007"/>
              </p:ext>
            </p:extLst>
          </p:nvPr>
        </p:nvGraphicFramePr>
        <p:xfrm>
          <a:off x="673158" y="1902383"/>
          <a:ext cx="3573039" cy="5085597"/>
        </p:xfrm>
        <a:graphic>
          <a:graphicData uri="http://schemas.openxmlformats.org/drawingml/2006/chart">
            <c:chart xmlns:c="http://schemas.openxmlformats.org/drawingml/2006/chart" xmlns:r="http://schemas.openxmlformats.org/officeDocument/2006/relationships" r:id="rId2"/>
          </a:graphicData>
        </a:graphic>
      </p:graphicFrame>
      <p:sp>
        <p:nvSpPr>
          <p:cNvPr id="16" name="Content Placeholder 15">
            <a:extLst>
              <a:ext uri="{FF2B5EF4-FFF2-40B4-BE49-F238E27FC236}">
                <a16:creationId xmlns:a16="http://schemas.microsoft.com/office/drawing/2014/main" id="{24C9DA81-B9D1-D05C-C9A4-F6EC3EAD6509}"/>
              </a:ext>
            </a:extLst>
          </p:cNvPr>
          <p:cNvSpPr>
            <a:spLocks noGrp="1"/>
          </p:cNvSpPr>
          <p:nvPr>
            <p:ph sz="quarter" idx="12"/>
          </p:nvPr>
        </p:nvSpPr>
        <p:spPr>
          <a:xfrm>
            <a:off x="5303913" y="1425600"/>
            <a:ext cx="5976664" cy="4525200"/>
          </a:xfrm>
        </p:spPr>
        <p:txBody>
          <a:bodyPr/>
          <a:lstStyle/>
          <a:p>
            <a:pPr marL="285750" indent="-285750">
              <a:buFont typeface="Arial" panose="020B0604020202020204" pitchFamily="34" charset="0"/>
              <a:buChar char="•"/>
            </a:pPr>
            <a:r>
              <a:rPr lang="en-GB" sz="1600" dirty="0">
                <a:solidFill>
                  <a:schemeClr val="tx2"/>
                </a:solidFill>
                <a:latin typeface="Arial" panose="020B0604020202020204" pitchFamily="34" charset="0"/>
                <a:cs typeface="Arial" panose="020B0604020202020204" pitchFamily="34" charset="0"/>
              </a:rPr>
              <a:t>Rarely altered genes </a:t>
            </a:r>
            <a:r>
              <a:rPr lang="en-GB" sz="1600" b="1" dirty="0">
                <a:solidFill>
                  <a:schemeClr val="accent1"/>
                </a:solidFill>
                <a:latin typeface="Arial" panose="020B0604020202020204" pitchFamily="34" charset="0"/>
                <a:cs typeface="Arial" panose="020B0604020202020204" pitchFamily="34" charset="0"/>
              </a:rPr>
              <a:t>may not be covered</a:t>
            </a:r>
            <a:r>
              <a:rPr lang="en-GB" sz="1600" dirty="0">
                <a:solidFill>
                  <a:schemeClr val="accent1"/>
                </a:solidFill>
                <a:latin typeface="Arial" panose="020B0604020202020204" pitchFamily="34" charset="0"/>
                <a:cs typeface="Arial" panose="020B0604020202020204" pitchFamily="34" charset="0"/>
              </a:rPr>
              <a:t> </a:t>
            </a:r>
            <a:r>
              <a:rPr lang="en-GB" sz="1600" dirty="0">
                <a:solidFill>
                  <a:schemeClr val="tx2"/>
                </a:solidFill>
                <a:latin typeface="Arial" panose="020B0604020202020204" pitchFamily="34" charset="0"/>
                <a:cs typeface="Arial" panose="020B0604020202020204" pitchFamily="34" charset="0"/>
              </a:rPr>
              <a:t>at all by clinical tests, or may not be reported on even if covered</a:t>
            </a:r>
          </a:p>
          <a:p>
            <a:pPr marL="285750" indent="-285750">
              <a:buFont typeface="Arial" panose="020B0604020202020204" pitchFamily="34" charset="0"/>
              <a:buChar char="•"/>
            </a:pPr>
            <a:r>
              <a:rPr lang="en-GB" sz="1600" dirty="0">
                <a:solidFill>
                  <a:schemeClr val="tx2"/>
                </a:solidFill>
                <a:latin typeface="Arial" panose="020B0604020202020204" pitchFamily="34" charset="0"/>
                <a:cs typeface="Arial" panose="020B0604020202020204" pitchFamily="34" charset="0"/>
              </a:rPr>
              <a:t>Somatic-only testing is not adequate for germline conclusions.</a:t>
            </a:r>
            <a:r>
              <a:rPr lang="en-US" sz="1600" dirty="0">
                <a:solidFill>
                  <a:schemeClr val="tx2"/>
                </a:solidFill>
                <a:latin typeface="Arial" panose="020B0604020202020204" pitchFamily="34" charset="0"/>
                <a:cs typeface="Arial" panose="020B0604020202020204" pitchFamily="34" charset="0"/>
              </a:rPr>
              <a:t> Ideally, perform somatic and germline testing in parallel</a:t>
            </a:r>
            <a:endParaRPr lang="en-GB" sz="1600" dirty="0">
              <a:solidFill>
                <a:schemeClr val="tx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a:solidFill>
                  <a:schemeClr val="tx2"/>
                </a:solidFill>
                <a:latin typeface="Arial" panose="020B0604020202020204" pitchFamily="34" charset="0"/>
                <a:cs typeface="Arial" panose="020B0604020202020204" pitchFamily="34" charset="0"/>
              </a:rPr>
              <a:t>It is difficult to predict the familial risk (germline alterations) or the </a:t>
            </a:r>
            <a:r>
              <a:rPr lang="en-GB" sz="1600" b="1" dirty="0">
                <a:solidFill>
                  <a:schemeClr val="accent1"/>
                </a:solidFill>
                <a:latin typeface="Arial" panose="020B0604020202020204" pitchFamily="34" charset="0"/>
                <a:cs typeface="Arial" panose="020B0604020202020204" pitchFamily="34" charset="0"/>
              </a:rPr>
              <a:t>functional / therapeutic / prognostic relevance</a:t>
            </a:r>
            <a:r>
              <a:rPr lang="en-GB" sz="1600" dirty="0">
                <a:solidFill>
                  <a:schemeClr val="accent1"/>
                </a:solidFill>
                <a:latin typeface="Arial" panose="020B0604020202020204" pitchFamily="34" charset="0"/>
                <a:cs typeface="Arial" panose="020B0604020202020204" pitchFamily="34" charset="0"/>
              </a:rPr>
              <a:t> </a:t>
            </a:r>
            <a:r>
              <a:rPr lang="en-GB" sz="1600" dirty="0">
                <a:solidFill>
                  <a:schemeClr val="tx2"/>
                </a:solidFill>
                <a:latin typeface="Arial" panose="020B0604020202020204" pitchFamily="34" charset="0"/>
                <a:cs typeface="Arial" panose="020B0604020202020204" pitchFamily="34" charset="0"/>
              </a:rPr>
              <a:t>(germline or somatic alterations)</a:t>
            </a:r>
          </a:p>
          <a:p>
            <a:pPr marL="285750" indent="-285750">
              <a:buFont typeface="Arial" panose="020B0604020202020204" pitchFamily="34" charset="0"/>
              <a:buChar char="•"/>
            </a:pPr>
            <a:r>
              <a:rPr lang="en-GB" sz="1600" dirty="0">
                <a:solidFill>
                  <a:schemeClr val="tx2"/>
                </a:solidFill>
                <a:latin typeface="Arial" panose="020B0604020202020204" pitchFamily="34" charset="0"/>
                <a:cs typeface="Arial" panose="020B0604020202020204" pitchFamily="34" charset="0"/>
              </a:rPr>
              <a:t>Rare genes are more likely to be included in a germline </a:t>
            </a:r>
            <a:br>
              <a:rPr lang="en-GB" sz="1600" dirty="0">
                <a:solidFill>
                  <a:schemeClr val="tx2"/>
                </a:solidFill>
                <a:latin typeface="Arial" panose="020B0604020202020204" pitchFamily="34" charset="0"/>
                <a:cs typeface="Arial" panose="020B0604020202020204" pitchFamily="34" charset="0"/>
              </a:rPr>
            </a:br>
            <a:r>
              <a:rPr lang="en-GB" sz="1600" dirty="0">
                <a:solidFill>
                  <a:schemeClr val="tx2"/>
                </a:solidFill>
                <a:latin typeface="Arial" panose="020B0604020202020204" pitchFamily="34" charset="0"/>
                <a:cs typeface="Arial" panose="020B0604020202020204" pitchFamily="34" charset="0"/>
              </a:rPr>
              <a:t>test than a somatic test</a:t>
            </a:r>
          </a:p>
          <a:p>
            <a:pPr marL="285750" indent="-285750">
              <a:buFont typeface="Arial" panose="020B0604020202020204" pitchFamily="34" charset="0"/>
              <a:buChar char="•"/>
            </a:pPr>
            <a:r>
              <a:rPr lang="en-GB" sz="1600" dirty="0">
                <a:solidFill>
                  <a:schemeClr val="tx2"/>
                </a:solidFill>
                <a:latin typeface="Arial" panose="020B0604020202020204" pitchFamily="34" charset="0"/>
                <a:cs typeface="Arial" panose="020B0604020202020204" pitchFamily="34" charset="0"/>
              </a:rPr>
              <a:t>Remember that some genes are somatic-only mutated </a:t>
            </a:r>
            <a:br>
              <a:rPr lang="en-GB" sz="1600" i="1" dirty="0">
                <a:solidFill>
                  <a:schemeClr val="tx2"/>
                </a:solidFill>
                <a:latin typeface="Arial" panose="020B0604020202020204" pitchFamily="34" charset="0"/>
                <a:cs typeface="Arial" panose="020B0604020202020204" pitchFamily="34" charset="0"/>
              </a:rPr>
            </a:br>
            <a:r>
              <a:rPr lang="en-GB" sz="1600" dirty="0">
                <a:solidFill>
                  <a:schemeClr val="tx2"/>
                </a:solidFill>
                <a:latin typeface="Arial" panose="020B0604020202020204" pitchFamily="34" charset="0"/>
                <a:cs typeface="Arial" panose="020B0604020202020204" pitchFamily="34" charset="0"/>
              </a:rPr>
              <a:t>(e.g. </a:t>
            </a:r>
            <a:r>
              <a:rPr lang="en-GB" sz="1600" i="1" dirty="0">
                <a:solidFill>
                  <a:schemeClr val="tx2"/>
                </a:solidFill>
                <a:latin typeface="Arial" panose="020B0604020202020204" pitchFamily="34" charset="0"/>
                <a:cs typeface="Arial" panose="020B0604020202020204" pitchFamily="34" charset="0"/>
              </a:rPr>
              <a:t>CDK12</a:t>
            </a:r>
            <a:r>
              <a:rPr lang="en-GB" sz="1600" dirty="0">
                <a:solidFill>
                  <a:schemeClr val="tx2"/>
                </a:solidFill>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GB" sz="1600" dirty="0">
                <a:solidFill>
                  <a:schemeClr val="tx2"/>
                </a:solidFill>
                <a:latin typeface="Arial" panose="020B0604020202020204" pitchFamily="34" charset="0"/>
                <a:cs typeface="Arial" panose="020B0604020202020204" pitchFamily="34" charset="0"/>
              </a:rPr>
              <a:t>G</a:t>
            </a:r>
            <a:r>
              <a:rPr lang="en-GB" sz="1600" b="0" i="0" dirty="0">
                <a:solidFill>
                  <a:schemeClr val="tx2"/>
                </a:solidFill>
                <a:effectLst/>
                <a:latin typeface="Arial" panose="020B0604020202020204" pitchFamily="34" charset="0"/>
                <a:cs typeface="Arial" panose="020B0604020202020204" pitchFamily="34" charset="0"/>
              </a:rPr>
              <a:t>ermline testing panels should include genes associated </a:t>
            </a:r>
            <a:br>
              <a:rPr lang="en-GB" sz="1600" b="0" i="0" dirty="0">
                <a:solidFill>
                  <a:schemeClr val="tx2"/>
                </a:solidFill>
                <a:effectLst/>
                <a:latin typeface="Arial" panose="020B0604020202020204" pitchFamily="34" charset="0"/>
                <a:cs typeface="Arial" panose="020B0604020202020204" pitchFamily="34" charset="0"/>
              </a:rPr>
            </a:br>
            <a:r>
              <a:rPr lang="en-GB" sz="1600" b="0" i="0" dirty="0">
                <a:solidFill>
                  <a:schemeClr val="tx2"/>
                </a:solidFill>
                <a:effectLst/>
                <a:latin typeface="Arial" panose="020B0604020202020204" pitchFamily="34" charset="0"/>
                <a:cs typeface="Arial" panose="020B0604020202020204" pitchFamily="34" charset="0"/>
              </a:rPr>
              <a:t>with Lynch syndrome (</a:t>
            </a:r>
            <a:r>
              <a:rPr lang="en-GB" sz="1600" b="0" i="1" dirty="0">
                <a:solidFill>
                  <a:schemeClr val="tx2"/>
                </a:solidFill>
                <a:effectLst/>
                <a:latin typeface="Arial" panose="020B0604020202020204" pitchFamily="34" charset="0"/>
                <a:cs typeface="Arial" panose="020B0604020202020204" pitchFamily="34" charset="0"/>
              </a:rPr>
              <a:t>MLH1, MSH2, MSH6,</a:t>
            </a:r>
            <a:r>
              <a:rPr lang="en-GB" sz="1600" b="0" i="0" dirty="0">
                <a:solidFill>
                  <a:schemeClr val="tx2"/>
                </a:solidFill>
                <a:effectLst/>
                <a:latin typeface="Arial" panose="020B0604020202020204" pitchFamily="34" charset="0"/>
                <a:cs typeface="Arial" panose="020B0604020202020204" pitchFamily="34" charset="0"/>
              </a:rPr>
              <a:t> </a:t>
            </a:r>
            <a:r>
              <a:rPr lang="en-GB" sz="1600" b="0" i="1" dirty="0">
                <a:solidFill>
                  <a:schemeClr val="tx2"/>
                </a:solidFill>
                <a:effectLst/>
                <a:latin typeface="Arial" panose="020B0604020202020204" pitchFamily="34" charset="0"/>
                <a:cs typeface="Arial" panose="020B0604020202020204" pitchFamily="34" charset="0"/>
              </a:rPr>
              <a:t>PMS2)</a:t>
            </a:r>
            <a:r>
              <a:rPr lang="en-GB" sz="1600" b="0" i="0" dirty="0">
                <a:solidFill>
                  <a:schemeClr val="tx2"/>
                </a:solidFill>
                <a:effectLst/>
                <a:latin typeface="Arial" panose="020B0604020202020204" pitchFamily="34" charset="0"/>
                <a:cs typeface="Arial" panose="020B0604020202020204" pitchFamily="34" charset="0"/>
              </a:rPr>
              <a:t> and homologous recombination genes (</a:t>
            </a:r>
            <a:r>
              <a:rPr lang="en-GB" sz="1600" b="0" i="1" dirty="0">
                <a:solidFill>
                  <a:schemeClr val="tx2"/>
                </a:solidFill>
                <a:effectLst/>
                <a:latin typeface="Arial" panose="020B0604020202020204" pitchFamily="34" charset="0"/>
                <a:cs typeface="Arial" panose="020B0604020202020204" pitchFamily="34" charset="0"/>
              </a:rPr>
              <a:t>BRCA1/2, ATM, </a:t>
            </a:r>
            <a:br>
              <a:rPr lang="en-GB" sz="1600" b="0" i="1" dirty="0">
                <a:solidFill>
                  <a:schemeClr val="tx2"/>
                </a:solidFill>
                <a:effectLst/>
                <a:latin typeface="Arial" panose="020B0604020202020204" pitchFamily="34" charset="0"/>
                <a:cs typeface="Arial" panose="020B0604020202020204" pitchFamily="34" charset="0"/>
              </a:rPr>
            </a:br>
            <a:r>
              <a:rPr lang="en-GB" sz="1600" b="0" i="1" dirty="0">
                <a:solidFill>
                  <a:schemeClr val="tx2"/>
                </a:solidFill>
                <a:effectLst/>
                <a:latin typeface="Arial" panose="020B0604020202020204" pitchFamily="34" charset="0"/>
                <a:cs typeface="Arial" panose="020B0604020202020204" pitchFamily="34" charset="0"/>
              </a:rPr>
              <a:t>PALB2, CHEK2</a:t>
            </a:r>
            <a:r>
              <a:rPr lang="en-GB" sz="1600" b="0" i="0" dirty="0">
                <a:solidFill>
                  <a:schemeClr val="tx2"/>
                </a:solidFill>
                <a:effectLst/>
                <a:latin typeface="Arial" panose="020B0604020202020204" pitchFamily="34" charset="0"/>
                <a:cs typeface="Arial" panose="020B0604020202020204" pitchFamily="34" charset="0"/>
              </a:rPr>
              <a:t>)</a:t>
            </a:r>
          </a:p>
        </p:txBody>
      </p:sp>
      <p:sp>
        <p:nvSpPr>
          <p:cNvPr id="2" name="Title 1">
            <a:extLst>
              <a:ext uri="{FF2B5EF4-FFF2-40B4-BE49-F238E27FC236}">
                <a16:creationId xmlns:a16="http://schemas.microsoft.com/office/drawing/2014/main" id="{EF8F8C14-37C9-4D0B-AF9A-6D4DC2417CD2}"/>
              </a:ext>
            </a:extLst>
          </p:cNvPr>
          <p:cNvSpPr>
            <a:spLocks noGrp="1"/>
          </p:cNvSpPr>
          <p:nvPr>
            <p:ph type="title"/>
          </p:nvPr>
        </p:nvSpPr>
        <p:spPr>
          <a:xfrm>
            <a:off x="619201" y="259200"/>
            <a:ext cx="10963199" cy="864000"/>
          </a:xfrm>
        </p:spPr>
        <p:txBody>
          <a:bodyPr/>
          <a:lstStyle/>
          <a:p>
            <a:r>
              <a:rPr lang="en-CA" dirty="0"/>
              <a:t>DNA damage repair genes, beyond </a:t>
            </a:r>
            <a:r>
              <a:rPr lang="en-CA" i="1" dirty="0"/>
              <a:t>BRCA2</a:t>
            </a:r>
            <a:br>
              <a:rPr lang="en-CA" dirty="0"/>
            </a:br>
            <a:r>
              <a:rPr lang="en-CA" dirty="0"/>
              <a:t>(what additional genes should be tested)</a:t>
            </a:r>
          </a:p>
        </p:txBody>
      </p:sp>
      <p:sp>
        <p:nvSpPr>
          <p:cNvPr id="6" name="Slide Number Placeholder 5">
            <a:extLst>
              <a:ext uri="{FF2B5EF4-FFF2-40B4-BE49-F238E27FC236}">
                <a16:creationId xmlns:a16="http://schemas.microsoft.com/office/drawing/2014/main" id="{16457F60-C511-1FFE-210B-B7154A6F2C10}"/>
              </a:ext>
            </a:extLst>
          </p:cNvPr>
          <p:cNvSpPr>
            <a:spLocks noGrp="1"/>
          </p:cNvSpPr>
          <p:nvPr>
            <p:ph type="sldNum" sz="quarter" idx="4"/>
          </p:nvPr>
        </p:nvSpPr>
        <p:spPr>
          <a:xfrm>
            <a:off x="10800523" y="6428359"/>
            <a:ext cx="781877" cy="365125"/>
          </a:xfrm>
        </p:spPr>
        <p:txBody>
          <a:bodyPr/>
          <a:lstStyle/>
          <a:p>
            <a:fld id="{58C1EAFC-9660-4A13-8A2A-6D8F7B0405F6}" type="slidenum">
              <a:rPr lang="en-CA" smtClean="0"/>
              <a:pPr/>
              <a:t>18</a:t>
            </a:fld>
            <a:endParaRPr lang="en-CA" dirty="0"/>
          </a:p>
        </p:txBody>
      </p:sp>
      <p:sp>
        <p:nvSpPr>
          <p:cNvPr id="7" name="TextBox 6">
            <a:extLst>
              <a:ext uri="{FF2B5EF4-FFF2-40B4-BE49-F238E27FC236}">
                <a16:creationId xmlns:a16="http://schemas.microsoft.com/office/drawing/2014/main" id="{DF9C65E0-81C4-4ECB-8DDB-10294C4E981B}"/>
              </a:ext>
            </a:extLst>
          </p:cNvPr>
          <p:cNvSpPr txBox="1"/>
          <p:nvPr/>
        </p:nvSpPr>
        <p:spPr>
          <a:xfrm>
            <a:off x="1375425" y="3407894"/>
            <a:ext cx="955396" cy="369332"/>
          </a:xfrm>
          <a:prstGeom prst="rect">
            <a:avLst/>
          </a:prstGeom>
          <a:noFill/>
        </p:spPr>
        <p:txBody>
          <a:bodyPr wrap="square" rtlCol="0">
            <a:spAutoFit/>
          </a:bodyPr>
          <a:lstStyle/>
          <a:p>
            <a:r>
              <a:rPr lang="en-CA" i="1" dirty="0">
                <a:solidFill>
                  <a:schemeClr val="bg1"/>
                </a:solidFill>
                <a:latin typeface="Arial" panose="020B0604020202020204" pitchFamily="34" charset="0"/>
                <a:cs typeface="Arial" panose="020B0604020202020204" pitchFamily="34" charset="0"/>
              </a:rPr>
              <a:t>BRCA2</a:t>
            </a:r>
          </a:p>
        </p:txBody>
      </p:sp>
      <p:sp>
        <p:nvSpPr>
          <p:cNvPr id="8" name="TextBox 7">
            <a:extLst>
              <a:ext uri="{FF2B5EF4-FFF2-40B4-BE49-F238E27FC236}">
                <a16:creationId xmlns:a16="http://schemas.microsoft.com/office/drawing/2014/main" id="{09BDBF92-693B-4EB4-A7DA-48B17D8B5A21}"/>
              </a:ext>
            </a:extLst>
          </p:cNvPr>
          <p:cNvSpPr txBox="1"/>
          <p:nvPr/>
        </p:nvSpPr>
        <p:spPr>
          <a:xfrm>
            <a:off x="1123344" y="4370180"/>
            <a:ext cx="955396" cy="369332"/>
          </a:xfrm>
          <a:prstGeom prst="rect">
            <a:avLst/>
          </a:prstGeom>
          <a:noFill/>
        </p:spPr>
        <p:txBody>
          <a:bodyPr wrap="square" rtlCol="0">
            <a:spAutoFit/>
          </a:bodyPr>
          <a:lstStyle/>
          <a:p>
            <a:r>
              <a:rPr lang="en-CA" i="1" dirty="0">
                <a:solidFill>
                  <a:schemeClr val="bg1"/>
                </a:solidFill>
                <a:latin typeface="Arial" panose="020B0604020202020204" pitchFamily="34" charset="0"/>
                <a:cs typeface="Arial" panose="020B0604020202020204" pitchFamily="34" charset="0"/>
              </a:rPr>
              <a:t>ATM</a:t>
            </a:r>
          </a:p>
        </p:txBody>
      </p:sp>
      <p:sp>
        <p:nvSpPr>
          <p:cNvPr id="9" name="TextBox 8">
            <a:extLst>
              <a:ext uri="{FF2B5EF4-FFF2-40B4-BE49-F238E27FC236}">
                <a16:creationId xmlns:a16="http://schemas.microsoft.com/office/drawing/2014/main" id="{28AA9562-C6D3-4EC5-A5F3-B9B17F3906DD}"/>
              </a:ext>
            </a:extLst>
          </p:cNvPr>
          <p:cNvSpPr txBox="1"/>
          <p:nvPr/>
        </p:nvSpPr>
        <p:spPr>
          <a:xfrm>
            <a:off x="425398" y="1478162"/>
            <a:ext cx="4583351" cy="923330"/>
          </a:xfrm>
          <a:prstGeom prst="rect">
            <a:avLst/>
          </a:prstGeom>
          <a:noFill/>
        </p:spPr>
        <p:txBody>
          <a:bodyPr wrap="square" rtlCol="0">
            <a:spAutoFit/>
          </a:bodyPr>
          <a:lstStyle/>
          <a:p>
            <a:pPr algn="ctr"/>
            <a:r>
              <a:rPr lang="en-CA" b="1" dirty="0">
                <a:solidFill>
                  <a:schemeClr val="accent1"/>
                </a:solidFill>
                <a:latin typeface="Arial" panose="020B0604020202020204" pitchFamily="34" charset="0"/>
                <a:cs typeface="Arial" panose="020B0604020202020204" pitchFamily="34" charset="0"/>
              </a:rPr>
              <a:t>DNA repair genes with Tier I/II alterations from genetic / </a:t>
            </a:r>
            <a:r>
              <a:rPr lang="en-CA" b="1" u="sng" dirty="0">
                <a:solidFill>
                  <a:schemeClr val="accent1"/>
                </a:solidFill>
                <a:latin typeface="Arial" panose="020B0604020202020204" pitchFamily="34" charset="0"/>
                <a:cs typeface="Arial" panose="020B0604020202020204" pitchFamily="34" charset="0"/>
              </a:rPr>
              <a:t>germline</a:t>
            </a:r>
            <a:r>
              <a:rPr lang="en-CA" b="1" dirty="0">
                <a:solidFill>
                  <a:schemeClr val="accent1"/>
                </a:solidFill>
                <a:latin typeface="Arial" panose="020B0604020202020204" pitchFamily="34" charset="0"/>
                <a:cs typeface="Arial" panose="020B0604020202020204" pitchFamily="34" charset="0"/>
              </a:rPr>
              <a:t> testing</a:t>
            </a:r>
          </a:p>
        </p:txBody>
      </p:sp>
      <p:sp>
        <p:nvSpPr>
          <p:cNvPr id="14" name="Right Bracket 13">
            <a:extLst>
              <a:ext uri="{FF2B5EF4-FFF2-40B4-BE49-F238E27FC236}">
                <a16:creationId xmlns:a16="http://schemas.microsoft.com/office/drawing/2014/main" id="{CC62AC58-EAAD-4773-AA7F-FCC42824895B}"/>
              </a:ext>
            </a:extLst>
          </p:cNvPr>
          <p:cNvSpPr/>
          <p:nvPr/>
        </p:nvSpPr>
        <p:spPr>
          <a:xfrm>
            <a:off x="4386105" y="2710036"/>
            <a:ext cx="435429" cy="3377304"/>
          </a:xfrm>
          <a:prstGeom prst="rightBracket">
            <a:avLst>
              <a:gd name="adj" fmla="val 49954"/>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20" name="Content Placeholder 19">
            <a:extLst>
              <a:ext uri="{FF2B5EF4-FFF2-40B4-BE49-F238E27FC236}">
                <a16:creationId xmlns:a16="http://schemas.microsoft.com/office/drawing/2014/main" id="{B843966C-76B5-C089-84AA-BAE6919E0D51}"/>
              </a:ext>
            </a:extLst>
          </p:cNvPr>
          <p:cNvSpPr>
            <a:spLocks noGrp="1"/>
          </p:cNvSpPr>
          <p:nvPr>
            <p:ph sz="quarter" idx="15"/>
          </p:nvPr>
        </p:nvSpPr>
        <p:spPr/>
        <p:txBody>
          <a:bodyPr/>
          <a:lstStyle/>
          <a:p>
            <a:r>
              <a:rPr lang="en-CA" sz="1050" dirty="0">
                <a:solidFill>
                  <a:schemeClr val="tx2"/>
                </a:solidFill>
                <a:latin typeface="Arial" panose="020B0604020202020204" pitchFamily="34" charset="0"/>
                <a:cs typeface="Arial" panose="020B0604020202020204" pitchFamily="34" charset="0"/>
              </a:rPr>
              <a:t>ATM, ataxia telangiectasia mutated; BRCA1/2, BReast Cancer gene 1/2; CDK12, cyclin-dependent kinase 12; CHEK2, checkpoint kinase 2; DNA, deoxyribonucleic acid; FANCA, Fanconi anaemia complementation group A protein; MLH1, mutL homologue 1; MSH2/6, mutS homologue 2/6; PALB2, partner and localiser of BRCA2</a:t>
            </a:r>
          </a:p>
          <a:p>
            <a:r>
              <a:rPr lang="en-CA" sz="1050" dirty="0">
                <a:solidFill>
                  <a:schemeClr val="tx2"/>
                </a:solidFill>
                <a:latin typeface="Arial" panose="020B0604020202020204" pitchFamily="34" charset="0"/>
                <a:cs typeface="Arial" panose="020B0604020202020204" pitchFamily="34" charset="0"/>
              </a:rPr>
              <a:t>Darst B, et al. J Natl Cancer Inst. 2021 113(5):616-25</a:t>
            </a:r>
          </a:p>
        </p:txBody>
      </p:sp>
      <p:sp>
        <p:nvSpPr>
          <p:cNvPr id="22" name="TextBox 21">
            <a:extLst>
              <a:ext uri="{FF2B5EF4-FFF2-40B4-BE49-F238E27FC236}">
                <a16:creationId xmlns:a16="http://schemas.microsoft.com/office/drawing/2014/main" id="{E9E17972-29EA-BEA8-EDAB-60E7A8AB9FF1}"/>
              </a:ext>
            </a:extLst>
          </p:cNvPr>
          <p:cNvSpPr txBox="1"/>
          <p:nvPr/>
        </p:nvSpPr>
        <p:spPr>
          <a:xfrm>
            <a:off x="2225602" y="2466748"/>
            <a:ext cx="539996" cy="83100"/>
          </a:xfrm>
          <a:prstGeom prst="rect">
            <a:avLst/>
          </a:prstGeom>
          <a:noFill/>
        </p:spPr>
        <p:txBody>
          <a:bodyPr wrap="square" lIns="0" tIns="0" rIns="0" bIns="0" rtlCol="0">
            <a:spAutoFit/>
          </a:bodyPr>
          <a:lstStyle/>
          <a:p>
            <a:pPr algn="ctr">
              <a:lnSpc>
                <a:spcPct val="90000"/>
              </a:lnSpc>
            </a:pPr>
            <a:r>
              <a:rPr lang="en-GB" sz="600" dirty="0">
                <a:latin typeface="Arial" panose="020B0604020202020204" pitchFamily="34" charset="0"/>
                <a:ea typeface="Aileron" charset="0"/>
                <a:cs typeface="Arial" panose="020B0604020202020204" pitchFamily="34" charset="0"/>
              </a:rPr>
              <a:t>RAD51D (2)</a:t>
            </a:r>
          </a:p>
        </p:txBody>
      </p:sp>
      <p:cxnSp>
        <p:nvCxnSpPr>
          <p:cNvPr id="24" name="Straight Connector 23">
            <a:extLst>
              <a:ext uri="{FF2B5EF4-FFF2-40B4-BE49-F238E27FC236}">
                <a16:creationId xmlns:a16="http://schemas.microsoft.com/office/drawing/2014/main" id="{3EBFEEAA-B36C-ECD1-3B86-2DAFD7303A00}"/>
              </a:ext>
            </a:extLst>
          </p:cNvPr>
          <p:cNvCxnSpPr>
            <a:cxnSpLocks/>
          </p:cNvCxnSpPr>
          <p:nvPr/>
        </p:nvCxnSpPr>
        <p:spPr>
          <a:xfrm>
            <a:off x="2495600" y="2549848"/>
            <a:ext cx="0" cy="235796"/>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A1758889-7AD1-A4BC-BB0E-ACA682C6AEB7}"/>
              </a:ext>
            </a:extLst>
          </p:cNvPr>
          <p:cNvSpPr txBox="1"/>
          <p:nvPr/>
        </p:nvSpPr>
        <p:spPr>
          <a:xfrm>
            <a:off x="2492561" y="2549848"/>
            <a:ext cx="346501" cy="83100"/>
          </a:xfrm>
          <a:prstGeom prst="rect">
            <a:avLst/>
          </a:prstGeom>
          <a:noFill/>
        </p:spPr>
        <p:txBody>
          <a:bodyPr wrap="square" lIns="0" tIns="0" rIns="0" bIns="0" rtlCol="0">
            <a:spAutoFit/>
          </a:bodyPr>
          <a:lstStyle/>
          <a:p>
            <a:pPr algn="ctr">
              <a:lnSpc>
                <a:spcPct val="90000"/>
              </a:lnSpc>
            </a:pPr>
            <a:r>
              <a:rPr lang="en-GB" sz="600" dirty="0">
                <a:latin typeface="Arial" panose="020B0604020202020204" pitchFamily="34" charset="0"/>
                <a:ea typeface="Aileron" charset="0"/>
                <a:cs typeface="Arial" panose="020B0604020202020204" pitchFamily="34" charset="0"/>
              </a:rPr>
              <a:t>XPC (3)</a:t>
            </a:r>
          </a:p>
        </p:txBody>
      </p:sp>
      <p:cxnSp>
        <p:nvCxnSpPr>
          <p:cNvPr id="26" name="Straight Connector 25">
            <a:extLst>
              <a:ext uri="{FF2B5EF4-FFF2-40B4-BE49-F238E27FC236}">
                <a16:creationId xmlns:a16="http://schemas.microsoft.com/office/drawing/2014/main" id="{49DA0820-2276-0769-90AE-D13DFA648624}"/>
              </a:ext>
            </a:extLst>
          </p:cNvPr>
          <p:cNvCxnSpPr>
            <a:cxnSpLocks/>
          </p:cNvCxnSpPr>
          <p:nvPr/>
        </p:nvCxnSpPr>
        <p:spPr>
          <a:xfrm>
            <a:off x="2587675" y="2636912"/>
            <a:ext cx="0" cy="158257"/>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301FCBDC-B2FC-8AD7-5660-05C0D97D32DB}"/>
              </a:ext>
            </a:extLst>
          </p:cNvPr>
          <p:cNvSpPr txBox="1"/>
          <p:nvPr/>
        </p:nvSpPr>
        <p:spPr>
          <a:xfrm>
            <a:off x="2629086" y="2632940"/>
            <a:ext cx="442577" cy="83100"/>
          </a:xfrm>
          <a:prstGeom prst="rect">
            <a:avLst/>
          </a:prstGeom>
          <a:noFill/>
        </p:spPr>
        <p:txBody>
          <a:bodyPr wrap="square" lIns="0" tIns="0" rIns="0" bIns="0" rtlCol="0">
            <a:spAutoFit/>
          </a:bodyPr>
          <a:lstStyle/>
          <a:p>
            <a:pPr algn="ctr">
              <a:lnSpc>
                <a:spcPct val="90000"/>
              </a:lnSpc>
            </a:pPr>
            <a:r>
              <a:rPr lang="en-GB" sz="600" dirty="0">
                <a:latin typeface="Arial" panose="020B0604020202020204" pitchFamily="34" charset="0"/>
                <a:ea typeface="Aileron" charset="0"/>
                <a:cs typeface="Arial" panose="020B0604020202020204" pitchFamily="34" charset="0"/>
              </a:rPr>
              <a:t>XRCC2 (4)</a:t>
            </a:r>
          </a:p>
        </p:txBody>
      </p:sp>
      <p:cxnSp>
        <p:nvCxnSpPr>
          <p:cNvPr id="29" name="Straight Connector 28">
            <a:extLst>
              <a:ext uri="{FF2B5EF4-FFF2-40B4-BE49-F238E27FC236}">
                <a16:creationId xmlns:a16="http://schemas.microsoft.com/office/drawing/2014/main" id="{1FFEACDD-8090-CE3F-47F7-841D3656B807}"/>
              </a:ext>
            </a:extLst>
          </p:cNvPr>
          <p:cNvCxnSpPr>
            <a:cxnSpLocks/>
          </p:cNvCxnSpPr>
          <p:nvPr/>
        </p:nvCxnSpPr>
        <p:spPr>
          <a:xfrm>
            <a:off x="2724200" y="2708920"/>
            <a:ext cx="0" cy="108474"/>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1" name="TextBox 30">
            <a:extLst>
              <a:ext uri="{FF2B5EF4-FFF2-40B4-BE49-F238E27FC236}">
                <a16:creationId xmlns:a16="http://schemas.microsoft.com/office/drawing/2014/main" id="{B81536A7-456E-7684-F984-597E399EB814}"/>
              </a:ext>
            </a:extLst>
          </p:cNvPr>
          <p:cNvSpPr txBox="1"/>
          <p:nvPr/>
        </p:nvSpPr>
        <p:spPr>
          <a:xfrm>
            <a:off x="3216352" y="2550604"/>
            <a:ext cx="442577" cy="83100"/>
          </a:xfrm>
          <a:prstGeom prst="rect">
            <a:avLst/>
          </a:prstGeom>
          <a:noFill/>
        </p:spPr>
        <p:txBody>
          <a:bodyPr wrap="square" lIns="0" tIns="0" rIns="0" bIns="0" rtlCol="0">
            <a:spAutoFit/>
          </a:bodyPr>
          <a:lstStyle/>
          <a:p>
            <a:pPr algn="ctr">
              <a:lnSpc>
                <a:spcPct val="90000"/>
              </a:lnSpc>
            </a:pPr>
            <a:r>
              <a:rPr lang="en-GB" sz="600" dirty="0">
                <a:latin typeface="Arial" panose="020B0604020202020204" pitchFamily="34" charset="0"/>
                <a:ea typeface="Aileron" charset="0"/>
                <a:cs typeface="Arial" panose="020B0604020202020204" pitchFamily="34" charset="0"/>
              </a:rPr>
              <a:t>RAD51C (4)</a:t>
            </a:r>
          </a:p>
        </p:txBody>
      </p:sp>
      <p:cxnSp>
        <p:nvCxnSpPr>
          <p:cNvPr id="32" name="Straight Connector 31">
            <a:extLst>
              <a:ext uri="{FF2B5EF4-FFF2-40B4-BE49-F238E27FC236}">
                <a16:creationId xmlns:a16="http://schemas.microsoft.com/office/drawing/2014/main" id="{CF4E5510-92AF-DC8B-DCC8-082F1EE3546B}"/>
              </a:ext>
            </a:extLst>
          </p:cNvPr>
          <p:cNvCxnSpPr>
            <a:cxnSpLocks/>
          </p:cNvCxnSpPr>
          <p:nvPr/>
        </p:nvCxnSpPr>
        <p:spPr>
          <a:xfrm flipH="1">
            <a:off x="2863900" y="2632940"/>
            <a:ext cx="352452" cy="206679"/>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3" name="TextBox 32">
            <a:extLst>
              <a:ext uri="{FF2B5EF4-FFF2-40B4-BE49-F238E27FC236}">
                <a16:creationId xmlns:a16="http://schemas.microsoft.com/office/drawing/2014/main" id="{433CDE87-380B-50D9-23C4-0F875C501C41}"/>
              </a:ext>
            </a:extLst>
          </p:cNvPr>
          <p:cNvSpPr txBox="1"/>
          <p:nvPr/>
        </p:nvSpPr>
        <p:spPr>
          <a:xfrm>
            <a:off x="3160572" y="2702790"/>
            <a:ext cx="442577" cy="83100"/>
          </a:xfrm>
          <a:prstGeom prst="rect">
            <a:avLst/>
          </a:prstGeom>
          <a:noFill/>
        </p:spPr>
        <p:txBody>
          <a:bodyPr wrap="square" lIns="0" tIns="0" rIns="0" bIns="0" rtlCol="0">
            <a:spAutoFit/>
          </a:bodyPr>
          <a:lstStyle/>
          <a:p>
            <a:pPr algn="ctr">
              <a:lnSpc>
                <a:spcPct val="90000"/>
              </a:lnSpc>
            </a:pPr>
            <a:r>
              <a:rPr lang="en-GB" sz="600" dirty="0">
                <a:latin typeface="Arial" panose="020B0604020202020204" pitchFamily="34" charset="0"/>
                <a:ea typeface="Aileron" charset="0"/>
                <a:cs typeface="Arial" panose="020B0604020202020204" pitchFamily="34" charset="0"/>
              </a:rPr>
              <a:t>SLX4 (5)</a:t>
            </a:r>
          </a:p>
        </p:txBody>
      </p:sp>
      <p:cxnSp>
        <p:nvCxnSpPr>
          <p:cNvPr id="34" name="Straight Connector 33">
            <a:extLst>
              <a:ext uri="{FF2B5EF4-FFF2-40B4-BE49-F238E27FC236}">
                <a16:creationId xmlns:a16="http://schemas.microsoft.com/office/drawing/2014/main" id="{C3799EAA-1A36-6128-7758-4E8F150F5D5A}"/>
              </a:ext>
            </a:extLst>
          </p:cNvPr>
          <p:cNvCxnSpPr>
            <a:cxnSpLocks/>
          </p:cNvCxnSpPr>
          <p:nvPr/>
        </p:nvCxnSpPr>
        <p:spPr>
          <a:xfrm flipH="1">
            <a:off x="3022650" y="2785382"/>
            <a:ext cx="265038" cy="101862"/>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5" name="TextBox 34">
            <a:extLst>
              <a:ext uri="{FF2B5EF4-FFF2-40B4-BE49-F238E27FC236}">
                <a16:creationId xmlns:a16="http://schemas.microsoft.com/office/drawing/2014/main" id="{DC25B956-0126-8097-1F0C-1855B229FE8B}"/>
              </a:ext>
            </a:extLst>
          </p:cNvPr>
          <p:cNvSpPr txBox="1"/>
          <p:nvPr/>
        </p:nvSpPr>
        <p:spPr>
          <a:xfrm>
            <a:off x="3209289" y="2889771"/>
            <a:ext cx="442577" cy="83100"/>
          </a:xfrm>
          <a:prstGeom prst="rect">
            <a:avLst/>
          </a:prstGeom>
          <a:noFill/>
        </p:spPr>
        <p:txBody>
          <a:bodyPr wrap="square" lIns="0" tIns="0" rIns="0" bIns="0" rtlCol="0">
            <a:spAutoFit/>
          </a:bodyPr>
          <a:lstStyle/>
          <a:p>
            <a:pPr>
              <a:lnSpc>
                <a:spcPct val="90000"/>
              </a:lnSpc>
            </a:pPr>
            <a:r>
              <a:rPr lang="en-GB" sz="600" dirty="0">
                <a:latin typeface="Arial" panose="020B0604020202020204" pitchFamily="34" charset="0"/>
                <a:ea typeface="Aileron" charset="0"/>
                <a:cs typeface="Arial" panose="020B0604020202020204" pitchFamily="34" charset="0"/>
              </a:rPr>
              <a:t>NBN (6)</a:t>
            </a:r>
          </a:p>
        </p:txBody>
      </p:sp>
      <p:sp>
        <p:nvSpPr>
          <p:cNvPr id="38" name="TextBox 37">
            <a:extLst>
              <a:ext uri="{FF2B5EF4-FFF2-40B4-BE49-F238E27FC236}">
                <a16:creationId xmlns:a16="http://schemas.microsoft.com/office/drawing/2014/main" id="{13449D80-ACB7-A415-F142-3C15981185D0}"/>
              </a:ext>
            </a:extLst>
          </p:cNvPr>
          <p:cNvSpPr txBox="1"/>
          <p:nvPr/>
        </p:nvSpPr>
        <p:spPr>
          <a:xfrm>
            <a:off x="3406961" y="2998065"/>
            <a:ext cx="442577" cy="83100"/>
          </a:xfrm>
          <a:prstGeom prst="rect">
            <a:avLst/>
          </a:prstGeom>
          <a:noFill/>
        </p:spPr>
        <p:txBody>
          <a:bodyPr wrap="square" lIns="0" tIns="0" rIns="0" bIns="0" rtlCol="0">
            <a:spAutoFit/>
          </a:bodyPr>
          <a:lstStyle/>
          <a:p>
            <a:pPr>
              <a:lnSpc>
                <a:spcPct val="90000"/>
              </a:lnSpc>
            </a:pPr>
            <a:r>
              <a:rPr lang="en-GB" sz="600" dirty="0">
                <a:latin typeface="Arial" panose="020B0604020202020204" pitchFamily="34" charset="0"/>
                <a:ea typeface="Aileron" charset="0"/>
                <a:cs typeface="Arial" panose="020B0604020202020204" pitchFamily="34" charset="0"/>
              </a:rPr>
              <a:t>WRN (7)</a:t>
            </a:r>
          </a:p>
        </p:txBody>
      </p:sp>
      <p:sp>
        <p:nvSpPr>
          <p:cNvPr id="39" name="TextBox 38">
            <a:extLst>
              <a:ext uri="{FF2B5EF4-FFF2-40B4-BE49-F238E27FC236}">
                <a16:creationId xmlns:a16="http://schemas.microsoft.com/office/drawing/2014/main" id="{683BA42E-E1C6-0D50-6CAE-A73897AF90A8}"/>
              </a:ext>
            </a:extLst>
          </p:cNvPr>
          <p:cNvSpPr txBox="1"/>
          <p:nvPr/>
        </p:nvSpPr>
        <p:spPr>
          <a:xfrm>
            <a:off x="3626036" y="3147290"/>
            <a:ext cx="442577" cy="83100"/>
          </a:xfrm>
          <a:prstGeom prst="rect">
            <a:avLst/>
          </a:prstGeom>
          <a:noFill/>
        </p:spPr>
        <p:txBody>
          <a:bodyPr wrap="square" lIns="0" tIns="0" rIns="0" bIns="0" rtlCol="0">
            <a:spAutoFit/>
          </a:bodyPr>
          <a:lstStyle/>
          <a:p>
            <a:pPr>
              <a:lnSpc>
                <a:spcPct val="90000"/>
              </a:lnSpc>
            </a:pPr>
            <a:r>
              <a:rPr lang="en-GB" sz="600" dirty="0">
                <a:latin typeface="Arial" panose="020B0604020202020204" pitchFamily="34" charset="0"/>
                <a:ea typeface="Aileron" charset="0"/>
                <a:cs typeface="Arial" panose="020B0604020202020204" pitchFamily="34" charset="0"/>
              </a:rPr>
              <a:t>PMS2 (7)</a:t>
            </a:r>
          </a:p>
        </p:txBody>
      </p:sp>
      <p:sp>
        <p:nvSpPr>
          <p:cNvPr id="40" name="TextBox 39">
            <a:extLst>
              <a:ext uri="{FF2B5EF4-FFF2-40B4-BE49-F238E27FC236}">
                <a16:creationId xmlns:a16="http://schemas.microsoft.com/office/drawing/2014/main" id="{30B11806-6BA6-2496-79F2-BC5BD8BE7F1F}"/>
              </a:ext>
            </a:extLst>
          </p:cNvPr>
          <p:cNvSpPr txBox="1"/>
          <p:nvPr/>
        </p:nvSpPr>
        <p:spPr>
          <a:xfrm>
            <a:off x="3787961" y="3321915"/>
            <a:ext cx="442577" cy="83100"/>
          </a:xfrm>
          <a:prstGeom prst="rect">
            <a:avLst/>
          </a:prstGeom>
          <a:noFill/>
        </p:spPr>
        <p:txBody>
          <a:bodyPr wrap="square" lIns="0" tIns="0" rIns="0" bIns="0" rtlCol="0">
            <a:spAutoFit/>
          </a:bodyPr>
          <a:lstStyle/>
          <a:p>
            <a:pPr>
              <a:lnSpc>
                <a:spcPct val="90000"/>
              </a:lnSpc>
            </a:pPr>
            <a:r>
              <a:rPr lang="en-GB" sz="600" dirty="0">
                <a:latin typeface="Arial" panose="020B0604020202020204" pitchFamily="34" charset="0"/>
                <a:ea typeface="Aileron" charset="0"/>
                <a:cs typeface="Arial" panose="020B0604020202020204" pitchFamily="34" charset="0"/>
              </a:rPr>
              <a:t>FANCL (7)</a:t>
            </a:r>
          </a:p>
        </p:txBody>
      </p:sp>
      <p:sp>
        <p:nvSpPr>
          <p:cNvPr id="41" name="TextBox 40">
            <a:extLst>
              <a:ext uri="{FF2B5EF4-FFF2-40B4-BE49-F238E27FC236}">
                <a16:creationId xmlns:a16="http://schemas.microsoft.com/office/drawing/2014/main" id="{697EFF0E-88B5-0DD3-33B0-A522623D2CB9}"/>
              </a:ext>
            </a:extLst>
          </p:cNvPr>
          <p:cNvSpPr txBox="1"/>
          <p:nvPr/>
        </p:nvSpPr>
        <p:spPr>
          <a:xfrm>
            <a:off x="3937186" y="3547340"/>
            <a:ext cx="442577" cy="83100"/>
          </a:xfrm>
          <a:prstGeom prst="rect">
            <a:avLst/>
          </a:prstGeom>
          <a:noFill/>
        </p:spPr>
        <p:txBody>
          <a:bodyPr wrap="square" lIns="0" tIns="0" rIns="0" bIns="0" rtlCol="0">
            <a:spAutoFit/>
          </a:bodyPr>
          <a:lstStyle/>
          <a:p>
            <a:pPr>
              <a:lnSpc>
                <a:spcPct val="90000"/>
              </a:lnSpc>
            </a:pPr>
            <a:r>
              <a:rPr lang="en-GB" sz="600" dirty="0">
                <a:latin typeface="Arial" panose="020B0604020202020204" pitchFamily="34" charset="0"/>
                <a:ea typeface="Aileron" charset="0"/>
                <a:cs typeface="Arial" panose="020B0604020202020204" pitchFamily="34" charset="0"/>
              </a:rPr>
              <a:t>BRIP1 (7)</a:t>
            </a:r>
          </a:p>
        </p:txBody>
      </p:sp>
      <p:sp>
        <p:nvSpPr>
          <p:cNvPr id="42" name="TextBox 41">
            <a:extLst>
              <a:ext uri="{FF2B5EF4-FFF2-40B4-BE49-F238E27FC236}">
                <a16:creationId xmlns:a16="http://schemas.microsoft.com/office/drawing/2014/main" id="{06307DC1-0728-E8A2-AF7A-2A661C862AF5}"/>
              </a:ext>
            </a:extLst>
          </p:cNvPr>
          <p:cNvSpPr txBox="1"/>
          <p:nvPr/>
        </p:nvSpPr>
        <p:spPr>
          <a:xfrm>
            <a:off x="4057836" y="3801340"/>
            <a:ext cx="442577" cy="83100"/>
          </a:xfrm>
          <a:prstGeom prst="rect">
            <a:avLst/>
          </a:prstGeom>
          <a:noFill/>
        </p:spPr>
        <p:txBody>
          <a:bodyPr wrap="square" lIns="0" tIns="0" rIns="0" bIns="0" rtlCol="0">
            <a:spAutoFit/>
          </a:bodyPr>
          <a:lstStyle/>
          <a:p>
            <a:pPr>
              <a:lnSpc>
                <a:spcPct val="90000"/>
              </a:lnSpc>
            </a:pPr>
            <a:r>
              <a:rPr lang="en-GB" sz="600" dirty="0">
                <a:latin typeface="Arial" panose="020B0604020202020204" pitchFamily="34" charset="0"/>
                <a:ea typeface="Aileron" charset="0"/>
                <a:cs typeface="Arial" panose="020B0604020202020204" pitchFamily="34" charset="0"/>
              </a:rPr>
              <a:t>MSH6 (8)</a:t>
            </a:r>
          </a:p>
        </p:txBody>
      </p:sp>
      <p:sp>
        <p:nvSpPr>
          <p:cNvPr id="43" name="TextBox 42">
            <a:extLst>
              <a:ext uri="{FF2B5EF4-FFF2-40B4-BE49-F238E27FC236}">
                <a16:creationId xmlns:a16="http://schemas.microsoft.com/office/drawing/2014/main" id="{36AE8969-1173-E4D9-C8A9-D747089904C5}"/>
              </a:ext>
            </a:extLst>
          </p:cNvPr>
          <p:cNvSpPr txBox="1"/>
          <p:nvPr/>
        </p:nvSpPr>
        <p:spPr>
          <a:xfrm>
            <a:off x="4137211" y="4102965"/>
            <a:ext cx="442577" cy="83100"/>
          </a:xfrm>
          <a:prstGeom prst="rect">
            <a:avLst/>
          </a:prstGeom>
          <a:noFill/>
        </p:spPr>
        <p:txBody>
          <a:bodyPr wrap="square" lIns="0" tIns="0" rIns="0" bIns="0" rtlCol="0">
            <a:spAutoFit/>
          </a:bodyPr>
          <a:lstStyle/>
          <a:p>
            <a:pPr>
              <a:lnSpc>
                <a:spcPct val="90000"/>
              </a:lnSpc>
            </a:pPr>
            <a:r>
              <a:rPr lang="en-GB" sz="600" dirty="0">
                <a:latin typeface="Arial" panose="020B0604020202020204" pitchFamily="34" charset="0"/>
                <a:ea typeface="Aileron" charset="0"/>
                <a:cs typeface="Arial" panose="020B0604020202020204" pitchFamily="34" charset="0"/>
              </a:rPr>
              <a:t>MRE11A (8)</a:t>
            </a:r>
          </a:p>
        </p:txBody>
      </p:sp>
      <p:sp>
        <p:nvSpPr>
          <p:cNvPr id="44" name="TextBox 43">
            <a:extLst>
              <a:ext uri="{FF2B5EF4-FFF2-40B4-BE49-F238E27FC236}">
                <a16:creationId xmlns:a16="http://schemas.microsoft.com/office/drawing/2014/main" id="{00BD3629-DE06-ABB6-28A2-EC9E8C0A38B5}"/>
              </a:ext>
            </a:extLst>
          </p:cNvPr>
          <p:cNvSpPr txBox="1"/>
          <p:nvPr/>
        </p:nvSpPr>
        <p:spPr>
          <a:xfrm>
            <a:off x="4159436" y="4395065"/>
            <a:ext cx="442577" cy="83100"/>
          </a:xfrm>
          <a:prstGeom prst="rect">
            <a:avLst/>
          </a:prstGeom>
          <a:noFill/>
        </p:spPr>
        <p:txBody>
          <a:bodyPr wrap="square" lIns="0" tIns="0" rIns="0" bIns="0" rtlCol="0">
            <a:spAutoFit/>
          </a:bodyPr>
          <a:lstStyle/>
          <a:p>
            <a:pPr>
              <a:lnSpc>
                <a:spcPct val="90000"/>
              </a:lnSpc>
            </a:pPr>
            <a:r>
              <a:rPr lang="en-GB" sz="600" dirty="0">
                <a:latin typeface="Arial" panose="020B0604020202020204" pitchFamily="34" charset="0"/>
                <a:ea typeface="Aileron" charset="0"/>
                <a:cs typeface="Arial" panose="020B0604020202020204" pitchFamily="34" charset="0"/>
              </a:rPr>
              <a:t>GEN1 (8)</a:t>
            </a:r>
          </a:p>
        </p:txBody>
      </p:sp>
      <p:sp>
        <p:nvSpPr>
          <p:cNvPr id="45" name="TextBox 44">
            <a:extLst>
              <a:ext uri="{FF2B5EF4-FFF2-40B4-BE49-F238E27FC236}">
                <a16:creationId xmlns:a16="http://schemas.microsoft.com/office/drawing/2014/main" id="{1A195CA4-1FC4-8D8F-0FEB-3B6AEB44D823}"/>
              </a:ext>
            </a:extLst>
          </p:cNvPr>
          <p:cNvSpPr txBox="1"/>
          <p:nvPr/>
        </p:nvSpPr>
        <p:spPr>
          <a:xfrm>
            <a:off x="4134036" y="4687165"/>
            <a:ext cx="521804" cy="83100"/>
          </a:xfrm>
          <a:prstGeom prst="rect">
            <a:avLst/>
          </a:prstGeom>
          <a:noFill/>
        </p:spPr>
        <p:txBody>
          <a:bodyPr wrap="square" lIns="0" tIns="0" rIns="0" bIns="0" rtlCol="0">
            <a:spAutoFit/>
          </a:bodyPr>
          <a:lstStyle/>
          <a:p>
            <a:pPr>
              <a:lnSpc>
                <a:spcPct val="90000"/>
              </a:lnSpc>
            </a:pPr>
            <a:r>
              <a:rPr lang="en-GB" sz="600" dirty="0">
                <a:latin typeface="Arial" panose="020B0604020202020204" pitchFamily="34" charset="0"/>
                <a:ea typeface="Aileron" charset="0"/>
                <a:cs typeface="Arial" panose="020B0604020202020204" pitchFamily="34" charset="0"/>
              </a:rPr>
              <a:t>FAM175A (8)</a:t>
            </a:r>
          </a:p>
        </p:txBody>
      </p:sp>
      <p:sp>
        <p:nvSpPr>
          <p:cNvPr id="46" name="TextBox 45">
            <a:extLst>
              <a:ext uri="{FF2B5EF4-FFF2-40B4-BE49-F238E27FC236}">
                <a16:creationId xmlns:a16="http://schemas.microsoft.com/office/drawing/2014/main" id="{AC84B5F5-4E83-FD3D-D870-2752D70134A7}"/>
              </a:ext>
            </a:extLst>
          </p:cNvPr>
          <p:cNvSpPr txBox="1"/>
          <p:nvPr/>
        </p:nvSpPr>
        <p:spPr>
          <a:xfrm>
            <a:off x="4064186" y="4998315"/>
            <a:ext cx="521804" cy="83100"/>
          </a:xfrm>
          <a:prstGeom prst="rect">
            <a:avLst/>
          </a:prstGeom>
          <a:noFill/>
        </p:spPr>
        <p:txBody>
          <a:bodyPr wrap="square" lIns="0" tIns="0" rIns="0" bIns="0" rtlCol="0">
            <a:spAutoFit/>
          </a:bodyPr>
          <a:lstStyle/>
          <a:p>
            <a:pPr>
              <a:lnSpc>
                <a:spcPct val="90000"/>
              </a:lnSpc>
            </a:pPr>
            <a:r>
              <a:rPr lang="en-GB" sz="600" dirty="0">
                <a:latin typeface="Arial" panose="020B0604020202020204" pitchFamily="34" charset="0"/>
                <a:ea typeface="Aileron" charset="0"/>
                <a:cs typeface="Arial" panose="020B0604020202020204" pitchFamily="34" charset="0"/>
              </a:rPr>
              <a:t>MSH2 (9)</a:t>
            </a:r>
          </a:p>
        </p:txBody>
      </p:sp>
      <p:sp>
        <p:nvSpPr>
          <p:cNvPr id="47" name="TextBox 46">
            <a:extLst>
              <a:ext uri="{FF2B5EF4-FFF2-40B4-BE49-F238E27FC236}">
                <a16:creationId xmlns:a16="http://schemas.microsoft.com/office/drawing/2014/main" id="{8965CF0B-048B-3772-D79C-2AB71F6900BC}"/>
              </a:ext>
            </a:extLst>
          </p:cNvPr>
          <p:cNvSpPr txBox="1"/>
          <p:nvPr/>
        </p:nvSpPr>
        <p:spPr>
          <a:xfrm>
            <a:off x="3911786" y="5306290"/>
            <a:ext cx="521804" cy="83100"/>
          </a:xfrm>
          <a:prstGeom prst="rect">
            <a:avLst/>
          </a:prstGeom>
          <a:noFill/>
        </p:spPr>
        <p:txBody>
          <a:bodyPr wrap="square" lIns="0" tIns="0" rIns="0" bIns="0" rtlCol="0">
            <a:spAutoFit/>
          </a:bodyPr>
          <a:lstStyle/>
          <a:p>
            <a:pPr>
              <a:lnSpc>
                <a:spcPct val="90000"/>
              </a:lnSpc>
            </a:pPr>
            <a:r>
              <a:rPr lang="en-GB" sz="600" dirty="0">
                <a:latin typeface="Arial" panose="020B0604020202020204" pitchFamily="34" charset="0"/>
                <a:ea typeface="Aileron" charset="0"/>
                <a:cs typeface="Arial" panose="020B0604020202020204" pitchFamily="34" charset="0"/>
              </a:rPr>
              <a:t>ATR (9)</a:t>
            </a:r>
          </a:p>
        </p:txBody>
      </p:sp>
      <p:sp>
        <p:nvSpPr>
          <p:cNvPr id="48" name="TextBox 47">
            <a:extLst>
              <a:ext uri="{FF2B5EF4-FFF2-40B4-BE49-F238E27FC236}">
                <a16:creationId xmlns:a16="http://schemas.microsoft.com/office/drawing/2014/main" id="{00FE5E2F-843A-3073-4F16-76A304B5DF8F}"/>
              </a:ext>
            </a:extLst>
          </p:cNvPr>
          <p:cNvSpPr txBox="1"/>
          <p:nvPr/>
        </p:nvSpPr>
        <p:spPr>
          <a:xfrm>
            <a:off x="3695886" y="5579340"/>
            <a:ext cx="521804" cy="83100"/>
          </a:xfrm>
          <a:prstGeom prst="rect">
            <a:avLst/>
          </a:prstGeom>
          <a:noFill/>
        </p:spPr>
        <p:txBody>
          <a:bodyPr wrap="square" lIns="0" tIns="0" rIns="0" bIns="0" rtlCol="0">
            <a:spAutoFit/>
          </a:bodyPr>
          <a:lstStyle/>
          <a:p>
            <a:pPr>
              <a:lnSpc>
                <a:spcPct val="90000"/>
              </a:lnSpc>
            </a:pPr>
            <a:r>
              <a:rPr lang="en-GB" sz="600" dirty="0">
                <a:latin typeface="Arial" panose="020B0604020202020204" pitchFamily="34" charset="0"/>
                <a:ea typeface="Aileron" charset="0"/>
                <a:cs typeface="Arial" panose="020B0604020202020204" pitchFamily="34" charset="0"/>
              </a:rPr>
              <a:t>MUTYH (10)</a:t>
            </a:r>
          </a:p>
        </p:txBody>
      </p:sp>
      <p:sp>
        <p:nvSpPr>
          <p:cNvPr id="49" name="TextBox 48">
            <a:extLst>
              <a:ext uri="{FF2B5EF4-FFF2-40B4-BE49-F238E27FC236}">
                <a16:creationId xmlns:a16="http://schemas.microsoft.com/office/drawing/2014/main" id="{A3970214-5629-7829-846F-08CDA2FD1F89}"/>
              </a:ext>
            </a:extLst>
          </p:cNvPr>
          <p:cNvSpPr txBox="1"/>
          <p:nvPr/>
        </p:nvSpPr>
        <p:spPr>
          <a:xfrm>
            <a:off x="3397436" y="5852390"/>
            <a:ext cx="521804" cy="83100"/>
          </a:xfrm>
          <a:prstGeom prst="rect">
            <a:avLst/>
          </a:prstGeom>
          <a:noFill/>
        </p:spPr>
        <p:txBody>
          <a:bodyPr wrap="square" lIns="0" tIns="0" rIns="0" bIns="0" rtlCol="0">
            <a:spAutoFit/>
          </a:bodyPr>
          <a:lstStyle/>
          <a:p>
            <a:pPr>
              <a:lnSpc>
                <a:spcPct val="90000"/>
              </a:lnSpc>
            </a:pPr>
            <a:r>
              <a:rPr lang="en-GB" sz="600" dirty="0">
                <a:latin typeface="Arial" panose="020B0604020202020204" pitchFamily="34" charset="0"/>
                <a:ea typeface="Aileron" charset="0"/>
                <a:cs typeface="Arial" panose="020B0604020202020204" pitchFamily="34" charset="0"/>
              </a:rPr>
              <a:t>MLH1 (11)</a:t>
            </a:r>
          </a:p>
        </p:txBody>
      </p:sp>
      <p:sp>
        <p:nvSpPr>
          <p:cNvPr id="50" name="TextBox 49">
            <a:extLst>
              <a:ext uri="{FF2B5EF4-FFF2-40B4-BE49-F238E27FC236}">
                <a16:creationId xmlns:a16="http://schemas.microsoft.com/office/drawing/2014/main" id="{A7FF652A-5042-BDF8-5961-C3FCD4AC2DA3}"/>
              </a:ext>
            </a:extLst>
          </p:cNvPr>
          <p:cNvSpPr txBox="1"/>
          <p:nvPr/>
        </p:nvSpPr>
        <p:spPr>
          <a:xfrm>
            <a:off x="2978336" y="6042890"/>
            <a:ext cx="521804" cy="83100"/>
          </a:xfrm>
          <a:prstGeom prst="rect">
            <a:avLst/>
          </a:prstGeom>
          <a:noFill/>
        </p:spPr>
        <p:txBody>
          <a:bodyPr wrap="square" lIns="0" tIns="0" rIns="0" bIns="0" rtlCol="0">
            <a:spAutoFit/>
          </a:bodyPr>
          <a:lstStyle/>
          <a:p>
            <a:pPr>
              <a:lnSpc>
                <a:spcPct val="90000"/>
              </a:lnSpc>
            </a:pPr>
            <a:r>
              <a:rPr lang="en-GB" sz="600" dirty="0">
                <a:latin typeface="Arial" panose="020B0604020202020204" pitchFamily="34" charset="0"/>
                <a:ea typeface="Aileron" charset="0"/>
                <a:cs typeface="Arial" panose="020B0604020202020204" pitchFamily="34" charset="0"/>
              </a:rPr>
              <a:t>ERCC2 (13)</a:t>
            </a:r>
          </a:p>
        </p:txBody>
      </p:sp>
      <p:sp>
        <p:nvSpPr>
          <p:cNvPr id="51" name="TextBox 50">
            <a:extLst>
              <a:ext uri="{FF2B5EF4-FFF2-40B4-BE49-F238E27FC236}">
                <a16:creationId xmlns:a16="http://schemas.microsoft.com/office/drawing/2014/main" id="{B0C80B4A-C065-507C-6FFB-61EA1512F508}"/>
              </a:ext>
            </a:extLst>
          </p:cNvPr>
          <p:cNvSpPr txBox="1"/>
          <p:nvPr/>
        </p:nvSpPr>
        <p:spPr>
          <a:xfrm>
            <a:off x="2279836" y="6147665"/>
            <a:ext cx="521804" cy="83100"/>
          </a:xfrm>
          <a:prstGeom prst="rect">
            <a:avLst/>
          </a:prstGeom>
          <a:noFill/>
        </p:spPr>
        <p:txBody>
          <a:bodyPr wrap="square" lIns="0" tIns="0" rIns="0" bIns="0" rtlCol="0">
            <a:spAutoFit/>
          </a:bodyPr>
          <a:lstStyle/>
          <a:p>
            <a:pPr>
              <a:lnSpc>
                <a:spcPct val="90000"/>
              </a:lnSpc>
            </a:pPr>
            <a:r>
              <a:rPr lang="en-GB" sz="600" dirty="0">
                <a:latin typeface="Arial" panose="020B0604020202020204" pitchFamily="34" charset="0"/>
                <a:ea typeface="Aileron" charset="0"/>
                <a:cs typeface="Arial" panose="020B0604020202020204" pitchFamily="34" charset="0"/>
              </a:rPr>
              <a:t>BRCA1 (15)</a:t>
            </a:r>
          </a:p>
        </p:txBody>
      </p:sp>
      <p:sp>
        <p:nvSpPr>
          <p:cNvPr id="52" name="TextBox 51">
            <a:extLst>
              <a:ext uri="{FF2B5EF4-FFF2-40B4-BE49-F238E27FC236}">
                <a16:creationId xmlns:a16="http://schemas.microsoft.com/office/drawing/2014/main" id="{6C77C441-EC39-B2D4-E581-8838A79DFE5E}"/>
              </a:ext>
            </a:extLst>
          </p:cNvPr>
          <p:cNvSpPr txBox="1"/>
          <p:nvPr/>
        </p:nvSpPr>
        <p:spPr>
          <a:xfrm>
            <a:off x="1717861" y="6087340"/>
            <a:ext cx="521804" cy="83100"/>
          </a:xfrm>
          <a:prstGeom prst="rect">
            <a:avLst/>
          </a:prstGeom>
          <a:noFill/>
        </p:spPr>
        <p:txBody>
          <a:bodyPr wrap="square" lIns="0" tIns="0" rIns="0" bIns="0" rtlCol="0">
            <a:spAutoFit/>
          </a:bodyPr>
          <a:lstStyle/>
          <a:p>
            <a:pPr>
              <a:lnSpc>
                <a:spcPct val="90000"/>
              </a:lnSpc>
            </a:pPr>
            <a:r>
              <a:rPr lang="en-GB" sz="600" dirty="0">
                <a:latin typeface="Arial" panose="020B0604020202020204" pitchFamily="34" charset="0"/>
                <a:ea typeface="Aileron" charset="0"/>
                <a:cs typeface="Arial" panose="020B0604020202020204" pitchFamily="34" charset="0"/>
              </a:rPr>
              <a:t>PALB2 (16)</a:t>
            </a:r>
          </a:p>
        </p:txBody>
      </p:sp>
      <p:sp>
        <p:nvSpPr>
          <p:cNvPr id="53" name="TextBox 52">
            <a:extLst>
              <a:ext uri="{FF2B5EF4-FFF2-40B4-BE49-F238E27FC236}">
                <a16:creationId xmlns:a16="http://schemas.microsoft.com/office/drawing/2014/main" id="{74D86C7B-13F2-4D2E-1628-6B2BAED3AFF7}"/>
              </a:ext>
            </a:extLst>
          </p:cNvPr>
          <p:cNvSpPr txBox="1"/>
          <p:nvPr/>
        </p:nvSpPr>
        <p:spPr>
          <a:xfrm>
            <a:off x="1105086" y="5817465"/>
            <a:ext cx="521804" cy="83100"/>
          </a:xfrm>
          <a:prstGeom prst="rect">
            <a:avLst/>
          </a:prstGeom>
          <a:noFill/>
        </p:spPr>
        <p:txBody>
          <a:bodyPr wrap="square" lIns="0" tIns="0" rIns="0" bIns="0" rtlCol="0">
            <a:spAutoFit/>
          </a:bodyPr>
          <a:lstStyle/>
          <a:p>
            <a:pPr>
              <a:lnSpc>
                <a:spcPct val="90000"/>
              </a:lnSpc>
            </a:pPr>
            <a:r>
              <a:rPr lang="en-GB" sz="600" dirty="0">
                <a:latin typeface="Arial" panose="020B0604020202020204" pitchFamily="34" charset="0"/>
                <a:ea typeface="Aileron" charset="0"/>
                <a:cs typeface="Arial" panose="020B0604020202020204" pitchFamily="34" charset="0"/>
              </a:rPr>
              <a:t>CHEK2 (16)</a:t>
            </a:r>
          </a:p>
        </p:txBody>
      </p:sp>
      <p:sp>
        <p:nvSpPr>
          <p:cNvPr id="54" name="TextBox 53">
            <a:extLst>
              <a:ext uri="{FF2B5EF4-FFF2-40B4-BE49-F238E27FC236}">
                <a16:creationId xmlns:a16="http://schemas.microsoft.com/office/drawing/2014/main" id="{F9AF0495-83FA-2E37-33CB-F8845E78FAE5}"/>
              </a:ext>
            </a:extLst>
          </p:cNvPr>
          <p:cNvSpPr txBox="1"/>
          <p:nvPr/>
        </p:nvSpPr>
        <p:spPr>
          <a:xfrm>
            <a:off x="523554" y="4931640"/>
            <a:ext cx="521804" cy="83100"/>
          </a:xfrm>
          <a:prstGeom prst="rect">
            <a:avLst/>
          </a:prstGeom>
          <a:noFill/>
        </p:spPr>
        <p:txBody>
          <a:bodyPr wrap="square" lIns="0" tIns="0" rIns="0" bIns="0" rtlCol="0">
            <a:spAutoFit/>
          </a:bodyPr>
          <a:lstStyle/>
          <a:p>
            <a:pPr>
              <a:lnSpc>
                <a:spcPct val="90000"/>
              </a:lnSpc>
            </a:pPr>
            <a:r>
              <a:rPr lang="en-GB" sz="600" dirty="0">
                <a:latin typeface="Arial" panose="020B0604020202020204" pitchFamily="34" charset="0"/>
                <a:ea typeface="Aileron" charset="0"/>
                <a:cs typeface="Arial" panose="020B0604020202020204" pitchFamily="34" charset="0"/>
              </a:rPr>
              <a:t>ATM (47)</a:t>
            </a:r>
          </a:p>
        </p:txBody>
      </p:sp>
      <p:sp>
        <p:nvSpPr>
          <p:cNvPr id="55" name="TextBox 54">
            <a:extLst>
              <a:ext uri="{FF2B5EF4-FFF2-40B4-BE49-F238E27FC236}">
                <a16:creationId xmlns:a16="http://schemas.microsoft.com/office/drawing/2014/main" id="{0D4C12C0-9122-B219-2BB9-84F2348090D5}"/>
              </a:ext>
            </a:extLst>
          </p:cNvPr>
          <p:cNvSpPr txBox="1"/>
          <p:nvPr/>
        </p:nvSpPr>
        <p:spPr>
          <a:xfrm>
            <a:off x="911423" y="3134590"/>
            <a:ext cx="521804" cy="83100"/>
          </a:xfrm>
          <a:prstGeom prst="rect">
            <a:avLst/>
          </a:prstGeom>
          <a:noFill/>
        </p:spPr>
        <p:txBody>
          <a:bodyPr wrap="square" lIns="0" tIns="0" rIns="0" bIns="0" rtlCol="0">
            <a:spAutoFit/>
          </a:bodyPr>
          <a:lstStyle/>
          <a:p>
            <a:pPr>
              <a:lnSpc>
                <a:spcPct val="90000"/>
              </a:lnSpc>
            </a:pPr>
            <a:r>
              <a:rPr lang="en-GB" sz="600" dirty="0">
                <a:latin typeface="Arial" panose="020B0604020202020204" pitchFamily="34" charset="0"/>
                <a:ea typeface="Aileron" charset="0"/>
                <a:cs typeface="Arial" panose="020B0604020202020204" pitchFamily="34" charset="0"/>
              </a:rPr>
              <a:t>BRCA2 (59)</a:t>
            </a:r>
          </a:p>
        </p:txBody>
      </p:sp>
    </p:spTree>
    <p:extLst>
      <p:ext uri="{BB962C8B-B14F-4D97-AF65-F5344CB8AC3E}">
        <p14:creationId xmlns:p14="http://schemas.microsoft.com/office/powerpoint/2010/main" val="1273386459"/>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Text Placeholder 94">
            <a:extLst>
              <a:ext uri="{FF2B5EF4-FFF2-40B4-BE49-F238E27FC236}">
                <a16:creationId xmlns:a16="http://schemas.microsoft.com/office/drawing/2014/main" id="{D338BB41-29E8-4783-ECDB-4AEF5D6DD2A3}"/>
              </a:ext>
            </a:extLst>
          </p:cNvPr>
          <p:cNvSpPr>
            <a:spLocks noGrp="1"/>
          </p:cNvSpPr>
          <p:nvPr>
            <p:ph type="body" idx="1"/>
          </p:nvPr>
        </p:nvSpPr>
        <p:spPr/>
        <p:txBody>
          <a:bodyPr/>
          <a:lstStyle/>
          <a:p>
            <a:r>
              <a:rPr lang="en-CA" sz="2000" b="1" dirty="0">
                <a:solidFill>
                  <a:schemeClr val="accent1"/>
                </a:solidFill>
                <a:latin typeface="Arial" panose="020B0604020202020204" pitchFamily="34" charset="0"/>
                <a:cs typeface="Arial" panose="020B0604020202020204" pitchFamily="34" charset="0"/>
              </a:rPr>
              <a:t>Test as early as possible (once a patient is eligible)</a:t>
            </a:r>
          </a:p>
          <a:p>
            <a:endParaRPr lang="en-US" dirty="0"/>
          </a:p>
        </p:txBody>
      </p:sp>
      <p:sp>
        <p:nvSpPr>
          <p:cNvPr id="2" name="Title 1">
            <a:extLst>
              <a:ext uri="{FF2B5EF4-FFF2-40B4-BE49-F238E27FC236}">
                <a16:creationId xmlns:a16="http://schemas.microsoft.com/office/drawing/2014/main" id="{869E71E7-D625-4D18-88DA-C14E7C22193D}"/>
              </a:ext>
            </a:extLst>
          </p:cNvPr>
          <p:cNvSpPr>
            <a:spLocks noGrp="1"/>
          </p:cNvSpPr>
          <p:nvPr>
            <p:ph type="title"/>
          </p:nvPr>
        </p:nvSpPr>
        <p:spPr/>
        <p:txBody>
          <a:bodyPr/>
          <a:lstStyle/>
          <a:p>
            <a:r>
              <a:rPr lang="en-CA" b="1" dirty="0"/>
              <a:t>At what stage should a test be ordered?</a:t>
            </a:r>
          </a:p>
        </p:txBody>
      </p:sp>
      <p:sp>
        <p:nvSpPr>
          <p:cNvPr id="25" name="Content Placeholder 24">
            <a:extLst>
              <a:ext uri="{FF2B5EF4-FFF2-40B4-BE49-F238E27FC236}">
                <a16:creationId xmlns:a16="http://schemas.microsoft.com/office/drawing/2014/main" id="{FCB8BCE2-EA36-18D9-F442-21F663F63B42}"/>
              </a:ext>
            </a:extLst>
          </p:cNvPr>
          <p:cNvSpPr>
            <a:spLocks noGrp="1"/>
          </p:cNvSpPr>
          <p:nvPr>
            <p:ph sz="quarter" idx="15"/>
          </p:nvPr>
        </p:nvSpPr>
        <p:spPr/>
        <p:txBody>
          <a:bodyPr/>
          <a:lstStyle/>
          <a:p>
            <a:r>
              <a:rPr lang="en-GB" sz="1100" dirty="0"/>
              <a:t>ctDNA, circulating tumour DNA; DNA, deoxyribonucleic acid; RBC, red blood cell; WBC, white blood cell</a:t>
            </a:r>
          </a:p>
          <a:p>
            <a:r>
              <a:rPr lang="en-CA" sz="1100" dirty="0"/>
              <a:t>Image adapted from Vandekerkhove G, et al. </a:t>
            </a:r>
            <a:r>
              <a:rPr lang="es-ES" sz="1100" dirty="0"/>
              <a:t>JCO Precis Oncol. 2024;8: e2300654</a:t>
            </a:r>
            <a:endParaRPr lang="en-CA" sz="1100" dirty="0"/>
          </a:p>
        </p:txBody>
      </p:sp>
      <p:sp>
        <p:nvSpPr>
          <p:cNvPr id="14" name="Slide Number Placeholder 13">
            <a:extLst>
              <a:ext uri="{FF2B5EF4-FFF2-40B4-BE49-F238E27FC236}">
                <a16:creationId xmlns:a16="http://schemas.microsoft.com/office/drawing/2014/main" id="{98AB12A0-3F10-3817-BA03-C2ED40FE7841}"/>
              </a:ext>
            </a:extLst>
          </p:cNvPr>
          <p:cNvSpPr>
            <a:spLocks noGrp="1"/>
          </p:cNvSpPr>
          <p:nvPr>
            <p:ph type="sldNum" sz="quarter" idx="4"/>
          </p:nvPr>
        </p:nvSpPr>
        <p:spPr/>
        <p:txBody>
          <a:bodyPr/>
          <a:lstStyle/>
          <a:p>
            <a:fld id="{58C1EAFC-9660-4A13-8A2A-6D8F7B0405F6}" type="slidenum">
              <a:rPr lang="en-CA" smtClean="0"/>
              <a:t>19</a:t>
            </a:fld>
            <a:endParaRPr lang="en-CA" dirty="0"/>
          </a:p>
        </p:txBody>
      </p:sp>
      <p:pic>
        <p:nvPicPr>
          <p:cNvPr id="5" name="Picture 2" descr="212,601 Blood Drop Royalty-Free Images, Stock Photos &amp; Pictures |  Shutterstock">
            <a:extLst>
              <a:ext uri="{FF2B5EF4-FFF2-40B4-BE49-F238E27FC236}">
                <a16:creationId xmlns:a16="http://schemas.microsoft.com/office/drawing/2014/main" id="{32038405-A698-476A-8FFE-607BC7B808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5966" y="2493240"/>
            <a:ext cx="1489609" cy="148960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picture containing food&#10;&#10;Description automatically generated">
            <a:extLst>
              <a:ext uri="{FF2B5EF4-FFF2-40B4-BE49-F238E27FC236}">
                <a16:creationId xmlns:a16="http://schemas.microsoft.com/office/drawing/2014/main" id="{03B3836A-7A0A-4C90-BEA3-734CB2D601D1}"/>
              </a:ext>
            </a:extLst>
          </p:cNvPr>
          <p:cNvPicPr>
            <a:picLocks noChangeAspect="1"/>
          </p:cNvPicPr>
          <p:nvPr/>
        </p:nvPicPr>
        <p:blipFill rotWithShape="1">
          <a:blip r:embed="rId3"/>
          <a:srcRect l="28731" t="-3305" r="24141" b="5054"/>
          <a:stretch/>
        </p:blipFill>
        <p:spPr>
          <a:xfrm>
            <a:off x="10525125" y="2538260"/>
            <a:ext cx="1447754" cy="1447754"/>
          </a:xfrm>
          <a:prstGeom prst="ellipse">
            <a:avLst/>
          </a:prstGeom>
          <a:ln w="12700">
            <a:solidFill>
              <a:schemeClr val="tx1"/>
            </a:solidFill>
          </a:ln>
        </p:spPr>
      </p:pic>
      <p:sp>
        <p:nvSpPr>
          <p:cNvPr id="7" name="Oval 6">
            <a:extLst>
              <a:ext uri="{FF2B5EF4-FFF2-40B4-BE49-F238E27FC236}">
                <a16:creationId xmlns:a16="http://schemas.microsoft.com/office/drawing/2014/main" id="{5E478FA5-82B6-4BFE-B476-BD26B1ED5506}"/>
              </a:ext>
            </a:extLst>
          </p:cNvPr>
          <p:cNvSpPr/>
          <p:nvPr/>
        </p:nvSpPr>
        <p:spPr>
          <a:xfrm>
            <a:off x="8842150" y="2538975"/>
            <a:ext cx="1466089" cy="146608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TextBox 9">
            <a:extLst>
              <a:ext uri="{FF2B5EF4-FFF2-40B4-BE49-F238E27FC236}">
                <a16:creationId xmlns:a16="http://schemas.microsoft.com/office/drawing/2014/main" id="{E4013547-4956-4008-8926-78B7A97C6BB9}"/>
              </a:ext>
            </a:extLst>
          </p:cNvPr>
          <p:cNvSpPr txBox="1"/>
          <p:nvPr/>
        </p:nvSpPr>
        <p:spPr>
          <a:xfrm>
            <a:off x="8904312" y="1442593"/>
            <a:ext cx="2994187" cy="1015663"/>
          </a:xfrm>
          <a:prstGeom prst="rect">
            <a:avLst/>
          </a:prstGeom>
          <a:solidFill>
            <a:schemeClr val="bg1"/>
          </a:solidFill>
        </p:spPr>
        <p:txBody>
          <a:bodyPr wrap="square" rtlCol="0">
            <a:spAutoFit/>
          </a:bodyPr>
          <a:lstStyle/>
          <a:p>
            <a:pPr algn="ctr"/>
            <a:r>
              <a:rPr lang="en-CA" sz="1500" b="1" dirty="0">
                <a:latin typeface="Arial" panose="020B0604020202020204" pitchFamily="34" charset="0"/>
                <a:cs typeface="Arial" panose="020B0604020202020204" pitchFamily="34" charset="0"/>
              </a:rPr>
              <a:t>As early as possible:</a:t>
            </a:r>
          </a:p>
          <a:p>
            <a:pPr algn="ctr"/>
            <a:r>
              <a:rPr lang="en-CA" sz="1500" dirty="0">
                <a:latin typeface="Arial" panose="020B0604020202020204" pitchFamily="34" charset="0"/>
                <a:cs typeface="Arial" panose="020B0604020202020204" pitchFamily="34" charset="0"/>
              </a:rPr>
              <a:t>Germline </a:t>
            </a:r>
            <a:br>
              <a:rPr lang="en-CA" sz="1500" dirty="0">
                <a:latin typeface="Arial" panose="020B0604020202020204" pitchFamily="34" charset="0"/>
                <a:cs typeface="Arial" panose="020B0604020202020204" pitchFamily="34" charset="0"/>
              </a:rPr>
            </a:br>
            <a:r>
              <a:rPr lang="en-CA" sz="1500" dirty="0">
                <a:latin typeface="Arial" panose="020B0604020202020204" pitchFamily="34" charset="0"/>
                <a:cs typeface="Arial" panose="020B0604020202020204" pitchFamily="34" charset="0"/>
              </a:rPr>
              <a:t>(whole blood or saliva)</a:t>
            </a:r>
          </a:p>
          <a:p>
            <a:pPr algn="ctr"/>
            <a:r>
              <a:rPr lang="en-CA" sz="1500" dirty="0">
                <a:latin typeface="Arial" panose="020B0604020202020204" pitchFamily="34" charset="0"/>
                <a:cs typeface="Arial" panose="020B0604020202020204" pitchFamily="34" charset="0"/>
              </a:rPr>
              <a:t>Somatic (tumour tissue)</a:t>
            </a:r>
          </a:p>
        </p:txBody>
      </p:sp>
      <p:sp>
        <p:nvSpPr>
          <p:cNvPr id="15" name="TextBox 14">
            <a:extLst>
              <a:ext uri="{FF2B5EF4-FFF2-40B4-BE49-F238E27FC236}">
                <a16:creationId xmlns:a16="http://schemas.microsoft.com/office/drawing/2014/main" id="{F99D673E-BB46-EF93-E0DC-1973DC9CF3E0}"/>
              </a:ext>
            </a:extLst>
          </p:cNvPr>
          <p:cNvSpPr txBox="1"/>
          <p:nvPr/>
        </p:nvSpPr>
        <p:spPr>
          <a:xfrm>
            <a:off x="8693016" y="4125786"/>
            <a:ext cx="2994187" cy="553998"/>
          </a:xfrm>
          <a:prstGeom prst="rect">
            <a:avLst/>
          </a:prstGeom>
          <a:solidFill>
            <a:schemeClr val="bg1"/>
          </a:solidFill>
        </p:spPr>
        <p:txBody>
          <a:bodyPr wrap="square" rtlCol="0">
            <a:spAutoFit/>
          </a:bodyPr>
          <a:lstStyle/>
          <a:p>
            <a:pPr algn="ctr"/>
            <a:r>
              <a:rPr lang="en-CA" sz="1500" b="1" dirty="0">
                <a:latin typeface="Arial" panose="020B0604020202020204" pitchFamily="34" charset="0"/>
                <a:cs typeface="Arial" panose="020B0604020202020204" pitchFamily="34" charset="0"/>
              </a:rPr>
              <a:t>Only at disease progression:</a:t>
            </a:r>
          </a:p>
          <a:p>
            <a:pPr algn="ctr"/>
            <a:r>
              <a:rPr lang="en-CA" sz="1500" dirty="0">
                <a:latin typeface="Arial" panose="020B0604020202020204" pitchFamily="34" charset="0"/>
                <a:cs typeface="Arial" panose="020B0604020202020204" pitchFamily="34" charset="0"/>
              </a:rPr>
              <a:t>Plasma cell-free DNA (ctDNA)</a:t>
            </a:r>
          </a:p>
        </p:txBody>
      </p:sp>
      <p:sp>
        <p:nvSpPr>
          <p:cNvPr id="16" name="Oval 15">
            <a:extLst>
              <a:ext uri="{FF2B5EF4-FFF2-40B4-BE49-F238E27FC236}">
                <a16:creationId xmlns:a16="http://schemas.microsoft.com/office/drawing/2014/main" id="{B6DF5CA3-7BD2-EF90-7217-0F9D88AAE7C5}"/>
              </a:ext>
            </a:extLst>
          </p:cNvPr>
          <p:cNvSpPr/>
          <p:nvPr/>
        </p:nvSpPr>
        <p:spPr>
          <a:xfrm>
            <a:off x="9467411" y="4791968"/>
            <a:ext cx="1466089" cy="1466089"/>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7" name="Picture 16">
            <a:extLst>
              <a:ext uri="{FF2B5EF4-FFF2-40B4-BE49-F238E27FC236}">
                <a16:creationId xmlns:a16="http://schemas.microsoft.com/office/drawing/2014/main" id="{08E41ED5-D405-08C6-360C-0FAED902DA0E}"/>
              </a:ext>
            </a:extLst>
          </p:cNvPr>
          <p:cNvPicPr>
            <a:picLocks noChangeAspect="1"/>
          </p:cNvPicPr>
          <p:nvPr/>
        </p:nvPicPr>
        <p:blipFill>
          <a:blip r:embed="rId4"/>
          <a:srcRect/>
          <a:stretch/>
        </p:blipFill>
        <p:spPr>
          <a:xfrm>
            <a:off x="9740643" y="5045923"/>
            <a:ext cx="547006" cy="1003531"/>
          </a:xfrm>
          <a:prstGeom prst="rect">
            <a:avLst/>
          </a:prstGeom>
        </p:spPr>
      </p:pic>
      <p:sp>
        <p:nvSpPr>
          <p:cNvPr id="18" name="TextBox 17">
            <a:extLst>
              <a:ext uri="{FF2B5EF4-FFF2-40B4-BE49-F238E27FC236}">
                <a16:creationId xmlns:a16="http://schemas.microsoft.com/office/drawing/2014/main" id="{C9FE6E69-6B64-87CE-0E21-DE7777CD58C7}"/>
              </a:ext>
            </a:extLst>
          </p:cNvPr>
          <p:cNvSpPr txBox="1"/>
          <p:nvPr/>
        </p:nvSpPr>
        <p:spPr>
          <a:xfrm>
            <a:off x="10328215" y="5104920"/>
            <a:ext cx="343043" cy="123111"/>
          </a:xfrm>
          <a:prstGeom prst="rect">
            <a:avLst/>
          </a:prstGeom>
          <a:noFill/>
        </p:spPr>
        <p:txBody>
          <a:bodyPr wrap="none" lIns="0" tIns="0" rIns="0" bIns="0" rtlCol="0">
            <a:spAutoFit/>
          </a:bodyPr>
          <a:lstStyle/>
          <a:p>
            <a:r>
              <a:rPr lang="en-US" sz="800" dirty="0">
                <a:solidFill>
                  <a:srgbClr val="505050"/>
                </a:solidFill>
                <a:latin typeface="Arial" panose="020B0604020202020204" pitchFamily="34" charset="0"/>
                <a:ea typeface="Aileron" charset="0"/>
                <a:cs typeface="Arial" panose="020B0604020202020204" pitchFamily="34" charset="0"/>
              </a:rPr>
              <a:t>Plasma</a:t>
            </a:r>
          </a:p>
        </p:txBody>
      </p:sp>
      <p:sp>
        <p:nvSpPr>
          <p:cNvPr id="19" name="TextBox 18">
            <a:extLst>
              <a:ext uri="{FF2B5EF4-FFF2-40B4-BE49-F238E27FC236}">
                <a16:creationId xmlns:a16="http://schemas.microsoft.com/office/drawing/2014/main" id="{915EA896-F2BA-CC52-7AF3-EC579A5DCEB1}"/>
              </a:ext>
            </a:extLst>
          </p:cNvPr>
          <p:cNvSpPr txBox="1"/>
          <p:nvPr/>
        </p:nvSpPr>
        <p:spPr>
          <a:xfrm>
            <a:off x="10328215" y="5312664"/>
            <a:ext cx="416781" cy="221599"/>
          </a:xfrm>
          <a:prstGeom prst="rect">
            <a:avLst/>
          </a:prstGeom>
          <a:noFill/>
        </p:spPr>
        <p:txBody>
          <a:bodyPr wrap="none" lIns="0" tIns="0" rIns="0" bIns="0" rtlCol="0">
            <a:spAutoFit/>
          </a:bodyPr>
          <a:lstStyle/>
          <a:p>
            <a:pPr>
              <a:lnSpc>
                <a:spcPct val="90000"/>
              </a:lnSpc>
            </a:pPr>
            <a:r>
              <a:rPr lang="en-US" sz="800" dirty="0">
                <a:solidFill>
                  <a:srgbClr val="505050"/>
                </a:solidFill>
                <a:latin typeface="Arial" panose="020B0604020202020204" pitchFamily="34" charset="0"/>
                <a:ea typeface="Aileron" charset="0"/>
                <a:cs typeface="Arial" panose="020B0604020202020204" pitchFamily="34" charset="0"/>
              </a:rPr>
              <a:t>WBCs &amp; </a:t>
            </a:r>
            <a:br>
              <a:rPr lang="en-US" sz="800" dirty="0">
                <a:solidFill>
                  <a:srgbClr val="505050"/>
                </a:solidFill>
                <a:latin typeface="Arial" panose="020B0604020202020204" pitchFamily="34" charset="0"/>
                <a:ea typeface="Aileron" charset="0"/>
                <a:cs typeface="Arial" panose="020B0604020202020204" pitchFamily="34" charset="0"/>
              </a:rPr>
            </a:br>
            <a:r>
              <a:rPr lang="en-US" sz="800" dirty="0">
                <a:solidFill>
                  <a:srgbClr val="505050"/>
                </a:solidFill>
                <a:latin typeface="Arial" panose="020B0604020202020204" pitchFamily="34" charset="0"/>
                <a:ea typeface="Aileron" charset="0"/>
                <a:cs typeface="Arial" panose="020B0604020202020204" pitchFamily="34" charset="0"/>
              </a:rPr>
              <a:t>platelets</a:t>
            </a:r>
          </a:p>
        </p:txBody>
      </p:sp>
      <p:cxnSp>
        <p:nvCxnSpPr>
          <p:cNvPr id="20" name="Straight Connector 19">
            <a:extLst>
              <a:ext uri="{FF2B5EF4-FFF2-40B4-BE49-F238E27FC236}">
                <a16:creationId xmlns:a16="http://schemas.microsoft.com/office/drawing/2014/main" id="{85B705D5-71CC-233D-7716-0C078CAF9238}"/>
              </a:ext>
            </a:extLst>
          </p:cNvPr>
          <p:cNvCxnSpPr/>
          <p:nvPr/>
        </p:nvCxnSpPr>
        <p:spPr>
          <a:xfrm flipH="1">
            <a:off x="10186707" y="5246097"/>
            <a:ext cx="550718" cy="0"/>
          </a:xfrm>
          <a:prstGeom prst="line">
            <a:avLst/>
          </a:prstGeom>
          <a:ln w="1587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843FFC0A-049D-1402-DB26-65606EDA2BC1}"/>
              </a:ext>
            </a:extLst>
          </p:cNvPr>
          <p:cNvSpPr txBox="1"/>
          <p:nvPr/>
        </p:nvSpPr>
        <p:spPr>
          <a:xfrm>
            <a:off x="10328215" y="5685236"/>
            <a:ext cx="267702" cy="123111"/>
          </a:xfrm>
          <a:prstGeom prst="rect">
            <a:avLst/>
          </a:prstGeom>
          <a:noFill/>
        </p:spPr>
        <p:txBody>
          <a:bodyPr wrap="none" lIns="0" tIns="0" rIns="0" bIns="0" rtlCol="0">
            <a:spAutoFit/>
          </a:bodyPr>
          <a:lstStyle/>
          <a:p>
            <a:r>
              <a:rPr lang="en-US" sz="800" dirty="0">
                <a:solidFill>
                  <a:srgbClr val="505050"/>
                </a:solidFill>
                <a:latin typeface="Arial" panose="020B0604020202020204" pitchFamily="34" charset="0"/>
                <a:ea typeface="Aileron" charset="0"/>
                <a:cs typeface="Arial" panose="020B0604020202020204" pitchFamily="34" charset="0"/>
              </a:rPr>
              <a:t>RBCs</a:t>
            </a:r>
          </a:p>
        </p:txBody>
      </p:sp>
      <p:cxnSp>
        <p:nvCxnSpPr>
          <p:cNvPr id="22" name="Straight Connector 21">
            <a:extLst>
              <a:ext uri="{FF2B5EF4-FFF2-40B4-BE49-F238E27FC236}">
                <a16:creationId xmlns:a16="http://schemas.microsoft.com/office/drawing/2014/main" id="{170CD2E0-EB27-6A40-8072-D16294937B16}"/>
              </a:ext>
            </a:extLst>
          </p:cNvPr>
          <p:cNvCxnSpPr/>
          <p:nvPr/>
        </p:nvCxnSpPr>
        <p:spPr>
          <a:xfrm flipH="1">
            <a:off x="10186707" y="5822887"/>
            <a:ext cx="550718" cy="0"/>
          </a:xfrm>
          <a:prstGeom prst="line">
            <a:avLst/>
          </a:prstGeom>
          <a:ln w="1587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4AE73EA1-9F98-1E5D-C215-66F80596942F}"/>
              </a:ext>
            </a:extLst>
          </p:cNvPr>
          <p:cNvCxnSpPr/>
          <p:nvPr/>
        </p:nvCxnSpPr>
        <p:spPr>
          <a:xfrm flipH="1">
            <a:off x="10186707" y="5549829"/>
            <a:ext cx="550718" cy="0"/>
          </a:xfrm>
          <a:prstGeom prst="line">
            <a:avLst/>
          </a:prstGeom>
          <a:ln w="1587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56" name="TextBox 55">
            <a:extLst>
              <a:ext uri="{FF2B5EF4-FFF2-40B4-BE49-F238E27FC236}">
                <a16:creationId xmlns:a16="http://schemas.microsoft.com/office/drawing/2014/main" id="{341E8E2D-6C63-D8BE-3B48-4742A762F61D}"/>
              </a:ext>
            </a:extLst>
          </p:cNvPr>
          <p:cNvSpPr txBox="1"/>
          <p:nvPr/>
        </p:nvSpPr>
        <p:spPr>
          <a:xfrm rot="-2700000">
            <a:off x="5955480" y="3876753"/>
            <a:ext cx="1394317" cy="110800"/>
          </a:xfrm>
          <a:prstGeom prst="rect">
            <a:avLst/>
          </a:prstGeom>
          <a:noFill/>
        </p:spPr>
        <p:txBody>
          <a:bodyPr wrap="square" lIns="0" tIns="0" rIns="0" bIns="0" rtlCol="0">
            <a:spAutoFit/>
          </a:bodyPr>
          <a:lstStyle/>
          <a:p>
            <a:pPr>
              <a:lnSpc>
                <a:spcPct val="90000"/>
              </a:lnSpc>
            </a:pPr>
            <a:r>
              <a:rPr lang="en-US" sz="800" dirty="0">
                <a:latin typeface="Arial" panose="020B0604020202020204" pitchFamily="34" charset="0"/>
                <a:ea typeface="Aileron" charset="0"/>
                <a:cs typeface="Arial" panose="020B0604020202020204" pitchFamily="34" charset="0"/>
              </a:rPr>
              <a:t>Frequent high tumour purity</a:t>
            </a:r>
          </a:p>
        </p:txBody>
      </p:sp>
      <p:sp>
        <p:nvSpPr>
          <p:cNvPr id="57" name="TextBox 56">
            <a:extLst>
              <a:ext uri="{FF2B5EF4-FFF2-40B4-BE49-F238E27FC236}">
                <a16:creationId xmlns:a16="http://schemas.microsoft.com/office/drawing/2014/main" id="{A9001BB7-E938-0F6F-A4B0-ECE65F223BEB}"/>
              </a:ext>
            </a:extLst>
          </p:cNvPr>
          <p:cNvSpPr txBox="1"/>
          <p:nvPr/>
        </p:nvSpPr>
        <p:spPr>
          <a:xfrm>
            <a:off x="6096678" y="3090732"/>
            <a:ext cx="2226760" cy="138499"/>
          </a:xfrm>
          <a:prstGeom prst="rect">
            <a:avLst/>
          </a:prstGeom>
          <a:noFill/>
        </p:spPr>
        <p:txBody>
          <a:bodyPr wrap="square" lIns="0" tIns="0" rIns="0" bIns="0" rtlCol="0">
            <a:spAutoFit/>
          </a:bodyPr>
          <a:lstStyle/>
          <a:p>
            <a:pPr algn="ctr">
              <a:lnSpc>
                <a:spcPct val="90000"/>
              </a:lnSpc>
            </a:pPr>
            <a:r>
              <a:rPr lang="en-GB" sz="1000" b="1" dirty="0">
                <a:latin typeface="Arial" panose="020B0604020202020204" pitchFamily="34" charset="0"/>
                <a:ea typeface="Aileron" charset="0"/>
                <a:cs typeface="Arial" panose="020B0604020202020204" pitchFamily="34" charset="0"/>
              </a:rPr>
              <a:t>Considerations for each sample type</a:t>
            </a:r>
          </a:p>
        </p:txBody>
      </p:sp>
      <p:graphicFrame>
        <p:nvGraphicFramePr>
          <p:cNvPr id="58" name="Table 57">
            <a:extLst>
              <a:ext uri="{FF2B5EF4-FFF2-40B4-BE49-F238E27FC236}">
                <a16:creationId xmlns:a16="http://schemas.microsoft.com/office/drawing/2014/main" id="{5BF63C52-275A-2F36-0DF6-4D514E28133A}"/>
              </a:ext>
            </a:extLst>
          </p:cNvPr>
          <p:cNvGraphicFramePr>
            <a:graphicFrameLocks noGrp="1"/>
          </p:cNvGraphicFramePr>
          <p:nvPr>
            <p:extLst>
              <p:ext uri="{D42A27DB-BD31-4B8C-83A1-F6EECF244321}">
                <p14:modId xmlns:p14="http://schemas.microsoft.com/office/powerpoint/2010/main" val="2083870088"/>
              </p:ext>
            </p:extLst>
          </p:nvPr>
        </p:nvGraphicFramePr>
        <p:xfrm>
          <a:off x="5951984" y="4501710"/>
          <a:ext cx="2429574" cy="1463040"/>
        </p:xfrm>
        <a:graphic>
          <a:graphicData uri="http://schemas.openxmlformats.org/drawingml/2006/table">
            <a:tbl>
              <a:tblPr firstRow="1" bandRow="1">
                <a:tableStyleId>{5C22544A-7EE6-4342-B048-85BDC9FD1C3A}</a:tableStyleId>
              </a:tblPr>
              <a:tblGrid>
                <a:gridCol w="404929">
                  <a:extLst>
                    <a:ext uri="{9D8B030D-6E8A-4147-A177-3AD203B41FA5}">
                      <a16:colId xmlns:a16="http://schemas.microsoft.com/office/drawing/2014/main" val="199809391"/>
                    </a:ext>
                  </a:extLst>
                </a:gridCol>
                <a:gridCol w="404929">
                  <a:extLst>
                    <a:ext uri="{9D8B030D-6E8A-4147-A177-3AD203B41FA5}">
                      <a16:colId xmlns:a16="http://schemas.microsoft.com/office/drawing/2014/main" val="3862994621"/>
                    </a:ext>
                  </a:extLst>
                </a:gridCol>
                <a:gridCol w="404929">
                  <a:extLst>
                    <a:ext uri="{9D8B030D-6E8A-4147-A177-3AD203B41FA5}">
                      <a16:colId xmlns:a16="http://schemas.microsoft.com/office/drawing/2014/main" val="127003283"/>
                    </a:ext>
                  </a:extLst>
                </a:gridCol>
                <a:gridCol w="404929">
                  <a:extLst>
                    <a:ext uri="{9D8B030D-6E8A-4147-A177-3AD203B41FA5}">
                      <a16:colId xmlns:a16="http://schemas.microsoft.com/office/drawing/2014/main" val="1370296201"/>
                    </a:ext>
                  </a:extLst>
                </a:gridCol>
                <a:gridCol w="404929">
                  <a:extLst>
                    <a:ext uri="{9D8B030D-6E8A-4147-A177-3AD203B41FA5}">
                      <a16:colId xmlns:a16="http://schemas.microsoft.com/office/drawing/2014/main" val="487789198"/>
                    </a:ext>
                  </a:extLst>
                </a:gridCol>
                <a:gridCol w="404929">
                  <a:extLst>
                    <a:ext uri="{9D8B030D-6E8A-4147-A177-3AD203B41FA5}">
                      <a16:colId xmlns:a16="http://schemas.microsoft.com/office/drawing/2014/main" val="473449581"/>
                    </a:ext>
                  </a:extLst>
                </a:gridCol>
              </a:tblGrid>
              <a:tr h="0">
                <a:tc>
                  <a:txBody>
                    <a:bodyPr/>
                    <a:lstStyle/>
                    <a:p>
                      <a:pPr algn="ctr"/>
                      <a:endParaRPr lang="en-US" sz="160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160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en-US" sz="160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b="1" dirty="0">
                          <a:solidFill>
                            <a:schemeClr val="tx1"/>
                          </a:solidFill>
                          <a:latin typeface="Arial" panose="020B0604020202020204" pitchFamily="34" charset="0"/>
                          <a:cs typeface="Arial" panose="020B0604020202020204" pitchFamily="34" charset="0"/>
                        </a:rPr>
                        <a: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sz="1600" b="1" dirty="0">
                          <a:solidFill>
                            <a:schemeClr val="tx1"/>
                          </a:solidFill>
                          <a:latin typeface="Arial" panose="020B0604020202020204" pitchFamily="34" charset="0"/>
                          <a:cs typeface="Arial" panose="020B0604020202020204" pitchFamily="34" charset="0"/>
                        </a:rPr>
                        <a: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600" b="1" dirty="0">
                          <a:solidFill>
                            <a:schemeClr val="tx1"/>
                          </a:solidFill>
                          <a:latin typeface="Arial" panose="020B0604020202020204" pitchFamily="34" charset="0"/>
                          <a:cs typeface="Arial" panose="020B0604020202020204" pitchFamily="34" charset="0"/>
                        </a:rPr>
                        <a: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620678542"/>
                  </a:ext>
                </a:extLst>
              </a:tr>
              <a:tr h="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Arial" panose="020B0604020202020204" pitchFamily="34" charset="0"/>
                          <a:cs typeface="Arial" panose="020B0604020202020204" pitchFamily="34" charset="0"/>
                        </a:rPr>
                        <a:t>✓</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Arial" panose="020B0604020202020204" pitchFamily="34" charset="0"/>
                          <a:cs typeface="Arial" panose="020B0604020202020204" pitchFamily="34" charset="0"/>
                        </a:rPr>
                        <a:t>✗</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Arial" panose="020B0604020202020204" pitchFamily="34" charset="0"/>
                          <a:cs typeface="Arial" panose="020B0604020202020204" pitchFamily="34" charset="0"/>
                        </a:rPr>
                        <a:t>✗</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800" b="1" dirty="0">
                          <a:solidFill>
                            <a:schemeClr val="tx1"/>
                          </a:solidFill>
                          <a:latin typeface="Arial" panose="020B0604020202020204" pitchFamily="34" charset="0"/>
                          <a:cs typeface="Arial" panose="020B0604020202020204" pitchFamily="34" charset="0"/>
                        </a:rPr>
                        <a:t>?</a:t>
                      </a:r>
                      <a:endParaRPr lang="en-US" sz="180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Arial" panose="020B0604020202020204" pitchFamily="34" charset="0"/>
                          <a:cs typeface="Arial" panose="020B0604020202020204" pitchFamily="34" charset="0"/>
                        </a:rPr>
                        <a:t>✗</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Arial" panose="020B0604020202020204" pitchFamily="34" charset="0"/>
                          <a:cs typeface="Arial" panose="020B0604020202020204" pitchFamily="34" charset="0"/>
                        </a:rPr>
                        <a:t>✗</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152212961"/>
                  </a:ext>
                </a:extLst>
              </a:tr>
              <a:tr h="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Arial" panose="020B0604020202020204" pitchFamily="34" charset="0"/>
                          <a:cs typeface="Arial" panose="020B0604020202020204" pitchFamily="34" charset="0"/>
                        </a:rPr>
                        <a:t>✓</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Arial" panose="020B0604020202020204" pitchFamily="34" charset="0"/>
                          <a:cs typeface="Arial" panose="020B0604020202020204" pitchFamily="34" charset="0"/>
                        </a:rPr>
                        <a:t>✗</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Arial" panose="020B0604020202020204" pitchFamily="34" charset="0"/>
                          <a:cs typeface="Arial" panose="020B0604020202020204" pitchFamily="34" charset="0"/>
                        </a:rPr>
                        <a:t>✓</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1" dirty="0">
                          <a:solidFill>
                            <a:schemeClr val="tx1"/>
                          </a:solidFill>
                          <a:latin typeface="Arial" panose="020B0604020202020204" pitchFamily="34" charset="0"/>
                          <a:cs typeface="Arial" panose="020B0604020202020204" pitchFamily="34" charset="0"/>
                        </a:rPr>
                        <a:t>?</a:t>
                      </a:r>
                      <a:endParaRPr lang="en-US" sz="180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Arial" panose="020B0604020202020204" pitchFamily="34" charset="0"/>
                          <a:cs typeface="Arial" panose="020B0604020202020204" pitchFamily="34" charset="0"/>
                        </a:rPr>
                        <a:t>✗</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Arial" panose="020B0604020202020204" pitchFamily="34" charset="0"/>
                          <a:cs typeface="Arial" panose="020B0604020202020204" pitchFamily="34" charset="0"/>
                        </a:rPr>
                        <a:t>✗</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722878873"/>
                  </a:ext>
                </a:extLst>
              </a:tr>
              <a:tr h="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Arial" panose="020B0604020202020204" pitchFamily="34" charset="0"/>
                          <a:cs typeface="Arial" panose="020B0604020202020204" pitchFamily="34" charset="0"/>
                        </a:rPr>
                        <a:t>✗</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Arial" panose="020B0604020202020204" pitchFamily="34" charset="0"/>
                          <a:cs typeface="Arial" panose="020B0604020202020204" pitchFamily="34" charset="0"/>
                        </a:rPr>
                        <a:t>✓</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Arial" panose="020B0604020202020204" pitchFamily="34" charset="0"/>
                          <a:cs typeface="Arial" panose="020B0604020202020204" pitchFamily="34" charset="0"/>
                        </a:rPr>
                        <a:t>✓</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1" dirty="0">
                          <a:solidFill>
                            <a:schemeClr val="tx1"/>
                          </a:solidFill>
                          <a:latin typeface="Arial" panose="020B0604020202020204" pitchFamily="34" charset="0"/>
                          <a:cs typeface="Arial" panose="020B0604020202020204" pitchFamily="34" charset="0"/>
                        </a:rPr>
                        <a:t>✓</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Arial" panose="020B0604020202020204" pitchFamily="34" charset="0"/>
                          <a:cs typeface="Arial" panose="020B0604020202020204" pitchFamily="34" charset="0"/>
                        </a:rPr>
                        <a:t>✗</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Arial" panose="020B0604020202020204" pitchFamily="34" charset="0"/>
                          <a:cs typeface="Arial" panose="020B0604020202020204" pitchFamily="34" charset="0"/>
                        </a:rPr>
                        <a:t>✓</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780680180"/>
                  </a:ext>
                </a:extLst>
              </a:tr>
            </a:tbl>
          </a:graphicData>
        </a:graphic>
      </p:graphicFrame>
      <p:sp>
        <p:nvSpPr>
          <p:cNvPr id="59" name="TextBox 58">
            <a:extLst>
              <a:ext uri="{FF2B5EF4-FFF2-40B4-BE49-F238E27FC236}">
                <a16:creationId xmlns:a16="http://schemas.microsoft.com/office/drawing/2014/main" id="{1F481593-80E6-122F-8C84-57ACCCAE32D8}"/>
              </a:ext>
            </a:extLst>
          </p:cNvPr>
          <p:cNvSpPr txBox="1"/>
          <p:nvPr/>
        </p:nvSpPr>
        <p:spPr>
          <a:xfrm rot="-2700000">
            <a:off x="6347702" y="3876754"/>
            <a:ext cx="1394317" cy="110800"/>
          </a:xfrm>
          <a:prstGeom prst="rect">
            <a:avLst/>
          </a:prstGeom>
          <a:noFill/>
        </p:spPr>
        <p:txBody>
          <a:bodyPr wrap="square" lIns="0" tIns="0" rIns="0" bIns="0" rtlCol="0">
            <a:spAutoFit/>
          </a:bodyPr>
          <a:lstStyle/>
          <a:p>
            <a:pPr>
              <a:lnSpc>
                <a:spcPct val="90000"/>
              </a:lnSpc>
            </a:pPr>
            <a:r>
              <a:rPr lang="en-US" sz="800" dirty="0">
                <a:latin typeface="Arial" panose="020B0604020202020204" pitchFamily="34" charset="0"/>
                <a:ea typeface="Aileron" charset="0"/>
                <a:cs typeface="Arial" panose="020B0604020202020204" pitchFamily="34" charset="0"/>
              </a:rPr>
              <a:t>Avoids spatial sampling bias</a:t>
            </a:r>
          </a:p>
        </p:txBody>
      </p:sp>
      <p:sp>
        <p:nvSpPr>
          <p:cNvPr id="60" name="TextBox 59">
            <a:extLst>
              <a:ext uri="{FF2B5EF4-FFF2-40B4-BE49-F238E27FC236}">
                <a16:creationId xmlns:a16="http://schemas.microsoft.com/office/drawing/2014/main" id="{AD61B0A5-0C66-ECE0-A153-B81204F51F67}"/>
              </a:ext>
            </a:extLst>
          </p:cNvPr>
          <p:cNvSpPr txBox="1"/>
          <p:nvPr/>
        </p:nvSpPr>
        <p:spPr>
          <a:xfrm rot="-2700000">
            <a:off x="6788717" y="3876754"/>
            <a:ext cx="1394317" cy="110800"/>
          </a:xfrm>
          <a:prstGeom prst="rect">
            <a:avLst/>
          </a:prstGeom>
          <a:noFill/>
        </p:spPr>
        <p:txBody>
          <a:bodyPr wrap="square" lIns="0" tIns="0" rIns="0" bIns="0" rtlCol="0">
            <a:spAutoFit/>
          </a:bodyPr>
          <a:lstStyle/>
          <a:p>
            <a:pPr>
              <a:lnSpc>
                <a:spcPct val="90000"/>
              </a:lnSpc>
            </a:pPr>
            <a:r>
              <a:rPr lang="en-US" sz="800" dirty="0">
                <a:latin typeface="Arial" panose="020B0604020202020204" pitchFamily="34" charset="0"/>
                <a:ea typeface="Aileron" charset="0"/>
                <a:cs typeface="Arial" panose="020B0604020202020204" pitchFamily="34" charset="0"/>
              </a:rPr>
              <a:t>Reflects metastatic disease</a:t>
            </a:r>
          </a:p>
        </p:txBody>
      </p:sp>
      <p:sp>
        <p:nvSpPr>
          <p:cNvPr id="61" name="TextBox 60">
            <a:extLst>
              <a:ext uri="{FF2B5EF4-FFF2-40B4-BE49-F238E27FC236}">
                <a16:creationId xmlns:a16="http://schemas.microsoft.com/office/drawing/2014/main" id="{784CCEE5-4B60-190B-3E3C-A07A1DD08C2A}"/>
              </a:ext>
            </a:extLst>
          </p:cNvPr>
          <p:cNvSpPr txBox="1"/>
          <p:nvPr/>
        </p:nvSpPr>
        <p:spPr>
          <a:xfrm rot="-2700000">
            <a:off x="7185158" y="3876755"/>
            <a:ext cx="1394317" cy="110800"/>
          </a:xfrm>
          <a:prstGeom prst="rect">
            <a:avLst/>
          </a:prstGeom>
          <a:noFill/>
        </p:spPr>
        <p:txBody>
          <a:bodyPr wrap="square" lIns="0" tIns="0" rIns="0" bIns="0" rtlCol="0">
            <a:spAutoFit/>
          </a:bodyPr>
          <a:lstStyle/>
          <a:p>
            <a:pPr>
              <a:lnSpc>
                <a:spcPct val="90000"/>
              </a:lnSpc>
            </a:pPr>
            <a:r>
              <a:rPr lang="en-US" sz="800" dirty="0">
                <a:latin typeface="Arial" panose="020B0604020202020204" pitchFamily="34" charset="0"/>
                <a:ea typeface="Aileron" charset="0"/>
                <a:cs typeface="Arial" panose="020B0604020202020204" pitchFamily="34" charset="0"/>
              </a:rPr>
              <a:t>Detects clonal hematopoiesis</a:t>
            </a:r>
          </a:p>
        </p:txBody>
      </p:sp>
      <p:sp>
        <p:nvSpPr>
          <p:cNvPr id="62" name="TextBox 61">
            <a:extLst>
              <a:ext uri="{FF2B5EF4-FFF2-40B4-BE49-F238E27FC236}">
                <a16:creationId xmlns:a16="http://schemas.microsoft.com/office/drawing/2014/main" id="{081236D2-909C-F955-B0DA-845937C271FC}"/>
              </a:ext>
            </a:extLst>
          </p:cNvPr>
          <p:cNvSpPr txBox="1"/>
          <p:nvPr/>
        </p:nvSpPr>
        <p:spPr>
          <a:xfrm rot="-2700000">
            <a:off x="7562122" y="3876755"/>
            <a:ext cx="1394317" cy="110800"/>
          </a:xfrm>
          <a:prstGeom prst="rect">
            <a:avLst/>
          </a:prstGeom>
          <a:noFill/>
        </p:spPr>
        <p:txBody>
          <a:bodyPr wrap="square" lIns="0" tIns="0" rIns="0" bIns="0" rtlCol="0">
            <a:spAutoFit/>
          </a:bodyPr>
          <a:lstStyle/>
          <a:p>
            <a:pPr>
              <a:lnSpc>
                <a:spcPct val="90000"/>
              </a:lnSpc>
            </a:pPr>
            <a:r>
              <a:rPr lang="en-US" sz="800" dirty="0">
                <a:latin typeface="Arial" panose="020B0604020202020204" pitchFamily="34" charset="0"/>
                <a:ea typeface="Aileron" charset="0"/>
                <a:cs typeface="Arial" panose="020B0604020202020204" pitchFamily="34" charset="0"/>
              </a:rPr>
              <a:t>Minimally invasive</a:t>
            </a:r>
          </a:p>
        </p:txBody>
      </p:sp>
      <p:sp>
        <p:nvSpPr>
          <p:cNvPr id="63" name="TextBox 62">
            <a:extLst>
              <a:ext uri="{FF2B5EF4-FFF2-40B4-BE49-F238E27FC236}">
                <a16:creationId xmlns:a16="http://schemas.microsoft.com/office/drawing/2014/main" id="{AE70F06E-8016-56A8-51DA-629E339F8F4B}"/>
              </a:ext>
            </a:extLst>
          </p:cNvPr>
          <p:cNvSpPr txBox="1"/>
          <p:nvPr/>
        </p:nvSpPr>
        <p:spPr>
          <a:xfrm rot="-2700000">
            <a:off x="7980116" y="3876756"/>
            <a:ext cx="1394317" cy="110800"/>
          </a:xfrm>
          <a:prstGeom prst="rect">
            <a:avLst/>
          </a:prstGeom>
          <a:noFill/>
        </p:spPr>
        <p:txBody>
          <a:bodyPr wrap="square" lIns="0" tIns="0" rIns="0" bIns="0" rtlCol="0">
            <a:spAutoFit/>
          </a:bodyPr>
          <a:lstStyle/>
          <a:p>
            <a:pPr>
              <a:lnSpc>
                <a:spcPct val="90000"/>
              </a:lnSpc>
            </a:pPr>
            <a:r>
              <a:rPr lang="en-US" sz="800" dirty="0">
                <a:latin typeface="Arial" panose="020B0604020202020204" pitchFamily="34" charset="0"/>
                <a:ea typeface="Aileron" charset="0"/>
                <a:cs typeface="Arial" panose="020B0604020202020204" pitchFamily="34" charset="0"/>
              </a:rPr>
              <a:t>Cost-effective</a:t>
            </a:r>
          </a:p>
        </p:txBody>
      </p:sp>
      <p:sp>
        <p:nvSpPr>
          <p:cNvPr id="64" name="TextBox 63">
            <a:extLst>
              <a:ext uri="{FF2B5EF4-FFF2-40B4-BE49-F238E27FC236}">
                <a16:creationId xmlns:a16="http://schemas.microsoft.com/office/drawing/2014/main" id="{85B0FF88-9A58-F9EA-623C-41ED64B4C1F0}"/>
              </a:ext>
            </a:extLst>
          </p:cNvPr>
          <p:cNvSpPr txBox="1"/>
          <p:nvPr/>
        </p:nvSpPr>
        <p:spPr>
          <a:xfrm>
            <a:off x="5911495" y="6071113"/>
            <a:ext cx="2226760" cy="166199"/>
          </a:xfrm>
          <a:prstGeom prst="rect">
            <a:avLst/>
          </a:prstGeom>
          <a:noFill/>
        </p:spPr>
        <p:txBody>
          <a:bodyPr wrap="square" lIns="0" tIns="0" rIns="0" bIns="0" rtlCol="0">
            <a:spAutoFit/>
          </a:bodyPr>
          <a:lstStyle/>
          <a:p>
            <a:pPr algn="ctr">
              <a:lnSpc>
                <a:spcPct val="90000"/>
              </a:lnSpc>
            </a:pPr>
            <a:r>
              <a:rPr lang="en-GB" sz="1200" dirty="0">
                <a:latin typeface="Arial" panose="020B0604020202020204" pitchFamily="34" charset="0"/>
                <a:ea typeface="Aileron" charset="0"/>
                <a:cs typeface="Arial" panose="020B0604020202020204" pitchFamily="34" charset="0"/>
              </a:rPr>
              <a:t>✓</a:t>
            </a:r>
            <a:r>
              <a:rPr lang="en-GB" sz="1000" dirty="0">
                <a:latin typeface="Arial" panose="020B0604020202020204" pitchFamily="34" charset="0"/>
                <a:ea typeface="Aileron" charset="0"/>
                <a:cs typeface="Arial" panose="020B0604020202020204" pitchFamily="34" charset="0"/>
              </a:rPr>
              <a:t> Yes.   </a:t>
            </a:r>
            <a:r>
              <a:rPr lang="en-GB" sz="1200" b="1" dirty="0">
                <a:latin typeface="Arial" panose="020B0604020202020204" pitchFamily="34" charset="0"/>
                <a:ea typeface="Aileron" charset="0"/>
                <a:cs typeface="Arial" panose="020B0604020202020204" pitchFamily="34" charset="0"/>
              </a:rPr>
              <a:t>✗</a:t>
            </a:r>
            <a:r>
              <a:rPr lang="en-GB" sz="1000" dirty="0">
                <a:latin typeface="Arial" panose="020B0604020202020204" pitchFamily="34" charset="0"/>
                <a:ea typeface="Aileron" charset="0"/>
                <a:cs typeface="Arial" panose="020B0604020202020204" pitchFamily="34" charset="0"/>
              </a:rPr>
              <a:t> No.   </a:t>
            </a:r>
            <a:r>
              <a:rPr lang="en-GB" sz="1200" b="1" dirty="0">
                <a:latin typeface="Arial" panose="020B0604020202020204" pitchFamily="34" charset="0"/>
                <a:ea typeface="Aileron" charset="0"/>
                <a:cs typeface="Arial" panose="020B0604020202020204" pitchFamily="34" charset="0"/>
              </a:rPr>
              <a:t>?</a:t>
            </a:r>
            <a:r>
              <a:rPr lang="en-GB" sz="1000" dirty="0">
                <a:latin typeface="Arial" panose="020B0604020202020204" pitchFamily="34" charset="0"/>
                <a:ea typeface="Aileron" charset="0"/>
                <a:cs typeface="Arial" panose="020B0604020202020204" pitchFamily="34" charset="0"/>
              </a:rPr>
              <a:t> Unknown</a:t>
            </a:r>
          </a:p>
        </p:txBody>
      </p:sp>
      <p:sp>
        <p:nvSpPr>
          <p:cNvPr id="65" name="TextBox 64">
            <a:extLst>
              <a:ext uri="{FF2B5EF4-FFF2-40B4-BE49-F238E27FC236}">
                <a16:creationId xmlns:a16="http://schemas.microsoft.com/office/drawing/2014/main" id="{FEEF2C6C-13AD-BE2B-1374-89497C96E5CC}"/>
              </a:ext>
            </a:extLst>
          </p:cNvPr>
          <p:cNvSpPr txBox="1"/>
          <p:nvPr/>
        </p:nvSpPr>
        <p:spPr>
          <a:xfrm>
            <a:off x="6111728" y="2560696"/>
            <a:ext cx="550358" cy="207749"/>
          </a:xfrm>
          <a:prstGeom prst="rect">
            <a:avLst/>
          </a:prstGeom>
          <a:noFill/>
        </p:spPr>
        <p:txBody>
          <a:bodyPr wrap="square" lIns="0" tIns="0" rIns="0" bIns="0" rtlCol="0">
            <a:spAutoFit/>
          </a:bodyPr>
          <a:lstStyle/>
          <a:p>
            <a:pPr>
              <a:lnSpc>
                <a:spcPct val="90000"/>
              </a:lnSpc>
            </a:pPr>
            <a:r>
              <a:rPr lang="en-US" sz="1500" b="1" dirty="0">
                <a:latin typeface="Arial" panose="020B0604020202020204" pitchFamily="34" charset="0"/>
                <a:ea typeface="Aileron" charset="0"/>
                <a:cs typeface="Arial" panose="020B0604020202020204" pitchFamily="34" charset="0"/>
              </a:rPr>
              <a:t>B</a:t>
            </a:r>
          </a:p>
        </p:txBody>
      </p:sp>
      <p:pic>
        <p:nvPicPr>
          <p:cNvPr id="69" name="Content Placeholder 3">
            <a:extLst>
              <a:ext uri="{FF2B5EF4-FFF2-40B4-BE49-F238E27FC236}">
                <a16:creationId xmlns:a16="http://schemas.microsoft.com/office/drawing/2014/main" id="{CF1B5C75-5DD6-8B60-A2FA-C268D7AE2BE0}"/>
              </a:ext>
            </a:extLst>
          </p:cNvPr>
          <p:cNvPicPr>
            <a:picLocks noChangeAspect="1"/>
          </p:cNvPicPr>
          <p:nvPr/>
        </p:nvPicPr>
        <p:blipFill rotWithShape="1">
          <a:blip r:embed="rId5"/>
          <a:srcRect l="11226" t="53932" r="32084"/>
          <a:stretch/>
        </p:blipFill>
        <p:spPr>
          <a:xfrm>
            <a:off x="1276865" y="4525908"/>
            <a:ext cx="4596713" cy="1783412"/>
          </a:xfrm>
          <a:prstGeom prst="rect">
            <a:avLst/>
          </a:prstGeom>
        </p:spPr>
      </p:pic>
      <p:sp>
        <p:nvSpPr>
          <p:cNvPr id="70" name="TextBox 69">
            <a:extLst>
              <a:ext uri="{FF2B5EF4-FFF2-40B4-BE49-F238E27FC236}">
                <a16:creationId xmlns:a16="http://schemas.microsoft.com/office/drawing/2014/main" id="{BC918D56-2FE1-5A67-49BF-41E94E4FD784}"/>
              </a:ext>
            </a:extLst>
          </p:cNvPr>
          <p:cNvSpPr txBox="1"/>
          <p:nvPr/>
        </p:nvSpPr>
        <p:spPr>
          <a:xfrm>
            <a:off x="2711624" y="6101375"/>
            <a:ext cx="1368000" cy="124650"/>
          </a:xfrm>
          <a:prstGeom prst="rect">
            <a:avLst/>
          </a:prstGeom>
          <a:solidFill>
            <a:schemeClr val="bg1"/>
          </a:solidFill>
        </p:spPr>
        <p:txBody>
          <a:bodyPr wrap="square" lIns="0" tIns="0" rIns="0" bIns="0" rtlCol="0">
            <a:spAutoFit/>
          </a:bodyPr>
          <a:lstStyle/>
          <a:p>
            <a:pPr algn="ctr">
              <a:lnSpc>
                <a:spcPct val="90000"/>
              </a:lnSpc>
            </a:pPr>
            <a:r>
              <a:rPr lang="en-US" sz="900" b="1" dirty="0">
                <a:latin typeface="Arial" panose="020B0604020202020204" pitchFamily="34" charset="0"/>
                <a:ea typeface="Aileron" charset="0"/>
                <a:cs typeface="Arial" panose="020B0604020202020204" pitchFamily="34" charset="0"/>
              </a:rPr>
              <a:t>Timing of testing</a:t>
            </a:r>
          </a:p>
        </p:txBody>
      </p:sp>
      <p:sp>
        <p:nvSpPr>
          <p:cNvPr id="71" name="TextBox 70">
            <a:extLst>
              <a:ext uri="{FF2B5EF4-FFF2-40B4-BE49-F238E27FC236}">
                <a16:creationId xmlns:a16="http://schemas.microsoft.com/office/drawing/2014/main" id="{87F73136-EF00-CCDF-E6FE-8CA776944705}"/>
              </a:ext>
            </a:extLst>
          </p:cNvPr>
          <p:cNvSpPr txBox="1"/>
          <p:nvPr/>
        </p:nvSpPr>
        <p:spPr>
          <a:xfrm>
            <a:off x="475685" y="4373670"/>
            <a:ext cx="1368000" cy="110800"/>
          </a:xfrm>
          <a:prstGeom prst="rect">
            <a:avLst/>
          </a:prstGeom>
          <a:noFill/>
        </p:spPr>
        <p:txBody>
          <a:bodyPr wrap="square" lIns="0" tIns="0" rIns="0" bIns="0" rtlCol="0">
            <a:spAutoFit/>
          </a:bodyPr>
          <a:lstStyle/>
          <a:p>
            <a:pPr>
              <a:lnSpc>
                <a:spcPct val="90000"/>
              </a:lnSpc>
            </a:pPr>
            <a:r>
              <a:rPr lang="en-US" sz="800" b="1" dirty="0">
                <a:latin typeface="Arial" panose="020B0604020202020204" pitchFamily="34" charset="0"/>
                <a:ea typeface="Aileron" charset="0"/>
                <a:cs typeface="Arial" panose="020B0604020202020204" pitchFamily="34" charset="0"/>
              </a:rPr>
              <a:t>Sample types</a:t>
            </a:r>
          </a:p>
        </p:txBody>
      </p:sp>
      <p:sp>
        <p:nvSpPr>
          <p:cNvPr id="72" name="TextBox 71">
            <a:extLst>
              <a:ext uri="{FF2B5EF4-FFF2-40B4-BE49-F238E27FC236}">
                <a16:creationId xmlns:a16="http://schemas.microsoft.com/office/drawing/2014/main" id="{5AAB7D20-8821-1C7D-FD44-F431006E7627}"/>
              </a:ext>
            </a:extLst>
          </p:cNvPr>
          <p:cNvSpPr txBox="1"/>
          <p:nvPr/>
        </p:nvSpPr>
        <p:spPr>
          <a:xfrm>
            <a:off x="475685" y="4636604"/>
            <a:ext cx="864000" cy="110800"/>
          </a:xfrm>
          <a:prstGeom prst="rect">
            <a:avLst/>
          </a:prstGeom>
          <a:noFill/>
        </p:spPr>
        <p:txBody>
          <a:bodyPr wrap="square" lIns="0" tIns="0" rIns="0" bIns="0" rtlCol="0">
            <a:spAutoFit/>
          </a:bodyPr>
          <a:lstStyle/>
          <a:p>
            <a:pPr>
              <a:lnSpc>
                <a:spcPct val="90000"/>
              </a:lnSpc>
            </a:pPr>
            <a:r>
              <a:rPr lang="en-US" sz="800" dirty="0">
                <a:latin typeface="Arial" panose="020B0604020202020204" pitchFamily="34" charset="0"/>
                <a:ea typeface="Aileron" charset="0"/>
                <a:cs typeface="Arial" panose="020B0604020202020204" pitchFamily="34" charset="0"/>
              </a:rPr>
              <a:t>Germline</a:t>
            </a:r>
          </a:p>
        </p:txBody>
      </p:sp>
      <p:sp>
        <p:nvSpPr>
          <p:cNvPr id="73" name="TextBox 72">
            <a:extLst>
              <a:ext uri="{FF2B5EF4-FFF2-40B4-BE49-F238E27FC236}">
                <a16:creationId xmlns:a16="http://schemas.microsoft.com/office/drawing/2014/main" id="{D6670A65-18FB-D9D4-AC11-8783823ABB7A}"/>
              </a:ext>
            </a:extLst>
          </p:cNvPr>
          <p:cNvSpPr txBox="1"/>
          <p:nvPr/>
        </p:nvSpPr>
        <p:spPr>
          <a:xfrm>
            <a:off x="475685" y="5016400"/>
            <a:ext cx="864000" cy="110800"/>
          </a:xfrm>
          <a:prstGeom prst="rect">
            <a:avLst/>
          </a:prstGeom>
          <a:noFill/>
        </p:spPr>
        <p:txBody>
          <a:bodyPr wrap="square" lIns="0" tIns="0" rIns="0" bIns="0" rtlCol="0">
            <a:spAutoFit/>
          </a:bodyPr>
          <a:lstStyle/>
          <a:p>
            <a:pPr>
              <a:lnSpc>
                <a:spcPct val="90000"/>
              </a:lnSpc>
            </a:pPr>
            <a:r>
              <a:rPr lang="en-US" sz="800" dirty="0">
                <a:latin typeface="Arial" panose="020B0604020202020204" pitchFamily="34" charset="0"/>
                <a:ea typeface="Aileron" charset="0"/>
                <a:cs typeface="Arial" panose="020B0604020202020204" pitchFamily="34" charset="0"/>
              </a:rPr>
              <a:t>Primary tissue</a:t>
            </a:r>
          </a:p>
        </p:txBody>
      </p:sp>
      <p:sp>
        <p:nvSpPr>
          <p:cNvPr id="74" name="TextBox 73">
            <a:extLst>
              <a:ext uri="{FF2B5EF4-FFF2-40B4-BE49-F238E27FC236}">
                <a16:creationId xmlns:a16="http://schemas.microsoft.com/office/drawing/2014/main" id="{F43BFCD2-27C6-7657-53B0-981786830333}"/>
              </a:ext>
            </a:extLst>
          </p:cNvPr>
          <p:cNvSpPr txBox="1"/>
          <p:nvPr/>
        </p:nvSpPr>
        <p:spPr>
          <a:xfrm>
            <a:off x="475685" y="5390135"/>
            <a:ext cx="792000" cy="110800"/>
          </a:xfrm>
          <a:prstGeom prst="rect">
            <a:avLst/>
          </a:prstGeom>
          <a:solidFill>
            <a:schemeClr val="bg1"/>
          </a:solidFill>
        </p:spPr>
        <p:txBody>
          <a:bodyPr wrap="square" lIns="0" tIns="0" rIns="0" bIns="0" rtlCol="0">
            <a:spAutoFit/>
          </a:bodyPr>
          <a:lstStyle/>
          <a:p>
            <a:pPr>
              <a:lnSpc>
                <a:spcPct val="90000"/>
              </a:lnSpc>
            </a:pPr>
            <a:r>
              <a:rPr lang="en-US" sz="800" dirty="0">
                <a:latin typeface="Arial" panose="020B0604020202020204" pitchFamily="34" charset="0"/>
                <a:ea typeface="Aileron" charset="0"/>
                <a:cs typeface="Arial" panose="020B0604020202020204" pitchFamily="34" charset="0"/>
              </a:rPr>
              <a:t>Metastatic tissue</a:t>
            </a:r>
          </a:p>
        </p:txBody>
      </p:sp>
      <p:sp>
        <p:nvSpPr>
          <p:cNvPr id="75" name="TextBox 74">
            <a:extLst>
              <a:ext uri="{FF2B5EF4-FFF2-40B4-BE49-F238E27FC236}">
                <a16:creationId xmlns:a16="http://schemas.microsoft.com/office/drawing/2014/main" id="{DD4B401D-AAF2-1073-9ACB-14F197B63148}"/>
              </a:ext>
            </a:extLst>
          </p:cNvPr>
          <p:cNvSpPr txBox="1"/>
          <p:nvPr/>
        </p:nvSpPr>
        <p:spPr>
          <a:xfrm>
            <a:off x="475685" y="5769931"/>
            <a:ext cx="956388" cy="110800"/>
          </a:xfrm>
          <a:prstGeom prst="rect">
            <a:avLst/>
          </a:prstGeom>
          <a:noFill/>
        </p:spPr>
        <p:txBody>
          <a:bodyPr wrap="square" lIns="0" tIns="0" rIns="0" bIns="0" rtlCol="0">
            <a:spAutoFit/>
          </a:bodyPr>
          <a:lstStyle/>
          <a:p>
            <a:pPr>
              <a:lnSpc>
                <a:spcPct val="90000"/>
              </a:lnSpc>
            </a:pPr>
            <a:r>
              <a:rPr lang="en-US" sz="800" dirty="0">
                <a:latin typeface="Arial" panose="020B0604020202020204" pitchFamily="34" charset="0"/>
                <a:ea typeface="Aileron" charset="0"/>
                <a:cs typeface="Arial" panose="020B0604020202020204" pitchFamily="34" charset="0"/>
              </a:rPr>
              <a:t>Plasma ctDNA</a:t>
            </a:r>
          </a:p>
        </p:txBody>
      </p:sp>
      <p:sp>
        <p:nvSpPr>
          <p:cNvPr id="76" name="TextBox 75">
            <a:extLst>
              <a:ext uri="{FF2B5EF4-FFF2-40B4-BE49-F238E27FC236}">
                <a16:creationId xmlns:a16="http://schemas.microsoft.com/office/drawing/2014/main" id="{EC2DB9D4-C847-CB4D-90DE-F599DE6F36F5}"/>
              </a:ext>
            </a:extLst>
          </p:cNvPr>
          <p:cNvSpPr txBox="1"/>
          <p:nvPr/>
        </p:nvSpPr>
        <p:spPr>
          <a:xfrm>
            <a:off x="5231904" y="3779614"/>
            <a:ext cx="550358" cy="138499"/>
          </a:xfrm>
          <a:prstGeom prst="rect">
            <a:avLst/>
          </a:prstGeom>
          <a:noFill/>
        </p:spPr>
        <p:txBody>
          <a:bodyPr wrap="square" lIns="0" tIns="0" rIns="0" bIns="0" rtlCol="0">
            <a:spAutoFit/>
          </a:bodyPr>
          <a:lstStyle/>
          <a:p>
            <a:pPr algn="r">
              <a:lnSpc>
                <a:spcPct val="90000"/>
              </a:lnSpc>
            </a:pPr>
            <a:r>
              <a:rPr lang="en-US" sz="1000" b="1" dirty="0">
                <a:latin typeface="Arial" panose="020B0604020202020204" pitchFamily="34" charset="0"/>
                <a:ea typeface="Aileron" charset="0"/>
                <a:cs typeface="Arial" panose="020B0604020202020204" pitchFamily="34" charset="0"/>
              </a:rPr>
              <a:t>Time</a:t>
            </a:r>
          </a:p>
        </p:txBody>
      </p:sp>
      <p:sp>
        <p:nvSpPr>
          <p:cNvPr id="77" name="TextBox 76">
            <a:extLst>
              <a:ext uri="{FF2B5EF4-FFF2-40B4-BE49-F238E27FC236}">
                <a16:creationId xmlns:a16="http://schemas.microsoft.com/office/drawing/2014/main" id="{5C8E7A54-6C1A-0B3D-E35B-CE312B2815FD}"/>
              </a:ext>
            </a:extLst>
          </p:cNvPr>
          <p:cNvSpPr txBox="1"/>
          <p:nvPr/>
        </p:nvSpPr>
        <p:spPr>
          <a:xfrm rot="16200000">
            <a:off x="580278" y="3240309"/>
            <a:ext cx="1064362" cy="138499"/>
          </a:xfrm>
          <a:prstGeom prst="rect">
            <a:avLst/>
          </a:prstGeom>
          <a:noFill/>
        </p:spPr>
        <p:txBody>
          <a:bodyPr wrap="square" lIns="0" tIns="0" rIns="0" bIns="0" rtlCol="0">
            <a:spAutoFit/>
          </a:bodyPr>
          <a:lstStyle/>
          <a:p>
            <a:pPr algn="ctr">
              <a:lnSpc>
                <a:spcPct val="90000"/>
              </a:lnSpc>
            </a:pPr>
            <a:r>
              <a:rPr lang="en-GB" sz="1000" b="1" dirty="0">
                <a:latin typeface="Arial" panose="020B0604020202020204" pitchFamily="34" charset="0"/>
                <a:ea typeface="Aileron" charset="0"/>
                <a:cs typeface="Arial" panose="020B0604020202020204" pitchFamily="34" charset="0"/>
              </a:rPr>
              <a:t>Tumour burden</a:t>
            </a:r>
          </a:p>
        </p:txBody>
      </p:sp>
      <p:sp>
        <p:nvSpPr>
          <p:cNvPr id="78" name="Rectangle 77">
            <a:extLst>
              <a:ext uri="{FF2B5EF4-FFF2-40B4-BE49-F238E27FC236}">
                <a16:creationId xmlns:a16="http://schemas.microsoft.com/office/drawing/2014/main" id="{404EA776-7904-6C0C-1C3C-E61A6A7888DD}"/>
              </a:ext>
            </a:extLst>
          </p:cNvPr>
          <p:cNvSpPr/>
          <p:nvPr/>
        </p:nvSpPr>
        <p:spPr>
          <a:xfrm>
            <a:off x="3305175" y="4098751"/>
            <a:ext cx="2552700" cy="18000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800" dirty="0">
                <a:latin typeface="Arial" panose="020B0604020202020204" pitchFamily="34" charset="0"/>
                <a:ea typeface="Aileron" charset="0"/>
                <a:cs typeface="Arial" panose="020B0604020202020204" pitchFamily="34" charset="0"/>
              </a:rPr>
              <a:t>Castration-resistant (CRPC)</a:t>
            </a:r>
          </a:p>
        </p:txBody>
      </p:sp>
      <p:sp>
        <p:nvSpPr>
          <p:cNvPr id="79" name="Rectangle 78">
            <a:extLst>
              <a:ext uri="{FF2B5EF4-FFF2-40B4-BE49-F238E27FC236}">
                <a16:creationId xmlns:a16="http://schemas.microsoft.com/office/drawing/2014/main" id="{F7A2ADE8-7D9C-5126-0A7A-467AAF6AD1A9}"/>
              </a:ext>
            </a:extLst>
          </p:cNvPr>
          <p:cNvSpPr/>
          <p:nvPr/>
        </p:nvSpPr>
        <p:spPr>
          <a:xfrm>
            <a:off x="1825625" y="4098751"/>
            <a:ext cx="1438275" cy="180000"/>
          </a:xfrm>
          <a:prstGeom prst="rect">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GB" sz="800" dirty="0">
                <a:latin typeface="Arial" panose="020B0604020202020204" pitchFamily="34" charset="0"/>
                <a:ea typeface="Aileron" charset="0"/>
                <a:cs typeface="Arial" panose="020B0604020202020204" pitchFamily="34" charset="0"/>
              </a:rPr>
              <a:t>Castration-sensitive (CSPC)</a:t>
            </a:r>
          </a:p>
        </p:txBody>
      </p:sp>
      <p:sp>
        <p:nvSpPr>
          <p:cNvPr id="80" name="Rectangle 79">
            <a:extLst>
              <a:ext uri="{FF2B5EF4-FFF2-40B4-BE49-F238E27FC236}">
                <a16:creationId xmlns:a16="http://schemas.microsoft.com/office/drawing/2014/main" id="{62F3DDB1-CC08-F269-F9D3-61EBEA36919F}"/>
              </a:ext>
            </a:extLst>
          </p:cNvPr>
          <p:cNvSpPr/>
          <p:nvPr/>
        </p:nvSpPr>
        <p:spPr>
          <a:xfrm>
            <a:off x="1317625" y="4098751"/>
            <a:ext cx="466725" cy="180000"/>
          </a:xfrm>
          <a:prstGeom prst="rect">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GB" sz="800" dirty="0">
                <a:solidFill>
                  <a:schemeClr val="tx1"/>
                </a:solidFill>
                <a:latin typeface="Arial" panose="020B0604020202020204" pitchFamily="34" charset="0"/>
                <a:ea typeface="Aileron" charset="0"/>
                <a:cs typeface="Arial" panose="020B0604020202020204" pitchFamily="34" charset="0"/>
              </a:rPr>
              <a:t>Local</a:t>
            </a:r>
          </a:p>
        </p:txBody>
      </p:sp>
      <p:cxnSp>
        <p:nvCxnSpPr>
          <p:cNvPr id="81" name="Straight Connector 80">
            <a:extLst>
              <a:ext uri="{FF2B5EF4-FFF2-40B4-BE49-F238E27FC236}">
                <a16:creationId xmlns:a16="http://schemas.microsoft.com/office/drawing/2014/main" id="{69186278-0FF5-5736-3082-C2EFAF3F632B}"/>
              </a:ext>
            </a:extLst>
          </p:cNvPr>
          <p:cNvCxnSpPr/>
          <p:nvPr/>
        </p:nvCxnSpPr>
        <p:spPr>
          <a:xfrm>
            <a:off x="1317625" y="2586583"/>
            <a:ext cx="0" cy="1692168"/>
          </a:xfrm>
          <a:prstGeom prst="line">
            <a:avLst/>
          </a:prstGeom>
          <a:ln w="9525">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894CF482-5B12-56A2-EA0E-4E76FDD20328}"/>
              </a:ext>
            </a:extLst>
          </p:cNvPr>
          <p:cNvCxnSpPr/>
          <p:nvPr/>
        </p:nvCxnSpPr>
        <p:spPr>
          <a:xfrm>
            <a:off x="1784350" y="2586583"/>
            <a:ext cx="0" cy="1692168"/>
          </a:xfrm>
          <a:prstGeom prst="line">
            <a:avLst/>
          </a:prstGeom>
          <a:ln w="9525">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D7773886-405B-3F53-310F-7C9CE38CC9F5}"/>
              </a:ext>
            </a:extLst>
          </p:cNvPr>
          <p:cNvCxnSpPr/>
          <p:nvPr/>
        </p:nvCxnSpPr>
        <p:spPr>
          <a:xfrm>
            <a:off x="1831975" y="2586583"/>
            <a:ext cx="0" cy="1692168"/>
          </a:xfrm>
          <a:prstGeom prst="line">
            <a:avLst/>
          </a:prstGeom>
          <a:ln w="9525">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1B8F7F59-3F8E-A35E-D23C-23F65C7234C2}"/>
              </a:ext>
            </a:extLst>
          </p:cNvPr>
          <p:cNvCxnSpPr/>
          <p:nvPr/>
        </p:nvCxnSpPr>
        <p:spPr>
          <a:xfrm>
            <a:off x="3260725" y="2586583"/>
            <a:ext cx="0" cy="1692168"/>
          </a:xfrm>
          <a:prstGeom prst="line">
            <a:avLst/>
          </a:prstGeom>
          <a:ln w="9525">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B9127DF7-7E85-1BAE-4331-51104555D237}"/>
              </a:ext>
            </a:extLst>
          </p:cNvPr>
          <p:cNvCxnSpPr/>
          <p:nvPr/>
        </p:nvCxnSpPr>
        <p:spPr>
          <a:xfrm>
            <a:off x="3308350" y="2586583"/>
            <a:ext cx="0" cy="1692168"/>
          </a:xfrm>
          <a:prstGeom prst="line">
            <a:avLst/>
          </a:prstGeom>
          <a:ln w="9525">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564BE30A-2DC9-815B-4EFB-6EA94128BFC1}"/>
              </a:ext>
            </a:extLst>
          </p:cNvPr>
          <p:cNvCxnSpPr/>
          <p:nvPr/>
        </p:nvCxnSpPr>
        <p:spPr>
          <a:xfrm>
            <a:off x="5857875" y="2586583"/>
            <a:ext cx="0" cy="1692168"/>
          </a:xfrm>
          <a:prstGeom prst="line">
            <a:avLst/>
          </a:prstGeom>
          <a:ln w="9525">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87" name="Rectangle 86">
            <a:extLst>
              <a:ext uri="{FF2B5EF4-FFF2-40B4-BE49-F238E27FC236}">
                <a16:creationId xmlns:a16="http://schemas.microsoft.com/office/drawing/2014/main" id="{A06EB469-A678-DF14-08D5-AFCECA9700FD}"/>
              </a:ext>
            </a:extLst>
          </p:cNvPr>
          <p:cNvSpPr/>
          <p:nvPr/>
        </p:nvSpPr>
        <p:spPr>
          <a:xfrm>
            <a:off x="2244725" y="2586583"/>
            <a:ext cx="3619500" cy="144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800" dirty="0">
                <a:latin typeface="Arial" panose="020B0604020202020204" pitchFamily="34" charset="0"/>
                <a:ea typeface="Aileron" charset="0"/>
                <a:cs typeface="Arial" panose="020B0604020202020204" pitchFamily="34" charset="0"/>
              </a:rPr>
              <a:t>Androgen-deprivation therapy (ADT)</a:t>
            </a:r>
          </a:p>
        </p:txBody>
      </p:sp>
      <p:sp>
        <p:nvSpPr>
          <p:cNvPr id="88" name="Rectangle 87">
            <a:extLst>
              <a:ext uri="{FF2B5EF4-FFF2-40B4-BE49-F238E27FC236}">
                <a16:creationId xmlns:a16="http://schemas.microsoft.com/office/drawing/2014/main" id="{BE5B4180-DF64-BBE7-F2A1-B37C5E13AA61}"/>
              </a:ext>
            </a:extLst>
          </p:cNvPr>
          <p:cNvSpPr/>
          <p:nvPr/>
        </p:nvSpPr>
        <p:spPr>
          <a:xfrm>
            <a:off x="1361532" y="2584946"/>
            <a:ext cx="381543" cy="90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GB" sz="650" dirty="0">
                <a:latin typeface="Arial" panose="020B0604020202020204" pitchFamily="34" charset="0"/>
                <a:ea typeface="Aileron" charset="0"/>
                <a:cs typeface="Arial" panose="020B0604020202020204" pitchFamily="34" charset="0"/>
              </a:rPr>
              <a:t>Radiation</a:t>
            </a:r>
          </a:p>
        </p:txBody>
      </p:sp>
      <p:sp>
        <p:nvSpPr>
          <p:cNvPr id="89" name="Rectangle 88">
            <a:extLst>
              <a:ext uri="{FF2B5EF4-FFF2-40B4-BE49-F238E27FC236}">
                <a16:creationId xmlns:a16="http://schemas.microsoft.com/office/drawing/2014/main" id="{4FFF0A03-8E26-C5BC-9825-E67F07584A74}"/>
              </a:ext>
            </a:extLst>
          </p:cNvPr>
          <p:cNvSpPr/>
          <p:nvPr/>
        </p:nvSpPr>
        <p:spPr>
          <a:xfrm>
            <a:off x="1361532" y="2734171"/>
            <a:ext cx="381543" cy="90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GB" sz="650" dirty="0">
                <a:latin typeface="Arial" panose="020B0604020202020204" pitchFamily="34" charset="0"/>
                <a:ea typeface="Aileron" charset="0"/>
                <a:cs typeface="Arial" panose="020B0604020202020204" pitchFamily="34" charset="0"/>
              </a:rPr>
              <a:t>Surgery</a:t>
            </a:r>
          </a:p>
        </p:txBody>
      </p:sp>
      <p:sp>
        <p:nvSpPr>
          <p:cNvPr id="90" name="TextBox 89">
            <a:extLst>
              <a:ext uri="{FF2B5EF4-FFF2-40B4-BE49-F238E27FC236}">
                <a16:creationId xmlns:a16="http://schemas.microsoft.com/office/drawing/2014/main" id="{39632699-5C99-259C-8900-03A784D98591}"/>
              </a:ext>
            </a:extLst>
          </p:cNvPr>
          <p:cNvSpPr txBox="1"/>
          <p:nvPr/>
        </p:nvSpPr>
        <p:spPr>
          <a:xfrm>
            <a:off x="452334" y="2560696"/>
            <a:ext cx="550358" cy="207749"/>
          </a:xfrm>
          <a:prstGeom prst="rect">
            <a:avLst/>
          </a:prstGeom>
          <a:noFill/>
        </p:spPr>
        <p:txBody>
          <a:bodyPr wrap="square" lIns="0" tIns="0" rIns="0" bIns="0" rtlCol="0">
            <a:spAutoFit/>
          </a:bodyPr>
          <a:lstStyle/>
          <a:p>
            <a:pPr>
              <a:lnSpc>
                <a:spcPct val="90000"/>
              </a:lnSpc>
            </a:pPr>
            <a:r>
              <a:rPr lang="en-US" sz="1500" b="1" dirty="0">
                <a:latin typeface="Arial" panose="020B0604020202020204" pitchFamily="34" charset="0"/>
                <a:ea typeface="Aileron" charset="0"/>
                <a:cs typeface="Arial" panose="020B0604020202020204" pitchFamily="34" charset="0"/>
              </a:rPr>
              <a:t>A</a:t>
            </a:r>
          </a:p>
        </p:txBody>
      </p:sp>
      <p:sp>
        <p:nvSpPr>
          <p:cNvPr id="91" name="TextBox 90">
            <a:extLst>
              <a:ext uri="{FF2B5EF4-FFF2-40B4-BE49-F238E27FC236}">
                <a16:creationId xmlns:a16="http://schemas.microsoft.com/office/drawing/2014/main" id="{EA7E860C-B812-01F2-3CED-2D927BBB4855}"/>
              </a:ext>
            </a:extLst>
          </p:cNvPr>
          <p:cNvSpPr txBox="1"/>
          <p:nvPr/>
        </p:nvSpPr>
        <p:spPr>
          <a:xfrm>
            <a:off x="4151784" y="6101375"/>
            <a:ext cx="504056" cy="124650"/>
          </a:xfrm>
          <a:prstGeom prst="rect">
            <a:avLst/>
          </a:prstGeom>
          <a:solidFill>
            <a:schemeClr val="bg1"/>
          </a:solidFill>
        </p:spPr>
        <p:txBody>
          <a:bodyPr wrap="square" lIns="0" tIns="0" rIns="0" bIns="0" rtlCol="0">
            <a:spAutoFit/>
          </a:bodyPr>
          <a:lstStyle/>
          <a:p>
            <a:pPr algn="r">
              <a:lnSpc>
                <a:spcPct val="90000"/>
              </a:lnSpc>
            </a:pPr>
            <a:r>
              <a:rPr lang="en-US" sz="900" dirty="0">
                <a:latin typeface="Arial" panose="020B0604020202020204" pitchFamily="34" charset="0"/>
                <a:ea typeface="Aileron" charset="0"/>
                <a:cs typeface="Arial" panose="020B0604020202020204" pitchFamily="34" charset="0"/>
              </a:rPr>
              <a:t>Optimal</a:t>
            </a:r>
          </a:p>
        </p:txBody>
      </p:sp>
      <p:sp>
        <p:nvSpPr>
          <p:cNvPr id="92" name="TextBox 91">
            <a:extLst>
              <a:ext uri="{FF2B5EF4-FFF2-40B4-BE49-F238E27FC236}">
                <a16:creationId xmlns:a16="http://schemas.microsoft.com/office/drawing/2014/main" id="{C4886D33-CF0A-4A42-31FB-CC2CE059400C}"/>
              </a:ext>
            </a:extLst>
          </p:cNvPr>
          <p:cNvSpPr txBox="1"/>
          <p:nvPr/>
        </p:nvSpPr>
        <p:spPr>
          <a:xfrm>
            <a:off x="5123681" y="6101375"/>
            <a:ext cx="714896" cy="124650"/>
          </a:xfrm>
          <a:prstGeom prst="rect">
            <a:avLst/>
          </a:prstGeom>
          <a:solidFill>
            <a:schemeClr val="bg1"/>
          </a:solidFill>
        </p:spPr>
        <p:txBody>
          <a:bodyPr wrap="square" lIns="0" tIns="0" rIns="0" bIns="0" rtlCol="0">
            <a:spAutoFit/>
          </a:bodyPr>
          <a:lstStyle/>
          <a:p>
            <a:pPr>
              <a:lnSpc>
                <a:spcPct val="90000"/>
              </a:lnSpc>
            </a:pPr>
            <a:r>
              <a:rPr lang="en-US" sz="900" dirty="0">
                <a:latin typeface="Arial" panose="020B0604020202020204" pitchFamily="34" charset="0"/>
                <a:ea typeface="Aileron" charset="0"/>
                <a:cs typeface="Arial" panose="020B0604020202020204" pitchFamily="34" charset="0"/>
              </a:rPr>
              <a:t>Non-optimal</a:t>
            </a:r>
          </a:p>
        </p:txBody>
      </p:sp>
      <p:sp>
        <p:nvSpPr>
          <p:cNvPr id="93" name="Freeform 92">
            <a:extLst>
              <a:ext uri="{FF2B5EF4-FFF2-40B4-BE49-F238E27FC236}">
                <a16:creationId xmlns:a16="http://schemas.microsoft.com/office/drawing/2014/main" id="{A1E4ED41-EEA7-1C79-280E-660E275FC6EA}"/>
              </a:ext>
            </a:extLst>
          </p:cNvPr>
          <p:cNvSpPr/>
          <p:nvPr/>
        </p:nvSpPr>
        <p:spPr>
          <a:xfrm>
            <a:off x="1282700" y="2505670"/>
            <a:ext cx="4565650" cy="1524000"/>
          </a:xfrm>
          <a:custGeom>
            <a:avLst/>
            <a:gdLst>
              <a:gd name="connsiteX0" fmla="*/ 0 w 4565650"/>
              <a:gd name="connsiteY0" fmla="*/ 0 h 1524000"/>
              <a:gd name="connsiteX1" fmla="*/ 0 w 4565650"/>
              <a:gd name="connsiteY1" fmla="*/ 1524000 h 1524000"/>
              <a:gd name="connsiteX2" fmla="*/ 4565650 w 4565650"/>
              <a:gd name="connsiteY2" fmla="*/ 1524000 h 1524000"/>
            </a:gdLst>
            <a:ahLst/>
            <a:cxnLst>
              <a:cxn ang="0">
                <a:pos x="connsiteX0" y="connsiteY0"/>
              </a:cxn>
              <a:cxn ang="0">
                <a:pos x="connsiteX1" y="connsiteY1"/>
              </a:cxn>
              <a:cxn ang="0">
                <a:pos x="connsiteX2" y="connsiteY2"/>
              </a:cxn>
            </a:cxnLst>
            <a:rect l="l" t="t" r="r" b="b"/>
            <a:pathLst>
              <a:path w="4565650" h="1524000">
                <a:moveTo>
                  <a:pt x="0" y="0"/>
                </a:moveTo>
                <a:lnTo>
                  <a:pt x="0" y="1524000"/>
                </a:lnTo>
                <a:lnTo>
                  <a:pt x="4565650" y="1524000"/>
                </a:lnTo>
              </a:path>
            </a:pathLst>
          </a:custGeom>
          <a:noFill/>
          <a:ln w="19050">
            <a:solidFill>
              <a:schemeClr val="tx1"/>
            </a:solidFill>
            <a:headEnd type="triangle"/>
            <a:tailEnd type="triangle"/>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4" name="Freeform 93">
            <a:extLst>
              <a:ext uri="{FF2B5EF4-FFF2-40B4-BE49-F238E27FC236}">
                <a16:creationId xmlns:a16="http://schemas.microsoft.com/office/drawing/2014/main" id="{6A3DF8E9-C147-A512-D431-B40B126C9970}"/>
              </a:ext>
            </a:extLst>
          </p:cNvPr>
          <p:cNvSpPr/>
          <p:nvPr/>
        </p:nvSpPr>
        <p:spPr>
          <a:xfrm>
            <a:off x="1308100" y="2854919"/>
            <a:ext cx="4546600" cy="953962"/>
          </a:xfrm>
          <a:custGeom>
            <a:avLst/>
            <a:gdLst>
              <a:gd name="connsiteX0" fmla="*/ 0 w 4546600"/>
              <a:gd name="connsiteY0" fmla="*/ 898525 h 967280"/>
              <a:gd name="connsiteX1" fmla="*/ 98425 w 4546600"/>
              <a:gd name="connsiteY1" fmla="*/ 717550 h 967280"/>
              <a:gd name="connsiteX2" fmla="*/ 184150 w 4546600"/>
              <a:gd name="connsiteY2" fmla="*/ 612775 h 967280"/>
              <a:gd name="connsiteX3" fmla="*/ 295275 w 4546600"/>
              <a:gd name="connsiteY3" fmla="*/ 631825 h 967280"/>
              <a:gd name="connsiteX4" fmla="*/ 387350 w 4546600"/>
              <a:gd name="connsiteY4" fmla="*/ 819150 h 967280"/>
              <a:gd name="connsiteX5" fmla="*/ 447675 w 4546600"/>
              <a:gd name="connsiteY5" fmla="*/ 927100 h 967280"/>
              <a:gd name="connsiteX6" fmla="*/ 514350 w 4546600"/>
              <a:gd name="connsiteY6" fmla="*/ 936625 h 967280"/>
              <a:gd name="connsiteX7" fmla="*/ 606425 w 4546600"/>
              <a:gd name="connsiteY7" fmla="*/ 860425 h 967280"/>
              <a:gd name="connsiteX8" fmla="*/ 720725 w 4546600"/>
              <a:gd name="connsiteY8" fmla="*/ 492125 h 967280"/>
              <a:gd name="connsiteX9" fmla="*/ 800100 w 4546600"/>
              <a:gd name="connsiteY9" fmla="*/ 171450 h 967280"/>
              <a:gd name="connsiteX10" fmla="*/ 952500 w 4546600"/>
              <a:gd name="connsiteY10" fmla="*/ 123825 h 967280"/>
              <a:gd name="connsiteX11" fmla="*/ 1050925 w 4546600"/>
              <a:gd name="connsiteY11" fmla="*/ 330200 h 967280"/>
              <a:gd name="connsiteX12" fmla="*/ 1108075 w 4546600"/>
              <a:gd name="connsiteY12" fmla="*/ 603250 h 967280"/>
              <a:gd name="connsiteX13" fmla="*/ 1206500 w 4546600"/>
              <a:gd name="connsiteY13" fmla="*/ 863600 h 967280"/>
              <a:gd name="connsiteX14" fmla="*/ 1362075 w 4546600"/>
              <a:gd name="connsiteY14" fmla="*/ 949325 h 967280"/>
              <a:gd name="connsiteX15" fmla="*/ 1524000 w 4546600"/>
              <a:gd name="connsiteY15" fmla="*/ 920750 h 967280"/>
              <a:gd name="connsiteX16" fmla="*/ 2066925 w 4546600"/>
              <a:gd name="connsiteY16" fmla="*/ 492125 h 967280"/>
              <a:gd name="connsiteX17" fmla="*/ 2406650 w 4546600"/>
              <a:gd name="connsiteY17" fmla="*/ 231775 h 967280"/>
              <a:gd name="connsiteX18" fmla="*/ 2755900 w 4546600"/>
              <a:gd name="connsiteY18" fmla="*/ 117475 h 967280"/>
              <a:gd name="connsiteX19" fmla="*/ 3019425 w 4546600"/>
              <a:gd name="connsiteY19" fmla="*/ 190500 h 967280"/>
              <a:gd name="connsiteX20" fmla="*/ 3235325 w 4546600"/>
              <a:gd name="connsiteY20" fmla="*/ 415925 h 967280"/>
              <a:gd name="connsiteX21" fmla="*/ 3416300 w 4546600"/>
              <a:gd name="connsiteY21" fmla="*/ 517525 h 967280"/>
              <a:gd name="connsiteX22" fmla="*/ 3603625 w 4546600"/>
              <a:gd name="connsiteY22" fmla="*/ 539750 h 967280"/>
              <a:gd name="connsiteX23" fmla="*/ 3959225 w 4546600"/>
              <a:gd name="connsiteY23" fmla="*/ 422275 h 967280"/>
              <a:gd name="connsiteX24" fmla="*/ 4283075 w 4546600"/>
              <a:gd name="connsiteY24" fmla="*/ 212725 h 967280"/>
              <a:gd name="connsiteX25" fmla="*/ 4546600 w 4546600"/>
              <a:gd name="connsiteY25" fmla="*/ 0 h 967280"/>
              <a:gd name="connsiteX0" fmla="*/ 0 w 4546600"/>
              <a:gd name="connsiteY0" fmla="*/ 898525 h 966169"/>
              <a:gd name="connsiteX1" fmla="*/ 98425 w 4546600"/>
              <a:gd name="connsiteY1" fmla="*/ 717550 h 966169"/>
              <a:gd name="connsiteX2" fmla="*/ 184150 w 4546600"/>
              <a:gd name="connsiteY2" fmla="*/ 612775 h 966169"/>
              <a:gd name="connsiteX3" fmla="*/ 295275 w 4546600"/>
              <a:gd name="connsiteY3" fmla="*/ 631825 h 966169"/>
              <a:gd name="connsiteX4" fmla="*/ 387350 w 4546600"/>
              <a:gd name="connsiteY4" fmla="*/ 819150 h 966169"/>
              <a:gd name="connsiteX5" fmla="*/ 447675 w 4546600"/>
              <a:gd name="connsiteY5" fmla="*/ 927100 h 966169"/>
              <a:gd name="connsiteX6" fmla="*/ 514350 w 4546600"/>
              <a:gd name="connsiteY6" fmla="*/ 936625 h 966169"/>
              <a:gd name="connsiteX7" fmla="*/ 606425 w 4546600"/>
              <a:gd name="connsiteY7" fmla="*/ 860425 h 966169"/>
              <a:gd name="connsiteX8" fmla="*/ 720725 w 4546600"/>
              <a:gd name="connsiteY8" fmla="*/ 492125 h 966169"/>
              <a:gd name="connsiteX9" fmla="*/ 800100 w 4546600"/>
              <a:gd name="connsiteY9" fmla="*/ 171450 h 966169"/>
              <a:gd name="connsiteX10" fmla="*/ 952500 w 4546600"/>
              <a:gd name="connsiteY10" fmla="*/ 123825 h 966169"/>
              <a:gd name="connsiteX11" fmla="*/ 1050925 w 4546600"/>
              <a:gd name="connsiteY11" fmla="*/ 330200 h 966169"/>
              <a:gd name="connsiteX12" fmla="*/ 1108075 w 4546600"/>
              <a:gd name="connsiteY12" fmla="*/ 603250 h 966169"/>
              <a:gd name="connsiteX13" fmla="*/ 1206500 w 4546600"/>
              <a:gd name="connsiteY13" fmla="*/ 863600 h 966169"/>
              <a:gd name="connsiteX14" fmla="*/ 1362075 w 4546600"/>
              <a:gd name="connsiteY14" fmla="*/ 949325 h 966169"/>
              <a:gd name="connsiteX15" fmla="*/ 1524000 w 4546600"/>
              <a:gd name="connsiteY15" fmla="*/ 920750 h 966169"/>
              <a:gd name="connsiteX16" fmla="*/ 2066925 w 4546600"/>
              <a:gd name="connsiteY16" fmla="*/ 492125 h 966169"/>
              <a:gd name="connsiteX17" fmla="*/ 2406650 w 4546600"/>
              <a:gd name="connsiteY17" fmla="*/ 231775 h 966169"/>
              <a:gd name="connsiteX18" fmla="*/ 2755900 w 4546600"/>
              <a:gd name="connsiteY18" fmla="*/ 117475 h 966169"/>
              <a:gd name="connsiteX19" fmla="*/ 3019425 w 4546600"/>
              <a:gd name="connsiteY19" fmla="*/ 190500 h 966169"/>
              <a:gd name="connsiteX20" fmla="*/ 3235325 w 4546600"/>
              <a:gd name="connsiteY20" fmla="*/ 415925 h 966169"/>
              <a:gd name="connsiteX21" fmla="*/ 3416300 w 4546600"/>
              <a:gd name="connsiteY21" fmla="*/ 517525 h 966169"/>
              <a:gd name="connsiteX22" fmla="*/ 3603625 w 4546600"/>
              <a:gd name="connsiteY22" fmla="*/ 539750 h 966169"/>
              <a:gd name="connsiteX23" fmla="*/ 3959225 w 4546600"/>
              <a:gd name="connsiteY23" fmla="*/ 422275 h 966169"/>
              <a:gd name="connsiteX24" fmla="*/ 4283075 w 4546600"/>
              <a:gd name="connsiteY24" fmla="*/ 212725 h 966169"/>
              <a:gd name="connsiteX25" fmla="*/ 4546600 w 4546600"/>
              <a:gd name="connsiteY25" fmla="*/ 0 h 966169"/>
              <a:gd name="connsiteX0" fmla="*/ 0 w 4546600"/>
              <a:gd name="connsiteY0" fmla="*/ 898525 h 953962"/>
              <a:gd name="connsiteX1" fmla="*/ 98425 w 4546600"/>
              <a:gd name="connsiteY1" fmla="*/ 717550 h 953962"/>
              <a:gd name="connsiteX2" fmla="*/ 184150 w 4546600"/>
              <a:gd name="connsiteY2" fmla="*/ 612775 h 953962"/>
              <a:gd name="connsiteX3" fmla="*/ 295275 w 4546600"/>
              <a:gd name="connsiteY3" fmla="*/ 631825 h 953962"/>
              <a:gd name="connsiteX4" fmla="*/ 387350 w 4546600"/>
              <a:gd name="connsiteY4" fmla="*/ 819150 h 953962"/>
              <a:gd name="connsiteX5" fmla="*/ 447675 w 4546600"/>
              <a:gd name="connsiteY5" fmla="*/ 927100 h 953962"/>
              <a:gd name="connsiteX6" fmla="*/ 514350 w 4546600"/>
              <a:gd name="connsiteY6" fmla="*/ 936625 h 953962"/>
              <a:gd name="connsiteX7" fmla="*/ 606425 w 4546600"/>
              <a:gd name="connsiteY7" fmla="*/ 860425 h 953962"/>
              <a:gd name="connsiteX8" fmla="*/ 720725 w 4546600"/>
              <a:gd name="connsiteY8" fmla="*/ 492125 h 953962"/>
              <a:gd name="connsiteX9" fmla="*/ 800100 w 4546600"/>
              <a:gd name="connsiteY9" fmla="*/ 171450 h 953962"/>
              <a:gd name="connsiteX10" fmla="*/ 952500 w 4546600"/>
              <a:gd name="connsiteY10" fmla="*/ 123825 h 953962"/>
              <a:gd name="connsiteX11" fmla="*/ 1050925 w 4546600"/>
              <a:gd name="connsiteY11" fmla="*/ 330200 h 953962"/>
              <a:gd name="connsiteX12" fmla="*/ 1108075 w 4546600"/>
              <a:gd name="connsiteY12" fmla="*/ 603250 h 953962"/>
              <a:gd name="connsiteX13" fmla="*/ 1206500 w 4546600"/>
              <a:gd name="connsiteY13" fmla="*/ 863600 h 953962"/>
              <a:gd name="connsiteX14" fmla="*/ 1362075 w 4546600"/>
              <a:gd name="connsiteY14" fmla="*/ 949325 h 953962"/>
              <a:gd name="connsiteX15" fmla="*/ 1524000 w 4546600"/>
              <a:gd name="connsiteY15" fmla="*/ 920750 h 953962"/>
              <a:gd name="connsiteX16" fmla="*/ 2066925 w 4546600"/>
              <a:gd name="connsiteY16" fmla="*/ 492125 h 953962"/>
              <a:gd name="connsiteX17" fmla="*/ 2406650 w 4546600"/>
              <a:gd name="connsiteY17" fmla="*/ 231775 h 953962"/>
              <a:gd name="connsiteX18" fmla="*/ 2755900 w 4546600"/>
              <a:gd name="connsiteY18" fmla="*/ 117475 h 953962"/>
              <a:gd name="connsiteX19" fmla="*/ 3019425 w 4546600"/>
              <a:gd name="connsiteY19" fmla="*/ 190500 h 953962"/>
              <a:gd name="connsiteX20" fmla="*/ 3235325 w 4546600"/>
              <a:gd name="connsiteY20" fmla="*/ 415925 h 953962"/>
              <a:gd name="connsiteX21" fmla="*/ 3416300 w 4546600"/>
              <a:gd name="connsiteY21" fmla="*/ 517525 h 953962"/>
              <a:gd name="connsiteX22" fmla="*/ 3603625 w 4546600"/>
              <a:gd name="connsiteY22" fmla="*/ 539750 h 953962"/>
              <a:gd name="connsiteX23" fmla="*/ 3959225 w 4546600"/>
              <a:gd name="connsiteY23" fmla="*/ 422275 h 953962"/>
              <a:gd name="connsiteX24" fmla="*/ 4283075 w 4546600"/>
              <a:gd name="connsiteY24" fmla="*/ 212725 h 953962"/>
              <a:gd name="connsiteX25" fmla="*/ 4546600 w 4546600"/>
              <a:gd name="connsiteY25" fmla="*/ 0 h 953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546600" h="953962">
                <a:moveTo>
                  <a:pt x="0" y="898525"/>
                </a:moveTo>
                <a:cubicBezTo>
                  <a:pt x="33866" y="831850"/>
                  <a:pt x="67733" y="765175"/>
                  <a:pt x="98425" y="717550"/>
                </a:cubicBezTo>
                <a:cubicBezTo>
                  <a:pt x="129117" y="669925"/>
                  <a:pt x="151342" y="627062"/>
                  <a:pt x="184150" y="612775"/>
                </a:cubicBezTo>
                <a:cubicBezTo>
                  <a:pt x="216958" y="598487"/>
                  <a:pt x="261408" y="597429"/>
                  <a:pt x="295275" y="631825"/>
                </a:cubicBezTo>
                <a:cubicBezTo>
                  <a:pt x="329142" y="666221"/>
                  <a:pt x="361950" y="769938"/>
                  <a:pt x="387350" y="819150"/>
                </a:cubicBezTo>
                <a:cubicBezTo>
                  <a:pt x="412750" y="868362"/>
                  <a:pt x="426508" y="907521"/>
                  <a:pt x="447675" y="927100"/>
                </a:cubicBezTo>
                <a:cubicBezTo>
                  <a:pt x="468842" y="946679"/>
                  <a:pt x="487892" y="947738"/>
                  <a:pt x="514350" y="936625"/>
                </a:cubicBezTo>
                <a:cubicBezTo>
                  <a:pt x="540808" y="925513"/>
                  <a:pt x="572029" y="934508"/>
                  <a:pt x="606425" y="860425"/>
                </a:cubicBezTo>
                <a:cubicBezTo>
                  <a:pt x="640821" y="786342"/>
                  <a:pt x="688446" y="606954"/>
                  <a:pt x="720725" y="492125"/>
                </a:cubicBezTo>
                <a:cubicBezTo>
                  <a:pt x="753004" y="377296"/>
                  <a:pt x="761471" y="232833"/>
                  <a:pt x="800100" y="171450"/>
                </a:cubicBezTo>
                <a:cubicBezTo>
                  <a:pt x="838729" y="110067"/>
                  <a:pt x="910696" y="97367"/>
                  <a:pt x="952500" y="123825"/>
                </a:cubicBezTo>
                <a:cubicBezTo>
                  <a:pt x="994304" y="150283"/>
                  <a:pt x="1024996" y="250296"/>
                  <a:pt x="1050925" y="330200"/>
                </a:cubicBezTo>
                <a:cubicBezTo>
                  <a:pt x="1076854" y="410104"/>
                  <a:pt x="1082146" y="514350"/>
                  <a:pt x="1108075" y="603250"/>
                </a:cubicBezTo>
                <a:cubicBezTo>
                  <a:pt x="1134004" y="692150"/>
                  <a:pt x="1164167" y="805921"/>
                  <a:pt x="1206500" y="863600"/>
                </a:cubicBezTo>
                <a:cubicBezTo>
                  <a:pt x="1248833" y="921279"/>
                  <a:pt x="1305983" y="942975"/>
                  <a:pt x="1362075" y="949325"/>
                </a:cubicBezTo>
                <a:cubicBezTo>
                  <a:pt x="1418167" y="955675"/>
                  <a:pt x="1406525" y="962025"/>
                  <a:pt x="1524000" y="920750"/>
                </a:cubicBezTo>
                <a:cubicBezTo>
                  <a:pt x="1641475" y="879475"/>
                  <a:pt x="1919817" y="606954"/>
                  <a:pt x="2066925" y="492125"/>
                </a:cubicBezTo>
                <a:cubicBezTo>
                  <a:pt x="2214033" y="377296"/>
                  <a:pt x="2291821" y="294217"/>
                  <a:pt x="2406650" y="231775"/>
                </a:cubicBezTo>
                <a:cubicBezTo>
                  <a:pt x="2521479" y="169333"/>
                  <a:pt x="2653771" y="124354"/>
                  <a:pt x="2755900" y="117475"/>
                </a:cubicBezTo>
                <a:cubicBezTo>
                  <a:pt x="2858029" y="110596"/>
                  <a:pt x="2939521" y="140758"/>
                  <a:pt x="3019425" y="190500"/>
                </a:cubicBezTo>
                <a:cubicBezTo>
                  <a:pt x="3099329" y="240242"/>
                  <a:pt x="3169179" y="361421"/>
                  <a:pt x="3235325" y="415925"/>
                </a:cubicBezTo>
                <a:cubicBezTo>
                  <a:pt x="3301471" y="470429"/>
                  <a:pt x="3354917" y="496888"/>
                  <a:pt x="3416300" y="517525"/>
                </a:cubicBezTo>
                <a:cubicBezTo>
                  <a:pt x="3477683" y="538162"/>
                  <a:pt x="3513138" y="555625"/>
                  <a:pt x="3603625" y="539750"/>
                </a:cubicBezTo>
                <a:cubicBezTo>
                  <a:pt x="3694112" y="523875"/>
                  <a:pt x="3845983" y="476779"/>
                  <a:pt x="3959225" y="422275"/>
                </a:cubicBezTo>
                <a:cubicBezTo>
                  <a:pt x="4072467" y="367771"/>
                  <a:pt x="4185179" y="283104"/>
                  <a:pt x="4283075" y="212725"/>
                </a:cubicBezTo>
                <a:cubicBezTo>
                  <a:pt x="4380971" y="142346"/>
                  <a:pt x="4463785" y="71173"/>
                  <a:pt x="4546600" y="0"/>
                </a:cubicBezTo>
              </a:path>
            </a:pathLst>
          </a:cu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91072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nodePh="1">
                                  <p:stCondLst>
                                    <p:cond delay="0"/>
                                  </p:stCondLst>
                                  <p:endCondLst>
                                    <p:cond evt="begin" delay="0">
                                      <p:tn val="7"/>
                                    </p:cond>
                                  </p:endCondLst>
                                  <p:childTnLst>
                                    <p:set>
                                      <p:cBhvr>
                                        <p:cTn id="8" dur="1" fill="hold">
                                          <p:stCondLst>
                                            <p:cond delay="0"/>
                                          </p:stCondLst>
                                        </p:cTn>
                                        <p:tgtEl>
                                          <p:spTgt spid="16">
                                            <p:txEl>
                                              <p:charRg st="4294967295" end="429496729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FA060E-A688-D8F1-B032-73448B7AAC9C}"/>
              </a:ext>
            </a:extLst>
          </p:cNvPr>
          <p:cNvSpPr>
            <a:spLocks noGrp="1"/>
          </p:cNvSpPr>
          <p:nvPr>
            <p:ph type="title"/>
          </p:nvPr>
        </p:nvSpPr>
        <p:spPr/>
        <p:txBody>
          <a:bodyPr>
            <a:normAutofit/>
          </a:bodyPr>
          <a:lstStyle/>
          <a:p>
            <a:r>
              <a:rPr lang="en-GB" dirty="0"/>
              <a:t>Precision ONCOLOGY</a:t>
            </a:r>
            <a:br>
              <a:rPr lang="en-GB" dirty="0"/>
            </a:br>
            <a:r>
              <a:rPr lang="en-GB" dirty="0"/>
              <a:t>ANIMATED VIDEO</a:t>
            </a:r>
            <a:br>
              <a:rPr lang="en-GB" dirty="0"/>
            </a:br>
            <a:br>
              <a:rPr lang="en-GB" dirty="0"/>
            </a:br>
            <a:r>
              <a:rPr lang="en-GB" dirty="0"/>
              <a:t>sample collection, test request, guidelines, diagnostic modalities</a:t>
            </a:r>
            <a:br>
              <a:rPr lang="en-GB" dirty="0"/>
            </a:br>
            <a:r>
              <a:rPr lang="en-GB" dirty="0"/>
              <a:t>prostate cancer </a:t>
            </a:r>
          </a:p>
        </p:txBody>
      </p:sp>
      <p:sp>
        <p:nvSpPr>
          <p:cNvPr id="3" name="Subtítulo 2">
            <a:extLst>
              <a:ext uri="{FF2B5EF4-FFF2-40B4-BE49-F238E27FC236}">
                <a16:creationId xmlns:a16="http://schemas.microsoft.com/office/drawing/2014/main" id="{4939EB3A-E7AC-AEA7-B83C-19D910CB8ECB}"/>
              </a:ext>
            </a:extLst>
          </p:cNvPr>
          <p:cNvSpPr>
            <a:spLocks noGrp="1"/>
          </p:cNvSpPr>
          <p:nvPr>
            <p:ph type="subTitle" idx="1"/>
          </p:nvPr>
        </p:nvSpPr>
        <p:spPr/>
        <p:txBody>
          <a:bodyPr vert="horz" lIns="0" tIns="0" rIns="0" bIns="0" rtlCol="0" anchor="t">
            <a:normAutofit/>
          </a:bodyPr>
          <a:lstStyle/>
          <a:p>
            <a:r>
              <a:rPr lang="en-GB" b="1" dirty="0"/>
              <a:t>Dr Alexander Wyatt </a:t>
            </a:r>
          </a:p>
          <a:p>
            <a:endParaRPr lang="en-GB" dirty="0"/>
          </a:p>
          <a:p>
            <a:r>
              <a:rPr lang="en-GB" sz="2400" b="1">
                <a:latin typeface="Arial"/>
                <a:ea typeface="Verdana"/>
                <a:cs typeface="Arial"/>
              </a:rPr>
              <a:t>September 2024</a:t>
            </a:r>
          </a:p>
        </p:txBody>
      </p:sp>
      <p:sp>
        <p:nvSpPr>
          <p:cNvPr id="4" name="Marcador de contenido 3">
            <a:extLst>
              <a:ext uri="{FF2B5EF4-FFF2-40B4-BE49-F238E27FC236}">
                <a16:creationId xmlns:a16="http://schemas.microsoft.com/office/drawing/2014/main" id="{FD72AD63-C221-B5EF-6721-6AFD7EC4869B}"/>
              </a:ext>
            </a:extLst>
          </p:cNvPr>
          <p:cNvSpPr>
            <a:spLocks noGrp="1"/>
          </p:cNvSpPr>
          <p:nvPr>
            <p:ph sz="quarter" idx="15"/>
          </p:nvPr>
        </p:nvSpPr>
        <p:spPr>
          <a:xfrm>
            <a:off x="119336" y="6356351"/>
            <a:ext cx="11089231" cy="437133"/>
          </a:xfrm>
        </p:spPr>
        <p:txBody>
          <a:bodyPr/>
          <a:lstStyle/>
          <a:p>
            <a:endParaRPr lang="en-US" dirty="0">
              <a:solidFill>
                <a:schemeClr val="tx2"/>
              </a:solidFill>
            </a:endParaRPr>
          </a:p>
        </p:txBody>
      </p:sp>
      <p:sp>
        <p:nvSpPr>
          <p:cNvPr id="5" name="Marcador de número de diapositiva 4">
            <a:extLst>
              <a:ext uri="{FF2B5EF4-FFF2-40B4-BE49-F238E27FC236}">
                <a16:creationId xmlns:a16="http://schemas.microsoft.com/office/drawing/2014/main" id="{027B48A3-776B-8CD8-FB94-4C8DA2CB808C}"/>
              </a:ext>
            </a:extLst>
          </p:cNvPr>
          <p:cNvSpPr>
            <a:spLocks noGrp="1"/>
          </p:cNvSpPr>
          <p:nvPr>
            <p:ph type="sldNum" sz="quarter" idx="4"/>
          </p:nvPr>
        </p:nvSpPr>
        <p:spPr/>
        <p:txBody>
          <a:bodyPr/>
          <a:lstStyle/>
          <a:p>
            <a:fld id="{FCE43C0F-8A7B-3A4B-9DB5-B3472E36E833}" type="slidenum">
              <a:rPr lang="en-GB" smtClean="0"/>
              <a:pPr/>
              <a:t>2</a:t>
            </a:fld>
            <a:endParaRPr lang="en-GB" dirty="0"/>
          </a:p>
        </p:txBody>
      </p:sp>
    </p:spTree>
    <p:extLst>
      <p:ext uri="{BB962C8B-B14F-4D97-AF65-F5344CB8AC3E}">
        <p14:creationId xmlns:p14="http://schemas.microsoft.com/office/powerpoint/2010/main" val="17390283"/>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Marcador de contenido 13">
            <a:extLst>
              <a:ext uri="{FF2B5EF4-FFF2-40B4-BE49-F238E27FC236}">
                <a16:creationId xmlns:a16="http://schemas.microsoft.com/office/drawing/2014/main" id="{3F6D006C-64D6-51B6-AF78-A0F547A2147E}"/>
              </a:ext>
            </a:extLst>
          </p:cNvPr>
          <p:cNvSpPr>
            <a:spLocks noGrp="1"/>
          </p:cNvSpPr>
          <p:nvPr>
            <p:ph sz="quarter" idx="12"/>
          </p:nvPr>
        </p:nvSpPr>
        <p:spPr>
          <a:xfrm>
            <a:off x="620713" y="999050"/>
            <a:ext cx="10963275" cy="4525963"/>
          </a:xfrm>
        </p:spPr>
        <p:txBody>
          <a:bodyPr/>
          <a:lstStyle/>
          <a:p>
            <a:r>
              <a:rPr lang="en-US" sz="1800" dirty="0"/>
              <a:t>ctDNA fraction is positively associated with progressive disease burden</a:t>
            </a:r>
          </a:p>
          <a:p>
            <a:r>
              <a:rPr lang="en-US" sz="1800" dirty="0"/>
              <a:t>The optimal time to order a ctDNA test for cancer genotyping is at times of clinical disease progression</a:t>
            </a:r>
          </a:p>
          <a:p>
            <a:r>
              <a:rPr lang="en-US" sz="1800" dirty="0"/>
              <a:t>If ctDNA tests are ordered while cancer is responding to treatment, there is unlikely to be ctDNA present (meaning that the cancer is not being tested)</a:t>
            </a:r>
            <a:endParaRPr lang="en-GB" sz="1800" dirty="0"/>
          </a:p>
        </p:txBody>
      </p:sp>
      <p:sp>
        <p:nvSpPr>
          <p:cNvPr id="2" name="Title 1">
            <a:extLst>
              <a:ext uri="{FF2B5EF4-FFF2-40B4-BE49-F238E27FC236}">
                <a16:creationId xmlns:a16="http://schemas.microsoft.com/office/drawing/2014/main" id="{869E71E7-D625-4D18-88DA-C14E7C22193D}"/>
              </a:ext>
            </a:extLst>
          </p:cNvPr>
          <p:cNvSpPr>
            <a:spLocks noGrp="1"/>
          </p:cNvSpPr>
          <p:nvPr>
            <p:ph type="title"/>
          </p:nvPr>
        </p:nvSpPr>
        <p:spPr>
          <a:xfrm>
            <a:off x="619201" y="259200"/>
            <a:ext cx="10963199" cy="864000"/>
          </a:xfrm>
        </p:spPr>
        <p:txBody>
          <a:bodyPr/>
          <a:lstStyle/>
          <a:p>
            <a:r>
              <a:rPr lang="en-CA" dirty="0"/>
              <a:t>Plasma free dna (</a:t>
            </a:r>
            <a:r>
              <a:rPr lang="en-CA" cap="none" dirty="0"/>
              <a:t>ct</a:t>
            </a:r>
            <a:r>
              <a:rPr lang="en-CA" dirty="0"/>
              <a:t>dna)</a:t>
            </a:r>
          </a:p>
        </p:txBody>
      </p:sp>
      <p:sp>
        <p:nvSpPr>
          <p:cNvPr id="10" name="Slide Number Placeholder 9">
            <a:extLst>
              <a:ext uri="{FF2B5EF4-FFF2-40B4-BE49-F238E27FC236}">
                <a16:creationId xmlns:a16="http://schemas.microsoft.com/office/drawing/2014/main" id="{CFD9F6AB-831C-8D95-6E26-39F2D9C46674}"/>
              </a:ext>
            </a:extLst>
          </p:cNvPr>
          <p:cNvSpPr>
            <a:spLocks noGrp="1"/>
          </p:cNvSpPr>
          <p:nvPr>
            <p:ph type="sldNum" sz="quarter" idx="4"/>
          </p:nvPr>
        </p:nvSpPr>
        <p:spPr>
          <a:xfrm>
            <a:off x="10800523" y="6428359"/>
            <a:ext cx="781877" cy="365125"/>
          </a:xfrm>
        </p:spPr>
        <p:txBody>
          <a:bodyPr/>
          <a:lstStyle/>
          <a:p>
            <a:fld id="{58C1EAFC-9660-4A13-8A2A-6D8F7B0405F6}" type="slidenum">
              <a:rPr lang="en-CA" smtClean="0"/>
              <a:pPr/>
              <a:t>20</a:t>
            </a:fld>
            <a:endParaRPr lang="en-CA" dirty="0"/>
          </a:p>
        </p:txBody>
      </p:sp>
      <p:sp>
        <p:nvSpPr>
          <p:cNvPr id="18" name="Oval 17">
            <a:extLst>
              <a:ext uri="{FF2B5EF4-FFF2-40B4-BE49-F238E27FC236}">
                <a16:creationId xmlns:a16="http://schemas.microsoft.com/office/drawing/2014/main" id="{6BF6247C-3FFB-8F0B-9116-A5F256A499BE}"/>
              </a:ext>
            </a:extLst>
          </p:cNvPr>
          <p:cNvSpPr/>
          <p:nvPr/>
        </p:nvSpPr>
        <p:spPr>
          <a:xfrm>
            <a:off x="9467411" y="4791968"/>
            <a:ext cx="1466089" cy="1466089"/>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9" name="Picture 18">
            <a:extLst>
              <a:ext uri="{FF2B5EF4-FFF2-40B4-BE49-F238E27FC236}">
                <a16:creationId xmlns:a16="http://schemas.microsoft.com/office/drawing/2014/main" id="{7AB4D5E3-3376-1DE1-FFF1-3BFA66FBFA08}"/>
              </a:ext>
            </a:extLst>
          </p:cNvPr>
          <p:cNvPicPr>
            <a:picLocks noChangeAspect="1"/>
          </p:cNvPicPr>
          <p:nvPr/>
        </p:nvPicPr>
        <p:blipFill>
          <a:blip r:embed="rId2"/>
          <a:srcRect/>
          <a:stretch/>
        </p:blipFill>
        <p:spPr>
          <a:xfrm>
            <a:off x="9740643" y="5045923"/>
            <a:ext cx="547006" cy="1003531"/>
          </a:xfrm>
          <a:prstGeom prst="rect">
            <a:avLst/>
          </a:prstGeom>
        </p:spPr>
      </p:pic>
      <p:sp>
        <p:nvSpPr>
          <p:cNvPr id="20" name="TextBox 19">
            <a:extLst>
              <a:ext uri="{FF2B5EF4-FFF2-40B4-BE49-F238E27FC236}">
                <a16:creationId xmlns:a16="http://schemas.microsoft.com/office/drawing/2014/main" id="{6F62C167-6DBA-E59D-3E75-017DBFAB3AAC}"/>
              </a:ext>
            </a:extLst>
          </p:cNvPr>
          <p:cNvSpPr txBox="1"/>
          <p:nvPr/>
        </p:nvSpPr>
        <p:spPr>
          <a:xfrm>
            <a:off x="10328215" y="5104920"/>
            <a:ext cx="343043" cy="123111"/>
          </a:xfrm>
          <a:prstGeom prst="rect">
            <a:avLst/>
          </a:prstGeom>
          <a:noFill/>
        </p:spPr>
        <p:txBody>
          <a:bodyPr wrap="none" lIns="0" tIns="0" rIns="0" bIns="0" rtlCol="0">
            <a:spAutoFit/>
          </a:bodyPr>
          <a:lstStyle/>
          <a:p>
            <a:r>
              <a:rPr lang="en-US" sz="800" dirty="0">
                <a:solidFill>
                  <a:srgbClr val="505050"/>
                </a:solidFill>
                <a:latin typeface="Arial" panose="020B0604020202020204" pitchFamily="34" charset="0"/>
                <a:ea typeface="Aileron" charset="0"/>
                <a:cs typeface="Arial" panose="020B0604020202020204" pitchFamily="34" charset="0"/>
              </a:rPr>
              <a:t>Plasma</a:t>
            </a:r>
          </a:p>
        </p:txBody>
      </p:sp>
      <p:sp>
        <p:nvSpPr>
          <p:cNvPr id="21" name="TextBox 20">
            <a:extLst>
              <a:ext uri="{FF2B5EF4-FFF2-40B4-BE49-F238E27FC236}">
                <a16:creationId xmlns:a16="http://schemas.microsoft.com/office/drawing/2014/main" id="{51B71ED1-293B-1501-2C64-6D778EF9A78B}"/>
              </a:ext>
            </a:extLst>
          </p:cNvPr>
          <p:cNvSpPr txBox="1"/>
          <p:nvPr/>
        </p:nvSpPr>
        <p:spPr>
          <a:xfrm>
            <a:off x="10328215" y="5312664"/>
            <a:ext cx="416781" cy="221599"/>
          </a:xfrm>
          <a:prstGeom prst="rect">
            <a:avLst/>
          </a:prstGeom>
          <a:noFill/>
        </p:spPr>
        <p:txBody>
          <a:bodyPr wrap="none" lIns="0" tIns="0" rIns="0" bIns="0" rtlCol="0">
            <a:spAutoFit/>
          </a:bodyPr>
          <a:lstStyle/>
          <a:p>
            <a:pPr>
              <a:lnSpc>
                <a:spcPct val="90000"/>
              </a:lnSpc>
            </a:pPr>
            <a:r>
              <a:rPr lang="en-US" sz="800" dirty="0">
                <a:solidFill>
                  <a:srgbClr val="505050"/>
                </a:solidFill>
                <a:latin typeface="Arial" panose="020B0604020202020204" pitchFamily="34" charset="0"/>
                <a:ea typeface="Aileron" charset="0"/>
                <a:cs typeface="Arial" panose="020B0604020202020204" pitchFamily="34" charset="0"/>
              </a:rPr>
              <a:t>WBCs &amp; </a:t>
            </a:r>
            <a:br>
              <a:rPr lang="en-US" sz="800" dirty="0">
                <a:solidFill>
                  <a:srgbClr val="505050"/>
                </a:solidFill>
                <a:latin typeface="Arial" panose="020B0604020202020204" pitchFamily="34" charset="0"/>
                <a:ea typeface="Aileron" charset="0"/>
                <a:cs typeface="Arial" panose="020B0604020202020204" pitchFamily="34" charset="0"/>
              </a:rPr>
            </a:br>
            <a:r>
              <a:rPr lang="en-US" sz="800" dirty="0">
                <a:solidFill>
                  <a:srgbClr val="505050"/>
                </a:solidFill>
                <a:latin typeface="Arial" panose="020B0604020202020204" pitchFamily="34" charset="0"/>
                <a:ea typeface="Aileron" charset="0"/>
                <a:cs typeface="Arial" panose="020B0604020202020204" pitchFamily="34" charset="0"/>
              </a:rPr>
              <a:t>platelets</a:t>
            </a:r>
          </a:p>
        </p:txBody>
      </p:sp>
      <p:cxnSp>
        <p:nvCxnSpPr>
          <p:cNvPr id="22" name="Straight Connector 21">
            <a:extLst>
              <a:ext uri="{FF2B5EF4-FFF2-40B4-BE49-F238E27FC236}">
                <a16:creationId xmlns:a16="http://schemas.microsoft.com/office/drawing/2014/main" id="{6ADB202C-E111-3B34-BDDB-9EFBE5E390F3}"/>
              </a:ext>
            </a:extLst>
          </p:cNvPr>
          <p:cNvCxnSpPr/>
          <p:nvPr/>
        </p:nvCxnSpPr>
        <p:spPr>
          <a:xfrm flipH="1">
            <a:off x="10186707" y="5246097"/>
            <a:ext cx="550718" cy="0"/>
          </a:xfrm>
          <a:prstGeom prst="line">
            <a:avLst/>
          </a:prstGeom>
          <a:ln w="1587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6D52C847-03A1-4AAA-7687-9E3115E434F5}"/>
              </a:ext>
            </a:extLst>
          </p:cNvPr>
          <p:cNvSpPr txBox="1"/>
          <p:nvPr/>
        </p:nvSpPr>
        <p:spPr>
          <a:xfrm>
            <a:off x="10328215" y="5685236"/>
            <a:ext cx="267702" cy="123111"/>
          </a:xfrm>
          <a:prstGeom prst="rect">
            <a:avLst/>
          </a:prstGeom>
          <a:noFill/>
        </p:spPr>
        <p:txBody>
          <a:bodyPr wrap="none" lIns="0" tIns="0" rIns="0" bIns="0" rtlCol="0">
            <a:spAutoFit/>
          </a:bodyPr>
          <a:lstStyle/>
          <a:p>
            <a:r>
              <a:rPr lang="en-US" sz="800" dirty="0">
                <a:solidFill>
                  <a:srgbClr val="505050"/>
                </a:solidFill>
                <a:latin typeface="Arial" panose="020B0604020202020204" pitchFamily="34" charset="0"/>
                <a:ea typeface="Aileron" charset="0"/>
                <a:cs typeface="Arial" panose="020B0604020202020204" pitchFamily="34" charset="0"/>
              </a:rPr>
              <a:t>RBCs</a:t>
            </a:r>
          </a:p>
        </p:txBody>
      </p:sp>
      <p:cxnSp>
        <p:nvCxnSpPr>
          <p:cNvPr id="24" name="Straight Connector 23">
            <a:extLst>
              <a:ext uri="{FF2B5EF4-FFF2-40B4-BE49-F238E27FC236}">
                <a16:creationId xmlns:a16="http://schemas.microsoft.com/office/drawing/2014/main" id="{8A738FDA-3BAD-519B-F693-B0A2E0206B3F}"/>
              </a:ext>
            </a:extLst>
          </p:cNvPr>
          <p:cNvCxnSpPr/>
          <p:nvPr/>
        </p:nvCxnSpPr>
        <p:spPr>
          <a:xfrm flipH="1">
            <a:off x="10186707" y="5822887"/>
            <a:ext cx="550718" cy="0"/>
          </a:xfrm>
          <a:prstGeom prst="line">
            <a:avLst/>
          </a:prstGeom>
          <a:ln w="1587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B094EF89-758E-0C10-B580-F3E44DF39C0A}"/>
              </a:ext>
            </a:extLst>
          </p:cNvPr>
          <p:cNvCxnSpPr/>
          <p:nvPr/>
        </p:nvCxnSpPr>
        <p:spPr>
          <a:xfrm flipH="1">
            <a:off x="10186707" y="5549829"/>
            <a:ext cx="550718" cy="0"/>
          </a:xfrm>
          <a:prstGeom prst="line">
            <a:avLst/>
          </a:prstGeom>
          <a:ln w="1587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pic>
        <p:nvPicPr>
          <p:cNvPr id="26" name="Content Placeholder 3">
            <a:extLst>
              <a:ext uri="{FF2B5EF4-FFF2-40B4-BE49-F238E27FC236}">
                <a16:creationId xmlns:a16="http://schemas.microsoft.com/office/drawing/2014/main" id="{4FDFA48B-2B66-B6AA-3CC9-7B34E335C26D}"/>
              </a:ext>
            </a:extLst>
          </p:cNvPr>
          <p:cNvPicPr>
            <a:picLocks noChangeAspect="1"/>
          </p:cNvPicPr>
          <p:nvPr/>
        </p:nvPicPr>
        <p:blipFill rotWithShape="1">
          <a:blip r:embed="rId3"/>
          <a:srcRect l="11226" t="53932" r="32084"/>
          <a:stretch/>
        </p:blipFill>
        <p:spPr>
          <a:xfrm>
            <a:off x="1276865" y="4525908"/>
            <a:ext cx="4596713" cy="1783412"/>
          </a:xfrm>
          <a:prstGeom prst="rect">
            <a:avLst/>
          </a:prstGeom>
        </p:spPr>
      </p:pic>
      <p:sp>
        <p:nvSpPr>
          <p:cNvPr id="27" name="TextBox 26">
            <a:extLst>
              <a:ext uri="{FF2B5EF4-FFF2-40B4-BE49-F238E27FC236}">
                <a16:creationId xmlns:a16="http://schemas.microsoft.com/office/drawing/2014/main" id="{CD1B40C2-036E-2F68-A5B5-B9862DB7E077}"/>
              </a:ext>
            </a:extLst>
          </p:cNvPr>
          <p:cNvSpPr txBox="1"/>
          <p:nvPr/>
        </p:nvSpPr>
        <p:spPr>
          <a:xfrm>
            <a:off x="2711624" y="6101375"/>
            <a:ext cx="1368000" cy="124650"/>
          </a:xfrm>
          <a:prstGeom prst="rect">
            <a:avLst/>
          </a:prstGeom>
          <a:solidFill>
            <a:schemeClr val="bg1"/>
          </a:solidFill>
        </p:spPr>
        <p:txBody>
          <a:bodyPr wrap="square" lIns="0" tIns="0" rIns="0" bIns="0" rtlCol="0">
            <a:spAutoFit/>
          </a:bodyPr>
          <a:lstStyle/>
          <a:p>
            <a:pPr algn="ctr">
              <a:lnSpc>
                <a:spcPct val="90000"/>
              </a:lnSpc>
            </a:pPr>
            <a:r>
              <a:rPr lang="en-US" sz="900" b="1" dirty="0">
                <a:latin typeface="Arial" panose="020B0604020202020204" pitchFamily="34" charset="0"/>
                <a:ea typeface="Aileron" charset="0"/>
                <a:cs typeface="Arial" panose="020B0604020202020204" pitchFamily="34" charset="0"/>
              </a:rPr>
              <a:t>Timing of testing</a:t>
            </a:r>
          </a:p>
        </p:txBody>
      </p:sp>
      <p:sp>
        <p:nvSpPr>
          <p:cNvPr id="28" name="TextBox 27">
            <a:extLst>
              <a:ext uri="{FF2B5EF4-FFF2-40B4-BE49-F238E27FC236}">
                <a16:creationId xmlns:a16="http://schemas.microsoft.com/office/drawing/2014/main" id="{780F066D-2B65-0171-811A-7416B6241299}"/>
              </a:ext>
            </a:extLst>
          </p:cNvPr>
          <p:cNvSpPr txBox="1"/>
          <p:nvPr/>
        </p:nvSpPr>
        <p:spPr>
          <a:xfrm>
            <a:off x="475685" y="4373670"/>
            <a:ext cx="1368000" cy="110800"/>
          </a:xfrm>
          <a:prstGeom prst="rect">
            <a:avLst/>
          </a:prstGeom>
          <a:noFill/>
        </p:spPr>
        <p:txBody>
          <a:bodyPr wrap="square" lIns="0" tIns="0" rIns="0" bIns="0" rtlCol="0">
            <a:spAutoFit/>
          </a:bodyPr>
          <a:lstStyle/>
          <a:p>
            <a:pPr>
              <a:lnSpc>
                <a:spcPct val="90000"/>
              </a:lnSpc>
            </a:pPr>
            <a:r>
              <a:rPr lang="en-US" sz="800" b="1" dirty="0">
                <a:latin typeface="Arial" panose="020B0604020202020204" pitchFamily="34" charset="0"/>
                <a:ea typeface="Aileron" charset="0"/>
                <a:cs typeface="Arial" panose="020B0604020202020204" pitchFamily="34" charset="0"/>
              </a:rPr>
              <a:t>Sample types</a:t>
            </a:r>
          </a:p>
        </p:txBody>
      </p:sp>
      <p:sp>
        <p:nvSpPr>
          <p:cNvPr id="29" name="TextBox 28">
            <a:extLst>
              <a:ext uri="{FF2B5EF4-FFF2-40B4-BE49-F238E27FC236}">
                <a16:creationId xmlns:a16="http://schemas.microsoft.com/office/drawing/2014/main" id="{1A90495E-4F1C-0415-F04B-8845CAB9CD3F}"/>
              </a:ext>
            </a:extLst>
          </p:cNvPr>
          <p:cNvSpPr txBox="1"/>
          <p:nvPr/>
        </p:nvSpPr>
        <p:spPr>
          <a:xfrm>
            <a:off x="475685" y="4636604"/>
            <a:ext cx="864000" cy="110800"/>
          </a:xfrm>
          <a:prstGeom prst="rect">
            <a:avLst/>
          </a:prstGeom>
          <a:noFill/>
        </p:spPr>
        <p:txBody>
          <a:bodyPr wrap="square" lIns="0" tIns="0" rIns="0" bIns="0" rtlCol="0">
            <a:spAutoFit/>
          </a:bodyPr>
          <a:lstStyle/>
          <a:p>
            <a:pPr>
              <a:lnSpc>
                <a:spcPct val="90000"/>
              </a:lnSpc>
            </a:pPr>
            <a:r>
              <a:rPr lang="en-US" sz="800" dirty="0">
                <a:latin typeface="Arial" panose="020B0604020202020204" pitchFamily="34" charset="0"/>
                <a:ea typeface="Aileron" charset="0"/>
                <a:cs typeface="Arial" panose="020B0604020202020204" pitchFamily="34" charset="0"/>
              </a:rPr>
              <a:t>Germline</a:t>
            </a:r>
          </a:p>
        </p:txBody>
      </p:sp>
      <p:sp>
        <p:nvSpPr>
          <p:cNvPr id="30" name="TextBox 29">
            <a:extLst>
              <a:ext uri="{FF2B5EF4-FFF2-40B4-BE49-F238E27FC236}">
                <a16:creationId xmlns:a16="http://schemas.microsoft.com/office/drawing/2014/main" id="{44A343FE-2059-8020-49FC-AA19C19A9CB2}"/>
              </a:ext>
            </a:extLst>
          </p:cNvPr>
          <p:cNvSpPr txBox="1"/>
          <p:nvPr/>
        </p:nvSpPr>
        <p:spPr>
          <a:xfrm>
            <a:off x="475685" y="5016400"/>
            <a:ext cx="864000" cy="110800"/>
          </a:xfrm>
          <a:prstGeom prst="rect">
            <a:avLst/>
          </a:prstGeom>
          <a:noFill/>
        </p:spPr>
        <p:txBody>
          <a:bodyPr wrap="square" lIns="0" tIns="0" rIns="0" bIns="0" rtlCol="0">
            <a:spAutoFit/>
          </a:bodyPr>
          <a:lstStyle/>
          <a:p>
            <a:pPr>
              <a:lnSpc>
                <a:spcPct val="90000"/>
              </a:lnSpc>
            </a:pPr>
            <a:r>
              <a:rPr lang="en-US" sz="800" dirty="0">
                <a:latin typeface="Arial" panose="020B0604020202020204" pitchFamily="34" charset="0"/>
                <a:ea typeface="Aileron" charset="0"/>
                <a:cs typeface="Arial" panose="020B0604020202020204" pitchFamily="34" charset="0"/>
              </a:rPr>
              <a:t>Primary tissue</a:t>
            </a:r>
          </a:p>
        </p:txBody>
      </p:sp>
      <p:sp>
        <p:nvSpPr>
          <p:cNvPr id="31" name="TextBox 30">
            <a:extLst>
              <a:ext uri="{FF2B5EF4-FFF2-40B4-BE49-F238E27FC236}">
                <a16:creationId xmlns:a16="http://schemas.microsoft.com/office/drawing/2014/main" id="{239A1F6D-13D5-958C-AD40-138FBA388288}"/>
              </a:ext>
            </a:extLst>
          </p:cNvPr>
          <p:cNvSpPr txBox="1"/>
          <p:nvPr/>
        </p:nvSpPr>
        <p:spPr>
          <a:xfrm>
            <a:off x="475685" y="5390135"/>
            <a:ext cx="792000" cy="110800"/>
          </a:xfrm>
          <a:prstGeom prst="rect">
            <a:avLst/>
          </a:prstGeom>
          <a:solidFill>
            <a:schemeClr val="bg1"/>
          </a:solidFill>
        </p:spPr>
        <p:txBody>
          <a:bodyPr wrap="square" lIns="0" tIns="0" rIns="0" bIns="0" rtlCol="0">
            <a:spAutoFit/>
          </a:bodyPr>
          <a:lstStyle/>
          <a:p>
            <a:pPr>
              <a:lnSpc>
                <a:spcPct val="90000"/>
              </a:lnSpc>
            </a:pPr>
            <a:r>
              <a:rPr lang="en-US" sz="800" dirty="0">
                <a:latin typeface="Arial" panose="020B0604020202020204" pitchFamily="34" charset="0"/>
                <a:ea typeface="Aileron" charset="0"/>
                <a:cs typeface="Arial" panose="020B0604020202020204" pitchFamily="34" charset="0"/>
              </a:rPr>
              <a:t>Metastatic tissue</a:t>
            </a:r>
          </a:p>
        </p:txBody>
      </p:sp>
      <p:sp>
        <p:nvSpPr>
          <p:cNvPr id="32" name="TextBox 31">
            <a:extLst>
              <a:ext uri="{FF2B5EF4-FFF2-40B4-BE49-F238E27FC236}">
                <a16:creationId xmlns:a16="http://schemas.microsoft.com/office/drawing/2014/main" id="{F28E6F8F-B369-B36A-6B10-247D1E62AFA4}"/>
              </a:ext>
            </a:extLst>
          </p:cNvPr>
          <p:cNvSpPr txBox="1"/>
          <p:nvPr/>
        </p:nvSpPr>
        <p:spPr>
          <a:xfrm>
            <a:off x="475685" y="5769931"/>
            <a:ext cx="956388" cy="110800"/>
          </a:xfrm>
          <a:prstGeom prst="rect">
            <a:avLst/>
          </a:prstGeom>
          <a:noFill/>
        </p:spPr>
        <p:txBody>
          <a:bodyPr wrap="square" lIns="0" tIns="0" rIns="0" bIns="0" rtlCol="0">
            <a:spAutoFit/>
          </a:bodyPr>
          <a:lstStyle/>
          <a:p>
            <a:pPr>
              <a:lnSpc>
                <a:spcPct val="90000"/>
              </a:lnSpc>
            </a:pPr>
            <a:r>
              <a:rPr lang="en-US" sz="800" dirty="0">
                <a:latin typeface="Arial" panose="020B0604020202020204" pitchFamily="34" charset="0"/>
                <a:ea typeface="Aileron" charset="0"/>
                <a:cs typeface="Arial" panose="020B0604020202020204" pitchFamily="34" charset="0"/>
              </a:rPr>
              <a:t>Plasma ctDNA</a:t>
            </a:r>
          </a:p>
        </p:txBody>
      </p:sp>
      <p:sp>
        <p:nvSpPr>
          <p:cNvPr id="33" name="TextBox 32">
            <a:extLst>
              <a:ext uri="{FF2B5EF4-FFF2-40B4-BE49-F238E27FC236}">
                <a16:creationId xmlns:a16="http://schemas.microsoft.com/office/drawing/2014/main" id="{E507A093-15CC-585A-98D1-9D199E071A7F}"/>
              </a:ext>
            </a:extLst>
          </p:cNvPr>
          <p:cNvSpPr txBox="1"/>
          <p:nvPr/>
        </p:nvSpPr>
        <p:spPr>
          <a:xfrm>
            <a:off x="5231904" y="3779614"/>
            <a:ext cx="550358" cy="138499"/>
          </a:xfrm>
          <a:prstGeom prst="rect">
            <a:avLst/>
          </a:prstGeom>
          <a:noFill/>
        </p:spPr>
        <p:txBody>
          <a:bodyPr wrap="square" lIns="0" tIns="0" rIns="0" bIns="0" rtlCol="0">
            <a:spAutoFit/>
          </a:bodyPr>
          <a:lstStyle/>
          <a:p>
            <a:pPr algn="r">
              <a:lnSpc>
                <a:spcPct val="90000"/>
              </a:lnSpc>
            </a:pPr>
            <a:r>
              <a:rPr lang="en-US" sz="1000" b="1" dirty="0">
                <a:latin typeface="Arial" panose="020B0604020202020204" pitchFamily="34" charset="0"/>
                <a:ea typeface="Aileron" charset="0"/>
                <a:cs typeface="Arial" panose="020B0604020202020204" pitchFamily="34" charset="0"/>
              </a:rPr>
              <a:t>Time</a:t>
            </a:r>
          </a:p>
        </p:txBody>
      </p:sp>
      <p:sp>
        <p:nvSpPr>
          <p:cNvPr id="34" name="TextBox 33">
            <a:extLst>
              <a:ext uri="{FF2B5EF4-FFF2-40B4-BE49-F238E27FC236}">
                <a16:creationId xmlns:a16="http://schemas.microsoft.com/office/drawing/2014/main" id="{1634A229-DB1E-C8D6-63AA-2A1C4EA020DC}"/>
              </a:ext>
            </a:extLst>
          </p:cNvPr>
          <p:cNvSpPr txBox="1"/>
          <p:nvPr/>
        </p:nvSpPr>
        <p:spPr>
          <a:xfrm rot="16200000">
            <a:off x="580278" y="3240309"/>
            <a:ext cx="1064362" cy="138499"/>
          </a:xfrm>
          <a:prstGeom prst="rect">
            <a:avLst/>
          </a:prstGeom>
          <a:noFill/>
        </p:spPr>
        <p:txBody>
          <a:bodyPr wrap="square" lIns="0" tIns="0" rIns="0" bIns="0" rtlCol="0">
            <a:spAutoFit/>
          </a:bodyPr>
          <a:lstStyle/>
          <a:p>
            <a:pPr algn="ctr">
              <a:lnSpc>
                <a:spcPct val="90000"/>
              </a:lnSpc>
            </a:pPr>
            <a:r>
              <a:rPr lang="en-GB" sz="1000" b="1" dirty="0">
                <a:latin typeface="Arial" panose="020B0604020202020204" pitchFamily="34" charset="0"/>
                <a:ea typeface="Aileron" charset="0"/>
                <a:cs typeface="Arial" panose="020B0604020202020204" pitchFamily="34" charset="0"/>
              </a:rPr>
              <a:t>Tumour burden</a:t>
            </a:r>
          </a:p>
        </p:txBody>
      </p:sp>
      <p:sp>
        <p:nvSpPr>
          <p:cNvPr id="35" name="Rectangle 34">
            <a:extLst>
              <a:ext uri="{FF2B5EF4-FFF2-40B4-BE49-F238E27FC236}">
                <a16:creationId xmlns:a16="http://schemas.microsoft.com/office/drawing/2014/main" id="{8E6E4FB1-2F3F-B561-766A-4C11C91269A8}"/>
              </a:ext>
            </a:extLst>
          </p:cNvPr>
          <p:cNvSpPr/>
          <p:nvPr/>
        </p:nvSpPr>
        <p:spPr>
          <a:xfrm>
            <a:off x="3305175" y="4098751"/>
            <a:ext cx="2552700" cy="18000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800" dirty="0">
                <a:latin typeface="Arial" panose="020B0604020202020204" pitchFamily="34" charset="0"/>
                <a:ea typeface="Aileron" charset="0"/>
                <a:cs typeface="Arial" panose="020B0604020202020204" pitchFamily="34" charset="0"/>
              </a:rPr>
              <a:t>Castration-resistant (CRPC)</a:t>
            </a:r>
          </a:p>
        </p:txBody>
      </p:sp>
      <p:sp>
        <p:nvSpPr>
          <p:cNvPr id="36" name="Rectangle 35">
            <a:extLst>
              <a:ext uri="{FF2B5EF4-FFF2-40B4-BE49-F238E27FC236}">
                <a16:creationId xmlns:a16="http://schemas.microsoft.com/office/drawing/2014/main" id="{61A10FF0-B6E1-0D17-BDA7-0A91F226567F}"/>
              </a:ext>
            </a:extLst>
          </p:cNvPr>
          <p:cNvSpPr/>
          <p:nvPr/>
        </p:nvSpPr>
        <p:spPr>
          <a:xfrm>
            <a:off x="1825625" y="4098751"/>
            <a:ext cx="1438275" cy="180000"/>
          </a:xfrm>
          <a:prstGeom prst="rect">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GB" sz="800" dirty="0">
                <a:latin typeface="Arial" panose="020B0604020202020204" pitchFamily="34" charset="0"/>
                <a:ea typeface="Aileron" charset="0"/>
                <a:cs typeface="Arial" panose="020B0604020202020204" pitchFamily="34" charset="0"/>
              </a:rPr>
              <a:t>Castration-sensitive (CSPC)</a:t>
            </a:r>
          </a:p>
        </p:txBody>
      </p:sp>
      <p:sp>
        <p:nvSpPr>
          <p:cNvPr id="37" name="Rectangle 36">
            <a:extLst>
              <a:ext uri="{FF2B5EF4-FFF2-40B4-BE49-F238E27FC236}">
                <a16:creationId xmlns:a16="http://schemas.microsoft.com/office/drawing/2014/main" id="{034E8372-3F3E-CD0B-2E17-0D421E7D6DF0}"/>
              </a:ext>
            </a:extLst>
          </p:cNvPr>
          <p:cNvSpPr/>
          <p:nvPr/>
        </p:nvSpPr>
        <p:spPr>
          <a:xfrm>
            <a:off x="1317625" y="4098751"/>
            <a:ext cx="466725" cy="180000"/>
          </a:xfrm>
          <a:prstGeom prst="rect">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GB" sz="800" dirty="0">
                <a:solidFill>
                  <a:schemeClr val="tx1"/>
                </a:solidFill>
                <a:latin typeface="Arial" panose="020B0604020202020204" pitchFamily="34" charset="0"/>
                <a:ea typeface="Aileron" charset="0"/>
                <a:cs typeface="Arial" panose="020B0604020202020204" pitchFamily="34" charset="0"/>
              </a:rPr>
              <a:t>Local</a:t>
            </a:r>
          </a:p>
        </p:txBody>
      </p:sp>
      <p:cxnSp>
        <p:nvCxnSpPr>
          <p:cNvPr id="38" name="Straight Connector 37">
            <a:extLst>
              <a:ext uri="{FF2B5EF4-FFF2-40B4-BE49-F238E27FC236}">
                <a16:creationId xmlns:a16="http://schemas.microsoft.com/office/drawing/2014/main" id="{01D78F25-4D62-8BFB-4A26-E76B30AE6108}"/>
              </a:ext>
            </a:extLst>
          </p:cNvPr>
          <p:cNvCxnSpPr/>
          <p:nvPr/>
        </p:nvCxnSpPr>
        <p:spPr>
          <a:xfrm>
            <a:off x="1317625" y="2586583"/>
            <a:ext cx="0" cy="1692168"/>
          </a:xfrm>
          <a:prstGeom prst="line">
            <a:avLst/>
          </a:prstGeom>
          <a:ln w="9525">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4DDB5843-50A3-E374-566F-8888C3D4343D}"/>
              </a:ext>
            </a:extLst>
          </p:cNvPr>
          <p:cNvCxnSpPr/>
          <p:nvPr/>
        </p:nvCxnSpPr>
        <p:spPr>
          <a:xfrm>
            <a:off x="1784350" y="2586583"/>
            <a:ext cx="0" cy="1692168"/>
          </a:xfrm>
          <a:prstGeom prst="line">
            <a:avLst/>
          </a:prstGeom>
          <a:ln w="9525">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8704AACB-BC51-2F02-B8F0-D7946AB665F9}"/>
              </a:ext>
            </a:extLst>
          </p:cNvPr>
          <p:cNvCxnSpPr/>
          <p:nvPr/>
        </p:nvCxnSpPr>
        <p:spPr>
          <a:xfrm>
            <a:off x="1831975" y="2586583"/>
            <a:ext cx="0" cy="1692168"/>
          </a:xfrm>
          <a:prstGeom prst="line">
            <a:avLst/>
          </a:prstGeom>
          <a:ln w="9525">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4CABFC70-0A26-144F-7A6D-C16078ED16A2}"/>
              </a:ext>
            </a:extLst>
          </p:cNvPr>
          <p:cNvCxnSpPr/>
          <p:nvPr/>
        </p:nvCxnSpPr>
        <p:spPr>
          <a:xfrm>
            <a:off x="3260725" y="2586583"/>
            <a:ext cx="0" cy="1692168"/>
          </a:xfrm>
          <a:prstGeom prst="line">
            <a:avLst/>
          </a:prstGeom>
          <a:ln w="9525">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76277192-A124-8366-69FF-B79D435B0E3C}"/>
              </a:ext>
            </a:extLst>
          </p:cNvPr>
          <p:cNvCxnSpPr/>
          <p:nvPr/>
        </p:nvCxnSpPr>
        <p:spPr>
          <a:xfrm>
            <a:off x="3308350" y="2586583"/>
            <a:ext cx="0" cy="1692168"/>
          </a:xfrm>
          <a:prstGeom prst="line">
            <a:avLst/>
          </a:prstGeom>
          <a:ln w="9525">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6466815F-23D2-2597-0811-92F5E37EA784}"/>
              </a:ext>
            </a:extLst>
          </p:cNvPr>
          <p:cNvCxnSpPr/>
          <p:nvPr/>
        </p:nvCxnSpPr>
        <p:spPr>
          <a:xfrm>
            <a:off x="5857875" y="2586583"/>
            <a:ext cx="0" cy="1692168"/>
          </a:xfrm>
          <a:prstGeom prst="line">
            <a:avLst/>
          </a:prstGeom>
          <a:ln w="9525">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44" name="Rectangle 43">
            <a:extLst>
              <a:ext uri="{FF2B5EF4-FFF2-40B4-BE49-F238E27FC236}">
                <a16:creationId xmlns:a16="http://schemas.microsoft.com/office/drawing/2014/main" id="{4893C9A5-6E21-DA7D-9B4B-AE3C2DFE9923}"/>
              </a:ext>
            </a:extLst>
          </p:cNvPr>
          <p:cNvSpPr/>
          <p:nvPr/>
        </p:nvSpPr>
        <p:spPr>
          <a:xfrm>
            <a:off x="2244725" y="2586583"/>
            <a:ext cx="3619500" cy="144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800" dirty="0">
                <a:latin typeface="Arial" panose="020B0604020202020204" pitchFamily="34" charset="0"/>
                <a:ea typeface="Aileron" charset="0"/>
                <a:cs typeface="Arial" panose="020B0604020202020204" pitchFamily="34" charset="0"/>
              </a:rPr>
              <a:t>Androgen-deprivation therapy (ADT)</a:t>
            </a:r>
          </a:p>
        </p:txBody>
      </p:sp>
      <p:sp>
        <p:nvSpPr>
          <p:cNvPr id="45" name="Rectangle 44">
            <a:extLst>
              <a:ext uri="{FF2B5EF4-FFF2-40B4-BE49-F238E27FC236}">
                <a16:creationId xmlns:a16="http://schemas.microsoft.com/office/drawing/2014/main" id="{DE7EC6EA-09EE-C796-3F11-92CF51FAB5A1}"/>
              </a:ext>
            </a:extLst>
          </p:cNvPr>
          <p:cNvSpPr/>
          <p:nvPr/>
        </p:nvSpPr>
        <p:spPr>
          <a:xfrm>
            <a:off x="1361532" y="2584946"/>
            <a:ext cx="381543" cy="90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GB" sz="650" dirty="0">
                <a:latin typeface="Arial" panose="020B0604020202020204" pitchFamily="34" charset="0"/>
                <a:ea typeface="Aileron" charset="0"/>
                <a:cs typeface="Arial" panose="020B0604020202020204" pitchFamily="34" charset="0"/>
              </a:rPr>
              <a:t>Radiation</a:t>
            </a:r>
          </a:p>
        </p:txBody>
      </p:sp>
      <p:sp>
        <p:nvSpPr>
          <p:cNvPr id="46" name="Rectangle 45">
            <a:extLst>
              <a:ext uri="{FF2B5EF4-FFF2-40B4-BE49-F238E27FC236}">
                <a16:creationId xmlns:a16="http://schemas.microsoft.com/office/drawing/2014/main" id="{32711A34-14F0-B7F7-C373-DDA0AF5D2DDF}"/>
              </a:ext>
            </a:extLst>
          </p:cNvPr>
          <p:cNvSpPr/>
          <p:nvPr/>
        </p:nvSpPr>
        <p:spPr>
          <a:xfrm>
            <a:off x="1361532" y="2734171"/>
            <a:ext cx="381543" cy="90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GB" sz="650" dirty="0">
                <a:latin typeface="Arial" panose="020B0604020202020204" pitchFamily="34" charset="0"/>
                <a:ea typeface="Aileron" charset="0"/>
                <a:cs typeface="Arial" panose="020B0604020202020204" pitchFamily="34" charset="0"/>
              </a:rPr>
              <a:t>Surgery</a:t>
            </a:r>
          </a:p>
        </p:txBody>
      </p:sp>
      <p:sp>
        <p:nvSpPr>
          <p:cNvPr id="47" name="TextBox 46">
            <a:extLst>
              <a:ext uri="{FF2B5EF4-FFF2-40B4-BE49-F238E27FC236}">
                <a16:creationId xmlns:a16="http://schemas.microsoft.com/office/drawing/2014/main" id="{8817EBB8-AFDA-8EBB-4D49-F363E267AA7D}"/>
              </a:ext>
            </a:extLst>
          </p:cNvPr>
          <p:cNvSpPr txBox="1"/>
          <p:nvPr/>
        </p:nvSpPr>
        <p:spPr>
          <a:xfrm>
            <a:off x="452334" y="2560696"/>
            <a:ext cx="550358" cy="207749"/>
          </a:xfrm>
          <a:prstGeom prst="rect">
            <a:avLst/>
          </a:prstGeom>
          <a:noFill/>
        </p:spPr>
        <p:txBody>
          <a:bodyPr wrap="square" lIns="0" tIns="0" rIns="0" bIns="0" rtlCol="0">
            <a:spAutoFit/>
          </a:bodyPr>
          <a:lstStyle/>
          <a:p>
            <a:pPr>
              <a:lnSpc>
                <a:spcPct val="90000"/>
              </a:lnSpc>
            </a:pPr>
            <a:r>
              <a:rPr lang="en-US" sz="1500" b="1" dirty="0">
                <a:latin typeface="Arial" panose="020B0604020202020204" pitchFamily="34" charset="0"/>
                <a:ea typeface="Aileron" charset="0"/>
                <a:cs typeface="Arial" panose="020B0604020202020204" pitchFamily="34" charset="0"/>
              </a:rPr>
              <a:t>A</a:t>
            </a:r>
          </a:p>
        </p:txBody>
      </p:sp>
      <p:sp>
        <p:nvSpPr>
          <p:cNvPr id="48" name="TextBox 47">
            <a:extLst>
              <a:ext uri="{FF2B5EF4-FFF2-40B4-BE49-F238E27FC236}">
                <a16:creationId xmlns:a16="http://schemas.microsoft.com/office/drawing/2014/main" id="{25D964E1-E031-3989-228B-40213B86AB88}"/>
              </a:ext>
            </a:extLst>
          </p:cNvPr>
          <p:cNvSpPr txBox="1"/>
          <p:nvPr/>
        </p:nvSpPr>
        <p:spPr>
          <a:xfrm>
            <a:off x="4151784" y="6101375"/>
            <a:ext cx="504056" cy="124650"/>
          </a:xfrm>
          <a:prstGeom prst="rect">
            <a:avLst/>
          </a:prstGeom>
          <a:solidFill>
            <a:schemeClr val="bg1"/>
          </a:solidFill>
        </p:spPr>
        <p:txBody>
          <a:bodyPr wrap="square" lIns="0" tIns="0" rIns="0" bIns="0" rtlCol="0">
            <a:spAutoFit/>
          </a:bodyPr>
          <a:lstStyle/>
          <a:p>
            <a:pPr algn="r">
              <a:lnSpc>
                <a:spcPct val="90000"/>
              </a:lnSpc>
            </a:pPr>
            <a:r>
              <a:rPr lang="en-US" sz="900" dirty="0">
                <a:latin typeface="Arial" panose="020B0604020202020204" pitchFamily="34" charset="0"/>
                <a:ea typeface="Aileron" charset="0"/>
                <a:cs typeface="Arial" panose="020B0604020202020204" pitchFamily="34" charset="0"/>
              </a:rPr>
              <a:t>Optimal</a:t>
            </a:r>
          </a:p>
        </p:txBody>
      </p:sp>
      <p:sp>
        <p:nvSpPr>
          <p:cNvPr id="49" name="TextBox 48">
            <a:extLst>
              <a:ext uri="{FF2B5EF4-FFF2-40B4-BE49-F238E27FC236}">
                <a16:creationId xmlns:a16="http://schemas.microsoft.com/office/drawing/2014/main" id="{E573A925-1216-9542-C7FC-A6465D641060}"/>
              </a:ext>
            </a:extLst>
          </p:cNvPr>
          <p:cNvSpPr txBox="1"/>
          <p:nvPr/>
        </p:nvSpPr>
        <p:spPr>
          <a:xfrm>
            <a:off x="5123681" y="6101375"/>
            <a:ext cx="714896" cy="124650"/>
          </a:xfrm>
          <a:prstGeom prst="rect">
            <a:avLst/>
          </a:prstGeom>
          <a:solidFill>
            <a:schemeClr val="bg1"/>
          </a:solidFill>
        </p:spPr>
        <p:txBody>
          <a:bodyPr wrap="square" lIns="0" tIns="0" rIns="0" bIns="0" rtlCol="0">
            <a:spAutoFit/>
          </a:bodyPr>
          <a:lstStyle/>
          <a:p>
            <a:pPr>
              <a:lnSpc>
                <a:spcPct val="90000"/>
              </a:lnSpc>
            </a:pPr>
            <a:r>
              <a:rPr lang="en-US" sz="900" dirty="0">
                <a:latin typeface="Arial" panose="020B0604020202020204" pitchFamily="34" charset="0"/>
                <a:ea typeface="Aileron" charset="0"/>
                <a:cs typeface="Arial" panose="020B0604020202020204" pitchFamily="34" charset="0"/>
              </a:rPr>
              <a:t>Non-optimal</a:t>
            </a:r>
          </a:p>
        </p:txBody>
      </p:sp>
      <p:sp>
        <p:nvSpPr>
          <p:cNvPr id="50" name="Freeform 49">
            <a:extLst>
              <a:ext uri="{FF2B5EF4-FFF2-40B4-BE49-F238E27FC236}">
                <a16:creationId xmlns:a16="http://schemas.microsoft.com/office/drawing/2014/main" id="{D11CBF11-857B-63AD-E32B-1E56DF2A77C0}"/>
              </a:ext>
            </a:extLst>
          </p:cNvPr>
          <p:cNvSpPr/>
          <p:nvPr/>
        </p:nvSpPr>
        <p:spPr>
          <a:xfrm>
            <a:off x="1282700" y="2505670"/>
            <a:ext cx="4565650" cy="1524000"/>
          </a:xfrm>
          <a:custGeom>
            <a:avLst/>
            <a:gdLst>
              <a:gd name="connsiteX0" fmla="*/ 0 w 4565650"/>
              <a:gd name="connsiteY0" fmla="*/ 0 h 1524000"/>
              <a:gd name="connsiteX1" fmla="*/ 0 w 4565650"/>
              <a:gd name="connsiteY1" fmla="*/ 1524000 h 1524000"/>
              <a:gd name="connsiteX2" fmla="*/ 4565650 w 4565650"/>
              <a:gd name="connsiteY2" fmla="*/ 1524000 h 1524000"/>
            </a:gdLst>
            <a:ahLst/>
            <a:cxnLst>
              <a:cxn ang="0">
                <a:pos x="connsiteX0" y="connsiteY0"/>
              </a:cxn>
              <a:cxn ang="0">
                <a:pos x="connsiteX1" y="connsiteY1"/>
              </a:cxn>
              <a:cxn ang="0">
                <a:pos x="connsiteX2" y="connsiteY2"/>
              </a:cxn>
            </a:cxnLst>
            <a:rect l="l" t="t" r="r" b="b"/>
            <a:pathLst>
              <a:path w="4565650" h="1524000">
                <a:moveTo>
                  <a:pt x="0" y="0"/>
                </a:moveTo>
                <a:lnTo>
                  <a:pt x="0" y="1524000"/>
                </a:lnTo>
                <a:lnTo>
                  <a:pt x="4565650" y="1524000"/>
                </a:lnTo>
              </a:path>
            </a:pathLst>
          </a:custGeom>
          <a:noFill/>
          <a:ln w="19050">
            <a:solidFill>
              <a:schemeClr val="tx1"/>
            </a:solidFill>
            <a:headEnd type="triangle"/>
            <a:tailEnd type="triangle"/>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 name="Freeform 50">
            <a:extLst>
              <a:ext uri="{FF2B5EF4-FFF2-40B4-BE49-F238E27FC236}">
                <a16:creationId xmlns:a16="http://schemas.microsoft.com/office/drawing/2014/main" id="{425E4619-5B58-C022-0C71-A87450C8EC01}"/>
              </a:ext>
            </a:extLst>
          </p:cNvPr>
          <p:cNvSpPr/>
          <p:nvPr/>
        </p:nvSpPr>
        <p:spPr>
          <a:xfrm>
            <a:off x="1308100" y="2854919"/>
            <a:ext cx="4546600" cy="953962"/>
          </a:xfrm>
          <a:custGeom>
            <a:avLst/>
            <a:gdLst>
              <a:gd name="connsiteX0" fmla="*/ 0 w 4546600"/>
              <a:gd name="connsiteY0" fmla="*/ 898525 h 967280"/>
              <a:gd name="connsiteX1" fmla="*/ 98425 w 4546600"/>
              <a:gd name="connsiteY1" fmla="*/ 717550 h 967280"/>
              <a:gd name="connsiteX2" fmla="*/ 184150 w 4546600"/>
              <a:gd name="connsiteY2" fmla="*/ 612775 h 967280"/>
              <a:gd name="connsiteX3" fmla="*/ 295275 w 4546600"/>
              <a:gd name="connsiteY3" fmla="*/ 631825 h 967280"/>
              <a:gd name="connsiteX4" fmla="*/ 387350 w 4546600"/>
              <a:gd name="connsiteY4" fmla="*/ 819150 h 967280"/>
              <a:gd name="connsiteX5" fmla="*/ 447675 w 4546600"/>
              <a:gd name="connsiteY5" fmla="*/ 927100 h 967280"/>
              <a:gd name="connsiteX6" fmla="*/ 514350 w 4546600"/>
              <a:gd name="connsiteY6" fmla="*/ 936625 h 967280"/>
              <a:gd name="connsiteX7" fmla="*/ 606425 w 4546600"/>
              <a:gd name="connsiteY7" fmla="*/ 860425 h 967280"/>
              <a:gd name="connsiteX8" fmla="*/ 720725 w 4546600"/>
              <a:gd name="connsiteY8" fmla="*/ 492125 h 967280"/>
              <a:gd name="connsiteX9" fmla="*/ 800100 w 4546600"/>
              <a:gd name="connsiteY9" fmla="*/ 171450 h 967280"/>
              <a:gd name="connsiteX10" fmla="*/ 952500 w 4546600"/>
              <a:gd name="connsiteY10" fmla="*/ 123825 h 967280"/>
              <a:gd name="connsiteX11" fmla="*/ 1050925 w 4546600"/>
              <a:gd name="connsiteY11" fmla="*/ 330200 h 967280"/>
              <a:gd name="connsiteX12" fmla="*/ 1108075 w 4546600"/>
              <a:gd name="connsiteY12" fmla="*/ 603250 h 967280"/>
              <a:gd name="connsiteX13" fmla="*/ 1206500 w 4546600"/>
              <a:gd name="connsiteY13" fmla="*/ 863600 h 967280"/>
              <a:gd name="connsiteX14" fmla="*/ 1362075 w 4546600"/>
              <a:gd name="connsiteY14" fmla="*/ 949325 h 967280"/>
              <a:gd name="connsiteX15" fmla="*/ 1524000 w 4546600"/>
              <a:gd name="connsiteY15" fmla="*/ 920750 h 967280"/>
              <a:gd name="connsiteX16" fmla="*/ 2066925 w 4546600"/>
              <a:gd name="connsiteY16" fmla="*/ 492125 h 967280"/>
              <a:gd name="connsiteX17" fmla="*/ 2406650 w 4546600"/>
              <a:gd name="connsiteY17" fmla="*/ 231775 h 967280"/>
              <a:gd name="connsiteX18" fmla="*/ 2755900 w 4546600"/>
              <a:gd name="connsiteY18" fmla="*/ 117475 h 967280"/>
              <a:gd name="connsiteX19" fmla="*/ 3019425 w 4546600"/>
              <a:gd name="connsiteY19" fmla="*/ 190500 h 967280"/>
              <a:gd name="connsiteX20" fmla="*/ 3235325 w 4546600"/>
              <a:gd name="connsiteY20" fmla="*/ 415925 h 967280"/>
              <a:gd name="connsiteX21" fmla="*/ 3416300 w 4546600"/>
              <a:gd name="connsiteY21" fmla="*/ 517525 h 967280"/>
              <a:gd name="connsiteX22" fmla="*/ 3603625 w 4546600"/>
              <a:gd name="connsiteY22" fmla="*/ 539750 h 967280"/>
              <a:gd name="connsiteX23" fmla="*/ 3959225 w 4546600"/>
              <a:gd name="connsiteY23" fmla="*/ 422275 h 967280"/>
              <a:gd name="connsiteX24" fmla="*/ 4283075 w 4546600"/>
              <a:gd name="connsiteY24" fmla="*/ 212725 h 967280"/>
              <a:gd name="connsiteX25" fmla="*/ 4546600 w 4546600"/>
              <a:gd name="connsiteY25" fmla="*/ 0 h 967280"/>
              <a:gd name="connsiteX0" fmla="*/ 0 w 4546600"/>
              <a:gd name="connsiteY0" fmla="*/ 898525 h 966169"/>
              <a:gd name="connsiteX1" fmla="*/ 98425 w 4546600"/>
              <a:gd name="connsiteY1" fmla="*/ 717550 h 966169"/>
              <a:gd name="connsiteX2" fmla="*/ 184150 w 4546600"/>
              <a:gd name="connsiteY2" fmla="*/ 612775 h 966169"/>
              <a:gd name="connsiteX3" fmla="*/ 295275 w 4546600"/>
              <a:gd name="connsiteY3" fmla="*/ 631825 h 966169"/>
              <a:gd name="connsiteX4" fmla="*/ 387350 w 4546600"/>
              <a:gd name="connsiteY4" fmla="*/ 819150 h 966169"/>
              <a:gd name="connsiteX5" fmla="*/ 447675 w 4546600"/>
              <a:gd name="connsiteY5" fmla="*/ 927100 h 966169"/>
              <a:gd name="connsiteX6" fmla="*/ 514350 w 4546600"/>
              <a:gd name="connsiteY6" fmla="*/ 936625 h 966169"/>
              <a:gd name="connsiteX7" fmla="*/ 606425 w 4546600"/>
              <a:gd name="connsiteY7" fmla="*/ 860425 h 966169"/>
              <a:gd name="connsiteX8" fmla="*/ 720725 w 4546600"/>
              <a:gd name="connsiteY8" fmla="*/ 492125 h 966169"/>
              <a:gd name="connsiteX9" fmla="*/ 800100 w 4546600"/>
              <a:gd name="connsiteY9" fmla="*/ 171450 h 966169"/>
              <a:gd name="connsiteX10" fmla="*/ 952500 w 4546600"/>
              <a:gd name="connsiteY10" fmla="*/ 123825 h 966169"/>
              <a:gd name="connsiteX11" fmla="*/ 1050925 w 4546600"/>
              <a:gd name="connsiteY11" fmla="*/ 330200 h 966169"/>
              <a:gd name="connsiteX12" fmla="*/ 1108075 w 4546600"/>
              <a:gd name="connsiteY12" fmla="*/ 603250 h 966169"/>
              <a:gd name="connsiteX13" fmla="*/ 1206500 w 4546600"/>
              <a:gd name="connsiteY13" fmla="*/ 863600 h 966169"/>
              <a:gd name="connsiteX14" fmla="*/ 1362075 w 4546600"/>
              <a:gd name="connsiteY14" fmla="*/ 949325 h 966169"/>
              <a:gd name="connsiteX15" fmla="*/ 1524000 w 4546600"/>
              <a:gd name="connsiteY15" fmla="*/ 920750 h 966169"/>
              <a:gd name="connsiteX16" fmla="*/ 2066925 w 4546600"/>
              <a:gd name="connsiteY16" fmla="*/ 492125 h 966169"/>
              <a:gd name="connsiteX17" fmla="*/ 2406650 w 4546600"/>
              <a:gd name="connsiteY17" fmla="*/ 231775 h 966169"/>
              <a:gd name="connsiteX18" fmla="*/ 2755900 w 4546600"/>
              <a:gd name="connsiteY18" fmla="*/ 117475 h 966169"/>
              <a:gd name="connsiteX19" fmla="*/ 3019425 w 4546600"/>
              <a:gd name="connsiteY19" fmla="*/ 190500 h 966169"/>
              <a:gd name="connsiteX20" fmla="*/ 3235325 w 4546600"/>
              <a:gd name="connsiteY20" fmla="*/ 415925 h 966169"/>
              <a:gd name="connsiteX21" fmla="*/ 3416300 w 4546600"/>
              <a:gd name="connsiteY21" fmla="*/ 517525 h 966169"/>
              <a:gd name="connsiteX22" fmla="*/ 3603625 w 4546600"/>
              <a:gd name="connsiteY22" fmla="*/ 539750 h 966169"/>
              <a:gd name="connsiteX23" fmla="*/ 3959225 w 4546600"/>
              <a:gd name="connsiteY23" fmla="*/ 422275 h 966169"/>
              <a:gd name="connsiteX24" fmla="*/ 4283075 w 4546600"/>
              <a:gd name="connsiteY24" fmla="*/ 212725 h 966169"/>
              <a:gd name="connsiteX25" fmla="*/ 4546600 w 4546600"/>
              <a:gd name="connsiteY25" fmla="*/ 0 h 966169"/>
              <a:gd name="connsiteX0" fmla="*/ 0 w 4546600"/>
              <a:gd name="connsiteY0" fmla="*/ 898525 h 953962"/>
              <a:gd name="connsiteX1" fmla="*/ 98425 w 4546600"/>
              <a:gd name="connsiteY1" fmla="*/ 717550 h 953962"/>
              <a:gd name="connsiteX2" fmla="*/ 184150 w 4546600"/>
              <a:gd name="connsiteY2" fmla="*/ 612775 h 953962"/>
              <a:gd name="connsiteX3" fmla="*/ 295275 w 4546600"/>
              <a:gd name="connsiteY3" fmla="*/ 631825 h 953962"/>
              <a:gd name="connsiteX4" fmla="*/ 387350 w 4546600"/>
              <a:gd name="connsiteY4" fmla="*/ 819150 h 953962"/>
              <a:gd name="connsiteX5" fmla="*/ 447675 w 4546600"/>
              <a:gd name="connsiteY5" fmla="*/ 927100 h 953962"/>
              <a:gd name="connsiteX6" fmla="*/ 514350 w 4546600"/>
              <a:gd name="connsiteY6" fmla="*/ 936625 h 953962"/>
              <a:gd name="connsiteX7" fmla="*/ 606425 w 4546600"/>
              <a:gd name="connsiteY7" fmla="*/ 860425 h 953962"/>
              <a:gd name="connsiteX8" fmla="*/ 720725 w 4546600"/>
              <a:gd name="connsiteY8" fmla="*/ 492125 h 953962"/>
              <a:gd name="connsiteX9" fmla="*/ 800100 w 4546600"/>
              <a:gd name="connsiteY9" fmla="*/ 171450 h 953962"/>
              <a:gd name="connsiteX10" fmla="*/ 952500 w 4546600"/>
              <a:gd name="connsiteY10" fmla="*/ 123825 h 953962"/>
              <a:gd name="connsiteX11" fmla="*/ 1050925 w 4546600"/>
              <a:gd name="connsiteY11" fmla="*/ 330200 h 953962"/>
              <a:gd name="connsiteX12" fmla="*/ 1108075 w 4546600"/>
              <a:gd name="connsiteY12" fmla="*/ 603250 h 953962"/>
              <a:gd name="connsiteX13" fmla="*/ 1206500 w 4546600"/>
              <a:gd name="connsiteY13" fmla="*/ 863600 h 953962"/>
              <a:gd name="connsiteX14" fmla="*/ 1362075 w 4546600"/>
              <a:gd name="connsiteY14" fmla="*/ 949325 h 953962"/>
              <a:gd name="connsiteX15" fmla="*/ 1524000 w 4546600"/>
              <a:gd name="connsiteY15" fmla="*/ 920750 h 953962"/>
              <a:gd name="connsiteX16" fmla="*/ 2066925 w 4546600"/>
              <a:gd name="connsiteY16" fmla="*/ 492125 h 953962"/>
              <a:gd name="connsiteX17" fmla="*/ 2406650 w 4546600"/>
              <a:gd name="connsiteY17" fmla="*/ 231775 h 953962"/>
              <a:gd name="connsiteX18" fmla="*/ 2755900 w 4546600"/>
              <a:gd name="connsiteY18" fmla="*/ 117475 h 953962"/>
              <a:gd name="connsiteX19" fmla="*/ 3019425 w 4546600"/>
              <a:gd name="connsiteY19" fmla="*/ 190500 h 953962"/>
              <a:gd name="connsiteX20" fmla="*/ 3235325 w 4546600"/>
              <a:gd name="connsiteY20" fmla="*/ 415925 h 953962"/>
              <a:gd name="connsiteX21" fmla="*/ 3416300 w 4546600"/>
              <a:gd name="connsiteY21" fmla="*/ 517525 h 953962"/>
              <a:gd name="connsiteX22" fmla="*/ 3603625 w 4546600"/>
              <a:gd name="connsiteY22" fmla="*/ 539750 h 953962"/>
              <a:gd name="connsiteX23" fmla="*/ 3959225 w 4546600"/>
              <a:gd name="connsiteY23" fmla="*/ 422275 h 953962"/>
              <a:gd name="connsiteX24" fmla="*/ 4283075 w 4546600"/>
              <a:gd name="connsiteY24" fmla="*/ 212725 h 953962"/>
              <a:gd name="connsiteX25" fmla="*/ 4546600 w 4546600"/>
              <a:gd name="connsiteY25" fmla="*/ 0 h 953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546600" h="953962">
                <a:moveTo>
                  <a:pt x="0" y="898525"/>
                </a:moveTo>
                <a:cubicBezTo>
                  <a:pt x="33866" y="831850"/>
                  <a:pt x="67733" y="765175"/>
                  <a:pt x="98425" y="717550"/>
                </a:cubicBezTo>
                <a:cubicBezTo>
                  <a:pt x="129117" y="669925"/>
                  <a:pt x="151342" y="627062"/>
                  <a:pt x="184150" y="612775"/>
                </a:cubicBezTo>
                <a:cubicBezTo>
                  <a:pt x="216958" y="598487"/>
                  <a:pt x="261408" y="597429"/>
                  <a:pt x="295275" y="631825"/>
                </a:cubicBezTo>
                <a:cubicBezTo>
                  <a:pt x="329142" y="666221"/>
                  <a:pt x="361950" y="769938"/>
                  <a:pt x="387350" y="819150"/>
                </a:cubicBezTo>
                <a:cubicBezTo>
                  <a:pt x="412750" y="868362"/>
                  <a:pt x="426508" y="907521"/>
                  <a:pt x="447675" y="927100"/>
                </a:cubicBezTo>
                <a:cubicBezTo>
                  <a:pt x="468842" y="946679"/>
                  <a:pt x="487892" y="947738"/>
                  <a:pt x="514350" y="936625"/>
                </a:cubicBezTo>
                <a:cubicBezTo>
                  <a:pt x="540808" y="925513"/>
                  <a:pt x="572029" y="934508"/>
                  <a:pt x="606425" y="860425"/>
                </a:cubicBezTo>
                <a:cubicBezTo>
                  <a:pt x="640821" y="786342"/>
                  <a:pt x="688446" y="606954"/>
                  <a:pt x="720725" y="492125"/>
                </a:cubicBezTo>
                <a:cubicBezTo>
                  <a:pt x="753004" y="377296"/>
                  <a:pt x="761471" y="232833"/>
                  <a:pt x="800100" y="171450"/>
                </a:cubicBezTo>
                <a:cubicBezTo>
                  <a:pt x="838729" y="110067"/>
                  <a:pt x="910696" y="97367"/>
                  <a:pt x="952500" y="123825"/>
                </a:cubicBezTo>
                <a:cubicBezTo>
                  <a:pt x="994304" y="150283"/>
                  <a:pt x="1024996" y="250296"/>
                  <a:pt x="1050925" y="330200"/>
                </a:cubicBezTo>
                <a:cubicBezTo>
                  <a:pt x="1076854" y="410104"/>
                  <a:pt x="1082146" y="514350"/>
                  <a:pt x="1108075" y="603250"/>
                </a:cubicBezTo>
                <a:cubicBezTo>
                  <a:pt x="1134004" y="692150"/>
                  <a:pt x="1164167" y="805921"/>
                  <a:pt x="1206500" y="863600"/>
                </a:cubicBezTo>
                <a:cubicBezTo>
                  <a:pt x="1248833" y="921279"/>
                  <a:pt x="1305983" y="942975"/>
                  <a:pt x="1362075" y="949325"/>
                </a:cubicBezTo>
                <a:cubicBezTo>
                  <a:pt x="1418167" y="955675"/>
                  <a:pt x="1406525" y="962025"/>
                  <a:pt x="1524000" y="920750"/>
                </a:cubicBezTo>
                <a:cubicBezTo>
                  <a:pt x="1641475" y="879475"/>
                  <a:pt x="1919817" y="606954"/>
                  <a:pt x="2066925" y="492125"/>
                </a:cubicBezTo>
                <a:cubicBezTo>
                  <a:pt x="2214033" y="377296"/>
                  <a:pt x="2291821" y="294217"/>
                  <a:pt x="2406650" y="231775"/>
                </a:cubicBezTo>
                <a:cubicBezTo>
                  <a:pt x="2521479" y="169333"/>
                  <a:pt x="2653771" y="124354"/>
                  <a:pt x="2755900" y="117475"/>
                </a:cubicBezTo>
                <a:cubicBezTo>
                  <a:pt x="2858029" y="110596"/>
                  <a:pt x="2939521" y="140758"/>
                  <a:pt x="3019425" y="190500"/>
                </a:cubicBezTo>
                <a:cubicBezTo>
                  <a:pt x="3099329" y="240242"/>
                  <a:pt x="3169179" y="361421"/>
                  <a:pt x="3235325" y="415925"/>
                </a:cubicBezTo>
                <a:cubicBezTo>
                  <a:pt x="3301471" y="470429"/>
                  <a:pt x="3354917" y="496888"/>
                  <a:pt x="3416300" y="517525"/>
                </a:cubicBezTo>
                <a:cubicBezTo>
                  <a:pt x="3477683" y="538162"/>
                  <a:pt x="3513138" y="555625"/>
                  <a:pt x="3603625" y="539750"/>
                </a:cubicBezTo>
                <a:cubicBezTo>
                  <a:pt x="3694112" y="523875"/>
                  <a:pt x="3845983" y="476779"/>
                  <a:pt x="3959225" y="422275"/>
                </a:cubicBezTo>
                <a:cubicBezTo>
                  <a:pt x="4072467" y="367771"/>
                  <a:pt x="4185179" y="283104"/>
                  <a:pt x="4283075" y="212725"/>
                </a:cubicBezTo>
                <a:cubicBezTo>
                  <a:pt x="4380971" y="142346"/>
                  <a:pt x="4463785" y="71173"/>
                  <a:pt x="4546600" y="0"/>
                </a:cubicBezTo>
              </a:path>
            </a:pathLst>
          </a:cu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 name="TextBox 51">
            <a:extLst>
              <a:ext uri="{FF2B5EF4-FFF2-40B4-BE49-F238E27FC236}">
                <a16:creationId xmlns:a16="http://schemas.microsoft.com/office/drawing/2014/main" id="{3C25C0F5-A88F-7CC3-B1EC-803106D339B9}"/>
              </a:ext>
            </a:extLst>
          </p:cNvPr>
          <p:cNvSpPr txBox="1"/>
          <p:nvPr/>
        </p:nvSpPr>
        <p:spPr>
          <a:xfrm>
            <a:off x="8693016" y="4125786"/>
            <a:ext cx="2994187" cy="553998"/>
          </a:xfrm>
          <a:prstGeom prst="rect">
            <a:avLst/>
          </a:prstGeom>
          <a:solidFill>
            <a:schemeClr val="bg1"/>
          </a:solidFill>
        </p:spPr>
        <p:txBody>
          <a:bodyPr wrap="square" rtlCol="0">
            <a:spAutoFit/>
          </a:bodyPr>
          <a:lstStyle/>
          <a:p>
            <a:pPr algn="ctr"/>
            <a:r>
              <a:rPr lang="en-CA" sz="1500" b="1" dirty="0">
                <a:latin typeface="Arial" panose="020B0604020202020204" pitchFamily="34" charset="0"/>
                <a:cs typeface="Arial" panose="020B0604020202020204" pitchFamily="34" charset="0"/>
              </a:rPr>
              <a:t>Only at disease progression:</a:t>
            </a:r>
          </a:p>
          <a:p>
            <a:pPr algn="ctr"/>
            <a:r>
              <a:rPr lang="en-CA" sz="1500" dirty="0">
                <a:latin typeface="Arial" panose="020B0604020202020204" pitchFamily="34" charset="0"/>
                <a:cs typeface="Arial" panose="020B0604020202020204" pitchFamily="34" charset="0"/>
              </a:rPr>
              <a:t>Plasma cell-free DNA (ctDNA)</a:t>
            </a:r>
          </a:p>
        </p:txBody>
      </p:sp>
      <p:sp>
        <p:nvSpPr>
          <p:cNvPr id="6" name="Rectangle 28">
            <a:extLst>
              <a:ext uri="{FF2B5EF4-FFF2-40B4-BE49-F238E27FC236}">
                <a16:creationId xmlns:a16="http://schemas.microsoft.com/office/drawing/2014/main" id="{C062C3B9-13A2-9976-C7E2-FB4A62E6CF76}"/>
              </a:ext>
            </a:extLst>
          </p:cNvPr>
          <p:cNvSpPr/>
          <p:nvPr/>
        </p:nvSpPr>
        <p:spPr>
          <a:xfrm>
            <a:off x="1919536" y="5616834"/>
            <a:ext cx="432048" cy="40441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3" name="Rectangle 28">
            <a:extLst>
              <a:ext uri="{FF2B5EF4-FFF2-40B4-BE49-F238E27FC236}">
                <a16:creationId xmlns:a16="http://schemas.microsoft.com/office/drawing/2014/main" id="{228A7A40-9043-0594-EE66-564F96159942}"/>
              </a:ext>
            </a:extLst>
          </p:cNvPr>
          <p:cNvSpPr/>
          <p:nvPr/>
        </p:nvSpPr>
        <p:spPr>
          <a:xfrm>
            <a:off x="3756574" y="5616834"/>
            <a:ext cx="432048" cy="40441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Marcador de contenido 3">
            <a:extLst>
              <a:ext uri="{FF2B5EF4-FFF2-40B4-BE49-F238E27FC236}">
                <a16:creationId xmlns:a16="http://schemas.microsoft.com/office/drawing/2014/main" id="{E6386275-2F05-1839-51E3-D9DAF3308496}"/>
              </a:ext>
            </a:extLst>
          </p:cNvPr>
          <p:cNvSpPr>
            <a:spLocks noGrp="1"/>
          </p:cNvSpPr>
          <p:nvPr>
            <p:ph sz="quarter" idx="15"/>
          </p:nvPr>
        </p:nvSpPr>
        <p:spPr>
          <a:xfrm>
            <a:off x="620183" y="6453176"/>
            <a:ext cx="10180339" cy="365125"/>
          </a:xfrm>
        </p:spPr>
        <p:txBody>
          <a:bodyPr/>
          <a:lstStyle/>
          <a:p>
            <a:r>
              <a:rPr lang="en-GB" sz="1100" dirty="0"/>
              <a:t>ctDNA, circulating tumour DNA; DNA, deoxyribonucleic acid; RBC, red blood cell; WBC, white blood cell</a:t>
            </a:r>
          </a:p>
          <a:p>
            <a:r>
              <a:rPr lang="en-CA" sz="1100" dirty="0"/>
              <a:t>Image adapted from Vandekerkhove G, et al. </a:t>
            </a:r>
            <a:r>
              <a:rPr lang="es-ES" sz="1100" dirty="0"/>
              <a:t>JCO Precis Oncol. 2024;8: e2300654</a:t>
            </a:r>
            <a:endParaRPr lang="en-CA" sz="1100" dirty="0"/>
          </a:p>
          <a:p>
            <a:endParaRPr lang="en-GB" dirty="0"/>
          </a:p>
        </p:txBody>
      </p:sp>
    </p:spTree>
    <p:extLst>
      <p:ext uri="{BB962C8B-B14F-4D97-AF65-F5344CB8AC3E}">
        <p14:creationId xmlns:p14="http://schemas.microsoft.com/office/powerpoint/2010/main" val="400448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nodePh="1">
                                  <p:stCondLst>
                                    <p:cond delay="0"/>
                                  </p:stCondLst>
                                  <p:endCondLst>
                                    <p:cond evt="begin" delay="0">
                                      <p:tn val="7"/>
                                    </p:cond>
                                  </p:endCondLst>
                                  <p:childTnLst>
                                    <p:set>
                                      <p:cBhvr>
                                        <p:cTn id="8" dur="1" fill="hold">
                                          <p:stCondLst>
                                            <p:cond delay="0"/>
                                          </p:stCondLst>
                                        </p:cTn>
                                        <p:tgtEl>
                                          <p:spTgt spid="18">
                                            <p:txEl>
                                              <p:charRg st="4294967295" end="4294967295"/>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6" grpId="0" animBg="1"/>
      <p:bldP spid="5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260898-26B4-45B5-B558-CC4116238EFD}"/>
              </a:ext>
            </a:extLst>
          </p:cNvPr>
          <p:cNvSpPr>
            <a:spLocks noGrp="1"/>
          </p:cNvSpPr>
          <p:nvPr>
            <p:ph sz="quarter" idx="12"/>
          </p:nvPr>
        </p:nvSpPr>
        <p:spPr>
          <a:xfrm>
            <a:off x="620184" y="1425599"/>
            <a:ext cx="10963200" cy="4930751"/>
          </a:xfrm>
        </p:spPr>
        <p:txBody>
          <a:bodyPr>
            <a:normAutofit/>
          </a:bodyPr>
          <a:lstStyle/>
          <a:p>
            <a:pPr>
              <a:lnSpc>
                <a:spcPct val="110000"/>
              </a:lnSpc>
              <a:spcAft>
                <a:spcPts val="1200"/>
              </a:spcAft>
            </a:pPr>
            <a:r>
              <a:rPr lang="en-GB" dirty="0"/>
              <a:t>Most </a:t>
            </a:r>
            <a:r>
              <a:rPr lang="en-GB" b="1" dirty="0">
                <a:solidFill>
                  <a:schemeClr val="accent1"/>
                </a:solidFill>
              </a:rPr>
              <a:t>clinical</a:t>
            </a:r>
            <a:r>
              <a:rPr lang="en-GB" dirty="0"/>
              <a:t> tests will report a tumour suppressor gene mutation but </a:t>
            </a:r>
            <a:r>
              <a:rPr lang="en-GB" b="1" u="sng" dirty="0">
                <a:solidFill>
                  <a:schemeClr val="accent1"/>
                </a:solidFill>
              </a:rPr>
              <a:t>not</a:t>
            </a:r>
            <a:r>
              <a:rPr lang="en-GB" dirty="0"/>
              <a:t> a copy number deletion (</a:t>
            </a:r>
            <a:r>
              <a:rPr lang="en-GB" i="1" dirty="0"/>
              <a:t>which can remove one or both parental alleles</a:t>
            </a:r>
            <a:r>
              <a:rPr lang="en-GB" dirty="0"/>
              <a:t>)</a:t>
            </a:r>
          </a:p>
          <a:p>
            <a:pPr>
              <a:lnSpc>
                <a:spcPct val="110000"/>
              </a:lnSpc>
            </a:pPr>
            <a:endParaRPr lang="en-GB" dirty="0"/>
          </a:p>
          <a:p>
            <a:pPr>
              <a:lnSpc>
                <a:spcPct val="110000"/>
              </a:lnSpc>
            </a:pPr>
            <a:endParaRPr lang="en-GB" dirty="0"/>
          </a:p>
          <a:p>
            <a:pPr>
              <a:lnSpc>
                <a:spcPct val="110000"/>
              </a:lnSpc>
            </a:pPr>
            <a:endParaRPr lang="en-GB" dirty="0"/>
          </a:p>
          <a:p>
            <a:pPr>
              <a:lnSpc>
                <a:spcPct val="110000"/>
              </a:lnSpc>
            </a:pPr>
            <a:endParaRPr lang="en-GB" dirty="0"/>
          </a:p>
          <a:p>
            <a:pPr marL="0" indent="0">
              <a:lnSpc>
                <a:spcPct val="110000"/>
              </a:lnSpc>
              <a:buNone/>
            </a:pPr>
            <a:endParaRPr lang="en-GB" dirty="0"/>
          </a:p>
          <a:p>
            <a:pPr>
              <a:lnSpc>
                <a:spcPct val="110000"/>
              </a:lnSpc>
            </a:pPr>
            <a:r>
              <a:rPr lang="en-GB" dirty="0"/>
              <a:t>Key prostate cancer tumour suppressor genes </a:t>
            </a:r>
            <a:r>
              <a:rPr lang="en-GB" b="1" i="1" dirty="0">
                <a:solidFill>
                  <a:schemeClr val="accent1"/>
                </a:solidFill>
              </a:rPr>
              <a:t>BRCA2</a:t>
            </a:r>
            <a:r>
              <a:rPr lang="en-GB" dirty="0"/>
              <a:t>, </a:t>
            </a:r>
            <a:r>
              <a:rPr lang="en-GB" i="1" dirty="0"/>
              <a:t>RB1</a:t>
            </a:r>
            <a:r>
              <a:rPr lang="en-GB" dirty="0"/>
              <a:t>, </a:t>
            </a:r>
            <a:r>
              <a:rPr lang="en-GB" i="1" dirty="0"/>
              <a:t>TP53</a:t>
            </a:r>
            <a:r>
              <a:rPr lang="en-GB" dirty="0"/>
              <a:t>, </a:t>
            </a:r>
            <a:r>
              <a:rPr lang="en-GB" b="1" i="1" dirty="0">
                <a:solidFill>
                  <a:schemeClr val="accent1"/>
                </a:solidFill>
              </a:rPr>
              <a:t>MSH2/6</a:t>
            </a:r>
            <a:r>
              <a:rPr lang="en-GB" dirty="0"/>
              <a:t>, </a:t>
            </a:r>
            <a:br>
              <a:rPr lang="en-GB" dirty="0"/>
            </a:br>
            <a:r>
              <a:rPr lang="en-GB" i="1" dirty="0"/>
              <a:t>PTEN</a:t>
            </a:r>
            <a:r>
              <a:rPr lang="en-GB" dirty="0"/>
              <a:t> can be disrupted by </a:t>
            </a:r>
            <a:r>
              <a:rPr lang="en-GB" u="sng" dirty="0"/>
              <a:t>copy losses</a:t>
            </a:r>
            <a:r>
              <a:rPr lang="en-GB" dirty="0"/>
              <a:t> or complex </a:t>
            </a:r>
            <a:r>
              <a:rPr lang="en-GB" u="sng" dirty="0"/>
              <a:t>structural rearrangements</a:t>
            </a:r>
          </a:p>
          <a:p>
            <a:pPr>
              <a:lnSpc>
                <a:spcPct val="110000"/>
              </a:lnSpc>
            </a:pPr>
            <a:r>
              <a:rPr lang="en-US" dirty="0"/>
              <a:t>Aim to use tests that report copy number variants in addition to mutations</a:t>
            </a:r>
            <a:endParaRPr lang="en-GB" dirty="0"/>
          </a:p>
        </p:txBody>
      </p:sp>
      <p:sp>
        <p:nvSpPr>
          <p:cNvPr id="2" name="Title 1">
            <a:extLst>
              <a:ext uri="{FF2B5EF4-FFF2-40B4-BE49-F238E27FC236}">
                <a16:creationId xmlns:a16="http://schemas.microsoft.com/office/drawing/2014/main" id="{6E90AB65-B3D2-4786-A7E0-A2A1864455FA}"/>
              </a:ext>
            </a:extLst>
          </p:cNvPr>
          <p:cNvSpPr>
            <a:spLocks noGrp="1"/>
          </p:cNvSpPr>
          <p:nvPr>
            <p:ph type="title"/>
          </p:nvPr>
        </p:nvSpPr>
        <p:spPr/>
        <p:txBody>
          <a:bodyPr/>
          <a:lstStyle/>
          <a:p>
            <a:r>
              <a:rPr lang="en-CA" b="1" dirty="0"/>
              <a:t>Mutations are just one mechanism of genomic alteration (</a:t>
            </a:r>
            <a:r>
              <a:rPr lang="en-CA" b="1" i="1" dirty="0"/>
              <a:t>copy losses are also important</a:t>
            </a:r>
            <a:r>
              <a:rPr lang="en-CA" b="1" dirty="0"/>
              <a:t>)</a:t>
            </a:r>
          </a:p>
        </p:txBody>
      </p:sp>
      <p:sp>
        <p:nvSpPr>
          <p:cNvPr id="22" name="Slide Number Placeholder 21">
            <a:extLst>
              <a:ext uri="{FF2B5EF4-FFF2-40B4-BE49-F238E27FC236}">
                <a16:creationId xmlns:a16="http://schemas.microsoft.com/office/drawing/2014/main" id="{08FBF2D3-7E7C-F2CC-27B2-C6240C8287F7}"/>
              </a:ext>
            </a:extLst>
          </p:cNvPr>
          <p:cNvSpPr>
            <a:spLocks noGrp="1"/>
          </p:cNvSpPr>
          <p:nvPr>
            <p:ph type="sldNum" sz="quarter" idx="4"/>
          </p:nvPr>
        </p:nvSpPr>
        <p:spPr/>
        <p:txBody>
          <a:bodyPr/>
          <a:lstStyle/>
          <a:p>
            <a:fld id="{58C1EAFC-9660-4A13-8A2A-6D8F7B0405F6}" type="slidenum">
              <a:rPr lang="en-CA" smtClean="0"/>
              <a:t>21</a:t>
            </a:fld>
            <a:endParaRPr lang="en-CA" dirty="0"/>
          </a:p>
        </p:txBody>
      </p:sp>
      <p:sp>
        <p:nvSpPr>
          <p:cNvPr id="28" name="Content Placeholder 27">
            <a:extLst>
              <a:ext uri="{FF2B5EF4-FFF2-40B4-BE49-F238E27FC236}">
                <a16:creationId xmlns:a16="http://schemas.microsoft.com/office/drawing/2014/main" id="{055CFB2A-1442-5026-F689-990F7C0E4863}"/>
              </a:ext>
            </a:extLst>
          </p:cNvPr>
          <p:cNvSpPr>
            <a:spLocks noGrp="1"/>
          </p:cNvSpPr>
          <p:nvPr>
            <p:ph sz="quarter" idx="15"/>
          </p:nvPr>
        </p:nvSpPr>
        <p:spPr>
          <a:xfrm>
            <a:off x="620183" y="6299837"/>
            <a:ext cx="10180339" cy="421640"/>
          </a:xfrm>
        </p:spPr>
        <p:txBody>
          <a:bodyPr/>
          <a:lstStyle/>
          <a:p>
            <a:r>
              <a:rPr lang="en-GB" sz="1100" dirty="0">
                <a:solidFill>
                  <a:schemeClr val="tx2"/>
                </a:solidFill>
              </a:rPr>
              <a:t>BRCA2, breast cancer gene 2; mCRPC, metastatic castration-resistant prostate cancer; MSH2/6, mutS homologue 2/6; PTEN, phosphatase and tensin homologue; RB1, retinoblastoma protein; TP53, tumour protein p53 </a:t>
            </a:r>
            <a:endParaRPr lang="en-CA" sz="1100" dirty="0">
              <a:solidFill>
                <a:schemeClr val="tx2"/>
              </a:solidFill>
            </a:endParaRPr>
          </a:p>
          <a:p>
            <a:r>
              <a:rPr lang="en-CA" sz="1100" dirty="0">
                <a:solidFill>
                  <a:schemeClr val="tx2"/>
                </a:solidFill>
                <a:latin typeface="Arial" panose="020B0604020202020204" pitchFamily="34" charset="0"/>
                <a:cs typeface="Arial" panose="020B0604020202020204" pitchFamily="34" charset="0"/>
              </a:rPr>
              <a:t>Herberts C and Wyatt A. Trends in Cancer. 2021;</a:t>
            </a:r>
            <a:r>
              <a:rPr lang="es-ES" sz="1100" b="0" i="0" dirty="0">
                <a:solidFill>
                  <a:schemeClr val="tx2"/>
                </a:solidFill>
                <a:effectLst/>
                <a:highlight>
                  <a:srgbClr val="FFFFFF"/>
                </a:highlight>
                <a:latin typeface="Arial" panose="020B0604020202020204" pitchFamily="34" charset="0"/>
                <a:cs typeface="Arial" panose="020B0604020202020204" pitchFamily="34" charset="0"/>
              </a:rPr>
              <a:t>7(11):995-1009</a:t>
            </a:r>
            <a:endParaRPr lang="en-CA" sz="1100" dirty="0">
              <a:solidFill>
                <a:schemeClr val="tx2"/>
              </a:solidFill>
              <a:latin typeface="Arial" panose="020B060402020202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id="{E01A753C-E9FE-4B13-B3B5-C3B48D8D2E7A}"/>
              </a:ext>
            </a:extLst>
          </p:cNvPr>
          <p:cNvGrpSpPr/>
          <p:nvPr/>
        </p:nvGrpSpPr>
        <p:grpSpPr>
          <a:xfrm>
            <a:off x="308338" y="2198172"/>
            <a:ext cx="3770393" cy="2297856"/>
            <a:chOff x="4068946" y="2962836"/>
            <a:chExt cx="3770393" cy="2297856"/>
          </a:xfrm>
        </p:grpSpPr>
        <p:grpSp>
          <p:nvGrpSpPr>
            <p:cNvPr id="10" name="Group 9">
              <a:extLst>
                <a:ext uri="{FF2B5EF4-FFF2-40B4-BE49-F238E27FC236}">
                  <a16:creationId xmlns:a16="http://schemas.microsoft.com/office/drawing/2014/main" id="{EFD0231D-73FF-4B60-A9E6-690A1348B705}"/>
                </a:ext>
              </a:extLst>
            </p:cNvPr>
            <p:cNvGrpSpPr/>
            <p:nvPr/>
          </p:nvGrpSpPr>
          <p:grpSpPr>
            <a:xfrm>
              <a:off x="4068946" y="3005818"/>
              <a:ext cx="3770393" cy="2254874"/>
              <a:chOff x="1218167" y="3634938"/>
              <a:chExt cx="3770393" cy="2254874"/>
            </a:xfrm>
          </p:grpSpPr>
          <p:pic>
            <p:nvPicPr>
              <p:cNvPr id="5" name="Picture 4">
                <a:extLst>
                  <a:ext uri="{FF2B5EF4-FFF2-40B4-BE49-F238E27FC236}">
                    <a16:creationId xmlns:a16="http://schemas.microsoft.com/office/drawing/2014/main" id="{88A62E6B-FB13-46DC-9E2B-FC468A57924A}"/>
                  </a:ext>
                </a:extLst>
              </p:cNvPr>
              <p:cNvPicPr>
                <a:picLocks noChangeAspect="1"/>
              </p:cNvPicPr>
              <p:nvPr/>
            </p:nvPicPr>
            <p:blipFill rotWithShape="1">
              <a:blip r:embed="rId2"/>
              <a:srcRect t="4265" r="16709"/>
              <a:stretch/>
            </p:blipFill>
            <p:spPr>
              <a:xfrm>
                <a:off x="1218167" y="3634938"/>
                <a:ext cx="3724673" cy="2254874"/>
              </a:xfrm>
              <a:prstGeom prst="rect">
                <a:avLst/>
              </a:prstGeom>
            </p:spPr>
          </p:pic>
          <p:pic>
            <p:nvPicPr>
              <p:cNvPr id="6" name="Picture 5">
                <a:extLst>
                  <a:ext uri="{FF2B5EF4-FFF2-40B4-BE49-F238E27FC236}">
                    <a16:creationId xmlns:a16="http://schemas.microsoft.com/office/drawing/2014/main" id="{7040854A-D4EA-4670-B314-8D7D353BE6B0}"/>
                  </a:ext>
                </a:extLst>
              </p:cNvPr>
              <p:cNvPicPr>
                <a:picLocks noChangeAspect="1"/>
              </p:cNvPicPr>
              <p:nvPr/>
            </p:nvPicPr>
            <p:blipFill rotWithShape="1">
              <a:blip r:embed="rId2"/>
              <a:srcRect l="8018" t="4477" r="85513" b="60607"/>
              <a:stretch/>
            </p:blipFill>
            <p:spPr>
              <a:xfrm>
                <a:off x="4455459" y="3634938"/>
                <a:ext cx="289261" cy="822361"/>
              </a:xfrm>
              <a:prstGeom prst="rect">
                <a:avLst/>
              </a:prstGeom>
            </p:spPr>
          </p:pic>
          <p:sp>
            <p:nvSpPr>
              <p:cNvPr id="7" name="Rectangle 6">
                <a:extLst>
                  <a:ext uri="{FF2B5EF4-FFF2-40B4-BE49-F238E27FC236}">
                    <a16:creationId xmlns:a16="http://schemas.microsoft.com/office/drawing/2014/main" id="{710828B4-EFF9-4ACD-9386-05C65E516E99}"/>
                  </a:ext>
                </a:extLst>
              </p:cNvPr>
              <p:cNvSpPr/>
              <p:nvPr/>
            </p:nvSpPr>
            <p:spPr>
              <a:xfrm>
                <a:off x="4744720" y="3997960"/>
                <a:ext cx="243840" cy="421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Rectangle 7">
                <a:extLst>
                  <a:ext uri="{FF2B5EF4-FFF2-40B4-BE49-F238E27FC236}">
                    <a16:creationId xmlns:a16="http://schemas.microsoft.com/office/drawing/2014/main" id="{31A7028D-2272-41C9-970B-47CAEEF9FF4F}"/>
                  </a:ext>
                </a:extLst>
              </p:cNvPr>
              <p:cNvSpPr/>
              <p:nvPr/>
            </p:nvSpPr>
            <p:spPr>
              <a:xfrm>
                <a:off x="2219960" y="3677920"/>
                <a:ext cx="1112520" cy="421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Rectangle 8">
                <a:extLst>
                  <a:ext uri="{FF2B5EF4-FFF2-40B4-BE49-F238E27FC236}">
                    <a16:creationId xmlns:a16="http://schemas.microsoft.com/office/drawing/2014/main" id="{5BB5CEEA-2802-4659-B619-49B7E444ADAF}"/>
                  </a:ext>
                </a:extLst>
              </p:cNvPr>
              <p:cNvSpPr/>
              <p:nvPr/>
            </p:nvSpPr>
            <p:spPr>
              <a:xfrm>
                <a:off x="2397760" y="4457298"/>
                <a:ext cx="1112520" cy="526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11" name="TextBox 10">
              <a:extLst>
                <a:ext uri="{FF2B5EF4-FFF2-40B4-BE49-F238E27FC236}">
                  <a16:creationId xmlns:a16="http://schemas.microsoft.com/office/drawing/2014/main" id="{7118DF3C-F0BA-4BDF-A290-33AD356BEA26}"/>
                </a:ext>
              </a:extLst>
            </p:cNvPr>
            <p:cNvSpPr txBox="1"/>
            <p:nvPr/>
          </p:nvSpPr>
          <p:spPr>
            <a:xfrm>
              <a:off x="5237184" y="2962836"/>
              <a:ext cx="1123875" cy="369332"/>
            </a:xfrm>
            <a:prstGeom prst="rect">
              <a:avLst/>
            </a:prstGeom>
            <a:noFill/>
          </p:spPr>
          <p:txBody>
            <a:bodyPr wrap="square" rtlCol="0">
              <a:spAutoFit/>
            </a:bodyPr>
            <a:lstStyle/>
            <a:p>
              <a:r>
                <a:rPr lang="en-CA" dirty="0">
                  <a:latin typeface="Arial" panose="020B0604020202020204" pitchFamily="34" charset="0"/>
                  <a:cs typeface="Arial" panose="020B0604020202020204" pitchFamily="34" charset="0"/>
                </a:rPr>
                <a:t>mutation</a:t>
              </a:r>
            </a:p>
          </p:txBody>
        </p:sp>
        <p:sp>
          <p:nvSpPr>
            <p:cNvPr id="12" name="TextBox 11">
              <a:extLst>
                <a:ext uri="{FF2B5EF4-FFF2-40B4-BE49-F238E27FC236}">
                  <a16:creationId xmlns:a16="http://schemas.microsoft.com/office/drawing/2014/main" id="{4DE2E7F4-D099-4641-969C-500DA3091B44}"/>
                </a:ext>
              </a:extLst>
            </p:cNvPr>
            <p:cNvSpPr txBox="1"/>
            <p:nvPr/>
          </p:nvSpPr>
          <p:spPr>
            <a:xfrm>
              <a:off x="5709773" y="3854709"/>
              <a:ext cx="1205627" cy="646331"/>
            </a:xfrm>
            <a:prstGeom prst="rect">
              <a:avLst/>
            </a:prstGeom>
            <a:noFill/>
          </p:spPr>
          <p:txBody>
            <a:bodyPr wrap="square" rtlCol="0">
              <a:spAutoFit/>
            </a:bodyPr>
            <a:lstStyle/>
            <a:p>
              <a:r>
                <a:rPr lang="en-CA" dirty="0">
                  <a:latin typeface="Arial" panose="020B0604020202020204" pitchFamily="34" charset="0"/>
                  <a:cs typeface="Arial" panose="020B0604020202020204" pitchFamily="34" charset="0"/>
                </a:rPr>
                <a:t>Copy loss (deletion)</a:t>
              </a:r>
            </a:p>
          </p:txBody>
        </p:sp>
        <p:cxnSp>
          <p:nvCxnSpPr>
            <p:cNvPr id="14" name="Straight Arrow Connector 13">
              <a:extLst>
                <a:ext uri="{FF2B5EF4-FFF2-40B4-BE49-F238E27FC236}">
                  <a16:creationId xmlns:a16="http://schemas.microsoft.com/office/drawing/2014/main" id="{237DC723-4A38-4624-8A00-A54BD29CDB14}"/>
                </a:ext>
              </a:extLst>
            </p:cNvPr>
            <p:cNvCxnSpPr/>
            <p:nvPr/>
          </p:nvCxnSpPr>
          <p:spPr>
            <a:xfrm flipH="1">
              <a:off x="5248539" y="3416998"/>
              <a:ext cx="273722" cy="1153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B93AB7F8-DA7A-4A5B-BE91-579561E6D39A}"/>
                </a:ext>
              </a:extLst>
            </p:cNvPr>
            <p:cNvCxnSpPr>
              <a:cxnSpLocks/>
            </p:cNvCxnSpPr>
            <p:nvPr/>
          </p:nvCxnSpPr>
          <p:spPr>
            <a:xfrm flipV="1">
              <a:off x="6650320" y="3578112"/>
              <a:ext cx="345141" cy="2611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16" name="Picture 15">
            <a:extLst>
              <a:ext uri="{FF2B5EF4-FFF2-40B4-BE49-F238E27FC236}">
                <a16:creationId xmlns:a16="http://schemas.microsoft.com/office/drawing/2014/main" id="{F2F38AFB-CB2B-4199-BF9E-CE97ABEAE8ED}"/>
              </a:ext>
            </a:extLst>
          </p:cNvPr>
          <p:cNvPicPr>
            <a:picLocks noChangeAspect="1"/>
          </p:cNvPicPr>
          <p:nvPr/>
        </p:nvPicPr>
        <p:blipFill>
          <a:blip r:embed="rId3"/>
          <a:stretch>
            <a:fillRect/>
          </a:stretch>
        </p:blipFill>
        <p:spPr>
          <a:xfrm>
            <a:off x="6838413" y="2650391"/>
            <a:ext cx="2169516" cy="1352426"/>
          </a:xfrm>
          <a:prstGeom prst="rect">
            <a:avLst/>
          </a:prstGeom>
        </p:spPr>
      </p:pic>
      <p:sp>
        <p:nvSpPr>
          <p:cNvPr id="13" name="TextBox 12">
            <a:extLst>
              <a:ext uri="{FF2B5EF4-FFF2-40B4-BE49-F238E27FC236}">
                <a16:creationId xmlns:a16="http://schemas.microsoft.com/office/drawing/2014/main" id="{36148703-0D99-4FC9-8EA2-439C97D333CA}"/>
              </a:ext>
            </a:extLst>
          </p:cNvPr>
          <p:cNvSpPr txBox="1"/>
          <p:nvPr/>
        </p:nvSpPr>
        <p:spPr>
          <a:xfrm>
            <a:off x="4978190" y="2132856"/>
            <a:ext cx="6048230" cy="369332"/>
          </a:xfrm>
          <a:prstGeom prst="rect">
            <a:avLst/>
          </a:prstGeom>
          <a:noFill/>
        </p:spPr>
        <p:txBody>
          <a:bodyPr wrap="square" rtlCol="0">
            <a:spAutoFit/>
          </a:bodyPr>
          <a:lstStyle/>
          <a:p>
            <a:r>
              <a:rPr lang="en-CA" i="1" dirty="0">
                <a:latin typeface="Arial" panose="020B0604020202020204" pitchFamily="34" charset="0"/>
                <a:cs typeface="Arial" panose="020B0604020202020204" pitchFamily="34" charset="0"/>
              </a:rPr>
              <a:t>BRCA2</a:t>
            </a:r>
            <a:r>
              <a:rPr lang="en-CA" dirty="0">
                <a:latin typeface="Arial" panose="020B0604020202020204" pitchFamily="34" charset="0"/>
                <a:cs typeface="Arial" panose="020B0604020202020204" pitchFamily="34" charset="0"/>
              </a:rPr>
              <a:t> only relevant if both alleles are lost (bi-allelic loss)</a:t>
            </a:r>
          </a:p>
        </p:txBody>
      </p:sp>
      <p:sp>
        <p:nvSpPr>
          <p:cNvPr id="17" name="TextBox 16">
            <a:extLst>
              <a:ext uri="{FF2B5EF4-FFF2-40B4-BE49-F238E27FC236}">
                <a16:creationId xmlns:a16="http://schemas.microsoft.com/office/drawing/2014/main" id="{759670C1-FFD7-48E7-8FEE-1E4FAF84D1D3}"/>
              </a:ext>
            </a:extLst>
          </p:cNvPr>
          <p:cNvSpPr txBox="1"/>
          <p:nvPr/>
        </p:nvSpPr>
        <p:spPr>
          <a:xfrm>
            <a:off x="6411686" y="4203070"/>
            <a:ext cx="2329543" cy="523220"/>
          </a:xfrm>
          <a:prstGeom prst="rect">
            <a:avLst/>
          </a:prstGeom>
          <a:noFill/>
        </p:spPr>
        <p:txBody>
          <a:bodyPr wrap="square" rtlCol="0">
            <a:spAutoFit/>
          </a:bodyPr>
          <a:lstStyle/>
          <a:p>
            <a:pPr algn="ctr"/>
            <a:r>
              <a:rPr lang="en-CA" sz="1400" dirty="0">
                <a:latin typeface="Arial" panose="020B0604020202020204" pitchFamily="34" charset="0"/>
                <a:cs typeface="Arial" panose="020B0604020202020204" pitchFamily="34" charset="0"/>
              </a:rPr>
              <a:t>Identified because a mutation is detected</a:t>
            </a:r>
          </a:p>
        </p:txBody>
      </p:sp>
      <p:sp>
        <p:nvSpPr>
          <p:cNvPr id="20" name="Right Bracket 19">
            <a:extLst>
              <a:ext uri="{FF2B5EF4-FFF2-40B4-BE49-F238E27FC236}">
                <a16:creationId xmlns:a16="http://schemas.microsoft.com/office/drawing/2014/main" id="{44FA4203-4DAC-4AE2-8484-FE6DA62D0E76}"/>
              </a:ext>
            </a:extLst>
          </p:cNvPr>
          <p:cNvSpPr/>
          <p:nvPr/>
        </p:nvSpPr>
        <p:spPr>
          <a:xfrm rot="5400000">
            <a:off x="7489536" y="3409216"/>
            <a:ext cx="173841" cy="1352426"/>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21" name="TextBox 20">
            <a:extLst>
              <a:ext uri="{FF2B5EF4-FFF2-40B4-BE49-F238E27FC236}">
                <a16:creationId xmlns:a16="http://schemas.microsoft.com/office/drawing/2014/main" id="{08500DDF-0C88-4B04-A921-49227A5C73AE}"/>
              </a:ext>
            </a:extLst>
          </p:cNvPr>
          <p:cNvSpPr txBox="1"/>
          <p:nvPr/>
        </p:nvSpPr>
        <p:spPr>
          <a:xfrm>
            <a:off x="9253948" y="2962188"/>
            <a:ext cx="2329543" cy="738664"/>
          </a:xfrm>
          <a:prstGeom prst="rect">
            <a:avLst/>
          </a:prstGeom>
          <a:noFill/>
        </p:spPr>
        <p:txBody>
          <a:bodyPr wrap="square" rtlCol="0">
            <a:spAutoFit/>
          </a:bodyPr>
          <a:lstStyle/>
          <a:p>
            <a:pPr algn="ctr"/>
            <a:r>
              <a:rPr lang="en-CA" sz="1400" dirty="0">
                <a:latin typeface="Arial" panose="020B0604020202020204" pitchFamily="34" charset="0"/>
                <a:cs typeface="Arial" panose="020B0604020202020204" pitchFamily="34" charset="0"/>
              </a:rPr>
              <a:t>Rarely identified </a:t>
            </a:r>
            <a:br>
              <a:rPr lang="en-CA" sz="1400" dirty="0">
                <a:latin typeface="Arial" panose="020B0604020202020204" pitchFamily="34" charset="0"/>
                <a:cs typeface="Arial" panose="020B0604020202020204" pitchFamily="34" charset="0"/>
              </a:rPr>
            </a:br>
            <a:r>
              <a:rPr lang="en-CA" sz="1400" dirty="0">
                <a:latin typeface="Arial" panose="020B0604020202020204" pitchFamily="34" charset="0"/>
                <a:cs typeface="Arial" panose="020B0604020202020204" pitchFamily="34" charset="0"/>
              </a:rPr>
              <a:t>by current tests; </a:t>
            </a:r>
            <a:br>
              <a:rPr lang="en-CA" sz="1400" dirty="0">
                <a:latin typeface="Arial" panose="020B0604020202020204" pitchFamily="34" charset="0"/>
                <a:cs typeface="Arial" panose="020B0604020202020204" pitchFamily="34" charset="0"/>
              </a:rPr>
            </a:br>
            <a:r>
              <a:rPr lang="en-CA" sz="1400" dirty="0">
                <a:latin typeface="Arial" panose="020B0604020202020204" pitchFamily="34" charset="0"/>
                <a:cs typeface="Arial" panose="020B0604020202020204" pitchFamily="34" charset="0"/>
              </a:rPr>
              <a:t>up to 3% of mCRPC!</a:t>
            </a:r>
          </a:p>
        </p:txBody>
      </p:sp>
      <p:sp>
        <p:nvSpPr>
          <p:cNvPr id="18" name="TextBox 17">
            <a:extLst>
              <a:ext uri="{FF2B5EF4-FFF2-40B4-BE49-F238E27FC236}">
                <a16:creationId xmlns:a16="http://schemas.microsoft.com/office/drawing/2014/main" id="{9A901606-783A-4EC0-8E83-1B1E4510F1EB}"/>
              </a:ext>
            </a:extLst>
          </p:cNvPr>
          <p:cNvSpPr txBox="1"/>
          <p:nvPr/>
        </p:nvSpPr>
        <p:spPr>
          <a:xfrm>
            <a:off x="5996947" y="2902683"/>
            <a:ext cx="887186" cy="415498"/>
          </a:xfrm>
          <a:prstGeom prst="rect">
            <a:avLst/>
          </a:prstGeom>
          <a:noFill/>
        </p:spPr>
        <p:txBody>
          <a:bodyPr wrap="square" rtlCol="0">
            <a:spAutoFit/>
          </a:bodyPr>
          <a:lstStyle/>
          <a:p>
            <a:r>
              <a:rPr lang="en-CA" sz="1050" i="1" dirty="0">
                <a:latin typeface="Arial" panose="020B0604020202020204" pitchFamily="34" charset="0"/>
                <a:cs typeface="Arial" panose="020B0604020202020204" pitchFamily="34" charset="0"/>
              </a:rPr>
              <a:t>BRCA2</a:t>
            </a:r>
            <a:r>
              <a:rPr lang="en-CA" sz="1050" dirty="0">
                <a:latin typeface="Arial" panose="020B0604020202020204" pitchFamily="34" charset="0"/>
                <a:cs typeface="Arial" panose="020B0604020202020204" pitchFamily="34" charset="0"/>
              </a:rPr>
              <a:t> gene</a:t>
            </a:r>
          </a:p>
        </p:txBody>
      </p:sp>
      <p:cxnSp>
        <p:nvCxnSpPr>
          <p:cNvPr id="23" name="Straight Arrow Connector 22">
            <a:extLst>
              <a:ext uri="{FF2B5EF4-FFF2-40B4-BE49-F238E27FC236}">
                <a16:creationId xmlns:a16="http://schemas.microsoft.com/office/drawing/2014/main" id="{7658753A-2749-4E7E-8142-C39C8D879012}"/>
              </a:ext>
            </a:extLst>
          </p:cNvPr>
          <p:cNvCxnSpPr>
            <a:cxnSpLocks/>
          </p:cNvCxnSpPr>
          <p:nvPr/>
        </p:nvCxnSpPr>
        <p:spPr>
          <a:xfrm flipV="1">
            <a:off x="6824260" y="3031259"/>
            <a:ext cx="158924" cy="382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48A20FCB-4F14-435C-B5B5-7F89511361CA}"/>
              </a:ext>
            </a:extLst>
          </p:cNvPr>
          <p:cNvSpPr txBox="1"/>
          <p:nvPr/>
        </p:nvSpPr>
        <p:spPr>
          <a:xfrm>
            <a:off x="6835820" y="2494956"/>
            <a:ext cx="637224" cy="253916"/>
          </a:xfrm>
          <a:prstGeom prst="rect">
            <a:avLst/>
          </a:prstGeom>
          <a:noFill/>
        </p:spPr>
        <p:txBody>
          <a:bodyPr wrap="square" rtlCol="0">
            <a:spAutoFit/>
          </a:bodyPr>
          <a:lstStyle/>
          <a:p>
            <a:r>
              <a:rPr lang="en-CA" sz="1050" dirty="0">
                <a:latin typeface="Arial" panose="020B0604020202020204" pitchFamily="34" charset="0"/>
                <a:cs typeface="Arial" panose="020B0604020202020204" pitchFamily="34" charset="0"/>
              </a:rPr>
              <a:t>Case 1</a:t>
            </a:r>
          </a:p>
        </p:txBody>
      </p:sp>
      <p:sp>
        <p:nvSpPr>
          <p:cNvPr id="25" name="TextBox 24">
            <a:extLst>
              <a:ext uri="{FF2B5EF4-FFF2-40B4-BE49-F238E27FC236}">
                <a16:creationId xmlns:a16="http://schemas.microsoft.com/office/drawing/2014/main" id="{0D59CB79-18CD-41B7-BBA4-DC34CC5A2B21}"/>
              </a:ext>
            </a:extLst>
          </p:cNvPr>
          <p:cNvSpPr txBox="1"/>
          <p:nvPr/>
        </p:nvSpPr>
        <p:spPr>
          <a:xfrm>
            <a:off x="7623396" y="2494956"/>
            <a:ext cx="637224" cy="253916"/>
          </a:xfrm>
          <a:prstGeom prst="rect">
            <a:avLst/>
          </a:prstGeom>
          <a:noFill/>
        </p:spPr>
        <p:txBody>
          <a:bodyPr wrap="square" rtlCol="0">
            <a:spAutoFit/>
          </a:bodyPr>
          <a:lstStyle/>
          <a:p>
            <a:r>
              <a:rPr lang="en-CA" sz="1050" dirty="0">
                <a:latin typeface="Arial" panose="020B0604020202020204" pitchFamily="34" charset="0"/>
                <a:cs typeface="Arial" panose="020B0604020202020204" pitchFamily="34" charset="0"/>
              </a:rPr>
              <a:t>Case 2</a:t>
            </a:r>
          </a:p>
        </p:txBody>
      </p:sp>
      <p:sp>
        <p:nvSpPr>
          <p:cNvPr id="26" name="TextBox 25">
            <a:extLst>
              <a:ext uri="{FF2B5EF4-FFF2-40B4-BE49-F238E27FC236}">
                <a16:creationId xmlns:a16="http://schemas.microsoft.com/office/drawing/2014/main" id="{988A6925-98AB-4F7D-B0DF-C8B2049DDD68}"/>
              </a:ext>
            </a:extLst>
          </p:cNvPr>
          <p:cNvSpPr txBox="1"/>
          <p:nvPr/>
        </p:nvSpPr>
        <p:spPr>
          <a:xfrm>
            <a:off x="8353632" y="2494956"/>
            <a:ext cx="637224" cy="253916"/>
          </a:xfrm>
          <a:prstGeom prst="rect">
            <a:avLst/>
          </a:prstGeom>
          <a:noFill/>
        </p:spPr>
        <p:txBody>
          <a:bodyPr wrap="square" rtlCol="0">
            <a:spAutoFit/>
          </a:bodyPr>
          <a:lstStyle/>
          <a:p>
            <a:r>
              <a:rPr lang="en-CA" sz="1050" dirty="0">
                <a:latin typeface="Arial" panose="020B0604020202020204" pitchFamily="34" charset="0"/>
                <a:cs typeface="Arial" panose="020B0604020202020204" pitchFamily="34" charset="0"/>
              </a:rPr>
              <a:t>Case 3</a:t>
            </a:r>
          </a:p>
        </p:txBody>
      </p:sp>
      <p:cxnSp>
        <p:nvCxnSpPr>
          <p:cNvPr id="27" name="Straight Arrow Connector 26">
            <a:extLst>
              <a:ext uri="{FF2B5EF4-FFF2-40B4-BE49-F238E27FC236}">
                <a16:creationId xmlns:a16="http://schemas.microsoft.com/office/drawing/2014/main" id="{1ECE13A2-DC9B-449E-B753-9D19C8E7F08E}"/>
              </a:ext>
            </a:extLst>
          </p:cNvPr>
          <p:cNvCxnSpPr>
            <a:cxnSpLocks/>
          </p:cNvCxnSpPr>
          <p:nvPr/>
        </p:nvCxnSpPr>
        <p:spPr>
          <a:xfrm>
            <a:off x="8950239" y="2632801"/>
            <a:ext cx="607419" cy="34608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3571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P spid="20" grpId="0" animBg="1"/>
      <p:bldP spid="21" grpId="0"/>
      <p:bldP spid="18" grpId="0"/>
      <p:bldP spid="24" grpId="0"/>
      <p:bldP spid="25" grpId="0"/>
      <p:bldP spid="2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5D9AAF-FD00-C498-89C0-D1C9DB0C7E29}"/>
              </a:ext>
            </a:extLst>
          </p:cNvPr>
          <p:cNvSpPr>
            <a:spLocks noGrp="1"/>
          </p:cNvSpPr>
          <p:nvPr>
            <p:ph type="title"/>
          </p:nvPr>
        </p:nvSpPr>
        <p:spPr/>
        <p:txBody>
          <a:bodyPr/>
          <a:lstStyle/>
          <a:p>
            <a:r>
              <a:rPr lang="en-GB" dirty="0"/>
              <a:t>Challenges, limitations and recommendations for prostate biomarker testing</a:t>
            </a:r>
          </a:p>
        </p:txBody>
      </p:sp>
      <p:sp>
        <p:nvSpPr>
          <p:cNvPr id="3" name="Marcador de número de diapositiva 2">
            <a:extLst>
              <a:ext uri="{FF2B5EF4-FFF2-40B4-BE49-F238E27FC236}">
                <a16:creationId xmlns:a16="http://schemas.microsoft.com/office/drawing/2014/main" id="{C63BBAEF-20DE-0B1D-73CF-B72B37BD9E12}"/>
              </a:ext>
            </a:extLst>
          </p:cNvPr>
          <p:cNvSpPr>
            <a:spLocks noGrp="1"/>
          </p:cNvSpPr>
          <p:nvPr>
            <p:ph type="sldNum" sz="quarter" idx="4"/>
          </p:nvPr>
        </p:nvSpPr>
        <p:spPr/>
        <p:txBody>
          <a:bodyPr/>
          <a:lstStyle/>
          <a:p>
            <a:fld id="{FCE43C0F-8A7B-3A4B-9DB5-B3472E36E833}" type="slidenum">
              <a:rPr lang="en-GB" smtClean="0"/>
              <a:pPr/>
              <a:t>22</a:t>
            </a:fld>
            <a:endParaRPr lang="en-GB" dirty="0"/>
          </a:p>
        </p:txBody>
      </p:sp>
    </p:spTree>
    <p:extLst>
      <p:ext uri="{BB962C8B-B14F-4D97-AF65-F5344CB8AC3E}">
        <p14:creationId xmlns:p14="http://schemas.microsoft.com/office/powerpoint/2010/main" val="848190891"/>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8254E2-50E7-44B7-8B81-3A7F2B0F607A}"/>
              </a:ext>
            </a:extLst>
          </p:cNvPr>
          <p:cNvSpPr>
            <a:spLocks noGrp="1"/>
          </p:cNvSpPr>
          <p:nvPr>
            <p:ph sz="quarter" idx="12"/>
          </p:nvPr>
        </p:nvSpPr>
        <p:spPr>
          <a:xfrm>
            <a:off x="620713" y="1425575"/>
            <a:ext cx="10963275" cy="4525963"/>
          </a:xfrm>
        </p:spPr>
        <p:txBody>
          <a:bodyPr>
            <a:normAutofit/>
          </a:bodyPr>
          <a:lstStyle/>
          <a:p>
            <a:r>
              <a:rPr lang="en-GB" dirty="0"/>
              <a:t>Tests do not cover all relevant genes / regions</a:t>
            </a:r>
          </a:p>
          <a:p>
            <a:pPr lvl="1"/>
            <a:r>
              <a:rPr lang="en-GB" i="1" dirty="0"/>
              <a:t>+ huge variability between tests in performance</a:t>
            </a:r>
          </a:p>
          <a:p>
            <a:r>
              <a:rPr lang="en-GB" dirty="0"/>
              <a:t>Tests cannot identify or report all possible deleterious alterations</a:t>
            </a:r>
          </a:p>
          <a:p>
            <a:pPr lvl="1"/>
            <a:r>
              <a:rPr lang="en-GB" i="1" dirty="0"/>
              <a:t>It can also be difficult to know if certain alterations are deleterious / pathogenic</a:t>
            </a:r>
          </a:p>
          <a:p>
            <a:r>
              <a:rPr lang="en-GB" dirty="0"/>
              <a:t>Alteration detection is insufficiently sensitive for complex events</a:t>
            </a:r>
          </a:p>
          <a:p>
            <a:pPr lvl="1"/>
            <a:r>
              <a:rPr lang="en-GB" i="1" dirty="0"/>
              <a:t>Manual curation required even for standard mutations</a:t>
            </a:r>
          </a:p>
          <a:p>
            <a:r>
              <a:rPr lang="en-GB" dirty="0"/>
              <a:t>Tumour fraction (purity) may be low, causing false negatives</a:t>
            </a:r>
          </a:p>
          <a:p>
            <a:r>
              <a:rPr lang="en-GB" dirty="0"/>
              <a:t>Tumour heterogeneity (region to region) may cause false positives or negatives</a:t>
            </a:r>
          </a:p>
          <a:p>
            <a:r>
              <a:rPr lang="en-GB" dirty="0"/>
              <a:t>Mutations can be sub-clonal (i.e. not present in all tumour cells)</a:t>
            </a:r>
          </a:p>
          <a:p>
            <a:r>
              <a:rPr lang="en-GB" dirty="0"/>
              <a:t>… &amp; many others!</a:t>
            </a:r>
          </a:p>
          <a:p>
            <a:endParaRPr lang="en-CA" dirty="0"/>
          </a:p>
        </p:txBody>
      </p:sp>
      <p:sp>
        <p:nvSpPr>
          <p:cNvPr id="2" name="Title 1">
            <a:extLst>
              <a:ext uri="{FF2B5EF4-FFF2-40B4-BE49-F238E27FC236}">
                <a16:creationId xmlns:a16="http://schemas.microsoft.com/office/drawing/2014/main" id="{0E8D094F-4B55-4E27-B23A-543196C271D6}"/>
              </a:ext>
            </a:extLst>
          </p:cNvPr>
          <p:cNvSpPr>
            <a:spLocks noGrp="1"/>
          </p:cNvSpPr>
          <p:nvPr>
            <p:ph type="title"/>
          </p:nvPr>
        </p:nvSpPr>
        <p:spPr>
          <a:xfrm>
            <a:off x="619201" y="259200"/>
            <a:ext cx="10963199" cy="864000"/>
          </a:xfrm>
        </p:spPr>
        <p:txBody>
          <a:bodyPr/>
          <a:lstStyle/>
          <a:p>
            <a:r>
              <a:rPr lang="en-CA" dirty="0"/>
              <a:t>Operational limitations of somatic testing</a:t>
            </a:r>
          </a:p>
        </p:txBody>
      </p:sp>
      <p:sp>
        <p:nvSpPr>
          <p:cNvPr id="4" name="Slide Number Placeholder 3">
            <a:extLst>
              <a:ext uri="{FF2B5EF4-FFF2-40B4-BE49-F238E27FC236}">
                <a16:creationId xmlns:a16="http://schemas.microsoft.com/office/drawing/2014/main" id="{5B12C071-077D-0880-6FB4-A792E3E852D9}"/>
              </a:ext>
            </a:extLst>
          </p:cNvPr>
          <p:cNvSpPr>
            <a:spLocks noGrp="1"/>
          </p:cNvSpPr>
          <p:nvPr>
            <p:ph type="sldNum" sz="quarter" idx="4"/>
          </p:nvPr>
        </p:nvSpPr>
        <p:spPr>
          <a:xfrm>
            <a:off x="10800523" y="6428359"/>
            <a:ext cx="781877" cy="365125"/>
          </a:xfrm>
        </p:spPr>
        <p:txBody>
          <a:bodyPr/>
          <a:lstStyle/>
          <a:p>
            <a:fld id="{58C1EAFC-9660-4A13-8A2A-6D8F7B0405F6}" type="slidenum">
              <a:rPr lang="en-CA" smtClean="0"/>
              <a:pPr/>
              <a:t>23</a:t>
            </a:fld>
            <a:endParaRPr lang="en-CA" dirty="0"/>
          </a:p>
        </p:txBody>
      </p:sp>
      <p:sp>
        <p:nvSpPr>
          <p:cNvPr id="11" name="Content Placeholder 10">
            <a:extLst>
              <a:ext uri="{FF2B5EF4-FFF2-40B4-BE49-F238E27FC236}">
                <a16:creationId xmlns:a16="http://schemas.microsoft.com/office/drawing/2014/main" id="{CDF75558-269E-68A8-0749-60BBBC3AAD72}"/>
              </a:ext>
            </a:extLst>
          </p:cNvPr>
          <p:cNvSpPr>
            <a:spLocks noGrp="1"/>
          </p:cNvSpPr>
          <p:nvPr>
            <p:ph sz="quarter" idx="15"/>
          </p:nvPr>
        </p:nvSpPr>
        <p:spPr/>
        <p:txBody>
          <a:bodyPr/>
          <a:lstStyle/>
          <a:p>
            <a:endParaRPr lang="en-US" dirty="0"/>
          </a:p>
        </p:txBody>
      </p:sp>
      <p:sp>
        <p:nvSpPr>
          <p:cNvPr id="6" name="TextBox 5">
            <a:extLst>
              <a:ext uri="{FF2B5EF4-FFF2-40B4-BE49-F238E27FC236}">
                <a16:creationId xmlns:a16="http://schemas.microsoft.com/office/drawing/2014/main" id="{963C588C-A4D4-4A36-A3BF-A7DBDD654F42}"/>
              </a:ext>
            </a:extLst>
          </p:cNvPr>
          <p:cNvSpPr txBox="1"/>
          <p:nvPr/>
        </p:nvSpPr>
        <p:spPr>
          <a:xfrm>
            <a:off x="620713" y="5525592"/>
            <a:ext cx="11812949" cy="923330"/>
          </a:xfrm>
          <a:prstGeom prst="rect">
            <a:avLst/>
          </a:prstGeom>
          <a:noFill/>
        </p:spPr>
        <p:txBody>
          <a:bodyPr wrap="square" lIns="0">
            <a:spAutoFit/>
          </a:bodyPr>
          <a:lstStyle/>
          <a:p>
            <a:r>
              <a:rPr lang="en-GB" i="1" dirty="0">
                <a:solidFill>
                  <a:schemeClr val="accent1"/>
                </a:solidFill>
                <a:latin typeface="Arial" panose="020B0604020202020204" pitchFamily="34" charset="0"/>
                <a:cs typeface="Arial" panose="020B0604020202020204" pitchFamily="34" charset="0"/>
              </a:rPr>
              <a:t>Remember: tests generally flatten tumour biology into binary presence/absence, and do not </a:t>
            </a:r>
            <a:br>
              <a:rPr lang="en-GB" i="1" dirty="0">
                <a:solidFill>
                  <a:schemeClr val="accent1"/>
                </a:solidFill>
                <a:latin typeface="Arial" panose="020B0604020202020204" pitchFamily="34" charset="0"/>
                <a:cs typeface="Arial" panose="020B0604020202020204" pitchFamily="34" charset="0"/>
              </a:rPr>
            </a:br>
            <a:r>
              <a:rPr lang="en-GB" i="1" dirty="0">
                <a:solidFill>
                  <a:schemeClr val="accent1"/>
                </a:solidFill>
                <a:latin typeface="Arial" panose="020B0604020202020204" pitchFamily="34" charset="0"/>
                <a:cs typeface="Arial" panose="020B0604020202020204" pitchFamily="34" charset="0"/>
              </a:rPr>
              <a:t>always capture/report other relevant biological context that may ultimately be informative for clinical </a:t>
            </a:r>
            <a:br>
              <a:rPr lang="en-GB" i="1" dirty="0">
                <a:solidFill>
                  <a:schemeClr val="accent1"/>
                </a:solidFill>
                <a:latin typeface="Arial" panose="020B0604020202020204" pitchFamily="34" charset="0"/>
                <a:cs typeface="Arial" panose="020B0604020202020204" pitchFamily="34" charset="0"/>
              </a:rPr>
            </a:br>
            <a:r>
              <a:rPr lang="en-GB" i="1" dirty="0">
                <a:solidFill>
                  <a:schemeClr val="accent1"/>
                </a:solidFill>
                <a:latin typeface="Arial" panose="020B0604020202020204" pitchFamily="34" charset="0"/>
                <a:cs typeface="Arial" panose="020B0604020202020204" pitchFamily="34" charset="0"/>
              </a:rPr>
              <a:t>management decisions</a:t>
            </a:r>
          </a:p>
        </p:txBody>
      </p:sp>
    </p:spTree>
    <p:extLst>
      <p:ext uri="{BB962C8B-B14F-4D97-AF65-F5344CB8AC3E}">
        <p14:creationId xmlns:p14="http://schemas.microsoft.com/office/powerpoint/2010/main" val="16750219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42112-8036-4B28-9476-77E244E14334}"/>
              </a:ext>
            </a:extLst>
          </p:cNvPr>
          <p:cNvSpPr>
            <a:spLocks noGrp="1"/>
          </p:cNvSpPr>
          <p:nvPr>
            <p:ph type="title"/>
          </p:nvPr>
        </p:nvSpPr>
        <p:spPr>
          <a:xfrm>
            <a:off x="619201" y="259200"/>
            <a:ext cx="10963199" cy="864000"/>
          </a:xfrm>
        </p:spPr>
        <p:txBody>
          <a:bodyPr/>
          <a:lstStyle/>
          <a:p>
            <a:r>
              <a:rPr lang="en-US" dirty="0"/>
              <a:t>Common challenges and recommendations in prostate cancer genomic testing: Test ordering</a:t>
            </a:r>
            <a:endParaRPr lang="en-CA" dirty="0"/>
          </a:p>
        </p:txBody>
      </p:sp>
      <p:sp>
        <p:nvSpPr>
          <p:cNvPr id="18" name="Content Placeholder 17">
            <a:extLst>
              <a:ext uri="{FF2B5EF4-FFF2-40B4-BE49-F238E27FC236}">
                <a16:creationId xmlns:a16="http://schemas.microsoft.com/office/drawing/2014/main" id="{9D15FAC0-ED73-0731-B41B-BA7DD27FF9FB}"/>
              </a:ext>
            </a:extLst>
          </p:cNvPr>
          <p:cNvSpPr>
            <a:spLocks noGrp="1"/>
          </p:cNvSpPr>
          <p:nvPr>
            <p:ph sz="quarter" idx="15"/>
          </p:nvPr>
        </p:nvSpPr>
        <p:spPr/>
        <p:txBody>
          <a:bodyPr/>
          <a:lstStyle/>
          <a:p>
            <a:r>
              <a:rPr lang="es-ES" sz="1100" dirty="0">
                <a:solidFill>
                  <a:schemeClr val="tx2"/>
                </a:solidFill>
                <a:latin typeface="Arial" panose="020B0604020202020204" pitchFamily="34" charset="0"/>
                <a:cs typeface="Arial" panose="020B0604020202020204" pitchFamily="34" charset="0"/>
              </a:rPr>
              <a:t>BRCA1.2, breast </a:t>
            </a:r>
            <a:r>
              <a:rPr lang="es-ES" sz="1100" dirty="0">
                <a:solidFill>
                  <a:schemeClr val="tx2"/>
                </a:solidFill>
              </a:rPr>
              <a:t>c</a:t>
            </a:r>
            <a:r>
              <a:rPr lang="es-ES" sz="1100" dirty="0">
                <a:solidFill>
                  <a:schemeClr val="tx2"/>
                </a:solidFill>
                <a:latin typeface="Arial" panose="020B0604020202020204" pitchFamily="34" charset="0"/>
                <a:cs typeface="Arial" panose="020B0604020202020204" pitchFamily="34" charset="0"/>
              </a:rPr>
              <a:t>ancer gene 1/2; ctDNA, circulating tumour DNA; DNA, deoxyribonucleic acid; GU, genito-urinary; HRR, homologous recombination repair; MDT, multidisciplinary team</a:t>
            </a:r>
          </a:p>
        </p:txBody>
      </p:sp>
      <p:sp>
        <p:nvSpPr>
          <p:cNvPr id="4" name="Rounded Rectangle 4">
            <a:extLst>
              <a:ext uri="{FF2B5EF4-FFF2-40B4-BE49-F238E27FC236}">
                <a16:creationId xmlns:a16="http://schemas.microsoft.com/office/drawing/2014/main" id="{F7B59154-5391-4486-8DD0-95AF45BFF9A0}"/>
              </a:ext>
            </a:extLst>
          </p:cNvPr>
          <p:cNvSpPr/>
          <p:nvPr/>
        </p:nvSpPr>
        <p:spPr>
          <a:xfrm>
            <a:off x="577624" y="4057000"/>
            <a:ext cx="2250000" cy="972000"/>
          </a:xfrm>
          <a:prstGeom prst="roundRect">
            <a:avLst/>
          </a:prstGeom>
          <a:gradFill flip="none" rotWithShape="1">
            <a:gsLst>
              <a:gs pos="0">
                <a:schemeClr val="accent1"/>
              </a:gs>
              <a:gs pos="100000">
                <a:schemeClr val="accent1">
                  <a:lumMod val="90000"/>
                  <a:lumOff val="10000"/>
                </a:schemeClr>
              </a:gs>
            </a:gsLst>
            <a:path path="circle">
              <a:fillToRect l="50000" t="50000" r="50000" b="50000"/>
            </a:path>
            <a:tileRect/>
          </a:grad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GB" sz="1500" b="1" dirty="0">
                <a:solidFill>
                  <a:schemeClr val="bg1"/>
                </a:solidFill>
                <a:latin typeface="Arial" panose="020B0604020202020204" pitchFamily="34" charset="0"/>
                <a:cs typeface="Arial" panose="020B0604020202020204" pitchFamily="34" charset="0"/>
              </a:rPr>
              <a:t>Uncertainty on need for tissue versus liquid biopsy testing</a:t>
            </a:r>
          </a:p>
        </p:txBody>
      </p:sp>
      <p:sp>
        <p:nvSpPr>
          <p:cNvPr id="5" name="Rounded Rectangle 5">
            <a:extLst>
              <a:ext uri="{FF2B5EF4-FFF2-40B4-BE49-F238E27FC236}">
                <a16:creationId xmlns:a16="http://schemas.microsoft.com/office/drawing/2014/main" id="{AC9F0F7B-AD15-4F79-9C41-892CF7DC3F03}"/>
              </a:ext>
            </a:extLst>
          </p:cNvPr>
          <p:cNvSpPr/>
          <p:nvPr/>
        </p:nvSpPr>
        <p:spPr>
          <a:xfrm>
            <a:off x="577624" y="1412776"/>
            <a:ext cx="2250000" cy="751118"/>
          </a:xfrm>
          <a:prstGeom prst="roundRect">
            <a:avLst/>
          </a:prstGeom>
          <a:gradFill flip="none" rotWithShape="1">
            <a:gsLst>
              <a:gs pos="0">
                <a:schemeClr val="accent1"/>
              </a:gs>
              <a:gs pos="100000">
                <a:schemeClr val="accent1">
                  <a:lumMod val="90000"/>
                  <a:lumOff val="10000"/>
                </a:schemeClr>
              </a:gs>
            </a:gsLst>
            <a:path path="circle">
              <a:fillToRect l="50000" t="50000" r="50000" b="50000"/>
            </a:path>
            <a:tileRect/>
          </a:grad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GB" sz="1500" b="1" dirty="0">
                <a:solidFill>
                  <a:schemeClr val="bg1"/>
                </a:solidFill>
                <a:latin typeface="Arial" panose="020B0604020202020204" pitchFamily="34" charset="0"/>
                <a:cs typeface="Arial" panose="020B0604020202020204" pitchFamily="34" charset="0"/>
              </a:rPr>
              <a:t>Access to tissue</a:t>
            </a:r>
            <a:endParaRPr lang="en-GB" sz="1500" b="1" strike="sngStrike" baseline="30000" dirty="0">
              <a:solidFill>
                <a:schemeClr val="bg1"/>
              </a:solidFill>
              <a:latin typeface="Arial" panose="020B0604020202020204" pitchFamily="34" charset="0"/>
              <a:cs typeface="Arial" panose="020B0604020202020204" pitchFamily="34" charset="0"/>
            </a:endParaRPr>
          </a:p>
        </p:txBody>
      </p:sp>
      <p:sp>
        <p:nvSpPr>
          <p:cNvPr id="6" name="Rounded Rectangle 6">
            <a:extLst>
              <a:ext uri="{FF2B5EF4-FFF2-40B4-BE49-F238E27FC236}">
                <a16:creationId xmlns:a16="http://schemas.microsoft.com/office/drawing/2014/main" id="{F51B3ACF-A8BC-41F0-94BC-3D13C886273D}"/>
              </a:ext>
            </a:extLst>
          </p:cNvPr>
          <p:cNvSpPr/>
          <p:nvPr/>
        </p:nvSpPr>
        <p:spPr>
          <a:xfrm>
            <a:off x="577624" y="2294184"/>
            <a:ext cx="2250000" cy="751118"/>
          </a:xfrm>
          <a:prstGeom prst="roundRect">
            <a:avLst/>
          </a:prstGeom>
          <a:gradFill flip="none" rotWithShape="1">
            <a:gsLst>
              <a:gs pos="0">
                <a:schemeClr val="accent1"/>
              </a:gs>
              <a:gs pos="100000">
                <a:schemeClr val="accent1">
                  <a:lumMod val="90000"/>
                  <a:lumOff val="10000"/>
                </a:schemeClr>
              </a:gs>
            </a:gsLst>
            <a:path path="circle">
              <a:fillToRect l="50000" t="50000" r="50000" b="50000"/>
            </a:path>
            <a:tileRect/>
          </a:grad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lIns="0" rIns="0" rtlCol="0" anchor="ctr"/>
          <a:lstStyle/>
          <a:p>
            <a:pPr algn="ctr"/>
            <a:r>
              <a:rPr lang="en-GB" sz="1500" b="1" dirty="0">
                <a:solidFill>
                  <a:schemeClr val="bg1"/>
                </a:solidFill>
                <a:latin typeface="Arial" panose="020B0604020202020204" pitchFamily="34" charset="0"/>
                <a:cs typeface="Arial" panose="020B0604020202020204" pitchFamily="34" charset="0"/>
              </a:rPr>
              <a:t>Insufficient tumour content within sample</a:t>
            </a:r>
          </a:p>
        </p:txBody>
      </p:sp>
      <p:sp>
        <p:nvSpPr>
          <p:cNvPr id="7" name="Rounded Rectangle 8">
            <a:extLst>
              <a:ext uri="{FF2B5EF4-FFF2-40B4-BE49-F238E27FC236}">
                <a16:creationId xmlns:a16="http://schemas.microsoft.com/office/drawing/2014/main" id="{39C2C20A-86F2-4054-B3F5-6F2ADC70EA93}"/>
              </a:ext>
            </a:extLst>
          </p:cNvPr>
          <p:cNvSpPr/>
          <p:nvPr/>
        </p:nvSpPr>
        <p:spPr>
          <a:xfrm>
            <a:off x="577624" y="3175592"/>
            <a:ext cx="2250000" cy="751118"/>
          </a:xfrm>
          <a:prstGeom prst="roundRect">
            <a:avLst/>
          </a:prstGeom>
          <a:gradFill flip="none" rotWithShape="1">
            <a:gsLst>
              <a:gs pos="0">
                <a:schemeClr val="accent1"/>
              </a:gs>
              <a:gs pos="100000">
                <a:schemeClr val="accent1">
                  <a:lumMod val="90000"/>
                  <a:lumOff val="10000"/>
                </a:schemeClr>
              </a:gs>
            </a:gsLst>
            <a:path path="circle">
              <a:fillToRect l="50000" t="50000" r="50000" b="50000"/>
            </a:path>
            <a:tileRect/>
          </a:grad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lIns="48000" rIns="48000" rtlCol="0" anchor="ctr"/>
          <a:lstStyle/>
          <a:p>
            <a:pPr algn="ctr"/>
            <a:r>
              <a:rPr lang="en-GB" sz="1500" b="1" dirty="0">
                <a:solidFill>
                  <a:schemeClr val="bg1"/>
                </a:solidFill>
                <a:latin typeface="Arial" panose="020B0604020202020204" pitchFamily="34" charset="0"/>
                <a:cs typeface="Arial" panose="020B0604020202020204" pitchFamily="34" charset="0"/>
              </a:rPr>
              <a:t>Insufficient breadth of genes tested</a:t>
            </a:r>
            <a:endParaRPr lang="en-GB" sz="1500" b="1" baseline="30000" dirty="0">
              <a:solidFill>
                <a:schemeClr val="bg1"/>
              </a:solidFill>
              <a:latin typeface="Arial" panose="020B0604020202020204" pitchFamily="34" charset="0"/>
              <a:cs typeface="Arial" panose="020B0604020202020204" pitchFamily="34" charset="0"/>
            </a:endParaRPr>
          </a:p>
        </p:txBody>
      </p:sp>
      <p:sp>
        <p:nvSpPr>
          <p:cNvPr id="8" name="Text Placeholder 4">
            <a:extLst>
              <a:ext uri="{FF2B5EF4-FFF2-40B4-BE49-F238E27FC236}">
                <a16:creationId xmlns:a16="http://schemas.microsoft.com/office/drawing/2014/main" id="{5620DCE0-EC0C-49FA-9CF1-7C341688EC9B}"/>
              </a:ext>
            </a:extLst>
          </p:cNvPr>
          <p:cNvSpPr txBox="1">
            <a:spLocks/>
          </p:cNvSpPr>
          <p:nvPr/>
        </p:nvSpPr>
        <p:spPr>
          <a:xfrm>
            <a:off x="2921356" y="3175592"/>
            <a:ext cx="8638730" cy="751118"/>
          </a:xfrm>
          <a:prstGeom prst="roundRect">
            <a:avLst/>
          </a:prstGeom>
          <a:solidFill>
            <a:schemeClr val="accent2">
              <a:lumMod val="20000"/>
              <a:lumOff val="80000"/>
            </a:schemeClr>
          </a:solidFill>
          <a:ln w="12700">
            <a:noFill/>
          </a:ln>
        </p:spPr>
        <p:txBody>
          <a:bodyPr vert="horz" lIns="90000" rIns="72000" anchor="ctr"/>
          <a:lstStyle>
            <a:lvl1pPr marL="0" indent="0" algn="l" defTabSz="342900" rtl="0" eaLnBrk="1" latinLnBrk="0" hangingPunct="1">
              <a:spcBef>
                <a:spcPts val="0"/>
              </a:spcBef>
              <a:buClr>
                <a:srgbClr val="830051"/>
              </a:buClr>
              <a:buFont typeface="Arial" pitchFamily="34" charset="0"/>
              <a:buNone/>
              <a:defRPr sz="2400" kern="1200" baseline="0">
                <a:solidFill>
                  <a:schemeClr val="tx1"/>
                </a:solidFill>
                <a:latin typeface="Arial" pitchFamily="34" charset="0"/>
                <a:ea typeface="+mn-ea"/>
                <a:cs typeface="Arial" pitchFamily="34" charset="0"/>
              </a:defRPr>
            </a:lvl1pPr>
            <a:lvl2pPr marL="342900" indent="0" algn="l" defTabSz="342900" rtl="0" eaLnBrk="1" latinLnBrk="0" hangingPunct="1">
              <a:spcBef>
                <a:spcPct val="20000"/>
              </a:spcBef>
              <a:buFont typeface="Arial"/>
              <a:buNone/>
              <a:defRPr sz="1800" kern="1200">
                <a:solidFill>
                  <a:schemeClr val="tx1"/>
                </a:solidFill>
                <a:latin typeface="+mn-lt"/>
                <a:ea typeface="+mn-ea"/>
                <a:cs typeface="+mn-cs"/>
              </a:defRPr>
            </a:lvl2pPr>
            <a:lvl3pPr marL="685800" indent="0" algn="l" defTabSz="342900" rtl="0" eaLnBrk="1" latinLnBrk="0" hangingPunct="1">
              <a:spcBef>
                <a:spcPct val="20000"/>
              </a:spcBef>
              <a:buFont typeface="Arial"/>
              <a:buNone/>
              <a:defRPr sz="1800" kern="1200">
                <a:solidFill>
                  <a:schemeClr val="tx1"/>
                </a:solidFill>
                <a:latin typeface="+mn-lt"/>
                <a:ea typeface="+mn-ea"/>
                <a:cs typeface="+mn-cs"/>
              </a:defRPr>
            </a:lvl3pPr>
            <a:lvl4pPr marL="1028700" indent="0" algn="l" defTabSz="342900" rtl="0" eaLnBrk="1" latinLnBrk="0" hangingPunct="1">
              <a:spcBef>
                <a:spcPct val="20000"/>
              </a:spcBef>
              <a:buFont typeface="Arial"/>
              <a:buNone/>
              <a:defRPr sz="1800" kern="1200">
                <a:solidFill>
                  <a:schemeClr val="tx1"/>
                </a:solidFill>
                <a:latin typeface="+mn-lt"/>
                <a:ea typeface="+mn-ea"/>
                <a:cs typeface="+mn-cs"/>
              </a:defRPr>
            </a:lvl4pPr>
            <a:lvl5pPr marL="1371600" indent="0" algn="l" defTabSz="342900" rtl="0" eaLnBrk="1" latinLnBrk="0" hangingPunct="1">
              <a:spcBef>
                <a:spcPct val="20000"/>
              </a:spcBef>
              <a:buFont typeface="Arial"/>
              <a:buNone/>
              <a:defRPr sz="18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180000" indent="-180000">
              <a:lnSpc>
                <a:spcPct val="90000"/>
              </a:lnSpc>
              <a:spcBef>
                <a:spcPts val="600"/>
              </a:spcBef>
              <a:buClrTx/>
              <a:buFont typeface="Arial" panose="020B0604020202020204" pitchFamily="34" charset="0"/>
              <a:buChar char="•"/>
            </a:pPr>
            <a:r>
              <a:rPr lang="en-GB" sz="1500" dirty="0">
                <a:solidFill>
                  <a:srgbClr val="000000"/>
                </a:solidFill>
              </a:rPr>
              <a:t>While all gene panels will include </a:t>
            </a:r>
            <a:r>
              <a:rPr lang="en-GB" sz="1500" i="1" dirty="0">
                <a:solidFill>
                  <a:srgbClr val="000000"/>
                </a:solidFill>
              </a:rPr>
              <a:t>BRCA1</a:t>
            </a:r>
            <a:r>
              <a:rPr lang="en-GB" sz="1500" dirty="0">
                <a:solidFill>
                  <a:srgbClr val="000000"/>
                </a:solidFill>
              </a:rPr>
              <a:t> and </a:t>
            </a:r>
            <a:r>
              <a:rPr lang="en-GB" sz="1500" i="1" dirty="0">
                <a:solidFill>
                  <a:srgbClr val="000000"/>
                </a:solidFill>
              </a:rPr>
              <a:t>BRCA2</a:t>
            </a:r>
            <a:r>
              <a:rPr lang="en-GB" sz="1500" dirty="0">
                <a:solidFill>
                  <a:srgbClr val="000000"/>
                </a:solidFill>
              </a:rPr>
              <a:t>, rare or indirect HRR genes may not be present. Some panels may only report coding region alterations (and not copy number losses)</a:t>
            </a:r>
          </a:p>
          <a:p>
            <a:pPr marL="432000" lvl="1" indent="-216000">
              <a:lnSpc>
                <a:spcPct val="90000"/>
              </a:lnSpc>
              <a:spcBef>
                <a:spcPts val="300"/>
              </a:spcBef>
              <a:buFont typeface="Calibri" panose="020F0502020204030204" pitchFamily="34" charset="0"/>
              <a:buChar char="–"/>
            </a:pPr>
            <a:r>
              <a:rPr lang="en-GB" sz="1500" u="sng" dirty="0">
                <a:solidFill>
                  <a:srgbClr val="000000"/>
                </a:solidFill>
                <a:latin typeface="Arial" panose="020B0604020202020204" pitchFamily="34" charset="0"/>
                <a:cs typeface="Arial" panose="020B0604020202020204" pitchFamily="34" charset="0"/>
              </a:rPr>
              <a:t>Action:</a:t>
            </a:r>
            <a:r>
              <a:rPr lang="en-GB" sz="1500" dirty="0">
                <a:solidFill>
                  <a:srgbClr val="000000"/>
                </a:solidFill>
                <a:latin typeface="Arial" panose="020B0604020202020204" pitchFamily="34" charset="0"/>
                <a:cs typeface="Arial" panose="020B0604020202020204" pitchFamily="34" charset="0"/>
              </a:rPr>
              <a:t> </a:t>
            </a:r>
            <a:r>
              <a:rPr lang="en-GB" sz="1500" b="1" dirty="0">
                <a:solidFill>
                  <a:srgbClr val="000000"/>
                </a:solidFill>
                <a:latin typeface="Arial" panose="020B0604020202020204" pitchFamily="34" charset="0"/>
                <a:cs typeface="Arial" panose="020B0604020202020204" pitchFamily="34" charset="0"/>
              </a:rPr>
              <a:t>Understand your local panel design </a:t>
            </a:r>
            <a:r>
              <a:rPr lang="en-GB" sz="1500" dirty="0">
                <a:solidFill>
                  <a:srgbClr val="000000"/>
                </a:solidFill>
                <a:latin typeface="Arial" panose="020B0604020202020204" pitchFamily="34" charset="0"/>
                <a:cs typeface="Arial" panose="020B0604020202020204" pitchFamily="34" charset="0"/>
              </a:rPr>
              <a:t>(may differ for germline vs somatic testing)</a:t>
            </a:r>
          </a:p>
        </p:txBody>
      </p:sp>
      <p:sp>
        <p:nvSpPr>
          <p:cNvPr id="9" name="Text Placeholder 4">
            <a:extLst>
              <a:ext uri="{FF2B5EF4-FFF2-40B4-BE49-F238E27FC236}">
                <a16:creationId xmlns:a16="http://schemas.microsoft.com/office/drawing/2014/main" id="{DA900BC6-70D4-4633-98C9-A583608E7F1A}"/>
              </a:ext>
            </a:extLst>
          </p:cNvPr>
          <p:cNvSpPr txBox="1">
            <a:spLocks/>
          </p:cNvSpPr>
          <p:nvPr/>
        </p:nvSpPr>
        <p:spPr>
          <a:xfrm>
            <a:off x="2921356" y="4057000"/>
            <a:ext cx="8638730" cy="972000"/>
          </a:xfrm>
          <a:prstGeom prst="roundRect">
            <a:avLst/>
          </a:prstGeom>
          <a:solidFill>
            <a:schemeClr val="accent2">
              <a:lumMod val="20000"/>
              <a:lumOff val="80000"/>
            </a:schemeClr>
          </a:solidFill>
          <a:ln w="12700">
            <a:noFill/>
          </a:ln>
        </p:spPr>
        <p:txBody>
          <a:bodyPr vert="horz" anchor="ctr"/>
          <a:lstStyle>
            <a:lvl1pPr marL="0" indent="0" algn="l" defTabSz="342900" rtl="0" eaLnBrk="1" latinLnBrk="0" hangingPunct="1">
              <a:spcBef>
                <a:spcPts val="0"/>
              </a:spcBef>
              <a:buClr>
                <a:srgbClr val="830051"/>
              </a:buClr>
              <a:buFont typeface="Arial" pitchFamily="34" charset="0"/>
              <a:buNone/>
              <a:defRPr sz="2400" kern="1200" baseline="0">
                <a:solidFill>
                  <a:schemeClr val="tx1"/>
                </a:solidFill>
                <a:latin typeface="Arial" pitchFamily="34" charset="0"/>
                <a:ea typeface="+mn-ea"/>
                <a:cs typeface="Arial" pitchFamily="34" charset="0"/>
              </a:defRPr>
            </a:lvl1pPr>
            <a:lvl2pPr marL="342900" indent="0" algn="l" defTabSz="342900" rtl="0" eaLnBrk="1" latinLnBrk="0" hangingPunct="1">
              <a:spcBef>
                <a:spcPct val="20000"/>
              </a:spcBef>
              <a:buFont typeface="Arial"/>
              <a:buNone/>
              <a:defRPr sz="1800" kern="1200">
                <a:solidFill>
                  <a:schemeClr val="tx1"/>
                </a:solidFill>
                <a:latin typeface="+mn-lt"/>
                <a:ea typeface="+mn-ea"/>
                <a:cs typeface="+mn-cs"/>
              </a:defRPr>
            </a:lvl2pPr>
            <a:lvl3pPr marL="685800" indent="0" algn="l" defTabSz="342900" rtl="0" eaLnBrk="1" latinLnBrk="0" hangingPunct="1">
              <a:spcBef>
                <a:spcPct val="20000"/>
              </a:spcBef>
              <a:buFont typeface="Arial"/>
              <a:buNone/>
              <a:defRPr sz="1800" kern="1200">
                <a:solidFill>
                  <a:schemeClr val="tx1"/>
                </a:solidFill>
                <a:latin typeface="+mn-lt"/>
                <a:ea typeface="+mn-ea"/>
                <a:cs typeface="+mn-cs"/>
              </a:defRPr>
            </a:lvl3pPr>
            <a:lvl4pPr marL="1028700" indent="0" algn="l" defTabSz="342900" rtl="0" eaLnBrk="1" latinLnBrk="0" hangingPunct="1">
              <a:spcBef>
                <a:spcPct val="20000"/>
              </a:spcBef>
              <a:buFont typeface="Arial"/>
              <a:buNone/>
              <a:defRPr sz="1800" kern="1200">
                <a:solidFill>
                  <a:schemeClr val="tx1"/>
                </a:solidFill>
                <a:latin typeface="+mn-lt"/>
                <a:ea typeface="+mn-ea"/>
                <a:cs typeface="+mn-cs"/>
              </a:defRPr>
            </a:lvl4pPr>
            <a:lvl5pPr marL="1371600" indent="0" algn="l" defTabSz="342900" rtl="0" eaLnBrk="1" latinLnBrk="0" hangingPunct="1">
              <a:spcBef>
                <a:spcPct val="20000"/>
              </a:spcBef>
              <a:buFont typeface="Arial"/>
              <a:buNone/>
              <a:defRPr sz="18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180000" indent="-180000">
              <a:lnSpc>
                <a:spcPct val="90000"/>
              </a:lnSpc>
              <a:spcBef>
                <a:spcPts val="600"/>
              </a:spcBef>
              <a:buClrTx/>
              <a:buFont typeface="Arial" panose="020B0604020202020204" pitchFamily="34" charset="0"/>
              <a:buChar char="•"/>
            </a:pPr>
            <a:r>
              <a:rPr lang="en-GB" sz="1500" dirty="0">
                <a:solidFill>
                  <a:srgbClr val="000000"/>
                </a:solidFill>
              </a:rPr>
              <a:t>ctDNA tests can inform on alterations that arose later in disease progression (i.e. that would be missed by archival tissue tests), but can be unclear when a ctDNA test would be helpful</a:t>
            </a:r>
          </a:p>
          <a:p>
            <a:pPr marL="432000" lvl="1" indent="-216000">
              <a:lnSpc>
                <a:spcPct val="90000"/>
              </a:lnSpc>
              <a:spcBef>
                <a:spcPts val="300"/>
              </a:spcBef>
              <a:buFont typeface="Calibri" panose="020F0502020204030204" pitchFamily="34" charset="0"/>
              <a:buChar char="–"/>
            </a:pPr>
            <a:r>
              <a:rPr lang="en-GB" sz="1500" u="sng" dirty="0">
                <a:solidFill>
                  <a:srgbClr val="000000"/>
                </a:solidFill>
                <a:latin typeface="Arial" panose="020B0604020202020204" pitchFamily="34" charset="0"/>
                <a:cs typeface="Arial" panose="020B0604020202020204" pitchFamily="34" charset="0"/>
              </a:rPr>
              <a:t>Action:</a:t>
            </a:r>
            <a:r>
              <a:rPr lang="en-GB" sz="1500" dirty="0">
                <a:solidFill>
                  <a:srgbClr val="000000"/>
                </a:solidFill>
                <a:latin typeface="Arial" panose="020B0604020202020204" pitchFamily="34" charset="0"/>
                <a:cs typeface="Arial" panose="020B0604020202020204" pitchFamily="34" charset="0"/>
              </a:rPr>
              <a:t> Only order ctDNA tests at times of disease </a:t>
            </a:r>
            <a:r>
              <a:rPr lang="en-GB" sz="1500" b="1" dirty="0">
                <a:solidFill>
                  <a:srgbClr val="000000"/>
                </a:solidFill>
                <a:latin typeface="Arial" panose="020B0604020202020204" pitchFamily="34" charset="0"/>
                <a:cs typeface="Arial" panose="020B0604020202020204" pitchFamily="34" charset="0"/>
              </a:rPr>
              <a:t>clinical progression</a:t>
            </a:r>
          </a:p>
          <a:p>
            <a:pPr marL="432000" lvl="1" indent="-216000">
              <a:lnSpc>
                <a:spcPct val="90000"/>
              </a:lnSpc>
              <a:spcBef>
                <a:spcPts val="300"/>
              </a:spcBef>
              <a:buFont typeface="Calibri" panose="020F0502020204030204" pitchFamily="34" charset="0"/>
              <a:buChar char="–"/>
            </a:pPr>
            <a:r>
              <a:rPr lang="en-GB" sz="1500" u="sng" dirty="0">
                <a:solidFill>
                  <a:srgbClr val="000000"/>
                </a:solidFill>
                <a:latin typeface="Arial" panose="020B0604020202020204" pitchFamily="34" charset="0"/>
                <a:cs typeface="Arial" panose="020B0604020202020204" pitchFamily="34" charset="0"/>
              </a:rPr>
              <a:t>Action</a:t>
            </a:r>
            <a:r>
              <a:rPr lang="en-GB" sz="1500" dirty="0">
                <a:solidFill>
                  <a:srgbClr val="000000"/>
                </a:solidFill>
                <a:latin typeface="Arial" panose="020B0604020202020204" pitchFamily="34" charset="0"/>
                <a:cs typeface="Arial" panose="020B0604020202020204" pitchFamily="34" charset="0"/>
              </a:rPr>
              <a:t>: Consult with the MDT or local clinical genomics staff</a:t>
            </a:r>
            <a:endParaRPr lang="en-GB" sz="1500" b="1" dirty="0">
              <a:solidFill>
                <a:srgbClr val="000000"/>
              </a:solidFill>
              <a:latin typeface="Arial" panose="020B0604020202020204" pitchFamily="34" charset="0"/>
              <a:cs typeface="Arial" panose="020B0604020202020204" pitchFamily="34" charset="0"/>
            </a:endParaRPr>
          </a:p>
        </p:txBody>
      </p:sp>
      <p:sp>
        <p:nvSpPr>
          <p:cNvPr id="10" name="Rectangle: Rounded Corners 9">
            <a:extLst>
              <a:ext uri="{FF2B5EF4-FFF2-40B4-BE49-F238E27FC236}">
                <a16:creationId xmlns:a16="http://schemas.microsoft.com/office/drawing/2014/main" id="{57535497-9F6A-48F9-B91A-1BC55DD233C0}"/>
              </a:ext>
            </a:extLst>
          </p:cNvPr>
          <p:cNvSpPr/>
          <p:nvPr/>
        </p:nvSpPr>
        <p:spPr>
          <a:xfrm>
            <a:off x="2921356" y="2294184"/>
            <a:ext cx="8638730" cy="751118"/>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indent="-180000">
              <a:lnSpc>
                <a:spcPct val="90000"/>
              </a:lnSpc>
              <a:spcBef>
                <a:spcPts val="600"/>
              </a:spcBef>
              <a:buFont typeface="Arial" panose="020B0604020202020204" pitchFamily="34" charset="0"/>
              <a:buChar char="•"/>
            </a:pPr>
            <a:r>
              <a:rPr lang="en-GB" sz="1500" dirty="0">
                <a:solidFill>
                  <a:srgbClr val="000000"/>
                </a:solidFill>
                <a:latin typeface="Arial" panose="020B0604020202020204" pitchFamily="34" charset="0"/>
                <a:cs typeface="Arial" panose="020B0604020202020204" pitchFamily="34" charset="0"/>
              </a:rPr>
              <a:t>Tissue tests have stringent minimum requirements (e.g. cellularity, DNA yield)</a:t>
            </a:r>
          </a:p>
          <a:p>
            <a:pPr marL="432000" lvl="1" indent="-216000">
              <a:lnSpc>
                <a:spcPct val="90000"/>
              </a:lnSpc>
              <a:spcBef>
                <a:spcPts val="300"/>
              </a:spcBef>
              <a:buFont typeface="Calibri" panose="020F0502020204030204" pitchFamily="34" charset="0"/>
              <a:buChar char="–"/>
            </a:pPr>
            <a:r>
              <a:rPr lang="en-GB" sz="1500" u="sng" dirty="0">
                <a:solidFill>
                  <a:srgbClr val="000000"/>
                </a:solidFill>
                <a:latin typeface="Arial" panose="020B0604020202020204" pitchFamily="34" charset="0"/>
                <a:cs typeface="Arial" panose="020B0604020202020204" pitchFamily="34" charset="0"/>
              </a:rPr>
              <a:t>Action:</a:t>
            </a:r>
            <a:r>
              <a:rPr lang="en-GB" sz="1500" dirty="0">
                <a:solidFill>
                  <a:srgbClr val="000000"/>
                </a:solidFill>
                <a:latin typeface="Arial" panose="020B0604020202020204" pitchFamily="34" charset="0"/>
                <a:cs typeface="Arial" panose="020B0604020202020204" pitchFamily="34" charset="0"/>
              </a:rPr>
              <a:t> Involve a GU-specialist pathologist to help identify optimal tissue regions</a:t>
            </a:r>
            <a:endParaRPr lang="en-GB" sz="1500" u="sng" dirty="0">
              <a:solidFill>
                <a:srgbClr val="000000"/>
              </a:solidFill>
              <a:latin typeface="Arial" panose="020B0604020202020204" pitchFamily="34" charset="0"/>
              <a:cs typeface="Arial" panose="020B0604020202020204" pitchFamily="34" charset="0"/>
            </a:endParaRPr>
          </a:p>
          <a:p>
            <a:pPr marL="432000" lvl="1" indent="-216000">
              <a:lnSpc>
                <a:spcPct val="90000"/>
              </a:lnSpc>
              <a:spcBef>
                <a:spcPts val="300"/>
              </a:spcBef>
              <a:buFont typeface="Calibri" panose="020F0502020204030204" pitchFamily="34" charset="0"/>
              <a:buChar char="–"/>
            </a:pPr>
            <a:r>
              <a:rPr lang="en-GB" sz="1500" u="sng" dirty="0">
                <a:solidFill>
                  <a:srgbClr val="000000"/>
                </a:solidFill>
                <a:latin typeface="Arial" panose="020B0604020202020204" pitchFamily="34" charset="0"/>
                <a:cs typeface="Arial" panose="020B0604020202020204" pitchFamily="34" charset="0"/>
              </a:rPr>
              <a:t>Action:</a:t>
            </a:r>
            <a:r>
              <a:rPr lang="en-GB" sz="1500" dirty="0">
                <a:solidFill>
                  <a:srgbClr val="000000"/>
                </a:solidFill>
                <a:latin typeface="Arial" panose="020B0604020202020204" pitchFamily="34" charset="0"/>
                <a:cs typeface="Arial" panose="020B0604020202020204" pitchFamily="34" charset="0"/>
              </a:rPr>
              <a:t> Be ready to </a:t>
            </a:r>
            <a:r>
              <a:rPr lang="en-GB" sz="1500" b="1" dirty="0">
                <a:solidFill>
                  <a:srgbClr val="000000"/>
                </a:solidFill>
                <a:latin typeface="Arial" panose="020B0604020202020204" pitchFamily="34" charset="0"/>
                <a:cs typeface="Arial" panose="020B0604020202020204" pitchFamily="34" charset="0"/>
              </a:rPr>
              <a:t>pivot to other test </a:t>
            </a:r>
            <a:r>
              <a:rPr lang="en-GB" sz="1500" dirty="0">
                <a:solidFill>
                  <a:srgbClr val="000000"/>
                </a:solidFill>
                <a:latin typeface="Arial" panose="020B0604020202020204" pitchFamily="34" charset="0"/>
                <a:cs typeface="Arial" panose="020B0604020202020204" pitchFamily="34" charset="0"/>
              </a:rPr>
              <a:t>approaches</a:t>
            </a:r>
          </a:p>
        </p:txBody>
      </p:sp>
      <p:sp>
        <p:nvSpPr>
          <p:cNvPr id="11" name="Rectangle: Rounded Corners 10">
            <a:extLst>
              <a:ext uri="{FF2B5EF4-FFF2-40B4-BE49-F238E27FC236}">
                <a16:creationId xmlns:a16="http://schemas.microsoft.com/office/drawing/2014/main" id="{1F23CC2A-7DF2-46B3-8A19-D8153B076C11}"/>
              </a:ext>
            </a:extLst>
          </p:cNvPr>
          <p:cNvSpPr/>
          <p:nvPr/>
        </p:nvSpPr>
        <p:spPr>
          <a:xfrm>
            <a:off x="2921356" y="1412776"/>
            <a:ext cx="8638730" cy="751118"/>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indent="-180000" defTabSz="914377">
              <a:lnSpc>
                <a:spcPct val="90000"/>
              </a:lnSpc>
              <a:spcBef>
                <a:spcPts val="600"/>
              </a:spcBef>
              <a:buFont typeface="Arial" panose="020B0604020202020204" pitchFamily="34" charset="0"/>
              <a:buChar char="•"/>
              <a:defRPr/>
            </a:pPr>
            <a:r>
              <a:rPr lang="en-GB" sz="1500" dirty="0">
                <a:solidFill>
                  <a:srgbClr val="000000"/>
                </a:solidFill>
                <a:latin typeface="Arial" panose="020B0604020202020204" pitchFamily="34" charset="0"/>
                <a:cs typeface="Arial" panose="020B0604020202020204" pitchFamily="34" charset="0"/>
              </a:rPr>
              <a:t>Tumour tissue may not always be accessible</a:t>
            </a:r>
          </a:p>
          <a:p>
            <a:pPr marL="432000" lvl="1" indent="-216000" defTabSz="914377">
              <a:lnSpc>
                <a:spcPct val="90000"/>
              </a:lnSpc>
              <a:spcBef>
                <a:spcPts val="300"/>
              </a:spcBef>
              <a:buFont typeface="Calibri" panose="020F0502020204030204" pitchFamily="34" charset="0"/>
              <a:buChar char="–"/>
              <a:defRPr/>
            </a:pPr>
            <a:r>
              <a:rPr lang="en-GB" sz="1500" u="sng" dirty="0">
                <a:solidFill>
                  <a:srgbClr val="000000"/>
                </a:solidFill>
                <a:latin typeface="Arial" panose="020B0604020202020204" pitchFamily="34" charset="0"/>
                <a:cs typeface="Arial" panose="020B0604020202020204" pitchFamily="34" charset="0"/>
              </a:rPr>
              <a:t>Action:</a:t>
            </a:r>
            <a:r>
              <a:rPr lang="en-GB" sz="1500" dirty="0">
                <a:solidFill>
                  <a:srgbClr val="000000"/>
                </a:solidFill>
                <a:latin typeface="Arial" panose="020B0604020202020204" pitchFamily="34" charset="0"/>
                <a:cs typeface="Arial" panose="020B0604020202020204" pitchFamily="34" charset="0"/>
              </a:rPr>
              <a:t> </a:t>
            </a:r>
            <a:r>
              <a:rPr lang="en-GB" sz="1500" b="1" dirty="0">
                <a:solidFill>
                  <a:srgbClr val="000000"/>
                </a:solidFill>
                <a:latin typeface="Arial" panose="020B0604020202020204" pitchFamily="34" charset="0"/>
                <a:cs typeface="Arial" panose="020B0604020202020204" pitchFamily="34" charset="0"/>
              </a:rPr>
              <a:t>Source blocks early </a:t>
            </a:r>
            <a:r>
              <a:rPr lang="en-GB" sz="1500" dirty="0">
                <a:solidFill>
                  <a:srgbClr val="000000"/>
                </a:solidFill>
                <a:latin typeface="Arial" panose="020B0604020202020204" pitchFamily="34" charset="0"/>
                <a:cs typeface="Arial" panose="020B0604020202020204" pitchFamily="34" charset="0"/>
              </a:rPr>
              <a:t>or consider re-biopsy</a:t>
            </a:r>
          </a:p>
        </p:txBody>
      </p:sp>
      <p:sp>
        <p:nvSpPr>
          <p:cNvPr id="12" name="Rounded Rectangle 4">
            <a:extLst>
              <a:ext uri="{FF2B5EF4-FFF2-40B4-BE49-F238E27FC236}">
                <a16:creationId xmlns:a16="http://schemas.microsoft.com/office/drawing/2014/main" id="{AE24642F-32E7-43B4-8F95-741DE5710681}"/>
              </a:ext>
            </a:extLst>
          </p:cNvPr>
          <p:cNvSpPr/>
          <p:nvPr/>
        </p:nvSpPr>
        <p:spPr>
          <a:xfrm>
            <a:off x="577624" y="5159290"/>
            <a:ext cx="2250000" cy="1188000"/>
          </a:xfrm>
          <a:prstGeom prst="roundRect">
            <a:avLst/>
          </a:prstGeom>
          <a:gradFill flip="none" rotWithShape="1">
            <a:gsLst>
              <a:gs pos="0">
                <a:schemeClr val="accent1"/>
              </a:gs>
              <a:gs pos="100000">
                <a:schemeClr val="accent1">
                  <a:lumMod val="90000"/>
                  <a:lumOff val="10000"/>
                </a:schemeClr>
              </a:gs>
            </a:gsLst>
            <a:path path="circle">
              <a:fillToRect l="50000" t="50000" r="50000" b="50000"/>
            </a:path>
            <a:tileRect/>
          </a:grad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GB" sz="1500" b="1" dirty="0">
                <a:solidFill>
                  <a:schemeClr val="bg1"/>
                </a:solidFill>
                <a:latin typeface="Arial" panose="020B0604020202020204" pitchFamily="34" charset="0"/>
                <a:cs typeface="Arial" panose="020B0604020202020204" pitchFamily="34" charset="0"/>
              </a:rPr>
              <a:t>Uncertainty of need for germline versus somatic testing</a:t>
            </a:r>
          </a:p>
        </p:txBody>
      </p:sp>
      <p:sp>
        <p:nvSpPr>
          <p:cNvPr id="13" name="Text Placeholder 4">
            <a:extLst>
              <a:ext uri="{FF2B5EF4-FFF2-40B4-BE49-F238E27FC236}">
                <a16:creationId xmlns:a16="http://schemas.microsoft.com/office/drawing/2014/main" id="{0E84DB31-F692-44BC-B0EE-DAB9A412844B}"/>
              </a:ext>
            </a:extLst>
          </p:cNvPr>
          <p:cNvSpPr txBox="1">
            <a:spLocks/>
          </p:cNvSpPr>
          <p:nvPr/>
        </p:nvSpPr>
        <p:spPr>
          <a:xfrm>
            <a:off x="2921356" y="5159290"/>
            <a:ext cx="8638730" cy="1188000"/>
          </a:xfrm>
          <a:prstGeom prst="roundRect">
            <a:avLst/>
          </a:prstGeom>
          <a:solidFill>
            <a:schemeClr val="accent2">
              <a:lumMod val="20000"/>
              <a:lumOff val="80000"/>
            </a:schemeClr>
          </a:solidFill>
          <a:ln w="12700">
            <a:noFill/>
          </a:ln>
        </p:spPr>
        <p:txBody>
          <a:bodyPr vert="horz" anchor="ctr"/>
          <a:lstStyle>
            <a:lvl1pPr marL="0" indent="0" algn="l" defTabSz="342900" rtl="0" eaLnBrk="1" latinLnBrk="0" hangingPunct="1">
              <a:spcBef>
                <a:spcPts val="0"/>
              </a:spcBef>
              <a:buClr>
                <a:srgbClr val="830051"/>
              </a:buClr>
              <a:buFont typeface="Arial" pitchFamily="34" charset="0"/>
              <a:buNone/>
              <a:defRPr sz="2400" kern="1200" baseline="0">
                <a:solidFill>
                  <a:schemeClr val="tx1"/>
                </a:solidFill>
                <a:latin typeface="Arial" pitchFamily="34" charset="0"/>
                <a:ea typeface="+mn-ea"/>
                <a:cs typeface="Arial" pitchFamily="34" charset="0"/>
              </a:defRPr>
            </a:lvl1pPr>
            <a:lvl2pPr marL="342900" indent="0" algn="l" defTabSz="342900" rtl="0" eaLnBrk="1" latinLnBrk="0" hangingPunct="1">
              <a:spcBef>
                <a:spcPct val="20000"/>
              </a:spcBef>
              <a:buFont typeface="Arial"/>
              <a:buNone/>
              <a:defRPr sz="1800" kern="1200">
                <a:solidFill>
                  <a:schemeClr val="tx1"/>
                </a:solidFill>
                <a:latin typeface="+mn-lt"/>
                <a:ea typeface="+mn-ea"/>
                <a:cs typeface="+mn-cs"/>
              </a:defRPr>
            </a:lvl2pPr>
            <a:lvl3pPr marL="685800" indent="0" algn="l" defTabSz="342900" rtl="0" eaLnBrk="1" latinLnBrk="0" hangingPunct="1">
              <a:spcBef>
                <a:spcPct val="20000"/>
              </a:spcBef>
              <a:buFont typeface="Arial"/>
              <a:buNone/>
              <a:defRPr sz="1800" kern="1200">
                <a:solidFill>
                  <a:schemeClr val="tx1"/>
                </a:solidFill>
                <a:latin typeface="+mn-lt"/>
                <a:ea typeface="+mn-ea"/>
                <a:cs typeface="+mn-cs"/>
              </a:defRPr>
            </a:lvl3pPr>
            <a:lvl4pPr marL="1028700" indent="0" algn="l" defTabSz="342900" rtl="0" eaLnBrk="1" latinLnBrk="0" hangingPunct="1">
              <a:spcBef>
                <a:spcPct val="20000"/>
              </a:spcBef>
              <a:buFont typeface="Arial"/>
              <a:buNone/>
              <a:defRPr sz="1800" kern="1200">
                <a:solidFill>
                  <a:schemeClr val="tx1"/>
                </a:solidFill>
                <a:latin typeface="+mn-lt"/>
                <a:ea typeface="+mn-ea"/>
                <a:cs typeface="+mn-cs"/>
              </a:defRPr>
            </a:lvl4pPr>
            <a:lvl5pPr marL="1371600" indent="0" algn="l" defTabSz="342900" rtl="0" eaLnBrk="1" latinLnBrk="0" hangingPunct="1">
              <a:spcBef>
                <a:spcPct val="20000"/>
              </a:spcBef>
              <a:buFont typeface="Arial"/>
              <a:buNone/>
              <a:defRPr sz="18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180000" indent="-180000">
              <a:lnSpc>
                <a:spcPct val="90000"/>
              </a:lnSpc>
              <a:spcBef>
                <a:spcPts val="600"/>
              </a:spcBef>
              <a:buClrTx/>
              <a:buFont typeface="Arial" panose="020B0604020202020204" pitchFamily="34" charset="0"/>
              <a:buChar char="•"/>
            </a:pPr>
            <a:r>
              <a:rPr lang="en-GB" sz="1500" dirty="0">
                <a:solidFill>
                  <a:srgbClr val="000000"/>
                </a:solidFill>
              </a:rPr>
              <a:t>ctDNA Optimal testing for metastatic prostate cancer involves somatic and germline testing but guidelines can differ especially for localized prostate cancer</a:t>
            </a:r>
          </a:p>
          <a:p>
            <a:pPr marL="432000" lvl="1" indent="-216000">
              <a:lnSpc>
                <a:spcPct val="90000"/>
              </a:lnSpc>
              <a:spcBef>
                <a:spcPts val="300"/>
              </a:spcBef>
              <a:buFont typeface="Calibri" panose="020F0502020204030204" pitchFamily="34" charset="0"/>
              <a:buChar char="–"/>
            </a:pPr>
            <a:r>
              <a:rPr lang="en-GB" sz="1500" u="sng" dirty="0">
                <a:solidFill>
                  <a:srgbClr val="000000"/>
                </a:solidFill>
                <a:latin typeface="Arial" panose="020B0604020202020204" pitchFamily="34" charset="0"/>
                <a:cs typeface="Arial" panose="020B0604020202020204" pitchFamily="34" charset="0"/>
              </a:rPr>
              <a:t>Action:</a:t>
            </a:r>
            <a:r>
              <a:rPr lang="en-GB" sz="1500" dirty="0">
                <a:solidFill>
                  <a:srgbClr val="000000"/>
                </a:solidFill>
                <a:latin typeface="Arial" panose="020B0604020202020204" pitchFamily="34" charset="0"/>
                <a:cs typeface="Arial" panose="020B0604020202020204" pitchFamily="34" charset="0"/>
              </a:rPr>
              <a:t> Be aware of the </a:t>
            </a:r>
            <a:r>
              <a:rPr lang="en-GB" sz="1500" b="1" dirty="0">
                <a:solidFill>
                  <a:srgbClr val="000000"/>
                </a:solidFill>
                <a:latin typeface="Arial" panose="020B0604020202020204" pitchFamily="34" charset="0"/>
                <a:cs typeface="Arial" panose="020B0604020202020204" pitchFamily="34" charset="0"/>
              </a:rPr>
              <a:t>guidelines</a:t>
            </a:r>
            <a:r>
              <a:rPr lang="en-GB" sz="1500" dirty="0">
                <a:solidFill>
                  <a:srgbClr val="000000"/>
                </a:solidFill>
                <a:latin typeface="Arial" panose="020B0604020202020204" pitchFamily="34" charset="0"/>
                <a:cs typeface="Arial" panose="020B0604020202020204" pitchFamily="34" charset="0"/>
              </a:rPr>
              <a:t> relevant to local practice</a:t>
            </a:r>
            <a:endParaRPr lang="en-GB" sz="1500" b="1" dirty="0">
              <a:solidFill>
                <a:srgbClr val="000000"/>
              </a:solidFill>
              <a:latin typeface="Arial" panose="020B0604020202020204" pitchFamily="34" charset="0"/>
              <a:cs typeface="Arial" panose="020B0604020202020204" pitchFamily="34" charset="0"/>
            </a:endParaRPr>
          </a:p>
          <a:p>
            <a:pPr marL="432000" lvl="1" indent="-216000">
              <a:lnSpc>
                <a:spcPct val="90000"/>
              </a:lnSpc>
              <a:spcBef>
                <a:spcPts val="300"/>
              </a:spcBef>
              <a:buFont typeface="Calibri" panose="020F0502020204030204" pitchFamily="34" charset="0"/>
              <a:buChar char="–"/>
            </a:pPr>
            <a:r>
              <a:rPr lang="en-GB" sz="1500" u="sng" dirty="0">
                <a:solidFill>
                  <a:srgbClr val="000000"/>
                </a:solidFill>
                <a:latin typeface="Arial" panose="020B0604020202020204" pitchFamily="34" charset="0"/>
                <a:cs typeface="Arial" panose="020B0604020202020204" pitchFamily="34" charset="0"/>
              </a:rPr>
              <a:t>Action</a:t>
            </a:r>
            <a:r>
              <a:rPr lang="en-GB" sz="1500" dirty="0">
                <a:solidFill>
                  <a:srgbClr val="000000"/>
                </a:solidFill>
                <a:latin typeface="Arial" panose="020B0604020202020204" pitchFamily="34" charset="0"/>
                <a:cs typeface="Arial" panose="020B0604020202020204" pitchFamily="34" charset="0"/>
              </a:rPr>
              <a:t>: </a:t>
            </a:r>
            <a:r>
              <a:rPr lang="en-GB" sz="1500" b="1" dirty="0">
                <a:solidFill>
                  <a:srgbClr val="000000"/>
                </a:solidFill>
                <a:latin typeface="Arial" panose="020B0604020202020204" pitchFamily="34" charset="0"/>
                <a:cs typeface="Arial" panose="020B0604020202020204" pitchFamily="34" charset="0"/>
              </a:rPr>
              <a:t>Order</a:t>
            </a:r>
            <a:r>
              <a:rPr lang="en-GB" sz="1500" dirty="0">
                <a:solidFill>
                  <a:srgbClr val="000000"/>
                </a:solidFill>
                <a:latin typeface="Arial" panose="020B0604020202020204" pitchFamily="34" charset="0"/>
                <a:cs typeface="Arial" panose="020B0604020202020204" pitchFamily="34" charset="0"/>
              </a:rPr>
              <a:t> both somatic and germline tests when appropriate (somatic testing does not replace the need for germline testing)</a:t>
            </a:r>
            <a:endParaRPr lang="en-GB" sz="1500" b="1" dirty="0">
              <a:solidFill>
                <a:srgbClr val="000000"/>
              </a:solidFill>
              <a:latin typeface="Arial" panose="020B0604020202020204" pitchFamily="34" charset="0"/>
              <a:cs typeface="Arial" panose="020B0604020202020204" pitchFamily="34" charset="0"/>
            </a:endParaRPr>
          </a:p>
        </p:txBody>
      </p:sp>
      <p:sp>
        <p:nvSpPr>
          <p:cNvPr id="19" name="Slide Number Placeholder 18">
            <a:extLst>
              <a:ext uri="{FF2B5EF4-FFF2-40B4-BE49-F238E27FC236}">
                <a16:creationId xmlns:a16="http://schemas.microsoft.com/office/drawing/2014/main" id="{B86509DE-A223-A34B-8FB5-3391EBE672D7}"/>
              </a:ext>
            </a:extLst>
          </p:cNvPr>
          <p:cNvSpPr>
            <a:spLocks noGrp="1"/>
          </p:cNvSpPr>
          <p:nvPr>
            <p:ph type="sldNum" sz="quarter" idx="4"/>
          </p:nvPr>
        </p:nvSpPr>
        <p:spPr/>
        <p:txBody>
          <a:bodyPr/>
          <a:lstStyle/>
          <a:p>
            <a:fld id="{FCE43C0F-8A7B-3A4B-9DB5-B3472E36E833}" type="slidenum">
              <a:rPr lang="en-GB" smtClean="0"/>
              <a:pPr/>
              <a:t>24</a:t>
            </a:fld>
            <a:endParaRPr lang="en-GB" dirty="0"/>
          </a:p>
        </p:txBody>
      </p:sp>
    </p:spTree>
    <p:extLst>
      <p:ext uri="{BB962C8B-B14F-4D97-AF65-F5344CB8AC3E}">
        <p14:creationId xmlns:p14="http://schemas.microsoft.com/office/powerpoint/2010/main" val="14958471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42112-8036-4B28-9476-77E244E14334}"/>
              </a:ext>
            </a:extLst>
          </p:cNvPr>
          <p:cNvSpPr>
            <a:spLocks noGrp="1"/>
          </p:cNvSpPr>
          <p:nvPr>
            <p:ph type="title"/>
          </p:nvPr>
        </p:nvSpPr>
        <p:spPr>
          <a:xfrm>
            <a:off x="619201" y="259200"/>
            <a:ext cx="10963199" cy="864000"/>
          </a:xfrm>
        </p:spPr>
        <p:txBody>
          <a:bodyPr>
            <a:normAutofit fontScale="90000"/>
          </a:bodyPr>
          <a:lstStyle/>
          <a:p>
            <a:r>
              <a:rPr lang="en-US" dirty="0"/>
              <a:t>Common challenges and recommendations in prostate cancer genomic testing: Interpreting results</a:t>
            </a:r>
            <a:endParaRPr lang="en-CA" dirty="0"/>
          </a:p>
        </p:txBody>
      </p:sp>
      <p:sp>
        <p:nvSpPr>
          <p:cNvPr id="18" name="Content Placeholder 17">
            <a:extLst>
              <a:ext uri="{FF2B5EF4-FFF2-40B4-BE49-F238E27FC236}">
                <a16:creationId xmlns:a16="http://schemas.microsoft.com/office/drawing/2014/main" id="{9D15FAC0-ED73-0731-B41B-BA7DD27FF9FB}"/>
              </a:ext>
            </a:extLst>
          </p:cNvPr>
          <p:cNvSpPr>
            <a:spLocks noGrp="1"/>
          </p:cNvSpPr>
          <p:nvPr>
            <p:ph sz="quarter" idx="15"/>
          </p:nvPr>
        </p:nvSpPr>
        <p:spPr/>
        <p:txBody>
          <a:bodyPr/>
          <a:lstStyle/>
          <a:p>
            <a:r>
              <a:rPr lang="es-ES" sz="1100" dirty="0">
                <a:solidFill>
                  <a:schemeClr val="tx2"/>
                </a:solidFill>
                <a:latin typeface="Arial" panose="020B0604020202020204" pitchFamily="34" charset="0"/>
                <a:cs typeface="Arial" panose="020B0604020202020204" pitchFamily="34" charset="0"/>
              </a:rPr>
              <a:t>HRR, homologous recombination repair; MDT, multidisciplinary team; HRRm homologous recombination repair mutations</a:t>
            </a:r>
            <a:endParaRPr lang="en-GB" sz="1100" dirty="0"/>
          </a:p>
        </p:txBody>
      </p:sp>
      <p:sp>
        <p:nvSpPr>
          <p:cNvPr id="4" name="Rounded Rectangle 4">
            <a:extLst>
              <a:ext uri="{FF2B5EF4-FFF2-40B4-BE49-F238E27FC236}">
                <a16:creationId xmlns:a16="http://schemas.microsoft.com/office/drawing/2014/main" id="{F7B59154-5391-4486-8DD0-95AF45BFF9A0}"/>
              </a:ext>
            </a:extLst>
          </p:cNvPr>
          <p:cNvSpPr/>
          <p:nvPr/>
        </p:nvSpPr>
        <p:spPr>
          <a:xfrm>
            <a:off x="577624" y="4057000"/>
            <a:ext cx="2250000" cy="1188000"/>
          </a:xfrm>
          <a:prstGeom prst="roundRect">
            <a:avLst/>
          </a:prstGeom>
          <a:gradFill flip="none" rotWithShape="1">
            <a:gsLst>
              <a:gs pos="0">
                <a:schemeClr val="accent1"/>
              </a:gs>
              <a:gs pos="100000">
                <a:schemeClr val="accent1">
                  <a:lumMod val="90000"/>
                  <a:lumOff val="10000"/>
                </a:schemeClr>
              </a:gs>
            </a:gsLst>
            <a:path path="circle">
              <a:fillToRect l="50000" t="50000" r="50000" b="50000"/>
            </a:path>
            <a:tileRect/>
          </a:grad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GB" sz="1500" b="1" dirty="0">
                <a:solidFill>
                  <a:schemeClr val="bg1"/>
                </a:solidFill>
                <a:latin typeface="Arial" panose="020B0604020202020204" pitchFamily="34" charset="0"/>
                <a:cs typeface="Arial" panose="020B0604020202020204" pitchFamily="34" charset="0"/>
              </a:rPr>
              <a:t>No discrimination between somatic and germline alterations</a:t>
            </a:r>
          </a:p>
        </p:txBody>
      </p:sp>
      <p:sp>
        <p:nvSpPr>
          <p:cNvPr id="5" name="Rounded Rectangle 5">
            <a:extLst>
              <a:ext uri="{FF2B5EF4-FFF2-40B4-BE49-F238E27FC236}">
                <a16:creationId xmlns:a16="http://schemas.microsoft.com/office/drawing/2014/main" id="{AC9F0F7B-AD15-4F79-9C41-892CF7DC3F03}"/>
              </a:ext>
            </a:extLst>
          </p:cNvPr>
          <p:cNvSpPr/>
          <p:nvPr/>
        </p:nvSpPr>
        <p:spPr>
          <a:xfrm>
            <a:off x="577624" y="1412776"/>
            <a:ext cx="2250000" cy="751118"/>
          </a:xfrm>
          <a:prstGeom prst="roundRect">
            <a:avLst/>
          </a:prstGeom>
          <a:gradFill flip="none" rotWithShape="1">
            <a:gsLst>
              <a:gs pos="0">
                <a:schemeClr val="accent1"/>
              </a:gs>
              <a:gs pos="100000">
                <a:schemeClr val="accent1">
                  <a:lumMod val="90000"/>
                  <a:lumOff val="10000"/>
                </a:schemeClr>
              </a:gs>
            </a:gsLst>
            <a:path path="circle">
              <a:fillToRect l="50000" t="50000" r="50000" b="50000"/>
            </a:path>
            <a:tileRect/>
          </a:grad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GB" sz="1500" b="1" dirty="0">
                <a:solidFill>
                  <a:schemeClr val="bg1"/>
                </a:solidFill>
                <a:latin typeface="Arial" panose="020B0604020202020204" pitchFamily="34" charset="0"/>
                <a:cs typeface="Arial" panose="020B0604020202020204" pitchFamily="34" charset="0"/>
              </a:rPr>
              <a:t>False negatives</a:t>
            </a:r>
          </a:p>
        </p:txBody>
      </p:sp>
      <p:sp>
        <p:nvSpPr>
          <p:cNvPr id="6" name="Rounded Rectangle 6">
            <a:extLst>
              <a:ext uri="{FF2B5EF4-FFF2-40B4-BE49-F238E27FC236}">
                <a16:creationId xmlns:a16="http://schemas.microsoft.com/office/drawing/2014/main" id="{F51B3ACF-A8BC-41F0-94BC-3D13C886273D}"/>
              </a:ext>
            </a:extLst>
          </p:cNvPr>
          <p:cNvSpPr/>
          <p:nvPr/>
        </p:nvSpPr>
        <p:spPr>
          <a:xfrm>
            <a:off x="577624" y="2294184"/>
            <a:ext cx="2250000" cy="751118"/>
          </a:xfrm>
          <a:prstGeom prst="roundRect">
            <a:avLst/>
          </a:prstGeom>
          <a:gradFill flip="none" rotWithShape="1">
            <a:gsLst>
              <a:gs pos="0">
                <a:schemeClr val="accent1"/>
              </a:gs>
              <a:gs pos="100000">
                <a:schemeClr val="accent1">
                  <a:lumMod val="90000"/>
                  <a:lumOff val="10000"/>
                </a:schemeClr>
              </a:gs>
            </a:gsLst>
            <a:path path="circle">
              <a:fillToRect l="50000" t="50000" r="50000" b="50000"/>
            </a:path>
            <a:tileRect/>
          </a:grad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lIns="0" rIns="0" rtlCol="0" anchor="ctr"/>
          <a:lstStyle/>
          <a:p>
            <a:pPr algn="ctr"/>
            <a:r>
              <a:rPr lang="en-GB" sz="1500" b="1" dirty="0">
                <a:solidFill>
                  <a:schemeClr val="bg1"/>
                </a:solidFill>
                <a:latin typeface="Arial" panose="020B0604020202020204" pitchFamily="34" charset="0"/>
                <a:cs typeface="Arial" panose="020B0604020202020204" pitchFamily="34" charset="0"/>
              </a:rPr>
              <a:t>Allelic status </a:t>
            </a:r>
            <a:br>
              <a:rPr lang="en-GB" sz="1500" b="1" dirty="0">
                <a:solidFill>
                  <a:schemeClr val="bg1"/>
                </a:solidFill>
                <a:latin typeface="Arial" panose="020B0604020202020204" pitchFamily="34" charset="0"/>
                <a:cs typeface="Arial" panose="020B0604020202020204" pitchFamily="34" charset="0"/>
              </a:rPr>
            </a:br>
            <a:r>
              <a:rPr lang="en-GB" sz="1500" b="1" dirty="0">
                <a:solidFill>
                  <a:schemeClr val="bg1"/>
                </a:solidFill>
                <a:latin typeface="Arial" panose="020B0604020202020204" pitchFamily="34" charset="0"/>
                <a:cs typeface="Arial" panose="020B0604020202020204" pitchFamily="34" charset="0"/>
              </a:rPr>
              <a:t>not reported</a:t>
            </a:r>
          </a:p>
        </p:txBody>
      </p:sp>
      <p:sp>
        <p:nvSpPr>
          <p:cNvPr id="7" name="Rounded Rectangle 8">
            <a:extLst>
              <a:ext uri="{FF2B5EF4-FFF2-40B4-BE49-F238E27FC236}">
                <a16:creationId xmlns:a16="http://schemas.microsoft.com/office/drawing/2014/main" id="{39C2C20A-86F2-4054-B3F5-6F2ADC70EA93}"/>
              </a:ext>
            </a:extLst>
          </p:cNvPr>
          <p:cNvSpPr/>
          <p:nvPr/>
        </p:nvSpPr>
        <p:spPr>
          <a:xfrm>
            <a:off x="577624" y="3175592"/>
            <a:ext cx="2250000" cy="751118"/>
          </a:xfrm>
          <a:prstGeom prst="roundRect">
            <a:avLst/>
          </a:prstGeom>
          <a:gradFill flip="none" rotWithShape="1">
            <a:gsLst>
              <a:gs pos="0">
                <a:schemeClr val="accent1"/>
              </a:gs>
              <a:gs pos="100000">
                <a:schemeClr val="accent1">
                  <a:lumMod val="90000"/>
                  <a:lumOff val="10000"/>
                </a:schemeClr>
              </a:gs>
            </a:gsLst>
            <a:path path="circle">
              <a:fillToRect l="50000" t="50000" r="50000" b="50000"/>
            </a:path>
            <a:tileRect/>
          </a:grad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lIns="48000" rIns="48000" rtlCol="0" anchor="ctr"/>
          <a:lstStyle/>
          <a:p>
            <a:pPr algn="ctr"/>
            <a:r>
              <a:rPr lang="en-GB" sz="1500" b="1" dirty="0">
                <a:solidFill>
                  <a:schemeClr val="bg1"/>
                </a:solidFill>
                <a:latin typeface="Arial" panose="020B0604020202020204" pitchFamily="34" charset="0"/>
                <a:cs typeface="Arial" panose="020B0604020202020204" pitchFamily="34" charset="0"/>
              </a:rPr>
              <a:t>Unclear actionability of reported variants</a:t>
            </a:r>
          </a:p>
        </p:txBody>
      </p:sp>
      <p:sp>
        <p:nvSpPr>
          <p:cNvPr id="8" name="Text Placeholder 4">
            <a:extLst>
              <a:ext uri="{FF2B5EF4-FFF2-40B4-BE49-F238E27FC236}">
                <a16:creationId xmlns:a16="http://schemas.microsoft.com/office/drawing/2014/main" id="{5620DCE0-EC0C-49FA-9CF1-7C341688EC9B}"/>
              </a:ext>
            </a:extLst>
          </p:cNvPr>
          <p:cNvSpPr txBox="1">
            <a:spLocks/>
          </p:cNvSpPr>
          <p:nvPr/>
        </p:nvSpPr>
        <p:spPr>
          <a:xfrm>
            <a:off x="2921356" y="3175592"/>
            <a:ext cx="8638730" cy="751118"/>
          </a:xfrm>
          <a:prstGeom prst="roundRect">
            <a:avLst/>
          </a:prstGeom>
          <a:solidFill>
            <a:schemeClr val="accent2">
              <a:lumMod val="20000"/>
              <a:lumOff val="80000"/>
            </a:schemeClr>
          </a:solidFill>
          <a:ln w="12700">
            <a:noFill/>
          </a:ln>
        </p:spPr>
        <p:txBody>
          <a:bodyPr vert="horz" lIns="90000" rIns="72000" anchor="ctr"/>
          <a:lstStyle>
            <a:lvl1pPr marL="0" indent="0" algn="l" defTabSz="342900" rtl="0" eaLnBrk="1" latinLnBrk="0" hangingPunct="1">
              <a:spcBef>
                <a:spcPts val="0"/>
              </a:spcBef>
              <a:buClr>
                <a:srgbClr val="830051"/>
              </a:buClr>
              <a:buFont typeface="Arial" pitchFamily="34" charset="0"/>
              <a:buNone/>
              <a:defRPr sz="2400" kern="1200" baseline="0">
                <a:solidFill>
                  <a:schemeClr val="tx1"/>
                </a:solidFill>
                <a:latin typeface="Arial" pitchFamily="34" charset="0"/>
                <a:ea typeface="+mn-ea"/>
                <a:cs typeface="Arial" pitchFamily="34" charset="0"/>
              </a:defRPr>
            </a:lvl1pPr>
            <a:lvl2pPr marL="342900" indent="0" algn="l" defTabSz="342900" rtl="0" eaLnBrk="1" latinLnBrk="0" hangingPunct="1">
              <a:spcBef>
                <a:spcPct val="20000"/>
              </a:spcBef>
              <a:buFont typeface="Arial"/>
              <a:buNone/>
              <a:defRPr sz="1800" kern="1200">
                <a:solidFill>
                  <a:schemeClr val="tx1"/>
                </a:solidFill>
                <a:latin typeface="+mn-lt"/>
                <a:ea typeface="+mn-ea"/>
                <a:cs typeface="+mn-cs"/>
              </a:defRPr>
            </a:lvl2pPr>
            <a:lvl3pPr marL="685800" indent="0" algn="l" defTabSz="342900" rtl="0" eaLnBrk="1" latinLnBrk="0" hangingPunct="1">
              <a:spcBef>
                <a:spcPct val="20000"/>
              </a:spcBef>
              <a:buFont typeface="Arial"/>
              <a:buNone/>
              <a:defRPr sz="1800" kern="1200">
                <a:solidFill>
                  <a:schemeClr val="tx1"/>
                </a:solidFill>
                <a:latin typeface="+mn-lt"/>
                <a:ea typeface="+mn-ea"/>
                <a:cs typeface="+mn-cs"/>
              </a:defRPr>
            </a:lvl3pPr>
            <a:lvl4pPr marL="1028700" indent="0" algn="l" defTabSz="342900" rtl="0" eaLnBrk="1" latinLnBrk="0" hangingPunct="1">
              <a:spcBef>
                <a:spcPct val="20000"/>
              </a:spcBef>
              <a:buFont typeface="Arial"/>
              <a:buNone/>
              <a:defRPr sz="1800" kern="1200">
                <a:solidFill>
                  <a:schemeClr val="tx1"/>
                </a:solidFill>
                <a:latin typeface="+mn-lt"/>
                <a:ea typeface="+mn-ea"/>
                <a:cs typeface="+mn-cs"/>
              </a:defRPr>
            </a:lvl4pPr>
            <a:lvl5pPr marL="1371600" indent="0" algn="l" defTabSz="342900" rtl="0" eaLnBrk="1" latinLnBrk="0" hangingPunct="1">
              <a:spcBef>
                <a:spcPct val="20000"/>
              </a:spcBef>
              <a:buFont typeface="Arial"/>
              <a:buNone/>
              <a:defRPr sz="18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180000" indent="-180000">
              <a:lnSpc>
                <a:spcPct val="90000"/>
              </a:lnSpc>
              <a:spcBef>
                <a:spcPts val="600"/>
              </a:spcBef>
              <a:buClrTx/>
              <a:buFont typeface="Arial" panose="020B0604020202020204" pitchFamily="34" charset="0"/>
              <a:buChar char="•"/>
            </a:pPr>
            <a:r>
              <a:rPr lang="en-GB" sz="1500" dirty="0">
                <a:solidFill>
                  <a:srgbClr val="000000"/>
                </a:solidFill>
              </a:rPr>
              <a:t>Test reports can include technical jargon or be ambiguous on clinical actionability of each alteration</a:t>
            </a:r>
          </a:p>
          <a:p>
            <a:pPr marL="432000" lvl="1" indent="-216000">
              <a:lnSpc>
                <a:spcPct val="90000"/>
              </a:lnSpc>
              <a:spcBef>
                <a:spcPts val="300"/>
              </a:spcBef>
              <a:buFont typeface="Calibri" panose="020F0502020204030204" pitchFamily="34" charset="0"/>
              <a:buChar char="–"/>
            </a:pPr>
            <a:r>
              <a:rPr lang="en-GB" sz="1500" u="sng" dirty="0">
                <a:solidFill>
                  <a:srgbClr val="000000"/>
                </a:solidFill>
                <a:latin typeface="Arial" panose="020B0604020202020204" pitchFamily="34" charset="0"/>
                <a:cs typeface="Arial" panose="020B0604020202020204" pitchFamily="34" charset="0"/>
              </a:rPr>
              <a:t>Action:</a:t>
            </a:r>
            <a:r>
              <a:rPr lang="en-GB" sz="1500" dirty="0">
                <a:solidFill>
                  <a:srgbClr val="000000"/>
                </a:solidFill>
                <a:latin typeface="Arial" panose="020B0604020202020204" pitchFamily="34" charset="0"/>
                <a:cs typeface="Arial" panose="020B0604020202020204" pitchFamily="34" charset="0"/>
              </a:rPr>
              <a:t> seek clarification from the group that operated the test and/or the local </a:t>
            </a:r>
            <a:r>
              <a:rPr lang="en-GB" sz="1500" b="1" dirty="0">
                <a:solidFill>
                  <a:srgbClr val="000000"/>
                </a:solidFill>
                <a:latin typeface="Arial" panose="020B0604020202020204" pitchFamily="34" charset="0"/>
                <a:cs typeface="Arial" panose="020B0604020202020204" pitchFamily="34" charset="0"/>
              </a:rPr>
              <a:t>MDT</a:t>
            </a:r>
            <a:r>
              <a:rPr lang="en-GB" sz="1500" dirty="0">
                <a:solidFill>
                  <a:srgbClr val="000000"/>
                </a:solidFill>
                <a:latin typeface="Arial" panose="020B0604020202020204" pitchFamily="34" charset="0"/>
                <a:cs typeface="Arial" panose="020B0604020202020204" pitchFamily="34" charset="0"/>
              </a:rPr>
              <a:t> </a:t>
            </a:r>
          </a:p>
        </p:txBody>
      </p:sp>
      <p:sp>
        <p:nvSpPr>
          <p:cNvPr id="9" name="Text Placeholder 4">
            <a:extLst>
              <a:ext uri="{FF2B5EF4-FFF2-40B4-BE49-F238E27FC236}">
                <a16:creationId xmlns:a16="http://schemas.microsoft.com/office/drawing/2014/main" id="{DA900BC6-70D4-4633-98C9-A583608E7F1A}"/>
              </a:ext>
            </a:extLst>
          </p:cNvPr>
          <p:cNvSpPr txBox="1">
            <a:spLocks/>
          </p:cNvSpPr>
          <p:nvPr/>
        </p:nvSpPr>
        <p:spPr>
          <a:xfrm>
            <a:off x="2921356" y="4057000"/>
            <a:ext cx="8638730" cy="1188000"/>
          </a:xfrm>
          <a:prstGeom prst="roundRect">
            <a:avLst/>
          </a:prstGeom>
          <a:solidFill>
            <a:schemeClr val="accent2">
              <a:lumMod val="20000"/>
              <a:lumOff val="80000"/>
            </a:schemeClr>
          </a:solidFill>
          <a:ln w="12700">
            <a:noFill/>
          </a:ln>
        </p:spPr>
        <p:txBody>
          <a:bodyPr vert="horz" anchor="ctr"/>
          <a:lstStyle>
            <a:lvl1pPr marL="0" indent="0" algn="l" defTabSz="342900" rtl="0" eaLnBrk="1" latinLnBrk="0" hangingPunct="1">
              <a:spcBef>
                <a:spcPts val="0"/>
              </a:spcBef>
              <a:buClr>
                <a:srgbClr val="830051"/>
              </a:buClr>
              <a:buFont typeface="Arial" pitchFamily="34" charset="0"/>
              <a:buNone/>
              <a:defRPr sz="2400" kern="1200" baseline="0">
                <a:solidFill>
                  <a:schemeClr val="tx1"/>
                </a:solidFill>
                <a:latin typeface="Arial" pitchFamily="34" charset="0"/>
                <a:ea typeface="+mn-ea"/>
                <a:cs typeface="Arial" pitchFamily="34" charset="0"/>
              </a:defRPr>
            </a:lvl1pPr>
            <a:lvl2pPr marL="342900" indent="0" algn="l" defTabSz="342900" rtl="0" eaLnBrk="1" latinLnBrk="0" hangingPunct="1">
              <a:spcBef>
                <a:spcPct val="20000"/>
              </a:spcBef>
              <a:buFont typeface="Arial"/>
              <a:buNone/>
              <a:defRPr sz="1800" kern="1200">
                <a:solidFill>
                  <a:schemeClr val="tx1"/>
                </a:solidFill>
                <a:latin typeface="+mn-lt"/>
                <a:ea typeface="+mn-ea"/>
                <a:cs typeface="+mn-cs"/>
              </a:defRPr>
            </a:lvl2pPr>
            <a:lvl3pPr marL="685800" indent="0" algn="l" defTabSz="342900" rtl="0" eaLnBrk="1" latinLnBrk="0" hangingPunct="1">
              <a:spcBef>
                <a:spcPct val="20000"/>
              </a:spcBef>
              <a:buFont typeface="Arial"/>
              <a:buNone/>
              <a:defRPr sz="1800" kern="1200">
                <a:solidFill>
                  <a:schemeClr val="tx1"/>
                </a:solidFill>
                <a:latin typeface="+mn-lt"/>
                <a:ea typeface="+mn-ea"/>
                <a:cs typeface="+mn-cs"/>
              </a:defRPr>
            </a:lvl3pPr>
            <a:lvl4pPr marL="1028700" indent="0" algn="l" defTabSz="342900" rtl="0" eaLnBrk="1" latinLnBrk="0" hangingPunct="1">
              <a:spcBef>
                <a:spcPct val="20000"/>
              </a:spcBef>
              <a:buFont typeface="Arial"/>
              <a:buNone/>
              <a:defRPr sz="1800" kern="1200">
                <a:solidFill>
                  <a:schemeClr val="tx1"/>
                </a:solidFill>
                <a:latin typeface="+mn-lt"/>
                <a:ea typeface="+mn-ea"/>
                <a:cs typeface="+mn-cs"/>
              </a:defRPr>
            </a:lvl4pPr>
            <a:lvl5pPr marL="1371600" indent="0" algn="l" defTabSz="342900" rtl="0" eaLnBrk="1" latinLnBrk="0" hangingPunct="1">
              <a:spcBef>
                <a:spcPct val="20000"/>
              </a:spcBef>
              <a:buFont typeface="Arial"/>
              <a:buNone/>
              <a:defRPr sz="18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180000" indent="-180000">
              <a:lnSpc>
                <a:spcPct val="90000"/>
              </a:lnSpc>
              <a:spcBef>
                <a:spcPts val="600"/>
              </a:spcBef>
              <a:buClrTx/>
              <a:buFont typeface="Arial" panose="020B0604020202020204" pitchFamily="34" charset="0"/>
              <a:buChar char="•"/>
            </a:pPr>
            <a:r>
              <a:rPr lang="en-GB" sz="1500" dirty="0">
                <a:solidFill>
                  <a:srgbClr val="000000"/>
                </a:solidFill>
              </a:rPr>
              <a:t>It can be difficult to resolve a germline variant from tumour tissue testing alone (i.e. without matched germline profiling</a:t>
            </a:r>
          </a:p>
          <a:p>
            <a:pPr marL="432000" lvl="1" indent="-216000">
              <a:lnSpc>
                <a:spcPct val="90000"/>
              </a:lnSpc>
              <a:spcBef>
                <a:spcPts val="300"/>
              </a:spcBef>
              <a:buFont typeface="Calibri" panose="020F0502020204030204" pitchFamily="34" charset="0"/>
              <a:buChar char="–"/>
            </a:pPr>
            <a:r>
              <a:rPr lang="en-GB" sz="1500" u="sng" dirty="0">
                <a:solidFill>
                  <a:srgbClr val="000000"/>
                </a:solidFill>
                <a:latin typeface="Arial" panose="020B0604020202020204" pitchFamily="34" charset="0"/>
                <a:cs typeface="Arial" panose="020B0604020202020204" pitchFamily="34" charset="0"/>
              </a:rPr>
              <a:t>Action:</a:t>
            </a:r>
            <a:r>
              <a:rPr lang="en-GB" sz="1500" dirty="0">
                <a:solidFill>
                  <a:srgbClr val="000000"/>
                </a:solidFill>
                <a:latin typeface="Arial" panose="020B0604020202020204" pitchFamily="34" charset="0"/>
                <a:cs typeface="Arial" panose="020B0604020202020204" pitchFamily="34" charset="0"/>
              </a:rPr>
              <a:t> if </a:t>
            </a:r>
            <a:r>
              <a:rPr lang="en-GB" sz="1500" b="1" dirty="0">
                <a:solidFill>
                  <a:srgbClr val="000000"/>
                </a:solidFill>
                <a:latin typeface="Arial" panose="020B0604020202020204" pitchFamily="34" charset="0"/>
                <a:cs typeface="Arial" panose="020B0604020202020204" pitchFamily="34" charset="0"/>
              </a:rPr>
              <a:t>HRR alterations</a:t>
            </a:r>
            <a:r>
              <a:rPr lang="en-GB" sz="1500" dirty="0">
                <a:solidFill>
                  <a:srgbClr val="000000"/>
                </a:solidFill>
                <a:latin typeface="Arial" panose="020B0604020202020204" pitchFamily="34" charset="0"/>
                <a:cs typeface="Arial" panose="020B0604020202020204" pitchFamily="34" charset="0"/>
              </a:rPr>
              <a:t> are identified by tumour tissue testing (and the patient did not have prior or concurrent germline testing), the alteration may be germline in origin and patients should be referred for genetics counselling and germline testing</a:t>
            </a:r>
            <a:endParaRPr lang="en-GB" sz="1500" b="1" dirty="0">
              <a:solidFill>
                <a:srgbClr val="000000"/>
              </a:solidFill>
              <a:latin typeface="Arial" panose="020B0604020202020204" pitchFamily="34" charset="0"/>
              <a:cs typeface="Arial" panose="020B0604020202020204" pitchFamily="34" charset="0"/>
            </a:endParaRPr>
          </a:p>
        </p:txBody>
      </p:sp>
      <p:sp>
        <p:nvSpPr>
          <p:cNvPr id="10" name="Rectangle: Rounded Corners 9">
            <a:extLst>
              <a:ext uri="{FF2B5EF4-FFF2-40B4-BE49-F238E27FC236}">
                <a16:creationId xmlns:a16="http://schemas.microsoft.com/office/drawing/2014/main" id="{57535497-9F6A-48F9-B91A-1BC55DD233C0}"/>
              </a:ext>
            </a:extLst>
          </p:cNvPr>
          <p:cNvSpPr/>
          <p:nvPr/>
        </p:nvSpPr>
        <p:spPr>
          <a:xfrm>
            <a:off x="2921356" y="2294184"/>
            <a:ext cx="8638730" cy="751118"/>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indent="-180000">
              <a:lnSpc>
                <a:spcPct val="90000"/>
              </a:lnSpc>
              <a:spcBef>
                <a:spcPts val="600"/>
              </a:spcBef>
              <a:buClrTx/>
              <a:buFont typeface="Arial" panose="020B0604020202020204" pitchFamily="34" charset="0"/>
              <a:buChar char="•"/>
            </a:pPr>
            <a:r>
              <a:rPr lang="en-GB" sz="1500" dirty="0">
                <a:solidFill>
                  <a:srgbClr val="000000"/>
                </a:solidFill>
                <a:latin typeface="Arial" panose="020B0604020202020204" pitchFamily="34" charset="0"/>
                <a:cs typeface="Arial" panose="020B0604020202020204" pitchFamily="34" charset="0"/>
              </a:rPr>
              <a:t>Tests may not report tumour allelic status of alterations (i.e. mono vs biallelic loss)</a:t>
            </a:r>
          </a:p>
          <a:p>
            <a:pPr marL="432000" lvl="1" indent="-216000">
              <a:lnSpc>
                <a:spcPct val="90000"/>
              </a:lnSpc>
              <a:spcBef>
                <a:spcPts val="300"/>
              </a:spcBef>
              <a:buFont typeface="Calibri" panose="020F0502020204030204" pitchFamily="34" charset="0"/>
              <a:buChar char="–"/>
            </a:pPr>
            <a:r>
              <a:rPr lang="en-GB" sz="1500" u="sng" dirty="0">
                <a:solidFill>
                  <a:srgbClr val="000000"/>
                </a:solidFill>
                <a:latin typeface="Arial" panose="020B0604020202020204" pitchFamily="34" charset="0"/>
                <a:cs typeface="Arial" panose="020B0604020202020204" pitchFamily="34" charset="0"/>
              </a:rPr>
              <a:t>Action:</a:t>
            </a:r>
            <a:r>
              <a:rPr lang="en-GB" sz="1500" dirty="0">
                <a:solidFill>
                  <a:srgbClr val="000000"/>
                </a:solidFill>
                <a:latin typeface="Arial" panose="020B0604020202020204" pitchFamily="34" charset="0"/>
                <a:cs typeface="Arial" panose="020B0604020202020204" pitchFamily="34" charset="0"/>
              </a:rPr>
              <a:t> Be aware that most </a:t>
            </a:r>
            <a:r>
              <a:rPr lang="en-GB" sz="1500" b="1" dirty="0">
                <a:solidFill>
                  <a:srgbClr val="000000"/>
                </a:solidFill>
                <a:latin typeface="Arial" panose="020B0604020202020204" pitchFamily="34" charset="0"/>
                <a:cs typeface="Arial" panose="020B0604020202020204" pitchFamily="34" charset="0"/>
              </a:rPr>
              <a:t>HRR genes require biallelic loss </a:t>
            </a:r>
            <a:r>
              <a:rPr lang="en-GB" sz="1500" dirty="0">
                <a:solidFill>
                  <a:srgbClr val="000000"/>
                </a:solidFill>
                <a:latin typeface="Arial" panose="020B0604020202020204" pitchFamily="34" charset="0"/>
                <a:cs typeface="Arial" panose="020B0604020202020204" pitchFamily="34" charset="0"/>
              </a:rPr>
              <a:t>for inactivation</a:t>
            </a:r>
          </a:p>
        </p:txBody>
      </p:sp>
      <p:sp>
        <p:nvSpPr>
          <p:cNvPr id="11" name="Rectangle: Rounded Corners 10">
            <a:extLst>
              <a:ext uri="{FF2B5EF4-FFF2-40B4-BE49-F238E27FC236}">
                <a16:creationId xmlns:a16="http://schemas.microsoft.com/office/drawing/2014/main" id="{1F23CC2A-7DF2-46B3-8A19-D8153B076C11}"/>
              </a:ext>
            </a:extLst>
          </p:cNvPr>
          <p:cNvSpPr/>
          <p:nvPr/>
        </p:nvSpPr>
        <p:spPr>
          <a:xfrm>
            <a:off x="2921356" y="1412776"/>
            <a:ext cx="8638730" cy="751118"/>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indent="-180000" defTabSz="914377">
              <a:lnSpc>
                <a:spcPct val="90000"/>
              </a:lnSpc>
              <a:spcBef>
                <a:spcPts val="600"/>
              </a:spcBef>
              <a:buFont typeface="Arial" panose="020B0604020202020204" pitchFamily="34" charset="0"/>
              <a:buChar char="•"/>
              <a:defRPr/>
            </a:pPr>
            <a:r>
              <a:rPr lang="en-GB" sz="1500" dirty="0">
                <a:solidFill>
                  <a:srgbClr val="000000"/>
                </a:solidFill>
                <a:latin typeface="Arial" panose="020B0604020202020204" pitchFamily="34" charset="0"/>
                <a:cs typeface="Arial" panose="020B0604020202020204" pitchFamily="34" charset="0"/>
              </a:rPr>
              <a:t>Low tumour fraction can result in false negatives, particularly for copy number losses</a:t>
            </a:r>
          </a:p>
          <a:p>
            <a:pPr marL="432000" lvl="1" indent="-216000" defTabSz="914377">
              <a:lnSpc>
                <a:spcPct val="90000"/>
              </a:lnSpc>
              <a:spcBef>
                <a:spcPts val="300"/>
              </a:spcBef>
              <a:buFont typeface="Calibri" panose="020F0502020204030204" pitchFamily="34" charset="0"/>
              <a:buChar char="–"/>
              <a:defRPr/>
            </a:pPr>
            <a:r>
              <a:rPr lang="en-GB" sz="1500" u="sng" dirty="0">
                <a:solidFill>
                  <a:srgbClr val="000000"/>
                </a:solidFill>
                <a:latin typeface="Arial" panose="020B0604020202020204" pitchFamily="34" charset="0"/>
                <a:cs typeface="Arial" panose="020B0604020202020204" pitchFamily="34" charset="0"/>
              </a:rPr>
              <a:t>Action:</a:t>
            </a:r>
            <a:r>
              <a:rPr lang="en-GB" sz="1500" dirty="0">
                <a:solidFill>
                  <a:srgbClr val="000000"/>
                </a:solidFill>
                <a:latin typeface="Arial" panose="020B0604020202020204" pitchFamily="34" charset="0"/>
                <a:cs typeface="Arial" panose="020B0604020202020204" pitchFamily="34" charset="0"/>
              </a:rPr>
              <a:t> Recognise the </a:t>
            </a:r>
            <a:r>
              <a:rPr lang="en-GB" sz="1500" b="1" dirty="0">
                <a:solidFill>
                  <a:srgbClr val="000000"/>
                </a:solidFill>
                <a:latin typeface="Arial" panose="020B0604020202020204" pitchFamily="34" charset="0"/>
                <a:cs typeface="Arial" panose="020B0604020202020204" pitchFamily="34" charset="0"/>
              </a:rPr>
              <a:t>test-specific limits of detection </a:t>
            </a:r>
            <a:r>
              <a:rPr lang="en-GB" sz="1500" dirty="0">
                <a:solidFill>
                  <a:srgbClr val="000000"/>
                </a:solidFill>
                <a:latin typeface="Arial" panose="020B0604020202020204" pitchFamily="34" charset="0"/>
                <a:cs typeface="Arial" panose="020B0604020202020204" pitchFamily="34" charset="0"/>
              </a:rPr>
              <a:t>for each type of alteration, </a:t>
            </a:r>
            <a:br>
              <a:rPr lang="en-GB" sz="1500" dirty="0">
                <a:solidFill>
                  <a:srgbClr val="000000"/>
                </a:solidFill>
                <a:latin typeface="Arial" panose="020B0604020202020204" pitchFamily="34" charset="0"/>
                <a:cs typeface="Arial" panose="020B0604020202020204" pitchFamily="34" charset="0"/>
              </a:rPr>
            </a:br>
            <a:r>
              <a:rPr lang="en-GB" sz="1500" dirty="0">
                <a:solidFill>
                  <a:srgbClr val="000000"/>
                </a:solidFill>
                <a:latin typeface="Arial" panose="020B0604020202020204" pitchFamily="34" charset="0"/>
                <a:cs typeface="Arial" panose="020B0604020202020204" pitchFamily="34" charset="0"/>
              </a:rPr>
              <a:t>and when you need to re-test</a:t>
            </a:r>
          </a:p>
        </p:txBody>
      </p:sp>
      <p:sp>
        <p:nvSpPr>
          <p:cNvPr id="19" name="Slide Number Placeholder 18">
            <a:extLst>
              <a:ext uri="{FF2B5EF4-FFF2-40B4-BE49-F238E27FC236}">
                <a16:creationId xmlns:a16="http://schemas.microsoft.com/office/drawing/2014/main" id="{B86509DE-A223-A34B-8FB5-3391EBE672D7}"/>
              </a:ext>
            </a:extLst>
          </p:cNvPr>
          <p:cNvSpPr>
            <a:spLocks noGrp="1"/>
          </p:cNvSpPr>
          <p:nvPr>
            <p:ph type="sldNum" sz="quarter" idx="4"/>
          </p:nvPr>
        </p:nvSpPr>
        <p:spPr/>
        <p:txBody>
          <a:bodyPr/>
          <a:lstStyle/>
          <a:p>
            <a:fld id="{FCE43C0F-8A7B-3A4B-9DB5-B3472E36E833}" type="slidenum">
              <a:rPr lang="en-GB" smtClean="0"/>
              <a:pPr/>
              <a:t>25</a:t>
            </a:fld>
            <a:endParaRPr lang="en-GB" dirty="0"/>
          </a:p>
        </p:txBody>
      </p:sp>
    </p:spTree>
    <p:extLst>
      <p:ext uri="{BB962C8B-B14F-4D97-AF65-F5344CB8AC3E}">
        <p14:creationId xmlns:p14="http://schemas.microsoft.com/office/powerpoint/2010/main" val="19353952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5D9AAF-FD00-C498-89C0-D1C9DB0C7E29}"/>
              </a:ext>
            </a:extLst>
          </p:cNvPr>
          <p:cNvSpPr>
            <a:spLocks noGrp="1"/>
          </p:cNvSpPr>
          <p:nvPr>
            <p:ph type="title"/>
          </p:nvPr>
        </p:nvSpPr>
        <p:spPr/>
        <p:txBody>
          <a:bodyPr/>
          <a:lstStyle/>
          <a:p>
            <a:r>
              <a:rPr lang="en-GB" dirty="0"/>
              <a:t>conclusions</a:t>
            </a:r>
          </a:p>
        </p:txBody>
      </p:sp>
      <p:sp>
        <p:nvSpPr>
          <p:cNvPr id="3" name="Marcador de número de diapositiva 2">
            <a:extLst>
              <a:ext uri="{FF2B5EF4-FFF2-40B4-BE49-F238E27FC236}">
                <a16:creationId xmlns:a16="http://schemas.microsoft.com/office/drawing/2014/main" id="{C63BBAEF-20DE-0B1D-73CF-B72B37BD9E12}"/>
              </a:ext>
            </a:extLst>
          </p:cNvPr>
          <p:cNvSpPr>
            <a:spLocks noGrp="1"/>
          </p:cNvSpPr>
          <p:nvPr>
            <p:ph type="sldNum" sz="quarter" idx="4"/>
          </p:nvPr>
        </p:nvSpPr>
        <p:spPr/>
        <p:txBody>
          <a:bodyPr/>
          <a:lstStyle/>
          <a:p>
            <a:fld id="{FCE43C0F-8A7B-3A4B-9DB5-B3472E36E833}" type="slidenum">
              <a:rPr lang="en-GB" smtClean="0"/>
              <a:pPr/>
              <a:t>26</a:t>
            </a:fld>
            <a:endParaRPr lang="en-GB" dirty="0"/>
          </a:p>
        </p:txBody>
      </p:sp>
    </p:spTree>
    <p:extLst>
      <p:ext uri="{BB962C8B-B14F-4D97-AF65-F5344CB8AC3E}">
        <p14:creationId xmlns:p14="http://schemas.microsoft.com/office/powerpoint/2010/main" val="2241727686"/>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5C3EEC-7BE9-CEF0-E86B-2726096E624D}"/>
              </a:ext>
            </a:extLst>
          </p:cNvPr>
          <p:cNvSpPr>
            <a:spLocks noGrp="1"/>
          </p:cNvSpPr>
          <p:nvPr>
            <p:ph sz="quarter" idx="12"/>
          </p:nvPr>
        </p:nvSpPr>
        <p:spPr>
          <a:xfrm>
            <a:off x="620184" y="1425600"/>
            <a:ext cx="10963200" cy="4525200"/>
          </a:xfrm>
        </p:spPr>
        <p:txBody>
          <a:bodyPr/>
          <a:lstStyle/>
          <a:p>
            <a:r>
              <a:rPr lang="en-GB" dirty="0"/>
              <a:t>Multi-gene germline and somatic testing is required for identification of HRR and MMR </a:t>
            </a:r>
            <a:br>
              <a:rPr lang="en-GB" dirty="0"/>
            </a:br>
            <a:r>
              <a:rPr lang="en-GB" dirty="0"/>
              <a:t>gene alterations in advanced prostate cancer.</a:t>
            </a:r>
          </a:p>
          <a:p>
            <a:pPr lvl="1"/>
            <a:r>
              <a:rPr lang="en-GB" dirty="0"/>
              <a:t>Presence of </a:t>
            </a:r>
            <a:r>
              <a:rPr lang="en-GB" b="1" dirty="0"/>
              <a:t>HRR/MMR gene alterations </a:t>
            </a:r>
            <a:r>
              <a:rPr lang="en-GB" dirty="0"/>
              <a:t>can predict response to targeted therapies</a:t>
            </a:r>
          </a:p>
          <a:p>
            <a:pPr lvl="1"/>
            <a:r>
              <a:rPr lang="en-GB" dirty="0"/>
              <a:t>Germline alterations should trigger cascade family member testing</a:t>
            </a:r>
          </a:p>
          <a:p>
            <a:r>
              <a:rPr lang="en-GB" dirty="0"/>
              <a:t>Both tumour tissue and plasma ctDNA can be used for </a:t>
            </a:r>
            <a:r>
              <a:rPr lang="en-GB" b="1" dirty="0"/>
              <a:t>somatic testing</a:t>
            </a:r>
            <a:r>
              <a:rPr lang="en-GB" dirty="0"/>
              <a:t>, but ctDNA tests </a:t>
            </a:r>
            <a:br>
              <a:rPr lang="en-GB" dirty="0"/>
            </a:br>
            <a:r>
              <a:rPr lang="en-GB" dirty="0"/>
              <a:t>should only be ordered at times of clinical disease progression</a:t>
            </a:r>
          </a:p>
          <a:p>
            <a:r>
              <a:rPr lang="en-GB" b="1" dirty="0"/>
              <a:t>Pre-analytical issues </a:t>
            </a:r>
            <a:r>
              <a:rPr lang="en-GB" dirty="0"/>
              <a:t>(e.g. tumour tissue availability, quality, and cellularity) and long </a:t>
            </a:r>
            <a:br>
              <a:rPr lang="en-GB" dirty="0"/>
            </a:br>
            <a:r>
              <a:rPr lang="en-GB" dirty="0"/>
              <a:t>turn-around times for sourcing and testing tissue can be a barrier to accurate and </a:t>
            </a:r>
            <a:br>
              <a:rPr lang="en-GB" dirty="0"/>
            </a:br>
            <a:r>
              <a:rPr lang="en-GB" dirty="0"/>
              <a:t>timely results</a:t>
            </a:r>
          </a:p>
          <a:p>
            <a:r>
              <a:rPr lang="en-GB" dirty="0"/>
              <a:t>Multi-disciplinary team-based care including </a:t>
            </a:r>
            <a:r>
              <a:rPr lang="en-GB" b="1" dirty="0"/>
              <a:t>GU-cancer specialised pathologists </a:t>
            </a:r>
            <a:r>
              <a:rPr lang="en-GB" dirty="0"/>
              <a:t>and genomics experts are important for optimal precision oncology in prostate cancer</a:t>
            </a:r>
          </a:p>
          <a:p>
            <a:endParaRPr lang="en-GB" dirty="0"/>
          </a:p>
          <a:p>
            <a:endParaRPr lang="en-GB" dirty="0"/>
          </a:p>
        </p:txBody>
      </p:sp>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a:xfrm>
            <a:off x="619201" y="259200"/>
            <a:ext cx="10963199" cy="864000"/>
          </a:xfrm>
        </p:spPr>
        <p:txBody>
          <a:bodyPr/>
          <a:lstStyle/>
          <a:p>
            <a:r>
              <a:rPr lang="en-GB" dirty="0"/>
              <a:t>Conclusions</a:t>
            </a:r>
          </a:p>
        </p:txBody>
      </p:sp>
      <p:sp>
        <p:nvSpPr>
          <p:cNvPr id="4" name="Slide Number Placeholder 3">
            <a:extLst>
              <a:ext uri="{FF2B5EF4-FFF2-40B4-BE49-F238E27FC236}">
                <a16:creationId xmlns:a16="http://schemas.microsoft.com/office/drawing/2014/main" id="{038B771B-2CDB-C166-AE80-B1FCA47F2CF5}"/>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27</a:t>
            </a:fld>
            <a:endParaRPr lang="en-GB" dirty="0"/>
          </a:p>
        </p:txBody>
      </p:sp>
      <p:sp>
        <p:nvSpPr>
          <p:cNvPr id="5" name="Marcador de contenido 4">
            <a:extLst>
              <a:ext uri="{FF2B5EF4-FFF2-40B4-BE49-F238E27FC236}">
                <a16:creationId xmlns:a16="http://schemas.microsoft.com/office/drawing/2014/main" id="{F7505CCC-76AE-4B30-AABB-8FCCD75B882B}"/>
              </a:ext>
            </a:extLst>
          </p:cNvPr>
          <p:cNvSpPr txBox="1">
            <a:spLocks noGrp="1"/>
          </p:cNvSpPr>
          <p:nvPr>
            <p:ph sz="quarter" idx="15"/>
          </p:nvPr>
        </p:nvSpPr>
        <p:spPr>
          <a:xfrm>
            <a:off x="620183" y="6454274"/>
            <a:ext cx="10180339" cy="169277"/>
          </a:xfrm>
          <a:noFill/>
        </p:spPr>
        <p:txBody>
          <a:bodyPr wrap="square">
            <a:spAutoFit/>
          </a:bodyPr>
          <a:lstStyle/>
          <a:p>
            <a:r>
              <a:rPr lang="es-ES" sz="1100" dirty="0"/>
              <a:t>ctDNA, circulating tumour DNA; DNA, deoxyribonucleic acid; GU, genito-urinary; HRR, homologous recombination repair; MMR, mismatch repair</a:t>
            </a:r>
          </a:p>
        </p:txBody>
      </p:sp>
    </p:spTree>
    <p:extLst>
      <p:ext uri="{BB962C8B-B14F-4D97-AF65-F5344CB8AC3E}">
        <p14:creationId xmlns:p14="http://schemas.microsoft.com/office/powerpoint/2010/main" val="3525619579"/>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920509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E3793A4-1876-C4E2-8F14-59D7A570D1B2}"/>
              </a:ext>
            </a:extLst>
          </p:cNvPr>
          <p:cNvSpPr>
            <a:spLocks noGrp="1"/>
          </p:cNvSpPr>
          <p:nvPr>
            <p:ph sz="quarter" idx="12"/>
          </p:nvPr>
        </p:nvSpPr>
        <p:spPr>
          <a:xfrm>
            <a:off x="620184" y="1425600"/>
            <a:ext cx="10963200" cy="4525200"/>
          </a:xfrm>
        </p:spPr>
        <p:txBody>
          <a:bodyPr/>
          <a:lstStyle/>
          <a:p>
            <a:pPr marL="457200" indent="-457200">
              <a:buFont typeface="+mj-lt"/>
              <a:buAutoNum type="arabicPeriod"/>
            </a:pPr>
            <a:r>
              <a:rPr lang="en-US" dirty="0"/>
              <a:t>Know how to navigate pre-analytical phase challenges, including how to collect, store, process and prepare the samples</a:t>
            </a:r>
          </a:p>
          <a:p>
            <a:pPr marL="457200" indent="-457200">
              <a:buFont typeface="+mj-lt"/>
              <a:buAutoNum type="arabicPeriod"/>
            </a:pPr>
            <a:r>
              <a:rPr lang="en-US" dirty="0"/>
              <a:t>Be able to include all relevant biomarkers in the test request and tests</a:t>
            </a:r>
          </a:p>
          <a:p>
            <a:pPr marL="457200" indent="-457200">
              <a:buFont typeface="+mj-lt"/>
              <a:buAutoNum type="arabicPeriod"/>
            </a:pPr>
            <a:r>
              <a:rPr lang="en-US" dirty="0"/>
              <a:t>Understand the diagnostic modalities, and the role of biomarkers in oncology</a:t>
            </a:r>
          </a:p>
          <a:p>
            <a:pPr marL="457200" indent="-457200">
              <a:buFont typeface="+mj-lt"/>
              <a:buAutoNum type="arabicPeriod"/>
            </a:pPr>
            <a:r>
              <a:rPr lang="en-US" dirty="0"/>
              <a:t>Be able to implement or improve the leading role of the pathologist on the MDT</a:t>
            </a:r>
          </a:p>
          <a:p>
            <a:pPr marL="457200" indent="-457200">
              <a:buFont typeface="+mj-lt"/>
              <a:buAutoNum type="arabicPeriod"/>
            </a:pPr>
            <a:endParaRPr lang="en-GB" dirty="0"/>
          </a:p>
        </p:txBody>
      </p:sp>
      <p:sp>
        <p:nvSpPr>
          <p:cNvPr id="2" name="Título 1">
            <a:extLst>
              <a:ext uri="{FF2B5EF4-FFF2-40B4-BE49-F238E27FC236}">
                <a16:creationId xmlns:a16="http://schemas.microsoft.com/office/drawing/2014/main" id="{2987CC59-9036-5746-79D6-6419C4218D9A}"/>
              </a:ext>
            </a:extLst>
          </p:cNvPr>
          <p:cNvSpPr>
            <a:spLocks noGrp="1"/>
          </p:cNvSpPr>
          <p:nvPr>
            <p:ph type="title"/>
          </p:nvPr>
        </p:nvSpPr>
        <p:spPr>
          <a:xfrm>
            <a:off x="619201" y="259200"/>
            <a:ext cx="10963199" cy="864000"/>
          </a:xfrm>
        </p:spPr>
        <p:txBody>
          <a:bodyPr/>
          <a:lstStyle/>
          <a:p>
            <a:r>
              <a:rPr lang="en-GB" dirty="0"/>
              <a:t>Educational objectives</a:t>
            </a:r>
          </a:p>
        </p:txBody>
      </p:sp>
      <p:sp>
        <p:nvSpPr>
          <p:cNvPr id="5" name="Marcador de número de diapositiva 4">
            <a:extLst>
              <a:ext uri="{FF2B5EF4-FFF2-40B4-BE49-F238E27FC236}">
                <a16:creationId xmlns:a16="http://schemas.microsoft.com/office/drawing/2014/main" id="{D1494C31-4BE2-B8D8-E0BE-7FB4F4A65D9D}"/>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3</a:t>
            </a:fld>
            <a:endParaRPr lang="en-GB" dirty="0"/>
          </a:p>
        </p:txBody>
      </p:sp>
      <p:sp>
        <p:nvSpPr>
          <p:cNvPr id="4" name="Marcador de contenido 3">
            <a:extLst>
              <a:ext uri="{FF2B5EF4-FFF2-40B4-BE49-F238E27FC236}">
                <a16:creationId xmlns:a16="http://schemas.microsoft.com/office/drawing/2014/main" id="{66BFAF90-90BD-42CA-613F-0DB37725B5B0}"/>
              </a:ext>
            </a:extLst>
          </p:cNvPr>
          <p:cNvSpPr>
            <a:spLocks noGrp="1"/>
          </p:cNvSpPr>
          <p:nvPr>
            <p:ph sz="quarter" idx="15"/>
          </p:nvPr>
        </p:nvSpPr>
        <p:spPr>
          <a:xfrm>
            <a:off x="620183" y="6356351"/>
            <a:ext cx="10180339" cy="365125"/>
          </a:xfrm>
        </p:spPr>
        <p:txBody>
          <a:bodyPr/>
          <a:lstStyle/>
          <a:p>
            <a:r>
              <a:rPr lang="en-GB" dirty="0"/>
              <a:t>MDT, Multidisciplinary team</a:t>
            </a:r>
            <a:r>
              <a:rPr lang="en-US" dirty="0"/>
              <a:t> </a:t>
            </a:r>
            <a:endParaRPr lang="en-GB" dirty="0"/>
          </a:p>
        </p:txBody>
      </p:sp>
    </p:spTree>
    <p:extLst>
      <p:ext uri="{BB962C8B-B14F-4D97-AF65-F5344CB8AC3E}">
        <p14:creationId xmlns:p14="http://schemas.microsoft.com/office/powerpoint/2010/main" val="2308420678"/>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E3793A4-1876-C4E2-8F14-59D7A570D1B2}"/>
              </a:ext>
            </a:extLst>
          </p:cNvPr>
          <p:cNvSpPr>
            <a:spLocks noGrp="1"/>
          </p:cNvSpPr>
          <p:nvPr>
            <p:ph sz="quarter" idx="12"/>
          </p:nvPr>
        </p:nvSpPr>
        <p:spPr>
          <a:xfrm>
            <a:off x="620184" y="1425600"/>
            <a:ext cx="10963200" cy="4525200"/>
          </a:xfrm>
        </p:spPr>
        <p:txBody>
          <a:bodyPr vert="horz" lIns="0" tIns="0" rIns="0" bIns="0" rtlCol="0" anchor="t">
            <a:noAutofit/>
          </a:bodyPr>
          <a:lstStyle/>
          <a:p>
            <a:r>
              <a:rPr lang="en-GB" dirty="0"/>
              <a:t>It is important to consider that different types of samples are needed for somatic and germline testing  </a:t>
            </a:r>
          </a:p>
          <a:p>
            <a:pPr marL="356870" indent="-356870"/>
            <a:r>
              <a:rPr lang="en-GB" dirty="0">
                <a:latin typeface="Arial"/>
                <a:cs typeface="Arial"/>
              </a:rPr>
              <a:t>Genomic biomarker testing is required to help with treatment decision making and for understanding inherited cancer risk</a:t>
            </a:r>
          </a:p>
          <a:p>
            <a:r>
              <a:rPr lang="en-GB" dirty="0"/>
              <a:t>Next-generation sequencing of multiple genes is the gold-standard method for both germline and tumour (somatic) testing in prostate cancer</a:t>
            </a:r>
          </a:p>
          <a:p>
            <a:r>
              <a:rPr lang="en-GB" dirty="0"/>
              <a:t>Alterations in HRR genes and MMR pathway genes in advanced prostate cancer can predict response to targeted therapies</a:t>
            </a:r>
          </a:p>
          <a:p>
            <a:endParaRPr lang="en-GB" dirty="0"/>
          </a:p>
        </p:txBody>
      </p:sp>
      <p:sp>
        <p:nvSpPr>
          <p:cNvPr id="2" name="Título 1">
            <a:extLst>
              <a:ext uri="{FF2B5EF4-FFF2-40B4-BE49-F238E27FC236}">
                <a16:creationId xmlns:a16="http://schemas.microsoft.com/office/drawing/2014/main" id="{2987CC59-9036-5746-79D6-6419C4218D9A}"/>
              </a:ext>
            </a:extLst>
          </p:cNvPr>
          <p:cNvSpPr>
            <a:spLocks noGrp="1"/>
          </p:cNvSpPr>
          <p:nvPr>
            <p:ph type="title"/>
          </p:nvPr>
        </p:nvSpPr>
        <p:spPr>
          <a:xfrm>
            <a:off x="619201" y="259200"/>
            <a:ext cx="10963199" cy="864000"/>
          </a:xfrm>
        </p:spPr>
        <p:txBody>
          <a:bodyPr/>
          <a:lstStyle/>
          <a:p>
            <a:r>
              <a:rPr lang="en-GB" dirty="0"/>
              <a:t>Clinical takeaways</a:t>
            </a:r>
          </a:p>
        </p:txBody>
      </p:sp>
      <p:sp>
        <p:nvSpPr>
          <p:cNvPr id="5" name="Marcador de número de diapositiva 4">
            <a:extLst>
              <a:ext uri="{FF2B5EF4-FFF2-40B4-BE49-F238E27FC236}">
                <a16:creationId xmlns:a16="http://schemas.microsoft.com/office/drawing/2014/main" id="{D1494C31-4BE2-B8D8-E0BE-7FB4F4A65D9D}"/>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4</a:t>
            </a:fld>
            <a:endParaRPr lang="en-GB" dirty="0"/>
          </a:p>
        </p:txBody>
      </p:sp>
      <p:sp>
        <p:nvSpPr>
          <p:cNvPr id="4" name="Marcador de contenido 3">
            <a:extLst>
              <a:ext uri="{FF2B5EF4-FFF2-40B4-BE49-F238E27FC236}">
                <a16:creationId xmlns:a16="http://schemas.microsoft.com/office/drawing/2014/main" id="{66BFAF90-90BD-42CA-613F-0DB37725B5B0}"/>
              </a:ext>
            </a:extLst>
          </p:cNvPr>
          <p:cNvSpPr>
            <a:spLocks noGrp="1"/>
          </p:cNvSpPr>
          <p:nvPr>
            <p:ph sz="quarter" idx="15"/>
          </p:nvPr>
        </p:nvSpPr>
        <p:spPr>
          <a:xfrm>
            <a:off x="620183" y="6356351"/>
            <a:ext cx="10180339" cy="365125"/>
          </a:xfrm>
        </p:spPr>
        <p:txBody>
          <a:bodyPr/>
          <a:lstStyle/>
          <a:p>
            <a:r>
              <a:rPr lang="en-US" dirty="0"/>
              <a:t>HHR, homologous recombination repair; MMR, mismatch repair</a:t>
            </a:r>
            <a:endParaRPr lang="en-GB" dirty="0"/>
          </a:p>
        </p:txBody>
      </p:sp>
    </p:spTree>
    <p:extLst>
      <p:ext uri="{BB962C8B-B14F-4D97-AF65-F5344CB8AC3E}">
        <p14:creationId xmlns:p14="http://schemas.microsoft.com/office/powerpoint/2010/main" val="2370368287"/>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font, logo, graphics&#10;&#10;Description automatically generated">
            <a:hlinkClick r:id="rId3"/>
            <a:extLst>
              <a:ext uri="{FF2B5EF4-FFF2-40B4-BE49-F238E27FC236}">
                <a16:creationId xmlns:a16="http://schemas.microsoft.com/office/drawing/2014/main" id="{866E5599-D24C-970C-A2D0-D68177AD4739}"/>
              </a:ext>
            </a:extLst>
          </p:cNvPr>
          <p:cNvPicPr>
            <a:picLocks noChangeAspect="1"/>
          </p:cNvPicPr>
          <p:nvPr/>
        </p:nvPicPr>
        <p:blipFill>
          <a:blip r:embed="rId4"/>
          <a:stretch>
            <a:fillRect/>
          </a:stretch>
        </p:blipFill>
        <p:spPr>
          <a:xfrm>
            <a:off x="8326627" y="863662"/>
            <a:ext cx="2740058" cy="1413210"/>
          </a:xfrm>
          <a:prstGeom prst="rect">
            <a:avLst/>
          </a:prstGeom>
        </p:spPr>
      </p:pic>
      <p:sp>
        <p:nvSpPr>
          <p:cNvPr id="11" name="Tijdelijke aanduiding voor inhoud 10">
            <a:extLst>
              <a:ext uri="{FF2B5EF4-FFF2-40B4-BE49-F238E27FC236}">
                <a16:creationId xmlns:a16="http://schemas.microsoft.com/office/drawing/2014/main" id="{50A8DF8F-A965-254A-A13D-3C88670E2FBF}"/>
              </a:ext>
            </a:extLst>
          </p:cNvPr>
          <p:cNvSpPr>
            <a:spLocks noGrp="1"/>
          </p:cNvSpPr>
          <p:nvPr>
            <p:ph sz="quarter" idx="12"/>
          </p:nvPr>
        </p:nvSpPr>
        <p:spPr>
          <a:xfrm>
            <a:off x="619200" y="1329343"/>
            <a:ext cx="10963200" cy="4547929"/>
          </a:xfrm>
        </p:spPr>
        <p:txBody>
          <a:bodyPr>
            <a:noAutofit/>
          </a:bodyPr>
          <a:lstStyle/>
          <a:p>
            <a:pPr marL="0" indent="0">
              <a:lnSpc>
                <a:spcPct val="120000"/>
              </a:lnSpc>
              <a:spcBef>
                <a:spcPts val="600"/>
              </a:spcBef>
              <a:buNone/>
            </a:pPr>
            <a:r>
              <a:rPr lang="en-GB" altLang="en-US" sz="1700" b="1" dirty="0">
                <a:latin typeface="Arial" panose="020B0604020202020204" pitchFamily="34" charset="0"/>
              </a:rPr>
              <a:t>This programme is developed by PRECISION ONCOLOGY CONNECT, </a:t>
            </a:r>
            <a:br>
              <a:rPr lang="en-GB" altLang="en-US" sz="1700" b="1" dirty="0">
                <a:latin typeface="Arial" panose="020B0604020202020204" pitchFamily="34" charset="0"/>
              </a:rPr>
            </a:br>
            <a:r>
              <a:rPr lang="en-GB" altLang="en-US" sz="1700" b="1" dirty="0">
                <a:latin typeface="Arial" panose="020B0604020202020204" pitchFamily="34" charset="0"/>
              </a:rPr>
              <a:t>an international group of experts in the field of </a:t>
            </a:r>
            <a:r>
              <a:rPr lang="en-GB" altLang="en-US" sz="1700" b="1" dirty="0"/>
              <a:t>oncology</a:t>
            </a:r>
            <a:r>
              <a:rPr lang="en-GB" sz="1700" b="1" dirty="0"/>
              <a:t>.</a:t>
            </a:r>
            <a:endParaRPr lang="en-GB" altLang="en-US" sz="1700" b="1" dirty="0">
              <a:latin typeface="Arial" panose="020B0604020202020204" pitchFamily="34" charset="0"/>
            </a:endParaRPr>
          </a:p>
          <a:p>
            <a:pPr marL="0" indent="0">
              <a:lnSpc>
                <a:spcPct val="120000"/>
              </a:lnSpc>
              <a:spcBef>
                <a:spcPts val="600"/>
              </a:spcBef>
              <a:buNone/>
            </a:pPr>
            <a:endParaRPr lang="en-GB" altLang="en-US" sz="1000" dirty="0">
              <a:latin typeface="Arial" panose="020B0604020202020204" pitchFamily="34" charset="0"/>
            </a:endParaRPr>
          </a:p>
          <a:p>
            <a:pPr marL="0" indent="0">
              <a:spcBef>
                <a:spcPts val="600"/>
              </a:spcBef>
              <a:buNone/>
            </a:pPr>
            <a:r>
              <a:rPr lang="en-GB" sz="1700" b="1" dirty="0">
                <a:solidFill>
                  <a:schemeClr val="accent1"/>
                </a:solidFill>
                <a:latin typeface="Arial" panose="020B0604020202020204" pitchFamily="34" charset="0"/>
              </a:rPr>
              <a:t>Acknowledgement and disclosures</a:t>
            </a:r>
            <a:endParaRPr lang="en-GB" altLang="en-US" sz="1700" b="1" dirty="0">
              <a:solidFill>
                <a:schemeClr val="accent1"/>
              </a:solidFill>
              <a:latin typeface="Arial" panose="020B0604020202020204" pitchFamily="34" charset="0"/>
            </a:endParaRPr>
          </a:p>
          <a:p>
            <a:pPr marL="0" indent="0">
              <a:buNone/>
            </a:pPr>
            <a:r>
              <a:rPr lang="en-GB" altLang="en-US" sz="1700" dirty="0">
                <a:latin typeface="Arial" panose="020B0604020202020204" pitchFamily="34" charset="0"/>
              </a:rPr>
              <a:t>This PRECISION ONCOLOGY CONNECT programme is supported through an independent educational grant from </a:t>
            </a:r>
            <a:r>
              <a:rPr lang="en-GB" sz="1700" dirty="0"/>
              <a:t>AstraZeneca and Amoy Diagnostics</a:t>
            </a:r>
            <a:r>
              <a:rPr lang="en-GB" altLang="en-US" sz="1700" dirty="0">
                <a:latin typeface="Arial" panose="020B0604020202020204" pitchFamily="34" charset="0"/>
              </a:rPr>
              <a:t>. The programme is therefore independent, the content is not influenced by the supporter and is under the sole responsibility of the experts.</a:t>
            </a:r>
            <a:endParaRPr lang="en-GB" sz="1700" dirty="0">
              <a:latin typeface="Arial" panose="020B0604020202020204" pitchFamily="34" charset="0"/>
            </a:endParaRPr>
          </a:p>
          <a:p>
            <a:pPr marL="0" indent="0">
              <a:buNone/>
            </a:pPr>
            <a:r>
              <a:rPr lang="en-GB" sz="1700" b="1" dirty="0">
                <a:latin typeface="Arial" panose="020B0604020202020204" pitchFamily="34" charset="0"/>
              </a:rPr>
              <a:t>Please note:</a:t>
            </a:r>
            <a:r>
              <a:rPr lang="en-GB" sz="1700" dirty="0">
                <a:latin typeface="Arial" panose="020B0604020202020204" pitchFamily="34" charset="0"/>
              </a:rPr>
              <a:t> The views expressed within this programme are the personal opinions of the experts. They do not necessarily represent the views of the experts’ institutions, or the rest of the PRECISION ONCOLOGY </a:t>
            </a:r>
            <a:br>
              <a:rPr lang="en-GB" sz="1700" dirty="0">
                <a:latin typeface="Arial" panose="020B0604020202020204" pitchFamily="34" charset="0"/>
              </a:rPr>
            </a:br>
            <a:r>
              <a:rPr lang="en-GB" sz="1700" dirty="0">
                <a:latin typeface="Arial" panose="020B0604020202020204" pitchFamily="34" charset="0"/>
              </a:rPr>
              <a:t>CONNECT group.</a:t>
            </a:r>
          </a:p>
          <a:p>
            <a:pPr marL="0" indent="0">
              <a:buNone/>
            </a:pPr>
            <a:r>
              <a:rPr lang="en-GB" sz="1700" dirty="0">
                <a:latin typeface="Arial" panose="020B0604020202020204" pitchFamily="34" charset="0"/>
              </a:rPr>
              <a:t>Expert disclosures:</a:t>
            </a:r>
          </a:p>
          <a:p>
            <a:r>
              <a:rPr lang="en-GB" sz="1700" b="1" dirty="0">
                <a:solidFill>
                  <a:srgbClr val="C6573B"/>
                </a:solidFill>
                <a:latin typeface="Arial" panose="020B0604020202020204" pitchFamily="34" charset="0"/>
              </a:rPr>
              <a:t>Dr Alexander Wyatt  </a:t>
            </a:r>
            <a:r>
              <a:rPr lang="en-US" sz="1700" dirty="0">
                <a:latin typeface="Arial" panose="020B0604020202020204" pitchFamily="34" charset="0"/>
              </a:rPr>
              <a:t>has received financial support/sponsorship for research support, consultation, or speaker fees from the following companies: A.W.W. has served on advisory boards and/or received honoraria from AstraZeneca, EMD Serono, Janssen, Genentech, Merck, and Pfizer. His laboratory has a contract research agreement with ESSA Pharma and Tyra Biosciences.	</a:t>
            </a:r>
            <a:endParaRPr lang="en-GB" sz="1700" dirty="0">
              <a:latin typeface="Arial" panose="020B0604020202020204" pitchFamily="34" charset="0"/>
            </a:endParaRPr>
          </a:p>
        </p:txBody>
      </p:sp>
      <p:sp>
        <p:nvSpPr>
          <p:cNvPr id="4" name="Title 3">
            <a:extLst>
              <a:ext uri="{FF2B5EF4-FFF2-40B4-BE49-F238E27FC236}">
                <a16:creationId xmlns:a16="http://schemas.microsoft.com/office/drawing/2014/main" id="{0B0B539B-2B35-41E4-A3FE-C1C75548FA1B}"/>
              </a:ext>
            </a:extLst>
          </p:cNvPr>
          <p:cNvSpPr>
            <a:spLocks noGrp="1"/>
          </p:cNvSpPr>
          <p:nvPr>
            <p:ph type="title"/>
          </p:nvPr>
        </p:nvSpPr>
        <p:spPr>
          <a:xfrm>
            <a:off x="619201" y="259200"/>
            <a:ext cx="9797279" cy="864000"/>
          </a:xfrm>
        </p:spPr>
        <p:txBody>
          <a:bodyPr/>
          <a:lstStyle/>
          <a:p>
            <a:r>
              <a:rPr lang="en-GB" dirty="0">
                <a:latin typeface="Arial" panose="020B0604020202020204" pitchFamily="34" charset="0"/>
              </a:rPr>
              <a:t>Developed by PRECISION ONCOLOGY COnnect</a:t>
            </a:r>
          </a:p>
        </p:txBody>
      </p:sp>
      <p:sp>
        <p:nvSpPr>
          <p:cNvPr id="3" name="Slide Number Placeholder 2">
            <a:extLst>
              <a:ext uri="{FF2B5EF4-FFF2-40B4-BE49-F238E27FC236}">
                <a16:creationId xmlns:a16="http://schemas.microsoft.com/office/drawing/2014/main" id="{5D7A189A-0A44-4320-923C-33730346FA73}"/>
              </a:ext>
            </a:extLst>
          </p:cNvPr>
          <p:cNvSpPr>
            <a:spLocks noGrp="1"/>
          </p:cNvSpPr>
          <p:nvPr>
            <p:ph type="sldNum" sz="quarter" idx="4"/>
          </p:nvPr>
        </p:nvSpPr>
        <p:spPr/>
        <p:txBody>
          <a:bodyPr/>
          <a:lstStyle/>
          <a:p>
            <a:fld id="{FCE43C0F-8A7B-3A4B-9DB5-B3472E36E833}" type="slidenum">
              <a:rPr lang="en-GB" noProof="0" smtClean="0">
                <a:latin typeface="Arial" panose="020B0604020202020204" pitchFamily="34" charset="0"/>
                <a:cs typeface="Arial" panose="020B0604020202020204" pitchFamily="34" charset="0"/>
              </a:rPr>
              <a:pPr/>
              <a:t>5</a:t>
            </a:fld>
            <a:endParaRPr lang="en-GB" noProof="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94C7B53F-C89D-92EF-A4EC-981B3F5A80F8}"/>
              </a:ext>
            </a:extLst>
          </p:cNvPr>
          <p:cNvSpPr txBox="1"/>
          <p:nvPr/>
        </p:nvSpPr>
        <p:spPr>
          <a:xfrm>
            <a:off x="-10510" y="-1513490"/>
            <a:ext cx="184731" cy="461665"/>
          </a:xfrm>
          <a:prstGeom prst="rect">
            <a:avLst/>
          </a:prstGeom>
          <a:noFill/>
        </p:spPr>
        <p:txBody>
          <a:bodyPr wrap="none" rtlCol="0">
            <a:spAutoFit/>
          </a:bodyPr>
          <a:lstStyle/>
          <a:p>
            <a:endParaRPr lang="en-GB" sz="2400" dirty="0">
              <a:solidFill>
                <a:srgbClr val="505050"/>
              </a:solidFill>
              <a:latin typeface="Aileron" charset="0"/>
              <a:ea typeface="Aileron" charset="0"/>
              <a:cs typeface="Aileron" charset="0"/>
            </a:endParaRPr>
          </a:p>
        </p:txBody>
      </p:sp>
    </p:spTree>
    <p:extLst>
      <p:ext uri="{BB962C8B-B14F-4D97-AF65-F5344CB8AC3E}">
        <p14:creationId xmlns:p14="http://schemas.microsoft.com/office/powerpoint/2010/main" val="143538297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5D9AAF-FD00-C498-89C0-D1C9DB0C7E29}"/>
              </a:ext>
            </a:extLst>
          </p:cNvPr>
          <p:cNvSpPr>
            <a:spLocks noGrp="1"/>
          </p:cNvSpPr>
          <p:nvPr>
            <p:ph type="title"/>
          </p:nvPr>
        </p:nvSpPr>
        <p:spPr/>
        <p:txBody>
          <a:bodyPr/>
          <a:lstStyle/>
          <a:p>
            <a:r>
              <a:rPr lang="en-GB" dirty="0"/>
              <a:t>Prostate cancer precision oncology testing landscape </a:t>
            </a:r>
          </a:p>
        </p:txBody>
      </p:sp>
      <p:sp>
        <p:nvSpPr>
          <p:cNvPr id="3" name="Marcador de número de diapositiva 2">
            <a:extLst>
              <a:ext uri="{FF2B5EF4-FFF2-40B4-BE49-F238E27FC236}">
                <a16:creationId xmlns:a16="http://schemas.microsoft.com/office/drawing/2014/main" id="{C63BBAEF-20DE-0B1D-73CF-B72B37BD9E12}"/>
              </a:ext>
            </a:extLst>
          </p:cNvPr>
          <p:cNvSpPr>
            <a:spLocks noGrp="1"/>
          </p:cNvSpPr>
          <p:nvPr>
            <p:ph type="sldNum" sz="quarter" idx="4"/>
          </p:nvPr>
        </p:nvSpPr>
        <p:spPr/>
        <p:txBody>
          <a:bodyPr/>
          <a:lstStyle/>
          <a:p>
            <a:fld id="{FCE43C0F-8A7B-3A4B-9DB5-B3472E36E833}" type="slidenum">
              <a:rPr lang="en-GB" smtClean="0"/>
              <a:pPr/>
              <a:t>6</a:t>
            </a:fld>
            <a:endParaRPr lang="en-GB" dirty="0"/>
          </a:p>
        </p:txBody>
      </p:sp>
    </p:spTree>
    <p:extLst>
      <p:ext uri="{BB962C8B-B14F-4D97-AF65-F5344CB8AC3E}">
        <p14:creationId xmlns:p14="http://schemas.microsoft.com/office/powerpoint/2010/main" val="1696527267"/>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F55A155D-46CA-9D13-6157-04E919DB4876}"/>
              </a:ext>
            </a:extLst>
          </p:cNvPr>
          <p:cNvSpPr>
            <a:spLocks noGrp="1"/>
          </p:cNvSpPr>
          <p:nvPr>
            <p:ph type="body" idx="1"/>
          </p:nvPr>
        </p:nvSpPr>
        <p:spPr>
          <a:xfrm>
            <a:off x="609600" y="849015"/>
            <a:ext cx="10972800" cy="701675"/>
          </a:xfrm>
        </p:spPr>
        <p:txBody>
          <a:bodyPr/>
          <a:lstStyle/>
          <a:p>
            <a:r>
              <a:rPr lang="en-GB" dirty="0"/>
              <a:t>Germline versus Somatic testing</a:t>
            </a:r>
          </a:p>
        </p:txBody>
      </p:sp>
      <p:sp>
        <p:nvSpPr>
          <p:cNvPr id="2" name="Title 1">
            <a:extLst>
              <a:ext uri="{FF2B5EF4-FFF2-40B4-BE49-F238E27FC236}">
                <a16:creationId xmlns:a16="http://schemas.microsoft.com/office/drawing/2014/main" id="{74D2AD0F-02B4-457F-A7AC-85761D958B41}"/>
              </a:ext>
            </a:extLst>
          </p:cNvPr>
          <p:cNvSpPr>
            <a:spLocks noGrp="1"/>
          </p:cNvSpPr>
          <p:nvPr>
            <p:ph type="title"/>
          </p:nvPr>
        </p:nvSpPr>
        <p:spPr>
          <a:xfrm>
            <a:off x="619201" y="259200"/>
            <a:ext cx="10963199" cy="864000"/>
          </a:xfrm>
        </p:spPr>
        <p:txBody>
          <a:bodyPr/>
          <a:lstStyle/>
          <a:p>
            <a:r>
              <a:rPr lang="en-CA" dirty="0"/>
              <a:t>genomic testing</a:t>
            </a:r>
          </a:p>
        </p:txBody>
      </p:sp>
      <p:sp>
        <p:nvSpPr>
          <p:cNvPr id="3" name="Content Placeholder 2">
            <a:extLst>
              <a:ext uri="{FF2B5EF4-FFF2-40B4-BE49-F238E27FC236}">
                <a16:creationId xmlns:a16="http://schemas.microsoft.com/office/drawing/2014/main" id="{4913262E-3885-4142-BFA5-0F28014D42E3}"/>
              </a:ext>
            </a:extLst>
          </p:cNvPr>
          <p:cNvSpPr>
            <a:spLocks noGrp="1"/>
          </p:cNvSpPr>
          <p:nvPr>
            <p:ph sz="quarter" idx="14"/>
          </p:nvPr>
        </p:nvSpPr>
        <p:spPr>
          <a:xfrm>
            <a:off x="619125" y="1366955"/>
            <a:ext cx="10963275" cy="3959225"/>
          </a:xfrm>
        </p:spPr>
        <p:txBody>
          <a:bodyPr>
            <a:normAutofit/>
          </a:bodyPr>
          <a:lstStyle/>
          <a:p>
            <a:r>
              <a:rPr lang="en-US" b="1" dirty="0"/>
              <a:t>Genomic testing </a:t>
            </a:r>
            <a:r>
              <a:rPr lang="en-US" dirty="0"/>
              <a:t>is a broad and </a:t>
            </a:r>
            <a:r>
              <a:rPr lang="en-US" u="sng" dirty="0"/>
              <a:t>non-specific</a:t>
            </a:r>
            <a:r>
              <a:rPr lang="en-US" dirty="0"/>
              <a:t> term that describes multiple types of tests performed on part or all of the genome. Typically refers to somatic tests but may be used to describe some germline / genetic tests</a:t>
            </a:r>
            <a:endParaRPr lang="en-GB" dirty="0"/>
          </a:p>
          <a:p>
            <a:r>
              <a:rPr lang="en-GB" b="1" dirty="0">
                <a:solidFill>
                  <a:schemeClr val="accent1"/>
                </a:solidFill>
              </a:rPr>
              <a:t>Germline testing </a:t>
            </a:r>
            <a:r>
              <a:rPr lang="en-GB" dirty="0"/>
              <a:t>– DNA test looking for </a:t>
            </a:r>
            <a:r>
              <a:rPr lang="en-GB" b="1" dirty="0">
                <a:solidFill>
                  <a:schemeClr val="accent1"/>
                </a:solidFill>
              </a:rPr>
              <a:t>inherited alterations </a:t>
            </a:r>
            <a:r>
              <a:rPr lang="en-GB" dirty="0"/>
              <a:t>present in every cell in the body. </a:t>
            </a:r>
            <a:r>
              <a:rPr lang="en-GB" i="1" dirty="0"/>
              <a:t>Also called </a:t>
            </a:r>
            <a:r>
              <a:rPr lang="en-GB" b="1" i="1" dirty="0">
                <a:solidFill>
                  <a:schemeClr val="accent1"/>
                </a:solidFill>
              </a:rPr>
              <a:t>genetic testing</a:t>
            </a:r>
          </a:p>
          <a:p>
            <a:r>
              <a:rPr lang="en-GB" b="1" dirty="0">
                <a:solidFill>
                  <a:srgbClr val="7030A0"/>
                </a:solidFill>
              </a:rPr>
              <a:t>Somatic testing </a:t>
            </a:r>
            <a:r>
              <a:rPr lang="en-GB" dirty="0"/>
              <a:t>– DNA test looking for </a:t>
            </a:r>
            <a:r>
              <a:rPr lang="en-GB" b="1" dirty="0">
                <a:solidFill>
                  <a:srgbClr val="7030A0"/>
                </a:solidFill>
              </a:rPr>
              <a:t>alterations in cancer DNA</a:t>
            </a:r>
            <a:r>
              <a:rPr lang="en-GB" dirty="0"/>
              <a:t>. Typically requires tumour tissue. </a:t>
            </a:r>
            <a:r>
              <a:rPr lang="en-GB" i="1" dirty="0"/>
              <a:t>Commonly called </a:t>
            </a:r>
            <a:r>
              <a:rPr lang="en-GB" b="1" i="1" dirty="0">
                <a:solidFill>
                  <a:srgbClr val="7030A0"/>
                </a:solidFill>
              </a:rPr>
              <a:t>tumour testing</a:t>
            </a:r>
          </a:p>
        </p:txBody>
      </p:sp>
      <p:sp>
        <p:nvSpPr>
          <p:cNvPr id="14" name="Slide Number Placeholder 13">
            <a:extLst>
              <a:ext uri="{FF2B5EF4-FFF2-40B4-BE49-F238E27FC236}">
                <a16:creationId xmlns:a16="http://schemas.microsoft.com/office/drawing/2014/main" id="{EE23BC5B-D5F5-DF4C-D666-79150B7B037F}"/>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7</a:t>
            </a:fld>
            <a:endParaRPr lang="en-GB" dirty="0"/>
          </a:p>
        </p:txBody>
      </p:sp>
      <p:pic>
        <p:nvPicPr>
          <p:cNvPr id="2050" name="Picture 2" descr="212,601 Blood Drop Royalty-Free Images, Stock Photos &amp; Pictures |  Shutterstock">
            <a:extLst>
              <a:ext uri="{FF2B5EF4-FFF2-40B4-BE49-F238E27FC236}">
                <a16:creationId xmlns:a16="http://schemas.microsoft.com/office/drawing/2014/main" id="{CC703360-95F7-475A-BA16-E0A241E036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7525" y="4285355"/>
            <a:ext cx="1489609" cy="148960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picture containing food&#10;&#10;Description automatically generated">
            <a:extLst>
              <a:ext uri="{FF2B5EF4-FFF2-40B4-BE49-F238E27FC236}">
                <a16:creationId xmlns:a16="http://schemas.microsoft.com/office/drawing/2014/main" id="{57A329DB-F0AB-43B5-86E1-F96945C0E0EF}"/>
              </a:ext>
            </a:extLst>
          </p:cNvPr>
          <p:cNvPicPr>
            <a:picLocks noChangeAspect="1"/>
          </p:cNvPicPr>
          <p:nvPr/>
        </p:nvPicPr>
        <p:blipFill rotWithShape="1">
          <a:blip r:embed="rId3"/>
          <a:srcRect l="28731" t="-3305" r="24141" b="5054"/>
          <a:stretch/>
        </p:blipFill>
        <p:spPr>
          <a:xfrm>
            <a:off x="5438844" y="4306283"/>
            <a:ext cx="1447754" cy="1447754"/>
          </a:xfrm>
          <a:prstGeom prst="ellipse">
            <a:avLst/>
          </a:prstGeom>
          <a:ln w="12700">
            <a:solidFill>
              <a:schemeClr val="tx1"/>
            </a:solidFill>
          </a:ln>
        </p:spPr>
      </p:pic>
      <p:sp>
        <p:nvSpPr>
          <p:cNvPr id="4" name="TextBox 3">
            <a:extLst>
              <a:ext uri="{FF2B5EF4-FFF2-40B4-BE49-F238E27FC236}">
                <a16:creationId xmlns:a16="http://schemas.microsoft.com/office/drawing/2014/main" id="{11B39573-7ACD-475E-B011-39A92700132C}"/>
              </a:ext>
            </a:extLst>
          </p:cNvPr>
          <p:cNvSpPr txBox="1"/>
          <p:nvPr/>
        </p:nvSpPr>
        <p:spPr>
          <a:xfrm>
            <a:off x="892966" y="3861048"/>
            <a:ext cx="3178533" cy="369332"/>
          </a:xfrm>
          <a:prstGeom prst="rect">
            <a:avLst/>
          </a:prstGeom>
          <a:noFill/>
        </p:spPr>
        <p:txBody>
          <a:bodyPr wrap="square" rtlCol="0">
            <a:spAutoFit/>
          </a:bodyPr>
          <a:lstStyle/>
          <a:p>
            <a:pPr algn="ctr"/>
            <a:r>
              <a:rPr lang="en-CA" b="1" dirty="0">
                <a:solidFill>
                  <a:schemeClr val="accent1"/>
                </a:solidFill>
                <a:latin typeface="Arial" panose="020B0604020202020204" pitchFamily="34" charset="0"/>
                <a:cs typeface="Arial" panose="020B0604020202020204" pitchFamily="34" charset="0"/>
              </a:rPr>
              <a:t>Genetic / germline testing</a:t>
            </a:r>
          </a:p>
        </p:txBody>
      </p:sp>
      <p:sp>
        <p:nvSpPr>
          <p:cNvPr id="8" name="TextBox 7">
            <a:extLst>
              <a:ext uri="{FF2B5EF4-FFF2-40B4-BE49-F238E27FC236}">
                <a16:creationId xmlns:a16="http://schemas.microsoft.com/office/drawing/2014/main" id="{FAA83C3B-297D-4446-955B-0B194B60F6EC}"/>
              </a:ext>
            </a:extLst>
          </p:cNvPr>
          <p:cNvSpPr txBox="1"/>
          <p:nvPr/>
        </p:nvSpPr>
        <p:spPr>
          <a:xfrm>
            <a:off x="1328780" y="5844348"/>
            <a:ext cx="2306904" cy="338554"/>
          </a:xfrm>
          <a:prstGeom prst="rect">
            <a:avLst/>
          </a:prstGeom>
          <a:noFill/>
        </p:spPr>
        <p:txBody>
          <a:bodyPr wrap="square" rtlCol="0">
            <a:spAutoFit/>
          </a:bodyPr>
          <a:lstStyle/>
          <a:p>
            <a:pPr algn="ctr"/>
            <a:r>
              <a:rPr lang="en-CA" sz="1600" dirty="0">
                <a:latin typeface="Arial" panose="020B0604020202020204" pitchFamily="34" charset="0"/>
                <a:cs typeface="Arial" panose="020B0604020202020204" pitchFamily="34" charset="0"/>
              </a:rPr>
              <a:t>Whole blood or saliva</a:t>
            </a:r>
          </a:p>
        </p:txBody>
      </p:sp>
      <p:sp>
        <p:nvSpPr>
          <p:cNvPr id="9" name="TextBox 8">
            <a:extLst>
              <a:ext uri="{FF2B5EF4-FFF2-40B4-BE49-F238E27FC236}">
                <a16:creationId xmlns:a16="http://schemas.microsoft.com/office/drawing/2014/main" id="{47237B89-C18B-40FA-B4DD-40B71370C913}"/>
              </a:ext>
            </a:extLst>
          </p:cNvPr>
          <p:cNvSpPr txBox="1"/>
          <p:nvPr/>
        </p:nvSpPr>
        <p:spPr>
          <a:xfrm>
            <a:off x="6253906" y="3988615"/>
            <a:ext cx="3178534" cy="369332"/>
          </a:xfrm>
          <a:prstGeom prst="rect">
            <a:avLst/>
          </a:prstGeom>
          <a:noFill/>
        </p:spPr>
        <p:txBody>
          <a:bodyPr wrap="square" rtlCol="0">
            <a:spAutoFit/>
          </a:bodyPr>
          <a:lstStyle/>
          <a:p>
            <a:pPr algn="ctr"/>
            <a:r>
              <a:rPr lang="en-CA" b="1" dirty="0">
                <a:solidFill>
                  <a:srgbClr val="7030A0"/>
                </a:solidFill>
                <a:latin typeface="Arial" panose="020B0604020202020204" pitchFamily="34" charset="0"/>
                <a:cs typeface="Arial" panose="020B0604020202020204" pitchFamily="34" charset="0"/>
              </a:rPr>
              <a:t>Somatic / tumour testing</a:t>
            </a:r>
          </a:p>
        </p:txBody>
      </p:sp>
      <p:sp>
        <p:nvSpPr>
          <p:cNvPr id="10" name="TextBox 9">
            <a:extLst>
              <a:ext uri="{FF2B5EF4-FFF2-40B4-BE49-F238E27FC236}">
                <a16:creationId xmlns:a16="http://schemas.microsoft.com/office/drawing/2014/main" id="{AEB25AF1-09D3-4C0C-A299-04379887CDE9}"/>
              </a:ext>
            </a:extLst>
          </p:cNvPr>
          <p:cNvSpPr txBox="1"/>
          <p:nvPr/>
        </p:nvSpPr>
        <p:spPr>
          <a:xfrm>
            <a:off x="5009269" y="5823487"/>
            <a:ext cx="2306904" cy="338554"/>
          </a:xfrm>
          <a:prstGeom prst="rect">
            <a:avLst/>
          </a:prstGeom>
          <a:noFill/>
        </p:spPr>
        <p:txBody>
          <a:bodyPr wrap="square" rtlCol="0">
            <a:spAutoFit/>
          </a:bodyPr>
          <a:lstStyle/>
          <a:p>
            <a:pPr algn="ctr"/>
            <a:r>
              <a:rPr lang="en-CA" sz="1600" dirty="0">
                <a:latin typeface="Arial" panose="020B0604020202020204" pitchFamily="34" charset="0"/>
                <a:cs typeface="Arial" panose="020B0604020202020204" pitchFamily="34" charset="0"/>
              </a:rPr>
              <a:t>Tumour tissue sample</a:t>
            </a:r>
          </a:p>
        </p:txBody>
      </p:sp>
      <p:sp>
        <p:nvSpPr>
          <p:cNvPr id="11" name="TextBox 10">
            <a:extLst>
              <a:ext uri="{FF2B5EF4-FFF2-40B4-BE49-F238E27FC236}">
                <a16:creationId xmlns:a16="http://schemas.microsoft.com/office/drawing/2014/main" id="{D2E4A5C1-427B-431E-8A02-D354F6DA18D1}"/>
              </a:ext>
            </a:extLst>
          </p:cNvPr>
          <p:cNvSpPr txBox="1"/>
          <p:nvPr/>
        </p:nvSpPr>
        <p:spPr>
          <a:xfrm>
            <a:off x="8263723" y="5821999"/>
            <a:ext cx="2670372" cy="338554"/>
          </a:xfrm>
          <a:prstGeom prst="rect">
            <a:avLst/>
          </a:prstGeom>
          <a:noFill/>
        </p:spPr>
        <p:txBody>
          <a:bodyPr wrap="square" rtlCol="0">
            <a:spAutoFit/>
          </a:bodyPr>
          <a:lstStyle/>
          <a:p>
            <a:pPr algn="ctr"/>
            <a:r>
              <a:rPr lang="en-CA" sz="1600" dirty="0">
                <a:latin typeface="Arial" panose="020B0604020202020204" pitchFamily="34" charset="0"/>
                <a:cs typeface="Arial" panose="020B0604020202020204" pitchFamily="34" charset="0"/>
              </a:rPr>
              <a:t>Plasma cell-free DNA</a:t>
            </a:r>
          </a:p>
        </p:txBody>
      </p:sp>
      <p:sp>
        <p:nvSpPr>
          <p:cNvPr id="5" name="Oval 4">
            <a:extLst>
              <a:ext uri="{FF2B5EF4-FFF2-40B4-BE49-F238E27FC236}">
                <a16:creationId xmlns:a16="http://schemas.microsoft.com/office/drawing/2014/main" id="{CC7BE3EE-8C41-4126-8DDB-00D7B13C523D}"/>
              </a:ext>
            </a:extLst>
          </p:cNvPr>
          <p:cNvSpPr/>
          <p:nvPr/>
        </p:nvSpPr>
        <p:spPr>
          <a:xfrm>
            <a:off x="1779286" y="4357947"/>
            <a:ext cx="1466089" cy="146608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Oval 14">
            <a:extLst>
              <a:ext uri="{FF2B5EF4-FFF2-40B4-BE49-F238E27FC236}">
                <a16:creationId xmlns:a16="http://schemas.microsoft.com/office/drawing/2014/main" id="{76764CA9-ED38-4BDF-BDE0-E888934A82A0}"/>
              </a:ext>
            </a:extLst>
          </p:cNvPr>
          <p:cNvSpPr/>
          <p:nvPr/>
        </p:nvSpPr>
        <p:spPr>
          <a:xfrm>
            <a:off x="8859431" y="4437730"/>
            <a:ext cx="1466089" cy="146608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TextBox 6">
            <a:extLst>
              <a:ext uri="{FF2B5EF4-FFF2-40B4-BE49-F238E27FC236}">
                <a16:creationId xmlns:a16="http://schemas.microsoft.com/office/drawing/2014/main" id="{9F35E3B1-F870-4712-AF8C-84E34E6FCB40}"/>
              </a:ext>
            </a:extLst>
          </p:cNvPr>
          <p:cNvSpPr txBox="1"/>
          <p:nvPr/>
        </p:nvSpPr>
        <p:spPr>
          <a:xfrm>
            <a:off x="424832" y="6145308"/>
            <a:ext cx="4114800" cy="353943"/>
          </a:xfrm>
          <a:prstGeom prst="rect">
            <a:avLst/>
          </a:prstGeom>
          <a:noFill/>
        </p:spPr>
        <p:txBody>
          <a:bodyPr wrap="square" rtlCol="0">
            <a:spAutoFit/>
          </a:bodyPr>
          <a:lstStyle/>
          <a:p>
            <a:pPr algn="ctr"/>
            <a:r>
              <a:rPr lang="en-CA" sz="1700" i="1" dirty="0">
                <a:solidFill>
                  <a:schemeClr val="accent1"/>
                </a:solidFill>
                <a:latin typeface="Arial" panose="020B0604020202020204" pitchFamily="34" charset="0"/>
                <a:cs typeface="Arial" panose="020B0604020202020204" pitchFamily="34" charset="0"/>
              </a:rPr>
              <a:t>Will not identify cancer only alterations</a:t>
            </a:r>
          </a:p>
        </p:txBody>
      </p:sp>
      <p:sp>
        <p:nvSpPr>
          <p:cNvPr id="17" name="TextBox 16">
            <a:extLst>
              <a:ext uri="{FF2B5EF4-FFF2-40B4-BE49-F238E27FC236}">
                <a16:creationId xmlns:a16="http://schemas.microsoft.com/office/drawing/2014/main" id="{AA8816DB-D80A-49DD-B270-5059962FA700}"/>
              </a:ext>
            </a:extLst>
          </p:cNvPr>
          <p:cNvSpPr txBox="1"/>
          <p:nvPr/>
        </p:nvSpPr>
        <p:spPr>
          <a:xfrm>
            <a:off x="4673152" y="6145308"/>
            <a:ext cx="6445305" cy="353943"/>
          </a:xfrm>
          <a:prstGeom prst="rect">
            <a:avLst/>
          </a:prstGeom>
          <a:noFill/>
        </p:spPr>
        <p:txBody>
          <a:bodyPr wrap="square" rtlCol="0">
            <a:spAutoFit/>
          </a:bodyPr>
          <a:lstStyle/>
          <a:p>
            <a:pPr algn="ctr"/>
            <a:r>
              <a:rPr lang="en-CA" sz="1700" i="1" dirty="0">
                <a:solidFill>
                  <a:srgbClr val="7030A0"/>
                </a:solidFill>
                <a:latin typeface="Arial" panose="020B0604020202020204" pitchFamily="34" charset="0"/>
                <a:cs typeface="Arial" panose="020B0604020202020204" pitchFamily="34" charset="0"/>
              </a:rPr>
              <a:t>May not identify or discriminate all relevant germline alterations</a:t>
            </a:r>
          </a:p>
        </p:txBody>
      </p:sp>
      <p:pic>
        <p:nvPicPr>
          <p:cNvPr id="28" name="Picture 27">
            <a:extLst>
              <a:ext uri="{FF2B5EF4-FFF2-40B4-BE49-F238E27FC236}">
                <a16:creationId xmlns:a16="http://schemas.microsoft.com/office/drawing/2014/main" id="{717F8396-CEDB-B648-0976-46E2E0C51618}"/>
              </a:ext>
            </a:extLst>
          </p:cNvPr>
          <p:cNvPicPr>
            <a:picLocks noChangeAspect="1"/>
          </p:cNvPicPr>
          <p:nvPr/>
        </p:nvPicPr>
        <p:blipFill>
          <a:blip r:embed="rId4"/>
          <a:srcRect/>
          <a:stretch/>
        </p:blipFill>
        <p:spPr>
          <a:xfrm>
            <a:off x="9132663" y="4564118"/>
            <a:ext cx="547006" cy="1003531"/>
          </a:xfrm>
          <a:prstGeom prst="rect">
            <a:avLst/>
          </a:prstGeom>
        </p:spPr>
      </p:pic>
      <p:sp>
        <p:nvSpPr>
          <p:cNvPr id="29" name="TextBox 28">
            <a:extLst>
              <a:ext uri="{FF2B5EF4-FFF2-40B4-BE49-F238E27FC236}">
                <a16:creationId xmlns:a16="http://schemas.microsoft.com/office/drawing/2014/main" id="{64F3EC7D-81AE-E3BB-2606-C34877CCB0E4}"/>
              </a:ext>
            </a:extLst>
          </p:cNvPr>
          <p:cNvSpPr txBox="1"/>
          <p:nvPr/>
        </p:nvSpPr>
        <p:spPr>
          <a:xfrm>
            <a:off x="9720235" y="4661146"/>
            <a:ext cx="343043" cy="123111"/>
          </a:xfrm>
          <a:prstGeom prst="rect">
            <a:avLst/>
          </a:prstGeom>
          <a:noFill/>
        </p:spPr>
        <p:txBody>
          <a:bodyPr wrap="none" lIns="0" tIns="0" rIns="0" bIns="0" rtlCol="0">
            <a:spAutoFit/>
          </a:bodyPr>
          <a:lstStyle/>
          <a:p>
            <a:r>
              <a:rPr lang="en-US" sz="800" dirty="0">
                <a:latin typeface="Arial" panose="020B0604020202020204" pitchFamily="34" charset="0"/>
                <a:ea typeface="Aileron" charset="0"/>
                <a:cs typeface="Arial" panose="020B0604020202020204" pitchFamily="34" charset="0"/>
              </a:rPr>
              <a:t>Plasma</a:t>
            </a:r>
          </a:p>
        </p:txBody>
      </p:sp>
      <p:sp>
        <p:nvSpPr>
          <p:cNvPr id="30" name="TextBox 29">
            <a:extLst>
              <a:ext uri="{FF2B5EF4-FFF2-40B4-BE49-F238E27FC236}">
                <a16:creationId xmlns:a16="http://schemas.microsoft.com/office/drawing/2014/main" id="{3D233F94-E5E7-0D91-FC63-100D16DF620E}"/>
              </a:ext>
            </a:extLst>
          </p:cNvPr>
          <p:cNvSpPr txBox="1"/>
          <p:nvPr/>
        </p:nvSpPr>
        <p:spPr>
          <a:xfrm>
            <a:off x="9720235" y="4958426"/>
            <a:ext cx="416781" cy="221599"/>
          </a:xfrm>
          <a:prstGeom prst="rect">
            <a:avLst/>
          </a:prstGeom>
          <a:noFill/>
        </p:spPr>
        <p:txBody>
          <a:bodyPr wrap="none" lIns="0" tIns="0" rIns="0" bIns="0" rtlCol="0">
            <a:spAutoFit/>
          </a:bodyPr>
          <a:lstStyle/>
          <a:p>
            <a:pPr>
              <a:lnSpc>
                <a:spcPct val="90000"/>
              </a:lnSpc>
            </a:pPr>
            <a:r>
              <a:rPr lang="en-US" sz="800" dirty="0">
                <a:latin typeface="Arial" panose="020B0604020202020204" pitchFamily="34" charset="0"/>
                <a:ea typeface="Aileron" charset="0"/>
                <a:cs typeface="Arial" panose="020B0604020202020204" pitchFamily="34" charset="0"/>
              </a:rPr>
              <a:t>WBCs &amp; </a:t>
            </a:r>
            <a:br>
              <a:rPr lang="en-US" sz="800" dirty="0">
                <a:latin typeface="Arial" panose="020B0604020202020204" pitchFamily="34" charset="0"/>
                <a:ea typeface="Aileron" charset="0"/>
                <a:cs typeface="Arial" panose="020B0604020202020204" pitchFamily="34" charset="0"/>
              </a:rPr>
            </a:br>
            <a:r>
              <a:rPr lang="en-US" sz="800" dirty="0">
                <a:latin typeface="Arial" panose="020B0604020202020204" pitchFamily="34" charset="0"/>
                <a:ea typeface="Aileron" charset="0"/>
                <a:cs typeface="Arial" panose="020B0604020202020204" pitchFamily="34" charset="0"/>
              </a:rPr>
              <a:t>platelets</a:t>
            </a:r>
          </a:p>
        </p:txBody>
      </p:sp>
      <p:cxnSp>
        <p:nvCxnSpPr>
          <p:cNvPr id="33" name="Straight Connector 32">
            <a:extLst>
              <a:ext uri="{FF2B5EF4-FFF2-40B4-BE49-F238E27FC236}">
                <a16:creationId xmlns:a16="http://schemas.microsoft.com/office/drawing/2014/main" id="{9991AE8F-7E13-FC1D-7FB3-33D65FD4CEC7}"/>
              </a:ext>
            </a:extLst>
          </p:cNvPr>
          <p:cNvCxnSpPr/>
          <p:nvPr/>
        </p:nvCxnSpPr>
        <p:spPr>
          <a:xfrm flipH="1">
            <a:off x="9578727" y="4637140"/>
            <a:ext cx="550718" cy="0"/>
          </a:xfrm>
          <a:prstGeom prst="line">
            <a:avLst/>
          </a:prstGeom>
          <a:ln w="1587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id="{BA593316-626E-66C8-B2B9-F841F5006B44}"/>
              </a:ext>
            </a:extLst>
          </p:cNvPr>
          <p:cNvSpPr txBox="1"/>
          <p:nvPr/>
        </p:nvSpPr>
        <p:spPr>
          <a:xfrm>
            <a:off x="9720235" y="5330998"/>
            <a:ext cx="267702" cy="123111"/>
          </a:xfrm>
          <a:prstGeom prst="rect">
            <a:avLst/>
          </a:prstGeom>
          <a:noFill/>
        </p:spPr>
        <p:txBody>
          <a:bodyPr wrap="none" lIns="0" tIns="0" rIns="0" bIns="0" rtlCol="0">
            <a:spAutoFit/>
          </a:bodyPr>
          <a:lstStyle/>
          <a:p>
            <a:r>
              <a:rPr lang="en-US" sz="800" dirty="0">
                <a:latin typeface="Arial" panose="020B0604020202020204" pitchFamily="34" charset="0"/>
                <a:ea typeface="Aileron" charset="0"/>
                <a:cs typeface="Arial" panose="020B0604020202020204" pitchFamily="34" charset="0"/>
              </a:rPr>
              <a:t>RBCs</a:t>
            </a:r>
          </a:p>
        </p:txBody>
      </p:sp>
      <p:cxnSp>
        <p:nvCxnSpPr>
          <p:cNvPr id="35" name="Straight Connector 34">
            <a:extLst>
              <a:ext uri="{FF2B5EF4-FFF2-40B4-BE49-F238E27FC236}">
                <a16:creationId xmlns:a16="http://schemas.microsoft.com/office/drawing/2014/main" id="{588831A9-5A1A-4A39-DAC8-DDAED9111722}"/>
              </a:ext>
            </a:extLst>
          </p:cNvPr>
          <p:cNvCxnSpPr/>
          <p:nvPr/>
        </p:nvCxnSpPr>
        <p:spPr>
          <a:xfrm flipH="1">
            <a:off x="9578727" y="5468649"/>
            <a:ext cx="550718" cy="0"/>
          </a:xfrm>
          <a:prstGeom prst="line">
            <a:avLst/>
          </a:prstGeom>
          <a:ln w="1587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20455DF3-C165-464F-AEFB-8FF0F7382800}"/>
              </a:ext>
            </a:extLst>
          </p:cNvPr>
          <p:cNvCxnSpPr/>
          <p:nvPr/>
        </p:nvCxnSpPr>
        <p:spPr>
          <a:xfrm flipH="1">
            <a:off x="9578727" y="5067621"/>
            <a:ext cx="550718" cy="0"/>
          </a:xfrm>
          <a:prstGeom prst="line">
            <a:avLst/>
          </a:prstGeom>
          <a:ln w="1587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2" name="Content Placeholder 7">
            <a:extLst>
              <a:ext uri="{FF2B5EF4-FFF2-40B4-BE49-F238E27FC236}">
                <a16:creationId xmlns:a16="http://schemas.microsoft.com/office/drawing/2014/main" id="{EE5669CF-239E-702A-5908-F66506C9481A}"/>
              </a:ext>
            </a:extLst>
          </p:cNvPr>
          <p:cNvSpPr>
            <a:spLocks noGrp="1"/>
          </p:cNvSpPr>
          <p:nvPr>
            <p:ph sz="quarter" idx="15"/>
          </p:nvPr>
        </p:nvSpPr>
        <p:spPr>
          <a:xfrm>
            <a:off x="263352" y="6485389"/>
            <a:ext cx="10180339" cy="365125"/>
          </a:xfrm>
        </p:spPr>
        <p:txBody>
          <a:bodyPr>
            <a:normAutofit/>
          </a:bodyPr>
          <a:lstStyle/>
          <a:p>
            <a:r>
              <a:rPr lang="en-GB" sz="1200" dirty="0">
                <a:solidFill>
                  <a:schemeClr val="tx2"/>
                </a:solidFill>
                <a:latin typeface="Arial" panose="020B0604020202020204" pitchFamily="34" charset="0"/>
                <a:cs typeface="Arial" panose="020B0604020202020204" pitchFamily="34" charset="0"/>
              </a:rPr>
              <a:t>DNA, deoxyribonucleic acid; RBC, red blood cell; WBC, white blood cell</a:t>
            </a:r>
          </a:p>
        </p:txBody>
      </p:sp>
    </p:spTree>
    <p:extLst>
      <p:ext uri="{BB962C8B-B14F-4D97-AF65-F5344CB8AC3E}">
        <p14:creationId xmlns:p14="http://schemas.microsoft.com/office/powerpoint/2010/main" val="1558214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nodePh="1">
                                  <p:stCondLst>
                                    <p:cond delay="0"/>
                                  </p:stCondLst>
                                  <p:endCondLst>
                                    <p:cond evt="begin" delay="0">
                                      <p:tn val="13"/>
                                    </p:cond>
                                  </p:endCondLst>
                                  <p:childTnLst>
                                    <p:set>
                                      <p:cBhvr>
                                        <p:cTn id="14" dur="1" fill="hold">
                                          <p:stCondLst>
                                            <p:cond delay="0"/>
                                          </p:stCondLst>
                                        </p:cTn>
                                        <p:tgtEl>
                                          <p:spTgt spid="15">
                                            <p:txEl>
                                              <p:charRg st="4294967295" end="429496729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cond evt="onBegin" delay="0">
                          <p:tn val="2"/>
                        </p:cond>
                      </p:stCondLst>
                      <p:childTnLst>
                        <p:par>
                          <p:cTn id="18" fill="hold">
                            <p:stCondLst>
                              <p:cond delay="0"/>
                            </p:stCondLst>
                            <p:childTnLst>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5"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3F8308A5-C19C-0C59-3391-54D13D352185}"/>
              </a:ext>
            </a:extLst>
          </p:cNvPr>
          <p:cNvSpPr/>
          <p:nvPr/>
        </p:nvSpPr>
        <p:spPr>
          <a:xfrm>
            <a:off x="9018464" y="2238375"/>
            <a:ext cx="330801" cy="2184400"/>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Content Placeholder 4">
            <a:extLst>
              <a:ext uri="{FF2B5EF4-FFF2-40B4-BE49-F238E27FC236}">
                <a16:creationId xmlns:a16="http://schemas.microsoft.com/office/drawing/2014/main" id="{11C2A72A-7EEC-EC77-3BD5-E2B0F170E1C7}"/>
              </a:ext>
            </a:extLst>
          </p:cNvPr>
          <p:cNvSpPr>
            <a:spLocks noGrp="1"/>
          </p:cNvSpPr>
          <p:nvPr>
            <p:ph sz="quarter" idx="12"/>
          </p:nvPr>
        </p:nvSpPr>
        <p:spPr>
          <a:xfrm>
            <a:off x="620184" y="1425600"/>
            <a:ext cx="4378516" cy="4525200"/>
          </a:xfrm>
        </p:spPr>
        <p:txBody>
          <a:bodyPr/>
          <a:lstStyle/>
          <a:p>
            <a:r>
              <a:rPr lang="en-GB" dirty="0"/>
              <a:t>Relatively </a:t>
            </a:r>
            <a:r>
              <a:rPr lang="en-GB" b="1" dirty="0"/>
              <a:t>low</a:t>
            </a:r>
            <a:r>
              <a:rPr lang="en-GB" dirty="0"/>
              <a:t> mutation rate</a:t>
            </a:r>
          </a:p>
          <a:p>
            <a:r>
              <a:rPr lang="en-GB" dirty="0"/>
              <a:t>Frequent </a:t>
            </a:r>
            <a:r>
              <a:rPr lang="en-GB" b="1" dirty="0"/>
              <a:t>copy number alterations </a:t>
            </a:r>
            <a:r>
              <a:rPr lang="en-GB" dirty="0"/>
              <a:t>and structural rearrangements</a:t>
            </a:r>
          </a:p>
          <a:p>
            <a:r>
              <a:rPr lang="en-GB" dirty="0"/>
              <a:t>Most classes of alterations are </a:t>
            </a:r>
            <a:r>
              <a:rPr lang="en-GB" b="1" dirty="0"/>
              <a:t>more frequent in advanced</a:t>
            </a:r>
            <a:r>
              <a:rPr lang="en-GB" dirty="0"/>
              <a:t> disease than localised (e.g. DNA repair alterations)</a:t>
            </a:r>
          </a:p>
          <a:p>
            <a:r>
              <a:rPr lang="en-GB" b="1" dirty="0"/>
              <a:t>AR</a:t>
            </a:r>
            <a:r>
              <a:rPr lang="en-GB" dirty="0"/>
              <a:t> gene alterations are only present in </a:t>
            </a:r>
            <a:r>
              <a:rPr lang="en-GB" b="1" dirty="0"/>
              <a:t>castration-resistant prostate cancer</a:t>
            </a:r>
          </a:p>
        </p:txBody>
      </p:sp>
      <p:sp>
        <p:nvSpPr>
          <p:cNvPr id="2" name="Title 1">
            <a:extLst>
              <a:ext uri="{FF2B5EF4-FFF2-40B4-BE49-F238E27FC236}">
                <a16:creationId xmlns:a16="http://schemas.microsoft.com/office/drawing/2014/main" id="{57348875-70DF-4483-ADC3-D5E78A386C8B}"/>
              </a:ext>
            </a:extLst>
          </p:cNvPr>
          <p:cNvSpPr>
            <a:spLocks noGrp="1"/>
          </p:cNvSpPr>
          <p:nvPr>
            <p:ph type="title"/>
          </p:nvPr>
        </p:nvSpPr>
        <p:spPr/>
        <p:txBody>
          <a:bodyPr/>
          <a:lstStyle/>
          <a:p>
            <a:r>
              <a:rPr lang="en-US" b="1" dirty="0"/>
              <a:t>Common genomic alterations in prostate cancer</a:t>
            </a:r>
            <a:endParaRPr lang="en-CA" dirty="0"/>
          </a:p>
        </p:txBody>
      </p:sp>
      <p:sp>
        <p:nvSpPr>
          <p:cNvPr id="3" name="Slide Number Placeholder 2">
            <a:extLst>
              <a:ext uri="{FF2B5EF4-FFF2-40B4-BE49-F238E27FC236}">
                <a16:creationId xmlns:a16="http://schemas.microsoft.com/office/drawing/2014/main" id="{9D941C4C-4626-1A5E-163E-6739013DDE68}"/>
              </a:ext>
            </a:extLst>
          </p:cNvPr>
          <p:cNvSpPr>
            <a:spLocks noGrp="1"/>
          </p:cNvSpPr>
          <p:nvPr>
            <p:ph type="sldNum" sz="quarter" idx="4"/>
          </p:nvPr>
        </p:nvSpPr>
        <p:spPr/>
        <p:txBody>
          <a:bodyPr/>
          <a:lstStyle/>
          <a:p>
            <a:fld id="{58C1EAFC-9660-4A13-8A2A-6D8F7B0405F6}" type="slidenum">
              <a:rPr lang="en-CA" smtClean="0"/>
              <a:t>8</a:t>
            </a:fld>
            <a:endParaRPr lang="en-CA" dirty="0"/>
          </a:p>
        </p:txBody>
      </p:sp>
      <p:sp>
        <p:nvSpPr>
          <p:cNvPr id="8" name="Content Placeholder 7">
            <a:extLst>
              <a:ext uri="{FF2B5EF4-FFF2-40B4-BE49-F238E27FC236}">
                <a16:creationId xmlns:a16="http://schemas.microsoft.com/office/drawing/2014/main" id="{9B64BA62-4100-4917-B261-95E9E4EF46C4}"/>
              </a:ext>
            </a:extLst>
          </p:cNvPr>
          <p:cNvSpPr>
            <a:spLocks noGrp="1"/>
          </p:cNvSpPr>
          <p:nvPr>
            <p:ph sz="quarter" idx="15"/>
          </p:nvPr>
        </p:nvSpPr>
        <p:spPr>
          <a:xfrm>
            <a:off x="620183" y="6081241"/>
            <a:ext cx="10180339" cy="640236"/>
          </a:xfrm>
        </p:spPr>
        <p:txBody>
          <a:bodyPr>
            <a:noAutofit/>
          </a:bodyPr>
          <a:lstStyle/>
          <a:p>
            <a:r>
              <a:rPr lang="en-GB" sz="1050" dirty="0">
                <a:solidFill>
                  <a:schemeClr val="tx2"/>
                </a:solidFill>
                <a:latin typeface="Arial" panose="020B0604020202020204" pitchFamily="34" charset="0"/>
                <a:cs typeface="Arial" panose="020B0604020202020204" pitchFamily="34" charset="0"/>
              </a:rPr>
              <a:t>ADT, androgen-deprivation therapy; AR, androgen receptor; BRCA1/2, breast cancer gene 1/2; CDK12, cyclin-dependent kinase 12; DNA, deoxyribonucleic acid; ERG, ETS family transcription factor ERG; ETS, erythroblast transformation-specific; MYC, MYC proto-oncogene; PTEN, phosphatase and tensin homologue; RB1, retinoblastoma protein; SPOP, speckle-type POZ; TP53, tumour protein p53</a:t>
            </a:r>
          </a:p>
          <a:p>
            <a:r>
              <a:rPr lang="en-US" sz="1050" dirty="0">
                <a:solidFill>
                  <a:schemeClr val="tx2"/>
                </a:solidFill>
                <a:latin typeface="Arial" panose="020B0604020202020204" pitchFamily="34" charset="0"/>
                <a:cs typeface="Arial" panose="020B0604020202020204" pitchFamily="34" charset="0"/>
              </a:rPr>
              <a:t>Adapted from Mateo J, et al. Nature Cancer. 2021;1(11):1041-53</a:t>
            </a:r>
          </a:p>
        </p:txBody>
      </p:sp>
      <p:sp>
        <p:nvSpPr>
          <p:cNvPr id="6" name="CuadroTexto 5">
            <a:extLst>
              <a:ext uri="{FF2B5EF4-FFF2-40B4-BE49-F238E27FC236}">
                <a16:creationId xmlns:a16="http://schemas.microsoft.com/office/drawing/2014/main" id="{075B3470-76C3-E5E6-BF51-A9839E4B1666}"/>
              </a:ext>
            </a:extLst>
          </p:cNvPr>
          <p:cNvSpPr txBox="1"/>
          <p:nvPr/>
        </p:nvSpPr>
        <p:spPr>
          <a:xfrm>
            <a:off x="4799856" y="1357455"/>
            <a:ext cx="5862472" cy="369332"/>
          </a:xfrm>
          <a:prstGeom prst="rect">
            <a:avLst/>
          </a:prstGeom>
          <a:noFill/>
        </p:spPr>
        <p:txBody>
          <a:bodyPr wrap="square">
            <a:spAutoFit/>
          </a:bodyPr>
          <a:lstStyle/>
          <a:p>
            <a:pPr algn="ctr"/>
            <a:r>
              <a:rPr lang="en-GB" b="1" dirty="0">
                <a:latin typeface="Arial" panose="020B0604020202020204" pitchFamily="34" charset="0"/>
                <a:cs typeface="Arial" panose="020B0604020202020204" pitchFamily="34" charset="0"/>
              </a:rPr>
              <a:t>Alterations get more frequent in advanced disease</a:t>
            </a:r>
          </a:p>
        </p:txBody>
      </p:sp>
      <p:sp>
        <p:nvSpPr>
          <p:cNvPr id="11" name="TextBox 10">
            <a:extLst>
              <a:ext uri="{FF2B5EF4-FFF2-40B4-BE49-F238E27FC236}">
                <a16:creationId xmlns:a16="http://schemas.microsoft.com/office/drawing/2014/main" id="{C40F1F53-AF2F-FD7F-6A85-5C856BD32D6A}"/>
              </a:ext>
            </a:extLst>
          </p:cNvPr>
          <p:cNvSpPr txBox="1"/>
          <p:nvPr/>
        </p:nvSpPr>
        <p:spPr>
          <a:xfrm rot="16200000">
            <a:off x="3829538" y="3534592"/>
            <a:ext cx="2592288" cy="124650"/>
          </a:xfrm>
          <a:prstGeom prst="rect">
            <a:avLst/>
          </a:prstGeom>
          <a:noFill/>
        </p:spPr>
        <p:txBody>
          <a:bodyPr wrap="square" lIns="0" tIns="0" rIns="0" bIns="0" rtlCol="0">
            <a:spAutoFit/>
          </a:bodyPr>
          <a:lstStyle/>
          <a:p>
            <a:pPr>
              <a:lnSpc>
                <a:spcPct val="90000"/>
              </a:lnSpc>
            </a:pPr>
            <a:r>
              <a:rPr lang="en-US" sz="900" dirty="0">
                <a:latin typeface="Arial" panose="020B0604020202020204" pitchFamily="34" charset="0"/>
                <a:ea typeface="Aileron" charset="0"/>
                <a:cs typeface="Arial" panose="020B0604020202020204" pitchFamily="34" charset="0"/>
              </a:rPr>
              <a:t>Recurrent genomic aberrations beyond AR</a:t>
            </a:r>
          </a:p>
        </p:txBody>
      </p:sp>
      <p:sp>
        <p:nvSpPr>
          <p:cNvPr id="12" name="TextBox 11">
            <a:extLst>
              <a:ext uri="{FF2B5EF4-FFF2-40B4-BE49-F238E27FC236}">
                <a16:creationId xmlns:a16="http://schemas.microsoft.com/office/drawing/2014/main" id="{0394B72B-4B91-A3CF-451C-5E5E798A99B4}"/>
              </a:ext>
            </a:extLst>
          </p:cNvPr>
          <p:cNvSpPr txBox="1"/>
          <p:nvPr/>
        </p:nvSpPr>
        <p:spPr>
          <a:xfrm rot="16200000">
            <a:off x="5984445" y="3161885"/>
            <a:ext cx="2592288" cy="124650"/>
          </a:xfrm>
          <a:prstGeom prst="rect">
            <a:avLst/>
          </a:prstGeom>
          <a:noFill/>
        </p:spPr>
        <p:txBody>
          <a:bodyPr wrap="square" lIns="0" tIns="0" rIns="0" bIns="0" rtlCol="0">
            <a:spAutoFit/>
          </a:bodyPr>
          <a:lstStyle/>
          <a:p>
            <a:pPr>
              <a:lnSpc>
                <a:spcPct val="90000"/>
              </a:lnSpc>
            </a:pPr>
            <a:r>
              <a:rPr lang="en-US" sz="900" dirty="0">
                <a:latin typeface="Arial" panose="020B0604020202020204" pitchFamily="34" charset="0"/>
                <a:ea typeface="Aileron" charset="0"/>
                <a:cs typeface="Arial" panose="020B0604020202020204" pitchFamily="34" charset="0"/>
              </a:rPr>
              <a:t>Proportion of patients at diagnosis</a:t>
            </a:r>
          </a:p>
        </p:txBody>
      </p:sp>
      <p:sp>
        <p:nvSpPr>
          <p:cNvPr id="14" name="Triangle 13">
            <a:extLst>
              <a:ext uri="{FF2B5EF4-FFF2-40B4-BE49-F238E27FC236}">
                <a16:creationId xmlns:a16="http://schemas.microsoft.com/office/drawing/2014/main" id="{9786ADF5-0D54-6A22-6EEE-727DF2384E74}"/>
              </a:ext>
            </a:extLst>
          </p:cNvPr>
          <p:cNvSpPr/>
          <p:nvPr/>
        </p:nvSpPr>
        <p:spPr>
          <a:xfrm>
            <a:off x="5221456" y="1928066"/>
            <a:ext cx="1086955" cy="3572479"/>
          </a:xfrm>
          <a:prstGeom prst="triangle">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668149BA-3B27-4127-97C7-DD5251DDA967}"/>
              </a:ext>
            </a:extLst>
          </p:cNvPr>
          <p:cNvSpPr txBox="1"/>
          <p:nvPr/>
        </p:nvSpPr>
        <p:spPr>
          <a:xfrm rot="16200000">
            <a:off x="5188869" y="4483220"/>
            <a:ext cx="1152128" cy="627864"/>
          </a:xfrm>
          <a:prstGeom prst="rect">
            <a:avLst/>
          </a:prstGeom>
          <a:noFill/>
        </p:spPr>
        <p:txBody>
          <a:bodyPr wrap="square" lIns="0" tIns="0" rIns="0" bIns="0" rtlCol="0">
            <a:spAutoFit/>
          </a:bodyPr>
          <a:lstStyle/>
          <a:p>
            <a:pPr>
              <a:lnSpc>
                <a:spcPct val="80000"/>
              </a:lnSpc>
            </a:pPr>
            <a:r>
              <a:rPr lang="en-US" sz="850" dirty="0">
                <a:latin typeface="Arial" panose="020B0604020202020204" pitchFamily="34" charset="0"/>
                <a:ea typeface="Aileron" charset="0"/>
                <a:cs typeface="Arial" panose="020B0604020202020204" pitchFamily="34" charset="0"/>
              </a:rPr>
              <a:t>TP53 loss</a:t>
            </a:r>
          </a:p>
          <a:p>
            <a:pPr>
              <a:lnSpc>
                <a:spcPct val="80000"/>
              </a:lnSpc>
            </a:pPr>
            <a:r>
              <a:rPr lang="en-US" sz="850" dirty="0">
                <a:latin typeface="Arial" panose="020B0604020202020204" pitchFamily="34" charset="0"/>
                <a:ea typeface="Aileron" charset="0"/>
                <a:cs typeface="Arial" panose="020B0604020202020204" pitchFamily="34" charset="0"/>
              </a:rPr>
              <a:t>RB1 loss</a:t>
            </a:r>
          </a:p>
          <a:p>
            <a:pPr>
              <a:lnSpc>
                <a:spcPct val="80000"/>
              </a:lnSpc>
            </a:pPr>
            <a:r>
              <a:rPr lang="en-US" sz="850" dirty="0">
                <a:latin typeface="Arial" panose="020B0604020202020204" pitchFamily="34" charset="0"/>
                <a:ea typeface="Aileron" charset="0"/>
                <a:cs typeface="Arial" panose="020B0604020202020204" pitchFamily="34" charset="0"/>
              </a:rPr>
              <a:t>PTEN loss</a:t>
            </a:r>
          </a:p>
          <a:p>
            <a:pPr>
              <a:lnSpc>
                <a:spcPct val="80000"/>
              </a:lnSpc>
            </a:pPr>
            <a:r>
              <a:rPr lang="en-US" sz="850" dirty="0">
                <a:latin typeface="Arial" panose="020B0604020202020204" pitchFamily="34" charset="0"/>
                <a:ea typeface="Aileron" charset="0"/>
                <a:cs typeface="Arial" panose="020B0604020202020204" pitchFamily="34" charset="0"/>
              </a:rPr>
              <a:t>BRCA2 loss</a:t>
            </a:r>
          </a:p>
          <a:p>
            <a:pPr>
              <a:lnSpc>
                <a:spcPct val="80000"/>
              </a:lnSpc>
            </a:pPr>
            <a:r>
              <a:rPr lang="en-US" sz="850" dirty="0">
                <a:latin typeface="Arial" panose="020B0604020202020204" pitchFamily="34" charset="0"/>
                <a:ea typeface="Aileron" charset="0"/>
                <a:cs typeface="Arial" panose="020B0604020202020204" pitchFamily="34" charset="0"/>
              </a:rPr>
              <a:t>CDK12 mutations</a:t>
            </a:r>
          </a:p>
          <a:p>
            <a:pPr>
              <a:lnSpc>
                <a:spcPct val="80000"/>
              </a:lnSpc>
            </a:pPr>
            <a:r>
              <a:rPr lang="en-US" sz="850" dirty="0">
                <a:latin typeface="Arial" panose="020B0604020202020204" pitchFamily="34" charset="0"/>
                <a:ea typeface="Aileron" charset="0"/>
                <a:cs typeface="Arial" panose="020B0604020202020204" pitchFamily="34" charset="0"/>
              </a:rPr>
              <a:t>MYC amplification</a:t>
            </a:r>
          </a:p>
        </p:txBody>
      </p:sp>
      <p:sp>
        <p:nvSpPr>
          <p:cNvPr id="18" name="Rectangle 17">
            <a:extLst>
              <a:ext uri="{FF2B5EF4-FFF2-40B4-BE49-F238E27FC236}">
                <a16:creationId xmlns:a16="http://schemas.microsoft.com/office/drawing/2014/main" id="{DAB1B70C-3FBD-DC0F-81BC-0C6FF12C63ED}"/>
              </a:ext>
            </a:extLst>
          </p:cNvPr>
          <p:cNvSpPr/>
          <p:nvPr/>
        </p:nvSpPr>
        <p:spPr>
          <a:xfrm>
            <a:off x="6335931" y="1928066"/>
            <a:ext cx="360040" cy="3572479"/>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BBA0304F-C3BB-B2B4-384C-B96BFABFABB7}"/>
              </a:ext>
            </a:extLst>
          </p:cNvPr>
          <p:cNvSpPr txBox="1"/>
          <p:nvPr/>
        </p:nvSpPr>
        <p:spPr>
          <a:xfrm rot="16200000">
            <a:off x="5946441" y="4727707"/>
            <a:ext cx="1152128" cy="209288"/>
          </a:xfrm>
          <a:prstGeom prst="rect">
            <a:avLst/>
          </a:prstGeom>
          <a:noFill/>
        </p:spPr>
        <p:txBody>
          <a:bodyPr wrap="square" lIns="0" tIns="0" rIns="0" bIns="0" rtlCol="0">
            <a:spAutoFit/>
          </a:bodyPr>
          <a:lstStyle/>
          <a:p>
            <a:pPr>
              <a:lnSpc>
                <a:spcPct val="80000"/>
              </a:lnSpc>
            </a:pPr>
            <a:r>
              <a:rPr lang="en-US" sz="850" dirty="0">
                <a:latin typeface="Arial" panose="020B0604020202020204" pitchFamily="34" charset="0"/>
                <a:ea typeface="Aileron" charset="0"/>
                <a:cs typeface="Arial" panose="020B0604020202020204" pitchFamily="34" charset="0"/>
              </a:rPr>
              <a:t>ERG</a:t>
            </a:r>
            <a:br>
              <a:rPr lang="en-US" sz="850" dirty="0">
                <a:latin typeface="Arial" panose="020B0604020202020204" pitchFamily="34" charset="0"/>
                <a:ea typeface="Aileron" charset="0"/>
                <a:cs typeface="Arial" panose="020B0604020202020204" pitchFamily="34" charset="0"/>
              </a:rPr>
            </a:br>
            <a:r>
              <a:rPr lang="en-US" sz="850" dirty="0">
                <a:latin typeface="Arial" panose="020B0604020202020204" pitchFamily="34" charset="0"/>
                <a:ea typeface="Aileron" charset="0"/>
                <a:cs typeface="Arial" panose="020B0604020202020204" pitchFamily="34" charset="0"/>
              </a:rPr>
              <a:t>rearrangements</a:t>
            </a:r>
          </a:p>
        </p:txBody>
      </p:sp>
      <p:sp>
        <p:nvSpPr>
          <p:cNvPr id="19" name="Triangle 18">
            <a:extLst>
              <a:ext uri="{FF2B5EF4-FFF2-40B4-BE49-F238E27FC236}">
                <a16:creationId xmlns:a16="http://schemas.microsoft.com/office/drawing/2014/main" id="{CAF52259-ABDD-AFA8-B31C-E22FCFEC329D}"/>
              </a:ext>
            </a:extLst>
          </p:cNvPr>
          <p:cNvSpPr/>
          <p:nvPr/>
        </p:nvSpPr>
        <p:spPr>
          <a:xfrm flipV="1">
            <a:off x="6723492" y="1928064"/>
            <a:ext cx="360040" cy="3572479"/>
          </a:xfrm>
          <a:prstGeom prst="triangle">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D32BB3CC-77EB-421B-9091-3168FA72E926}"/>
              </a:ext>
            </a:extLst>
          </p:cNvPr>
          <p:cNvSpPr txBox="1"/>
          <p:nvPr/>
        </p:nvSpPr>
        <p:spPr>
          <a:xfrm rot="16200000">
            <a:off x="6337459" y="2728606"/>
            <a:ext cx="1152128" cy="104644"/>
          </a:xfrm>
          <a:prstGeom prst="rect">
            <a:avLst/>
          </a:prstGeom>
          <a:noFill/>
        </p:spPr>
        <p:txBody>
          <a:bodyPr wrap="square" lIns="0" tIns="0" rIns="0" bIns="0" rtlCol="0">
            <a:spAutoFit/>
          </a:bodyPr>
          <a:lstStyle/>
          <a:p>
            <a:pPr>
              <a:lnSpc>
                <a:spcPct val="80000"/>
              </a:lnSpc>
            </a:pPr>
            <a:r>
              <a:rPr lang="en-US" sz="850" dirty="0">
                <a:latin typeface="Arial" panose="020B0604020202020204" pitchFamily="34" charset="0"/>
                <a:ea typeface="Aileron" charset="0"/>
                <a:cs typeface="Arial" panose="020B0604020202020204" pitchFamily="34" charset="0"/>
              </a:rPr>
              <a:t>SPOP mut</a:t>
            </a:r>
          </a:p>
        </p:txBody>
      </p:sp>
      <p:sp>
        <p:nvSpPr>
          <p:cNvPr id="22" name="Up-down Arrow 21">
            <a:extLst>
              <a:ext uri="{FF2B5EF4-FFF2-40B4-BE49-F238E27FC236}">
                <a16:creationId xmlns:a16="http://schemas.microsoft.com/office/drawing/2014/main" id="{8E817F8D-9B44-5711-8B5A-150D1FEBD395}"/>
              </a:ext>
            </a:extLst>
          </p:cNvPr>
          <p:cNvSpPr/>
          <p:nvPr/>
        </p:nvSpPr>
        <p:spPr>
          <a:xfrm>
            <a:off x="7387015" y="1928064"/>
            <a:ext cx="144016" cy="2772000"/>
          </a:xfrm>
          <a:prstGeom prst="upDownArrow">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997C088D-E2A2-C349-2816-7816D7491B47}"/>
              </a:ext>
            </a:extLst>
          </p:cNvPr>
          <p:cNvSpPr txBox="1"/>
          <p:nvPr/>
        </p:nvSpPr>
        <p:spPr>
          <a:xfrm>
            <a:off x="10000391" y="2051473"/>
            <a:ext cx="786598" cy="498598"/>
          </a:xfrm>
          <a:prstGeom prst="rect">
            <a:avLst/>
          </a:prstGeom>
          <a:noFill/>
        </p:spPr>
        <p:txBody>
          <a:bodyPr wrap="square" lIns="0" tIns="0" rIns="0" bIns="0" rtlCol="0">
            <a:spAutoFit/>
          </a:bodyPr>
          <a:lstStyle/>
          <a:p>
            <a:pPr algn="ctr">
              <a:lnSpc>
                <a:spcPct val="90000"/>
              </a:lnSpc>
            </a:pPr>
            <a:r>
              <a:rPr lang="en-US" sz="1200" dirty="0">
                <a:latin typeface="Arial" panose="020B0604020202020204" pitchFamily="34" charset="0"/>
                <a:ea typeface="Aileron" charset="0"/>
                <a:cs typeface="Arial" panose="020B0604020202020204" pitchFamily="34" charset="0"/>
              </a:rPr>
              <a:t>Indolent</a:t>
            </a:r>
            <a:br>
              <a:rPr lang="en-US" sz="1200" dirty="0">
                <a:latin typeface="Arial" panose="020B0604020202020204" pitchFamily="34" charset="0"/>
                <a:ea typeface="Aileron" charset="0"/>
                <a:cs typeface="Arial" panose="020B0604020202020204" pitchFamily="34" charset="0"/>
              </a:rPr>
            </a:br>
            <a:r>
              <a:rPr lang="en-US" sz="1200" dirty="0">
                <a:latin typeface="Arial" panose="020B0604020202020204" pitchFamily="34" charset="0"/>
                <a:ea typeface="Aileron" charset="0"/>
                <a:cs typeface="Arial" panose="020B0604020202020204" pitchFamily="34" charset="0"/>
              </a:rPr>
              <a:t>prostate</a:t>
            </a:r>
          </a:p>
          <a:p>
            <a:pPr algn="ctr">
              <a:lnSpc>
                <a:spcPct val="90000"/>
              </a:lnSpc>
            </a:pPr>
            <a:r>
              <a:rPr lang="en-US" sz="1200" dirty="0">
                <a:latin typeface="Arial" panose="020B0604020202020204" pitchFamily="34" charset="0"/>
                <a:ea typeface="Aileron" charset="0"/>
                <a:cs typeface="Arial" panose="020B0604020202020204" pitchFamily="34" charset="0"/>
              </a:rPr>
              <a:t>cancer</a:t>
            </a:r>
          </a:p>
        </p:txBody>
      </p:sp>
      <p:sp>
        <p:nvSpPr>
          <p:cNvPr id="24" name="TextBox 23">
            <a:extLst>
              <a:ext uri="{FF2B5EF4-FFF2-40B4-BE49-F238E27FC236}">
                <a16:creationId xmlns:a16="http://schemas.microsoft.com/office/drawing/2014/main" id="{60C3C3B9-54B6-CFBB-1EDC-EBE9DB770CF0}"/>
              </a:ext>
            </a:extLst>
          </p:cNvPr>
          <p:cNvSpPr txBox="1"/>
          <p:nvPr/>
        </p:nvSpPr>
        <p:spPr>
          <a:xfrm>
            <a:off x="10000391" y="3128040"/>
            <a:ext cx="786598" cy="498598"/>
          </a:xfrm>
          <a:prstGeom prst="rect">
            <a:avLst/>
          </a:prstGeom>
          <a:noFill/>
        </p:spPr>
        <p:txBody>
          <a:bodyPr wrap="square" lIns="0" tIns="0" rIns="0" bIns="0" rtlCol="0">
            <a:spAutoFit/>
          </a:bodyPr>
          <a:lstStyle/>
          <a:p>
            <a:pPr algn="ctr">
              <a:lnSpc>
                <a:spcPct val="90000"/>
              </a:lnSpc>
            </a:pPr>
            <a:r>
              <a:rPr lang="en-US" sz="1200" dirty="0">
                <a:latin typeface="Arial" panose="020B0604020202020204" pitchFamily="34" charset="0"/>
                <a:ea typeface="Aileron" charset="0"/>
                <a:cs typeface="Arial" panose="020B0604020202020204" pitchFamily="34" charset="0"/>
              </a:rPr>
              <a:t>Curable</a:t>
            </a:r>
            <a:br>
              <a:rPr lang="en-US" sz="1200" dirty="0">
                <a:latin typeface="Arial" panose="020B0604020202020204" pitchFamily="34" charset="0"/>
                <a:ea typeface="Aileron" charset="0"/>
                <a:cs typeface="Arial" panose="020B0604020202020204" pitchFamily="34" charset="0"/>
              </a:rPr>
            </a:br>
            <a:r>
              <a:rPr lang="en-US" sz="1200" dirty="0">
                <a:latin typeface="Arial" panose="020B0604020202020204" pitchFamily="34" charset="0"/>
                <a:ea typeface="Aileron" charset="0"/>
                <a:cs typeface="Arial" panose="020B0604020202020204" pitchFamily="34" charset="0"/>
              </a:rPr>
              <a:t>prostate</a:t>
            </a:r>
          </a:p>
          <a:p>
            <a:pPr algn="ctr">
              <a:lnSpc>
                <a:spcPct val="90000"/>
              </a:lnSpc>
            </a:pPr>
            <a:r>
              <a:rPr lang="en-US" sz="1200" dirty="0">
                <a:latin typeface="Arial" panose="020B0604020202020204" pitchFamily="34" charset="0"/>
                <a:ea typeface="Aileron" charset="0"/>
                <a:cs typeface="Arial" panose="020B0604020202020204" pitchFamily="34" charset="0"/>
              </a:rPr>
              <a:t>cancer</a:t>
            </a:r>
          </a:p>
        </p:txBody>
      </p:sp>
      <p:sp>
        <p:nvSpPr>
          <p:cNvPr id="25" name="TextBox 24">
            <a:extLst>
              <a:ext uri="{FF2B5EF4-FFF2-40B4-BE49-F238E27FC236}">
                <a16:creationId xmlns:a16="http://schemas.microsoft.com/office/drawing/2014/main" id="{0A803901-CD4C-2286-17AA-EEF68A34E2E4}"/>
              </a:ext>
            </a:extLst>
          </p:cNvPr>
          <p:cNvSpPr txBox="1"/>
          <p:nvPr/>
        </p:nvSpPr>
        <p:spPr>
          <a:xfrm>
            <a:off x="10000391" y="4547852"/>
            <a:ext cx="786598" cy="498598"/>
          </a:xfrm>
          <a:prstGeom prst="rect">
            <a:avLst/>
          </a:prstGeom>
          <a:noFill/>
        </p:spPr>
        <p:txBody>
          <a:bodyPr wrap="square" lIns="0" tIns="0" rIns="0" bIns="0" rtlCol="0">
            <a:spAutoFit/>
          </a:bodyPr>
          <a:lstStyle/>
          <a:p>
            <a:pPr algn="ctr">
              <a:lnSpc>
                <a:spcPct val="90000"/>
              </a:lnSpc>
            </a:pPr>
            <a:r>
              <a:rPr lang="en-US" sz="1200" dirty="0">
                <a:latin typeface="Arial" panose="020B0604020202020204" pitchFamily="34" charset="0"/>
                <a:ea typeface="Aileron" charset="0"/>
                <a:cs typeface="Arial" panose="020B0604020202020204" pitchFamily="34" charset="0"/>
              </a:rPr>
              <a:t>Lethal</a:t>
            </a:r>
            <a:br>
              <a:rPr lang="en-US" sz="1200" dirty="0">
                <a:latin typeface="Arial" panose="020B0604020202020204" pitchFamily="34" charset="0"/>
                <a:ea typeface="Aileron" charset="0"/>
                <a:cs typeface="Arial" panose="020B0604020202020204" pitchFamily="34" charset="0"/>
              </a:rPr>
            </a:br>
            <a:r>
              <a:rPr lang="en-US" sz="1200" dirty="0">
                <a:latin typeface="Arial" panose="020B0604020202020204" pitchFamily="34" charset="0"/>
                <a:ea typeface="Aileron" charset="0"/>
                <a:cs typeface="Arial" panose="020B0604020202020204" pitchFamily="34" charset="0"/>
              </a:rPr>
              <a:t>prostate</a:t>
            </a:r>
          </a:p>
          <a:p>
            <a:pPr algn="ctr">
              <a:lnSpc>
                <a:spcPct val="90000"/>
              </a:lnSpc>
            </a:pPr>
            <a:r>
              <a:rPr lang="en-US" sz="1200" dirty="0">
                <a:latin typeface="Arial" panose="020B0604020202020204" pitchFamily="34" charset="0"/>
                <a:ea typeface="Aileron" charset="0"/>
                <a:cs typeface="Arial" panose="020B0604020202020204" pitchFamily="34" charset="0"/>
              </a:rPr>
              <a:t>cancer</a:t>
            </a:r>
          </a:p>
        </p:txBody>
      </p:sp>
      <p:sp>
        <p:nvSpPr>
          <p:cNvPr id="28" name="Up-down Arrow 27">
            <a:extLst>
              <a:ext uri="{FF2B5EF4-FFF2-40B4-BE49-F238E27FC236}">
                <a16:creationId xmlns:a16="http://schemas.microsoft.com/office/drawing/2014/main" id="{8D3B4C47-004F-5000-8ABE-078A71A87EAD}"/>
              </a:ext>
            </a:extLst>
          </p:cNvPr>
          <p:cNvSpPr/>
          <p:nvPr/>
        </p:nvSpPr>
        <p:spPr>
          <a:xfrm>
            <a:off x="7387015" y="4775342"/>
            <a:ext cx="144016" cy="720000"/>
          </a:xfrm>
          <a:prstGeom prst="upDownArrow">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3E3F376D-DB27-168A-D119-5D669CB52650}"/>
              </a:ext>
            </a:extLst>
          </p:cNvPr>
          <p:cNvSpPr/>
          <p:nvPr/>
        </p:nvSpPr>
        <p:spPr>
          <a:xfrm>
            <a:off x="7575132" y="1928065"/>
            <a:ext cx="1407613" cy="2800052"/>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D31C259D-A5CF-C290-9940-EEB09278126D}"/>
              </a:ext>
            </a:extLst>
          </p:cNvPr>
          <p:cNvSpPr txBox="1"/>
          <p:nvPr/>
        </p:nvSpPr>
        <p:spPr>
          <a:xfrm>
            <a:off x="7574605" y="3085710"/>
            <a:ext cx="1408667" cy="276999"/>
          </a:xfrm>
          <a:prstGeom prst="rect">
            <a:avLst/>
          </a:prstGeom>
          <a:noFill/>
        </p:spPr>
        <p:txBody>
          <a:bodyPr wrap="squar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Clinically localised</a:t>
            </a:r>
            <a:br>
              <a:rPr lang="en-GB" sz="1000" dirty="0">
                <a:latin typeface="Arial" panose="020B0604020202020204" pitchFamily="34" charset="0"/>
                <a:ea typeface="Aileron" charset="0"/>
                <a:cs typeface="Arial" panose="020B0604020202020204" pitchFamily="34" charset="0"/>
              </a:rPr>
            </a:br>
            <a:r>
              <a:rPr lang="en-GB" sz="1000" dirty="0">
                <a:latin typeface="Arial" panose="020B0604020202020204" pitchFamily="34" charset="0"/>
                <a:ea typeface="Aileron" charset="0"/>
                <a:cs typeface="Arial" panose="020B0604020202020204" pitchFamily="34" charset="0"/>
              </a:rPr>
              <a:t>prostate cancer</a:t>
            </a:r>
          </a:p>
        </p:txBody>
      </p:sp>
      <p:pic>
        <p:nvPicPr>
          <p:cNvPr id="30" name="Picture 2">
            <a:extLst>
              <a:ext uri="{FF2B5EF4-FFF2-40B4-BE49-F238E27FC236}">
                <a16:creationId xmlns:a16="http://schemas.microsoft.com/office/drawing/2014/main" id="{603B584B-DDC3-80BC-B5CD-3BA4472AB9B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376" t="8146" r="53122" b="74502"/>
          <a:stretch/>
        </p:blipFill>
        <p:spPr bwMode="auto">
          <a:xfrm>
            <a:off x="7684206" y="2252546"/>
            <a:ext cx="1189464" cy="721114"/>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0">
            <a:extLst>
              <a:ext uri="{FF2B5EF4-FFF2-40B4-BE49-F238E27FC236}">
                <a16:creationId xmlns:a16="http://schemas.microsoft.com/office/drawing/2014/main" id="{7B86FD0A-84B5-30FB-0120-40E2A3F347BF}"/>
              </a:ext>
            </a:extLst>
          </p:cNvPr>
          <p:cNvSpPr/>
          <p:nvPr/>
        </p:nvSpPr>
        <p:spPr>
          <a:xfrm>
            <a:off x="7575132" y="4781771"/>
            <a:ext cx="1407613" cy="720000"/>
          </a:xfrm>
          <a:prstGeom prst="rect">
            <a:avLst/>
          </a:prstGeom>
          <a:solidFill>
            <a:schemeClr val="accent5">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8FB0DED5-12B0-5BD6-8F73-3CA6020FA4AA}"/>
              </a:ext>
            </a:extLst>
          </p:cNvPr>
          <p:cNvSpPr txBox="1"/>
          <p:nvPr/>
        </p:nvSpPr>
        <p:spPr>
          <a:xfrm>
            <a:off x="7574605" y="4832350"/>
            <a:ext cx="1408667" cy="276999"/>
          </a:xfrm>
          <a:prstGeom prst="rect">
            <a:avLst/>
          </a:prstGeom>
          <a:noFill/>
        </p:spPr>
        <p:txBody>
          <a:bodyPr wrap="squar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Metastatic</a:t>
            </a:r>
            <a:br>
              <a:rPr lang="en-GB" sz="1000" dirty="0">
                <a:latin typeface="Arial" panose="020B0604020202020204" pitchFamily="34" charset="0"/>
                <a:ea typeface="Aileron" charset="0"/>
                <a:cs typeface="Arial" panose="020B0604020202020204" pitchFamily="34" charset="0"/>
              </a:rPr>
            </a:br>
            <a:r>
              <a:rPr lang="en-GB" sz="1000" dirty="0">
                <a:latin typeface="Arial" panose="020B0604020202020204" pitchFamily="34" charset="0"/>
                <a:ea typeface="Aileron" charset="0"/>
                <a:cs typeface="Arial" panose="020B0604020202020204" pitchFamily="34" charset="0"/>
              </a:rPr>
              <a:t>prostate cancer</a:t>
            </a:r>
          </a:p>
        </p:txBody>
      </p:sp>
      <p:cxnSp>
        <p:nvCxnSpPr>
          <p:cNvPr id="34" name="Straight Connector 33">
            <a:extLst>
              <a:ext uri="{FF2B5EF4-FFF2-40B4-BE49-F238E27FC236}">
                <a16:creationId xmlns:a16="http://schemas.microsoft.com/office/drawing/2014/main" id="{87D26238-32F1-DD8E-8DEE-AE03D33FFDE3}"/>
              </a:ext>
            </a:extLst>
          </p:cNvPr>
          <p:cNvCxnSpPr>
            <a:cxnSpLocks/>
          </p:cNvCxnSpPr>
          <p:nvPr/>
        </p:nvCxnSpPr>
        <p:spPr>
          <a:xfrm>
            <a:off x="9018464" y="1928065"/>
            <a:ext cx="540000"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8DC1B759-A4D8-4552-8C32-63718064257B}"/>
              </a:ext>
            </a:extLst>
          </p:cNvPr>
          <p:cNvCxnSpPr>
            <a:cxnSpLocks/>
          </p:cNvCxnSpPr>
          <p:nvPr/>
        </p:nvCxnSpPr>
        <p:spPr>
          <a:xfrm>
            <a:off x="9018464" y="2567402"/>
            <a:ext cx="540000"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09134CBA-49C5-DE67-6793-9BD53CA92EB1}"/>
              </a:ext>
            </a:extLst>
          </p:cNvPr>
          <p:cNvCxnSpPr>
            <a:cxnSpLocks/>
          </p:cNvCxnSpPr>
          <p:nvPr/>
        </p:nvCxnSpPr>
        <p:spPr>
          <a:xfrm rot="16200000">
            <a:off x="9223151" y="2246114"/>
            <a:ext cx="648000"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41" name="TextBox 40">
            <a:extLst>
              <a:ext uri="{FF2B5EF4-FFF2-40B4-BE49-F238E27FC236}">
                <a16:creationId xmlns:a16="http://schemas.microsoft.com/office/drawing/2014/main" id="{9C8A99A1-1F3D-366C-5AB3-073BE9BAC4B5}"/>
              </a:ext>
            </a:extLst>
          </p:cNvPr>
          <p:cNvSpPr txBox="1"/>
          <p:nvPr/>
        </p:nvSpPr>
        <p:spPr>
          <a:xfrm>
            <a:off x="8982144" y="2107914"/>
            <a:ext cx="539996" cy="83100"/>
          </a:xfrm>
          <a:prstGeom prst="rect">
            <a:avLst/>
          </a:prstGeom>
          <a:noFill/>
        </p:spPr>
        <p:txBody>
          <a:bodyPr wrap="square" lIns="0" tIns="0" rIns="0" bIns="0" rtlCol="0">
            <a:spAutoFit/>
          </a:bodyPr>
          <a:lstStyle/>
          <a:p>
            <a:pPr algn="ctr">
              <a:lnSpc>
                <a:spcPct val="90000"/>
              </a:lnSpc>
            </a:pPr>
            <a:r>
              <a:rPr lang="en-GB" sz="600" dirty="0">
                <a:latin typeface="Arial" panose="020B0604020202020204" pitchFamily="34" charset="0"/>
                <a:ea typeface="Aileron" charset="0"/>
                <a:cs typeface="Arial" panose="020B0604020202020204" pitchFamily="34" charset="0"/>
              </a:rPr>
              <a:t>Surveillance</a:t>
            </a:r>
          </a:p>
        </p:txBody>
      </p:sp>
      <p:cxnSp>
        <p:nvCxnSpPr>
          <p:cNvPr id="45" name="Straight Connector 44">
            <a:extLst>
              <a:ext uri="{FF2B5EF4-FFF2-40B4-BE49-F238E27FC236}">
                <a16:creationId xmlns:a16="http://schemas.microsoft.com/office/drawing/2014/main" id="{819B2676-FF68-49C1-DE37-C171AF0394FC}"/>
              </a:ext>
            </a:extLst>
          </p:cNvPr>
          <p:cNvCxnSpPr>
            <a:cxnSpLocks/>
          </p:cNvCxnSpPr>
          <p:nvPr/>
        </p:nvCxnSpPr>
        <p:spPr>
          <a:xfrm rot="16200000">
            <a:off x="8809152" y="3356115"/>
            <a:ext cx="1475999" cy="0"/>
          </a:xfrm>
          <a:prstGeom prst="line">
            <a:avLst/>
          </a:prstGeom>
          <a:ln>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BE97A7C4-24A8-4F2C-9BDD-7062AEE4D02B}"/>
              </a:ext>
            </a:extLst>
          </p:cNvPr>
          <p:cNvCxnSpPr>
            <a:cxnSpLocks/>
          </p:cNvCxnSpPr>
          <p:nvPr/>
        </p:nvCxnSpPr>
        <p:spPr>
          <a:xfrm>
            <a:off x="9551865" y="2278477"/>
            <a:ext cx="468000"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9956A2D5-F139-8537-2D3C-0161732D762B}"/>
              </a:ext>
            </a:extLst>
          </p:cNvPr>
          <p:cNvCxnSpPr>
            <a:cxnSpLocks/>
          </p:cNvCxnSpPr>
          <p:nvPr/>
        </p:nvCxnSpPr>
        <p:spPr>
          <a:xfrm>
            <a:off x="9551865" y="3351627"/>
            <a:ext cx="468000" cy="0"/>
          </a:xfrm>
          <a:prstGeom prst="line">
            <a:avLst/>
          </a:prstGeom>
          <a:ln>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8" name="TextBox 47">
            <a:extLst>
              <a:ext uri="{FF2B5EF4-FFF2-40B4-BE49-F238E27FC236}">
                <a16:creationId xmlns:a16="http://schemas.microsoft.com/office/drawing/2014/main" id="{DABC50E6-91DA-CA3E-A9A9-E6D658338776}"/>
              </a:ext>
            </a:extLst>
          </p:cNvPr>
          <p:cNvSpPr txBox="1"/>
          <p:nvPr/>
        </p:nvSpPr>
        <p:spPr>
          <a:xfrm rot="16200000">
            <a:off x="8639824" y="3238018"/>
            <a:ext cx="1152128" cy="209288"/>
          </a:xfrm>
          <a:prstGeom prst="rect">
            <a:avLst/>
          </a:prstGeom>
          <a:noFill/>
        </p:spPr>
        <p:txBody>
          <a:bodyPr wrap="square" lIns="0" tIns="0" rIns="0" bIns="0" rtlCol="0">
            <a:spAutoFit/>
          </a:bodyPr>
          <a:lstStyle/>
          <a:p>
            <a:pPr algn="ctr">
              <a:lnSpc>
                <a:spcPct val="80000"/>
              </a:lnSpc>
            </a:pPr>
            <a:r>
              <a:rPr lang="en-US" sz="850" dirty="0">
                <a:latin typeface="Arial" panose="020B0604020202020204" pitchFamily="34" charset="0"/>
                <a:ea typeface="Aileron" charset="0"/>
                <a:cs typeface="Arial" panose="020B0604020202020204" pitchFamily="34" charset="0"/>
              </a:rPr>
              <a:t>Surgery +/-ADT</a:t>
            </a:r>
          </a:p>
          <a:p>
            <a:pPr algn="ctr">
              <a:lnSpc>
                <a:spcPct val="80000"/>
              </a:lnSpc>
            </a:pPr>
            <a:r>
              <a:rPr lang="en-US" sz="850" dirty="0">
                <a:latin typeface="Arial" panose="020B0604020202020204" pitchFamily="34" charset="0"/>
                <a:ea typeface="Aileron" charset="0"/>
                <a:cs typeface="Arial" panose="020B0604020202020204" pitchFamily="34" charset="0"/>
              </a:rPr>
              <a:t>Radiation +/-ADT</a:t>
            </a:r>
          </a:p>
        </p:txBody>
      </p:sp>
      <p:cxnSp>
        <p:nvCxnSpPr>
          <p:cNvPr id="50" name="Straight Connector 49">
            <a:extLst>
              <a:ext uri="{FF2B5EF4-FFF2-40B4-BE49-F238E27FC236}">
                <a16:creationId xmlns:a16="http://schemas.microsoft.com/office/drawing/2014/main" id="{A4FC9094-567A-2AB3-FEC3-2F2BB8D60E14}"/>
              </a:ext>
            </a:extLst>
          </p:cNvPr>
          <p:cNvCxnSpPr>
            <a:cxnSpLocks/>
          </p:cNvCxnSpPr>
          <p:nvPr/>
        </p:nvCxnSpPr>
        <p:spPr>
          <a:xfrm>
            <a:off x="9551865" y="4799427"/>
            <a:ext cx="468000"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ECF12F01-0C24-22AD-54FE-7D49AFA59B5D}"/>
              </a:ext>
            </a:extLst>
          </p:cNvPr>
          <p:cNvCxnSpPr>
            <a:cxnSpLocks/>
          </p:cNvCxnSpPr>
          <p:nvPr/>
        </p:nvCxnSpPr>
        <p:spPr>
          <a:xfrm>
            <a:off x="9018464" y="2613865"/>
            <a:ext cx="540000" cy="0"/>
          </a:xfrm>
          <a:prstGeom prst="line">
            <a:avLst/>
          </a:prstGeom>
          <a:ln>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14CC3D66-DC44-DDFC-E982-85ED48416D19}"/>
              </a:ext>
            </a:extLst>
          </p:cNvPr>
          <p:cNvCxnSpPr>
            <a:cxnSpLocks/>
          </p:cNvCxnSpPr>
          <p:nvPr/>
        </p:nvCxnSpPr>
        <p:spPr>
          <a:xfrm>
            <a:off x="9018464" y="4091402"/>
            <a:ext cx="540000" cy="0"/>
          </a:xfrm>
          <a:prstGeom prst="line">
            <a:avLst/>
          </a:prstGeom>
          <a:ln>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072B845F-C3BC-57A2-8957-6EF0D87C0E6B}"/>
              </a:ext>
            </a:extLst>
          </p:cNvPr>
          <p:cNvCxnSpPr>
            <a:cxnSpLocks/>
          </p:cNvCxnSpPr>
          <p:nvPr/>
        </p:nvCxnSpPr>
        <p:spPr>
          <a:xfrm>
            <a:off x="9551865" y="4799427"/>
            <a:ext cx="468000"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8A37D2B1-2A0C-BB38-9ADC-110885D5949E}"/>
              </a:ext>
            </a:extLst>
          </p:cNvPr>
          <p:cNvCxnSpPr>
            <a:cxnSpLocks/>
          </p:cNvCxnSpPr>
          <p:nvPr/>
        </p:nvCxnSpPr>
        <p:spPr>
          <a:xfrm>
            <a:off x="9018464" y="5501771"/>
            <a:ext cx="540000"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6E5C7C54-D553-60A0-2950-FC8C9C59613C}"/>
              </a:ext>
            </a:extLst>
          </p:cNvPr>
          <p:cNvCxnSpPr>
            <a:cxnSpLocks/>
          </p:cNvCxnSpPr>
          <p:nvPr/>
        </p:nvCxnSpPr>
        <p:spPr>
          <a:xfrm>
            <a:off x="9018464" y="4142202"/>
            <a:ext cx="540000"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55" name="Rectangle 54">
            <a:extLst>
              <a:ext uri="{FF2B5EF4-FFF2-40B4-BE49-F238E27FC236}">
                <a16:creationId xmlns:a16="http://schemas.microsoft.com/office/drawing/2014/main" id="{465E00FC-22AD-2FB0-8AF4-F98D46FC6790}"/>
              </a:ext>
            </a:extLst>
          </p:cNvPr>
          <p:cNvSpPr/>
          <p:nvPr/>
        </p:nvSpPr>
        <p:spPr>
          <a:xfrm>
            <a:off x="9349265" y="4139590"/>
            <a:ext cx="208800" cy="136800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F43D537E-FB5E-6046-7553-B7A66AD0A65D}"/>
              </a:ext>
            </a:extLst>
          </p:cNvPr>
          <p:cNvSpPr txBox="1"/>
          <p:nvPr/>
        </p:nvSpPr>
        <p:spPr>
          <a:xfrm rot="16200000">
            <a:off x="8890030" y="4770999"/>
            <a:ext cx="1152128" cy="104644"/>
          </a:xfrm>
          <a:prstGeom prst="rect">
            <a:avLst/>
          </a:prstGeom>
          <a:noFill/>
        </p:spPr>
        <p:txBody>
          <a:bodyPr wrap="square" lIns="0" tIns="0" rIns="0" bIns="0" rtlCol="0">
            <a:spAutoFit/>
          </a:bodyPr>
          <a:lstStyle/>
          <a:p>
            <a:pPr algn="ctr">
              <a:lnSpc>
                <a:spcPct val="80000"/>
              </a:lnSpc>
            </a:pPr>
            <a:r>
              <a:rPr lang="en-US" sz="850" dirty="0">
                <a:solidFill>
                  <a:schemeClr val="bg1"/>
                </a:solidFill>
                <a:latin typeface="Arial" panose="020B0604020202020204" pitchFamily="34" charset="0"/>
                <a:ea typeface="Aileron" charset="0"/>
                <a:cs typeface="Arial" panose="020B0604020202020204" pitchFamily="34" charset="0"/>
              </a:rPr>
              <a:t>Systemic therapy</a:t>
            </a:r>
          </a:p>
        </p:txBody>
      </p:sp>
    </p:spTree>
    <p:extLst>
      <p:ext uri="{BB962C8B-B14F-4D97-AF65-F5344CB8AC3E}">
        <p14:creationId xmlns:p14="http://schemas.microsoft.com/office/powerpoint/2010/main" val="595266756"/>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72F45F3E-A03F-4E59-9FBB-92FF1BC812D1}"/>
              </a:ext>
            </a:extLst>
          </p:cNvPr>
          <p:cNvGraphicFramePr>
            <a:graphicFrameLocks noGrp="1"/>
          </p:cNvGraphicFramePr>
          <p:nvPr>
            <p:ph sz="quarter" idx="12"/>
            <p:extLst>
              <p:ext uri="{D42A27DB-BD31-4B8C-83A1-F6EECF244321}">
                <p14:modId xmlns:p14="http://schemas.microsoft.com/office/powerpoint/2010/main" val="1697097209"/>
              </p:ext>
            </p:extLst>
          </p:nvPr>
        </p:nvGraphicFramePr>
        <p:xfrm>
          <a:off x="620713" y="1425576"/>
          <a:ext cx="6987455" cy="4307678"/>
        </p:xfrm>
        <a:graphic>
          <a:graphicData uri="http://schemas.openxmlformats.org/drawingml/2006/table">
            <a:tbl>
              <a:tblPr firstRow="1" bandRow="1">
                <a:tableStyleId>{5C22544A-7EE6-4342-B048-85BDC9FD1C3A}</a:tableStyleId>
              </a:tblPr>
              <a:tblGrid>
                <a:gridCol w="2105024">
                  <a:extLst>
                    <a:ext uri="{9D8B030D-6E8A-4147-A177-3AD203B41FA5}">
                      <a16:colId xmlns:a16="http://schemas.microsoft.com/office/drawing/2014/main" val="2004613452"/>
                    </a:ext>
                  </a:extLst>
                </a:gridCol>
                <a:gridCol w="1174006">
                  <a:extLst>
                    <a:ext uri="{9D8B030D-6E8A-4147-A177-3AD203B41FA5}">
                      <a16:colId xmlns:a16="http://schemas.microsoft.com/office/drawing/2014/main" val="59233836"/>
                    </a:ext>
                  </a:extLst>
                </a:gridCol>
                <a:gridCol w="1220765">
                  <a:extLst>
                    <a:ext uri="{9D8B030D-6E8A-4147-A177-3AD203B41FA5}">
                      <a16:colId xmlns:a16="http://schemas.microsoft.com/office/drawing/2014/main" val="1271317214"/>
                    </a:ext>
                  </a:extLst>
                </a:gridCol>
                <a:gridCol w="1238507">
                  <a:extLst>
                    <a:ext uri="{9D8B030D-6E8A-4147-A177-3AD203B41FA5}">
                      <a16:colId xmlns:a16="http://schemas.microsoft.com/office/drawing/2014/main" val="557993541"/>
                    </a:ext>
                  </a:extLst>
                </a:gridCol>
                <a:gridCol w="1249153">
                  <a:extLst>
                    <a:ext uri="{9D8B030D-6E8A-4147-A177-3AD203B41FA5}">
                      <a16:colId xmlns:a16="http://schemas.microsoft.com/office/drawing/2014/main" val="203295621"/>
                    </a:ext>
                  </a:extLst>
                </a:gridCol>
              </a:tblGrid>
              <a:tr h="1232317">
                <a:tc>
                  <a:txBody>
                    <a:bodyPr/>
                    <a:lstStyle/>
                    <a:p>
                      <a:pPr algn="ctr" fontAlgn="b"/>
                      <a:endParaRPr lang="en-CA" sz="2000" b="0" i="0" u="none" strike="noStrike" dirty="0">
                        <a:solidFill>
                          <a:srgbClr val="000000"/>
                        </a:solidFill>
                        <a:effectLst/>
                        <a:latin typeface="Arial" panose="020B0604020202020204" pitchFamily="34" charset="0"/>
                        <a:cs typeface="Arial" panose="020B0604020202020204" pitchFamily="34" charset="0"/>
                      </a:endParaRPr>
                    </a:p>
                  </a:txBody>
                  <a:tcPr marL="9837" marR="9837" marT="9837" marB="0" anchor="ctr">
                    <a:solidFill>
                      <a:schemeClr val="bg1"/>
                    </a:solidFill>
                  </a:tcPr>
                </a:tc>
                <a:tc gridSpan="2">
                  <a:txBody>
                    <a:bodyPr/>
                    <a:lstStyle/>
                    <a:p>
                      <a:pPr algn="ctr" fontAlgn="b"/>
                      <a:r>
                        <a:rPr lang="en-CA" sz="2000" b="1" u="none" strike="noStrike" dirty="0">
                          <a:solidFill>
                            <a:schemeClr val="bg1"/>
                          </a:solidFill>
                          <a:effectLst/>
                          <a:latin typeface="Arial" panose="020B0604020202020204" pitchFamily="34" charset="0"/>
                          <a:cs typeface="Arial" panose="020B0604020202020204" pitchFamily="34" charset="0"/>
                        </a:rPr>
                        <a:t>Germline</a:t>
                      </a:r>
                      <a:endParaRPr lang="en-CA" sz="2000" b="1" i="0" u="none" strike="noStrike" dirty="0">
                        <a:solidFill>
                          <a:schemeClr val="bg1"/>
                        </a:solidFill>
                        <a:effectLst/>
                        <a:latin typeface="Arial" panose="020B0604020202020204" pitchFamily="34" charset="0"/>
                        <a:cs typeface="Arial" panose="020B0604020202020204" pitchFamily="34" charset="0"/>
                      </a:endParaRPr>
                    </a:p>
                  </a:txBody>
                  <a:tcPr marL="82494" marR="82494" marT="41247" marB="41247" anchor="ctr"/>
                </a:tc>
                <a:tc hMerge="1">
                  <a:txBody>
                    <a:bodyPr/>
                    <a:lstStyle/>
                    <a:p>
                      <a:endParaRPr lang="en-CA"/>
                    </a:p>
                  </a:txBody>
                  <a:tcPr/>
                </a:tc>
                <a:tc gridSpan="2">
                  <a:txBody>
                    <a:bodyPr/>
                    <a:lstStyle/>
                    <a:p>
                      <a:pPr algn="ctr" fontAlgn="b"/>
                      <a:r>
                        <a:rPr lang="en-CA" sz="2000" b="1" u="none" strike="noStrike" dirty="0">
                          <a:solidFill>
                            <a:schemeClr val="bg1"/>
                          </a:solidFill>
                          <a:effectLst/>
                          <a:latin typeface="Arial" panose="020B0604020202020204" pitchFamily="34" charset="0"/>
                          <a:cs typeface="Arial" panose="020B0604020202020204" pitchFamily="34" charset="0"/>
                        </a:rPr>
                        <a:t>Somatic</a:t>
                      </a:r>
                      <a:r>
                        <a:rPr lang="en-CA" sz="2000" u="none" strike="noStrike" dirty="0">
                          <a:solidFill>
                            <a:schemeClr val="bg1"/>
                          </a:solidFill>
                          <a:effectLst/>
                          <a:latin typeface="Arial" panose="020B0604020202020204" pitchFamily="34" charset="0"/>
                          <a:cs typeface="Arial" panose="020B0604020202020204" pitchFamily="34" charset="0"/>
                        </a:rPr>
                        <a:t> &amp;</a:t>
                      </a:r>
                      <a:r>
                        <a:rPr lang="en-CA" sz="2000" u="none" strike="noStrike" dirty="0">
                          <a:effectLst/>
                          <a:latin typeface="Arial" panose="020B0604020202020204" pitchFamily="34" charset="0"/>
                          <a:cs typeface="Arial" panose="020B0604020202020204" pitchFamily="34" charset="0"/>
                        </a:rPr>
                        <a:t> </a:t>
                      </a:r>
                      <a:r>
                        <a:rPr lang="en-CA" sz="2000" b="1" u="none" strike="noStrike" dirty="0">
                          <a:solidFill>
                            <a:schemeClr val="bg1"/>
                          </a:solidFill>
                          <a:effectLst/>
                          <a:latin typeface="Arial" panose="020B0604020202020204" pitchFamily="34" charset="0"/>
                          <a:cs typeface="Arial" panose="020B0604020202020204" pitchFamily="34" charset="0"/>
                        </a:rPr>
                        <a:t>Germline</a:t>
                      </a:r>
                      <a:r>
                        <a:rPr lang="en-CA" sz="2000" u="none" strike="noStrike" dirty="0">
                          <a:solidFill>
                            <a:schemeClr val="accent1"/>
                          </a:solidFill>
                          <a:effectLst/>
                          <a:latin typeface="Arial" panose="020B0604020202020204" pitchFamily="34" charset="0"/>
                          <a:cs typeface="Arial" panose="020B0604020202020204" pitchFamily="34" charset="0"/>
                        </a:rPr>
                        <a:t> </a:t>
                      </a:r>
                      <a:r>
                        <a:rPr lang="en-CA" sz="2000" u="none" strike="noStrike" dirty="0">
                          <a:effectLst/>
                          <a:latin typeface="Arial" panose="020B0604020202020204" pitchFamily="34" charset="0"/>
                          <a:cs typeface="Arial" panose="020B0604020202020204" pitchFamily="34" charset="0"/>
                        </a:rPr>
                        <a:t>combined</a:t>
                      </a:r>
                    </a:p>
                  </a:txBody>
                  <a:tcPr marL="82494" marR="82494" marT="41247" marB="41247" anchor="ctr"/>
                </a:tc>
                <a:tc hMerge="1">
                  <a:txBody>
                    <a:bodyPr/>
                    <a:lstStyle/>
                    <a:p>
                      <a:endParaRPr lang="en-CA"/>
                    </a:p>
                  </a:txBody>
                  <a:tcPr/>
                </a:tc>
                <a:extLst>
                  <a:ext uri="{0D108BD9-81ED-4DB2-BD59-A6C34878D82A}">
                    <a16:rowId xmlns:a16="http://schemas.microsoft.com/office/drawing/2014/main" val="2112415932"/>
                  </a:ext>
                </a:extLst>
              </a:tr>
              <a:tr h="390805">
                <a:tc>
                  <a:txBody>
                    <a:bodyPr/>
                    <a:lstStyle/>
                    <a:p>
                      <a:pPr algn="ctr" fontAlgn="b"/>
                      <a:endParaRPr lang="en-CA" sz="1800" b="0" i="0" u="none" strike="noStrike" dirty="0">
                        <a:solidFill>
                          <a:srgbClr val="000000"/>
                        </a:solidFill>
                        <a:effectLst/>
                        <a:latin typeface="Arial" panose="020B0604020202020204" pitchFamily="34" charset="0"/>
                        <a:cs typeface="Arial" panose="020B0604020202020204" pitchFamily="34" charset="0"/>
                      </a:endParaRPr>
                    </a:p>
                  </a:txBody>
                  <a:tcPr marL="9837" marR="9837" marT="9837" marB="0" anchor="ctr">
                    <a:solidFill>
                      <a:schemeClr val="bg1"/>
                    </a:solidFill>
                  </a:tcPr>
                </a:tc>
                <a:tc>
                  <a:txBody>
                    <a:bodyPr/>
                    <a:lstStyle/>
                    <a:p>
                      <a:pPr algn="ctr" fontAlgn="b"/>
                      <a:r>
                        <a:rPr lang="en-GB" sz="1800" b="1" u="none" strike="noStrike" noProof="0" dirty="0">
                          <a:effectLst/>
                          <a:latin typeface="Arial" panose="020B0604020202020204" pitchFamily="34" charset="0"/>
                          <a:cs typeface="Arial" panose="020B0604020202020204" pitchFamily="34" charset="0"/>
                        </a:rPr>
                        <a:t>Localised</a:t>
                      </a:r>
                      <a:endParaRPr lang="en-GB" sz="1800" b="1" i="0" u="none" strike="noStrike" noProof="0" dirty="0">
                        <a:solidFill>
                          <a:srgbClr val="000000"/>
                        </a:solidFill>
                        <a:effectLst/>
                        <a:latin typeface="Arial" panose="020B0604020202020204" pitchFamily="34" charset="0"/>
                        <a:cs typeface="Arial" panose="020B0604020202020204" pitchFamily="34" charset="0"/>
                      </a:endParaRPr>
                    </a:p>
                  </a:txBody>
                  <a:tcPr marL="9837" marR="9837" marT="9837" marB="0" anchor="ctr"/>
                </a:tc>
                <a:tc>
                  <a:txBody>
                    <a:bodyPr/>
                    <a:lstStyle/>
                    <a:p>
                      <a:pPr algn="ctr" fontAlgn="b"/>
                      <a:r>
                        <a:rPr lang="en-GB" sz="1800" b="1" u="none" strike="noStrike" noProof="0" dirty="0">
                          <a:effectLst/>
                          <a:latin typeface="Arial" panose="020B0604020202020204" pitchFamily="34" charset="0"/>
                          <a:cs typeface="Arial" panose="020B0604020202020204" pitchFamily="34" charset="0"/>
                        </a:rPr>
                        <a:t>Metastatic</a:t>
                      </a:r>
                      <a:endParaRPr lang="en-GB" sz="1800" b="1" i="0" u="none" strike="noStrike" noProof="0" dirty="0">
                        <a:solidFill>
                          <a:srgbClr val="000000"/>
                        </a:solidFill>
                        <a:effectLst/>
                        <a:latin typeface="Arial" panose="020B0604020202020204" pitchFamily="34" charset="0"/>
                        <a:cs typeface="Arial" panose="020B0604020202020204" pitchFamily="34" charset="0"/>
                      </a:endParaRPr>
                    </a:p>
                  </a:txBody>
                  <a:tcPr marL="9837" marR="9837" marT="9837" marB="0" anchor="ctr"/>
                </a:tc>
                <a:tc>
                  <a:txBody>
                    <a:bodyPr/>
                    <a:lstStyle/>
                    <a:p>
                      <a:pPr algn="ctr" fontAlgn="b"/>
                      <a:r>
                        <a:rPr lang="en-GB" sz="1800" b="1" u="none" strike="noStrike" noProof="0" dirty="0">
                          <a:effectLst/>
                          <a:latin typeface="Arial" panose="020B0604020202020204" pitchFamily="34" charset="0"/>
                          <a:cs typeface="Arial" panose="020B0604020202020204" pitchFamily="34" charset="0"/>
                        </a:rPr>
                        <a:t>Localised</a:t>
                      </a:r>
                      <a:endParaRPr lang="en-GB" sz="1800" b="1" i="0" u="none" strike="noStrike" noProof="0" dirty="0">
                        <a:solidFill>
                          <a:srgbClr val="000000"/>
                        </a:solidFill>
                        <a:effectLst/>
                        <a:latin typeface="Arial" panose="020B0604020202020204" pitchFamily="34" charset="0"/>
                        <a:cs typeface="Arial" panose="020B0604020202020204" pitchFamily="34" charset="0"/>
                      </a:endParaRPr>
                    </a:p>
                  </a:txBody>
                  <a:tcPr marL="9837" marR="9837" marT="9837" marB="0" anchor="ctr"/>
                </a:tc>
                <a:tc>
                  <a:txBody>
                    <a:bodyPr/>
                    <a:lstStyle/>
                    <a:p>
                      <a:pPr algn="ctr" fontAlgn="b"/>
                      <a:r>
                        <a:rPr lang="en-GB" sz="1800" b="1" u="none" strike="noStrike" noProof="0" dirty="0">
                          <a:effectLst/>
                          <a:latin typeface="Arial" panose="020B0604020202020204" pitchFamily="34" charset="0"/>
                          <a:cs typeface="Arial" panose="020B0604020202020204" pitchFamily="34" charset="0"/>
                        </a:rPr>
                        <a:t>Metastatic</a:t>
                      </a:r>
                      <a:endParaRPr lang="en-GB" sz="1800" b="1" i="0" u="none" strike="noStrike" noProof="0" dirty="0">
                        <a:solidFill>
                          <a:srgbClr val="000000"/>
                        </a:solidFill>
                        <a:effectLst/>
                        <a:latin typeface="Arial" panose="020B0604020202020204" pitchFamily="34" charset="0"/>
                        <a:cs typeface="Arial" panose="020B0604020202020204" pitchFamily="34" charset="0"/>
                      </a:endParaRPr>
                    </a:p>
                  </a:txBody>
                  <a:tcPr marL="9837" marR="9837" marT="9837" marB="0" anchor="ctr"/>
                </a:tc>
                <a:extLst>
                  <a:ext uri="{0D108BD9-81ED-4DB2-BD59-A6C34878D82A}">
                    <a16:rowId xmlns:a16="http://schemas.microsoft.com/office/drawing/2014/main" val="2536803126"/>
                  </a:ext>
                </a:extLst>
              </a:tr>
              <a:tr h="390805">
                <a:tc>
                  <a:txBody>
                    <a:bodyPr/>
                    <a:lstStyle/>
                    <a:p>
                      <a:pPr algn="ctr" fontAlgn="b"/>
                      <a:r>
                        <a:rPr lang="en-CA" sz="1800" b="1" u="none" strike="noStrike" dirty="0">
                          <a:effectLst/>
                          <a:latin typeface="Arial" panose="020B0604020202020204" pitchFamily="34" charset="0"/>
                          <a:cs typeface="Arial" panose="020B0604020202020204" pitchFamily="34" charset="0"/>
                        </a:rPr>
                        <a:t>All DDR genes</a:t>
                      </a:r>
                      <a:endParaRPr lang="en-CA" sz="1800" b="1" i="0" u="none" strike="noStrike" dirty="0">
                        <a:solidFill>
                          <a:srgbClr val="000000"/>
                        </a:solidFill>
                        <a:effectLst/>
                        <a:latin typeface="Arial" panose="020B0604020202020204" pitchFamily="34" charset="0"/>
                        <a:cs typeface="Arial" panose="020B0604020202020204" pitchFamily="34" charset="0"/>
                      </a:endParaRPr>
                    </a:p>
                  </a:txBody>
                  <a:tcPr marL="9837" marR="9837" marT="9837" marB="0" anchor="ctr"/>
                </a:tc>
                <a:tc>
                  <a:txBody>
                    <a:bodyPr/>
                    <a:lstStyle/>
                    <a:p>
                      <a:pPr algn="ctr" fontAlgn="b"/>
                      <a:r>
                        <a:rPr lang="en-GB" sz="1800" u="none" strike="noStrike" noProof="0" dirty="0">
                          <a:effectLst/>
                          <a:latin typeface="Arial" panose="020B0604020202020204" pitchFamily="34" charset="0"/>
                          <a:cs typeface="Arial" panose="020B0604020202020204" pitchFamily="34" charset="0"/>
                        </a:rPr>
                        <a:t>2 - 4%</a:t>
                      </a:r>
                      <a:endParaRPr lang="en-GB" sz="1800" b="0" i="0" u="none" strike="noStrike" noProof="0" dirty="0">
                        <a:solidFill>
                          <a:srgbClr val="000000"/>
                        </a:solidFill>
                        <a:effectLst/>
                        <a:latin typeface="Arial" panose="020B0604020202020204" pitchFamily="34" charset="0"/>
                        <a:cs typeface="Arial" panose="020B0604020202020204" pitchFamily="34" charset="0"/>
                      </a:endParaRPr>
                    </a:p>
                  </a:txBody>
                  <a:tcPr marL="9837" marR="9837" marT="9837" marB="0" anchor="ctr"/>
                </a:tc>
                <a:tc>
                  <a:txBody>
                    <a:bodyPr/>
                    <a:lstStyle/>
                    <a:p>
                      <a:pPr algn="ctr" fontAlgn="b"/>
                      <a:r>
                        <a:rPr lang="en-GB" sz="1800" u="none" strike="noStrike" noProof="0" dirty="0">
                          <a:effectLst/>
                          <a:latin typeface="Arial" panose="020B0604020202020204" pitchFamily="34" charset="0"/>
                          <a:cs typeface="Arial" panose="020B0604020202020204" pitchFamily="34" charset="0"/>
                        </a:rPr>
                        <a:t>6 - 12%</a:t>
                      </a:r>
                      <a:endParaRPr lang="en-GB" sz="1800" b="0" i="0" u="none" strike="noStrike" noProof="0" dirty="0">
                        <a:solidFill>
                          <a:srgbClr val="000000"/>
                        </a:solidFill>
                        <a:effectLst/>
                        <a:latin typeface="Arial" panose="020B0604020202020204" pitchFamily="34" charset="0"/>
                        <a:cs typeface="Arial" panose="020B0604020202020204" pitchFamily="34" charset="0"/>
                      </a:endParaRPr>
                    </a:p>
                  </a:txBody>
                  <a:tcPr marL="9837" marR="9837" marT="9837" marB="0" anchor="ctr"/>
                </a:tc>
                <a:tc>
                  <a:txBody>
                    <a:bodyPr/>
                    <a:lstStyle/>
                    <a:p>
                      <a:pPr algn="ctr" fontAlgn="b"/>
                      <a:r>
                        <a:rPr lang="en-GB" sz="1800" u="none" strike="noStrike" noProof="0" dirty="0">
                          <a:effectLst/>
                          <a:latin typeface="Arial" panose="020B0604020202020204" pitchFamily="34" charset="0"/>
                          <a:cs typeface="Arial" panose="020B0604020202020204" pitchFamily="34" charset="0"/>
                        </a:rPr>
                        <a:t>8 - 12%</a:t>
                      </a:r>
                      <a:endParaRPr lang="en-GB" sz="1800" b="0" i="0" u="none" strike="noStrike" noProof="0" dirty="0">
                        <a:solidFill>
                          <a:srgbClr val="000000"/>
                        </a:solidFill>
                        <a:effectLst/>
                        <a:latin typeface="Arial" panose="020B0604020202020204" pitchFamily="34" charset="0"/>
                        <a:cs typeface="Arial" panose="020B0604020202020204" pitchFamily="34" charset="0"/>
                      </a:endParaRPr>
                    </a:p>
                  </a:txBody>
                  <a:tcPr marL="9837" marR="9837" marT="9837" marB="0" anchor="ctr"/>
                </a:tc>
                <a:tc>
                  <a:txBody>
                    <a:bodyPr/>
                    <a:lstStyle/>
                    <a:p>
                      <a:pPr algn="ctr" fontAlgn="b"/>
                      <a:r>
                        <a:rPr lang="en-GB" sz="1800" u="none" strike="noStrike" noProof="0" dirty="0">
                          <a:effectLst/>
                          <a:latin typeface="Arial" panose="020B0604020202020204" pitchFamily="34" charset="0"/>
                          <a:cs typeface="Arial" panose="020B0604020202020204" pitchFamily="34" charset="0"/>
                        </a:rPr>
                        <a:t>20 - 25%</a:t>
                      </a:r>
                      <a:endParaRPr lang="en-GB" sz="1800" b="0" i="0" u="none" strike="noStrike" noProof="0" dirty="0">
                        <a:solidFill>
                          <a:srgbClr val="000000"/>
                        </a:solidFill>
                        <a:effectLst/>
                        <a:latin typeface="Arial" panose="020B0604020202020204" pitchFamily="34" charset="0"/>
                        <a:cs typeface="Arial" panose="020B0604020202020204" pitchFamily="34" charset="0"/>
                      </a:endParaRPr>
                    </a:p>
                  </a:txBody>
                  <a:tcPr marL="9837" marR="9837" marT="9837" marB="0" anchor="ctr"/>
                </a:tc>
                <a:extLst>
                  <a:ext uri="{0D108BD9-81ED-4DB2-BD59-A6C34878D82A}">
                    <a16:rowId xmlns:a16="http://schemas.microsoft.com/office/drawing/2014/main" val="3176368313"/>
                  </a:ext>
                </a:extLst>
              </a:tr>
              <a:tr h="390805">
                <a:tc>
                  <a:txBody>
                    <a:bodyPr/>
                    <a:lstStyle/>
                    <a:p>
                      <a:pPr algn="ctr" fontAlgn="b"/>
                      <a:r>
                        <a:rPr lang="en-CA" sz="1800" b="1" i="1" u="none" strike="noStrike" dirty="0">
                          <a:effectLst/>
                          <a:latin typeface="Arial" panose="020B0604020202020204" pitchFamily="34" charset="0"/>
                          <a:cs typeface="Arial" panose="020B0604020202020204" pitchFamily="34" charset="0"/>
                        </a:rPr>
                        <a:t>BRCA2</a:t>
                      </a:r>
                      <a:endParaRPr lang="en-CA" sz="1800" b="1" i="1" u="none" strike="noStrike" dirty="0">
                        <a:solidFill>
                          <a:srgbClr val="000000"/>
                        </a:solidFill>
                        <a:effectLst/>
                        <a:latin typeface="Arial" panose="020B0604020202020204" pitchFamily="34" charset="0"/>
                        <a:cs typeface="Arial" panose="020B0604020202020204" pitchFamily="34" charset="0"/>
                      </a:endParaRPr>
                    </a:p>
                  </a:txBody>
                  <a:tcPr marL="9837" marR="9837" marT="9837" marB="0" anchor="ctr"/>
                </a:tc>
                <a:tc>
                  <a:txBody>
                    <a:bodyPr/>
                    <a:lstStyle/>
                    <a:p>
                      <a:pPr algn="ctr" fontAlgn="b"/>
                      <a:r>
                        <a:rPr lang="en-GB" sz="1800" u="none" strike="noStrike" noProof="0" dirty="0">
                          <a:effectLst/>
                          <a:latin typeface="Arial" panose="020B0604020202020204" pitchFamily="34" charset="0"/>
                          <a:cs typeface="Arial" panose="020B0604020202020204" pitchFamily="34" charset="0"/>
                        </a:rPr>
                        <a:t>1 - 2%</a:t>
                      </a:r>
                      <a:endParaRPr lang="en-GB" sz="1800" b="0" i="0" u="none" strike="noStrike" noProof="0" dirty="0">
                        <a:solidFill>
                          <a:srgbClr val="000000"/>
                        </a:solidFill>
                        <a:effectLst/>
                        <a:latin typeface="Arial" panose="020B0604020202020204" pitchFamily="34" charset="0"/>
                        <a:cs typeface="Arial" panose="020B0604020202020204" pitchFamily="34" charset="0"/>
                      </a:endParaRPr>
                    </a:p>
                  </a:txBody>
                  <a:tcPr marL="9837" marR="9837" marT="9837" marB="0" anchor="ctr"/>
                </a:tc>
                <a:tc>
                  <a:txBody>
                    <a:bodyPr/>
                    <a:lstStyle/>
                    <a:p>
                      <a:pPr algn="ctr" fontAlgn="b"/>
                      <a:r>
                        <a:rPr lang="en-GB" sz="1800" u="none" strike="noStrike" noProof="0" dirty="0">
                          <a:effectLst/>
                          <a:latin typeface="Arial" panose="020B0604020202020204" pitchFamily="34" charset="0"/>
                          <a:cs typeface="Arial" panose="020B0604020202020204" pitchFamily="34" charset="0"/>
                        </a:rPr>
                        <a:t>4 - 5%</a:t>
                      </a:r>
                      <a:endParaRPr lang="en-GB" sz="1800" b="0" i="0" u="none" strike="noStrike" noProof="0" dirty="0">
                        <a:solidFill>
                          <a:srgbClr val="000000"/>
                        </a:solidFill>
                        <a:effectLst/>
                        <a:latin typeface="Arial" panose="020B0604020202020204" pitchFamily="34" charset="0"/>
                        <a:cs typeface="Arial" panose="020B0604020202020204" pitchFamily="34" charset="0"/>
                      </a:endParaRPr>
                    </a:p>
                  </a:txBody>
                  <a:tcPr marL="9837" marR="9837" marT="9837" marB="0" anchor="ctr"/>
                </a:tc>
                <a:tc>
                  <a:txBody>
                    <a:bodyPr/>
                    <a:lstStyle/>
                    <a:p>
                      <a:pPr algn="ctr" fontAlgn="b"/>
                      <a:r>
                        <a:rPr lang="en-GB" sz="1800" u="none" strike="noStrike" noProof="0" dirty="0">
                          <a:effectLst/>
                          <a:latin typeface="Arial" panose="020B0604020202020204" pitchFamily="34" charset="0"/>
                          <a:cs typeface="Arial" panose="020B0604020202020204" pitchFamily="34" charset="0"/>
                        </a:rPr>
                        <a:t>2 - 3%</a:t>
                      </a:r>
                      <a:endParaRPr lang="en-GB" sz="1800" b="0" i="0" u="none" strike="noStrike" noProof="0" dirty="0">
                        <a:solidFill>
                          <a:srgbClr val="000000"/>
                        </a:solidFill>
                        <a:effectLst/>
                        <a:latin typeface="Arial" panose="020B0604020202020204" pitchFamily="34" charset="0"/>
                        <a:cs typeface="Arial" panose="020B0604020202020204" pitchFamily="34" charset="0"/>
                      </a:endParaRPr>
                    </a:p>
                  </a:txBody>
                  <a:tcPr marL="9837" marR="9837" marT="9837" marB="0" anchor="ctr"/>
                </a:tc>
                <a:tc>
                  <a:txBody>
                    <a:bodyPr/>
                    <a:lstStyle/>
                    <a:p>
                      <a:pPr algn="ctr" fontAlgn="b"/>
                      <a:r>
                        <a:rPr lang="en-GB" sz="1800" u="none" strike="noStrike" noProof="0" dirty="0">
                          <a:effectLst/>
                          <a:latin typeface="Arial" panose="020B0604020202020204" pitchFamily="34" charset="0"/>
                          <a:cs typeface="Arial" panose="020B0604020202020204" pitchFamily="34" charset="0"/>
                        </a:rPr>
                        <a:t>8 - 12%</a:t>
                      </a:r>
                      <a:endParaRPr lang="en-GB" sz="1800" b="0" i="0" u="none" strike="noStrike" noProof="0" dirty="0">
                        <a:solidFill>
                          <a:srgbClr val="000000"/>
                        </a:solidFill>
                        <a:effectLst/>
                        <a:latin typeface="Arial" panose="020B0604020202020204" pitchFamily="34" charset="0"/>
                        <a:cs typeface="Arial" panose="020B0604020202020204" pitchFamily="34" charset="0"/>
                      </a:endParaRPr>
                    </a:p>
                  </a:txBody>
                  <a:tcPr marL="9837" marR="9837" marT="9837" marB="0" anchor="ctr"/>
                </a:tc>
                <a:extLst>
                  <a:ext uri="{0D108BD9-81ED-4DB2-BD59-A6C34878D82A}">
                    <a16:rowId xmlns:a16="http://schemas.microsoft.com/office/drawing/2014/main" val="3177306116"/>
                  </a:ext>
                </a:extLst>
              </a:tr>
              <a:tr h="390805">
                <a:tc>
                  <a:txBody>
                    <a:bodyPr/>
                    <a:lstStyle/>
                    <a:p>
                      <a:pPr algn="ctr" fontAlgn="b"/>
                      <a:r>
                        <a:rPr lang="en-CA" sz="1800" b="1" i="1" u="none" strike="noStrike" dirty="0">
                          <a:effectLst/>
                          <a:latin typeface="Arial" panose="020B0604020202020204" pitchFamily="34" charset="0"/>
                          <a:cs typeface="Arial" panose="020B0604020202020204" pitchFamily="34" charset="0"/>
                        </a:rPr>
                        <a:t>ATM</a:t>
                      </a:r>
                      <a:endParaRPr lang="en-CA" sz="1800" b="1" i="1" u="none" strike="noStrike" dirty="0">
                        <a:solidFill>
                          <a:srgbClr val="000000"/>
                        </a:solidFill>
                        <a:effectLst/>
                        <a:latin typeface="Arial" panose="020B0604020202020204" pitchFamily="34" charset="0"/>
                        <a:cs typeface="Arial" panose="020B0604020202020204" pitchFamily="34" charset="0"/>
                      </a:endParaRPr>
                    </a:p>
                  </a:txBody>
                  <a:tcPr marL="9837" marR="9837" marT="9837" marB="0" anchor="ctr"/>
                </a:tc>
                <a:tc>
                  <a:txBody>
                    <a:bodyPr/>
                    <a:lstStyle/>
                    <a:p>
                      <a:pPr algn="ctr" fontAlgn="b"/>
                      <a:r>
                        <a:rPr lang="en-GB" sz="1800" u="none" strike="noStrike" noProof="0" dirty="0">
                          <a:effectLst/>
                          <a:latin typeface="Arial" panose="020B0604020202020204" pitchFamily="34" charset="0"/>
                          <a:cs typeface="Arial" panose="020B0604020202020204" pitchFamily="34" charset="0"/>
                        </a:rPr>
                        <a:t>0.5 - 1%</a:t>
                      </a:r>
                      <a:endParaRPr lang="en-GB" sz="1800" b="0" i="0" u="none" strike="noStrike" noProof="0" dirty="0">
                        <a:solidFill>
                          <a:srgbClr val="000000"/>
                        </a:solidFill>
                        <a:effectLst/>
                        <a:latin typeface="Arial" panose="020B0604020202020204" pitchFamily="34" charset="0"/>
                        <a:cs typeface="Arial" panose="020B0604020202020204" pitchFamily="34" charset="0"/>
                      </a:endParaRPr>
                    </a:p>
                  </a:txBody>
                  <a:tcPr marL="9837" marR="9837" marT="9837" marB="0" anchor="ctr"/>
                </a:tc>
                <a:tc>
                  <a:txBody>
                    <a:bodyPr/>
                    <a:lstStyle/>
                    <a:p>
                      <a:pPr algn="ctr" fontAlgn="b"/>
                      <a:r>
                        <a:rPr lang="en-GB" sz="1800" u="none" strike="noStrike" noProof="0" dirty="0">
                          <a:effectLst/>
                          <a:latin typeface="Arial" panose="020B0604020202020204" pitchFamily="34" charset="0"/>
                          <a:cs typeface="Arial" panose="020B0604020202020204" pitchFamily="34" charset="0"/>
                        </a:rPr>
                        <a:t>1 - 2%</a:t>
                      </a:r>
                      <a:endParaRPr lang="en-GB" sz="1800" b="0" i="0" u="none" strike="noStrike" noProof="0" dirty="0">
                        <a:solidFill>
                          <a:srgbClr val="000000"/>
                        </a:solidFill>
                        <a:effectLst/>
                        <a:latin typeface="Arial" panose="020B0604020202020204" pitchFamily="34" charset="0"/>
                        <a:cs typeface="Arial" panose="020B0604020202020204" pitchFamily="34" charset="0"/>
                      </a:endParaRPr>
                    </a:p>
                  </a:txBody>
                  <a:tcPr marL="9837" marR="9837" marT="9837" marB="0" anchor="ctr"/>
                </a:tc>
                <a:tc>
                  <a:txBody>
                    <a:bodyPr/>
                    <a:lstStyle/>
                    <a:p>
                      <a:pPr algn="ctr" fontAlgn="b"/>
                      <a:r>
                        <a:rPr lang="en-GB" sz="1800" u="none" strike="noStrike" noProof="0" dirty="0">
                          <a:effectLst/>
                          <a:latin typeface="Arial" panose="020B0604020202020204" pitchFamily="34" charset="0"/>
                          <a:cs typeface="Arial" panose="020B0604020202020204" pitchFamily="34" charset="0"/>
                        </a:rPr>
                        <a:t>1 - 2%</a:t>
                      </a:r>
                      <a:endParaRPr lang="en-GB" sz="1800" b="0" i="0" u="none" strike="noStrike" noProof="0" dirty="0">
                        <a:solidFill>
                          <a:srgbClr val="000000"/>
                        </a:solidFill>
                        <a:effectLst/>
                        <a:latin typeface="Arial" panose="020B0604020202020204" pitchFamily="34" charset="0"/>
                        <a:cs typeface="Arial" panose="020B0604020202020204" pitchFamily="34" charset="0"/>
                      </a:endParaRPr>
                    </a:p>
                  </a:txBody>
                  <a:tcPr marL="9837" marR="9837" marT="9837" marB="0" anchor="ctr"/>
                </a:tc>
                <a:tc>
                  <a:txBody>
                    <a:bodyPr/>
                    <a:lstStyle/>
                    <a:p>
                      <a:pPr algn="ctr" fontAlgn="b"/>
                      <a:r>
                        <a:rPr lang="en-GB" sz="1800" u="none" strike="noStrike" noProof="0" dirty="0">
                          <a:effectLst/>
                          <a:latin typeface="Arial" panose="020B0604020202020204" pitchFamily="34" charset="0"/>
                          <a:cs typeface="Arial" panose="020B0604020202020204" pitchFamily="34" charset="0"/>
                        </a:rPr>
                        <a:t>3 - 7%</a:t>
                      </a:r>
                      <a:endParaRPr lang="en-GB" sz="1800" b="0" i="0" u="none" strike="noStrike" noProof="0" dirty="0">
                        <a:solidFill>
                          <a:srgbClr val="000000"/>
                        </a:solidFill>
                        <a:effectLst/>
                        <a:latin typeface="Arial" panose="020B0604020202020204" pitchFamily="34" charset="0"/>
                        <a:cs typeface="Arial" panose="020B0604020202020204" pitchFamily="34" charset="0"/>
                      </a:endParaRPr>
                    </a:p>
                  </a:txBody>
                  <a:tcPr marL="9837" marR="9837" marT="9837" marB="0" anchor="ctr"/>
                </a:tc>
                <a:extLst>
                  <a:ext uri="{0D108BD9-81ED-4DB2-BD59-A6C34878D82A}">
                    <a16:rowId xmlns:a16="http://schemas.microsoft.com/office/drawing/2014/main" val="1499574879"/>
                  </a:ext>
                </a:extLst>
              </a:tr>
              <a:tr h="390805">
                <a:tc>
                  <a:txBody>
                    <a:bodyPr/>
                    <a:lstStyle/>
                    <a:p>
                      <a:pPr algn="ctr" fontAlgn="b"/>
                      <a:r>
                        <a:rPr lang="en-CA" sz="1800" b="1" i="1" u="none" strike="noStrike" dirty="0">
                          <a:effectLst/>
                          <a:latin typeface="Arial" panose="020B0604020202020204" pitchFamily="34" charset="0"/>
                          <a:cs typeface="Arial" panose="020B0604020202020204" pitchFamily="34" charset="0"/>
                        </a:rPr>
                        <a:t>BRCA1</a:t>
                      </a:r>
                      <a:endParaRPr lang="en-CA" sz="1800" b="1" i="1" u="none" strike="noStrike" dirty="0">
                        <a:solidFill>
                          <a:srgbClr val="000000"/>
                        </a:solidFill>
                        <a:effectLst/>
                        <a:latin typeface="Arial" panose="020B0604020202020204" pitchFamily="34" charset="0"/>
                        <a:cs typeface="Arial" panose="020B0604020202020204" pitchFamily="34" charset="0"/>
                      </a:endParaRPr>
                    </a:p>
                  </a:txBody>
                  <a:tcPr marL="9837" marR="9837" marT="9837" marB="0" anchor="ctr"/>
                </a:tc>
                <a:tc>
                  <a:txBody>
                    <a:bodyPr/>
                    <a:lstStyle/>
                    <a:p>
                      <a:pPr algn="ctr" fontAlgn="b"/>
                      <a:r>
                        <a:rPr lang="en-GB" sz="1800" u="none" strike="noStrike" noProof="0" dirty="0">
                          <a:effectLst/>
                          <a:latin typeface="Arial" panose="020B0604020202020204" pitchFamily="34" charset="0"/>
                          <a:cs typeface="Arial" panose="020B0604020202020204" pitchFamily="34" charset="0"/>
                        </a:rPr>
                        <a:t>&lt;1%</a:t>
                      </a:r>
                      <a:endParaRPr lang="en-GB" sz="1800" b="0" i="0" u="none" strike="noStrike" noProof="0" dirty="0">
                        <a:solidFill>
                          <a:srgbClr val="000000"/>
                        </a:solidFill>
                        <a:effectLst/>
                        <a:latin typeface="Arial" panose="020B0604020202020204" pitchFamily="34" charset="0"/>
                        <a:cs typeface="Arial" panose="020B0604020202020204" pitchFamily="34" charset="0"/>
                      </a:endParaRPr>
                    </a:p>
                  </a:txBody>
                  <a:tcPr marL="9837" marR="9837" marT="9837" marB="0" anchor="ctr"/>
                </a:tc>
                <a:tc>
                  <a:txBody>
                    <a:bodyPr/>
                    <a:lstStyle/>
                    <a:p>
                      <a:pPr algn="ctr" fontAlgn="b"/>
                      <a:r>
                        <a:rPr lang="en-GB" sz="1800" u="none" strike="noStrike" noProof="0" dirty="0">
                          <a:effectLst/>
                          <a:latin typeface="Arial" panose="020B0604020202020204" pitchFamily="34" charset="0"/>
                          <a:cs typeface="Arial" panose="020B0604020202020204" pitchFamily="34" charset="0"/>
                        </a:rPr>
                        <a:t>&lt;1%</a:t>
                      </a:r>
                      <a:endParaRPr lang="en-GB" sz="1800" b="0" i="0" u="none" strike="noStrike" noProof="0" dirty="0">
                        <a:solidFill>
                          <a:srgbClr val="000000"/>
                        </a:solidFill>
                        <a:effectLst/>
                        <a:latin typeface="Arial" panose="020B0604020202020204" pitchFamily="34" charset="0"/>
                        <a:cs typeface="Arial" panose="020B0604020202020204" pitchFamily="34" charset="0"/>
                      </a:endParaRPr>
                    </a:p>
                  </a:txBody>
                  <a:tcPr marL="9837" marR="9837" marT="9837" marB="0" anchor="ctr"/>
                </a:tc>
                <a:tc>
                  <a:txBody>
                    <a:bodyPr/>
                    <a:lstStyle/>
                    <a:p>
                      <a:pPr algn="ctr" fontAlgn="b"/>
                      <a:r>
                        <a:rPr lang="en-GB" sz="1800" u="none" strike="noStrike" noProof="0" dirty="0">
                          <a:effectLst/>
                          <a:latin typeface="Arial" panose="020B0604020202020204" pitchFamily="34" charset="0"/>
                          <a:cs typeface="Arial" panose="020B0604020202020204" pitchFamily="34" charset="0"/>
                        </a:rPr>
                        <a:t>&lt;1%</a:t>
                      </a:r>
                      <a:endParaRPr lang="en-GB" sz="1800" b="0" i="0" u="none" strike="noStrike" noProof="0" dirty="0">
                        <a:solidFill>
                          <a:srgbClr val="000000"/>
                        </a:solidFill>
                        <a:effectLst/>
                        <a:latin typeface="Arial" panose="020B0604020202020204" pitchFamily="34" charset="0"/>
                        <a:cs typeface="Arial" panose="020B0604020202020204" pitchFamily="34" charset="0"/>
                      </a:endParaRPr>
                    </a:p>
                  </a:txBody>
                  <a:tcPr marL="9837" marR="9837" marT="9837" marB="0" anchor="ctr"/>
                </a:tc>
                <a:tc>
                  <a:txBody>
                    <a:bodyPr/>
                    <a:lstStyle/>
                    <a:p>
                      <a:pPr algn="ctr" fontAlgn="b"/>
                      <a:r>
                        <a:rPr lang="en-GB" sz="1800" u="none" strike="noStrike" noProof="0" dirty="0">
                          <a:effectLst/>
                          <a:latin typeface="Arial" panose="020B0604020202020204" pitchFamily="34" charset="0"/>
                          <a:cs typeface="Arial" panose="020B0604020202020204" pitchFamily="34" charset="0"/>
                        </a:rPr>
                        <a:t>1%</a:t>
                      </a:r>
                      <a:endParaRPr lang="en-GB" sz="1800" b="0" i="0" u="none" strike="noStrike" noProof="0" dirty="0">
                        <a:solidFill>
                          <a:srgbClr val="000000"/>
                        </a:solidFill>
                        <a:effectLst/>
                        <a:latin typeface="Arial" panose="020B0604020202020204" pitchFamily="34" charset="0"/>
                        <a:cs typeface="Arial" panose="020B0604020202020204" pitchFamily="34" charset="0"/>
                      </a:endParaRPr>
                    </a:p>
                  </a:txBody>
                  <a:tcPr marL="9837" marR="9837" marT="9837" marB="0" anchor="ctr"/>
                </a:tc>
                <a:extLst>
                  <a:ext uri="{0D108BD9-81ED-4DB2-BD59-A6C34878D82A}">
                    <a16:rowId xmlns:a16="http://schemas.microsoft.com/office/drawing/2014/main" val="4141450221"/>
                  </a:ext>
                </a:extLst>
              </a:tr>
              <a:tr h="390805">
                <a:tc>
                  <a:txBody>
                    <a:bodyPr/>
                    <a:lstStyle/>
                    <a:p>
                      <a:pPr algn="ctr" fontAlgn="b"/>
                      <a:r>
                        <a:rPr lang="en-CA" sz="1800" b="1" i="0" u="none" strike="noStrike" dirty="0">
                          <a:solidFill>
                            <a:srgbClr val="000000"/>
                          </a:solidFill>
                          <a:effectLst/>
                          <a:latin typeface="Arial" panose="020B0604020202020204" pitchFamily="34" charset="0"/>
                          <a:cs typeface="Arial" panose="020B0604020202020204" pitchFamily="34" charset="0"/>
                        </a:rPr>
                        <a:t>MMRd</a:t>
                      </a:r>
                    </a:p>
                  </a:txBody>
                  <a:tcPr marL="9837" marR="9837" marT="9837" marB="0" anchor="ctr"/>
                </a:tc>
                <a:tc>
                  <a:txBody>
                    <a:bodyPr/>
                    <a:lstStyle/>
                    <a:p>
                      <a:pPr algn="ctr" fontAlgn="b"/>
                      <a:r>
                        <a:rPr lang="en-GB" sz="1800" b="0" u="none" strike="noStrike" noProof="0" dirty="0">
                          <a:solidFill>
                            <a:srgbClr val="000000"/>
                          </a:solidFill>
                          <a:effectLst/>
                          <a:latin typeface="Arial" panose="020B0604020202020204" pitchFamily="34" charset="0"/>
                          <a:cs typeface="Arial" panose="020B0604020202020204" pitchFamily="34" charset="0"/>
                        </a:rPr>
                        <a:t>&lt;1%</a:t>
                      </a:r>
                      <a:endParaRPr lang="en-GB" sz="1800" b="0" i="0" u="none" strike="noStrike" noProof="0" dirty="0">
                        <a:solidFill>
                          <a:srgbClr val="000000"/>
                        </a:solidFill>
                        <a:effectLst/>
                        <a:highlight>
                          <a:srgbClr val="FFFF00"/>
                        </a:highlight>
                        <a:latin typeface="Arial" panose="020B0604020202020204" pitchFamily="34" charset="0"/>
                        <a:cs typeface="Arial" panose="020B0604020202020204" pitchFamily="34" charset="0"/>
                      </a:endParaRPr>
                    </a:p>
                  </a:txBody>
                  <a:tcPr marL="9837" marR="9837" marT="9837" marB="0" anchor="ctr"/>
                </a:tc>
                <a:tc>
                  <a:txBody>
                    <a:bodyPr/>
                    <a:lstStyle/>
                    <a:p>
                      <a:pPr algn="ctr" fontAlgn="b"/>
                      <a:r>
                        <a:rPr lang="en-GB" sz="1800" b="0" u="none" strike="noStrike" noProof="0" dirty="0">
                          <a:solidFill>
                            <a:srgbClr val="000000"/>
                          </a:solidFill>
                          <a:effectLst/>
                          <a:latin typeface="Arial" panose="020B0604020202020204" pitchFamily="34" charset="0"/>
                          <a:cs typeface="Arial" panose="020B0604020202020204" pitchFamily="34" charset="0"/>
                        </a:rPr>
                        <a:t>~1%</a:t>
                      </a:r>
                      <a:endParaRPr lang="en-GB" sz="1800" b="0" i="0" u="none" strike="noStrike" noProof="0" dirty="0">
                        <a:solidFill>
                          <a:srgbClr val="000000"/>
                        </a:solidFill>
                        <a:effectLst/>
                        <a:highlight>
                          <a:srgbClr val="FFFF00"/>
                        </a:highlight>
                        <a:latin typeface="Arial" panose="020B0604020202020204" pitchFamily="34" charset="0"/>
                        <a:cs typeface="Arial" panose="020B0604020202020204" pitchFamily="34" charset="0"/>
                      </a:endParaRPr>
                    </a:p>
                  </a:txBody>
                  <a:tcPr marL="9837" marR="9837" marT="9837" marB="0" anchor="ctr"/>
                </a:tc>
                <a:tc>
                  <a:txBody>
                    <a:bodyPr/>
                    <a:lstStyle/>
                    <a:p>
                      <a:pPr algn="ctr" fontAlgn="b"/>
                      <a:r>
                        <a:rPr lang="en-GB" sz="1800" b="0" u="none" strike="noStrike" noProof="0" dirty="0">
                          <a:solidFill>
                            <a:srgbClr val="000000"/>
                          </a:solidFill>
                          <a:effectLst/>
                          <a:latin typeface="Arial" panose="020B0604020202020204" pitchFamily="34" charset="0"/>
                          <a:cs typeface="Arial" panose="020B0604020202020204" pitchFamily="34" charset="0"/>
                        </a:rPr>
                        <a:t>1%</a:t>
                      </a:r>
                      <a:endParaRPr lang="en-GB" sz="1800" b="0" i="0" u="none" strike="noStrike" noProof="0" dirty="0">
                        <a:solidFill>
                          <a:srgbClr val="000000"/>
                        </a:solidFill>
                        <a:effectLst/>
                        <a:latin typeface="Arial" panose="020B0604020202020204" pitchFamily="34" charset="0"/>
                        <a:cs typeface="Arial" panose="020B0604020202020204" pitchFamily="34" charset="0"/>
                      </a:endParaRPr>
                    </a:p>
                  </a:txBody>
                  <a:tcPr marL="9837" marR="9837" marT="9837" marB="0" anchor="ctr"/>
                </a:tc>
                <a:tc>
                  <a:txBody>
                    <a:bodyPr/>
                    <a:lstStyle/>
                    <a:p>
                      <a:pPr algn="ctr" fontAlgn="b"/>
                      <a:r>
                        <a:rPr lang="en-GB" sz="1800" b="0" u="none" strike="noStrike" noProof="0" dirty="0">
                          <a:solidFill>
                            <a:srgbClr val="000000"/>
                          </a:solidFill>
                          <a:effectLst/>
                          <a:latin typeface="Arial" panose="020B0604020202020204" pitchFamily="34" charset="0"/>
                          <a:cs typeface="Arial" panose="020B0604020202020204" pitchFamily="34" charset="0"/>
                        </a:rPr>
                        <a:t>3-5%</a:t>
                      </a:r>
                      <a:endParaRPr lang="en-GB" sz="1800" b="0" i="0" u="none" strike="noStrike" noProof="0" dirty="0">
                        <a:solidFill>
                          <a:srgbClr val="000000"/>
                        </a:solidFill>
                        <a:effectLst/>
                        <a:latin typeface="Arial" panose="020B0604020202020204" pitchFamily="34" charset="0"/>
                        <a:cs typeface="Arial" panose="020B0604020202020204" pitchFamily="34" charset="0"/>
                      </a:endParaRPr>
                    </a:p>
                  </a:txBody>
                  <a:tcPr marL="9837" marR="9837" marT="9837" marB="0" anchor="ctr"/>
                </a:tc>
                <a:extLst>
                  <a:ext uri="{0D108BD9-81ED-4DB2-BD59-A6C34878D82A}">
                    <a16:rowId xmlns:a16="http://schemas.microsoft.com/office/drawing/2014/main" val="684197029"/>
                  </a:ext>
                </a:extLst>
              </a:tr>
              <a:tr h="730531">
                <a:tc>
                  <a:txBody>
                    <a:bodyPr/>
                    <a:lstStyle/>
                    <a:p>
                      <a:pPr algn="ctr" fontAlgn="b"/>
                      <a:r>
                        <a:rPr lang="en-CA" sz="1800" b="1" i="1" u="none" strike="noStrike" dirty="0">
                          <a:solidFill>
                            <a:srgbClr val="000000"/>
                          </a:solidFill>
                          <a:effectLst/>
                          <a:latin typeface="Arial" panose="020B0604020202020204" pitchFamily="34" charset="0"/>
                          <a:cs typeface="Arial" panose="020B0604020202020204" pitchFamily="34" charset="0"/>
                        </a:rPr>
                        <a:t>CDK12</a:t>
                      </a:r>
                    </a:p>
                  </a:txBody>
                  <a:tcPr marL="9837" marR="9837" marT="9837" marB="0" anchor="ctr"/>
                </a:tc>
                <a:tc>
                  <a:txBody>
                    <a:bodyPr/>
                    <a:lstStyle/>
                    <a:p>
                      <a:pPr algn="ctr" fontAlgn="b"/>
                      <a:r>
                        <a:rPr lang="en-GB" sz="1800" b="0" u="none" strike="noStrike" noProof="0" dirty="0">
                          <a:solidFill>
                            <a:srgbClr val="000000"/>
                          </a:solidFill>
                          <a:effectLst/>
                          <a:latin typeface="Arial" panose="020B0604020202020204" pitchFamily="34" charset="0"/>
                          <a:cs typeface="Arial" panose="020B0604020202020204" pitchFamily="34" charset="0"/>
                        </a:rPr>
                        <a:t>Only somatic</a:t>
                      </a:r>
                      <a:endParaRPr lang="en-GB" sz="1800" b="0" i="0" u="none" strike="noStrike" noProof="0" dirty="0">
                        <a:solidFill>
                          <a:srgbClr val="000000"/>
                        </a:solidFill>
                        <a:effectLst/>
                        <a:latin typeface="Arial" panose="020B0604020202020204" pitchFamily="34" charset="0"/>
                        <a:cs typeface="Arial" panose="020B0604020202020204" pitchFamily="34" charset="0"/>
                      </a:endParaRPr>
                    </a:p>
                  </a:txBody>
                  <a:tcPr marL="9837" marR="9837" marT="9837" marB="0" anchor="ctr"/>
                </a:tc>
                <a:tc>
                  <a:txBody>
                    <a:bodyPr/>
                    <a:lstStyle/>
                    <a:p>
                      <a:pPr algn="ctr" fontAlgn="b"/>
                      <a:r>
                        <a:rPr lang="en-GB" sz="1800" b="0" u="none" strike="noStrike" noProof="0" dirty="0">
                          <a:solidFill>
                            <a:srgbClr val="000000"/>
                          </a:solidFill>
                          <a:effectLst/>
                          <a:latin typeface="Arial" panose="020B0604020202020204" pitchFamily="34" charset="0"/>
                          <a:cs typeface="Arial" panose="020B0604020202020204" pitchFamily="34" charset="0"/>
                        </a:rPr>
                        <a:t>Only somatic</a:t>
                      </a:r>
                      <a:endParaRPr lang="en-GB" sz="1800" b="0" i="0" u="none" strike="noStrike" noProof="0" dirty="0">
                        <a:solidFill>
                          <a:srgbClr val="000000"/>
                        </a:solidFill>
                        <a:effectLst/>
                        <a:latin typeface="Arial" panose="020B0604020202020204" pitchFamily="34" charset="0"/>
                        <a:cs typeface="Arial" panose="020B0604020202020204" pitchFamily="34" charset="0"/>
                      </a:endParaRPr>
                    </a:p>
                  </a:txBody>
                  <a:tcPr marL="9837" marR="9837" marT="9837" marB="0" anchor="ctr"/>
                </a:tc>
                <a:tc>
                  <a:txBody>
                    <a:bodyPr/>
                    <a:lstStyle/>
                    <a:p>
                      <a:pPr algn="ctr" fontAlgn="b"/>
                      <a:r>
                        <a:rPr lang="en-GB" sz="1800" b="0" u="none" strike="noStrike" noProof="0" dirty="0">
                          <a:solidFill>
                            <a:srgbClr val="000000"/>
                          </a:solidFill>
                          <a:effectLst/>
                          <a:latin typeface="Arial" panose="020B0604020202020204" pitchFamily="34" charset="0"/>
                          <a:cs typeface="Arial" panose="020B0604020202020204" pitchFamily="34" charset="0"/>
                        </a:rPr>
                        <a:t>1-2%</a:t>
                      </a:r>
                      <a:endParaRPr lang="en-GB" sz="1800" b="0" i="0" u="none" strike="noStrike" noProof="0" dirty="0">
                        <a:solidFill>
                          <a:srgbClr val="000000"/>
                        </a:solidFill>
                        <a:effectLst/>
                        <a:latin typeface="Arial" panose="020B0604020202020204" pitchFamily="34" charset="0"/>
                        <a:cs typeface="Arial" panose="020B0604020202020204" pitchFamily="34" charset="0"/>
                      </a:endParaRPr>
                    </a:p>
                  </a:txBody>
                  <a:tcPr marL="9837" marR="9837" marT="9837" marB="0" anchor="ctr"/>
                </a:tc>
                <a:tc>
                  <a:txBody>
                    <a:bodyPr/>
                    <a:lstStyle/>
                    <a:p>
                      <a:pPr algn="ctr" fontAlgn="b"/>
                      <a:r>
                        <a:rPr lang="en-GB" sz="1800" b="0" u="none" strike="noStrike" noProof="0" dirty="0">
                          <a:solidFill>
                            <a:srgbClr val="000000"/>
                          </a:solidFill>
                          <a:effectLst/>
                          <a:latin typeface="Arial" panose="020B0604020202020204" pitchFamily="34" charset="0"/>
                          <a:cs typeface="Arial" panose="020B0604020202020204" pitchFamily="34" charset="0"/>
                        </a:rPr>
                        <a:t>5%</a:t>
                      </a:r>
                      <a:endParaRPr lang="en-GB" sz="1800" b="0" i="0" u="none" strike="noStrike" noProof="0" dirty="0">
                        <a:solidFill>
                          <a:srgbClr val="000000"/>
                        </a:solidFill>
                        <a:effectLst/>
                        <a:latin typeface="Arial" panose="020B0604020202020204" pitchFamily="34" charset="0"/>
                        <a:cs typeface="Arial" panose="020B0604020202020204" pitchFamily="34" charset="0"/>
                      </a:endParaRPr>
                    </a:p>
                  </a:txBody>
                  <a:tcPr marL="9837" marR="9837" marT="9837" marB="0" anchor="ctr"/>
                </a:tc>
                <a:extLst>
                  <a:ext uri="{0D108BD9-81ED-4DB2-BD59-A6C34878D82A}">
                    <a16:rowId xmlns:a16="http://schemas.microsoft.com/office/drawing/2014/main" val="2627906436"/>
                  </a:ext>
                </a:extLst>
              </a:tr>
            </a:tbl>
          </a:graphicData>
        </a:graphic>
      </p:graphicFrame>
      <p:sp>
        <p:nvSpPr>
          <p:cNvPr id="2" name="Title 1">
            <a:extLst>
              <a:ext uri="{FF2B5EF4-FFF2-40B4-BE49-F238E27FC236}">
                <a16:creationId xmlns:a16="http://schemas.microsoft.com/office/drawing/2014/main" id="{1CA61AE1-32BE-4954-B074-ACA0F05797CD}"/>
              </a:ext>
            </a:extLst>
          </p:cNvPr>
          <p:cNvSpPr>
            <a:spLocks noGrp="1"/>
          </p:cNvSpPr>
          <p:nvPr>
            <p:ph type="title"/>
          </p:nvPr>
        </p:nvSpPr>
        <p:spPr/>
        <p:txBody>
          <a:bodyPr>
            <a:normAutofit/>
          </a:bodyPr>
          <a:lstStyle/>
          <a:p>
            <a:r>
              <a:rPr lang="en-CA" b="1" i="1" dirty="0"/>
              <a:t>BRCA2</a:t>
            </a:r>
            <a:r>
              <a:rPr lang="en-CA" b="1" dirty="0"/>
              <a:t> and other DNA damage repair genes are frequently altered in metastatic prostate cancer</a:t>
            </a:r>
            <a:endParaRPr lang="en-CA" dirty="0"/>
          </a:p>
        </p:txBody>
      </p:sp>
      <p:sp>
        <p:nvSpPr>
          <p:cNvPr id="3" name="Slide Number Placeholder 2">
            <a:extLst>
              <a:ext uri="{FF2B5EF4-FFF2-40B4-BE49-F238E27FC236}">
                <a16:creationId xmlns:a16="http://schemas.microsoft.com/office/drawing/2014/main" id="{ACDFAAE6-B143-8797-9FDC-2A8DAE194B45}"/>
              </a:ext>
            </a:extLst>
          </p:cNvPr>
          <p:cNvSpPr>
            <a:spLocks noGrp="1"/>
          </p:cNvSpPr>
          <p:nvPr>
            <p:ph type="sldNum" sz="quarter" idx="4"/>
          </p:nvPr>
        </p:nvSpPr>
        <p:spPr/>
        <p:txBody>
          <a:bodyPr/>
          <a:lstStyle/>
          <a:p>
            <a:fld id="{58C1EAFC-9660-4A13-8A2A-6D8F7B0405F6}" type="slidenum">
              <a:rPr lang="en-CA" smtClean="0"/>
              <a:t>9</a:t>
            </a:fld>
            <a:endParaRPr lang="en-CA" dirty="0"/>
          </a:p>
        </p:txBody>
      </p:sp>
      <p:sp>
        <p:nvSpPr>
          <p:cNvPr id="8" name="Content Placeholder 7">
            <a:extLst>
              <a:ext uri="{FF2B5EF4-FFF2-40B4-BE49-F238E27FC236}">
                <a16:creationId xmlns:a16="http://schemas.microsoft.com/office/drawing/2014/main" id="{C1328FC9-F9C5-40E0-4AD8-FE0AB6EF7BB5}"/>
              </a:ext>
            </a:extLst>
          </p:cNvPr>
          <p:cNvSpPr>
            <a:spLocks noGrp="1"/>
          </p:cNvSpPr>
          <p:nvPr>
            <p:ph sz="quarter" idx="15"/>
          </p:nvPr>
        </p:nvSpPr>
        <p:spPr/>
        <p:txBody>
          <a:bodyPr anchor="b" anchorCtr="0"/>
          <a:lstStyle/>
          <a:p>
            <a:r>
              <a:rPr lang="en-GB" sz="1050" dirty="0">
                <a:solidFill>
                  <a:schemeClr val="tx2"/>
                </a:solidFill>
                <a:latin typeface="Arial" panose="020B0604020202020204" pitchFamily="34" charset="0"/>
                <a:cs typeface="Arial" panose="020B0604020202020204" pitchFamily="34" charset="0"/>
              </a:rPr>
              <a:t>ATM, ataxia telangiectasia mutated; BRCA1/2, breast </a:t>
            </a:r>
            <a:r>
              <a:rPr lang="en-GB" sz="1050" dirty="0">
                <a:solidFill>
                  <a:schemeClr val="tx2"/>
                </a:solidFill>
              </a:rPr>
              <a:t>c</a:t>
            </a:r>
            <a:r>
              <a:rPr lang="en-GB" sz="1050" dirty="0">
                <a:solidFill>
                  <a:schemeClr val="tx2"/>
                </a:solidFill>
                <a:latin typeface="Arial" panose="020B0604020202020204" pitchFamily="34" charset="0"/>
                <a:cs typeface="Arial" panose="020B0604020202020204" pitchFamily="34" charset="0"/>
              </a:rPr>
              <a:t>ancer</a:t>
            </a:r>
            <a:r>
              <a:rPr lang="en-GB" sz="1050" dirty="0">
                <a:solidFill>
                  <a:schemeClr val="tx2"/>
                </a:solidFill>
              </a:rPr>
              <a:t> 1 and 2;</a:t>
            </a:r>
            <a:r>
              <a:rPr lang="en-GB" sz="1050" dirty="0">
                <a:solidFill>
                  <a:schemeClr val="tx2"/>
                </a:solidFill>
                <a:latin typeface="Arial" panose="020B0604020202020204" pitchFamily="34" charset="0"/>
                <a:cs typeface="Arial" panose="020B0604020202020204" pitchFamily="34" charset="0"/>
              </a:rPr>
              <a:t>DDR, DNA damage repair; </a:t>
            </a:r>
            <a:r>
              <a:rPr lang="en-US" sz="1050" dirty="0">
                <a:solidFill>
                  <a:schemeClr val="tx2"/>
                </a:solidFill>
                <a:latin typeface="Arial" panose="020B0604020202020204" pitchFamily="34" charset="0"/>
                <a:cs typeface="Arial" panose="020B0604020202020204" pitchFamily="34" charset="0"/>
              </a:rPr>
              <a:t>DNA, deoxyribonucleic acid; </a:t>
            </a:r>
            <a:r>
              <a:rPr lang="en-US" sz="1050" dirty="0" err="1">
                <a:solidFill>
                  <a:schemeClr val="tx2"/>
                </a:solidFill>
                <a:latin typeface="Arial" panose="020B0604020202020204" pitchFamily="34" charset="0"/>
                <a:cs typeface="Arial" panose="020B0604020202020204" pitchFamily="34" charset="0"/>
              </a:rPr>
              <a:t>MMRd</a:t>
            </a:r>
            <a:r>
              <a:rPr lang="en-US" sz="1050" dirty="0">
                <a:solidFill>
                  <a:schemeClr val="tx2"/>
                </a:solidFill>
                <a:latin typeface="Arial" panose="020B0604020202020204" pitchFamily="34" charset="0"/>
                <a:cs typeface="Arial" panose="020B0604020202020204" pitchFamily="34" charset="0"/>
              </a:rPr>
              <a:t>, mismatch repair deficient</a:t>
            </a:r>
            <a:endParaRPr lang="en-GB" sz="1050" dirty="0"/>
          </a:p>
          <a:p>
            <a:r>
              <a:rPr lang="en-CA" sz="1050" dirty="0">
                <a:solidFill>
                  <a:schemeClr val="tx2"/>
                </a:solidFill>
                <a:latin typeface="Arial" panose="020B0604020202020204" pitchFamily="34" charset="0"/>
                <a:cs typeface="Arial" panose="020B0604020202020204" pitchFamily="34" charset="0"/>
              </a:rPr>
              <a:t>Darst B et al. J Natl Cancer Inst 2021 </a:t>
            </a:r>
            <a:r>
              <a:rPr lang="es-ES" sz="1050" dirty="0">
                <a:solidFill>
                  <a:schemeClr val="tx2"/>
                </a:solidFill>
                <a:latin typeface="Arial" panose="020B0604020202020204" pitchFamily="34" charset="0"/>
                <a:cs typeface="Arial" panose="020B0604020202020204" pitchFamily="34" charset="0"/>
              </a:rPr>
              <a:t>113(5):616-25</a:t>
            </a:r>
            <a:r>
              <a:rPr lang="en-CA" sz="1050" dirty="0">
                <a:solidFill>
                  <a:schemeClr val="tx2"/>
                </a:solidFill>
                <a:latin typeface="Arial" panose="020B0604020202020204" pitchFamily="34" charset="0"/>
                <a:cs typeface="Arial" panose="020B0604020202020204" pitchFamily="34" charset="0"/>
              </a:rPr>
              <a:t>; Lee D et al. </a:t>
            </a:r>
            <a:r>
              <a:rPr lang="en-CA" sz="1050" dirty="0" err="1">
                <a:solidFill>
                  <a:schemeClr val="tx2"/>
                </a:solidFill>
                <a:latin typeface="Arial" panose="020B0604020202020204" pitchFamily="34" charset="0"/>
                <a:cs typeface="Arial" panose="020B0604020202020204" pitchFamily="34" charset="0"/>
              </a:rPr>
              <a:t>Eur</a:t>
            </a:r>
            <a:r>
              <a:rPr lang="en-CA" sz="1050" dirty="0">
                <a:solidFill>
                  <a:schemeClr val="tx2"/>
                </a:solidFill>
                <a:latin typeface="Arial" panose="020B0604020202020204" pitchFamily="34" charset="0"/>
                <a:cs typeface="Arial" panose="020B0604020202020204" pitchFamily="34" charset="0"/>
              </a:rPr>
              <a:t> </a:t>
            </a:r>
            <a:r>
              <a:rPr lang="en-CA" sz="1050" dirty="0" err="1">
                <a:solidFill>
                  <a:schemeClr val="tx2"/>
                </a:solidFill>
                <a:latin typeface="Arial" panose="020B0604020202020204" pitchFamily="34" charset="0"/>
                <a:cs typeface="Arial" panose="020B0604020202020204" pitchFamily="34" charset="0"/>
              </a:rPr>
              <a:t>Urol</a:t>
            </a:r>
            <a:r>
              <a:rPr lang="en-CA" sz="1050" dirty="0">
                <a:solidFill>
                  <a:schemeClr val="tx2"/>
                </a:solidFill>
                <a:latin typeface="Arial" panose="020B0604020202020204" pitchFamily="34" charset="0"/>
                <a:cs typeface="Arial" panose="020B0604020202020204" pitchFamily="34" charset="0"/>
              </a:rPr>
              <a:t> 2022 81(6):559-67; Warner E et al. Clin Cancer Res 2021 </a:t>
            </a:r>
            <a:r>
              <a:rPr lang="es-ES" sz="1050" dirty="0">
                <a:solidFill>
                  <a:schemeClr val="tx2"/>
                </a:solidFill>
                <a:latin typeface="Arial" panose="020B0604020202020204" pitchFamily="34" charset="0"/>
                <a:cs typeface="Arial" panose="020B0604020202020204" pitchFamily="34" charset="0"/>
              </a:rPr>
              <a:t>27(6):1650-62</a:t>
            </a:r>
            <a:r>
              <a:rPr lang="en-CA" sz="1050" dirty="0">
                <a:solidFill>
                  <a:schemeClr val="tx2"/>
                </a:solidFill>
                <a:latin typeface="Arial" panose="020B0604020202020204" pitchFamily="34" charset="0"/>
                <a:cs typeface="Arial" panose="020B0604020202020204" pitchFamily="34" charset="0"/>
              </a:rPr>
              <a:t>; </a:t>
            </a:r>
            <a:br>
              <a:rPr lang="en-CA" sz="1050" dirty="0">
                <a:solidFill>
                  <a:schemeClr val="tx2"/>
                </a:solidFill>
                <a:latin typeface="Arial" panose="020B0604020202020204" pitchFamily="34" charset="0"/>
                <a:cs typeface="Arial" panose="020B0604020202020204" pitchFamily="34" charset="0"/>
              </a:rPr>
            </a:br>
            <a:r>
              <a:rPr lang="en-CA" sz="1050" dirty="0">
                <a:solidFill>
                  <a:schemeClr val="tx2"/>
                </a:solidFill>
                <a:latin typeface="Arial" panose="020B0604020202020204" pitchFamily="34" charset="0"/>
                <a:cs typeface="Arial" panose="020B0604020202020204" pitchFamily="34" charset="0"/>
              </a:rPr>
              <a:t>Nicolosi P et al. JAMA Oncol. 2019 </a:t>
            </a:r>
            <a:r>
              <a:rPr lang="es-ES" sz="1050" dirty="0">
                <a:solidFill>
                  <a:schemeClr val="tx2"/>
                </a:solidFill>
                <a:latin typeface="Arial" panose="020B0604020202020204" pitchFamily="34" charset="0"/>
                <a:cs typeface="Arial" panose="020B0604020202020204" pitchFamily="34" charset="0"/>
              </a:rPr>
              <a:t>5(4):523-8</a:t>
            </a:r>
            <a:r>
              <a:rPr lang="en-CA" sz="1050" dirty="0">
                <a:solidFill>
                  <a:schemeClr val="tx2"/>
                </a:solidFill>
                <a:latin typeface="Arial" panose="020B0604020202020204" pitchFamily="34" charset="0"/>
                <a:cs typeface="Arial" panose="020B0604020202020204" pitchFamily="34" charset="0"/>
              </a:rPr>
              <a:t>; Pritchard C et al. N Engl J Med. 2016 </a:t>
            </a:r>
            <a:r>
              <a:rPr lang="es-ES" sz="1050" dirty="0">
                <a:solidFill>
                  <a:schemeClr val="tx2"/>
                </a:solidFill>
                <a:latin typeface="Arial" panose="020B0604020202020204" pitchFamily="34" charset="0"/>
                <a:cs typeface="Arial" panose="020B0604020202020204" pitchFamily="34" charset="0"/>
              </a:rPr>
              <a:t>375:443-53;</a:t>
            </a:r>
            <a:r>
              <a:rPr lang="en-CA" sz="1050" dirty="0">
                <a:solidFill>
                  <a:schemeClr val="tx2"/>
                </a:solidFill>
                <a:latin typeface="Arial" panose="020B0604020202020204" pitchFamily="34" charset="0"/>
                <a:cs typeface="Arial" panose="020B0604020202020204" pitchFamily="34" charset="0"/>
              </a:rPr>
              <a:t> </a:t>
            </a:r>
            <a:r>
              <a:rPr lang="pt-BR" sz="1050" dirty="0" err="1">
                <a:solidFill>
                  <a:schemeClr val="tx2"/>
                </a:solidFill>
                <a:latin typeface="Arial" panose="020B0604020202020204" pitchFamily="34" charset="0"/>
                <a:cs typeface="Arial" panose="020B0604020202020204" pitchFamily="34" charset="0"/>
              </a:rPr>
              <a:t>Abida</a:t>
            </a:r>
            <a:r>
              <a:rPr lang="pt-BR" sz="1050" dirty="0">
                <a:solidFill>
                  <a:schemeClr val="tx2"/>
                </a:solidFill>
                <a:latin typeface="Arial" panose="020B0604020202020204" pitchFamily="34" charset="0"/>
                <a:cs typeface="Arial" panose="020B0604020202020204" pitchFamily="34" charset="0"/>
              </a:rPr>
              <a:t> W et al, JCO </a:t>
            </a:r>
            <a:r>
              <a:rPr lang="pt-BR" sz="1050" dirty="0" err="1">
                <a:solidFill>
                  <a:schemeClr val="tx2"/>
                </a:solidFill>
                <a:latin typeface="Arial" panose="020B0604020202020204" pitchFamily="34" charset="0"/>
                <a:cs typeface="Arial" panose="020B0604020202020204" pitchFamily="34" charset="0"/>
              </a:rPr>
              <a:t>Precis</a:t>
            </a:r>
            <a:r>
              <a:rPr lang="pt-BR" sz="1050" dirty="0">
                <a:solidFill>
                  <a:schemeClr val="tx2"/>
                </a:solidFill>
                <a:latin typeface="Arial" panose="020B0604020202020204" pitchFamily="34" charset="0"/>
                <a:cs typeface="Arial" panose="020B0604020202020204" pitchFamily="34" charset="0"/>
              </a:rPr>
              <a:t> </a:t>
            </a:r>
            <a:r>
              <a:rPr lang="pt-BR" sz="1050" dirty="0" err="1">
                <a:solidFill>
                  <a:schemeClr val="tx2"/>
                </a:solidFill>
                <a:latin typeface="Arial" panose="020B0604020202020204" pitchFamily="34" charset="0"/>
                <a:cs typeface="Arial" panose="020B0604020202020204" pitchFamily="34" charset="0"/>
              </a:rPr>
              <a:t>Oncol</a:t>
            </a:r>
            <a:r>
              <a:rPr lang="pt-BR" sz="1050" dirty="0">
                <a:solidFill>
                  <a:schemeClr val="tx2"/>
                </a:solidFill>
                <a:latin typeface="Arial" panose="020B0604020202020204" pitchFamily="34" charset="0"/>
                <a:cs typeface="Arial" panose="020B0604020202020204" pitchFamily="34" charset="0"/>
              </a:rPr>
              <a:t>. 2017; </a:t>
            </a:r>
            <a:r>
              <a:rPr lang="pt-BR" sz="1050" dirty="0" err="1">
                <a:solidFill>
                  <a:schemeClr val="tx2"/>
                </a:solidFill>
                <a:latin typeface="Arial" panose="020B0604020202020204" pitchFamily="34" charset="0"/>
                <a:cs typeface="Arial" panose="020B0604020202020204" pitchFamily="34" charset="0"/>
              </a:rPr>
              <a:t>Abida</a:t>
            </a:r>
            <a:r>
              <a:rPr lang="pt-BR" sz="1050" dirty="0">
                <a:solidFill>
                  <a:schemeClr val="tx2"/>
                </a:solidFill>
                <a:latin typeface="Arial" panose="020B0604020202020204" pitchFamily="34" charset="0"/>
                <a:cs typeface="Arial" panose="020B0604020202020204" pitchFamily="34" charset="0"/>
              </a:rPr>
              <a:t> W et al, JAMA </a:t>
            </a:r>
            <a:r>
              <a:rPr lang="pt-BR" sz="1050" dirty="0" err="1">
                <a:solidFill>
                  <a:schemeClr val="tx2"/>
                </a:solidFill>
                <a:latin typeface="Arial" panose="020B0604020202020204" pitchFamily="34" charset="0"/>
                <a:cs typeface="Arial" panose="020B0604020202020204" pitchFamily="34" charset="0"/>
              </a:rPr>
              <a:t>Oncol</a:t>
            </a:r>
            <a:r>
              <a:rPr lang="pt-BR" sz="1050" dirty="0">
                <a:solidFill>
                  <a:schemeClr val="tx2"/>
                </a:solidFill>
                <a:latin typeface="Arial" panose="020B0604020202020204" pitchFamily="34" charset="0"/>
                <a:cs typeface="Arial" panose="020B0604020202020204" pitchFamily="34" charset="0"/>
              </a:rPr>
              <a:t>. 2019 5(4):471-478, </a:t>
            </a:r>
            <a:r>
              <a:rPr lang="pt-BR" sz="1050" dirty="0" err="1">
                <a:solidFill>
                  <a:schemeClr val="tx2"/>
                </a:solidFill>
                <a:latin typeface="Arial" panose="020B0604020202020204" pitchFamily="34" charset="0"/>
                <a:cs typeface="Arial" panose="020B0604020202020204" pitchFamily="34" charset="0"/>
              </a:rPr>
              <a:t>Valsecchi</a:t>
            </a:r>
            <a:r>
              <a:rPr lang="pt-BR" sz="1050" dirty="0">
                <a:solidFill>
                  <a:schemeClr val="tx2"/>
                </a:solidFill>
                <a:latin typeface="Arial" panose="020B0604020202020204" pitchFamily="34" charset="0"/>
                <a:cs typeface="Arial" panose="020B0604020202020204" pitchFamily="34" charset="0"/>
              </a:rPr>
              <a:t> AA et al, </a:t>
            </a:r>
            <a:r>
              <a:rPr lang="pt-BR" sz="1050" dirty="0" err="1">
                <a:solidFill>
                  <a:schemeClr val="tx2"/>
                </a:solidFill>
                <a:latin typeface="Arial" panose="020B0604020202020204" pitchFamily="34" charset="0"/>
                <a:cs typeface="Arial" panose="020B0604020202020204" pitchFamily="34" charset="0"/>
              </a:rPr>
              <a:t>Cancers</a:t>
            </a:r>
            <a:r>
              <a:rPr lang="pt-BR" sz="1050" dirty="0">
                <a:solidFill>
                  <a:schemeClr val="tx2"/>
                </a:solidFill>
                <a:latin typeface="Arial" panose="020B0604020202020204" pitchFamily="34" charset="0"/>
                <a:cs typeface="Arial" panose="020B0604020202020204" pitchFamily="34" charset="0"/>
              </a:rPr>
              <a:t> 2023, 15, 2435</a:t>
            </a:r>
            <a:endParaRPr lang="en-CA" sz="1050" dirty="0">
              <a:solidFill>
                <a:schemeClr val="tx2"/>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E0BAC06C-2ECC-4003-97C3-CD4F9B2C5C3E}"/>
              </a:ext>
            </a:extLst>
          </p:cNvPr>
          <p:cNvSpPr txBox="1"/>
          <p:nvPr/>
        </p:nvSpPr>
        <p:spPr>
          <a:xfrm>
            <a:off x="7915275" y="3028905"/>
            <a:ext cx="3667125" cy="1938992"/>
          </a:xfrm>
          <a:prstGeom prst="rect">
            <a:avLst/>
          </a:prstGeom>
          <a:solidFill>
            <a:schemeClr val="tx2"/>
          </a:solidFill>
        </p:spPr>
        <p:txBody>
          <a:bodyPr wrap="square" rtlCol="0">
            <a:spAutoFit/>
          </a:bodyPr>
          <a:lstStyle/>
          <a:p>
            <a:pPr algn="ctr"/>
            <a:r>
              <a:rPr lang="en-GB" sz="2000" dirty="0">
                <a:solidFill>
                  <a:schemeClr val="bg1"/>
                </a:solidFill>
                <a:latin typeface="Arial" panose="020B0604020202020204" pitchFamily="34" charset="0"/>
                <a:cs typeface="Arial" panose="020B0604020202020204" pitchFamily="34" charset="0"/>
              </a:rPr>
              <a:t>Overall, DNA damage repair gene alterations (germline and somatic, combined) are found in </a:t>
            </a:r>
            <a:r>
              <a:rPr lang="en-GB" sz="2000" b="1" dirty="0">
                <a:solidFill>
                  <a:schemeClr val="bg1"/>
                </a:solidFill>
                <a:latin typeface="Arial" panose="020B0604020202020204" pitchFamily="34" charset="0"/>
                <a:cs typeface="Arial" panose="020B0604020202020204" pitchFamily="34" charset="0"/>
              </a:rPr>
              <a:t>~10% of localised prostate cancer</a:t>
            </a:r>
            <a:r>
              <a:rPr lang="en-GB" sz="2000" dirty="0">
                <a:solidFill>
                  <a:schemeClr val="bg1"/>
                </a:solidFill>
                <a:latin typeface="Arial" panose="020B0604020202020204" pitchFamily="34" charset="0"/>
                <a:cs typeface="Arial" panose="020B0604020202020204" pitchFamily="34" charset="0"/>
              </a:rPr>
              <a:t> but up to </a:t>
            </a:r>
            <a:r>
              <a:rPr lang="en-GB" sz="2000" b="1" dirty="0">
                <a:solidFill>
                  <a:schemeClr val="bg1"/>
                </a:solidFill>
                <a:latin typeface="Arial" panose="020B0604020202020204" pitchFamily="34" charset="0"/>
                <a:cs typeface="Arial" panose="020B0604020202020204" pitchFamily="34" charset="0"/>
              </a:rPr>
              <a:t>25% of metastatic prostate cancer</a:t>
            </a:r>
          </a:p>
        </p:txBody>
      </p:sp>
    </p:spTree>
    <p:extLst>
      <p:ext uri="{BB962C8B-B14F-4D97-AF65-F5344CB8AC3E}">
        <p14:creationId xmlns:p14="http://schemas.microsoft.com/office/powerpoint/2010/main" val="4016878500"/>
      </p:ext>
    </p:extLst>
  </p:cSld>
  <p:clrMapOvr>
    <a:masterClrMapping/>
  </p:clrMapOvr>
  <p:transition>
    <p:fade/>
  </p:transition>
</p:sld>
</file>

<file path=ppt/theme/theme1.xml><?xml version="1.0" encoding="utf-8"?>
<a:theme xmlns:a="http://schemas.openxmlformats.org/drawingml/2006/main" name="Thème Office">
  <a:themeElements>
    <a:clrScheme name="Custom 4">
      <a:dk1>
        <a:srgbClr val="000000"/>
      </a:dk1>
      <a:lt1>
        <a:srgbClr val="FFFFFF"/>
      </a:lt1>
      <a:dk2>
        <a:srgbClr val="5D8298"/>
      </a:dk2>
      <a:lt2>
        <a:srgbClr val="EEECE1"/>
      </a:lt2>
      <a:accent1>
        <a:srgbClr val="C6573B"/>
      </a:accent1>
      <a:accent2>
        <a:srgbClr val="C0504D"/>
      </a:accent2>
      <a:accent3>
        <a:srgbClr val="E9D0CD"/>
      </a:accent3>
      <a:accent4>
        <a:srgbClr val="F4EAE7"/>
      </a:accent4>
      <a:accent5>
        <a:srgbClr val="ECE6ED"/>
      </a:accent5>
      <a:accent6>
        <a:srgbClr val="8B878B"/>
      </a:accent6>
      <a:hlink>
        <a:srgbClr val="C6573B"/>
      </a:hlink>
      <a:folHlink>
        <a:srgbClr val="C6573B"/>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400" dirty="0" smtClean="0">
            <a:solidFill>
              <a:srgbClr val="505050"/>
            </a:solidFill>
            <a:latin typeface="Aileron" charset="0"/>
            <a:ea typeface="Aileron" charset="0"/>
            <a:cs typeface="Aileron" charset="0"/>
          </a:defRPr>
        </a:defPPr>
      </a:lstStyle>
    </a:txDef>
  </a:objectDefaults>
  <a:extraClrSchemeLst/>
  <a:extLst>
    <a:ext uri="{05A4C25C-085E-4340-85A3-A5531E510DB2}">
      <thm15:themeFamily xmlns:thm15="http://schemas.microsoft.com/office/thememl/2012/main" name="test1" id="{6EE5619C-8EAA-A44B-80F2-E23E4FCA5203}" vid="{AB7894ED-5683-8E4A-9ED0-7D17E9D41A6D}"/>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GUCONNECT_template_v2-good</Template>
  <TotalTime>12444</TotalTime>
  <Words>4646</Words>
  <Application>Microsoft Office PowerPoint</Application>
  <PresentationFormat>Widescreen</PresentationFormat>
  <Paragraphs>699</Paragraphs>
  <Slides>28</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Aileron</vt:lpstr>
      <vt:lpstr>Arial</vt:lpstr>
      <vt:lpstr>Calibri</vt:lpstr>
      <vt:lpstr>Lucida Grande</vt:lpstr>
      <vt:lpstr>PT Sans Narrow</vt:lpstr>
      <vt:lpstr>Thème Office</vt:lpstr>
      <vt:lpstr>PowerPoint Presentation</vt:lpstr>
      <vt:lpstr>Precision ONCOLOGY ANIMATED VIDEO  sample collection, test request, guidelines, diagnostic modalities prostate cancer </vt:lpstr>
      <vt:lpstr>Educational objectives</vt:lpstr>
      <vt:lpstr>Clinical takeaways</vt:lpstr>
      <vt:lpstr>Developed by PRECISION ONCOLOGY COnnect</vt:lpstr>
      <vt:lpstr>Prostate cancer precision oncology testing landscape </vt:lpstr>
      <vt:lpstr>genomic testing</vt:lpstr>
      <vt:lpstr>Common genomic alterations in prostate cancer</vt:lpstr>
      <vt:lpstr>BRCA2 and other DNA damage repair genes are frequently altered in metastatic prostate cancer</vt:lpstr>
      <vt:lpstr>Clinical implications of testing</vt:lpstr>
      <vt:lpstr>BRCA2 alterations have clinical implications</vt:lpstr>
      <vt:lpstr>BRCA2 alterations have clinical implications:  latest data</vt:lpstr>
      <vt:lpstr>BRCA2 alterations have clinical implications:  latest data</vt:lpstr>
      <vt:lpstr>Clinically-relevant genomic alterations beyond  DNA damage repair pathways</vt:lpstr>
      <vt:lpstr>when and who to order biomarker testing for</vt:lpstr>
      <vt:lpstr>Who to test for DNA repair alterations?</vt:lpstr>
      <vt:lpstr>Considerations for when to test for HRRm are included in international guidelines</vt:lpstr>
      <vt:lpstr>DNA damage repair genes, beyond BRCA2 (what additional genes should be tested)</vt:lpstr>
      <vt:lpstr>At what stage should a test be ordered?</vt:lpstr>
      <vt:lpstr>Plasma free dna (ctdna)</vt:lpstr>
      <vt:lpstr>Mutations are just one mechanism of genomic alteration (copy losses are also important)</vt:lpstr>
      <vt:lpstr>Challenges, limitations and recommendations for prostate biomarker testing</vt:lpstr>
      <vt:lpstr>Operational limitations of somatic testing</vt:lpstr>
      <vt:lpstr>Common challenges and recommendations in prostate cancer genomic testing: Test ordering</vt:lpstr>
      <vt:lpstr>Common challenges and recommendations in prostate cancer genomic testing: Interpreting results</vt:lpstr>
      <vt:lpstr>conclusions</vt:lpstr>
      <vt:lpstr>Conclusions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de Microsoft Office</dc:creator>
  <cp:lastModifiedBy>Ros Bilton</cp:lastModifiedBy>
  <cp:revision>415</cp:revision>
  <cp:lastPrinted>2017-02-15T09:54:46Z</cp:lastPrinted>
  <dcterms:created xsi:type="dcterms:W3CDTF">2016-10-14T09:38:18Z</dcterms:created>
  <dcterms:modified xsi:type="dcterms:W3CDTF">2024-09-20T19:52:40Z</dcterms:modified>
</cp:coreProperties>
</file>