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96" r:id="rId2"/>
    <p:sldMasterId id="2147483699" r:id="rId3"/>
  </p:sldMasterIdLst>
  <p:notesMasterIdLst>
    <p:notesMasterId r:id="rId29"/>
  </p:notesMasterIdLst>
  <p:handoutMasterIdLst>
    <p:handoutMasterId r:id="rId30"/>
  </p:handoutMasterIdLst>
  <p:sldIdLst>
    <p:sldId id="12537" r:id="rId4"/>
    <p:sldId id="2147482374" r:id="rId5"/>
    <p:sldId id="12293" r:id="rId6"/>
    <p:sldId id="2147482392" r:id="rId7"/>
    <p:sldId id="2147482394" r:id="rId8"/>
    <p:sldId id="2147482376" r:id="rId9"/>
    <p:sldId id="2147474430" r:id="rId10"/>
    <p:sldId id="2147474458" r:id="rId11"/>
    <p:sldId id="2147482377" r:id="rId12"/>
    <p:sldId id="2147482393" r:id="rId13"/>
    <p:sldId id="2147482378" r:id="rId14"/>
    <p:sldId id="2147482380" r:id="rId15"/>
    <p:sldId id="2147482395" r:id="rId16"/>
    <p:sldId id="2147482396" r:id="rId17"/>
    <p:sldId id="2147482379" r:id="rId18"/>
    <p:sldId id="2147474491" r:id="rId19"/>
    <p:sldId id="2147482382" r:id="rId20"/>
    <p:sldId id="2147482383" r:id="rId21"/>
    <p:sldId id="2147482384" r:id="rId22"/>
    <p:sldId id="2147482397" r:id="rId23"/>
    <p:sldId id="2147482398" r:id="rId24"/>
    <p:sldId id="2147482385" r:id="rId25"/>
    <p:sldId id="2147482399" r:id="rId26"/>
    <p:sldId id="2147482400" r:id="rId27"/>
    <p:sldId id="12539" r:id="rId28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710" userDrawn="1">
          <p15:clr>
            <a:srgbClr val="A4A3A4"/>
          </p15:clr>
        </p15:guide>
        <p15:guide id="4" orient="horz" pos="2773" userDrawn="1">
          <p15:clr>
            <a:srgbClr val="A4A3A4"/>
          </p15:clr>
        </p15:guide>
        <p15:guide id="5" orient="horz" pos="32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79B62A-1C92-1318-9C0A-A485E2FEF9AC}" name="Fact check" initials="HD" userId="Fact check" providerId="None"/>
  <p188:author id="{9F92AC40-C2DF-94FC-BD86-0B725610EE60}" name="Veronica Thomlinson" initials="VT" userId="86320afa48644b50" providerId="Windows Live"/>
  <p188:author id="{3E0F175B-B7E1-4B2F-F211-00C49472AABF}" name="Tonke de Jong" initials="Td" userId="571bb474b2c2e353" providerId="Windows Live"/>
  <p188:author id="{BA203774-26AF-7DC6-696C-D1D6181E9F23}" name="Howard Donohue" initials="HD" userId="4648ce945642090e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ke de Jong" initials="Td" lastIdx="2" clrIdx="0">
    <p:extLst>
      <p:ext uri="{19B8F6BF-5375-455C-9EA6-DF929625EA0E}">
        <p15:presenceInfo xmlns:p15="http://schemas.microsoft.com/office/powerpoint/2012/main" userId="571bb474b2c2e3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00FF"/>
    <a:srgbClr val="FC04C1"/>
    <a:srgbClr val="505050"/>
    <a:srgbClr val="000000"/>
    <a:srgbClr val="EAD1CE"/>
    <a:srgbClr val="03C750"/>
    <a:srgbClr val="FFA402"/>
    <a:srgbClr val="5D8298"/>
    <a:srgbClr val="C65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85" autoAdjust="0"/>
    <p:restoredTop sz="88545" autoAdjust="0"/>
  </p:normalViewPr>
  <p:slideViewPr>
    <p:cSldViewPr snapToObjects="1">
      <p:cViewPr varScale="1">
        <p:scale>
          <a:sx n="98" d="100"/>
          <a:sy n="98" d="100"/>
        </p:scale>
        <p:origin x="928" y="192"/>
      </p:cViewPr>
      <p:guideLst>
        <p:guide orient="horz" pos="2160"/>
        <p:guide pos="3840"/>
        <p:guide pos="3710"/>
        <p:guide orient="horz" pos="2773"/>
        <p:guide orient="horz" pos="32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50" d="100"/>
        <a:sy n="150" d="100"/>
      </p:scale>
      <p:origin x="0" y="-3644"/>
    </p:cViewPr>
  </p:sorterViewPr>
  <p:notesViewPr>
    <p:cSldViewPr snapToObjects="1" showGuides="1">
      <p:cViewPr varScale="1">
        <p:scale>
          <a:sx n="120" d="100"/>
          <a:sy n="120" d="100"/>
        </p:scale>
        <p:origin x="3896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8/10/relationships/authors" Target="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Grade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Month 1 (N=195)</c:v>
                </c:pt>
                <c:pt idx="1">
                  <c:v>Month 2 (N=191)</c:v>
                </c:pt>
                <c:pt idx="2">
                  <c:v>Month 3 (N=185)</c:v>
                </c:pt>
                <c:pt idx="3">
                  <c:v>Month 4 (N=172)</c:v>
                </c:pt>
                <c:pt idx="4">
                  <c:v>Month 5 (N=160)</c:v>
                </c:pt>
                <c:pt idx="5">
                  <c:v>Month 6 (N=141)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2.1</c:v>
                </c:pt>
                <c:pt idx="1">
                  <c:v>2.6</c:v>
                </c:pt>
                <c:pt idx="2">
                  <c:v>1.1000000000000001</c:v>
                </c:pt>
                <c:pt idx="3">
                  <c:v>0.6</c:v>
                </c:pt>
                <c:pt idx="4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15-1E4E-B0D5-335364B573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Grade 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Month 1 (N=195)</c:v>
                </c:pt>
                <c:pt idx="1">
                  <c:v>Month 2 (N=191)</c:v>
                </c:pt>
                <c:pt idx="2">
                  <c:v>Month 3 (N=185)</c:v>
                </c:pt>
                <c:pt idx="3">
                  <c:v>Month 4 (N=172)</c:v>
                </c:pt>
                <c:pt idx="4">
                  <c:v>Month 5 (N=160)</c:v>
                </c:pt>
                <c:pt idx="5">
                  <c:v>Month 6 (N=141)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13.3</c:v>
                </c:pt>
                <c:pt idx="1">
                  <c:v>3.1</c:v>
                </c:pt>
                <c:pt idx="2">
                  <c:v>4.3</c:v>
                </c:pt>
                <c:pt idx="3">
                  <c:v>2.9</c:v>
                </c:pt>
                <c:pt idx="4">
                  <c:v>3.1</c:v>
                </c:pt>
                <c:pt idx="5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15-1E4E-B0D5-335364B573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Grade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Month 1 (N=195)</c:v>
                </c:pt>
                <c:pt idx="1">
                  <c:v>Month 2 (N=191)</c:v>
                </c:pt>
                <c:pt idx="2">
                  <c:v>Month 3 (N=185)</c:v>
                </c:pt>
                <c:pt idx="3">
                  <c:v>Month 4 (N=172)</c:v>
                </c:pt>
                <c:pt idx="4">
                  <c:v>Month 5 (N=160)</c:v>
                </c:pt>
                <c:pt idx="5">
                  <c:v>Month 6 (N=141)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18.399999999999999</c:v>
                </c:pt>
                <c:pt idx="1">
                  <c:v>7.3</c:v>
                </c:pt>
                <c:pt idx="2">
                  <c:v>3.2</c:v>
                </c:pt>
                <c:pt idx="3">
                  <c:v>1.7</c:v>
                </c:pt>
                <c:pt idx="4">
                  <c:v>3.8</c:v>
                </c:pt>
                <c:pt idx="5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15-1E4E-B0D5-335364B5732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400964976"/>
        <c:axId val="1554963648"/>
      </c:barChart>
      <c:catAx>
        <c:axId val="1400964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54963648"/>
        <c:crosses val="autoZero"/>
        <c:auto val="1"/>
        <c:lblAlgn val="ctr"/>
        <c:lblOffset val="100"/>
        <c:noMultiLvlLbl val="0"/>
      </c:catAx>
      <c:valAx>
        <c:axId val="1554963648"/>
        <c:scaling>
          <c:orientation val="minMax"/>
          <c:max val="6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0096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780233306102766"/>
          <c:y val="3.7289181821331396E-2"/>
          <c:w val="0.13153308092368107"/>
          <c:h val="0.183091280744004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4895-A7AF-EB49-BC80-D77792D61F32}" type="datetime1">
              <a:rPr lang="en-US" smtClean="0"/>
              <a:pPr/>
              <a:t>9/6/24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9/6/24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B123C338-59A2-D045-8BC2-36A9AE6F25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3825" y="757238"/>
            <a:ext cx="6723063" cy="37814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02073BA0-CAF9-7144-BDB5-0B94A981EF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6628" name="Footer Placeholder 3">
            <a:extLst>
              <a:ext uri="{FF2B5EF4-FFF2-40B4-BE49-F238E27FC236}">
                <a16:creationId xmlns:a16="http://schemas.microsoft.com/office/drawing/2014/main" id="{05D71DEE-9794-FB4D-925B-E6E71B8BB29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6629" name="Slide Number Placeholder 4">
            <a:extLst>
              <a:ext uri="{FF2B5EF4-FFF2-40B4-BE49-F238E27FC236}">
                <a16:creationId xmlns:a16="http://schemas.microsoft.com/office/drawing/2014/main" id="{D8DC7DA2-D801-E34C-8222-EEB1DF9D2C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636EBD-55A7-8F4E-8235-B6DE7C059A1B}" type="slidenum">
              <a:rPr lang="fr-FR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fr-FR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3626E-BC0F-674C-9570-A9D62C09EB5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038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B123C338-59A2-D045-8BC2-36A9AE6F25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3825" y="757238"/>
            <a:ext cx="6723063" cy="37814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02073BA0-CAF9-7144-BDB5-0B94A981EF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6628" name="Footer Placeholder 3">
            <a:extLst>
              <a:ext uri="{FF2B5EF4-FFF2-40B4-BE49-F238E27FC236}">
                <a16:creationId xmlns:a16="http://schemas.microsoft.com/office/drawing/2014/main" id="{05D71DEE-9794-FB4D-925B-E6E71B8BB29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6629" name="Slide Number Placeholder 4">
            <a:extLst>
              <a:ext uri="{FF2B5EF4-FFF2-40B4-BE49-F238E27FC236}">
                <a16:creationId xmlns:a16="http://schemas.microsoft.com/office/drawing/2014/main" id="{D8DC7DA2-D801-E34C-8222-EEB1DF9D2C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636EBD-55A7-8F4E-8235-B6DE7C059A1B}" type="slidenum">
              <a:rPr lang="fr-FR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fr-FR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856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1170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B123C338-59A2-D045-8BC2-36A9AE6F25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3825" y="757238"/>
            <a:ext cx="6723063" cy="37814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02073BA0-CAF9-7144-BDB5-0B94A981EF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6628" name="Footer Placeholder 3">
            <a:extLst>
              <a:ext uri="{FF2B5EF4-FFF2-40B4-BE49-F238E27FC236}">
                <a16:creationId xmlns:a16="http://schemas.microsoft.com/office/drawing/2014/main" id="{05D71DEE-9794-FB4D-925B-E6E71B8BB29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6629" name="Slide Number Placeholder 4">
            <a:extLst>
              <a:ext uri="{FF2B5EF4-FFF2-40B4-BE49-F238E27FC236}">
                <a16:creationId xmlns:a16="http://schemas.microsoft.com/office/drawing/2014/main" id="{D8DC7DA2-D801-E34C-8222-EEB1DF9D2C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636EBD-55A7-8F4E-8235-B6DE7C059A1B}" type="slidenum">
              <a:rPr lang="fr-FR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fr-FR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466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B123C338-59A2-D045-8BC2-36A9AE6F25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3825" y="757238"/>
            <a:ext cx="6723063" cy="37814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02073BA0-CAF9-7144-BDB5-0B94A981EF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6628" name="Footer Placeholder 3">
            <a:extLst>
              <a:ext uri="{FF2B5EF4-FFF2-40B4-BE49-F238E27FC236}">
                <a16:creationId xmlns:a16="http://schemas.microsoft.com/office/drawing/2014/main" id="{05D71DEE-9794-FB4D-925B-E6E71B8BB29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6629" name="Slide Number Placeholder 4">
            <a:extLst>
              <a:ext uri="{FF2B5EF4-FFF2-40B4-BE49-F238E27FC236}">
                <a16:creationId xmlns:a16="http://schemas.microsoft.com/office/drawing/2014/main" id="{D8DC7DA2-D801-E34C-8222-EEB1DF9D2C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636EBD-55A7-8F4E-8235-B6DE7C059A1B}" type="slidenum">
              <a:rPr lang="fr-FR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fr-FR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713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B123C338-59A2-D045-8BC2-36A9AE6F25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3825" y="757238"/>
            <a:ext cx="6723063" cy="37814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02073BA0-CAF9-7144-BDB5-0B94A981EF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6628" name="Footer Placeholder 3">
            <a:extLst>
              <a:ext uri="{FF2B5EF4-FFF2-40B4-BE49-F238E27FC236}">
                <a16:creationId xmlns:a16="http://schemas.microsoft.com/office/drawing/2014/main" id="{05D71DEE-9794-FB4D-925B-E6E71B8BB29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6629" name="Slide Number Placeholder 4">
            <a:extLst>
              <a:ext uri="{FF2B5EF4-FFF2-40B4-BE49-F238E27FC236}">
                <a16:creationId xmlns:a16="http://schemas.microsoft.com/office/drawing/2014/main" id="{D8DC7DA2-D801-E34C-8222-EEB1DF9D2C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defTabSz="4658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636EBD-55A7-8F4E-8235-B6DE7C059A1B}" type="slidenum">
              <a:rPr lang="fr-FR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24</a:t>
            </a:fld>
            <a:endParaRPr lang="fr-FR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967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>
            <a:extLst>
              <a:ext uri="{FF2B5EF4-FFF2-40B4-BE49-F238E27FC236}">
                <a16:creationId xmlns:a16="http://schemas.microsoft.com/office/drawing/2014/main" id="{63CDFBB4-5FEF-3B47-9ED7-4017F3E180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>
            <a:extLst>
              <a:ext uri="{FF2B5EF4-FFF2-40B4-BE49-F238E27FC236}">
                <a16:creationId xmlns:a16="http://schemas.microsoft.com/office/drawing/2014/main" id="{D317C09D-DCEC-144D-8A18-2039C1DB81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67587" name="Footer Placeholder 3">
            <a:extLst>
              <a:ext uri="{FF2B5EF4-FFF2-40B4-BE49-F238E27FC236}">
                <a16:creationId xmlns:a16="http://schemas.microsoft.com/office/drawing/2014/main" id="{110BC07E-7F54-0145-8965-1F344066FA5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7588" name="Slide Number Placeholder 4">
            <a:extLst>
              <a:ext uri="{FF2B5EF4-FFF2-40B4-BE49-F238E27FC236}">
                <a16:creationId xmlns:a16="http://schemas.microsoft.com/office/drawing/2014/main" id="{CC97B9F2-7B6A-B442-8581-6E3644EA9D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7EBF8-C25E-5747-B608-611B37692F4F}" type="slidenum">
              <a:rPr kumimoji="0" lang="fr-F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381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-frXH01_UXY" TargetMode="External"/><Relationship Id="rId13" Type="http://schemas.openxmlformats.org/officeDocument/2006/relationships/image" Target="../media/image9.png"/><Relationship Id="rId18" Type="http://schemas.openxmlformats.org/officeDocument/2006/relationships/image" Target="../media/image13.svg"/><Relationship Id="rId3" Type="http://schemas.openxmlformats.org/officeDocument/2006/relationships/image" Target="../media/image4.svg"/><Relationship Id="rId21" Type="http://schemas.openxmlformats.org/officeDocument/2006/relationships/image" Target="../media/image16.png"/><Relationship Id="rId7" Type="http://schemas.openxmlformats.org/officeDocument/2006/relationships/hyperlink" Target="https://www.linkedin.com/company/cor2ed/" TargetMode="External"/><Relationship Id="rId12" Type="http://schemas.openxmlformats.org/officeDocument/2006/relationships/hyperlink" Target="https://twitter.com/COR2EDMedEd" TargetMode="External"/><Relationship Id="rId17" Type="http://schemas.openxmlformats.org/officeDocument/2006/relationships/image" Target="../media/image12.png"/><Relationship Id="rId2" Type="http://schemas.openxmlformats.org/officeDocument/2006/relationships/image" Target="../media/image3.png"/><Relationship Id="rId16" Type="http://schemas.openxmlformats.org/officeDocument/2006/relationships/hyperlink" Target="mailto:info@cor2ed.com" TargetMode="External"/><Relationship Id="rId20" Type="http://schemas.openxmlformats.org/officeDocument/2006/relationships/image" Target="../media/image15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11" Type="http://schemas.openxmlformats.org/officeDocument/2006/relationships/image" Target="../media/image8.svg"/><Relationship Id="rId24" Type="http://schemas.openxmlformats.org/officeDocument/2006/relationships/image" Target="../media/image19.svg"/><Relationship Id="rId5" Type="http://schemas.openxmlformats.org/officeDocument/2006/relationships/image" Target="../media/image6.svg"/><Relationship Id="rId15" Type="http://schemas.openxmlformats.org/officeDocument/2006/relationships/image" Target="../media/image11.svg"/><Relationship Id="rId23" Type="http://schemas.openxmlformats.org/officeDocument/2006/relationships/image" Target="../media/image18.pn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hyperlink" Target="https://cor2ed.com/" TargetMode="External"/><Relationship Id="rId14" Type="http://schemas.openxmlformats.org/officeDocument/2006/relationships/image" Target="../media/image10.png"/><Relationship Id="rId22" Type="http://schemas.openxmlformats.org/officeDocument/2006/relationships/image" Target="../media/image17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s://cor2ed.com/" TargetMode="External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5.png"/><Relationship Id="rId7" Type="http://schemas.openxmlformats.org/officeDocument/2006/relationships/hyperlink" Target="https://youtu.be/-frXH01_UXY" TargetMode="External"/><Relationship Id="rId12" Type="http://schemas.openxmlformats.org/officeDocument/2006/relationships/hyperlink" Target="mailto:info@cor2ed.com" TargetMode="External"/><Relationship Id="rId17" Type="http://schemas.openxmlformats.org/officeDocument/2006/relationships/image" Target="../media/image16.png"/><Relationship Id="rId2" Type="http://schemas.openxmlformats.org/officeDocument/2006/relationships/image" Target="../media/image20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cor2ed/" TargetMode="External"/><Relationship Id="rId11" Type="http://schemas.openxmlformats.org/officeDocument/2006/relationships/hyperlink" Target="https://twitter.com/COR2EDMedEd" TargetMode="External"/><Relationship Id="rId5" Type="http://schemas.openxmlformats.org/officeDocument/2006/relationships/image" Target="../media/image2.png"/><Relationship Id="rId15" Type="http://schemas.openxmlformats.org/officeDocument/2006/relationships/image" Target="../media/image14.png"/><Relationship Id="rId10" Type="http://schemas.openxmlformats.org/officeDocument/2006/relationships/image" Target="../media/image8.svg"/><Relationship Id="rId19" Type="http://schemas.openxmlformats.org/officeDocument/2006/relationships/image" Target="../media/image18.png"/><Relationship Id="rId4" Type="http://schemas.openxmlformats.org/officeDocument/2006/relationships/image" Target="../media/image6.svg"/><Relationship Id="rId9" Type="http://schemas.openxmlformats.org/officeDocument/2006/relationships/image" Target="../media/image7.png"/><Relationship Id="rId14" Type="http://schemas.openxmlformats.org/officeDocument/2006/relationships/image" Target="../media/image13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hyperlink" Target="https://cor2ed.com/" TargetMode="External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5.png"/><Relationship Id="rId7" Type="http://schemas.openxmlformats.org/officeDocument/2006/relationships/hyperlink" Target="https://youtu.be/-frXH01_UXY" TargetMode="External"/><Relationship Id="rId12" Type="http://schemas.openxmlformats.org/officeDocument/2006/relationships/hyperlink" Target="mailto:info@cor2ed.com" TargetMode="External"/><Relationship Id="rId17" Type="http://schemas.openxmlformats.org/officeDocument/2006/relationships/image" Target="../media/image16.png"/><Relationship Id="rId2" Type="http://schemas.openxmlformats.org/officeDocument/2006/relationships/image" Target="../media/image2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linkedin.com/company/cor2ed/" TargetMode="External"/><Relationship Id="rId11" Type="http://schemas.openxmlformats.org/officeDocument/2006/relationships/hyperlink" Target="https://twitter.com/COR2EDMedEd" TargetMode="External"/><Relationship Id="rId5" Type="http://schemas.openxmlformats.org/officeDocument/2006/relationships/image" Target="../media/image2.png"/><Relationship Id="rId15" Type="http://schemas.openxmlformats.org/officeDocument/2006/relationships/image" Target="../media/image14.png"/><Relationship Id="rId10" Type="http://schemas.openxmlformats.org/officeDocument/2006/relationships/image" Target="../media/image8.svg"/><Relationship Id="rId19" Type="http://schemas.openxmlformats.org/officeDocument/2006/relationships/image" Target="../media/image18.png"/><Relationship Id="rId4" Type="http://schemas.openxmlformats.org/officeDocument/2006/relationships/image" Target="../media/image6.svg"/><Relationship Id="rId9" Type="http://schemas.openxmlformats.org/officeDocument/2006/relationships/image" Target="../media/image7.png"/><Relationship Id="rId14" Type="http://schemas.openxmlformats.org/officeDocument/2006/relationships/image" Target="../media/image13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7.svg"/><Relationship Id="rId18" Type="http://schemas.openxmlformats.org/officeDocument/2006/relationships/image" Target="../media/image12.png"/><Relationship Id="rId26" Type="http://schemas.openxmlformats.org/officeDocument/2006/relationships/hyperlink" Target="https://www.linkedin.com/company/23765823" TargetMode="External"/><Relationship Id="rId3" Type="http://schemas.openxmlformats.org/officeDocument/2006/relationships/image" Target="../media/image23.svg"/><Relationship Id="rId21" Type="http://schemas.openxmlformats.org/officeDocument/2006/relationships/image" Target="../media/image30.svg"/><Relationship Id="rId7" Type="http://schemas.openxmlformats.org/officeDocument/2006/relationships/image" Target="../media/image25.svg"/><Relationship Id="rId12" Type="http://schemas.openxmlformats.org/officeDocument/2006/relationships/image" Target="../media/image7.png"/><Relationship Id="rId17" Type="http://schemas.openxmlformats.org/officeDocument/2006/relationships/hyperlink" Target="mailto:info@cor2ed" TargetMode="External"/><Relationship Id="rId25" Type="http://schemas.openxmlformats.org/officeDocument/2006/relationships/image" Target="../media/image32.svg"/><Relationship Id="rId2" Type="http://schemas.openxmlformats.org/officeDocument/2006/relationships/image" Target="../media/image22.png"/><Relationship Id="rId16" Type="http://schemas.openxmlformats.org/officeDocument/2006/relationships/image" Target="../media/image28.svg"/><Relationship Id="rId20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hyperlink" Target="https://cor2ed.com/" TargetMode="External"/><Relationship Id="rId24" Type="http://schemas.openxmlformats.org/officeDocument/2006/relationships/image" Target="../media/image18.png"/><Relationship Id="rId5" Type="http://schemas.openxmlformats.org/officeDocument/2006/relationships/image" Target="../media/image24.svg"/><Relationship Id="rId15" Type="http://schemas.openxmlformats.org/officeDocument/2006/relationships/image" Target="../media/image10.png"/><Relationship Id="rId23" Type="http://schemas.openxmlformats.org/officeDocument/2006/relationships/image" Target="../media/image31.svg"/><Relationship Id="rId28" Type="http://schemas.openxmlformats.org/officeDocument/2006/relationships/image" Target="../media/image33.png"/><Relationship Id="rId10" Type="http://schemas.openxmlformats.org/officeDocument/2006/relationships/hyperlink" Target="https://youtu.be/-frXH01_UXY" TargetMode="External"/><Relationship Id="rId19" Type="http://schemas.openxmlformats.org/officeDocument/2006/relationships/image" Target="../media/image29.svg"/><Relationship Id="rId4" Type="http://schemas.openxmlformats.org/officeDocument/2006/relationships/image" Target="../media/image3.png"/><Relationship Id="rId9" Type="http://schemas.openxmlformats.org/officeDocument/2006/relationships/image" Target="../media/image26.png"/><Relationship Id="rId14" Type="http://schemas.openxmlformats.org/officeDocument/2006/relationships/hyperlink" Target="https://twitter.com/LYM_MM_CONNECT" TargetMode="External"/><Relationship Id="rId22" Type="http://schemas.openxmlformats.org/officeDocument/2006/relationships/image" Target="../media/image16.png"/><Relationship Id="rId27" Type="http://schemas.openxmlformats.org/officeDocument/2006/relationships/hyperlink" Target="https://lymphomamyelomaconnect.cor2ed.com/" TargetMode="Externa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hyperlink" Target="mailto:info@cor2ed.com" TargetMode="External"/><Relationship Id="rId26" Type="http://schemas.openxmlformats.org/officeDocument/2006/relationships/image" Target="../media/image32.svg"/><Relationship Id="rId3" Type="http://schemas.openxmlformats.org/officeDocument/2006/relationships/image" Target="../media/image23.svg"/><Relationship Id="rId21" Type="http://schemas.openxmlformats.org/officeDocument/2006/relationships/image" Target="../media/image14.png"/><Relationship Id="rId7" Type="http://schemas.openxmlformats.org/officeDocument/2006/relationships/image" Target="../media/image25.svg"/><Relationship Id="rId12" Type="http://schemas.openxmlformats.org/officeDocument/2006/relationships/hyperlink" Target="https://cor2ed.com/" TargetMode="External"/><Relationship Id="rId17" Type="http://schemas.openxmlformats.org/officeDocument/2006/relationships/image" Target="../media/image28.svg"/><Relationship Id="rId25" Type="http://schemas.openxmlformats.org/officeDocument/2006/relationships/image" Target="../media/image18.png"/><Relationship Id="rId2" Type="http://schemas.openxmlformats.org/officeDocument/2006/relationships/image" Target="../media/image22.png"/><Relationship Id="rId16" Type="http://schemas.openxmlformats.org/officeDocument/2006/relationships/image" Target="../media/image10.png"/><Relationship Id="rId20" Type="http://schemas.openxmlformats.org/officeDocument/2006/relationships/image" Target="../media/image29.svg"/><Relationship Id="rId29" Type="http://schemas.openxmlformats.org/officeDocument/2006/relationships/hyperlink" Target="https://cor2ed.com/connects/breast-cancer-connect/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hyperlink" Target="https://youtu.be/-frXH01_UXY" TargetMode="External"/><Relationship Id="rId24" Type="http://schemas.openxmlformats.org/officeDocument/2006/relationships/image" Target="../media/image31.svg"/><Relationship Id="rId5" Type="http://schemas.openxmlformats.org/officeDocument/2006/relationships/image" Target="../media/image24.svg"/><Relationship Id="rId15" Type="http://schemas.openxmlformats.org/officeDocument/2006/relationships/hyperlink" Target="https://twitter.com/BreastCaConnect" TargetMode="External"/><Relationship Id="rId23" Type="http://schemas.openxmlformats.org/officeDocument/2006/relationships/image" Target="../media/image16.png"/><Relationship Id="rId28" Type="http://schemas.openxmlformats.org/officeDocument/2006/relationships/hyperlink" Target="https://www.linkedin.com/company/giconnect/" TargetMode="External"/><Relationship Id="rId10" Type="http://schemas.openxmlformats.org/officeDocument/2006/relationships/hyperlink" Target="https://www.linkedin.com/company/breastcancerconnect" TargetMode="External"/><Relationship Id="rId19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26.png"/><Relationship Id="rId14" Type="http://schemas.openxmlformats.org/officeDocument/2006/relationships/image" Target="../media/image27.svg"/><Relationship Id="rId22" Type="http://schemas.openxmlformats.org/officeDocument/2006/relationships/image" Target="../media/image30.svg"/><Relationship Id="rId27" Type="http://schemas.openxmlformats.org/officeDocument/2006/relationships/hyperlink" Target="mailto:info@cor2ed" TargetMode="External"/><Relationship Id="rId30" Type="http://schemas.openxmlformats.org/officeDocument/2006/relationships/image" Target="../media/image34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57E139-C270-754F-B59D-15903DDAF3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4661" y="2758363"/>
            <a:ext cx="5042678" cy="1341275"/>
          </a:xfrm>
          <a:prstGeom prst="rect">
            <a:avLst/>
          </a:prstGeom>
        </p:spPr>
      </p:pic>
      <p:pic>
        <p:nvPicPr>
          <p:cNvPr id="4" name="Image 4">
            <a:extLst>
              <a:ext uri="{FF2B5EF4-FFF2-40B4-BE49-F238E27FC236}">
                <a16:creationId xmlns:a16="http://schemas.microsoft.com/office/drawing/2014/main" id="{14387B29-F50D-2040-8C97-7FCDF346B9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834907" y="-1012042"/>
            <a:ext cx="4833937" cy="77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i="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8F82FB2-1400-8B4D-AF68-7358C7D763C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ACAFAA1B-DD9E-D12A-041A-2478C7EF6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10961184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228609"/>
            <a:ext cx="5181600" cy="4657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1270567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+mj-lt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+mj-lt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A6F5460-BA6D-C940-BFC5-F19A378019C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76671A92-8E7E-7CF5-89DA-B5258B69D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1270566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+mn-lt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+mn-lt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1270565"/>
            <a:ext cx="518675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</a:defRPr>
            </a:lvl3pPr>
            <a:lvl4pPr marL="1714500" indent="-342900">
              <a:buFont typeface="Arial" charset="0"/>
              <a:buChar char="•"/>
              <a:defRPr sz="2000">
                <a:latin typeface="+mj-lt"/>
              </a:defRPr>
            </a:lvl4pPr>
            <a:lvl5pPr marL="2171700" indent="-342900">
              <a:buFont typeface="Arial" charset="0"/>
              <a:buChar char="•"/>
              <a:defRPr>
                <a:latin typeface="+mj-lt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10961184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4C57E3B-0ABB-774B-B376-C8D0F23077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536470EF-27EB-F92D-4A4C-4B75E7C7D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4" y="1403491"/>
            <a:ext cx="5186755" cy="71520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2348880"/>
            <a:ext cx="542398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  <a:p>
            <a:endParaRPr lang="en-GB" noProof="0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2348880"/>
            <a:ext cx="518675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</a:defRPr>
            </a:lvl3pPr>
            <a:lvl4pPr marL="1714500" indent="-342900">
              <a:buFont typeface="Arial" charset="0"/>
              <a:buChar char="•"/>
              <a:defRPr sz="2000"/>
            </a:lvl4pPr>
            <a:lvl5pPr marL="2171700" indent="-342900">
              <a:buFont typeface="Arial" charset="0"/>
              <a:buChar char="•"/>
              <a:defRPr/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12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621215" y="260350"/>
            <a:ext cx="10961184" cy="865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 cap="all" spc="1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21" name="Espace réservé du texte 16"/>
          <p:cNvSpPr>
            <a:spLocks noGrp="1"/>
          </p:cNvSpPr>
          <p:nvPr>
            <p:ph type="body" sz="quarter" idx="14" hasCustomPrompt="1"/>
          </p:nvPr>
        </p:nvSpPr>
        <p:spPr>
          <a:xfrm>
            <a:off x="6158414" y="1408029"/>
            <a:ext cx="5423985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E3E2C06-97AD-9943-860F-21FF17408A8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C5C49C56-D619-F575-28CE-284F9724A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35662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re 1">
            <a:extLst>
              <a:ext uri="{FF2B5EF4-FFF2-40B4-BE49-F238E27FC236}">
                <a16:creationId xmlns:a16="http://schemas.microsoft.com/office/drawing/2014/main" id="{F09C896A-B4EB-0F4C-96F4-8F31B99B4C0A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Antoine Lacombe </a:t>
            </a:r>
            <a:r>
              <a:rPr lang="en-GB" sz="11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Pharm D, MBA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id="{A8E7D5AF-6FD1-7040-B008-F83A2A24EA4D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+41 79 529 42 79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1" name="Titre 1">
            <a:extLst>
              <a:ext uri="{FF2B5EF4-FFF2-40B4-BE49-F238E27FC236}">
                <a16:creationId xmlns:a16="http://schemas.microsoft.com/office/drawing/2014/main" id="{73745878-0F7C-304D-845D-4B21028F25EB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COR2ED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Bodenackerstrasse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SWITZERLAND</a:t>
            </a:r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F7C54033-9E09-284F-8683-746A9AA872EC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Froukje Sosef </a:t>
            </a:r>
            <a:r>
              <a:rPr lang="en-GB" sz="11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MD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84FD7633-899B-3848-83B9-1E3BDDF4FDEE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+31 6 2324 3636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79F12A3-F14C-5840-B136-EC73E318C109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E4F17C8-19D7-C040-A304-FDDCE818C189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Graphic 47" descr="Speaker Phone">
              <a:extLst>
                <a:ext uri="{FF2B5EF4-FFF2-40B4-BE49-F238E27FC236}">
                  <a16:creationId xmlns:a16="http://schemas.microsoft.com/office/drawing/2014/main" id="{751B5200-FBC9-5C4E-8A34-90C2075D5C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FE71A723-9BA9-F044-A53D-ADF05AFC5AA2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Graphic 49" descr="Envelope">
            <a:extLst>
              <a:ext uri="{FF2B5EF4-FFF2-40B4-BE49-F238E27FC236}">
                <a16:creationId xmlns:a16="http://schemas.microsoft.com/office/drawing/2014/main" id="{F8C200D7-7974-0049-910F-515EB075DEE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3A2C2405-5B2D-6F40-8BBF-34FEF76A5D69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89D4FEE-DF12-7C4D-B567-B229BFAFD4AE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Graphic 52" descr="Speaker Phone">
              <a:extLst>
                <a:ext uri="{FF2B5EF4-FFF2-40B4-BE49-F238E27FC236}">
                  <a16:creationId xmlns:a16="http://schemas.microsoft.com/office/drawing/2014/main" id="{650C6CBF-1D07-FD40-84AC-64417780D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64B298E5-A30A-CC47-9E10-2137C71F83BA}"/>
              </a:ext>
            </a:extLst>
          </p:cNvPr>
          <p:cNvSpPr/>
          <p:nvPr userDrawn="1"/>
        </p:nvSpPr>
        <p:spPr>
          <a:xfrm>
            <a:off x="422825" y="4846902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Graphic 54" descr="Envelope">
            <a:extLst>
              <a:ext uri="{FF2B5EF4-FFF2-40B4-BE49-F238E27FC236}">
                <a16:creationId xmlns:a16="http://schemas.microsoft.com/office/drawing/2014/main" id="{DBF0C6DA-DD89-E246-9F87-ECB01B87D4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56" name="Titre 1">
            <a:extLst>
              <a:ext uri="{FF2B5EF4-FFF2-40B4-BE49-F238E27FC236}">
                <a16:creationId xmlns:a16="http://schemas.microsoft.com/office/drawing/2014/main" id="{C9664B77-FEC8-A64D-9402-16DF0F5288C1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antoine.lacombe@cor2ed.com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57" name="Titre 1">
            <a:extLst>
              <a:ext uri="{FF2B5EF4-FFF2-40B4-BE49-F238E27FC236}">
                <a16:creationId xmlns:a16="http://schemas.microsoft.com/office/drawing/2014/main" id="{C72A4E22-E601-2041-8DFB-7B91BDD401EB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froukje.sosef@cor2ed.com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F2175B-6FCA-AB4B-BB07-12AFD9A7158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29164" y="951062"/>
            <a:ext cx="1914541" cy="509238"/>
          </a:xfrm>
          <a:prstGeom prst="rect">
            <a:avLst/>
          </a:prstGeom>
        </p:spPr>
      </p:pic>
      <p:sp>
        <p:nvSpPr>
          <p:cNvPr id="23" name="Titre 1">
            <a:extLst>
              <a:ext uri="{FF2B5EF4-FFF2-40B4-BE49-F238E27FC236}">
                <a16:creationId xmlns:a16="http://schemas.microsoft.com/office/drawing/2014/main" id="{C320DC0B-ABBC-0A49-B4AE-127E4E3B626C}"/>
              </a:ext>
            </a:extLst>
          </p:cNvPr>
          <p:cNvSpPr txBox="1">
            <a:spLocks/>
          </p:cNvSpPr>
          <p:nvPr userDrawn="1"/>
        </p:nvSpPr>
        <p:spPr>
          <a:xfrm>
            <a:off x="5087888" y="6404238"/>
            <a:ext cx="6959903" cy="453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spc="-30" baseline="0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Heading to the heart of Independent Medical Education since 2012</a:t>
            </a:r>
            <a:endParaRPr kumimoji="0" lang="en-GB" sz="1600" b="1" i="0" u="sng" strike="noStrike" kern="1200" cap="none" spc="-3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7D2F2D88-C863-C64B-8B27-F5B0C60E99C4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Antoine Lacombe </a:t>
            </a:r>
            <a:r>
              <a:rPr lang="en-GB" sz="11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Pharm D, MBA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72160347-7BC5-DF46-BB29-75C62D9EE3DD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+41 79 529 42 79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DE86449C-0B52-214E-B091-696B68B6D8EC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COR2ED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Bodenackerstrasse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SWITZERLAND</a:t>
            </a:r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AC31C948-65C2-4740-B113-C0D563D6A027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Froukje Sosef </a:t>
            </a:r>
            <a:r>
              <a:rPr lang="en-GB" sz="11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MD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143DF8CA-B6DF-054F-8DAE-917E5C7CF79A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+31 6 2324 3636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19FF232-4850-224E-BBA0-624CDB282CC3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B93650B-AD78-2D40-9E09-A0F596F44E14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Graphic 29" descr="Speaker Phone">
              <a:extLst>
                <a:ext uri="{FF2B5EF4-FFF2-40B4-BE49-F238E27FC236}">
                  <a16:creationId xmlns:a16="http://schemas.microsoft.com/office/drawing/2014/main" id="{BCC8E367-C7A4-A049-8A2F-852B0C2CDC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ED6FBE6E-43BC-8C46-BA6B-8E319F0D2063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Graphic 31" descr="Envelope">
            <a:extLst>
              <a:ext uri="{FF2B5EF4-FFF2-40B4-BE49-F238E27FC236}">
                <a16:creationId xmlns:a16="http://schemas.microsoft.com/office/drawing/2014/main" id="{D748C46E-5A9C-E046-9A47-DDA77B4BEC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9B5A0090-E0C3-0C49-99EB-2D32FCF67E0D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36D01D0-BF46-B04F-8D3D-304A7069C4D6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Graphic 34" descr="Speaker Phone">
              <a:extLst>
                <a:ext uri="{FF2B5EF4-FFF2-40B4-BE49-F238E27FC236}">
                  <a16:creationId xmlns:a16="http://schemas.microsoft.com/office/drawing/2014/main" id="{5C0044D9-F95E-9948-8963-45EDF68B33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D89C2DAA-7338-5242-A65D-4977E27C8388}"/>
              </a:ext>
            </a:extLst>
          </p:cNvPr>
          <p:cNvSpPr/>
          <p:nvPr userDrawn="1"/>
        </p:nvSpPr>
        <p:spPr>
          <a:xfrm>
            <a:off x="422825" y="4846902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Graphic 36" descr="Envelope">
            <a:extLst>
              <a:ext uri="{FF2B5EF4-FFF2-40B4-BE49-F238E27FC236}">
                <a16:creationId xmlns:a16="http://schemas.microsoft.com/office/drawing/2014/main" id="{CEB92A65-5E87-F541-BD37-BD00ED6155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38" name="Titre 1">
            <a:extLst>
              <a:ext uri="{FF2B5EF4-FFF2-40B4-BE49-F238E27FC236}">
                <a16:creationId xmlns:a16="http://schemas.microsoft.com/office/drawing/2014/main" id="{08DC0A97-6AE6-374D-8DE8-21F4681223F1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antoine.lacombe@cor2ed.com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2" name="Titre 1">
            <a:extLst>
              <a:ext uri="{FF2B5EF4-FFF2-40B4-BE49-F238E27FC236}">
                <a16:creationId xmlns:a16="http://schemas.microsoft.com/office/drawing/2014/main" id="{07D00C85-A6C8-F046-AB48-7DC46D532347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froukje.sosef@cor2ed.com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5C263F9-CE67-F24E-8FD8-47D46BBE677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29164" y="951062"/>
            <a:ext cx="1914541" cy="509238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EE84BF38-09C2-6645-92E3-602FD4BA8151}"/>
              </a:ext>
            </a:extLst>
          </p:cNvPr>
          <p:cNvSpPr txBox="1"/>
          <p:nvPr userDrawn="1"/>
        </p:nvSpPr>
        <p:spPr>
          <a:xfrm>
            <a:off x="787050" y="5497848"/>
            <a:ext cx="2251262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Connect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LinkedIn 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7"/>
              </a:rPr>
              <a:t>@COR2ED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587A0C9-B4D6-A142-9EC9-E78948B12C28}"/>
              </a:ext>
            </a:extLst>
          </p:cNvPr>
          <p:cNvSpPr txBox="1"/>
          <p:nvPr userDrawn="1"/>
        </p:nvSpPr>
        <p:spPr>
          <a:xfrm>
            <a:off x="3491564" y="5497848"/>
            <a:ext cx="1862964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Watch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YouTube 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8"/>
              </a:rPr>
              <a:t>@COR2ED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2FFC551F-1537-374A-A20F-4320DE2F3E73}"/>
              </a:ext>
            </a:extLst>
          </p:cNvPr>
          <p:cNvSpPr/>
          <p:nvPr userDrawn="1"/>
        </p:nvSpPr>
        <p:spPr>
          <a:xfrm>
            <a:off x="416331" y="6033094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4839D75-38C0-6642-B538-AB66FCA83821}"/>
              </a:ext>
            </a:extLst>
          </p:cNvPr>
          <p:cNvSpPr txBox="1"/>
          <p:nvPr userDrawn="1"/>
        </p:nvSpPr>
        <p:spPr>
          <a:xfrm>
            <a:off x="805458" y="6013567"/>
            <a:ext cx="17566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Visit us at</a:t>
            </a:r>
          </a:p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https://cor2ed.com/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>
            <a:hlinkClick r:id="rId9"/>
            <a:extLst>
              <a:ext uri="{FF2B5EF4-FFF2-40B4-BE49-F238E27FC236}">
                <a16:creationId xmlns:a16="http://schemas.microsoft.com/office/drawing/2014/main" id="{BA63285A-459E-4B4D-B8B8-4C384DADE30E}"/>
              </a:ext>
            </a:extLst>
          </p:cNvPr>
          <p:cNvSpPr/>
          <p:nvPr userDrawn="1"/>
        </p:nvSpPr>
        <p:spPr>
          <a:xfrm>
            <a:off x="391317" y="6016204"/>
            <a:ext cx="2170834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Graphic 64" descr="World">
            <a:extLst>
              <a:ext uri="{FF2B5EF4-FFF2-40B4-BE49-F238E27FC236}">
                <a16:creationId xmlns:a16="http://schemas.microsoft.com/office/drawing/2014/main" id="{9FF95DF6-7020-934F-95C8-A675895DC40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7989" y="6070903"/>
            <a:ext cx="306593" cy="306593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2DED3A94-E4BA-844E-BCA3-DC9D0A84A7DB}"/>
              </a:ext>
            </a:extLst>
          </p:cNvPr>
          <p:cNvSpPr txBox="1"/>
          <p:nvPr userDrawn="1"/>
        </p:nvSpPr>
        <p:spPr>
          <a:xfrm>
            <a:off x="3501522" y="6033094"/>
            <a:ext cx="229663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us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Twitter </a:t>
            </a:r>
            <a:r>
              <a:rPr lang="en-GB" sz="1400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2"/>
              </a:rPr>
              <a:t>@COR2EDMedEd</a:t>
            </a:r>
            <a:endParaRPr lang="en-GB" sz="1400" u="sng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67" name="Rectangle 66">
            <a:hlinkClick r:id="rId12"/>
            <a:extLst>
              <a:ext uri="{FF2B5EF4-FFF2-40B4-BE49-F238E27FC236}">
                <a16:creationId xmlns:a16="http://schemas.microsoft.com/office/drawing/2014/main" id="{D59F0703-8804-EA47-AA67-3E0C47D9EB54}"/>
              </a:ext>
            </a:extLst>
          </p:cNvPr>
          <p:cNvSpPr/>
          <p:nvPr userDrawn="1"/>
        </p:nvSpPr>
        <p:spPr>
          <a:xfrm>
            <a:off x="3083140" y="6005049"/>
            <a:ext cx="2475809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FEBC6954-39C9-0845-B3B3-17EB0B380DE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538" y="809204"/>
            <a:ext cx="9308741" cy="4474895"/>
          </a:xfrm>
          <a:prstGeom prst="rect">
            <a:avLst/>
          </a:prstGeom>
          <a:ln w="19050">
            <a:noFill/>
          </a:ln>
          <a:effectLst/>
        </p:spPr>
      </p:pic>
      <p:pic>
        <p:nvPicPr>
          <p:cNvPr id="69" name="Graphic 68" descr="Marker with solid fill">
            <a:extLst>
              <a:ext uri="{FF2B5EF4-FFF2-40B4-BE49-F238E27FC236}">
                <a16:creationId xmlns:a16="http://schemas.microsoft.com/office/drawing/2014/main" id="{DE3958FC-0522-604A-A7DE-EAFE45DE1D1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389006" y="1949574"/>
            <a:ext cx="313184" cy="313184"/>
          </a:xfrm>
          <a:prstGeom prst="rect">
            <a:avLst/>
          </a:prstGeom>
        </p:spPr>
      </p:pic>
      <p:pic>
        <p:nvPicPr>
          <p:cNvPr id="70" name="Graphic 69" descr="Marker with solid fill">
            <a:extLst>
              <a:ext uri="{FF2B5EF4-FFF2-40B4-BE49-F238E27FC236}">
                <a16:creationId xmlns:a16="http://schemas.microsoft.com/office/drawing/2014/main" id="{2578FDB9-D3BF-B64A-ACD8-C060D7DB17F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149789" y="2084249"/>
            <a:ext cx="313184" cy="313184"/>
          </a:xfrm>
          <a:prstGeom prst="rect">
            <a:avLst/>
          </a:prstGeom>
        </p:spPr>
      </p:pic>
      <p:pic>
        <p:nvPicPr>
          <p:cNvPr id="71" name="Graphic 70" descr="Marker with solid fill">
            <a:extLst>
              <a:ext uri="{FF2B5EF4-FFF2-40B4-BE49-F238E27FC236}">
                <a16:creationId xmlns:a16="http://schemas.microsoft.com/office/drawing/2014/main" id="{B8174C9F-7E14-D446-B4BA-713EF2836AA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87336" y="1753300"/>
            <a:ext cx="313184" cy="313184"/>
          </a:xfrm>
          <a:prstGeom prst="rect">
            <a:avLst/>
          </a:prstGeom>
        </p:spPr>
      </p:pic>
      <p:pic>
        <p:nvPicPr>
          <p:cNvPr id="72" name="Graphic 71" descr="Marker with solid fill">
            <a:extLst>
              <a:ext uri="{FF2B5EF4-FFF2-40B4-BE49-F238E27FC236}">
                <a16:creationId xmlns:a16="http://schemas.microsoft.com/office/drawing/2014/main" id="{CD5632E1-BC51-4F4F-BFFD-0E91A65E114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900460" y="1561745"/>
            <a:ext cx="313184" cy="313184"/>
          </a:xfrm>
          <a:prstGeom prst="rect">
            <a:avLst/>
          </a:prstGeom>
        </p:spPr>
      </p:pic>
      <p:pic>
        <p:nvPicPr>
          <p:cNvPr id="73" name="Graphic 72" descr="Marker with solid fill">
            <a:extLst>
              <a:ext uri="{FF2B5EF4-FFF2-40B4-BE49-F238E27FC236}">
                <a16:creationId xmlns:a16="http://schemas.microsoft.com/office/drawing/2014/main" id="{9AB2573B-7EBC-0640-8003-7533FD0C8E4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65606" y="1405153"/>
            <a:ext cx="313184" cy="313184"/>
          </a:xfrm>
          <a:prstGeom prst="rect">
            <a:avLst/>
          </a:prstGeom>
        </p:spPr>
      </p:pic>
      <p:pic>
        <p:nvPicPr>
          <p:cNvPr id="74" name="Graphic 73" descr="Marker with solid fill">
            <a:extLst>
              <a:ext uri="{FF2B5EF4-FFF2-40B4-BE49-F238E27FC236}">
                <a16:creationId xmlns:a16="http://schemas.microsoft.com/office/drawing/2014/main" id="{F512EB56-72CD-754E-9386-C5CC723B6E5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88933" y="1753300"/>
            <a:ext cx="313184" cy="313184"/>
          </a:xfrm>
          <a:prstGeom prst="rect">
            <a:avLst/>
          </a:prstGeom>
        </p:spPr>
      </p:pic>
      <p:pic>
        <p:nvPicPr>
          <p:cNvPr id="75" name="Graphic 74" descr="Marker with solid fill">
            <a:extLst>
              <a:ext uri="{FF2B5EF4-FFF2-40B4-BE49-F238E27FC236}">
                <a16:creationId xmlns:a16="http://schemas.microsoft.com/office/drawing/2014/main" id="{82E24632-59FF-F24A-B187-3D1CFA910F0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535322" y="1877944"/>
            <a:ext cx="313184" cy="313184"/>
          </a:xfrm>
          <a:prstGeom prst="rect">
            <a:avLst/>
          </a:prstGeom>
        </p:spPr>
      </p:pic>
      <p:pic>
        <p:nvPicPr>
          <p:cNvPr id="76" name="Graphic 75" descr="Marker with solid fill">
            <a:extLst>
              <a:ext uri="{FF2B5EF4-FFF2-40B4-BE49-F238E27FC236}">
                <a16:creationId xmlns:a16="http://schemas.microsoft.com/office/drawing/2014/main" id="{C72E22A1-1523-2646-9874-53774999120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62927" y="1796720"/>
            <a:ext cx="313184" cy="313184"/>
          </a:xfrm>
          <a:prstGeom prst="rect">
            <a:avLst/>
          </a:prstGeom>
        </p:spPr>
      </p:pic>
      <p:pic>
        <p:nvPicPr>
          <p:cNvPr id="77" name="Graphic 76" descr="Marker with solid fill">
            <a:extLst>
              <a:ext uri="{FF2B5EF4-FFF2-40B4-BE49-F238E27FC236}">
                <a16:creationId xmlns:a16="http://schemas.microsoft.com/office/drawing/2014/main" id="{B0B340FE-F2E2-B441-A805-EFD46133010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10495" y="1154147"/>
            <a:ext cx="313184" cy="313184"/>
          </a:xfrm>
          <a:prstGeom prst="rect">
            <a:avLst/>
          </a:prstGeom>
        </p:spPr>
      </p:pic>
      <p:pic>
        <p:nvPicPr>
          <p:cNvPr id="78" name="Graphic 77" descr="Marker with solid fill">
            <a:extLst>
              <a:ext uri="{FF2B5EF4-FFF2-40B4-BE49-F238E27FC236}">
                <a16:creationId xmlns:a16="http://schemas.microsoft.com/office/drawing/2014/main" id="{6BAE1E12-2111-D046-8690-4525ADC70A4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275599" y="1962644"/>
            <a:ext cx="313184" cy="313184"/>
          </a:xfrm>
          <a:prstGeom prst="rect">
            <a:avLst/>
          </a:prstGeom>
        </p:spPr>
      </p:pic>
      <p:pic>
        <p:nvPicPr>
          <p:cNvPr id="79" name="Graphic 78" descr="Marker with solid fill">
            <a:extLst>
              <a:ext uri="{FF2B5EF4-FFF2-40B4-BE49-F238E27FC236}">
                <a16:creationId xmlns:a16="http://schemas.microsoft.com/office/drawing/2014/main" id="{4C77DA28-3492-B04F-B7A7-0D2E807FAF9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147911" y="1824071"/>
            <a:ext cx="313184" cy="313184"/>
          </a:xfrm>
          <a:prstGeom prst="rect">
            <a:avLst/>
          </a:prstGeom>
        </p:spPr>
      </p:pic>
      <p:pic>
        <p:nvPicPr>
          <p:cNvPr id="80" name="Graphic 79" descr="Marker with solid fill">
            <a:extLst>
              <a:ext uri="{FF2B5EF4-FFF2-40B4-BE49-F238E27FC236}">
                <a16:creationId xmlns:a16="http://schemas.microsoft.com/office/drawing/2014/main" id="{5E46572E-4DEA-F24F-8D22-392AA4F3ACA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723932" y="3054706"/>
            <a:ext cx="313184" cy="313184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27305AF6-0A35-D04C-8153-D567CB189566}"/>
              </a:ext>
            </a:extLst>
          </p:cNvPr>
          <p:cNvSpPr txBox="1"/>
          <p:nvPr userDrawn="1"/>
        </p:nvSpPr>
        <p:spPr>
          <a:xfrm>
            <a:off x="5953126" y="5495567"/>
            <a:ext cx="138852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Email</a:t>
            </a:r>
          </a:p>
          <a:p>
            <a:r>
              <a:rPr lang="en-GB" sz="12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6"/>
              </a:rPr>
              <a:t>info@cor2ed</a:t>
            </a:r>
            <a:r>
              <a:rPr lang="en-GB" sz="1200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6"/>
              </a:rPr>
              <a:t>.com</a:t>
            </a:r>
            <a:endParaRPr lang="en-GB" sz="1200" u="sng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pic>
        <p:nvPicPr>
          <p:cNvPr id="85" name="Graphic 84">
            <a:extLst>
              <a:ext uri="{FF2B5EF4-FFF2-40B4-BE49-F238E27FC236}">
                <a16:creationId xmlns:a16="http://schemas.microsoft.com/office/drawing/2014/main" id="{049BA3EF-2213-7740-B1A1-1732D2C77DB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583571" y="5510213"/>
            <a:ext cx="371377" cy="371377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F1B5921D-3643-7446-83D4-C4890D03EDC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143403" y="6035310"/>
            <a:ext cx="373380" cy="373380"/>
          </a:xfrm>
          <a:prstGeom prst="rect">
            <a:avLst/>
          </a:prstGeom>
        </p:spPr>
      </p:pic>
      <p:pic>
        <p:nvPicPr>
          <p:cNvPr id="87" name="Graphic 86">
            <a:extLst>
              <a:ext uri="{FF2B5EF4-FFF2-40B4-BE49-F238E27FC236}">
                <a16:creationId xmlns:a16="http://schemas.microsoft.com/office/drawing/2014/main" id="{F8A2E73B-A94F-6246-80EB-64BFAAA041A0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143403" y="5510213"/>
            <a:ext cx="373380" cy="373380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5BC2A64D-E186-1B41-8E20-DD77121AE84A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16331" y="5510213"/>
            <a:ext cx="373380" cy="373380"/>
          </a:xfrm>
          <a:prstGeom prst="rect">
            <a:avLst/>
          </a:prstGeom>
        </p:spPr>
      </p:pic>
      <p:pic>
        <p:nvPicPr>
          <p:cNvPr id="90" name="Graphic 89" descr="Marker with solid fill">
            <a:extLst>
              <a:ext uri="{FF2B5EF4-FFF2-40B4-BE49-F238E27FC236}">
                <a16:creationId xmlns:a16="http://schemas.microsoft.com/office/drawing/2014/main" id="{24FB0AF4-9B96-9341-9519-C1DE6A45BE2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66693" y="2391159"/>
            <a:ext cx="313184" cy="313184"/>
          </a:xfrm>
          <a:prstGeom prst="rect">
            <a:avLst/>
          </a:prstGeom>
        </p:spPr>
      </p:pic>
      <p:pic>
        <p:nvPicPr>
          <p:cNvPr id="91" name="Graphic 90" descr="Marker with solid fill">
            <a:extLst>
              <a:ext uri="{FF2B5EF4-FFF2-40B4-BE49-F238E27FC236}">
                <a16:creationId xmlns:a16="http://schemas.microsoft.com/office/drawing/2014/main" id="{2DFE7DA8-C2FF-F543-B02B-8A778E24BC7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60009" y="1792711"/>
            <a:ext cx="313184" cy="313184"/>
          </a:xfrm>
          <a:prstGeom prst="rect">
            <a:avLst/>
          </a:prstGeom>
        </p:spPr>
      </p:pic>
      <p:pic>
        <p:nvPicPr>
          <p:cNvPr id="92" name="Graphic 91" descr="Marker with solid fill">
            <a:extLst>
              <a:ext uri="{FF2B5EF4-FFF2-40B4-BE49-F238E27FC236}">
                <a16:creationId xmlns:a16="http://schemas.microsoft.com/office/drawing/2014/main" id="{5E2EB517-37DB-324F-B082-F4BE5BDA814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575004" y="1970736"/>
            <a:ext cx="313184" cy="313184"/>
          </a:xfrm>
          <a:prstGeom prst="rect">
            <a:avLst/>
          </a:prstGeom>
        </p:spPr>
      </p:pic>
      <p:pic>
        <p:nvPicPr>
          <p:cNvPr id="93" name="Graphic 92" descr="Marker with solid fill">
            <a:extLst>
              <a:ext uri="{FF2B5EF4-FFF2-40B4-BE49-F238E27FC236}">
                <a16:creationId xmlns:a16="http://schemas.microsoft.com/office/drawing/2014/main" id="{AB8E1AEB-F664-5144-B1FB-065A4EDC9BB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676647" y="2164582"/>
            <a:ext cx="313184" cy="313184"/>
          </a:xfrm>
          <a:prstGeom prst="rect">
            <a:avLst/>
          </a:prstGeom>
        </p:spPr>
      </p:pic>
      <p:pic>
        <p:nvPicPr>
          <p:cNvPr id="94" name="Graphic 93" descr="Marker with solid fill">
            <a:extLst>
              <a:ext uri="{FF2B5EF4-FFF2-40B4-BE49-F238E27FC236}">
                <a16:creationId xmlns:a16="http://schemas.microsoft.com/office/drawing/2014/main" id="{510C23CF-1602-A745-9B20-AE2F005C4A9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961794" y="1306180"/>
            <a:ext cx="313184" cy="313184"/>
          </a:xfrm>
          <a:prstGeom prst="rect">
            <a:avLst/>
          </a:prstGeom>
        </p:spPr>
      </p:pic>
      <p:pic>
        <p:nvPicPr>
          <p:cNvPr id="95" name="Graphic 94" descr="Marker with solid fill">
            <a:extLst>
              <a:ext uri="{FF2B5EF4-FFF2-40B4-BE49-F238E27FC236}">
                <a16:creationId xmlns:a16="http://schemas.microsoft.com/office/drawing/2014/main" id="{3235DEAF-0DF1-4549-B607-D2724772B3B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498622" y="1897545"/>
            <a:ext cx="313184" cy="313184"/>
          </a:xfrm>
          <a:prstGeom prst="rect">
            <a:avLst/>
          </a:prstGeom>
        </p:spPr>
      </p:pic>
      <p:pic>
        <p:nvPicPr>
          <p:cNvPr id="96" name="Graphic 95" descr="Marker with solid fill">
            <a:extLst>
              <a:ext uri="{FF2B5EF4-FFF2-40B4-BE49-F238E27FC236}">
                <a16:creationId xmlns:a16="http://schemas.microsoft.com/office/drawing/2014/main" id="{8ED1E4BB-6CD4-9944-829E-C17510B4A78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484975" y="3540815"/>
            <a:ext cx="313184" cy="313184"/>
          </a:xfrm>
          <a:prstGeom prst="rect">
            <a:avLst/>
          </a:prstGeom>
        </p:spPr>
      </p:pic>
      <p:pic>
        <p:nvPicPr>
          <p:cNvPr id="97" name="Graphic 96" descr="Marker with solid fill">
            <a:extLst>
              <a:ext uri="{FF2B5EF4-FFF2-40B4-BE49-F238E27FC236}">
                <a16:creationId xmlns:a16="http://schemas.microsoft.com/office/drawing/2014/main" id="{DEE37AC4-B85C-F54D-9FAF-E0B1D242D67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89497" y="3912462"/>
            <a:ext cx="313184" cy="313184"/>
          </a:xfrm>
          <a:prstGeom prst="rect">
            <a:avLst/>
          </a:prstGeom>
        </p:spPr>
      </p:pic>
      <p:pic>
        <p:nvPicPr>
          <p:cNvPr id="98" name="Graphic 97" descr="Marker with solid fill">
            <a:extLst>
              <a:ext uri="{FF2B5EF4-FFF2-40B4-BE49-F238E27FC236}">
                <a16:creationId xmlns:a16="http://schemas.microsoft.com/office/drawing/2014/main" id="{DC2B3215-544E-4244-BD0D-5AE3DD1FF23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982000" y="4300880"/>
            <a:ext cx="313184" cy="313184"/>
          </a:xfrm>
          <a:prstGeom prst="rect">
            <a:avLst/>
          </a:prstGeom>
        </p:spPr>
      </p:pic>
      <p:pic>
        <p:nvPicPr>
          <p:cNvPr id="99" name="Graphic 98" descr="Marker with solid fill">
            <a:extLst>
              <a:ext uri="{FF2B5EF4-FFF2-40B4-BE49-F238E27FC236}">
                <a16:creationId xmlns:a16="http://schemas.microsoft.com/office/drawing/2014/main" id="{4D16B3E8-FE8C-D642-BB50-9877F0E4567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545030" y="3200363"/>
            <a:ext cx="313184" cy="313184"/>
          </a:xfrm>
          <a:prstGeom prst="rect">
            <a:avLst/>
          </a:prstGeom>
        </p:spPr>
      </p:pic>
      <p:pic>
        <p:nvPicPr>
          <p:cNvPr id="100" name="Graphic 99" descr="Marker with solid fill">
            <a:extLst>
              <a:ext uri="{FF2B5EF4-FFF2-40B4-BE49-F238E27FC236}">
                <a16:creationId xmlns:a16="http://schemas.microsoft.com/office/drawing/2014/main" id="{DB3D2FB8-589C-F34E-96B1-71ED9B422A7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687274" y="2439712"/>
            <a:ext cx="313184" cy="313184"/>
          </a:xfrm>
          <a:prstGeom prst="rect">
            <a:avLst/>
          </a:prstGeom>
        </p:spPr>
      </p:pic>
      <p:pic>
        <p:nvPicPr>
          <p:cNvPr id="101" name="Graphic 100" descr="Marker with solid fill">
            <a:extLst>
              <a:ext uri="{FF2B5EF4-FFF2-40B4-BE49-F238E27FC236}">
                <a16:creationId xmlns:a16="http://schemas.microsoft.com/office/drawing/2014/main" id="{E7E9FF33-ED25-B44F-9C8E-BCA5FC63506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319722" y="2262274"/>
            <a:ext cx="313184" cy="313184"/>
          </a:xfrm>
          <a:prstGeom prst="rect">
            <a:avLst/>
          </a:prstGeom>
        </p:spPr>
      </p:pic>
      <p:pic>
        <p:nvPicPr>
          <p:cNvPr id="102" name="Graphic 101" descr="Marker with solid fill">
            <a:extLst>
              <a:ext uri="{FF2B5EF4-FFF2-40B4-BE49-F238E27FC236}">
                <a16:creationId xmlns:a16="http://schemas.microsoft.com/office/drawing/2014/main" id="{0557F424-7382-6449-9737-94AF5B6FA5B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458162" y="1573864"/>
            <a:ext cx="313184" cy="313184"/>
          </a:xfrm>
          <a:prstGeom prst="rect">
            <a:avLst/>
          </a:prstGeom>
        </p:spPr>
      </p:pic>
      <p:pic>
        <p:nvPicPr>
          <p:cNvPr id="103" name="Graphic 102" descr="Marker with solid fill">
            <a:extLst>
              <a:ext uri="{FF2B5EF4-FFF2-40B4-BE49-F238E27FC236}">
                <a16:creationId xmlns:a16="http://schemas.microsoft.com/office/drawing/2014/main" id="{7795F296-781A-BE49-89B6-CE149E559A4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328690" y="1598140"/>
            <a:ext cx="313184" cy="313184"/>
          </a:xfrm>
          <a:prstGeom prst="rect">
            <a:avLst/>
          </a:prstGeom>
        </p:spPr>
      </p:pic>
      <p:pic>
        <p:nvPicPr>
          <p:cNvPr id="104" name="Graphic 103" descr="Marker with solid fill">
            <a:extLst>
              <a:ext uri="{FF2B5EF4-FFF2-40B4-BE49-F238E27FC236}">
                <a16:creationId xmlns:a16="http://schemas.microsoft.com/office/drawing/2014/main" id="{94EA6A21-BEA6-0945-A1F0-D0BAE2D2D4A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385334" y="1679060"/>
            <a:ext cx="313184" cy="313184"/>
          </a:xfrm>
          <a:prstGeom prst="rect">
            <a:avLst/>
          </a:prstGeom>
        </p:spPr>
      </p:pic>
      <p:pic>
        <p:nvPicPr>
          <p:cNvPr id="105" name="Graphic 104" descr="Marker with solid fill">
            <a:extLst>
              <a:ext uri="{FF2B5EF4-FFF2-40B4-BE49-F238E27FC236}">
                <a16:creationId xmlns:a16="http://schemas.microsoft.com/office/drawing/2014/main" id="{BEE228D7-6F6F-6144-BB87-A5693E1831D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875536" y="1670968"/>
            <a:ext cx="313184" cy="313184"/>
          </a:xfrm>
          <a:prstGeom prst="rect">
            <a:avLst/>
          </a:prstGeom>
        </p:spPr>
      </p:pic>
      <p:pic>
        <p:nvPicPr>
          <p:cNvPr id="106" name="Graphic 105" descr="Marker with solid fill">
            <a:extLst>
              <a:ext uri="{FF2B5EF4-FFF2-40B4-BE49-F238E27FC236}">
                <a16:creationId xmlns:a16="http://schemas.microsoft.com/office/drawing/2014/main" id="{DFFD0F06-278E-4C40-833A-D3223BBE575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94021" y="1565772"/>
            <a:ext cx="313184" cy="313184"/>
          </a:xfrm>
          <a:prstGeom prst="rect">
            <a:avLst/>
          </a:prstGeom>
        </p:spPr>
      </p:pic>
      <p:pic>
        <p:nvPicPr>
          <p:cNvPr id="107" name="Graphic 106" descr="Marker with solid fill">
            <a:extLst>
              <a:ext uri="{FF2B5EF4-FFF2-40B4-BE49-F238E27FC236}">
                <a16:creationId xmlns:a16="http://schemas.microsoft.com/office/drawing/2014/main" id="{6D2C8C37-DE8A-194E-B162-29737231A4B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215401" y="1598140"/>
            <a:ext cx="313184" cy="313184"/>
          </a:xfrm>
          <a:prstGeom prst="rect">
            <a:avLst/>
          </a:prstGeom>
        </p:spPr>
      </p:pic>
      <p:pic>
        <p:nvPicPr>
          <p:cNvPr id="108" name="Graphic 107" descr="Marker with solid fill">
            <a:extLst>
              <a:ext uri="{FF2B5EF4-FFF2-40B4-BE49-F238E27FC236}">
                <a16:creationId xmlns:a16="http://schemas.microsoft.com/office/drawing/2014/main" id="{568C0411-5B0A-E24A-8848-AC5381D8B20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81562" y="1987144"/>
            <a:ext cx="313184" cy="313184"/>
          </a:xfrm>
          <a:prstGeom prst="rect">
            <a:avLst/>
          </a:prstGeom>
        </p:spPr>
      </p:pic>
      <p:pic>
        <p:nvPicPr>
          <p:cNvPr id="109" name="Graphic 108" descr="Marker with solid fill">
            <a:extLst>
              <a:ext uri="{FF2B5EF4-FFF2-40B4-BE49-F238E27FC236}">
                <a16:creationId xmlns:a16="http://schemas.microsoft.com/office/drawing/2014/main" id="{5B8E2982-7EDB-9649-80C3-85DFB87FA72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376366" y="1946684"/>
            <a:ext cx="313184" cy="313184"/>
          </a:xfrm>
          <a:prstGeom prst="rect">
            <a:avLst/>
          </a:prstGeom>
        </p:spPr>
      </p:pic>
      <p:pic>
        <p:nvPicPr>
          <p:cNvPr id="110" name="Graphic 109" descr="Marker with solid fill">
            <a:extLst>
              <a:ext uri="{FF2B5EF4-FFF2-40B4-BE49-F238E27FC236}">
                <a16:creationId xmlns:a16="http://schemas.microsoft.com/office/drawing/2014/main" id="{6DEE2089-4221-6946-98D3-0D0222D788C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085053" y="1623003"/>
            <a:ext cx="313184" cy="313184"/>
          </a:xfrm>
          <a:prstGeom prst="rect">
            <a:avLst/>
          </a:prstGeom>
        </p:spPr>
      </p:pic>
      <p:pic>
        <p:nvPicPr>
          <p:cNvPr id="111" name="Graphic 110" descr="Marker with solid fill">
            <a:extLst>
              <a:ext uri="{FF2B5EF4-FFF2-40B4-BE49-F238E27FC236}">
                <a16:creationId xmlns:a16="http://schemas.microsoft.com/office/drawing/2014/main" id="{E02DFED8-3CA9-4146-B359-047160DC7BC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182157" y="1720107"/>
            <a:ext cx="313184" cy="313184"/>
          </a:xfrm>
          <a:prstGeom prst="rect">
            <a:avLst/>
          </a:prstGeom>
        </p:spPr>
      </p:pic>
      <p:pic>
        <p:nvPicPr>
          <p:cNvPr id="112" name="Graphic 111" descr="Marker with solid fill">
            <a:extLst>
              <a:ext uri="{FF2B5EF4-FFF2-40B4-BE49-F238E27FC236}">
                <a16:creationId xmlns:a16="http://schemas.microsoft.com/office/drawing/2014/main" id="{4C421058-43F9-0848-AE19-4CFD8E54538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165973" y="1792935"/>
            <a:ext cx="313184" cy="313184"/>
          </a:xfrm>
          <a:prstGeom prst="rect">
            <a:avLst/>
          </a:prstGeom>
        </p:spPr>
      </p:pic>
      <p:pic>
        <p:nvPicPr>
          <p:cNvPr id="113" name="Graphic 112" descr="Marker with solid fill">
            <a:extLst>
              <a:ext uri="{FF2B5EF4-FFF2-40B4-BE49-F238E27FC236}">
                <a16:creationId xmlns:a16="http://schemas.microsoft.com/office/drawing/2014/main" id="{9996D4E1-58C5-6C4D-98C8-C71E669C311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12820" y="1703922"/>
            <a:ext cx="313184" cy="313184"/>
          </a:xfrm>
          <a:prstGeom prst="rect">
            <a:avLst/>
          </a:prstGeom>
        </p:spPr>
      </p:pic>
      <p:pic>
        <p:nvPicPr>
          <p:cNvPr id="114" name="Graphic 113" descr="Marker with solid fill">
            <a:extLst>
              <a:ext uri="{FF2B5EF4-FFF2-40B4-BE49-F238E27FC236}">
                <a16:creationId xmlns:a16="http://schemas.microsoft.com/office/drawing/2014/main" id="{73544125-D650-C642-B45C-D2767A5DE1D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77555" y="1970961"/>
            <a:ext cx="313184" cy="313184"/>
          </a:xfrm>
          <a:prstGeom prst="rect">
            <a:avLst/>
          </a:prstGeom>
        </p:spPr>
      </p:pic>
      <p:pic>
        <p:nvPicPr>
          <p:cNvPr id="115" name="Graphic 114" descr="Marker with solid fill">
            <a:extLst>
              <a:ext uri="{FF2B5EF4-FFF2-40B4-BE49-F238E27FC236}">
                <a16:creationId xmlns:a16="http://schemas.microsoft.com/office/drawing/2014/main" id="{A78782B0-924B-0548-9D04-0E964615CF8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42291" y="2084249"/>
            <a:ext cx="313184" cy="313184"/>
          </a:xfrm>
          <a:prstGeom prst="rect">
            <a:avLst/>
          </a:prstGeom>
        </p:spPr>
      </p:pic>
      <p:pic>
        <p:nvPicPr>
          <p:cNvPr id="116" name="Graphic 115" descr="Marker with solid fill">
            <a:extLst>
              <a:ext uri="{FF2B5EF4-FFF2-40B4-BE49-F238E27FC236}">
                <a16:creationId xmlns:a16="http://schemas.microsoft.com/office/drawing/2014/main" id="{C67745D1-0413-D442-AF4A-B14B643C1A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389137" y="2148985"/>
            <a:ext cx="313184" cy="313184"/>
          </a:xfrm>
          <a:prstGeom prst="rect">
            <a:avLst/>
          </a:prstGeom>
        </p:spPr>
      </p:pic>
      <p:pic>
        <p:nvPicPr>
          <p:cNvPr id="117" name="Graphic 116" descr="Marker with solid fill">
            <a:extLst>
              <a:ext uri="{FF2B5EF4-FFF2-40B4-BE49-F238E27FC236}">
                <a16:creationId xmlns:a16="http://schemas.microsoft.com/office/drawing/2014/main" id="{D00F5A6F-5FF4-8F4A-8ED4-F43EBF912FD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324401" y="1987144"/>
            <a:ext cx="313184" cy="313184"/>
          </a:xfrm>
          <a:prstGeom prst="rect">
            <a:avLst/>
          </a:prstGeom>
        </p:spPr>
      </p:pic>
      <p:sp>
        <p:nvSpPr>
          <p:cNvPr id="118" name="Rectangle 117">
            <a:hlinkClick r:id="rId16"/>
            <a:extLst>
              <a:ext uri="{FF2B5EF4-FFF2-40B4-BE49-F238E27FC236}">
                <a16:creationId xmlns:a16="http://schemas.microsoft.com/office/drawing/2014/main" id="{82A0FE22-ED4D-904C-A351-E6C5B7471E0E}"/>
              </a:ext>
            </a:extLst>
          </p:cNvPr>
          <p:cNvSpPr/>
          <p:nvPr userDrawn="1"/>
        </p:nvSpPr>
        <p:spPr>
          <a:xfrm>
            <a:off x="5558949" y="5466125"/>
            <a:ext cx="1862964" cy="4529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9">
            <a:hlinkClick r:id="rId7"/>
            <a:extLst>
              <a:ext uri="{FF2B5EF4-FFF2-40B4-BE49-F238E27FC236}">
                <a16:creationId xmlns:a16="http://schemas.microsoft.com/office/drawing/2014/main" id="{013F39C3-AF84-9343-8EDC-233E7A9EBAE9}"/>
              </a:ext>
            </a:extLst>
          </p:cNvPr>
          <p:cNvSpPr/>
          <p:nvPr userDrawn="1"/>
        </p:nvSpPr>
        <p:spPr>
          <a:xfrm>
            <a:off x="358738" y="5485779"/>
            <a:ext cx="2534228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Rectangle 120">
            <a:hlinkClick r:id="rId8"/>
            <a:extLst>
              <a:ext uri="{FF2B5EF4-FFF2-40B4-BE49-F238E27FC236}">
                <a16:creationId xmlns:a16="http://schemas.microsoft.com/office/drawing/2014/main" id="{5BB80133-EE31-1E40-AFC9-92A91F12B0CF}"/>
              </a:ext>
            </a:extLst>
          </p:cNvPr>
          <p:cNvSpPr/>
          <p:nvPr userDrawn="1"/>
        </p:nvSpPr>
        <p:spPr>
          <a:xfrm>
            <a:off x="3083141" y="5482535"/>
            <a:ext cx="2271388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74" userDrawn="1">
          <p15:clr>
            <a:srgbClr val="FBAE40"/>
          </p15:clr>
        </p15:guide>
        <p15:guide id="2" orient="horz" pos="548" userDrawn="1">
          <p15:clr>
            <a:srgbClr val="FBAE40"/>
          </p15:clr>
        </p15:guide>
        <p15:guide id="3" pos="147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9B8AF02-8DFA-0F48-AD52-63D63C30E8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84789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7B5221-4E05-E3C2-1B07-CBB0B26840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644" r="9788" b="5994"/>
          <a:stretch/>
        </p:blipFill>
        <p:spPr>
          <a:xfrm>
            <a:off x="5992020" y="0"/>
            <a:ext cx="6199980" cy="6858000"/>
          </a:xfrm>
          <a:prstGeom prst="rect">
            <a:avLst/>
          </a:prstGeom>
        </p:spPr>
      </p:pic>
      <p:sp>
        <p:nvSpPr>
          <p:cNvPr id="39" name="Titre 1">
            <a:extLst>
              <a:ext uri="{FF2B5EF4-FFF2-40B4-BE49-F238E27FC236}">
                <a16:creationId xmlns:a16="http://schemas.microsoft.com/office/drawing/2014/main" id="{F09C896A-B4EB-0F4C-96F4-8F31B99B4C0A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84FD7633-899B-3848-83B9-1E3BDDF4FDEE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50" name="Graphic 49" descr="Envelope">
            <a:extLst>
              <a:ext uri="{FF2B5EF4-FFF2-40B4-BE49-F238E27FC236}">
                <a16:creationId xmlns:a16="http://schemas.microsoft.com/office/drawing/2014/main" id="{F8C200D7-7974-0049-910F-515EB075DE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sp>
        <p:nvSpPr>
          <p:cNvPr id="56" name="Titre 1">
            <a:extLst>
              <a:ext uri="{FF2B5EF4-FFF2-40B4-BE49-F238E27FC236}">
                <a16:creationId xmlns:a16="http://schemas.microsoft.com/office/drawing/2014/main" id="{C9664B77-FEC8-A64D-9402-16DF0F5288C1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57" name="Titre 1">
            <a:extLst>
              <a:ext uri="{FF2B5EF4-FFF2-40B4-BE49-F238E27FC236}">
                <a16:creationId xmlns:a16="http://schemas.microsoft.com/office/drawing/2014/main" id="{C72A4E22-E601-2041-8DFB-7B91BDD401EB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72160347-7BC5-DF46-BB29-75C62D9EE3DD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DE86449C-0B52-214E-B091-696B68B6D8EC}"/>
              </a:ext>
            </a:extLst>
          </p:cNvPr>
          <p:cNvSpPr txBox="1">
            <a:spLocks/>
          </p:cNvSpPr>
          <p:nvPr userDrawn="1"/>
        </p:nvSpPr>
        <p:spPr>
          <a:xfrm>
            <a:off x="355212" y="123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COR2ED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Bodenackerstrasse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SWITZERLAND</a:t>
            </a:r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AC31C948-65C2-4740-B113-C0D563D6A027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143DF8CA-B6DF-054F-8DAE-917E5C7CF79A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5C263F9-CE67-F24E-8FD8-47D46BBE677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3740" y="602124"/>
            <a:ext cx="1914541" cy="509238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EE84BF38-09C2-6645-92E3-602FD4BA8151}"/>
              </a:ext>
            </a:extLst>
          </p:cNvPr>
          <p:cNvSpPr txBox="1"/>
          <p:nvPr userDrawn="1"/>
        </p:nvSpPr>
        <p:spPr>
          <a:xfrm>
            <a:off x="718579" y="4780067"/>
            <a:ext cx="2251262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Connect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LinkedIn 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6"/>
              </a:rPr>
              <a:t>@COR2ED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587A0C9-B4D6-A142-9EC9-E78948B12C28}"/>
              </a:ext>
            </a:extLst>
          </p:cNvPr>
          <p:cNvSpPr txBox="1"/>
          <p:nvPr userDrawn="1"/>
        </p:nvSpPr>
        <p:spPr>
          <a:xfrm>
            <a:off x="3423093" y="4780067"/>
            <a:ext cx="1862964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Watch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YouTube 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7"/>
              </a:rPr>
              <a:t>@COR2ED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2FFC551F-1537-374A-A20F-4320DE2F3E73}"/>
              </a:ext>
            </a:extLst>
          </p:cNvPr>
          <p:cNvSpPr/>
          <p:nvPr userDrawn="1"/>
        </p:nvSpPr>
        <p:spPr>
          <a:xfrm>
            <a:off x="347860" y="5315313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4839D75-38C0-6642-B538-AB66FCA83821}"/>
              </a:ext>
            </a:extLst>
          </p:cNvPr>
          <p:cNvSpPr txBox="1"/>
          <p:nvPr userDrawn="1"/>
        </p:nvSpPr>
        <p:spPr>
          <a:xfrm>
            <a:off x="736987" y="5295786"/>
            <a:ext cx="17566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Visit us at</a:t>
            </a:r>
          </a:p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https://cor2ed.com/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>
            <a:hlinkClick r:id="rId8"/>
            <a:extLst>
              <a:ext uri="{FF2B5EF4-FFF2-40B4-BE49-F238E27FC236}">
                <a16:creationId xmlns:a16="http://schemas.microsoft.com/office/drawing/2014/main" id="{BA63285A-459E-4B4D-B8B8-4C384DADE30E}"/>
              </a:ext>
            </a:extLst>
          </p:cNvPr>
          <p:cNvSpPr/>
          <p:nvPr userDrawn="1"/>
        </p:nvSpPr>
        <p:spPr>
          <a:xfrm>
            <a:off x="322846" y="5298423"/>
            <a:ext cx="2170834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Graphic 64" descr="World">
            <a:extLst>
              <a:ext uri="{FF2B5EF4-FFF2-40B4-BE49-F238E27FC236}">
                <a16:creationId xmlns:a16="http://schemas.microsoft.com/office/drawing/2014/main" id="{9FF95DF6-7020-934F-95C8-A675895DC40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9518" y="5353122"/>
            <a:ext cx="306593" cy="306593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2DED3A94-E4BA-844E-BCA3-DC9D0A84A7DB}"/>
              </a:ext>
            </a:extLst>
          </p:cNvPr>
          <p:cNvSpPr txBox="1"/>
          <p:nvPr userDrawn="1"/>
        </p:nvSpPr>
        <p:spPr>
          <a:xfrm>
            <a:off x="3432288" y="5353122"/>
            <a:ext cx="229663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us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Twitter </a:t>
            </a:r>
            <a:r>
              <a:rPr lang="en-GB" sz="1400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1"/>
              </a:rPr>
              <a:t>@COR2EDMedEd</a:t>
            </a:r>
            <a:endParaRPr lang="en-GB" sz="1400" u="sng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67" name="Rectangle 66">
            <a:hlinkClick r:id="rId11"/>
            <a:extLst>
              <a:ext uri="{FF2B5EF4-FFF2-40B4-BE49-F238E27FC236}">
                <a16:creationId xmlns:a16="http://schemas.microsoft.com/office/drawing/2014/main" id="{D59F0703-8804-EA47-AA67-3E0C47D9EB54}"/>
              </a:ext>
            </a:extLst>
          </p:cNvPr>
          <p:cNvSpPr/>
          <p:nvPr userDrawn="1"/>
        </p:nvSpPr>
        <p:spPr>
          <a:xfrm>
            <a:off x="3014669" y="5287268"/>
            <a:ext cx="2475809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7305AF6-0A35-D04C-8153-D567CB189566}"/>
              </a:ext>
            </a:extLst>
          </p:cNvPr>
          <p:cNvSpPr txBox="1"/>
          <p:nvPr userDrawn="1"/>
        </p:nvSpPr>
        <p:spPr>
          <a:xfrm>
            <a:off x="736987" y="5852248"/>
            <a:ext cx="138852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Email</a:t>
            </a:r>
          </a:p>
          <a:p>
            <a:r>
              <a:rPr lang="en-GB" sz="12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2"/>
              </a:rPr>
              <a:t>info@cor2ed</a:t>
            </a:r>
            <a:r>
              <a:rPr lang="en-GB" sz="1200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2"/>
              </a:rPr>
              <a:t>.com</a:t>
            </a:r>
            <a:endParaRPr lang="en-GB" sz="1200" u="sng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pic>
        <p:nvPicPr>
          <p:cNvPr id="85" name="Graphic 84">
            <a:extLst>
              <a:ext uri="{FF2B5EF4-FFF2-40B4-BE49-F238E27FC236}">
                <a16:creationId xmlns:a16="http://schemas.microsoft.com/office/drawing/2014/main" id="{049BA3EF-2213-7740-B1A1-1732D2C77DB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43393" y="5878956"/>
            <a:ext cx="371377" cy="371377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F1B5921D-3643-7446-83D4-C4890D03EDC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074932" y="5317529"/>
            <a:ext cx="373380" cy="373380"/>
          </a:xfrm>
          <a:prstGeom prst="rect">
            <a:avLst/>
          </a:prstGeom>
        </p:spPr>
      </p:pic>
      <p:pic>
        <p:nvPicPr>
          <p:cNvPr id="87" name="Graphic 86">
            <a:extLst>
              <a:ext uri="{FF2B5EF4-FFF2-40B4-BE49-F238E27FC236}">
                <a16:creationId xmlns:a16="http://schemas.microsoft.com/office/drawing/2014/main" id="{F8A2E73B-A94F-6246-80EB-64BFAAA041A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074932" y="4792432"/>
            <a:ext cx="373380" cy="373380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5BC2A64D-E186-1B41-8E20-DD77121AE84A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47860" y="4792432"/>
            <a:ext cx="373380" cy="373380"/>
          </a:xfrm>
          <a:prstGeom prst="rect">
            <a:avLst/>
          </a:prstGeom>
        </p:spPr>
      </p:pic>
      <p:sp>
        <p:nvSpPr>
          <p:cNvPr id="118" name="Rectangle 117">
            <a:hlinkClick r:id="rId12"/>
            <a:extLst>
              <a:ext uri="{FF2B5EF4-FFF2-40B4-BE49-F238E27FC236}">
                <a16:creationId xmlns:a16="http://schemas.microsoft.com/office/drawing/2014/main" id="{82A0FE22-ED4D-904C-A351-E6C5B7471E0E}"/>
              </a:ext>
            </a:extLst>
          </p:cNvPr>
          <p:cNvSpPr/>
          <p:nvPr userDrawn="1"/>
        </p:nvSpPr>
        <p:spPr>
          <a:xfrm>
            <a:off x="754868" y="5858872"/>
            <a:ext cx="1862964" cy="4529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9">
            <a:hlinkClick r:id="rId6"/>
            <a:extLst>
              <a:ext uri="{FF2B5EF4-FFF2-40B4-BE49-F238E27FC236}">
                <a16:creationId xmlns:a16="http://schemas.microsoft.com/office/drawing/2014/main" id="{013F39C3-AF84-9343-8EDC-233E7A9EBAE9}"/>
              </a:ext>
            </a:extLst>
          </p:cNvPr>
          <p:cNvSpPr/>
          <p:nvPr userDrawn="1"/>
        </p:nvSpPr>
        <p:spPr>
          <a:xfrm>
            <a:off x="290267" y="4767998"/>
            <a:ext cx="2534228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Rectangle 120">
            <a:hlinkClick r:id="rId7"/>
            <a:extLst>
              <a:ext uri="{FF2B5EF4-FFF2-40B4-BE49-F238E27FC236}">
                <a16:creationId xmlns:a16="http://schemas.microsoft.com/office/drawing/2014/main" id="{5BB80133-EE31-1E40-AFC9-92A91F12B0CF}"/>
              </a:ext>
            </a:extLst>
          </p:cNvPr>
          <p:cNvSpPr/>
          <p:nvPr userDrawn="1"/>
        </p:nvSpPr>
        <p:spPr>
          <a:xfrm>
            <a:off x="3014670" y="4764754"/>
            <a:ext cx="2271388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C320DC0B-ABBC-0A49-B4AE-127E4E3B626C}"/>
              </a:ext>
            </a:extLst>
          </p:cNvPr>
          <p:cNvSpPr txBox="1">
            <a:spLocks/>
          </p:cNvSpPr>
          <p:nvPr userDrawn="1"/>
        </p:nvSpPr>
        <p:spPr>
          <a:xfrm>
            <a:off x="5087888" y="6404238"/>
            <a:ext cx="6959903" cy="453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spc="-30" baseline="0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Heading to the heart of Independent Medical Education since 2012</a:t>
            </a:r>
            <a:endParaRPr kumimoji="0" lang="en-GB" sz="1600" b="1" i="0" u="sng" strike="noStrike" kern="1200" cap="none" spc="-3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5151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74">
          <p15:clr>
            <a:srgbClr val="FBAE40"/>
          </p15:clr>
        </p15:guide>
        <p15:guide id="2" orient="horz" pos="548">
          <p15:clr>
            <a:srgbClr val="FBAE40"/>
          </p15:clr>
        </p15:guide>
        <p15:guide id="3" pos="147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291B2962-A670-C346-A563-E9EDE21B1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61338-5D06-384A-A890-A09EAFFC5131}" type="datetimeFigureOut">
              <a:rPr lang="en-GB"/>
              <a:pPr>
                <a:defRPr/>
              </a:pPr>
              <a:t>06/09/2024</a:t>
            </a:fld>
            <a:endParaRPr lang="en-GB" dirty="0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ECC6A395-56BA-FA40-932C-7E9DDA82A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682D5FF7-1928-A541-9978-441A11737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34C7E-88D8-B442-8AFF-B94AE122C0C4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49350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people with circles and dots&#10;&#10;Description automatically generated">
            <a:extLst>
              <a:ext uri="{FF2B5EF4-FFF2-40B4-BE49-F238E27FC236}">
                <a16:creationId xmlns:a16="http://schemas.microsoft.com/office/drawing/2014/main" id="{A33F93A8-FC98-E80C-3688-ADA526C383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644" r="9788" b="5994"/>
          <a:stretch/>
        </p:blipFill>
        <p:spPr>
          <a:xfrm>
            <a:off x="5992020" y="0"/>
            <a:ext cx="6199980" cy="6858000"/>
          </a:xfrm>
          <a:prstGeom prst="rect">
            <a:avLst/>
          </a:prstGeom>
        </p:spPr>
      </p:pic>
      <p:sp>
        <p:nvSpPr>
          <p:cNvPr id="39" name="Titre 1">
            <a:extLst>
              <a:ext uri="{FF2B5EF4-FFF2-40B4-BE49-F238E27FC236}">
                <a16:creationId xmlns:a16="http://schemas.microsoft.com/office/drawing/2014/main" id="{F09C896A-B4EB-0F4C-96F4-8F31B99B4C0A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84FD7633-899B-3848-83B9-1E3BDDF4FDEE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50" name="Graphic 49" descr="Envelope">
            <a:extLst>
              <a:ext uri="{FF2B5EF4-FFF2-40B4-BE49-F238E27FC236}">
                <a16:creationId xmlns:a16="http://schemas.microsoft.com/office/drawing/2014/main" id="{F8C200D7-7974-0049-910F-515EB075DE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sp>
        <p:nvSpPr>
          <p:cNvPr id="56" name="Titre 1">
            <a:extLst>
              <a:ext uri="{FF2B5EF4-FFF2-40B4-BE49-F238E27FC236}">
                <a16:creationId xmlns:a16="http://schemas.microsoft.com/office/drawing/2014/main" id="{C9664B77-FEC8-A64D-9402-16DF0F5288C1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57" name="Titre 1">
            <a:extLst>
              <a:ext uri="{FF2B5EF4-FFF2-40B4-BE49-F238E27FC236}">
                <a16:creationId xmlns:a16="http://schemas.microsoft.com/office/drawing/2014/main" id="{C72A4E22-E601-2041-8DFB-7B91BDD401EB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72160347-7BC5-DF46-BB29-75C62D9EE3DD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DE86449C-0B52-214E-B091-696B68B6D8EC}"/>
              </a:ext>
            </a:extLst>
          </p:cNvPr>
          <p:cNvSpPr txBox="1">
            <a:spLocks/>
          </p:cNvSpPr>
          <p:nvPr userDrawn="1"/>
        </p:nvSpPr>
        <p:spPr>
          <a:xfrm>
            <a:off x="355212" y="123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COR2ED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Bodenackerstrasse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SWITZERLAND</a:t>
            </a:r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AC31C948-65C2-4740-B113-C0D563D6A027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143DF8CA-B6DF-054F-8DAE-917E5C7CF79A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5C263F9-CE67-F24E-8FD8-47D46BBE677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3740" y="602124"/>
            <a:ext cx="1914541" cy="509238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EE84BF38-09C2-6645-92E3-602FD4BA8151}"/>
              </a:ext>
            </a:extLst>
          </p:cNvPr>
          <p:cNvSpPr txBox="1"/>
          <p:nvPr userDrawn="1"/>
        </p:nvSpPr>
        <p:spPr>
          <a:xfrm>
            <a:off x="718579" y="4780067"/>
            <a:ext cx="2251262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Connect on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LinkedIn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6"/>
              </a:rPr>
              <a:t>@COR2ED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587A0C9-B4D6-A142-9EC9-E78948B12C28}"/>
              </a:ext>
            </a:extLst>
          </p:cNvPr>
          <p:cNvSpPr txBox="1"/>
          <p:nvPr userDrawn="1"/>
        </p:nvSpPr>
        <p:spPr>
          <a:xfrm>
            <a:off x="3423093" y="4780067"/>
            <a:ext cx="1862964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Watch on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YouTube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7"/>
              </a:rPr>
              <a:t>@COR2ED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2FFC551F-1537-374A-A20F-4320DE2F3E73}"/>
              </a:ext>
            </a:extLst>
          </p:cNvPr>
          <p:cNvSpPr/>
          <p:nvPr userDrawn="1"/>
        </p:nvSpPr>
        <p:spPr>
          <a:xfrm>
            <a:off x="347860" y="5315313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4839D75-38C0-6642-B538-AB66FCA83821}"/>
              </a:ext>
            </a:extLst>
          </p:cNvPr>
          <p:cNvSpPr txBox="1"/>
          <p:nvPr userDrawn="1"/>
        </p:nvSpPr>
        <p:spPr>
          <a:xfrm>
            <a:off x="736987" y="5295786"/>
            <a:ext cx="17566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Visit us at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/>
              </a:rPr>
              <a:t>https://cor2ed.com/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hlinkClick r:id="rId8"/>
            <a:extLst>
              <a:ext uri="{FF2B5EF4-FFF2-40B4-BE49-F238E27FC236}">
                <a16:creationId xmlns:a16="http://schemas.microsoft.com/office/drawing/2014/main" id="{BA63285A-459E-4B4D-B8B8-4C384DADE30E}"/>
              </a:ext>
            </a:extLst>
          </p:cNvPr>
          <p:cNvSpPr/>
          <p:nvPr userDrawn="1"/>
        </p:nvSpPr>
        <p:spPr>
          <a:xfrm>
            <a:off x="322846" y="5298423"/>
            <a:ext cx="2170834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5" name="Graphic 64" descr="World">
            <a:extLst>
              <a:ext uri="{FF2B5EF4-FFF2-40B4-BE49-F238E27FC236}">
                <a16:creationId xmlns:a16="http://schemas.microsoft.com/office/drawing/2014/main" id="{9FF95DF6-7020-934F-95C8-A675895DC40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9518" y="5353122"/>
            <a:ext cx="306593" cy="306593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2DED3A94-E4BA-844E-BCA3-DC9D0A84A7DB}"/>
              </a:ext>
            </a:extLst>
          </p:cNvPr>
          <p:cNvSpPr txBox="1"/>
          <p:nvPr userDrawn="1"/>
        </p:nvSpPr>
        <p:spPr>
          <a:xfrm>
            <a:off x="3432288" y="5353122"/>
            <a:ext cx="229663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us on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Twitter 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1"/>
              </a:rPr>
              <a:t>@COR2EDMedEd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67" name="Rectangle 66">
            <a:hlinkClick r:id="rId11"/>
            <a:extLst>
              <a:ext uri="{FF2B5EF4-FFF2-40B4-BE49-F238E27FC236}">
                <a16:creationId xmlns:a16="http://schemas.microsoft.com/office/drawing/2014/main" id="{D59F0703-8804-EA47-AA67-3E0C47D9EB54}"/>
              </a:ext>
            </a:extLst>
          </p:cNvPr>
          <p:cNvSpPr/>
          <p:nvPr userDrawn="1"/>
        </p:nvSpPr>
        <p:spPr>
          <a:xfrm>
            <a:off x="3014669" y="5287268"/>
            <a:ext cx="2475809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7305AF6-0A35-D04C-8153-D567CB189566}"/>
              </a:ext>
            </a:extLst>
          </p:cNvPr>
          <p:cNvSpPr txBox="1"/>
          <p:nvPr userDrawn="1"/>
        </p:nvSpPr>
        <p:spPr>
          <a:xfrm>
            <a:off x="736987" y="5852248"/>
            <a:ext cx="138852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Email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2"/>
              </a:rPr>
              <a:t>info@cor2ed</a:t>
            </a: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2"/>
              </a:rPr>
              <a:t>.com</a:t>
            </a:r>
            <a:endParaRPr kumimoji="0" lang="en-GB" sz="12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pic>
        <p:nvPicPr>
          <p:cNvPr id="85" name="Graphic 84">
            <a:extLst>
              <a:ext uri="{FF2B5EF4-FFF2-40B4-BE49-F238E27FC236}">
                <a16:creationId xmlns:a16="http://schemas.microsoft.com/office/drawing/2014/main" id="{049BA3EF-2213-7740-B1A1-1732D2C77DB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43393" y="5878956"/>
            <a:ext cx="371377" cy="371377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F1B5921D-3643-7446-83D4-C4890D03EDC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074932" y="5317529"/>
            <a:ext cx="373380" cy="373380"/>
          </a:xfrm>
          <a:prstGeom prst="rect">
            <a:avLst/>
          </a:prstGeom>
        </p:spPr>
      </p:pic>
      <p:pic>
        <p:nvPicPr>
          <p:cNvPr id="87" name="Graphic 86">
            <a:extLst>
              <a:ext uri="{FF2B5EF4-FFF2-40B4-BE49-F238E27FC236}">
                <a16:creationId xmlns:a16="http://schemas.microsoft.com/office/drawing/2014/main" id="{F8A2E73B-A94F-6246-80EB-64BFAAA041A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074932" y="4792432"/>
            <a:ext cx="373380" cy="373380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5BC2A64D-E186-1B41-8E20-DD77121AE84A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47860" y="4792432"/>
            <a:ext cx="373380" cy="373380"/>
          </a:xfrm>
          <a:prstGeom prst="rect">
            <a:avLst/>
          </a:prstGeom>
        </p:spPr>
      </p:pic>
      <p:sp>
        <p:nvSpPr>
          <p:cNvPr id="118" name="Rectangle 117">
            <a:hlinkClick r:id="rId12"/>
            <a:extLst>
              <a:ext uri="{FF2B5EF4-FFF2-40B4-BE49-F238E27FC236}">
                <a16:creationId xmlns:a16="http://schemas.microsoft.com/office/drawing/2014/main" id="{82A0FE22-ED4D-904C-A351-E6C5B7471E0E}"/>
              </a:ext>
            </a:extLst>
          </p:cNvPr>
          <p:cNvSpPr/>
          <p:nvPr userDrawn="1"/>
        </p:nvSpPr>
        <p:spPr>
          <a:xfrm>
            <a:off x="754868" y="5858872"/>
            <a:ext cx="1862964" cy="4529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Rectangle 119">
            <a:hlinkClick r:id="rId6"/>
            <a:extLst>
              <a:ext uri="{FF2B5EF4-FFF2-40B4-BE49-F238E27FC236}">
                <a16:creationId xmlns:a16="http://schemas.microsoft.com/office/drawing/2014/main" id="{013F39C3-AF84-9343-8EDC-233E7A9EBAE9}"/>
              </a:ext>
            </a:extLst>
          </p:cNvPr>
          <p:cNvSpPr/>
          <p:nvPr userDrawn="1"/>
        </p:nvSpPr>
        <p:spPr>
          <a:xfrm>
            <a:off x="290267" y="4767998"/>
            <a:ext cx="2534228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Rectangle 120">
            <a:hlinkClick r:id="rId7"/>
            <a:extLst>
              <a:ext uri="{FF2B5EF4-FFF2-40B4-BE49-F238E27FC236}">
                <a16:creationId xmlns:a16="http://schemas.microsoft.com/office/drawing/2014/main" id="{5BB80133-EE31-1E40-AFC9-92A91F12B0CF}"/>
              </a:ext>
            </a:extLst>
          </p:cNvPr>
          <p:cNvSpPr/>
          <p:nvPr userDrawn="1"/>
        </p:nvSpPr>
        <p:spPr>
          <a:xfrm>
            <a:off x="3014670" y="4764754"/>
            <a:ext cx="2271388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C320DC0B-ABBC-0A49-B4AE-127E4E3B626C}"/>
              </a:ext>
            </a:extLst>
          </p:cNvPr>
          <p:cNvSpPr txBox="1">
            <a:spLocks/>
          </p:cNvSpPr>
          <p:nvPr userDrawn="1"/>
        </p:nvSpPr>
        <p:spPr>
          <a:xfrm>
            <a:off x="5087888" y="6404238"/>
            <a:ext cx="6959903" cy="453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-30" normalizeH="0" baseline="0" noProof="0" dirty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Heading to the heart of Independent Medical Education since 2012</a:t>
            </a:r>
            <a:endParaRPr kumimoji="0" lang="en-GB" sz="1600" b="1" i="0" u="sng" strike="noStrike" kern="1200" cap="none" spc="-3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0438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74">
          <p15:clr>
            <a:srgbClr val="FBAE40"/>
          </p15:clr>
        </p15:guide>
        <p15:guide id="2" orient="horz" pos="548">
          <p15:clr>
            <a:srgbClr val="FBAE40"/>
          </p15:clr>
        </p15:guide>
        <p15:guide id="3" pos="147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57E139-C270-754F-B59D-15903DDAF3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4661" y="2758363"/>
            <a:ext cx="5042678" cy="1341275"/>
          </a:xfrm>
          <a:prstGeom prst="rect">
            <a:avLst/>
          </a:prstGeom>
        </p:spPr>
      </p:pic>
      <p:pic>
        <p:nvPicPr>
          <p:cNvPr id="2" name="Image 4">
            <a:extLst>
              <a:ext uri="{FF2B5EF4-FFF2-40B4-BE49-F238E27FC236}">
                <a16:creationId xmlns:a16="http://schemas.microsoft.com/office/drawing/2014/main" id="{23B8AB04-FCD6-532F-7E28-5EF89A4447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822295" y="-1012043"/>
            <a:ext cx="4833937" cy="77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40764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C08C87B3-6F0A-C627-321B-AE99F7746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29696013-2CA0-3589-482E-D11E61A22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7867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Disposition personnalisé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29696013-2CA0-3589-482E-D11E61A22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55193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 spc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Click and </a:t>
            </a:r>
            <a:r>
              <a:rPr lang="fr-FR" dirty="0" err="1"/>
              <a:t>Modify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A72A7BF8-2634-42CE-7779-60B9CA019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62024C62-DEBA-FE08-856F-E4EDBC1AFE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123133" y="-1381666"/>
            <a:ext cx="8240288" cy="1324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64661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B0892A3-AA32-4643-922B-907261114EE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2178202B-EB6B-626D-5D8C-1606EFAC8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38420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86629B-70FD-5844-A852-AA84E9AB0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52832"/>
            <a:ext cx="11247039" cy="647976"/>
          </a:xfrm>
        </p:spPr>
        <p:txBody>
          <a:bodyPr>
            <a:noAutofit/>
          </a:bodyPr>
          <a:lstStyle>
            <a:lvl1pPr algn="ctr">
              <a:defRPr sz="4000" spc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AND MODIFY THE TEXT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9E1BEE5-34CE-E34C-BCFB-D7083C34B8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68499" y="2580900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5E89AE6E-09E9-A04C-9CFE-768FC41305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542" y="3877044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EC0F67F-0294-3044-9A92-E4F9BE8451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67542" y="5125192"/>
            <a:ext cx="8255959" cy="536057"/>
          </a:xfrm>
        </p:spPr>
        <p:txBody>
          <a:bodyPr>
            <a:noAutofit/>
          </a:bodyPr>
          <a:lstStyle>
            <a:lvl1pPr marL="0" indent="0" algn="ctr">
              <a:buNone/>
              <a:defRPr sz="32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DAE90F2-0D99-4E4A-B2F6-79682983F6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D0331787-EA65-9E53-EF00-0571ED093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8950B241-4B24-12B1-6E81-D61E0E0263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123133" y="-1381666"/>
            <a:ext cx="8240288" cy="1324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2474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C800C48-4F96-3047-964F-933FF31804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125AA572-0B0D-5BC4-16D5-49B2EEEE4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92166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spi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C800C48-4F96-3047-964F-933FF31804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125AA572-0B0D-5BC4-16D5-49B2EEEE4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CA24C0-E35E-25F8-F81C-8C4B4580F2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87829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4362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9200" y="1987200"/>
            <a:ext cx="10963200" cy="396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E9715FD-800D-EC4B-B5EC-4EF7DCBD08D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BF543B19-47F2-228E-06AB-7F85E9CE6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3720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Drop an image or click on the </a:t>
            </a:r>
            <a:r>
              <a:rPr lang="en-GB" noProof="0"/>
              <a:t>icon</a:t>
            </a:r>
            <a:r>
              <a:rPr lang="en-GB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i="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8F82FB2-1400-8B4D-AF68-7358C7D763C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A8075C48-24AC-6C8D-0C25-7617D7714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02113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10961184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228609"/>
            <a:ext cx="5181600" cy="4657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/>
              <a:t>Drop an image or click on the icon to add one 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1270567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+mj-lt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+mj-lt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A6F5460-BA6D-C940-BFC5-F19A378019C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9E25C659-2A5A-34AB-98C0-39CF3AF5F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69805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Disposition personnalisé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C08C87B3-6F0A-C627-321B-AE99F7746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843629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1270566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+mn-lt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+mn-lt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1270565"/>
            <a:ext cx="518675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</a:defRPr>
            </a:lvl3pPr>
            <a:lvl4pPr marL="1714500" indent="-342900">
              <a:buFont typeface="Arial" charset="0"/>
              <a:buChar char="•"/>
              <a:defRPr sz="2000">
                <a:latin typeface="+mj-lt"/>
              </a:defRPr>
            </a:lvl4pPr>
            <a:lvl5pPr marL="2171700" indent="-342900">
              <a:buFont typeface="Arial" charset="0"/>
              <a:buChar char="•"/>
              <a:defRPr>
                <a:latin typeface="+mj-lt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10961184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4C57E3B-0ABB-774B-B376-C8D0F23077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D4764205-F73A-C378-E512-FB372B4F9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30282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4" y="1403491"/>
            <a:ext cx="5186755" cy="71520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2348880"/>
            <a:ext cx="542398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  <a:p>
            <a:endParaRPr lang="en-GB" noProof="0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2348880"/>
            <a:ext cx="518675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</a:defRPr>
            </a:lvl3pPr>
            <a:lvl4pPr marL="1714500" indent="-342900">
              <a:buFont typeface="Arial" charset="0"/>
              <a:buChar char="•"/>
              <a:defRPr sz="2000"/>
            </a:lvl4pPr>
            <a:lvl5pPr marL="2171700" indent="-342900">
              <a:buFont typeface="Arial" charset="0"/>
              <a:buChar char="•"/>
              <a:defRPr/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12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621215" y="260350"/>
            <a:ext cx="10961184" cy="865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 cap="all" spc="1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21" name="Espace réservé du texte 16"/>
          <p:cNvSpPr>
            <a:spLocks noGrp="1"/>
          </p:cNvSpPr>
          <p:nvPr>
            <p:ph type="body" sz="quarter" idx="14" hasCustomPrompt="1"/>
          </p:nvPr>
        </p:nvSpPr>
        <p:spPr>
          <a:xfrm>
            <a:off x="6158414" y="1408029"/>
            <a:ext cx="5423985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E3E2C06-97AD-9943-860F-21FF17408A8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A68E8DC7-726A-1109-D4E7-8DE5A2286D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5686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raphic 99">
            <a:extLst>
              <a:ext uri="{FF2B5EF4-FFF2-40B4-BE49-F238E27FC236}">
                <a16:creationId xmlns:a16="http://schemas.microsoft.com/office/drawing/2014/main" id="{A077E33A-709F-1144-BB69-763F7CD5DA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7204" y="810930"/>
            <a:ext cx="9306370" cy="4471395"/>
          </a:xfrm>
          <a:prstGeom prst="rect">
            <a:avLst/>
          </a:prstGeom>
        </p:spPr>
      </p:pic>
      <p:sp>
        <p:nvSpPr>
          <p:cNvPr id="39" name="Titre 1">
            <a:extLst>
              <a:ext uri="{FF2B5EF4-FFF2-40B4-BE49-F238E27FC236}">
                <a16:creationId xmlns:a16="http://schemas.microsoft.com/office/drawing/2014/main" id="{F09C896A-B4EB-0F4C-96F4-8F31B99B4C0A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err="1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</a:t>
            </a:r>
            <a:r>
              <a:rPr lang="en-GB" sz="1400" b="1" noProof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Antoine Lacombe </a:t>
            </a:r>
            <a:r>
              <a:rPr lang="en-GB" sz="1100" b="1" noProof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Pharm D, MBA</a:t>
            </a:r>
            <a:endParaRPr kumimoji="0" lang="en-GB" sz="1100" b="0" i="0" u="sng" strike="noStrike" kern="1200" cap="none" spc="0" normalizeH="0" baseline="0" noProof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id="{A8E7D5AF-6FD1-7040-B008-F83A2A24EA4D}"/>
              </a:ext>
            </a:extLst>
          </p:cNvPr>
          <p:cNvSpPr txBox="1">
            <a:spLocks/>
          </p:cNvSpPr>
          <p:nvPr userDrawn="1"/>
        </p:nvSpPr>
        <p:spPr>
          <a:xfrm>
            <a:off x="787828" y="4404275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+41 79 529 42 79</a:t>
            </a:r>
            <a:endParaRPr kumimoji="0" lang="en-GB" sz="1400" b="0" i="0" u="sng" strike="noStrike" kern="1200" cap="none" spc="0" normalizeH="0" baseline="0" noProof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1" name="Titre 1">
            <a:extLst>
              <a:ext uri="{FF2B5EF4-FFF2-40B4-BE49-F238E27FC236}">
                <a16:creationId xmlns:a16="http://schemas.microsoft.com/office/drawing/2014/main" id="{73745878-0F7C-304D-845D-4B21028F25EB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COR2ED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Bodenackerstrasse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SWITZERLAND</a:t>
            </a:r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F7C54033-9E09-284F-8683-746A9AA872EC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err="1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</a:t>
            </a:r>
            <a:r>
              <a:rPr lang="en-GB" sz="1400" b="1" noProof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GB" sz="1400" b="1" noProof="0" err="1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Froukje</a:t>
            </a:r>
            <a:r>
              <a:rPr lang="en-GB" sz="1400" b="1" noProof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GB" sz="1400" b="1" noProof="0" err="1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Sosef</a:t>
            </a:r>
            <a:r>
              <a:rPr lang="en-GB" sz="1400" b="1" noProof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GB" sz="1100" b="1" noProof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MD</a:t>
            </a:r>
            <a:endParaRPr kumimoji="0" lang="en-GB" sz="1100" b="0" i="0" u="sng" strike="noStrike" kern="1200" cap="none" spc="0" normalizeH="0" baseline="0" noProof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84FD7633-899B-3848-83B9-1E3BDDF4FDEE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+31 6 2324 3636</a:t>
            </a:r>
            <a:endParaRPr kumimoji="0" lang="en-GB" sz="1400" b="0" i="0" u="sng" strike="noStrike" kern="1200" cap="none" spc="0" normalizeH="0" baseline="0" noProof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79F12A3-F14C-5840-B136-EC73E318C109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E4F17C8-19D7-C040-A304-FDDCE818C189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Graphic 47" descr="Speaker Phone">
              <a:extLst>
                <a:ext uri="{FF2B5EF4-FFF2-40B4-BE49-F238E27FC236}">
                  <a16:creationId xmlns:a16="http://schemas.microsoft.com/office/drawing/2014/main" id="{751B5200-FBC9-5C4E-8A34-90C2075D5C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FE71A723-9BA9-F044-A53D-ADF05AFC5AA2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Graphic 49" descr="Envelope">
            <a:extLst>
              <a:ext uri="{FF2B5EF4-FFF2-40B4-BE49-F238E27FC236}">
                <a16:creationId xmlns:a16="http://schemas.microsoft.com/office/drawing/2014/main" id="{F8C200D7-7974-0049-910F-515EB075DE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3A2C2405-5B2D-6F40-8BBF-34FEF76A5D69}"/>
              </a:ext>
            </a:extLst>
          </p:cNvPr>
          <p:cNvGrpSpPr/>
          <p:nvPr userDrawn="1"/>
        </p:nvGrpSpPr>
        <p:grpSpPr>
          <a:xfrm>
            <a:off x="423995" y="4343186"/>
            <a:ext cx="356400" cy="356400"/>
            <a:chOff x="761970" y="3386221"/>
            <a:chExt cx="356400" cy="3564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89D4FEE-DF12-7C4D-B567-B229BFAFD4AE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Graphic 52" descr="Speaker Phone">
              <a:extLst>
                <a:ext uri="{FF2B5EF4-FFF2-40B4-BE49-F238E27FC236}">
                  <a16:creationId xmlns:a16="http://schemas.microsoft.com/office/drawing/2014/main" id="{650C6CBF-1D07-FD40-84AC-64417780D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64B298E5-A30A-CC47-9E10-2137C71F83BA}"/>
              </a:ext>
            </a:extLst>
          </p:cNvPr>
          <p:cNvSpPr/>
          <p:nvPr userDrawn="1"/>
        </p:nvSpPr>
        <p:spPr>
          <a:xfrm>
            <a:off x="422825" y="4775607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Graphic 54" descr="Envelope">
            <a:extLst>
              <a:ext uri="{FF2B5EF4-FFF2-40B4-BE49-F238E27FC236}">
                <a16:creationId xmlns:a16="http://schemas.microsoft.com/office/drawing/2014/main" id="{DBF0C6DA-DD89-E246-9F87-ECB01B87D4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2343" y="4831346"/>
            <a:ext cx="239704" cy="239704"/>
          </a:xfrm>
          <a:prstGeom prst="rect">
            <a:avLst/>
          </a:prstGeom>
        </p:spPr>
      </p:pic>
      <p:sp>
        <p:nvSpPr>
          <p:cNvPr id="56" name="Titre 1">
            <a:extLst>
              <a:ext uri="{FF2B5EF4-FFF2-40B4-BE49-F238E27FC236}">
                <a16:creationId xmlns:a16="http://schemas.microsoft.com/office/drawing/2014/main" id="{C9664B77-FEC8-A64D-9402-16DF0F5288C1}"/>
              </a:ext>
            </a:extLst>
          </p:cNvPr>
          <p:cNvSpPr txBox="1">
            <a:spLocks/>
          </p:cNvSpPr>
          <p:nvPr userDrawn="1"/>
        </p:nvSpPr>
        <p:spPr>
          <a:xfrm>
            <a:off x="787828" y="481405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antoine.lacombe@cor2ed.com</a:t>
            </a:r>
            <a:endParaRPr kumimoji="0" lang="en-GB" sz="1400" b="0" i="0" u="sng" strike="noStrike" kern="1200" cap="none" spc="0" normalizeH="0" baseline="0" noProof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57" name="Titre 1">
            <a:extLst>
              <a:ext uri="{FF2B5EF4-FFF2-40B4-BE49-F238E27FC236}">
                <a16:creationId xmlns:a16="http://schemas.microsoft.com/office/drawing/2014/main" id="{C72A4E22-E601-2041-8DFB-7B91BDD401EB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froukje.sosef@cor2ed.com</a:t>
            </a:r>
            <a:endParaRPr kumimoji="0" lang="en-GB" sz="1400" b="0" i="0" u="sng" strike="noStrike" kern="1200" cap="none" spc="0" normalizeH="0" baseline="0" noProof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F2175B-6FCA-AB4B-BB07-12AFD9A7158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9164" y="951062"/>
            <a:ext cx="1914541" cy="509238"/>
          </a:xfrm>
          <a:prstGeom prst="rect">
            <a:avLst/>
          </a:prstGeom>
        </p:spPr>
      </p:pic>
      <p:sp>
        <p:nvSpPr>
          <p:cNvPr id="23" name="Titre 1">
            <a:extLst>
              <a:ext uri="{FF2B5EF4-FFF2-40B4-BE49-F238E27FC236}">
                <a16:creationId xmlns:a16="http://schemas.microsoft.com/office/drawing/2014/main" id="{C320DC0B-ABBC-0A49-B4AE-127E4E3B626C}"/>
              </a:ext>
            </a:extLst>
          </p:cNvPr>
          <p:cNvSpPr txBox="1">
            <a:spLocks/>
          </p:cNvSpPr>
          <p:nvPr userDrawn="1"/>
        </p:nvSpPr>
        <p:spPr>
          <a:xfrm>
            <a:off x="5087888" y="6404238"/>
            <a:ext cx="6959903" cy="453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spc="-30" baseline="0" noProof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Heading to the heart of Independent Medical Education since 2012</a:t>
            </a:r>
            <a:endParaRPr kumimoji="0" lang="en-GB" sz="1600" b="1" i="0" u="sng" strike="noStrike" kern="1200" cap="none" spc="-3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F79982A-8AC7-B74E-9EA1-C749F4937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r="65695"/>
          <a:stretch/>
        </p:blipFill>
        <p:spPr>
          <a:xfrm>
            <a:off x="300854" y="1562275"/>
            <a:ext cx="3012116" cy="375678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27872BE-4EBB-BA49-A46A-FC3A5E900913}"/>
              </a:ext>
            </a:extLst>
          </p:cNvPr>
          <p:cNvSpPr txBox="1"/>
          <p:nvPr userDrawn="1"/>
        </p:nvSpPr>
        <p:spPr>
          <a:xfrm>
            <a:off x="787048" y="5426553"/>
            <a:ext cx="3213409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Connect on</a:t>
            </a:r>
          </a:p>
          <a:p>
            <a:pPr marL="0" indent="0">
              <a:lnSpc>
                <a:spcPct val="90000"/>
              </a:lnSpc>
              <a:tabLst>
                <a:tab pos="747713" algn="l"/>
              </a:tabLst>
            </a:pPr>
            <a:r>
              <a:rPr lang="en-GB" sz="140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LinkedIn	</a:t>
            </a:r>
            <a:r>
              <a:rPr lang="en-GB" sz="1400" u="sng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@LYMPHOMA &amp; MYELOMA </a:t>
            </a:r>
            <a:r>
              <a:rPr lang="en-GB" sz="140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	</a:t>
            </a:r>
            <a:r>
              <a:rPr lang="en-GB" sz="1400" u="sng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CONNECT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444874-C0B0-C74D-BD78-708C15438149}"/>
              </a:ext>
            </a:extLst>
          </p:cNvPr>
          <p:cNvSpPr txBox="1"/>
          <p:nvPr userDrawn="1"/>
        </p:nvSpPr>
        <p:spPr>
          <a:xfrm>
            <a:off x="4469907" y="5426553"/>
            <a:ext cx="1862964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Watch on</a:t>
            </a:r>
          </a:p>
          <a:p>
            <a:pPr>
              <a:lnSpc>
                <a:spcPct val="90000"/>
              </a:lnSpc>
            </a:pPr>
            <a:r>
              <a:rPr lang="en-GB" sz="140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YouTube </a:t>
            </a:r>
            <a:r>
              <a:rPr lang="en-GB" sz="140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0"/>
              </a:rPr>
              <a:t>@COR2ED</a:t>
            </a:r>
            <a:endParaRPr lang="en-GB" sz="140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99807B1-5B76-A64B-B52A-94C02C13D7AB}"/>
              </a:ext>
            </a:extLst>
          </p:cNvPr>
          <p:cNvSpPr/>
          <p:nvPr userDrawn="1"/>
        </p:nvSpPr>
        <p:spPr>
          <a:xfrm>
            <a:off x="416331" y="6033094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8A156A-6630-CA4A-B512-E1F50F476DD1}"/>
              </a:ext>
            </a:extLst>
          </p:cNvPr>
          <p:cNvSpPr txBox="1"/>
          <p:nvPr userDrawn="1"/>
        </p:nvSpPr>
        <p:spPr>
          <a:xfrm>
            <a:off x="805458" y="6013567"/>
            <a:ext cx="17566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Visit us at</a:t>
            </a:r>
          </a:p>
          <a:p>
            <a:r>
              <a:rPr lang="en-US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https://cor2ed.com/</a:t>
            </a:r>
            <a:endParaRPr lang="en-GB"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hlinkClick r:id="rId11"/>
            <a:extLst>
              <a:ext uri="{FF2B5EF4-FFF2-40B4-BE49-F238E27FC236}">
                <a16:creationId xmlns:a16="http://schemas.microsoft.com/office/drawing/2014/main" id="{F02AE768-D7AB-A94B-80FA-A6650544CC9B}"/>
              </a:ext>
            </a:extLst>
          </p:cNvPr>
          <p:cNvSpPr/>
          <p:nvPr userDrawn="1"/>
        </p:nvSpPr>
        <p:spPr>
          <a:xfrm>
            <a:off x="391317" y="6016204"/>
            <a:ext cx="2170834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Graphic 28" descr="World">
            <a:extLst>
              <a:ext uri="{FF2B5EF4-FFF2-40B4-BE49-F238E27FC236}">
                <a16:creationId xmlns:a16="http://schemas.microsoft.com/office/drawing/2014/main" id="{06F46356-6D1C-1A49-AFB9-876266891BA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7989" y="6070903"/>
            <a:ext cx="306593" cy="30659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5C03111-CAAB-3D43-A9E6-ADA046B67BBD}"/>
              </a:ext>
            </a:extLst>
          </p:cNvPr>
          <p:cNvSpPr txBox="1"/>
          <p:nvPr userDrawn="1"/>
        </p:nvSpPr>
        <p:spPr>
          <a:xfrm>
            <a:off x="4479865" y="6033094"/>
            <a:ext cx="256651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us on</a:t>
            </a:r>
          </a:p>
          <a:p>
            <a:pPr>
              <a:lnSpc>
                <a:spcPct val="90000"/>
              </a:lnSpc>
            </a:pPr>
            <a:r>
              <a:rPr lang="en-GB" sz="140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Twitter </a:t>
            </a:r>
            <a:r>
              <a:rPr lang="en-GB" sz="140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4"/>
              </a:rPr>
              <a:t>@</a:t>
            </a:r>
            <a:r>
              <a:rPr lang="en-GB" sz="1400" err="1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4"/>
              </a:rPr>
              <a:t>lym_mm_connect</a:t>
            </a:r>
            <a:endParaRPr lang="en-GB" sz="1400" u="sng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hlinkClick r:id="rId14"/>
            <a:extLst>
              <a:ext uri="{FF2B5EF4-FFF2-40B4-BE49-F238E27FC236}">
                <a16:creationId xmlns:a16="http://schemas.microsoft.com/office/drawing/2014/main" id="{9A0346C0-EC87-3C4C-A17B-08C8B6C59587}"/>
              </a:ext>
            </a:extLst>
          </p:cNvPr>
          <p:cNvSpPr/>
          <p:nvPr userDrawn="1"/>
        </p:nvSpPr>
        <p:spPr>
          <a:xfrm>
            <a:off x="4061483" y="6001816"/>
            <a:ext cx="2833582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Graphic 32" descr="Marker with solid fill">
            <a:extLst>
              <a:ext uri="{FF2B5EF4-FFF2-40B4-BE49-F238E27FC236}">
                <a16:creationId xmlns:a16="http://schemas.microsoft.com/office/drawing/2014/main" id="{53807611-342D-8C4A-A14C-80E0271B440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389006" y="1949574"/>
            <a:ext cx="313184" cy="313184"/>
          </a:xfrm>
          <a:prstGeom prst="rect">
            <a:avLst/>
          </a:prstGeom>
        </p:spPr>
      </p:pic>
      <p:pic>
        <p:nvPicPr>
          <p:cNvPr id="34" name="Graphic 33" descr="Marker with solid fill">
            <a:extLst>
              <a:ext uri="{FF2B5EF4-FFF2-40B4-BE49-F238E27FC236}">
                <a16:creationId xmlns:a16="http://schemas.microsoft.com/office/drawing/2014/main" id="{6FBCB460-E274-5A4F-BEBD-A1EDEA7DDE7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49789" y="2084249"/>
            <a:ext cx="313184" cy="313184"/>
          </a:xfrm>
          <a:prstGeom prst="rect">
            <a:avLst/>
          </a:prstGeom>
        </p:spPr>
      </p:pic>
      <p:pic>
        <p:nvPicPr>
          <p:cNvPr id="35" name="Graphic 34" descr="Marker with solid fill">
            <a:extLst>
              <a:ext uri="{FF2B5EF4-FFF2-40B4-BE49-F238E27FC236}">
                <a16:creationId xmlns:a16="http://schemas.microsoft.com/office/drawing/2014/main" id="{BE7BD657-C4E9-D14E-9C9B-7066503C4FA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87336" y="1753300"/>
            <a:ext cx="313184" cy="313184"/>
          </a:xfrm>
          <a:prstGeom prst="rect">
            <a:avLst/>
          </a:prstGeom>
        </p:spPr>
      </p:pic>
      <p:pic>
        <p:nvPicPr>
          <p:cNvPr id="36" name="Graphic 35" descr="Marker with solid fill">
            <a:extLst>
              <a:ext uri="{FF2B5EF4-FFF2-40B4-BE49-F238E27FC236}">
                <a16:creationId xmlns:a16="http://schemas.microsoft.com/office/drawing/2014/main" id="{BDEFE239-A452-7F45-96CC-738EA07C4E2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00460" y="1561745"/>
            <a:ext cx="313184" cy="313184"/>
          </a:xfrm>
          <a:prstGeom prst="rect">
            <a:avLst/>
          </a:prstGeom>
        </p:spPr>
      </p:pic>
      <p:pic>
        <p:nvPicPr>
          <p:cNvPr id="37" name="Graphic 36" descr="Marker with solid fill">
            <a:extLst>
              <a:ext uri="{FF2B5EF4-FFF2-40B4-BE49-F238E27FC236}">
                <a16:creationId xmlns:a16="http://schemas.microsoft.com/office/drawing/2014/main" id="{70D4C4DD-9DED-FD4E-9EC5-1439CD310DD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65606" y="1405153"/>
            <a:ext cx="313184" cy="313184"/>
          </a:xfrm>
          <a:prstGeom prst="rect">
            <a:avLst/>
          </a:prstGeom>
        </p:spPr>
      </p:pic>
      <p:pic>
        <p:nvPicPr>
          <p:cNvPr id="38" name="Graphic 37" descr="Marker with solid fill">
            <a:extLst>
              <a:ext uri="{FF2B5EF4-FFF2-40B4-BE49-F238E27FC236}">
                <a16:creationId xmlns:a16="http://schemas.microsoft.com/office/drawing/2014/main" id="{C70E79C7-0DD0-0649-B7D7-16788D73085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88933" y="1753300"/>
            <a:ext cx="313184" cy="313184"/>
          </a:xfrm>
          <a:prstGeom prst="rect">
            <a:avLst/>
          </a:prstGeom>
        </p:spPr>
      </p:pic>
      <p:pic>
        <p:nvPicPr>
          <p:cNvPr id="42" name="Graphic 41" descr="Marker with solid fill">
            <a:extLst>
              <a:ext uri="{FF2B5EF4-FFF2-40B4-BE49-F238E27FC236}">
                <a16:creationId xmlns:a16="http://schemas.microsoft.com/office/drawing/2014/main" id="{5F338712-0256-3043-9E4D-B5213DEBD34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535322" y="1877944"/>
            <a:ext cx="313184" cy="313184"/>
          </a:xfrm>
          <a:prstGeom prst="rect">
            <a:avLst/>
          </a:prstGeom>
        </p:spPr>
      </p:pic>
      <p:pic>
        <p:nvPicPr>
          <p:cNvPr id="43" name="Graphic 42" descr="Marker with solid fill">
            <a:extLst>
              <a:ext uri="{FF2B5EF4-FFF2-40B4-BE49-F238E27FC236}">
                <a16:creationId xmlns:a16="http://schemas.microsoft.com/office/drawing/2014/main" id="{4C8C9780-47C8-6444-9F3C-9763F8B6A4B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662927" y="1796720"/>
            <a:ext cx="313184" cy="313184"/>
          </a:xfrm>
          <a:prstGeom prst="rect">
            <a:avLst/>
          </a:prstGeom>
        </p:spPr>
      </p:pic>
      <p:pic>
        <p:nvPicPr>
          <p:cNvPr id="58" name="Graphic 57" descr="Marker with solid fill">
            <a:extLst>
              <a:ext uri="{FF2B5EF4-FFF2-40B4-BE49-F238E27FC236}">
                <a16:creationId xmlns:a16="http://schemas.microsoft.com/office/drawing/2014/main" id="{5A7CCE59-0164-7446-8E77-FB9851A146F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010495" y="1154147"/>
            <a:ext cx="313184" cy="313184"/>
          </a:xfrm>
          <a:prstGeom prst="rect">
            <a:avLst/>
          </a:prstGeom>
        </p:spPr>
      </p:pic>
      <p:pic>
        <p:nvPicPr>
          <p:cNvPr id="59" name="Graphic 58" descr="Marker with solid fill">
            <a:extLst>
              <a:ext uri="{FF2B5EF4-FFF2-40B4-BE49-F238E27FC236}">
                <a16:creationId xmlns:a16="http://schemas.microsoft.com/office/drawing/2014/main" id="{CFF3714E-FE18-FC41-A7DE-211879EBE7B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275599" y="1962644"/>
            <a:ext cx="313184" cy="313184"/>
          </a:xfrm>
          <a:prstGeom prst="rect">
            <a:avLst/>
          </a:prstGeom>
        </p:spPr>
      </p:pic>
      <p:pic>
        <p:nvPicPr>
          <p:cNvPr id="60" name="Graphic 59" descr="Marker with solid fill">
            <a:extLst>
              <a:ext uri="{FF2B5EF4-FFF2-40B4-BE49-F238E27FC236}">
                <a16:creationId xmlns:a16="http://schemas.microsoft.com/office/drawing/2014/main" id="{EFAC734C-8D96-0F4A-ACC0-45B8EFDEE93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147911" y="1824071"/>
            <a:ext cx="313184" cy="313184"/>
          </a:xfrm>
          <a:prstGeom prst="rect">
            <a:avLst/>
          </a:prstGeom>
        </p:spPr>
      </p:pic>
      <p:pic>
        <p:nvPicPr>
          <p:cNvPr id="61" name="Graphic 60" descr="Marker with solid fill">
            <a:extLst>
              <a:ext uri="{FF2B5EF4-FFF2-40B4-BE49-F238E27FC236}">
                <a16:creationId xmlns:a16="http://schemas.microsoft.com/office/drawing/2014/main" id="{DCC46285-97AF-2C41-A4D0-0F4EBC8FFEE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723932" y="3054706"/>
            <a:ext cx="313184" cy="313184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C00B0601-CB6B-5749-B122-5A714818F535}"/>
              </a:ext>
            </a:extLst>
          </p:cNvPr>
          <p:cNvSpPr txBox="1"/>
          <p:nvPr userDrawn="1"/>
        </p:nvSpPr>
        <p:spPr>
          <a:xfrm>
            <a:off x="316232" y="4077072"/>
            <a:ext cx="2351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For more information visit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D6AD5DF-CDEC-4D4F-96AF-0D0CB3B81506}"/>
              </a:ext>
            </a:extLst>
          </p:cNvPr>
          <p:cNvSpPr txBox="1"/>
          <p:nvPr userDrawn="1"/>
        </p:nvSpPr>
        <p:spPr>
          <a:xfrm>
            <a:off x="6931469" y="5424272"/>
            <a:ext cx="138852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Email</a:t>
            </a:r>
          </a:p>
          <a:p>
            <a:r>
              <a:rPr lang="en-GB" sz="120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7"/>
              </a:rPr>
              <a:t>info@cor2ed</a:t>
            </a:r>
            <a:r>
              <a:rPr lang="en-GB" sz="1200" u="sng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.com</a:t>
            </a: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9DA24A0E-A7B5-0F43-9CEB-3AB37F65AB3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561914" y="5438918"/>
            <a:ext cx="371377" cy="371377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7AC80E8D-BB58-544E-93AC-E1DD6BDB2718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121746" y="6035310"/>
            <a:ext cx="373380" cy="373380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199899B4-83C2-3F41-8722-47C88C99BFC3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121746" y="5438918"/>
            <a:ext cx="373380" cy="373380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21E4A76C-336D-8543-93D3-D9B76F4C2087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16331" y="5438918"/>
            <a:ext cx="373380" cy="373380"/>
          </a:xfrm>
          <a:prstGeom prst="rect">
            <a:avLst/>
          </a:prstGeom>
        </p:spPr>
      </p:pic>
      <p:pic>
        <p:nvPicPr>
          <p:cNvPr id="71" name="Graphic 70" descr="Marker with solid fill">
            <a:extLst>
              <a:ext uri="{FF2B5EF4-FFF2-40B4-BE49-F238E27FC236}">
                <a16:creationId xmlns:a16="http://schemas.microsoft.com/office/drawing/2014/main" id="{8B0E120F-318A-8F48-A635-416307D2FCC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966693" y="2391159"/>
            <a:ext cx="313184" cy="313184"/>
          </a:xfrm>
          <a:prstGeom prst="rect">
            <a:avLst/>
          </a:prstGeom>
        </p:spPr>
      </p:pic>
      <p:pic>
        <p:nvPicPr>
          <p:cNvPr id="72" name="Graphic 71" descr="Marker with solid fill">
            <a:extLst>
              <a:ext uri="{FF2B5EF4-FFF2-40B4-BE49-F238E27FC236}">
                <a16:creationId xmlns:a16="http://schemas.microsoft.com/office/drawing/2014/main" id="{F77A31C7-37D0-4C4E-8D6D-8858270DD3E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960009" y="1792711"/>
            <a:ext cx="313184" cy="313184"/>
          </a:xfrm>
          <a:prstGeom prst="rect">
            <a:avLst/>
          </a:prstGeom>
        </p:spPr>
      </p:pic>
      <p:pic>
        <p:nvPicPr>
          <p:cNvPr id="73" name="Graphic 72" descr="Marker with solid fill">
            <a:extLst>
              <a:ext uri="{FF2B5EF4-FFF2-40B4-BE49-F238E27FC236}">
                <a16:creationId xmlns:a16="http://schemas.microsoft.com/office/drawing/2014/main" id="{FA88A190-D239-A34C-9D1C-33E408F3997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575004" y="1970736"/>
            <a:ext cx="313184" cy="313184"/>
          </a:xfrm>
          <a:prstGeom prst="rect">
            <a:avLst/>
          </a:prstGeom>
        </p:spPr>
      </p:pic>
      <p:pic>
        <p:nvPicPr>
          <p:cNvPr id="74" name="Graphic 73" descr="Marker with solid fill">
            <a:extLst>
              <a:ext uri="{FF2B5EF4-FFF2-40B4-BE49-F238E27FC236}">
                <a16:creationId xmlns:a16="http://schemas.microsoft.com/office/drawing/2014/main" id="{762A8524-C9D8-4044-B5CF-732D93973EB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676647" y="2164582"/>
            <a:ext cx="313184" cy="313184"/>
          </a:xfrm>
          <a:prstGeom prst="rect">
            <a:avLst/>
          </a:prstGeom>
        </p:spPr>
      </p:pic>
      <p:pic>
        <p:nvPicPr>
          <p:cNvPr id="75" name="Graphic 74" descr="Marker with solid fill">
            <a:extLst>
              <a:ext uri="{FF2B5EF4-FFF2-40B4-BE49-F238E27FC236}">
                <a16:creationId xmlns:a16="http://schemas.microsoft.com/office/drawing/2014/main" id="{47185421-2870-3548-A12E-0BDC8DA4BC7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61794" y="1306180"/>
            <a:ext cx="313184" cy="313184"/>
          </a:xfrm>
          <a:prstGeom prst="rect">
            <a:avLst/>
          </a:prstGeom>
        </p:spPr>
      </p:pic>
      <p:pic>
        <p:nvPicPr>
          <p:cNvPr id="76" name="Graphic 75" descr="Marker with solid fill">
            <a:extLst>
              <a:ext uri="{FF2B5EF4-FFF2-40B4-BE49-F238E27FC236}">
                <a16:creationId xmlns:a16="http://schemas.microsoft.com/office/drawing/2014/main" id="{313D09C2-EF20-2145-B8BE-FB08ACB1F36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498622" y="1897545"/>
            <a:ext cx="313184" cy="313184"/>
          </a:xfrm>
          <a:prstGeom prst="rect">
            <a:avLst/>
          </a:prstGeom>
        </p:spPr>
      </p:pic>
      <p:pic>
        <p:nvPicPr>
          <p:cNvPr id="77" name="Graphic 76" descr="Marker with solid fill">
            <a:extLst>
              <a:ext uri="{FF2B5EF4-FFF2-40B4-BE49-F238E27FC236}">
                <a16:creationId xmlns:a16="http://schemas.microsoft.com/office/drawing/2014/main" id="{F0A2E466-2A1B-144F-AE56-4946394E7FF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484975" y="3540815"/>
            <a:ext cx="313184" cy="313184"/>
          </a:xfrm>
          <a:prstGeom prst="rect">
            <a:avLst/>
          </a:prstGeom>
        </p:spPr>
      </p:pic>
      <p:pic>
        <p:nvPicPr>
          <p:cNvPr id="78" name="Graphic 77" descr="Marker with solid fill">
            <a:extLst>
              <a:ext uri="{FF2B5EF4-FFF2-40B4-BE49-F238E27FC236}">
                <a16:creationId xmlns:a16="http://schemas.microsoft.com/office/drawing/2014/main" id="{CCA7587C-5F96-3B41-A33E-7EE2DD0033A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289497" y="3912462"/>
            <a:ext cx="313184" cy="313184"/>
          </a:xfrm>
          <a:prstGeom prst="rect">
            <a:avLst/>
          </a:prstGeom>
        </p:spPr>
      </p:pic>
      <p:pic>
        <p:nvPicPr>
          <p:cNvPr id="79" name="Graphic 78" descr="Marker with solid fill">
            <a:extLst>
              <a:ext uri="{FF2B5EF4-FFF2-40B4-BE49-F238E27FC236}">
                <a16:creationId xmlns:a16="http://schemas.microsoft.com/office/drawing/2014/main" id="{48E62363-E642-804D-9BEF-D71E76830B3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982000" y="4300880"/>
            <a:ext cx="313184" cy="313184"/>
          </a:xfrm>
          <a:prstGeom prst="rect">
            <a:avLst/>
          </a:prstGeom>
        </p:spPr>
      </p:pic>
      <p:pic>
        <p:nvPicPr>
          <p:cNvPr id="80" name="Graphic 79" descr="Marker with solid fill">
            <a:extLst>
              <a:ext uri="{FF2B5EF4-FFF2-40B4-BE49-F238E27FC236}">
                <a16:creationId xmlns:a16="http://schemas.microsoft.com/office/drawing/2014/main" id="{3006D2C4-8855-514E-AD29-8CFB220EE88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545030" y="3200363"/>
            <a:ext cx="313184" cy="313184"/>
          </a:xfrm>
          <a:prstGeom prst="rect">
            <a:avLst/>
          </a:prstGeom>
        </p:spPr>
      </p:pic>
      <p:pic>
        <p:nvPicPr>
          <p:cNvPr id="81" name="Graphic 80" descr="Marker with solid fill">
            <a:extLst>
              <a:ext uri="{FF2B5EF4-FFF2-40B4-BE49-F238E27FC236}">
                <a16:creationId xmlns:a16="http://schemas.microsoft.com/office/drawing/2014/main" id="{D75F734C-D443-4B46-93DA-AF0CF31FBF3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687274" y="2439712"/>
            <a:ext cx="313184" cy="313184"/>
          </a:xfrm>
          <a:prstGeom prst="rect">
            <a:avLst/>
          </a:prstGeom>
        </p:spPr>
      </p:pic>
      <p:pic>
        <p:nvPicPr>
          <p:cNvPr id="82" name="Graphic 81" descr="Marker with solid fill">
            <a:extLst>
              <a:ext uri="{FF2B5EF4-FFF2-40B4-BE49-F238E27FC236}">
                <a16:creationId xmlns:a16="http://schemas.microsoft.com/office/drawing/2014/main" id="{C7AE84ED-8422-DC4E-B175-CC5C8F704B8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319722" y="2262274"/>
            <a:ext cx="313184" cy="313184"/>
          </a:xfrm>
          <a:prstGeom prst="rect">
            <a:avLst/>
          </a:prstGeom>
        </p:spPr>
      </p:pic>
      <p:pic>
        <p:nvPicPr>
          <p:cNvPr id="83" name="Graphic 82" descr="Marker with solid fill">
            <a:extLst>
              <a:ext uri="{FF2B5EF4-FFF2-40B4-BE49-F238E27FC236}">
                <a16:creationId xmlns:a16="http://schemas.microsoft.com/office/drawing/2014/main" id="{2532B885-263B-9047-A78D-9A81683C9B7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458162" y="1573864"/>
            <a:ext cx="313184" cy="313184"/>
          </a:xfrm>
          <a:prstGeom prst="rect">
            <a:avLst/>
          </a:prstGeom>
        </p:spPr>
      </p:pic>
      <p:pic>
        <p:nvPicPr>
          <p:cNvPr id="84" name="Graphic 83" descr="Marker with solid fill">
            <a:extLst>
              <a:ext uri="{FF2B5EF4-FFF2-40B4-BE49-F238E27FC236}">
                <a16:creationId xmlns:a16="http://schemas.microsoft.com/office/drawing/2014/main" id="{34D460A1-4807-2542-A643-4A069172EFB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328690" y="1598140"/>
            <a:ext cx="313184" cy="313184"/>
          </a:xfrm>
          <a:prstGeom prst="rect">
            <a:avLst/>
          </a:prstGeom>
        </p:spPr>
      </p:pic>
      <p:pic>
        <p:nvPicPr>
          <p:cNvPr id="85" name="Graphic 84" descr="Marker with solid fill">
            <a:extLst>
              <a:ext uri="{FF2B5EF4-FFF2-40B4-BE49-F238E27FC236}">
                <a16:creationId xmlns:a16="http://schemas.microsoft.com/office/drawing/2014/main" id="{A74ED9DC-6688-634F-A250-243C66A93ED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385334" y="1679060"/>
            <a:ext cx="313184" cy="313184"/>
          </a:xfrm>
          <a:prstGeom prst="rect">
            <a:avLst/>
          </a:prstGeom>
        </p:spPr>
      </p:pic>
      <p:pic>
        <p:nvPicPr>
          <p:cNvPr id="86" name="Graphic 85" descr="Marker with solid fill">
            <a:extLst>
              <a:ext uri="{FF2B5EF4-FFF2-40B4-BE49-F238E27FC236}">
                <a16:creationId xmlns:a16="http://schemas.microsoft.com/office/drawing/2014/main" id="{AEE635D7-DEC7-0148-A210-028FEA359B3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875536" y="1670968"/>
            <a:ext cx="313184" cy="313184"/>
          </a:xfrm>
          <a:prstGeom prst="rect">
            <a:avLst/>
          </a:prstGeom>
        </p:spPr>
      </p:pic>
      <p:pic>
        <p:nvPicPr>
          <p:cNvPr id="87" name="Graphic 86" descr="Marker with solid fill">
            <a:extLst>
              <a:ext uri="{FF2B5EF4-FFF2-40B4-BE49-F238E27FC236}">
                <a16:creationId xmlns:a16="http://schemas.microsoft.com/office/drawing/2014/main" id="{7554E447-FE87-C54B-8B21-57EF933B125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094021" y="1565772"/>
            <a:ext cx="313184" cy="313184"/>
          </a:xfrm>
          <a:prstGeom prst="rect">
            <a:avLst/>
          </a:prstGeom>
        </p:spPr>
      </p:pic>
      <p:pic>
        <p:nvPicPr>
          <p:cNvPr id="88" name="Graphic 87" descr="Marker with solid fill">
            <a:extLst>
              <a:ext uri="{FF2B5EF4-FFF2-40B4-BE49-F238E27FC236}">
                <a16:creationId xmlns:a16="http://schemas.microsoft.com/office/drawing/2014/main" id="{443C4B3F-A327-814A-838B-1304A4D2BD7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215401" y="1598140"/>
            <a:ext cx="313184" cy="313184"/>
          </a:xfrm>
          <a:prstGeom prst="rect">
            <a:avLst/>
          </a:prstGeom>
        </p:spPr>
      </p:pic>
      <p:pic>
        <p:nvPicPr>
          <p:cNvPr id="89" name="Graphic 88" descr="Marker with solid fill">
            <a:extLst>
              <a:ext uri="{FF2B5EF4-FFF2-40B4-BE49-F238E27FC236}">
                <a16:creationId xmlns:a16="http://schemas.microsoft.com/office/drawing/2014/main" id="{0DC73A53-C4DE-4445-B167-0D121CD5272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481562" y="1987144"/>
            <a:ext cx="313184" cy="313184"/>
          </a:xfrm>
          <a:prstGeom prst="rect">
            <a:avLst/>
          </a:prstGeom>
        </p:spPr>
      </p:pic>
      <p:pic>
        <p:nvPicPr>
          <p:cNvPr id="90" name="Graphic 89" descr="Marker with solid fill">
            <a:extLst>
              <a:ext uri="{FF2B5EF4-FFF2-40B4-BE49-F238E27FC236}">
                <a16:creationId xmlns:a16="http://schemas.microsoft.com/office/drawing/2014/main" id="{AF39396C-6A5A-FA42-986E-C13F19F631D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376366" y="1946684"/>
            <a:ext cx="313184" cy="313184"/>
          </a:xfrm>
          <a:prstGeom prst="rect">
            <a:avLst/>
          </a:prstGeom>
        </p:spPr>
      </p:pic>
      <p:pic>
        <p:nvPicPr>
          <p:cNvPr id="91" name="Graphic 90" descr="Marker with solid fill">
            <a:extLst>
              <a:ext uri="{FF2B5EF4-FFF2-40B4-BE49-F238E27FC236}">
                <a16:creationId xmlns:a16="http://schemas.microsoft.com/office/drawing/2014/main" id="{ADA742A8-F8A3-C34A-B42B-1DC158290AF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085053" y="1623003"/>
            <a:ext cx="313184" cy="313184"/>
          </a:xfrm>
          <a:prstGeom prst="rect">
            <a:avLst/>
          </a:prstGeom>
        </p:spPr>
      </p:pic>
      <p:pic>
        <p:nvPicPr>
          <p:cNvPr id="92" name="Graphic 91" descr="Marker with solid fill">
            <a:extLst>
              <a:ext uri="{FF2B5EF4-FFF2-40B4-BE49-F238E27FC236}">
                <a16:creationId xmlns:a16="http://schemas.microsoft.com/office/drawing/2014/main" id="{461D264F-BF20-1F41-8FCE-E4D7FA9A13E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82157" y="1720107"/>
            <a:ext cx="313184" cy="313184"/>
          </a:xfrm>
          <a:prstGeom prst="rect">
            <a:avLst/>
          </a:prstGeom>
        </p:spPr>
      </p:pic>
      <p:pic>
        <p:nvPicPr>
          <p:cNvPr id="93" name="Graphic 92" descr="Marker with solid fill">
            <a:extLst>
              <a:ext uri="{FF2B5EF4-FFF2-40B4-BE49-F238E27FC236}">
                <a16:creationId xmlns:a16="http://schemas.microsoft.com/office/drawing/2014/main" id="{01505620-15B1-1A4D-A195-EB87809CBA7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65973" y="1792935"/>
            <a:ext cx="313184" cy="313184"/>
          </a:xfrm>
          <a:prstGeom prst="rect">
            <a:avLst/>
          </a:prstGeom>
        </p:spPr>
      </p:pic>
      <p:pic>
        <p:nvPicPr>
          <p:cNvPr id="94" name="Graphic 93" descr="Marker with solid fill">
            <a:extLst>
              <a:ext uri="{FF2B5EF4-FFF2-40B4-BE49-F238E27FC236}">
                <a16:creationId xmlns:a16="http://schemas.microsoft.com/office/drawing/2014/main" id="{BD6E3A08-1566-B845-979E-76E658A5C7D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712820" y="1703922"/>
            <a:ext cx="313184" cy="313184"/>
          </a:xfrm>
          <a:prstGeom prst="rect">
            <a:avLst/>
          </a:prstGeom>
        </p:spPr>
      </p:pic>
      <p:pic>
        <p:nvPicPr>
          <p:cNvPr id="95" name="Graphic 94" descr="Marker with solid fill">
            <a:extLst>
              <a:ext uri="{FF2B5EF4-FFF2-40B4-BE49-F238E27FC236}">
                <a16:creationId xmlns:a16="http://schemas.microsoft.com/office/drawing/2014/main" id="{A2C3FACD-9BE7-DD4C-8D35-EB2BEAD9FBD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777555" y="1970961"/>
            <a:ext cx="313184" cy="313184"/>
          </a:xfrm>
          <a:prstGeom prst="rect">
            <a:avLst/>
          </a:prstGeom>
        </p:spPr>
      </p:pic>
      <p:pic>
        <p:nvPicPr>
          <p:cNvPr id="96" name="Graphic 95" descr="Marker with solid fill">
            <a:extLst>
              <a:ext uri="{FF2B5EF4-FFF2-40B4-BE49-F238E27FC236}">
                <a16:creationId xmlns:a16="http://schemas.microsoft.com/office/drawing/2014/main" id="{46E87B89-E78F-A14C-99F2-0421570F16B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842291" y="2084249"/>
            <a:ext cx="313184" cy="313184"/>
          </a:xfrm>
          <a:prstGeom prst="rect">
            <a:avLst/>
          </a:prstGeom>
        </p:spPr>
      </p:pic>
      <p:pic>
        <p:nvPicPr>
          <p:cNvPr id="97" name="Graphic 96" descr="Marker with solid fill">
            <a:extLst>
              <a:ext uri="{FF2B5EF4-FFF2-40B4-BE49-F238E27FC236}">
                <a16:creationId xmlns:a16="http://schemas.microsoft.com/office/drawing/2014/main" id="{21971F66-27DB-C94C-A121-37F50845B81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389137" y="2148985"/>
            <a:ext cx="313184" cy="313184"/>
          </a:xfrm>
          <a:prstGeom prst="rect">
            <a:avLst/>
          </a:prstGeom>
        </p:spPr>
      </p:pic>
      <p:pic>
        <p:nvPicPr>
          <p:cNvPr id="98" name="Graphic 97" descr="Marker with solid fill">
            <a:extLst>
              <a:ext uri="{FF2B5EF4-FFF2-40B4-BE49-F238E27FC236}">
                <a16:creationId xmlns:a16="http://schemas.microsoft.com/office/drawing/2014/main" id="{F9EF303E-5F8A-5841-B5FB-7215092D719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324401" y="1987144"/>
            <a:ext cx="313184" cy="313184"/>
          </a:xfrm>
          <a:prstGeom prst="rect">
            <a:avLst/>
          </a:prstGeom>
        </p:spPr>
      </p:pic>
      <p:sp>
        <p:nvSpPr>
          <p:cNvPr id="99" name="Rectangle 98">
            <a:hlinkClick r:id="rId17"/>
            <a:extLst>
              <a:ext uri="{FF2B5EF4-FFF2-40B4-BE49-F238E27FC236}">
                <a16:creationId xmlns:a16="http://schemas.microsoft.com/office/drawing/2014/main" id="{2A6480F3-532C-6543-85E7-0BC80B7701C0}"/>
              </a:ext>
            </a:extLst>
          </p:cNvPr>
          <p:cNvSpPr/>
          <p:nvPr userDrawn="1"/>
        </p:nvSpPr>
        <p:spPr>
          <a:xfrm>
            <a:off x="6537292" y="5393016"/>
            <a:ext cx="1862964" cy="4529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hlinkClick r:id="rId26"/>
            <a:extLst>
              <a:ext uri="{FF2B5EF4-FFF2-40B4-BE49-F238E27FC236}">
                <a16:creationId xmlns:a16="http://schemas.microsoft.com/office/drawing/2014/main" id="{271C9EA2-037E-9447-9A8A-CC48EEAF6E57}"/>
              </a:ext>
            </a:extLst>
          </p:cNvPr>
          <p:cNvSpPr/>
          <p:nvPr userDrawn="1"/>
        </p:nvSpPr>
        <p:spPr>
          <a:xfrm>
            <a:off x="358737" y="5417756"/>
            <a:ext cx="3558588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Rectangle 101">
            <a:hlinkClick r:id="rId10"/>
            <a:extLst>
              <a:ext uri="{FF2B5EF4-FFF2-40B4-BE49-F238E27FC236}">
                <a16:creationId xmlns:a16="http://schemas.microsoft.com/office/drawing/2014/main" id="{6F45FC3A-EC6D-074D-B1BD-EB183B8127E8}"/>
              </a:ext>
            </a:extLst>
          </p:cNvPr>
          <p:cNvSpPr/>
          <p:nvPr userDrawn="1"/>
        </p:nvSpPr>
        <p:spPr>
          <a:xfrm>
            <a:off x="4061484" y="5413340"/>
            <a:ext cx="2271388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Picture 103">
            <a:hlinkClick r:id="rId27"/>
            <a:extLst>
              <a:ext uri="{FF2B5EF4-FFF2-40B4-BE49-F238E27FC236}">
                <a16:creationId xmlns:a16="http://schemas.microsoft.com/office/drawing/2014/main" id="{1F3E509E-B33B-BF4C-B0B0-389DAF504E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/>
          <a:srcRect r="2126"/>
          <a:stretch/>
        </p:blipFill>
        <p:spPr>
          <a:xfrm>
            <a:off x="398781" y="4454194"/>
            <a:ext cx="1819402" cy="88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198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74">
          <p15:clr>
            <a:srgbClr val="FBAE40"/>
          </p15:clr>
        </p15:guide>
        <p15:guide id="2" orient="horz" pos="548">
          <p15:clr>
            <a:srgbClr val="FBAE40"/>
          </p15:clr>
        </p15:guide>
        <p15:guide id="3" pos="147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9B8AF02-8DFA-0F48-AD52-63D63C30E8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340270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9B8AF02-8DFA-0F48-AD52-63D63C30E8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B24BC-BC56-FD4E-B9E0-A07C7B8EBB54}"/>
              </a:ext>
            </a:extLst>
          </p:cNvPr>
          <p:cNvSpPr/>
          <p:nvPr userDrawn="1"/>
        </p:nvSpPr>
        <p:spPr>
          <a:xfrm>
            <a:off x="9984432" y="259200"/>
            <a:ext cx="1872208" cy="6495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0746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1_Titre et contenu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6"/>
          <p:cNvSpPr txBox="1">
            <a:spLocks noGrp="1"/>
          </p:cNvSpPr>
          <p:nvPr>
            <p:ph type="title"/>
          </p:nvPr>
        </p:nvSpPr>
        <p:spPr>
          <a:xfrm>
            <a:off x="619201" y="259200"/>
            <a:ext cx="109632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8298"/>
              </a:buClr>
              <a:buSzPts val="21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6"/>
          <p:cNvSpPr txBox="1">
            <a:spLocks noGrp="1"/>
          </p:cNvSpPr>
          <p:nvPr>
            <p:ph type="body" idx="1"/>
          </p:nvPr>
        </p:nvSpPr>
        <p:spPr>
          <a:xfrm>
            <a:off x="620184" y="1425600"/>
            <a:ext cx="109624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4317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828754" lvl="2" indent="-40639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2438339" lvl="3" indent="-40639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3047924" lvl="4" indent="-40639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76"/>
          <p:cNvSpPr txBox="1">
            <a:spLocks noGrp="1"/>
          </p:cNvSpPr>
          <p:nvPr>
            <p:ph type="sldNum" idx="12"/>
          </p:nvPr>
        </p:nvSpPr>
        <p:spPr>
          <a:xfrm>
            <a:off x="10512491" y="6356351"/>
            <a:ext cx="1069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9" name="Google Shape;19;p76"/>
          <p:cNvSpPr txBox="1">
            <a:spLocks noGrp="1"/>
          </p:cNvSpPr>
          <p:nvPr>
            <p:ph type="body" idx="2"/>
          </p:nvPr>
        </p:nvSpPr>
        <p:spPr>
          <a:xfrm>
            <a:off x="620183" y="6356351"/>
            <a:ext cx="10180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900"/>
              <a:buNone/>
              <a:defRPr sz="1200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lvl="1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L="1828754" lvl="2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L="2438339" lvl="3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L="3047924" lvl="4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L="3657509" lvl="5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2469687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8"/>
          <p:cNvSpPr txBox="1">
            <a:spLocks noGrp="1"/>
          </p:cNvSpPr>
          <p:nvPr>
            <p:ph type="body" idx="1"/>
          </p:nvPr>
        </p:nvSpPr>
        <p:spPr>
          <a:xfrm>
            <a:off x="620184" y="1425600"/>
            <a:ext cx="109632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31789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828754" lvl="2" indent="-40639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2438339" lvl="3" indent="-40639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3047924" lvl="4" indent="-40639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78"/>
          <p:cNvSpPr txBox="1">
            <a:spLocks noGrp="1"/>
          </p:cNvSpPr>
          <p:nvPr>
            <p:ph type="title"/>
          </p:nvPr>
        </p:nvSpPr>
        <p:spPr>
          <a:xfrm>
            <a:off x="619201" y="259200"/>
            <a:ext cx="109632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8298"/>
              </a:buClr>
              <a:buSzPts val="21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8"/>
          <p:cNvSpPr txBox="1">
            <a:spLocks noGrp="1"/>
          </p:cNvSpPr>
          <p:nvPr>
            <p:ph type="sldNum" idx="12"/>
          </p:nvPr>
        </p:nvSpPr>
        <p:spPr>
          <a:xfrm>
            <a:off x="10800523" y="6428359"/>
            <a:ext cx="782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" name="Google Shape;24;p78"/>
          <p:cNvSpPr txBox="1">
            <a:spLocks noGrp="1"/>
          </p:cNvSpPr>
          <p:nvPr>
            <p:ph type="body" idx="2"/>
          </p:nvPr>
        </p:nvSpPr>
        <p:spPr>
          <a:xfrm>
            <a:off x="620183" y="6356351"/>
            <a:ext cx="10180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900"/>
              <a:buNone/>
              <a:defRPr sz="1200">
                <a:solidFill>
                  <a:srgbClr val="5D82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lvl="1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L="1828754" lvl="2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L="2438339" lvl="3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L="3047924" lvl="4" indent="-30479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1200"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L="3657509" lvl="5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826002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57E139-C270-754F-B59D-15903DDAF3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4662" y="2758364"/>
            <a:ext cx="5042679" cy="134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84932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7"/>
            <a:ext cx="10972800" cy="58213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 spc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Click and </a:t>
            </a:r>
            <a:r>
              <a:rPr lang="fr-FR" err="1"/>
              <a:t>Modify</a:t>
            </a:r>
            <a:r>
              <a:rPr lang="fr-FR"/>
              <a:t> </a:t>
            </a:r>
            <a:br>
              <a:rPr lang="fr-FR"/>
            </a:br>
            <a:r>
              <a:rPr lang="fr-FR"/>
              <a:t>the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2" y="6356352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967217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2" y="6356352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7"/>
            <a:ext cx="10972800" cy="41624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Click and Modify the text</a:t>
            </a:r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B0892A3-AA32-4643-922B-907261114EE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2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200">
                <a:latin typeface="PT Sans Narrow"/>
                <a:cs typeface="PT Sans Narrow"/>
              </a:defRPr>
            </a:lvl2pPr>
            <a:lvl3pPr marL="914377" indent="0">
              <a:buNone/>
              <a:defRPr sz="1200">
                <a:latin typeface="PT Sans Narrow"/>
                <a:cs typeface="PT Sans Narrow"/>
              </a:defRPr>
            </a:lvl3pPr>
            <a:lvl4pPr marL="1371566" indent="0">
              <a:buNone/>
              <a:defRPr sz="1200">
                <a:latin typeface="PT Sans Narrow"/>
                <a:cs typeface="PT Sans Narrow"/>
              </a:defRPr>
            </a:lvl4pPr>
            <a:lvl5pPr marL="1828754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745808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 spc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Click and </a:t>
            </a:r>
            <a:r>
              <a:rPr lang="fr-FR" dirty="0" err="1"/>
              <a:t>Modify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4">
            <a:extLst>
              <a:ext uri="{FF2B5EF4-FFF2-40B4-BE49-F238E27FC236}">
                <a16:creationId xmlns:a16="http://schemas.microsoft.com/office/drawing/2014/main" id="{362DAD1A-9CA4-C144-AFCB-29FFCC6B6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123133" y="-1381666"/>
            <a:ext cx="8240288" cy="1324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AFF454F5-B99C-A19E-FBE9-6A92E5777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2" y="6356352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86629B-70FD-5844-A852-AA84E9AB0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3" y="1052832"/>
            <a:ext cx="11247039" cy="647976"/>
          </a:xfrm>
        </p:spPr>
        <p:txBody>
          <a:bodyPr>
            <a:noAutofit/>
          </a:bodyPr>
          <a:lstStyle>
            <a:lvl1pPr algn="ctr">
              <a:defRPr sz="4000" spc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AND MODIFY THE TEXT</a:t>
            </a:r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9E1BEE5-34CE-E34C-BCFB-D7083C34B8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68500" y="2580900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/>
              <a:t>CLICK AND MODIFY THE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5E89AE6E-09E9-A04C-9CFE-768FC41305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543" y="3877044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/>
              <a:t>CLICK AND MODIFY THE 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EC0F67F-0294-3044-9A92-E4F9BE8451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67543" y="5125193"/>
            <a:ext cx="8255959" cy="536057"/>
          </a:xfrm>
        </p:spPr>
        <p:txBody>
          <a:bodyPr>
            <a:noAutofit/>
          </a:bodyPr>
          <a:lstStyle>
            <a:lvl1pPr marL="0" indent="0" algn="ctr">
              <a:buNone/>
              <a:defRPr sz="32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/>
              <a:t>CLICK AND MODIFY THE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DAE90F2-0D99-4E4A-B2F6-79682983F6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2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1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200">
                <a:latin typeface="PT Sans Narrow"/>
                <a:cs typeface="PT Sans Narrow"/>
              </a:defRPr>
            </a:lvl2pPr>
            <a:lvl3pPr marL="914377" indent="0">
              <a:buNone/>
              <a:defRPr sz="1200">
                <a:latin typeface="PT Sans Narrow"/>
                <a:cs typeface="PT Sans Narrow"/>
              </a:defRPr>
            </a:lvl3pPr>
            <a:lvl4pPr marL="1371566" indent="0">
              <a:buNone/>
              <a:defRPr sz="1200">
                <a:latin typeface="PT Sans Narrow"/>
                <a:cs typeface="PT Sans Narrow"/>
              </a:defRPr>
            </a:lvl4pPr>
            <a:lvl5pPr marL="1828754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351856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2" y="6356352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C800C48-4F96-3047-964F-933FF31804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2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1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200">
                <a:latin typeface="PT Sans Narrow"/>
                <a:cs typeface="PT Sans Narrow"/>
              </a:defRPr>
            </a:lvl2pPr>
            <a:lvl3pPr marL="914377" indent="0">
              <a:buNone/>
              <a:defRPr sz="1200">
                <a:latin typeface="PT Sans Narrow"/>
                <a:cs typeface="PT Sans Narrow"/>
              </a:defRPr>
            </a:lvl3pPr>
            <a:lvl4pPr marL="1371566" indent="0">
              <a:buNone/>
              <a:defRPr sz="1200">
                <a:latin typeface="PT Sans Narrow"/>
                <a:cs typeface="PT Sans Narrow"/>
              </a:defRPr>
            </a:lvl4pPr>
            <a:lvl5pPr marL="1828754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3722248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4362"/>
            <a:ext cx="10972800" cy="702471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AND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9200" y="1987200"/>
            <a:ext cx="10963200" cy="396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E9715FD-800D-EC4B-B5EC-4EF7DCBD08D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2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1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200">
                <a:latin typeface="PT Sans Narrow"/>
                <a:cs typeface="PT Sans Narrow"/>
              </a:defRPr>
            </a:lvl2pPr>
            <a:lvl3pPr marL="914377" indent="0">
              <a:buNone/>
              <a:defRPr sz="1200">
                <a:latin typeface="PT Sans Narrow"/>
                <a:cs typeface="PT Sans Narrow"/>
              </a:defRPr>
            </a:lvl3pPr>
            <a:lvl4pPr marL="1371566" indent="0">
              <a:buNone/>
              <a:defRPr sz="1200">
                <a:latin typeface="PT Sans Narrow"/>
                <a:cs typeface="PT Sans Narrow"/>
              </a:defRPr>
            </a:lvl4pPr>
            <a:lvl5pPr marL="1828754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7F306939-B51D-D644-A9DD-CD59219C29EE}"/>
              </a:ext>
            </a:extLst>
          </p:cNvPr>
          <p:cNvSpPr txBox="1">
            <a:spLocks/>
          </p:cNvSpPr>
          <p:nvPr userDrawn="1"/>
        </p:nvSpPr>
        <p:spPr>
          <a:xfrm>
            <a:off x="10800524" y="6428360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457189" rtl="0" eaLnBrk="1" latinLnBrk="0" hangingPunct="1">
              <a:defRPr sz="1100" kern="12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537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7" y="239345"/>
            <a:ext cx="8931169" cy="44657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7"/>
            <a:ext cx="8942784" cy="8048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i="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and add text</a:t>
            </a: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2" y="6356352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8F82FB2-1400-8B4D-AF68-7358C7D763C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2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1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200">
                <a:latin typeface="PT Sans Narrow"/>
                <a:cs typeface="PT Sans Narrow"/>
              </a:defRPr>
            </a:lvl2pPr>
            <a:lvl3pPr marL="914377" indent="0">
              <a:buNone/>
              <a:defRPr sz="1200">
                <a:latin typeface="PT Sans Narrow"/>
                <a:cs typeface="PT Sans Narrow"/>
              </a:defRPr>
            </a:lvl3pPr>
            <a:lvl4pPr marL="1371566" indent="0">
              <a:buNone/>
              <a:defRPr sz="1200">
                <a:latin typeface="PT Sans Narrow"/>
                <a:cs typeface="PT Sans Narrow"/>
              </a:defRPr>
            </a:lvl4pPr>
            <a:lvl5pPr marL="1828754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559479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10961184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Click and add text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228610"/>
            <a:ext cx="5181600" cy="4657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6" y="1270569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891" indent="-342891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080" indent="-342891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2pPr>
            <a:lvl3pPr marL="1257269" indent="-342891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3pPr>
            <a:lvl4pPr marL="1714457" indent="-342891">
              <a:buFont typeface="Arial" charset="0"/>
              <a:buChar char="•"/>
              <a:defRPr sz="2000">
                <a:latin typeface="+mj-lt"/>
                <a:ea typeface="Calibri" charset="0"/>
                <a:cs typeface="Calibri" charset="0"/>
              </a:defRPr>
            </a:lvl4pPr>
            <a:lvl5pPr marL="2171646" indent="-342891">
              <a:buFont typeface="Arial" charset="0"/>
              <a:buChar char="•"/>
              <a:defRPr>
                <a:latin typeface="+mj-lt"/>
                <a:ea typeface="Calibri" charset="0"/>
                <a:cs typeface="Calibri" charset="0"/>
              </a:defRPr>
            </a:lvl5pPr>
          </a:lstStyle>
          <a:p>
            <a:r>
              <a:rPr lang="en-GB" noProof="0"/>
              <a:t>Add text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2" y="6356352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A6F5460-BA6D-C940-BFC5-F19A378019C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2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1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200">
                <a:latin typeface="PT Sans Narrow"/>
                <a:cs typeface="PT Sans Narrow"/>
              </a:defRPr>
            </a:lvl2pPr>
            <a:lvl3pPr marL="914377" indent="0">
              <a:buNone/>
              <a:defRPr sz="1200">
                <a:latin typeface="PT Sans Narrow"/>
                <a:cs typeface="PT Sans Narrow"/>
              </a:defRPr>
            </a:lvl3pPr>
            <a:lvl4pPr marL="1371566" indent="0">
              <a:buNone/>
              <a:defRPr sz="1200">
                <a:latin typeface="PT Sans Narrow"/>
                <a:cs typeface="PT Sans Narrow"/>
              </a:defRPr>
            </a:lvl4pPr>
            <a:lvl5pPr marL="1828754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275276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6" y="1270567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891" indent="-342891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080" indent="-342891">
              <a:buFont typeface="Arial" charset="0"/>
              <a:buChar char="•"/>
              <a:defRPr sz="200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2pPr>
            <a:lvl3pPr marL="1257269" indent="-342891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3pPr>
            <a:lvl4pPr marL="1714457" indent="-342891">
              <a:buFont typeface="Arial" charset="0"/>
              <a:buChar char="•"/>
              <a:defRPr sz="2000">
                <a:latin typeface="+mn-lt"/>
                <a:ea typeface="Calibri" charset="0"/>
                <a:cs typeface="Calibri" charset="0"/>
              </a:defRPr>
            </a:lvl4pPr>
            <a:lvl5pPr marL="2171646" indent="-342891">
              <a:buFont typeface="Arial" charset="0"/>
              <a:buChar char="•"/>
              <a:defRPr>
                <a:latin typeface="+mn-lt"/>
                <a:ea typeface="Calibri" charset="0"/>
                <a:cs typeface="Calibri" charset="0"/>
              </a:defRPr>
            </a:lvl5pPr>
          </a:lstStyle>
          <a:p>
            <a:r>
              <a:rPr lang="en-GB" noProof="0"/>
              <a:t>Add text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1270566"/>
            <a:ext cx="5186755" cy="4618263"/>
          </a:xfrm>
          <a:prstGeom prst="rect">
            <a:avLst/>
          </a:prstGeom>
        </p:spPr>
        <p:txBody>
          <a:bodyPr lIns="0" tIns="0" rIns="0" bIns="0"/>
          <a:lstStyle>
            <a:lvl1pPr marL="342891" indent="-342891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080" indent="-342891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</a:defRPr>
            </a:lvl2pPr>
            <a:lvl3pPr marL="1257269" indent="-342891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</a:defRPr>
            </a:lvl3pPr>
            <a:lvl4pPr marL="1714457" indent="-342891">
              <a:buFont typeface="Arial" charset="0"/>
              <a:buChar char="•"/>
              <a:defRPr sz="2000">
                <a:latin typeface="+mj-lt"/>
              </a:defRPr>
            </a:lvl4pPr>
            <a:lvl5pPr marL="2171646" indent="-342891">
              <a:buFont typeface="Arial" charset="0"/>
              <a:buChar char="•"/>
              <a:defRPr>
                <a:latin typeface="+mj-lt"/>
              </a:defRPr>
            </a:lvl5pPr>
          </a:lstStyle>
          <a:p>
            <a:r>
              <a:rPr lang="en-GB" noProof="0"/>
              <a:t>Add text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10961184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Click and add text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2" y="6356352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4C57E3B-0ABB-774B-B376-C8D0F23077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2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1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200">
                <a:latin typeface="PT Sans Narrow"/>
                <a:cs typeface="PT Sans Narrow"/>
              </a:defRPr>
            </a:lvl2pPr>
            <a:lvl3pPr marL="914377" indent="0">
              <a:buNone/>
              <a:defRPr sz="1200">
                <a:latin typeface="PT Sans Narrow"/>
                <a:cs typeface="PT Sans Narrow"/>
              </a:defRPr>
            </a:lvl3pPr>
            <a:lvl4pPr marL="1371566" indent="0">
              <a:buNone/>
              <a:defRPr sz="1200">
                <a:latin typeface="PT Sans Narrow"/>
                <a:cs typeface="PT Sans Narrow"/>
              </a:defRPr>
            </a:lvl4pPr>
            <a:lvl5pPr marL="1828754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0952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4" y="1403490"/>
            <a:ext cx="5186755" cy="71520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Click and add text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6" y="2348880"/>
            <a:ext cx="5423985" cy="3539949"/>
          </a:xfrm>
          <a:prstGeom prst="rect">
            <a:avLst/>
          </a:prstGeom>
        </p:spPr>
        <p:txBody>
          <a:bodyPr lIns="0" tIns="0" rIns="0" bIns="0"/>
          <a:lstStyle>
            <a:lvl1pPr marL="342891" indent="-342891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080" indent="-342891">
              <a:buFont typeface="Arial" charset="0"/>
              <a:buChar char="•"/>
              <a:defRPr sz="200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57269" indent="-342891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14457" indent="-342891">
              <a:buFont typeface="Arial" charset="0"/>
              <a:buChar char="•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2171646" indent="-342891">
              <a:buFont typeface="Arial" charset="0"/>
              <a:buChar char="•"/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r>
              <a:rPr lang="en-GB" noProof="0"/>
              <a:t>Add text</a:t>
            </a:r>
          </a:p>
          <a:p>
            <a:endParaRPr lang="en-GB" noProof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2348880"/>
            <a:ext cx="5186755" cy="3539949"/>
          </a:xfrm>
          <a:prstGeom prst="rect">
            <a:avLst/>
          </a:prstGeom>
        </p:spPr>
        <p:txBody>
          <a:bodyPr lIns="0" tIns="0" rIns="0" bIns="0"/>
          <a:lstStyle>
            <a:lvl1pPr marL="342891" indent="-342891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080" indent="-342891">
              <a:buFont typeface="Arial" charset="0"/>
              <a:buChar char="•"/>
              <a:defRPr sz="2000">
                <a:solidFill>
                  <a:srgbClr val="5D8298"/>
                </a:solidFill>
              </a:defRPr>
            </a:lvl2pPr>
            <a:lvl3pPr marL="1257269" indent="-342891">
              <a:buFont typeface="Arial" charset="0"/>
              <a:buChar char="•"/>
              <a:defRPr sz="2000" baseline="0">
                <a:solidFill>
                  <a:srgbClr val="5D8298"/>
                </a:solidFill>
              </a:defRPr>
            </a:lvl3pPr>
            <a:lvl4pPr marL="1714457" indent="-342891">
              <a:buFont typeface="Arial" charset="0"/>
              <a:buChar char="•"/>
              <a:defRPr sz="2000"/>
            </a:lvl4pPr>
            <a:lvl5pPr marL="2171646" indent="-342891">
              <a:buFont typeface="Arial" charset="0"/>
              <a:buChar char="•"/>
              <a:defRPr/>
            </a:lvl5pPr>
          </a:lstStyle>
          <a:p>
            <a:r>
              <a:rPr lang="en-GB" noProof="0"/>
              <a:t>Add text</a:t>
            </a:r>
          </a:p>
        </p:txBody>
      </p:sp>
      <p:sp>
        <p:nvSpPr>
          <p:cNvPr id="12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621215" y="260351"/>
            <a:ext cx="10961184" cy="865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 cap="all" spc="1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ADD TEXT</a:t>
            </a:r>
          </a:p>
        </p:txBody>
      </p:sp>
      <p:sp>
        <p:nvSpPr>
          <p:cNvPr id="21" name="Espace réservé du texte 16"/>
          <p:cNvSpPr>
            <a:spLocks noGrp="1"/>
          </p:cNvSpPr>
          <p:nvPr>
            <p:ph type="body" sz="quarter" idx="14" hasCustomPrompt="1"/>
          </p:nvPr>
        </p:nvSpPr>
        <p:spPr>
          <a:xfrm>
            <a:off x="6158416" y="1408029"/>
            <a:ext cx="5423985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ADD TEXT</a:t>
            </a: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2" y="6356352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E3E2C06-97AD-9943-860F-21FF17408A8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2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1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200">
                <a:latin typeface="PT Sans Narrow"/>
                <a:cs typeface="PT Sans Narrow"/>
              </a:defRPr>
            </a:lvl2pPr>
            <a:lvl3pPr marL="914377" indent="0">
              <a:buNone/>
              <a:defRPr sz="1200">
                <a:latin typeface="PT Sans Narrow"/>
                <a:cs typeface="PT Sans Narrow"/>
              </a:defRPr>
            </a:lvl3pPr>
            <a:lvl4pPr marL="1371566" indent="0">
              <a:buNone/>
              <a:defRPr sz="1200">
                <a:latin typeface="PT Sans Narrow"/>
                <a:cs typeface="PT Sans Narrow"/>
              </a:defRPr>
            </a:lvl4pPr>
            <a:lvl5pPr marL="1828754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01785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raphic 145">
            <a:extLst>
              <a:ext uri="{FF2B5EF4-FFF2-40B4-BE49-F238E27FC236}">
                <a16:creationId xmlns:a16="http://schemas.microsoft.com/office/drawing/2014/main" id="{0BA6C29F-1EC0-F449-9240-F2836B2693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7204" y="810931"/>
            <a:ext cx="9306371" cy="4471395"/>
          </a:xfrm>
          <a:prstGeom prst="rect">
            <a:avLst/>
          </a:prstGeom>
        </p:spPr>
      </p:pic>
      <p:sp>
        <p:nvSpPr>
          <p:cNvPr id="39" name="Titre 1">
            <a:extLst>
              <a:ext uri="{FF2B5EF4-FFF2-40B4-BE49-F238E27FC236}">
                <a16:creationId xmlns:a16="http://schemas.microsoft.com/office/drawing/2014/main" id="{F09C896A-B4EB-0F4C-96F4-8F31B99B4C0A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9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Antoine Lacombe </a:t>
            </a:r>
            <a:r>
              <a:rPr lang="en-GB" sz="11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Pharm D, MBA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id="{A8E7D5AF-6FD1-7040-B008-F83A2A24EA4D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1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+41 79 529 42 79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1" name="Titre 1">
            <a:extLst>
              <a:ext uri="{FF2B5EF4-FFF2-40B4-BE49-F238E27FC236}">
                <a16:creationId xmlns:a16="http://schemas.microsoft.com/office/drawing/2014/main" id="{73745878-0F7C-304D-845D-4B21028F25EB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9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COR2ED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Bodenackerstrasse 17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4103 Bottmingen 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SWITZERLAND</a:t>
            </a:r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F7C54033-9E09-284F-8683-746A9AA872EC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4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Froukje Sosef </a:t>
            </a:r>
            <a:r>
              <a:rPr lang="en-GB" sz="11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MD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84FD7633-899B-3848-83B9-1E3BDDF4FDEE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+31 6 2324 3636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79F12A3-F14C-5840-B136-EC73E318C109}"/>
              </a:ext>
            </a:extLst>
          </p:cNvPr>
          <p:cNvGrpSpPr/>
          <p:nvPr userDrawn="1"/>
        </p:nvGrpSpPr>
        <p:grpSpPr>
          <a:xfrm>
            <a:off x="418903" y="3063588"/>
            <a:ext cx="356400" cy="356400"/>
            <a:chOff x="761970" y="3386221"/>
            <a:chExt cx="356400" cy="3564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E4F17C8-19D7-C040-A304-FDDCE818C189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Graphic 47" descr="Speaker Phone">
              <a:extLst>
                <a:ext uri="{FF2B5EF4-FFF2-40B4-BE49-F238E27FC236}">
                  <a16:creationId xmlns:a16="http://schemas.microsoft.com/office/drawing/2014/main" id="{751B5200-FBC9-5C4E-8A34-90C2075D5C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FE71A723-9BA9-F044-A53D-ADF05AFC5AA2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Graphic 49" descr="Envelope">
            <a:extLst>
              <a:ext uri="{FF2B5EF4-FFF2-40B4-BE49-F238E27FC236}">
                <a16:creationId xmlns:a16="http://schemas.microsoft.com/office/drawing/2014/main" id="{F8C200D7-7974-0049-910F-515EB075DE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067" y="3552712"/>
            <a:ext cx="239704" cy="239704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3A2C2405-5B2D-6F40-8BBF-34FEF76A5D69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89D4FEE-DF12-7C4D-B567-B229BFAFD4AE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Graphic 52" descr="Speaker Phone">
              <a:extLst>
                <a:ext uri="{FF2B5EF4-FFF2-40B4-BE49-F238E27FC236}">
                  <a16:creationId xmlns:a16="http://schemas.microsoft.com/office/drawing/2014/main" id="{650C6CBF-1D07-FD40-84AC-64417780D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64B298E5-A30A-CC47-9E10-2137C71F83BA}"/>
              </a:ext>
            </a:extLst>
          </p:cNvPr>
          <p:cNvSpPr/>
          <p:nvPr userDrawn="1"/>
        </p:nvSpPr>
        <p:spPr>
          <a:xfrm>
            <a:off x="422825" y="4846903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Graphic 54" descr="Envelope">
            <a:extLst>
              <a:ext uri="{FF2B5EF4-FFF2-40B4-BE49-F238E27FC236}">
                <a16:creationId xmlns:a16="http://schemas.microsoft.com/office/drawing/2014/main" id="{DBF0C6DA-DD89-E246-9F87-ECB01B87D4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57" name="Titre 1">
            <a:extLst>
              <a:ext uri="{FF2B5EF4-FFF2-40B4-BE49-F238E27FC236}">
                <a16:creationId xmlns:a16="http://schemas.microsoft.com/office/drawing/2014/main" id="{C72A4E22-E601-2041-8DFB-7B91BDD401EB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4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froukje.sosef@cor2ed.com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F2175B-6FCA-AB4B-BB07-12AFD9A7158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9164" y="951062"/>
            <a:ext cx="1914541" cy="509239"/>
          </a:xfrm>
          <a:prstGeom prst="rect">
            <a:avLst/>
          </a:prstGeom>
        </p:spPr>
      </p:pic>
      <p:sp>
        <p:nvSpPr>
          <p:cNvPr id="23" name="Titre 1">
            <a:extLst>
              <a:ext uri="{FF2B5EF4-FFF2-40B4-BE49-F238E27FC236}">
                <a16:creationId xmlns:a16="http://schemas.microsoft.com/office/drawing/2014/main" id="{C320DC0B-ABBC-0A49-B4AE-127E4E3B626C}"/>
              </a:ext>
            </a:extLst>
          </p:cNvPr>
          <p:cNvSpPr txBox="1">
            <a:spLocks/>
          </p:cNvSpPr>
          <p:nvPr userDrawn="1"/>
        </p:nvSpPr>
        <p:spPr>
          <a:xfrm>
            <a:off x="5087890" y="6404237"/>
            <a:ext cx="6959903" cy="4537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spc="-31" baseline="0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Heading to the heart of Independent Medical Education since 2012</a:t>
            </a:r>
            <a:endParaRPr kumimoji="0" lang="en-GB" sz="1600" b="1" i="0" u="sng" strike="noStrike" kern="1200" cap="none" spc="-31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F79982A-8AC7-B74E-9EA1-C749F4937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r="65695"/>
          <a:stretch/>
        </p:blipFill>
        <p:spPr>
          <a:xfrm>
            <a:off x="300855" y="1562276"/>
            <a:ext cx="3012116" cy="375678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27872BE-4EBB-BA49-A46A-FC3A5E900913}"/>
              </a:ext>
            </a:extLst>
          </p:cNvPr>
          <p:cNvSpPr txBox="1"/>
          <p:nvPr userDrawn="1"/>
        </p:nvSpPr>
        <p:spPr>
          <a:xfrm>
            <a:off x="787051" y="5497849"/>
            <a:ext cx="358931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Connect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LinkedIn 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0"/>
              </a:rPr>
              <a:t>@BREASTCANCER CONNECT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444874-C0B0-C74D-BD78-708C15438149}"/>
              </a:ext>
            </a:extLst>
          </p:cNvPr>
          <p:cNvSpPr txBox="1"/>
          <p:nvPr userDrawn="1"/>
        </p:nvSpPr>
        <p:spPr>
          <a:xfrm>
            <a:off x="4832501" y="5497849"/>
            <a:ext cx="186296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Watch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YouTube 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1"/>
              </a:rPr>
              <a:t>@COR2ED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99807B1-5B76-A64B-B52A-94C02C13D7AB}"/>
              </a:ext>
            </a:extLst>
          </p:cNvPr>
          <p:cNvSpPr/>
          <p:nvPr userDrawn="1"/>
        </p:nvSpPr>
        <p:spPr>
          <a:xfrm>
            <a:off x="416333" y="6033096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8A156A-6630-CA4A-B512-E1F50F476DD1}"/>
              </a:ext>
            </a:extLst>
          </p:cNvPr>
          <p:cNvSpPr txBox="1"/>
          <p:nvPr userDrawn="1"/>
        </p:nvSpPr>
        <p:spPr>
          <a:xfrm>
            <a:off x="805459" y="6013567"/>
            <a:ext cx="17566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Visit us at</a:t>
            </a:r>
          </a:p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https://cor2ed.com/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hlinkClick r:id="rId12"/>
            <a:extLst>
              <a:ext uri="{FF2B5EF4-FFF2-40B4-BE49-F238E27FC236}">
                <a16:creationId xmlns:a16="http://schemas.microsoft.com/office/drawing/2014/main" id="{F02AE768-D7AB-A94B-80FA-A6650544CC9B}"/>
              </a:ext>
            </a:extLst>
          </p:cNvPr>
          <p:cNvSpPr/>
          <p:nvPr userDrawn="1"/>
        </p:nvSpPr>
        <p:spPr>
          <a:xfrm>
            <a:off x="391317" y="6016206"/>
            <a:ext cx="2170835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Graphic 28" descr="World">
            <a:extLst>
              <a:ext uri="{FF2B5EF4-FFF2-40B4-BE49-F238E27FC236}">
                <a16:creationId xmlns:a16="http://schemas.microsoft.com/office/drawing/2014/main" id="{06F46356-6D1C-1A49-AFB9-876266891BA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7990" y="6070905"/>
            <a:ext cx="306593" cy="30659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5C03111-CAAB-3D43-A9E6-ADA046B67BBD}"/>
              </a:ext>
            </a:extLst>
          </p:cNvPr>
          <p:cNvSpPr txBox="1"/>
          <p:nvPr userDrawn="1"/>
        </p:nvSpPr>
        <p:spPr>
          <a:xfrm>
            <a:off x="3080282" y="6033096"/>
            <a:ext cx="254099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us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Twitter </a:t>
            </a:r>
            <a:r>
              <a:rPr lang="en-GB" sz="1400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5"/>
              </a:rPr>
              <a:t>@BreastCaConnect</a:t>
            </a:r>
            <a:endParaRPr lang="en-GB" sz="1400" u="sng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hlinkClick r:id="rId15"/>
            <a:extLst>
              <a:ext uri="{FF2B5EF4-FFF2-40B4-BE49-F238E27FC236}">
                <a16:creationId xmlns:a16="http://schemas.microsoft.com/office/drawing/2014/main" id="{9A0346C0-EC87-3C4C-A17B-08C8B6C59587}"/>
              </a:ext>
            </a:extLst>
          </p:cNvPr>
          <p:cNvSpPr/>
          <p:nvPr userDrawn="1"/>
        </p:nvSpPr>
        <p:spPr>
          <a:xfrm>
            <a:off x="2661899" y="6015173"/>
            <a:ext cx="2773131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Graphic 32" descr="Marker with solid fill">
            <a:extLst>
              <a:ext uri="{FF2B5EF4-FFF2-40B4-BE49-F238E27FC236}">
                <a16:creationId xmlns:a16="http://schemas.microsoft.com/office/drawing/2014/main" id="{53807611-342D-8C4A-A14C-80E0271B440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89007" y="1949575"/>
            <a:ext cx="313184" cy="313184"/>
          </a:xfrm>
          <a:prstGeom prst="rect">
            <a:avLst/>
          </a:prstGeom>
        </p:spPr>
      </p:pic>
      <p:pic>
        <p:nvPicPr>
          <p:cNvPr id="34" name="Graphic 33" descr="Marker with solid fill">
            <a:extLst>
              <a:ext uri="{FF2B5EF4-FFF2-40B4-BE49-F238E27FC236}">
                <a16:creationId xmlns:a16="http://schemas.microsoft.com/office/drawing/2014/main" id="{6FBCB460-E274-5A4F-BEBD-A1EDEA7DDE7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49789" y="2084249"/>
            <a:ext cx="313184" cy="313184"/>
          </a:xfrm>
          <a:prstGeom prst="rect">
            <a:avLst/>
          </a:prstGeom>
        </p:spPr>
      </p:pic>
      <p:pic>
        <p:nvPicPr>
          <p:cNvPr id="35" name="Graphic 34" descr="Marker with solid fill">
            <a:extLst>
              <a:ext uri="{FF2B5EF4-FFF2-40B4-BE49-F238E27FC236}">
                <a16:creationId xmlns:a16="http://schemas.microsoft.com/office/drawing/2014/main" id="{BE7BD657-C4E9-D14E-9C9B-7066503C4FA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87336" y="1753300"/>
            <a:ext cx="313184" cy="313184"/>
          </a:xfrm>
          <a:prstGeom prst="rect">
            <a:avLst/>
          </a:prstGeom>
        </p:spPr>
      </p:pic>
      <p:pic>
        <p:nvPicPr>
          <p:cNvPr id="36" name="Graphic 35" descr="Marker with solid fill">
            <a:extLst>
              <a:ext uri="{FF2B5EF4-FFF2-40B4-BE49-F238E27FC236}">
                <a16:creationId xmlns:a16="http://schemas.microsoft.com/office/drawing/2014/main" id="{BDEFE239-A452-7F45-96CC-738EA07C4E2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00460" y="1561745"/>
            <a:ext cx="313184" cy="313184"/>
          </a:xfrm>
          <a:prstGeom prst="rect">
            <a:avLst/>
          </a:prstGeom>
        </p:spPr>
      </p:pic>
      <p:pic>
        <p:nvPicPr>
          <p:cNvPr id="37" name="Graphic 36" descr="Marker with solid fill">
            <a:extLst>
              <a:ext uri="{FF2B5EF4-FFF2-40B4-BE49-F238E27FC236}">
                <a16:creationId xmlns:a16="http://schemas.microsoft.com/office/drawing/2014/main" id="{70D4C4DD-9DED-FD4E-9EC5-1439CD310DD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65607" y="1405153"/>
            <a:ext cx="313184" cy="313184"/>
          </a:xfrm>
          <a:prstGeom prst="rect">
            <a:avLst/>
          </a:prstGeom>
        </p:spPr>
      </p:pic>
      <p:pic>
        <p:nvPicPr>
          <p:cNvPr id="38" name="Graphic 37" descr="Marker with solid fill">
            <a:extLst>
              <a:ext uri="{FF2B5EF4-FFF2-40B4-BE49-F238E27FC236}">
                <a16:creationId xmlns:a16="http://schemas.microsoft.com/office/drawing/2014/main" id="{C70E79C7-0DD0-0649-B7D7-16788D73085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88933" y="1753300"/>
            <a:ext cx="313184" cy="313184"/>
          </a:xfrm>
          <a:prstGeom prst="rect">
            <a:avLst/>
          </a:prstGeom>
        </p:spPr>
      </p:pic>
      <p:pic>
        <p:nvPicPr>
          <p:cNvPr id="42" name="Graphic 41" descr="Marker with solid fill">
            <a:extLst>
              <a:ext uri="{FF2B5EF4-FFF2-40B4-BE49-F238E27FC236}">
                <a16:creationId xmlns:a16="http://schemas.microsoft.com/office/drawing/2014/main" id="{5F338712-0256-3043-9E4D-B5213DEBD34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535323" y="1877944"/>
            <a:ext cx="313184" cy="313184"/>
          </a:xfrm>
          <a:prstGeom prst="rect">
            <a:avLst/>
          </a:prstGeom>
        </p:spPr>
      </p:pic>
      <p:pic>
        <p:nvPicPr>
          <p:cNvPr id="43" name="Graphic 42" descr="Marker with solid fill">
            <a:extLst>
              <a:ext uri="{FF2B5EF4-FFF2-40B4-BE49-F238E27FC236}">
                <a16:creationId xmlns:a16="http://schemas.microsoft.com/office/drawing/2014/main" id="{4C8C9780-47C8-6444-9F3C-9763F8B6A4B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662927" y="1796720"/>
            <a:ext cx="313184" cy="313184"/>
          </a:xfrm>
          <a:prstGeom prst="rect">
            <a:avLst/>
          </a:prstGeom>
        </p:spPr>
      </p:pic>
      <p:pic>
        <p:nvPicPr>
          <p:cNvPr id="58" name="Graphic 57" descr="Marker with solid fill">
            <a:extLst>
              <a:ext uri="{FF2B5EF4-FFF2-40B4-BE49-F238E27FC236}">
                <a16:creationId xmlns:a16="http://schemas.microsoft.com/office/drawing/2014/main" id="{5A7CCE59-0164-7446-8E77-FB9851A146F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10495" y="1154147"/>
            <a:ext cx="313184" cy="313184"/>
          </a:xfrm>
          <a:prstGeom prst="rect">
            <a:avLst/>
          </a:prstGeom>
        </p:spPr>
      </p:pic>
      <p:pic>
        <p:nvPicPr>
          <p:cNvPr id="59" name="Graphic 58" descr="Marker with solid fill">
            <a:extLst>
              <a:ext uri="{FF2B5EF4-FFF2-40B4-BE49-F238E27FC236}">
                <a16:creationId xmlns:a16="http://schemas.microsoft.com/office/drawing/2014/main" id="{CFF3714E-FE18-FC41-A7DE-211879EBE7B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275599" y="1962644"/>
            <a:ext cx="313184" cy="313184"/>
          </a:xfrm>
          <a:prstGeom prst="rect">
            <a:avLst/>
          </a:prstGeom>
        </p:spPr>
      </p:pic>
      <p:pic>
        <p:nvPicPr>
          <p:cNvPr id="60" name="Graphic 59" descr="Marker with solid fill">
            <a:extLst>
              <a:ext uri="{FF2B5EF4-FFF2-40B4-BE49-F238E27FC236}">
                <a16:creationId xmlns:a16="http://schemas.microsoft.com/office/drawing/2014/main" id="{EFAC734C-8D96-0F4A-ACC0-45B8EFDEE93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147911" y="1824071"/>
            <a:ext cx="313184" cy="313184"/>
          </a:xfrm>
          <a:prstGeom prst="rect">
            <a:avLst/>
          </a:prstGeom>
        </p:spPr>
      </p:pic>
      <p:pic>
        <p:nvPicPr>
          <p:cNvPr id="61" name="Graphic 60" descr="Marker with solid fill">
            <a:extLst>
              <a:ext uri="{FF2B5EF4-FFF2-40B4-BE49-F238E27FC236}">
                <a16:creationId xmlns:a16="http://schemas.microsoft.com/office/drawing/2014/main" id="{DCC46285-97AF-2C41-A4D0-0F4EBC8FFEE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723932" y="3054707"/>
            <a:ext cx="313184" cy="313184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C00B0601-CB6B-5749-B122-5A714818F535}"/>
              </a:ext>
            </a:extLst>
          </p:cNvPr>
          <p:cNvSpPr txBox="1"/>
          <p:nvPr userDrawn="1"/>
        </p:nvSpPr>
        <p:spPr>
          <a:xfrm>
            <a:off x="328623" y="4161067"/>
            <a:ext cx="2351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For more information visit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D6AD5DF-CDEC-4D4F-96AF-0D0CB3B81506}"/>
              </a:ext>
            </a:extLst>
          </p:cNvPr>
          <p:cNvSpPr txBox="1"/>
          <p:nvPr userDrawn="1"/>
        </p:nvSpPr>
        <p:spPr>
          <a:xfrm>
            <a:off x="7294063" y="5495567"/>
            <a:ext cx="138852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Email</a:t>
            </a:r>
          </a:p>
          <a:p>
            <a:r>
              <a:rPr lang="en-GB" sz="12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8"/>
              </a:rPr>
              <a:t>info@cor2ed</a:t>
            </a:r>
            <a:r>
              <a:rPr lang="en-GB" sz="1200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8"/>
              </a:rPr>
              <a:t>.com</a:t>
            </a:r>
            <a:endParaRPr lang="en-GB" sz="1200" u="sng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9DA24A0E-A7B5-0F43-9CEB-3AB37F65AB3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924509" y="5510214"/>
            <a:ext cx="371377" cy="371377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7AC80E8D-BB58-544E-93AC-E1DD6BDB2718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722163" y="6035311"/>
            <a:ext cx="373380" cy="373380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199899B4-83C2-3F41-8722-47C88C99BFC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484339" y="5510214"/>
            <a:ext cx="373380" cy="373380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21E4A76C-336D-8543-93D3-D9B76F4C2087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16331" y="5510214"/>
            <a:ext cx="373380" cy="373380"/>
          </a:xfrm>
          <a:prstGeom prst="rect">
            <a:avLst/>
          </a:prstGeom>
        </p:spPr>
      </p:pic>
      <p:pic>
        <p:nvPicPr>
          <p:cNvPr id="71" name="Graphic 70" descr="Marker with solid fill">
            <a:extLst>
              <a:ext uri="{FF2B5EF4-FFF2-40B4-BE49-F238E27FC236}">
                <a16:creationId xmlns:a16="http://schemas.microsoft.com/office/drawing/2014/main" id="{8B0E120F-318A-8F48-A635-416307D2FCC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966693" y="2391159"/>
            <a:ext cx="313184" cy="313184"/>
          </a:xfrm>
          <a:prstGeom prst="rect">
            <a:avLst/>
          </a:prstGeom>
        </p:spPr>
      </p:pic>
      <p:pic>
        <p:nvPicPr>
          <p:cNvPr id="72" name="Graphic 71" descr="Marker with solid fill">
            <a:extLst>
              <a:ext uri="{FF2B5EF4-FFF2-40B4-BE49-F238E27FC236}">
                <a16:creationId xmlns:a16="http://schemas.microsoft.com/office/drawing/2014/main" id="{F77A31C7-37D0-4C4E-8D6D-8858270DD3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960009" y="1792711"/>
            <a:ext cx="313184" cy="313184"/>
          </a:xfrm>
          <a:prstGeom prst="rect">
            <a:avLst/>
          </a:prstGeom>
        </p:spPr>
      </p:pic>
      <p:pic>
        <p:nvPicPr>
          <p:cNvPr id="73" name="Graphic 72" descr="Marker with solid fill">
            <a:extLst>
              <a:ext uri="{FF2B5EF4-FFF2-40B4-BE49-F238E27FC236}">
                <a16:creationId xmlns:a16="http://schemas.microsoft.com/office/drawing/2014/main" id="{FA88A190-D239-A34C-9D1C-33E408F3997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575004" y="1970736"/>
            <a:ext cx="313184" cy="313184"/>
          </a:xfrm>
          <a:prstGeom prst="rect">
            <a:avLst/>
          </a:prstGeom>
        </p:spPr>
      </p:pic>
      <p:pic>
        <p:nvPicPr>
          <p:cNvPr id="74" name="Graphic 73" descr="Marker with solid fill">
            <a:extLst>
              <a:ext uri="{FF2B5EF4-FFF2-40B4-BE49-F238E27FC236}">
                <a16:creationId xmlns:a16="http://schemas.microsoft.com/office/drawing/2014/main" id="{762A8524-C9D8-4044-B5CF-732D93973EB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676647" y="2164583"/>
            <a:ext cx="313184" cy="313184"/>
          </a:xfrm>
          <a:prstGeom prst="rect">
            <a:avLst/>
          </a:prstGeom>
        </p:spPr>
      </p:pic>
      <p:pic>
        <p:nvPicPr>
          <p:cNvPr id="75" name="Graphic 74" descr="Marker with solid fill">
            <a:extLst>
              <a:ext uri="{FF2B5EF4-FFF2-40B4-BE49-F238E27FC236}">
                <a16:creationId xmlns:a16="http://schemas.microsoft.com/office/drawing/2014/main" id="{47185421-2870-3548-A12E-0BDC8DA4BC7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61793" y="1306180"/>
            <a:ext cx="313184" cy="313184"/>
          </a:xfrm>
          <a:prstGeom prst="rect">
            <a:avLst/>
          </a:prstGeom>
        </p:spPr>
      </p:pic>
      <p:pic>
        <p:nvPicPr>
          <p:cNvPr id="76" name="Graphic 75" descr="Marker with solid fill">
            <a:extLst>
              <a:ext uri="{FF2B5EF4-FFF2-40B4-BE49-F238E27FC236}">
                <a16:creationId xmlns:a16="http://schemas.microsoft.com/office/drawing/2014/main" id="{313D09C2-EF20-2145-B8BE-FB08ACB1F36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98623" y="1897545"/>
            <a:ext cx="313184" cy="313184"/>
          </a:xfrm>
          <a:prstGeom prst="rect">
            <a:avLst/>
          </a:prstGeom>
        </p:spPr>
      </p:pic>
      <p:pic>
        <p:nvPicPr>
          <p:cNvPr id="77" name="Graphic 76" descr="Marker with solid fill">
            <a:extLst>
              <a:ext uri="{FF2B5EF4-FFF2-40B4-BE49-F238E27FC236}">
                <a16:creationId xmlns:a16="http://schemas.microsoft.com/office/drawing/2014/main" id="{F0A2E466-2A1B-144F-AE56-4946394E7FF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484975" y="3540815"/>
            <a:ext cx="313184" cy="313184"/>
          </a:xfrm>
          <a:prstGeom prst="rect">
            <a:avLst/>
          </a:prstGeom>
        </p:spPr>
      </p:pic>
      <p:pic>
        <p:nvPicPr>
          <p:cNvPr id="78" name="Graphic 77" descr="Marker with solid fill">
            <a:extLst>
              <a:ext uri="{FF2B5EF4-FFF2-40B4-BE49-F238E27FC236}">
                <a16:creationId xmlns:a16="http://schemas.microsoft.com/office/drawing/2014/main" id="{CCA7587C-5F96-3B41-A33E-7EE2DD0033A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89497" y="3912463"/>
            <a:ext cx="313184" cy="313184"/>
          </a:xfrm>
          <a:prstGeom prst="rect">
            <a:avLst/>
          </a:prstGeom>
        </p:spPr>
      </p:pic>
      <p:pic>
        <p:nvPicPr>
          <p:cNvPr id="79" name="Graphic 78" descr="Marker with solid fill">
            <a:extLst>
              <a:ext uri="{FF2B5EF4-FFF2-40B4-BE49-F238E27FC236}">
                <a16:creationId xmlns:a16="http://schemas.microsoft.com/office/drawing/2014/main" id="{48E62363-E642-804D-9BEF-D71E76830B3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982000" y="4300880"/>
            <a:ext cx="313184" cy="313184"/>
          </a:xfrm>
          <a:prstGeom prst="rect">
            <a:avLst/>
          </a:prstGeom>
        </p:spPr>
      </p:pic>
      <p:pic>
        <p:nvPicPr>
          <p:cNvPr id="80" name="Graphic 79" descr="Marker with solid fill">
            <a:extLst>
              <a:ext uri="{FF2B5EF4-FFF2-40B4-BE49-F238E27FC236}">
                <a16:creationId xmlns:a16="http://schemas.microsoft.com/office/drawing/2014/main" id="{3006D2C4-8855-514E-AD29-8CFB220EE88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545031" y="3200363"/>
            <a:ext cx="313184" cy="313184"/>
          </a:xfrm>
          <a:prstGeom prst="rect">
            <a:avLst/>
          </a:prstGeom>
        </p:spPr>
      </p:pic>
      <p:pic>
        <p:nvPicPr>
          <p:cNvPr id="81" name="Graphic 80" descr="Marker with solid fill">
            <a:extLst>
              <a:ext uri="{FF2B5EF4-FFF2-40B4-BE49-F238E27FC236}">
                <a16:creationId xmlns:a16="http://schemas.microsoft.com/office/drawing/2014/main" id="{D75F734C-D443-4B46-93DA-AF0CF31FBF3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687275" y="2439712"/>
            <a:ext cx="313184" cy="313184"/>
          </a:xfrm>
          <a:prstGeom prst="rect">
            <a:avLst/>
          </a:prstGeom>
        </p:spPr>
      </p:pic>
      <p:pic>
        <p:nvPicPr>
          <p:cNvPr id="82" name="Graphic 81" descr="Marker with solid fill">
            <a:extLst>
              <a:ext uri="{FF2B5EF4-FFF2-40B4-BE49-F238E27FC236}">
                <a16:creationId xmlns:a16="http://schemas.microsoft.com/office/drawing/2014/main" id="{C7AE84ED-8422-DC4E-B175-CC5C8F704B8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319723" y="2262275"/>
            <a:ext cx="313184" cy="313184"/>
          </a:xfrm>
          <a:prstGeom prst="rect">
            <a:avLst/>
          </a:prstGeom>
        </p:spPr>
      </p:pic>
      <p:pic>
        <p:nvPicPr>
          <p:cNvPr id="83" name="Graphic 82" descr="Marker with solid fill">
            <a:extLst>
              <a:ext uri="{FF2B5EF4-FFF2-40B4-BE49-F238E27FC236}">
                <a16:creationId xmlns:a16="http://schemas.microsoft.com/office/drawing/2014/main" id="{2532B885-263B-9047-A78D-9A81683C9B7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58163" y="1573864"/>
            <a:ext cx="313184" cy="313184"/>
          </a:xfrm>
          <a:prstGeom prst="rect">
            <a:avLst/>
          </a:prstGeom>
        </p:spPr>
      </p:pic>
      <p:pic>
        <p:nvPicPr>
          <p:cNvPr id="84" name="Graphic 83" descr="Marker with solid fill">
            <a:extLst>
              <a:ext uri="{FF2B5EF4-FFF2-40B4-BE49-F238E27FC236}">
                <a16:creationId xmlns:a16="http://schemas.microsoft.com/office/drawing/2014/main" id="{34D460A1-4807-2542-A643-4A069172EFB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328691" y="1598140"/>
            <a:ext cx="313184" cy="313184"/>
          </a:xfrm>
          <a:prstGeom prst="rect">
            <a:avLst/>
          </a:prstGeom>
        </p:spPr>
      </p:pic>
      <p:pic>
        <p:nvPicPr>
          <p:cNvPr id="85" name="Graphic 84" descr="Marker with solid fill">
            <a:extLst>
              <a:ext uri="{FF2B5EF4-FFF2-40B4-BE49-F238E27FC236}">
                <a16:creationId xmlns:a16="http://schemas.microsoft.com/office/drawing/2014/main" id="{A74ED9DC-6688-634F-A250-243C66A93ED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385335" y="1679060"/>
            <a:ext cx="313184" cy="313184"/>
          </a:xfrm>
          <a:prstGeom prst="rect">
            <a:avLst/>
          </a:prstGeom>
        </p:spPr>
      </p:pic>
      <p:pic>
        <p:nvPicPr>
          <p:cNvPr id="86" name="Graphic 85" descr="Marker with solid fill">
            <a:extLst>
              <a:ext uri="{FF2B5EF4-FFF2-40B4-BE49-F238E27FC236}">
                <a16:creationId xmlns:a16="http://schemas.microsoft.com/office/drawing/2014/main" id="{AEE635D7-DEC7-0148-A210-028FEA359B3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75536" y="1670968"/>
            <a:ext cx="313184" cy="313184"/>
          </a:xfrm>
          <a:prstGeom prst="rect">
            <a:avLst/>
          </a:prstGeom>
        </p:spPr>
      </p:pic>
      <p:pic>
        <p:nvPicPr>
          <p:cNvPr id="87" name="Graphic 86" descr="Marker with solid fill">
            <a:extLst>
              <a:ext uri="{FF2B5EF4-FFF2-40B4-BE49-F238E27FC236}">
                <a16:creationId xmlns:a16="http://schemas.microsoft.com/office/drawing/2014/main" id="{7554E447-FE87-C54B-8B21-57EF933B125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94021" y="1565772"/>
            <a:ext cx="313184" cy="313184"/>
          </a:xfrm>
          <a:prstGeom prst="rect">
            <a:avLst/>
          </a:prstGeom>
        </p:spPr>
      </p:pic>
      <p:pic>
        <p:nvPicPr>
          <p:cNvPr id="88" name="Graphic 87" descr="Marker with solid fill">
            <a:extLst>
              <a:ext uri="{FF2B5EF4-FFF2-40B4-BE49-F238E27FC236}">
                <a16:creationId xmlns:a16="http://schemas.microsoft.com/office/drawing/2014/main" id="{443C4B3F-A327-814A-838B-1304A4D2BD7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215401" y="1598140"/>
            <a:ext cx="313184" cy="313184"/>
          </a:xfrm>
          <a:prstGeom prst="rect">
            <a:avLst/>
          </a:prstGeom>
        </p:spPr>
      </p:pic>
      <p:pic>
        <p:nvPicPr>
          <p:cNvPr id="89" name="Graphic 88" descr="Marker with solid fill">
            <a:extLst>
              <a:ext uri="{FF2B5EF4-FFF2-40B4-BE49-F238E27FC236}">
                <a16:creationId xmlns:a16="http://schemas.microsoft.com/office/drawing/2014/main" id="{0DC73A53-C4DE-4445-B167-0D121CD5272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481563" y="1987144"/>
            <a:ext cx="313184" cy="313184"/>
          </a:xfrm>
          <a:prstGeom prst="rect">
            <a:avLst/>
          </a:prstGeom>
        </p:spPr>
      </p:pic>
      <p:pic>
        <p:nvPicPr>
          <p:cNvPr id="90" name="Graphic 89" descr="Marker with solid fill">
            <a:extLst>
              <a:ext uri="{FF2B5EF4-FFF2-40B4-BE49-F238E27FC236}">
                <a16:creationId xmlns:a16="http://schemas.microsoft.com/office/drawing/2014/main" id="{AF39396C-6A5A-FA42-986E-C13F19F631D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376367" y="1946684"/>
            <a:ext cx="313184" cy="313184"/>
          </a:xfrm>
          <a:prstGeom prst="rect">
            <a:avLst/>
          </a:prstGeom>
        </p:spPr>
      </p:pic>
      <p:pic>
        <p:nvPicPr>
          <p:cNvPr id="91" name="Graphic 90" descr="Marker with solid fill">
            <a:extLst>
              <a:ext uri="{FF2B5EF4-FFF2-40B4-BE49-F238E27FC236}">
                <a16:creationId xmlns:a16="http://schemas.microsoft.com/office/drawing/2014/main" id="{ADA742A8-F8A3-C34A-B42B-1DC158290AF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085053" y="1623003"/>
            <a:ext cx="313184" cy="313184"/>
          </a:xfrm>
          <a:prstGeom prst="rect">
            <a:avLst/>
          </a:prstGeom>
        </p:spPr>
      </p:pic>
      <p:pic>
        <p:nvPicPr>
          <p:cNvPr id="92" name="Graphic 91" descr="Marker with solid fill">
            <a:extLst>
              <a:ext uri="{FF2B5EF4-FFF2-40B4-BE49-F238E27FC236}">
                <a16:creationId xmlns:a16="http://schemas.microsoft.com/office/drawing/2014/main" id="{461D264F-BF20-1F41-8FCE-E4D7FA9A13E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82157" y="1720107"/>
            <a:ext cx="313184" cy="313184"/>
          </a:xfrm>
          <a:prstGeom prst="rect">
            <a:avLst/>
          </a:prstGeom>
        </p:spPr>
      </p:pic>
      <p:pic>
        <p:nvPicPr>
          <p:cNvPr id="93" name="Graphic 92" descr="Marker with solid fill">
            <a:extLst>
              <a:ext uri="{FF2B5EF4-FFF2-40B4-BE49-F238E27FC236}">
                <a16:creationId xmlns:a16="http://schemas.microsoft.com/office/drawing/2014/main" id="{01505620-15B1-1A4D-A195-EB87809CBA7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65973" y="1792935"/>
            <a:ext cx="313184" cy="313184"/>
          </a:xfrm>
          <a:prstGeom prst="rect">
            <a:avLst/>
          </a:prstGeom>
        </p:spPr>
      </p:pic>
      <p:pic>
        <p:nvPicPr>
          <p:cNvPr id="94" name="Graphic 93" descr="Marker with solid fill">
            <a:extLst>
              <a:ext uri="{FF2B5EF4-FFF2-40B4-BE49-F238E27FC236}">
                <a16:creationId xmlns:a16="http://schemas.microsoft.com/office/drawing/2014/main" id="{BD6E3A08-1566-B845-979E-76E658A5C7D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12820" y="1703923"/>
            <a:ext cx="313184" cy="313184"/>
          </a:xfrm>
          <a:prstGeom prst="rect">
            <a:avLst/>
          </a:prstGeom>
        </p:spPr>
      </p:pic>
      <p:pic>
        <p:nvPicPr>
          <p:cNvPr id="95" name="Graphic 94" descr="Marker with solid fill">
            <a:extLst>
              <a:ext uri="{FF2B5EF4-FFF2-40B4-BE49-F238E27FC236}">
                <a16:creationId xmlns:a16="http://schemas.microsoft.com/office/drawing/2014/main" id="{A2C3FACD-9BE7-DD4C-8D35-EB2BEAD9FBD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77555" y="1970961"/>
            <a:ext cx="313184" cy="313184"/>
          </a:xfrm>
          <a:prstGeom prst="rect">
            <a:avLst/>
          </a:prstGeom>
        </p:spPr>
      </p:pic>
      <p:pic>
        <p:nvPicPr>
          <p:cNvPr id="96" name="Graphic 95" descr="Marker with solid fill">
            <a:extLst>
              <a:ext uri="{FF2B5EF4-FFF2-40B4-BE49-F238E27FC236}">
                <a16:creationId xmlns:a16="http://schemas.microsoft.com/office/drawing/2014/main" id="{46E87B89-E78F-A14C-99F2-0421570F16B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42291" y="2084249"/>
            <a:ext cx="313184" cy="313184"/>
          </a:xfrm>
          <a:prstGeom prst="rect">
            <a:avLst/>
          </a:prstGeom>
        </p:spPr>
      </p:pic>
      <p:pic>
        <p:nvPicPr>
          <p:cNvPr id="97" name="Graphic 96" descr="Marker with solid fill">
            <a:extLst>
              <a:ext uri="{FF2B5EF4-FFF2-40B4-BE49-F238E27FC236}">
                <a16:creationId xmlns:a16="http://schemas.microsoft.com/office/drawing/2014/main" id="{21971F66-27DB-C94C-A121-37F50845B81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89137" y="2148985"/>
            <a:ext cx="313184" cy="313184"/>
          </a:xfrm>
          <a:prstGeom prst="rect">
            <a:avLst/>
          </a:prstGeom>
        </p:spPr>
      </p:pic>
      <p:pic>
        <p:nvPicPr>
          <p:cNvPr id="98" name="Graphic 97" descr="Marker with solid fill">
            <a:extLst>
              <a:ext uri="{FF2B5EF4-FFF2-40B4-BE49-F238E27FC236}">
                <a16:creationId xmlns:a16="http://schemas.microsoft.com/office/drawing/2014/main" id="{F9EF303E-5F8A-5841-B5FB-7215092D719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24401" y="1987144"/>
            <a:ext cx="313184" cy="313184"/>
          </a:xfrm>
          <a:prstGeom prst="rect">
            <a:avLst/>
          </a:prstGeom>
        </p:spPr>
      </p:pic>
      <p:sp>
        <p:nvSpPr>
          <p:cNvPr id="99" name="Rectangle 98">
            <a:hlinkClick r:id="rId27"/>
            <a:extLst>
              <a:ext uri="{FF2B5EF4-FFF2-40B4-BE49-F238E27FC236}">
                <a16:creationId xmlns:a16="http://schemas.microsoft.com/office/drawing/2014/main" id="{2A6480F3-532C-6543-85E7-0BC80B7701C0}"/>
              </a:ext>
            </a:extLst>
          </p:cNvPr>
          <p:cNvSpPr/>
          <p:nvPr userDrawn="1"/>
        </p:nvSpPr>
        <p:spPr>
          <a:xfrm>
            <a:off x="7093478" y="4887049"/>
            <a:ext cx="1862964" cy="4529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01" name="Rectangle 100">
            <a:hlinkClick r:id="rId28"/>
            <a:extLst>
              <a:ext uri="{FF2B5EF4-FFF2-40B4-BE49-F238E27FC236}">
                <a16:creationId xmlns:a16="http://schemas.microsoft.com/office/drawing/2014/main" id="{271C9EA2-037E-9447-9A8A-CC48EEAF6E57}"/>
              </a:ext>
            </a:extLst>
          </p:cNvPr>
          <p:cNvSpPr/>
          <p:nvPr userDrawn="1"/>
        </p:nvSpPr>
        <p:spPr>
          <a:xfrm>
            <a:off x="645547" y="4714395"/>
            <a:ext cx="3853667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>
            <a:hlinkClick r:id="rId11"/>
            <a:extLst>
              <a:ext uri="{FF2B5EF4-FFF2-40B4-BE49-F238E27FC236}">
                <a16:creationId xmlns:a16="http://schemas.microsoft.com/office/drawing/2014/main" id="{F9B80F2A-9AF6-7C46-83DC-D13BDFBA94F0}"/>
              </a:ext>
            </a:extLst>
          </p:cNvPr>
          <p:cNvSpPr/>
          <p:nvPr userDrawn="1"/>
        </p:nvSpPr>
        <p:spPr>
          <a:xfrm>
            <a:off x="4424078" y="5480238"/>
            <a:ext cx="2271388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Text&#10;&#10;Description automatically generated with medium confidence">
            <a:hlinkClick r:id="rId29"/>
            <a:extLst>
              <a:ext uri="{FF2B5EF4-FFF2-40B4-BE49-F238E27FC236}">
                <a16:creationId xmlns:a16="http://schemas.microsoft.com/office/drawing/2014/main" id="{B3387532-306B-F559-350C-DBECE1B093A8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300855" y="4509469"/>
            <a:ext cx="1946955" cy="85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221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75">
          <p15:clr>
            <a:srgbClr val="FBAE40"/>
          </p15:clr>
        </p15:guide>
        <p15:guide id="2" orient="horz" pos="548">
          <p15:clr>
            <a:srgbClr val="FBAE40"/>
          </p15:clr>
        </p15:guide>
        <p15:guide id="3" pos="147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0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9B8AF02-8DFA-0F48-AD52-63D63C30E8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2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1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200">
                <a:latin typeface="PT Sans Narrow"/>
                <a:cs typeface="PT Sans Narrow"/>
              </a:defRPr>
            </a:lvl2pPr>
            <a:lvl3pPr marL="914377" indent="0">
              <a:buNone/>
              <a:defRPr sz="1200">
                <a:latin typeface="PT Sans Narrow"/>
                <a:cs typeface="PT Sans Narrow"/>
              </a:defRPr>
            </a:lvl3pPr>
            <a:lvl4pPr marL="1371566" indent="0">
              <a:buNone/>
              <a:defRPr sz="1200">
                <a:latin typeface="PT Sans Narrow"/>
                <a:cs typeface="PT Sans Narrow"/>
              </a:defRPr>
            </a:lvl4pPr>
            <a:lvl5pPr marL="1828754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27240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4" y="6428360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9B8AF02-8DFA-0F48-AD52-63D63C30E8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2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1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200">
                <a:latin typeface="PT Sans Narrow"/>
                <a:cs typeface="PT Sans Narrow"/>
              </a:defRPr>
            </a:lvl2pPr>
            <a:lvl3pPr marL="914377" indent="0">
              <a:buNone/>
              <a:defRPr sz="1200">
                <a:latin typeface="PT Sans Narrow"/>
                <a:cs typeface="PT Sans Narrow"/>
              </a:defRPr>
            </a:lvl3pPr>
            <a:lvl4pPr marL="1371566" indent="0">
              <a:buNone/>
              <a:defRPr sz="1200">
                <a:latin typeface="PT Sans Narrow"/>
                <a:cs typeface="PT Sans Narrow"/>
              </a:defRPr>
            </a:lvl4pPr>
            <a:lvl5pPr marL="1828754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B24BC-BC56-FD4E-B9E0-A07C7B8EBB54}"/>
              </a:ext>
            </a:extLst>
          </p:cNvPr>
          <p:cNvSpPr/>
          <p:nvPr userDrawn="1"/>
        </p:nvSpPr>
        <p:spPr>
          <a:xfrm>
            <a:off x="9984432" y="259200"/>
            <a:ext cx="1872208" cy="6495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267631024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D96C15DF-DF46-1A05-1B71-21450202F0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86629B-70FD-5844-A852-AA84E9AB0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52832"/>
            <a:ext cx="11247039" cy="647976"/>
          </a:xfrm>
        </p:spPr>
        <p:txBody>
          <a:bodyPr>
            <a:noAutofit/>
          </a:bodyPr>
          <a:lstStyle>
            <a:lvl1pPr algn="ctr">
              <a:defRPr sz="4000" spc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AND MODIFY THE TEXT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9E1BEE5-34CE-E34C-BCFB-D7083C34B8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68499" y="2580900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5E89AE6E-09E9-A04C-9CFE-768FC41305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542" y="3877044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EC0F67F-0294-3044-9A92-E4F9BE8451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67542" y="5125192"/>
            <a:ext cx="8255959" cy="536057"/>
          </a:xfrm>
        </p:spPr>
        <p:txBody>
          <a:bodyPr>
            <a:noAutofit/>
          </a:bodyPr>
          <a:lstStyle>
            <a:lvl1pPr marL="0" indent="0" algn="ctr">
              <a:buNone/>
              <a:defRPr sz="32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pic>
        <p:nvPicPr>
          <p:cNvPr id="8" name="Image 4">
            <a:extLst>
              <a:ext uri="{FF2B5EF4-FFF2-40B4-BE49-F238E27FC236}">
                <a16:creationId xmlns:a16="http://schemas.microsoft.com/office/drawing/2014/main" id="{1720F905-5C14-8C4E-9AF1-86A206A4F6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123133" y="-1381666"/>
            <a:ext cx="8240288" cy="1324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9AC0C9F2-A63B-6396-8B10-F2D7158F2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C800C48-4F96-3047-964F-933FF31804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BCD3136E-0773-C417-FB01-111598ED1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spi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C800C48-4F96-3047-964F-933FF31804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BCD3136E-0773-C417-FB01-111598ED1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D872F2-4CEF-FFB5-EE88-9DD31EA744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24532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4362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9200" y="1987200"/>
            <a:ext cx="10963200" cy="396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E9715FD-800D-EC4B-B5EC-4EF7DCBD08D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3D612B0E-A0D9-0BD1-3046-A78CD90663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49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Relationship Id="rId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7" name="Image 4">
            <a:extLst>
              <a:ext uri="{FF2B5EF4-FFF2-40B4-BE49-F238E27FC236}">
                <a16:creationId xmlns:a16="http://schemas.microsoft.com/office/drawing/2014/main" id="{8F0F29AF-06DB-9D41-8298-81F0E15224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10198888" y="1234248"/>
            <a:ext cx="6445249" cy="77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5" r:id="rId3"/>
    <p:sldLayoutId id="2147483662" r:id="rId4"/>
    <p:sldLayoutId id="2147483661" r:id="rId5"/>
    <p:sldLayoutId id="2147483658" r:id="rId6"/>
    <p:sldLayoutId id="2147483652" r:id="rId7"/>
    <p:sldLayoutId id="2147483694" r:id="rId8"/>
    <p:sldLayoutId id="2147483657" r:id="rId9"/>
    <p:sldLayoutId id="2147483654" r:id="rId10"/>
    <p:sldLayoutId id="2147483655" r:id="rId11"/>
    <p:sldLayoutId id="2147483675" r:id="rId12"/>
    <p:sldLayoutId id="2147483676" r:id="rId13"/>
    <p:sldLayoutId id="2147483656" r:id="rId14"/>
    <p:sldLayoutId id="2147483677" r:id="rId15"/>
    <p:sldLayoutId id="2147483691" r:id="rId16"/>
    <p:sldLayoutId id="2147483698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0" baseline="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357188" indent="-357188" algn="l" defTabSz="457200" rtl="0" eaLnBrk="1" latinLnBrk="0" hangingPunct="1">
        <a:spcBef>
          <a:spcPts val="1200"/>
        </a:spcBef>
        <a:buClr>
          <a:schemeClr val="accent2"/>
        </a:buClr>
        <a:buFont typeface="Arial"/>
        <a:buChar char="•"/>
        <a:defRPr sz="20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714375" indent="-257175" algn="l" defTabSz="457200" rtl="0" eaLnBrk="1" latinLnBrk="0" hangingPunct="1">
        <a:spcBef>
          <a:spcPts val="400"/>
        </a:spcBef>
        <a:buClr>
          <a:schemeClr val="accent2"/>
        </a:buClr>
        <a:buFont typeface="Lucida Grande"/>
        <a:buChar char="–"/>
        <a:defRPr sz="18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2573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7145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1717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7" name="Image 4">
            <a:extLst>
              <a:ext uri="{FF2B5EF4-FFF2-40B4-BE49-F238E27FC236}">
                <a16:creationId xmlns:a16="http://schemas.microsoft.com/office/drawing/2014/main" id="{8F0F29AF-06DB-9D41-8298-81F0E15224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10198888" y="1234248"/>
            <a:ext cx="6445249" cy="77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69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0" baseline="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357188" indent="-357188" algn="l" defTabSz="457200" rtl="0" eaLnBrk="1" latinLnBrk="0" hangingPunct="1">
        <a:spcBef>
          <a:spcPts val="1200"/>
        </a:spcBef>
        <a:buClr>
          <a:schemeClr val="accent2"/>
        </a:buClr>
        <a:buFont typeface="Arial"/>
        <a:buChar char="•"/>
        <a:defRPr sz="20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714375" indent="-257175" algn="l" defTabSz="457200" rtl="0" eaLnBrk="1" latinLnBrk="0" hangingPunct="1">
        <a:spcBef>
          <a:spcPts val="400"/>
        </a:spcBef>
        <a:buClr>
          <a:schemeClr val="accent2"/>
        </a:buClr>
        <a:buFont typeface="Lucida Grande"/>
        <a:buChar char="–"/>
        <a:defRPr sz="18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2573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7145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1717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3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EF879821-8ECB-49FD-7C73-B31AAB8E92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3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10198888" y="1234248"/>
            <a:ext cx="6445249" cy="77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59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0" baseline="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357188" indent="-357188" algn="l" defTabSz="457200" rtl="0" eaLnBrk="1" latinLnBrk="0" hangingPunct="1">
        <a:spcBef>
          <a:spcPts val="1200"/>
        </a:spcBef>
        <a:buClr>
          <a:schemeClr val="accent2"/>
        </a:buClr>
        <a:buFont typeface="Arial"/>
        <a:buChar char="•"/>
        <a:defRPr sz="20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714375" indent="-257175" algn="l" defTabSz="457200" rtl="0" eaLnBrk="1" latinLnBrk="0" hangingPunct="1">
        <a:spcBef>
          <a:spcPts val="400"/>
        </a:spcBef>
        <a:buClr>
          <a:schemeClr val="accent2"/>
        </a:buClr>
        <a:buFont typeface="Lucida Grande"/>
        <a:buChar char="–"/>
        <a:defRPr sz="18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2573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7145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1717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or2ed.com/lymphoma-myeloma-connect/programmes/multiple-myeloma-mm-unmet-medical-needs-in-early-relapse/?media=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r2ed.com/lymphoma-myeloma-connect/programmes/multiple-myeloma-mm-unmet-medical-needs-in-early-relapse/?media=1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ymphomamyelomaconnect.cor2ed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hyperlink" Target="https://www.ema.europa.eu/en/medicines/human/variation/carvykt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accessdata.fda.gov/scripts/cder/daf/index.cfm" TargetMode="External"/><Relationship Id="rId5" Type="http://schemas.openxmlformats.org/officeDocument/2006/relationships/hyperlink" Target="https://www.ema.europa.eu/en/medicines" TargetMode="External"/><Relationship Id="rId4" Type="http://schemas.openxmlformats.org/officeDocument/2006/relationships/image" Target="../media/image3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6837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06D950C-154D-FBA8-4128-15D30E68765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b="1" dirty="0"/>
              <a:t>In real practice, most patients at first relapse will have one of the following: </a:t>
            </a:r>
          </a:p>
          <a:p>
            <a:pPr algn="l"/>
            <a:endParaRPr lang="en-GB" b="0" i="0" u="none" strike="noStrike" baseline="0" dirty="0"/>
          </a:p>
          <a:p>
            <a:pPr algn="l"/>
            <a:r>
              <a:rPr lang="en-GB" b="0" i="0" u="none" strike="noStrike" baseline="0" dirty="0"/>
              <a:t>Daratumumab + pomalidomide + dexamethasone (APOLLO)</a:t>
            </a:r>
          </a:p>
          <a:p>
            <a:pPr algn="l"/>
            <a:r>
              <a:rPr lang="en-GB" b="0" i="0" u="none" strike="noStrike" baseline="0" dirty="0" err="1"/>
              <a:t>Isatuximab</a:t>
            </a:r>
            <a:r>
              <a:rPr lang="en-GB" b="0" i="0" u="none" strike="noStrike" baseline="0" dirty="0"/>
              <a:t> + pomalidomide + dexamethasone (ICARIA)</a:t>
            </a:r>
          </a:p>
          <a:p>
            <a:pPr algn="l"/>
            <a:endParaRPr lang="en-GB" b="0" i="0" u="none" strike="noStrike" baseline="0" dirty="0"/>
          </a:p>
          <a:p>
            <a:pPr algn="l"/>
            <a:r>
              <a:rPr lang="en-GB" b="0" i="0" u="none" strike="noStrike" baseline="0" dirty="0"/>
              <a:t>Daratumumab + carfilzomib + dexamethasone (CANDOR)</a:t>
            </a:r>
          </a:p>
          <a:p>
            <a:pPr algn="l"/>
            <a:r>
              <a:rPr lang="en-GB" b="0" i="0" u="none" strike="noStrike" baseline="0" dirty="0" err="1"/>
              <a:t>Isatuximab</a:t>
            </a:r>
            <a:r>
              <a:rPr lang="en-GB" b="0" i="0" u="none" strike="noStrike" baseline="0" dirty="0"/>
              <a:t> + carfilzomib + dexamethasone (IKEMA)</a:t>
            </a:r>
          </a:p>
          <a:p>
            <a:pPr algn="l"/>
            <a:endParaRPr lang="en-GB" b="0" i="0" u="none" strike="noStrike" baseline="0" dirty="0"/>
          </a:p>
          <a:p>
            <a:pPr algn="l"/>
            <a:r>
              <a:rPr lang="en-GB" b="0" i="0" u="none" strike="noStrike" baseline="0" dirty="0"/>
              <a:t>Selinexor + bortezomib + dexamethasone (BOSTON)</a:t>
            </a:r>
            <a:endParaRPr lang="en-GB" i="1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E7A2A85-FEB7-42DC-D3AC-DBAFD947D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 fontScale="90000"/>
          </a:bodyPr>
          <a:lstStyle/>
          <a:p>
            <a:r>
              <a:rPr lang="en-GB" sz="3100" dirty="0"/>
              <a:t>Early relapse</a:t>
            </a:r>
            <a:br>
              <a:rPr lang="en-GB" sz="3100" dirty="0"/>
            </a:br>
            <a:endParaRPr lang="en-GB" sz="27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6CF9C-AA1A-DD3D-AEE8-AB58F001A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7C1C278-5777-26A1-8D95-D170F4E3229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Expert view</a:t>
            </a:r>
          </a:p>
        </p:txBody>
      </p:sp>
    </p:spTree>
    <p:extLst>
      <p:ext uri="{BB962C8B-B14F-4D97-AF65-F5344CB8AC3E}">
        <p14:creationId xmlns:p14="http://schemas.microsoft.com/office/powerpoint/2010/main" val="94192718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03E79-34A4-27EB-56C4-163021256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dirty="0"/>
              <a:t>Anti-CD38 Triplet regimens </a:t>
            </a:r>
            <a:br>
              <a:rPr lang="en-GB" dirty="0"/>
            </a:br>
            <a:r>
              <a:rPr lang="en-GB" sz="2400" dirty="0">
                <a:solidFill>
                  <a:schemeClr val="accent1"/>
                </a:solidFill>
              </a:rPr>
              <a:t>Improved PFS in patients with MM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36A07-09DC-E627-7C6C-9D146CF40B6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/>
          <a:lstStyle/>
          <a:p>
            <a:r>
              <a:rPr lang="en-GB" sz="1200" dirty="0">
                <a:solidFill>
                  <a:schemeClr val="tx2"/>
                </a:solidFill>
              </a:rPr>
              <a:t>CD38, cluster of differentiation 38; d, dexamethasone; D, daratumumab</a:t>
            </a:r>
            <a:r>
              <a:rPr lang="en-GB" dirty="0">
                <a:solidFill>
                  <a:schemeClr val="tx2"/>
                </a:solidFill>
              </a:rPr>
              <a:t>;</a:t>
            </a:r>
            <a:r>
              <a:rPr lang="en-GB" sz="1200" dirty="0">
                <a:solidFill>
                  <a:schemeClr val="tx2"/>
                </a:solidFill>
              </a:rPr>
              <a:t> HR, hazard ratio; Isa, isatuximab;  len, lenalidomide; K, carfilzomib; LOT, line of therapy; MM, multiple myeloma; mo, months; (m)PFS, (median) progression-free survival; P, pomalidomide; PI, proteasome inhibitor; PR, partial response </a:t>
            </a:r>
          </a:p>
          <a:p>
            <a:r>
              <a:rPr lang="en-GB" dirty="0">
                <a:solidFill>
                  <a:schemeClr val="tx2"/>
                </a:solidFill>
              </a:rPr>
              <a:t>1. Usmani SZ, et al. Lancet. Oncol. 2022;23:65-76; 2. Moreau P, et al. Lancet. 2021;397:2361-2371; 3. Dimopoulos MA, et al. Lancet Oncol. 2021;22:801-812; 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4. Attal M, et al. Lancet. 2019;394:2096-2107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60C6E5A-4FA5-7437-D427-1D41AE32BD2C}"/>
              </a:ext>
            </a:extLst>
          </p:cNvPr>
          <p:cNvGrpSpPr/>
          <p:nvPr/>
        </p:nvGrpSpPr>
        <p:grpSpPr>
          <a:xfrm>
            <a:off x="470005" y="3531308"/>
            <a:ext cx="796075" cy="796075"/>
            <a:chOff x="426440" y="3213699"/>
            <a:chExt cx="796075" cy="796075"/>
          </a:xfrm>
        </p:grpSpPr>
        <p:sp>
          <p:nvSpPr>
            <p:cNvPr id="55" name="Flowchart: Connector 54">
              <a:extLst>
                <a:ext uri="{FF2B5EF4-FFF2-40B4-BE49-F238E27FC236}">
                  <a16:creationId xmlns:a16="http://schemas.microsoft.com/office/drawing/2014/main" id="{05D9D03A-8358-C263-62B3-47FCF5C242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440" y="3213699"/>
              <a:ext cx="796075" cy="796075"/>
            </a:xfrm>
            <a:prstGeom prst="flowChartConnector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78454B0-86A0-EF2C-B2DC-EAF154AE6D60}"/>
                </a:ext>
              </a:extLst>
            </p:cNvPr>
            <p:cNvSpPr txBox="1"/>
            <p:nvPr/>
          </p:nvSpPr>
          <p:spPr>
            <a:xfrm>
              <a:off x="506801" y="3438787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189">
                <a:defRPr/>
              </a:pPr>
              <a:r>
                <a:rPr lang="en-GB" dirty="0">
                  <a:latin typeface="Arial" panose="020B0604020202020204" pitchFamily="34" charset="0"/>
                  <a:ea typeface="Geneva" charset="0"/>
                  <a:cs typeface="Arial" panose="020B0604020202020204" pitchFamily="34" charset="0"/>
                </a:rPr>
                <a:t>DPd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0C9FA5FA-F7A2-F1EE-BF84-3DE5C1F3FBA8}"/>
              </a:ext>
            </a:extLst>
          </p:cNvPr>
          <p:cNvSpPr txBox="1"/>
          <p:nvPr/>
        </p:nvSpPr>
        <p:spPr>
          <a:xfrm>
            <a:off x="1391477" y="3567090"/>
            <a:ext cx="4667579" cy="61555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189">
              <a:defRPr/>
            </a:pPr>
            <a:r>
              <a:rPr lang="en-GB" sz="2000" b="1" dirty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APOLLO</a:t>
            </a:r>
            <a:r>
              <a:rPr lang="en-GB" sz="2000" b="1" baseline="30000" dirty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3</a:t>
            </a:r>
          </a:p>
          <a:p>
            <a:pPr defTabSz="457189">
              <a:defRPr/>
            </a:pPr>
            <a:r>
              <a:rPr lang="en-GB" sz="1400" i="1" spc="-20" dirty="0">
                <a:latin typeface="Arial" panose="020B0604020202020204" pitchFamily="34" charset="0"/>
                <a:cs typeface="Arial" panose="020B0604020202020204" pitchFamily="34" charset="0"/>
              </a:rPr>
              <a:t>Dara-Pd vs. Pd after </a:t>
            </a:r>
            <a:r>
              <a:rPr lang="en-GB" sz="1400" i="1" spc="-20" dirty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≥1 prior line with len and PI</a:t>
            </a:r>
            <a:endParaRPr lang="en-GB" sz="1400" i="1" u="sng" spc="-20" dirty="0">
              <a:latin typeface="Arial" panose="020B0604020202020204" pitchFamily="34" charset="0"/>
              <a:ea typeface="Geneva" charset="0"/>
              <a:cs typeface="Arial" panose="020B0604020202020204" pitchFamily="34" charset="0"/>
            </a:endParaRPr>
          </a:p>
        </p:txBody>
      </p:sp>
      <p:graphicFrame>
        <p:nvGraphicFramePr>
          <p:cNvPr id="78" name="Table 77">
            <a:extLst>
              <a:ext uri="{FF2B5EF4-FFF2-40B4-BE49-F238E27FC236}">
                <a16:creationId xmlns:a16="http://schemas.microsoft.com/office/drawing/2014/main" id="{8DE5345D-843F-500C-F38E-F0CFD73EE1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5184242"/>
              </p:ext>
            </p:extLst>
          </p:nvPr>
        </p:nvGraphicFramePr>
        <p:xfrm>
          <a:off x="3067231" y="4175732"/>
          <a:ext cx="2625396" cy="126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22219">
                  <a:extLst>
                    <a:ext uri="{9D8B030D-6E8A-4147-A177-3AD203B41FA5}">
                      <a16:colId xmlns:a16="http://schemas.microsoft.com/office/drawing/2014/main" val="1697025712"/>
                    </a:ext>
                  </a:extLst>
                </a:gridCol>
                <a:gridCol w="1003177">
                  <a:extLst>
                    <a:ext uri="{9D8B030D-6E8A-4147-A177-3AD203B41FA5}">
                      <a16:colId xmlns:a16="http://schemas.microsoft.com/office/drawing/2014/main" val="988104729"/>
                    </a:ext>
                  </a:extLst>
                </a:gridCol>
              </a:tblGrid>
              <a:tr h="258131">
                <a:tc>
                  <a:txBody>
                    <a:bodyPr/>
                    <a:lstStyle/>
                    <a:p>
                      <a:r>
                        <a:rPr lang="en-US" sz="1400" i="1" kern="12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 HR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1413116687"/>
                  </a:ext>
                </a:extLst>
              </a:tr>
              <a:tr h="244216">
                <a:tc>
                  <a:txBody>
                    <a:bodyPr/>
                    <a:lstStyle/>
                    <a:p>
                      <a:r>
                        <a:rPr lang="en-US" sz="1400" i="1" kern="12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Len-refractory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3439585318"/>
                  </a:ext>
                </a:extLst>
              </a:tr>
              <a:tr h="244216">
                <a:tc>
                  <a:txBody>
                    <a:bodyPr/>
                    <a:lstStyle/>
                    <a:p>
                      <a:pPr lvl="0"/>
                      <a:r>
                        <a:rPr lang="en-US" sz="1400" i="1" kern="12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2-3 prior LOT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1915373846"/>
                  </a:ext>
                </a:extLst>
              </a:tr>
              <a:tr h="244216">
                <a:tc>
                  <a:txBody>
                    <a:bodyPr/>
                    <a:lstStyle/>
                    <a:p>
                      <a:pPr lvl="0"/>
                      <a:r>
                        <a:rPr lang="en-US" sz="1400" i="1" kern="12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risk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465483623"/>
                  </a:ext>
                </a:extLst>
              </a:tr>
            </a:tbl>
          </a:graphicData>
        </a:graphic>
      </p:graphicFrame>
      <p:grpSp>
        <p:nvGrpSpPr>
          <p:cNvPr id="91" name="Group 90">
            <a:extLst>
              <a:ext uri="{FF2B5EF4-FFF2-40B4-BE49-F238E27FC236}">
                <a16:creationId xmlns:a16="http://schemas.microsoft.com/office/drawing/2014/main" id="{CBF0F8F4-D314-7CF8-B1FB-26C2EC2EC1C4}"/>
              </a:ext>
            </a:extLst>
          </p:cNvPr>
          <p:cNvGrpSpPr/>
          <p:nvPr/>
        </p:nvGrpSpPr>
        <p:grpSpPr>
          <a:xfrm>
            <a:off x="797692" y="4175734"/>
            <a:ext cx="2216802" cy="1263360"/>
            <a:chOff x="591827" y="2201588"/>
            <a:chExt cx="2216802" cy="1263360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62F86565-735D-D471-0240-7AE82B806E76}"/>
                </a:ext>
              </a:extLst>
            </p:cNvPr>
            <p:cNvGrpSpPr/>
            <p:nvPr/>
          </p:nvGrpSpPr>
          <p:grpSpPr>
            <a:xfrm flipH="1">
              <a:off x="591827" y="2201588"/>
              <a:ext cx="2212222" cy="1263360"/>
              <a:chOff x="6230585" y="2137711"/>
              <a:chExt cx="5070022" cy="2895397"/>
            </a:xfrm>
          </p:grpSpPr>
          <p:sp>
            <p:nvSpPr>
              <p:cNvPr id="94" name="Trapezoid 93">
                <a:extLst>
                  <a:ext uri="{FF2B5EF4-FFF2-40B4-BE49-F238E27FC236}">
                    <a16:creationId xmlns:a16="http://schemas.microsoft.com/office/drawing/2014/main" id="{FF2E67E5-D054-8C4C-87BB-36DF90CE7F5E}"/>
                  </a:ext>
                </a:extLst>
              </p:cNvPr>
              <p:cNvSpPr/>
              <p:nvPr/>
            </p:nvSpPr>
            <p:spPr>
              <a:xfrm rot="5400000">
                <a:off x="7265518" y="1102778"/>
                <a:ext cx="2895397" cy="4965263"/>
              </a:xfrm>
              <a:prstGeom prst="trapezoid">
                <a:avLst>
                  <a:gd name="adj" fmla="val 20023"/>
                </a:avLst>
              </a:prstGeom>
              <a:solidFill>
                <a:schemeClr val="accent6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>
                  <a:defRPr/>
                </a:pPr>
                <a:endPara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5546F31-C8BA-81B0-B01D-3FB123996D2F}"/>
                  </a:ext>
                </a:extLst>
              </p:cNvPr>
              <p:cNvSpPr/>
              <p:nvPr/>
            </p:nvSpPr>
            <p:spPr>
              <a:xfrm flipH="1">
                <a:off x="11195827" y="2719286"/>
                <a:ext cx="104780" cy="172436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>
                  <a:defRPr/>
                </a:pPr>
                <a:endPara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FD3D3B3-C583-D3F1-1D92-C1FA5EB936BF}"/>
                </a:ext>
              </a:extLst>
            </p:cNvPr>
            <p:cNvSpPr txBox="1"/>
            <p:nvPr/>
          </p:nvSpPr>
          <p:spPr>
            <a:xfrm>
              <a:off x="777567" y="2561683"/>
              <a:ext cx="2031062" cy="538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457189">
                <a:spcAft>
                  <a:spcPts val="600"/>
                </a:spcAft>
                <a:defRPr/>
              </a:pPr>
              <a:r>
                <a:rPr lang="en-GB" sz="1600" b="1" dirty="0">
                  <a:latin typeface="Arial" panose="020B0604020202020204" pitchFamily="34" charset="0"/>
                  <a:ea typeface="Geneva" charset="0"/>
                  <a:cs typeface="Arial" panose="020B0604020202020204" pitchFamily="34" charset="0"/>
                </a:rPr>
                <a:t>mPFS 12 vs. 7 mo</a:t>
              </a:r>
            </a:p>
            <a:p>
              <a:pPr defTabSz="457189">
                <a:spcAft>
                  <a:spcPts val="600"/>
                </a:spcAft>
                <a:defRPr/>
              </a:pPr>
              <a:r>
                <a:rPr lang="en-GB" sz="1400" dirty="0">
                  <a:latin typeface="Arial" panose="020B0604020202020204" pitchFamily="34" charset="0"/>
                  <a:ea typeface="Geneva" charset="0"/>
                  <a:cs typeface="Arial" panose="020B0604020202020204" pitchFamily="34" charset="0"/>
                </a:rPr>
                <a:t>HR 0.63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2644E44-5786-4073-C807-63D795C60216}"/>
              </a:ext>
            </a:extLst>
          </p:cNvPr>
          <p:cNvSpPr txBox="1"/>
          <p:nvPr/>
        </p:nvSpPr>
        <p:spPr>
          <a:xfrm>
            <a:off x="695400" y="5451337"/>
            <a:ext cx="52838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>
              <a:defRPr/>
            </a:pPr>
            <a:r>
              <a:rPr lang="en-GB" sz="1200" spc="-20" dirty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No new safety concerns were identified with the daratumumab combination</a:t>
            </a:r>
            <a:endParaRPr lang="en-GB" sz="1200" u="sng" spc="-20" dirty="0">
              <a:latin typeface="Arial" panose="020B0604020202020204" pitchFamily="34" charset="0"/>
              <a:ea typeface="Geneva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0E8AA0-6C3E-AB27-4053-983F83048CE8}"/>
              </a:ext>
            </a:extLst>
          </p:cNvPr>
          <p:cNvGrpSpPr/>
          <p:nvPr/>
        </p:nvGrpSpPr>
        <p:grpSpPr>
          <a:xfrm>
            <a:off x="470005" y="1194251"/>
            <a:ext cx="796075" cy="796075"/>
            <a:chOff x="426440" y="3213699"/>
            <a:chExt cx="796075" cy="796075"/>
          </a:xfrm>
          <a:solidFill>
            <a:schemeClr val="tx2"/>
          </a:solidFill>
        </p:grpSpPr>
        <p:sp>
          <p:nvSpPr>
            <p:cNvPr id="13" name="Flowchart: Connector 54">
              <a:extLst>
                <a:ext uri="{FF2B5EF4-FFF2-40B4-BE49-F238E27FC236}">
                  <a16:creationId xmlns:a16="http://schemas.microsoft.com/office/drawing/2014/main" id="{DFB8BBB5-C91B-98F5-C1DC-63E6CC412C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440" y="3213699"/>
              <a:ext cx="796075" cy="796075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0611CD-FC5C-FCDE-3161-2099329C3A8B}"/>
                </a:ext>
              </a:extLst>
            </p:cNvPr>
            <p:cNvSpPr txBox="1"/>
            <p:nvPr/>
          </p:nvSpPr>
          <p:spPr>
            <a:xfrm>
              <a:off x="506801" y="3438787"/>
              <a:ext cx="633507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457189">
                <a:defRPr/>
              </a:pPr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ea typeface="Geneva" charset="0"/>
                  <a:cs typeface="Arial" panose="020B0604020202020204" pitchFamily="34" charset="0"/>
                </a:rPr>
                <a:t>DKd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4557288-6E84-7A7C-E645-F5892C87C9D1}"/>
              </a:ext>
            </a:extLst>
          </p:cNvPr>
          <p:cNvSpPr txBox="1"/>
          <p:nvPr/>
        </p:nvSpPr>
        <p:spPr>
          <a:xfrm>
            <a:off x="1391477" y="1221787"/>
            <a:ext cx="4667579" cy="61555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189">
              <a:defRPr/>
            </a:pPr>
            <a:r>
              <a:rPr lang="en-GB" sz="2000" b="1" dirty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CANDOR</a:t>
            </a:r>
            <a:r>
              <a:rPr lang="en-GB" sz="2000" b="1" baseline="30000" dirty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1</a:t>
            </a:r>
          </a:p>
          <a:p>
            <a:pPr defTabSz="457189">
              <a:defRPr/>
            </a:pPr>
            <a:r>
              <a:rPr lang="en-GB" sz="1400" i="1" dirty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DKd vs. Kd after ≥ PR to 1-3 prior lines</a:t>
            </a:r>
            <a:endParaRPr lang="en-GB" sz="1400" i="1" u="sng" dirty="0">
              <a:latin typeface="Arial" panose="020B0604020202020204" pitchFamily="34" charset="0"/>
              <a:ea typeface="Geneva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223232F-F7EF-8944-30D1-D0A81FBC1E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662769"/>
              </p:ext>
            </p:extLst>
          </p:nvPr>
        </p:nvGraphicFramePr>
        <p:xfrm>
          <a:off x="3067231" y="1838675"/>
          <a:ext cx="2625396" cy="126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22219">
                  <a:extLst>
                    <a:ext uri="{9D8B030D-6E8A-4147-A177-3AD203B41FA5}">
                      <a16:colId xmlns:a16="http://schemas.microsoft.com/office/drawing/2014/main" val="1697025712"/>
                    </a:ext>
                  </a:extLst>
                </a:gridCol>
                <a:gridCol w="1003177">
                  <a:extLst>
                    <a:ext uri="{9D8B030D-6E8A-4147-A177-3AD203B41FA5}">
                      <a16:colId xmlns:a16="http://schemas.microsoft.com/office/drawing/2014/main" val="988104729"/>
                    </a:ext>
                  </a:extLst>
                </a:gridCol>
              </a:tblGrid>
              <a:tr h="258131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 HR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1413116687"/>
                  </a:ext>
                </a:extLst>
              </a:tr>
              <a:tr h="24421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Len-refractory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3439585318"/>
                  </a:ext>
                </a:extLst>
              </a:tr>
              <a:tr h="244216">
                <a:tc>
                  <a:txBody>
                    <a:bodyPr/>
                    <a:lstStyle/>
                    <a:p>
                      <a:pPr lvl="0"/>
                      <a:r>
                        <a:rPr lang="en-US" sz="16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≥2 prior LOT</a:t>
                      </a:r>
                      <a:endParaRPr lang="en-US" sz="1600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1915373846"/>
                  </a:ext>
                </a:extLst>
              </a:tr>
              <a:tr h="244216">
                <a:tc>
                  <a:txBody>
                    <a:bodyPr/>
                    <a:lstStyle/>
                    <a:p>
                      <a:pPr lvl="0"/>
                      <a:r>
                        <a:rPr lang="en-US" sz="16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risk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0.49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465483623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CE4A8ADE-A53A-30D9-DFEF-4A460877CF61}"/>
              </a:ext>
            </a:extLst>
          </p:cNvPr>
          <p:cNvGrpSpPr/>
          <p:nvPr/>
        </p:nvGrpSpPr>
        <p:grpSpPr>
          <a:xfrm>
            <a:off x="797692" y="1838677"/>
            <a:ext cx="2216802" cy="1263360"/>
            <a:chOff x="591827" y="2201588"/>
            <a:chExt cx="2216802" cy="126336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AE92324-FDD1-CE58-BEFB-BD747B74FB5F}"/>
                </a:ext>
              </a:extLst>
            </p:cNvPr>
            <p:cNvGrpSpPr/>
            <p:nvPr/>
          </p:nvGrpSpPr>
          <p:grpSpPr>
            <a:xfrm flipH="1">
              <a:off x="591827" y="2201588"/>
              <a:ext cx="2212222" cy="1263360"/>
              <a:chOff x="6230585" y="2137711"/>
              <a:chExt cx="5070022" cy="2895397"/>
            </a:xfrm>
          </p:grpSpPr>
          <p:sp>
            <p:nvSpPr>
              <p:cNvPr id="24" name="Trapezoid 93">
                <a:extLst>
                  <a:ext uri="{FF2B5EF4-FFF2-40B4-BE49-F238E27FC236}">
                    <a16:creationId xmlns:a16="http://schemas.microsoft.com/office/drawing/2014/main" id="{D6AE2D7A-562B-A43F-C4C4-865ED1776A27}"/>
                  </a:ext>
                </a:extLst>
              </p:cNvPr>
              <p:cNvSpPr/>
              <p:nvPr/>
            </p:nvSpPr>
            <p:spPr>
              <a:xfrm rot="5400000">
                <a:off x="7265518" y="1102778"/>
                <a:ext cx="2895397" cy="4965263"/>
              </a:xfrm>
              <a:prstGeom prst="trapezoid">
                <a:avLst>
                  <a:gd name="adj" fmla="val 20023"/>
                </a:avLst>
              </a:prstGeom>
              <a:solidFill>
                <a:schemeClr val="accent6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>
                  <a:defRPr/>
                </a:pPr>
                <a:endPara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7F69A1A-0ED3-F215-457F-37775BCA20B8}"/>
                  </a:ext>
                </a:extLst>
              </p:cNvPr>
              <p:cNvSpPr/>
              <p:nvPr/>
            </p:nvSpPr>
            <p:spPr>
              <a:xfrm flipH="1">
                <a:off x="11195827" y="2719286"/>
                <a:ext cx="104780" cy="172436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>
                  <a:defRPr/>
                </a:pPr>
                <a:endPara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D17C41F-42F4-DED5-0C30-978941356459}"/>
                </a:ext>
              </a:extLst>
            </p:cNvPr>
            <p:cNvSpPr txBox="1"/>
            <p:nvPr/>
          </p:nvSpPr>
          <p:spPr>
            <a:xfrm>
              <a:off x="777567" y="2561683"/>
              <a:ext cx="2031062" cy="538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457189">
                <a:spcAft>
                  <a:spcPts val="600"/>
                </a:spcAft>
                <a:defRPr/>
              </a:pPr>
              <a:r>
                <a:rPr lang="en-GB" sz="1600" b="1" dirty="0">
                  <a:latin typeface="Arial" panose="020B0604020202020204" pitchFamily="34" charset="0"/>
                  <a:ea typeface="Geneva" charset="0"/>
                  <a:cs typeface="Arial" panose="020B0604020202020204" pitchFamily="34" charset="0"/>
                </a:rPr>
                <a:t>mPFS 29 </a:t>
              </a:r>
              <a:r>
                <a:rPr lang="en-GB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vs. 15 mo</a:t>
              </a:r>
            </a:p>
            <a:p>
              <a:pPr defTabSz="457189">
                <a:spcAft>
                  <a:spcPts val="600"/>
                </a:spcAft>
                <a:defRPr/>
              </a:pPr>
              <a:r>
                <a:rPr lang="en-GB" sz="1400" dirty="0">
                  <a:latin typeface="Arial" panose="020B0604020202020204" pitchFamily="34" charset="0"/>
                  <a:ea typeface="Geneva" charset="0"/>
                  <a:cs typeface="Arial" panose="020B0604020202020204" pitchFamily="34" charset="0"/>
                </a:rPr>
                <a:t>HR 0.59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E1C0E13-0F87-75CB-A498-5F093B9C36FF}"/>
              </a:ext>
            </a:extLst>
          </p:cNvPr>
          <p:cNvSpPr txBox="1"/>
          <p:nvPr/>
        </p:nvSpPr>
        <p:spPr>
          <a:xfrm>
            <a:off x="695400" y="3114280"/>
            <a:ext cx="4030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>
              <a:defRPr/>
            </a:pPr>
            <a:r>
              <a:rPr lang="en-GB" sz="1200" dirty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DKd was associated with a favourable benefit-risk profile</a:t>
            </a:r>
            <a:endParaRPr lang="en-GB" sz="1200" u="sng" dirty="0">
              <a:latin typeface="Arial" panose="020B0604020202020204" pitchFamily="34" charset="0"/>
              <a:ea typeface="Geneva" charset="0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B432A56-3200-49F4-5B1C-72C595CD7270}"/>
              </a:ext>
            </a:extLst>
          </p:cNvPr>
          <p:cNvGrpSpPr/>
          <p:nvPr/>
        </p:nvGrpSpPr>
        <p:grpSpPr>
          <a:xfrm>
            <a:off x="6053269" y="3531308"/>
            <a:ext cx="851515" cy="796075"/>
            <a:chOff x="397798" y="3213699"/>
            <a:chExt cx="851515" cy="796075"/>
          </a:xfrm>
        </p:grpSpPr>
        <p:sp>
          <p:nvSpPr>
            <p:cNvPr id="28" name="Flowchart: Connector 54">
              <a:extLst>
                <a:ext uri="{FF2B5EF4-FFF2-40B4-BE49-F238E27FC236}">
                  <a16:creationId xmlns:a16="http://schemas.microsoft.com/office/drawing/2014/main" id="{67DE5C57-D3DB-7D0E-656A-629FB080FD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440" y="3213699"/>
              <a:ext cx="796075" cy="796075"/>
            </a:xfrm>
            <a:prstGeom prst="flowChartConnector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10B879-6A45-6585-E1D0-622054B3011F}"/>
                </a:ext>
              </a:extLst>
            </p:cNvPr>
            <p:cNvSpPr txBox="1"/>
            <p:nvPr/>
          </p:nvSpPr>
          <p:spPr>
            <a:xfrm>
              <a:off x="397798" y="3438787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189">
                <a:defRPr/>
              </a:pPr>
              <a:r>
                <a:rPr lang="en-GB" dirty="0">
                  <a:latin typeface="Arial" panose="020B0604020202020204" pitchFamily="34" charset="0"/>
                  <a:ea typeface="Geneva" charset="0"/>
                  <a:cs typeface="Arial" panose="020B0604020202020204" pitchFamily="34" charset="0"/>
                </a:rPr>
                <a:t>Isa-Pd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A95B0D0-2E29-EFEE-7143-8B8B4A82E4DA}"/>
              </a:ext>
            </a:extLst>
          </p:cNvPr>
          <p:cNvSpPr txBox="1"/>
          <p:nvPr/>
        </p:nvSpPr>
        <p:spPr>
          <a:xfrm>
            <a:off x="7003383" y="3567090"/>
            <a:ext cx="4667579" cy="61555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189">
              <a:defRPr/>
            </a:pPr>
            <a:r>
              <a:rPr lang="en-GB" sz="2000" b="1" dirty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ICARIA-MM</a:t>
            </a:r>
            <a:r>
              <a:rPr lang="en-GB" sz="2000" b="1" baseline="30000" dirty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4</a:t>
            </a:r>
          </a:p>
          <a:p>
            <a:pPr defTabSz="457189">
              <a:defRPr/>
            </a:pPr>
            <a:r>
              <a:rPr lang="en-GB" sz="1400" i="1" dirty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Isa-Pd vs. Pd after ≥2 prior lines with len and PI</a:t>
            </a:r>
            <a:endParaRPr lang="en-GB" sz="1400" i="1" u="sng" dirty="0">
              <a:latin typeface="Arial" panose="020B0604020202020204" pitchFamily="34" charset="0"/>
              <a:ea typeface="Geneva" charset="0"/>
              <a:cs typeface="Arial" panose="020B0604020202020204" pitchFamily="34" charset="0"/>
            </a:endParaRP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B8984CBD-8501-946B-20F7-EA28846910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0328962"/>
              </p:ext>
            </p:extLst>
          </p:nvPr>
        </p:nvGraphicFramePr>
        <p:xfrm>
          <a:off x="8679137" y="4175732"/>
          <a:ext cx="2625396" cy="126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22219">
                  <a:extLst>
                    <a:ext uri="{9D8B030D-6E8A-4147-A177-3AD203B41FA5}">
                      <a16:colId xmlns:a16="http://schemas.microsoft.com/office/drawing/2014/main" val="1697025712"/>
                    </a:ext>
                  </a:extLst>
                </a:gridCol>
                <a:gridCol w="1003177">
                  <a:extLst>
                    <a:ext uri="{9D8B030D-6E8A-4147-A177-3AD203B41FA5}">
                      <a16:colId xmlns:a16="http://schemas.microsoft.com/office/drawing/2014/main" val="988104729"/>
                    </a:ext>
                  </a:extLst>
                </a:gridCol>
              </a:tblGrid>
              <a:tr h="258131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 HR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1413116687"/>
                  </a:ext>
                </a:extLst>
              </a:tr>
              <a:tr h="24421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Len-refractory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0.59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3439585318"/>
                  </a:ext>
                </a:extLst>
              </a:tr>
              <a:tr h="244216">
                <a:tc>
                  <a:txBody>
                    <a:bodyPr/>
                    <a:lstStyle/>
                    <a:p>
                      <a:pPr lvl="0"/>
                      <a:r>
                        <a:rPr lang="en-US" sz="16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≥3 prior LOT</a:t>
                      </a:r>
                      <a:endParaRPr lang="en-US" sz="1600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0.59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1915373846"/>
                  </a:ext>
                </a:extLst>
              </a:tr>
              <a:tr h="244216">
                <a:tc>
                  <a:txBody>
                    <a:bodyPr/>
                    <a:lstStyle/>
                    <a:p>
                      <a:pPr lvl="0"/>
                      <a:r>
                        <a:rPr lang="en-US" sz="16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risk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465483623"/>
                  </a:ext>
                </a:extLst>
              </a:tr>
            </a:tbl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9EF108EF-1FB4-87A8-B5D2-85439A179C44}"/>
              </a:ext>
            </a:extLst>
          </p:cNvPr>
          <p:cNvGrpSpPr/>
          <p:nvPr/>
        </p:nvGrpSpPr>
        <p:grpSpPr>
          <a:xfrm>
            <a:off x="6409598" y="4175734"/>
            <a:ext cx="2221520" cy="1263360"/>
            <a:chOff x="591827" y="2201588"/>
            <a:chExt cx="2221520" cy="126336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3738B4D-E82D-C865-5BF6-A33BE8B12D4A}"/>
                </a:ext>
              </a:extLst>
            </p:cNvPr>
            <p:cNvGrpSpPr/>
            <p:nvPr/>
          </p:nvGrpSpPr>
          <p:grpSpPr>
            <a:xfrm flipH="1">
              <a:off x="591827" y="2201588"/>
              <a:ext cx="2212222" cy="1263360"/>
              <a:chOff x="6230585" y="2137711"/>
              <a:chExt cx="5070022" cy="2895397"/>
            </a:xfrm>
          </p:grpSpPr>
          <p:sp>
            <p:nvSpPr>
              <p:cNvPr id="35" name="Trapezoid 93">
                <a:extLst>
                  <a:ext uri="{FF2B5EF4-FFF2-40B4-BE49-F238E27FC236}">
                    <a16:creationId xmlns:a16="http://schemas.microsoft.com/office/drawing/2014/main" id="{562A04B8-4E11-CB83-2B1F-5790E9C0B484}"/>
                  </a:ext>
                </a:extLst>
              </p:cNvPr>
              <p:cNvSpPr/>
              <p:nvPr/>
            </p:nvSpPr>
            <p:spPr>
              <a:xfrm rot="5400000">
                <a:off x="7265518" y="1102778"/>
                <a:ext cx="2895397" cy="4965263"/>
              </a:xfrm>
              <a:prstGeom prst="trapezoid">
                <a:avLst>
                  <a:gd name="adj" fmla="val 20023"/>
                </a:avLst>
              </a:prstGeom>
              <a:solidFill>
                <a:schemeClr val="accent6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>
                  <a:defRPr/>
                </a:pPr>
                <a:endPara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B7A594E-DEF5-F8E0-493C-592BF3964083}"/>
                  </a:ext>
                </a:extLst>
              </p:cNvPr>
              <p:cNvSpPr/>
              <p:nvPr/>
            </p:nvSpPr>
            <p:spPr>
              <a:xfrm flipH="1">
                <a:off x="11195827" y="2719286"/>
                <a:ext cx="104780" cy="172436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>
                  <a:defRPr/>
                </a:pPr>
                <a:endPara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79B348D-B2C1-0986-44BF-094B41AFFCD6}"/>
                </a:ext>
              </a:extLst>
            </p:cNvPr>
            <p:cNvSpPr txBox="1"/>
            <p:nvPr/>
          </p:nvSpPr>
          <p:spPr>
            <a:xfrm>
              <a:off x="782285" y="2561683"/>
              <a:ext cx="2031062" cy="538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457189">
                <a:spcAft>
                  <a:spcPts val="600"/>
                </a:spcAft>
                <a:defRPr/>
              </a:pPr>
              <a:r>
                <a:rPr lang="en-GB" sz="1600" b="1" dirty="0">
                  <a:latin typeface="Arial" panose="020B0604020202020204" pitchFamily="34" charset="0"/>
                  <a:ea typeface="Geneva" charset="0"/>
                  <a:cs typeface="Arial" panose="020B0604020202020204" pitchFamily="34" charset="0"/>
                </a:rPr>
                <a:t>mPFS 12 vs. 6 mo</a:t>
              </a:r>
            </a:p>
            <a:p>
              <a:pPr defTabSz="457189">
                <a:spcAft>
                  <a:spcPts val="600"/>
                </a:spcAft>
                <a:defRPr/>
              </a:pPr>
              <a:r>
                <a:rPr lang="en-GB" sz="1400" dirty="0">
                  <a:latin typeface="Arial" panose="020B0604020202020204" pitchFamily="34" charset="0"/>
                  <a:ea typeface="Geneva" charset="0"/>
                  <a:cs typeface="Arial" panose="020B0604020202020204" pitchFamily="34" charset="0"/>
                </a:rPr>
                <a:t>HR 0.60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8810C54-837D-80C3-998A-420F523F2F91}"/>
              </a:ext>
            </a:extLst>
          </p:cNvPr>
          <p:cNvSpPr txBox="1"/>
          <p:nvPr/>
        </p:nvSpPr>
        <p:spPr>
          <a:xfrm>
            <a:off x="6307306" y="5451337"/>
            <a:ext cx="4616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>
              <a:defRPr/>
            </a:pPr>
            <a:r>
              <a:rPr lang="en-GB" sz="1200" dirty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The addition of isatuximab to pomalidomide and dexamethasone </a:t>
            </a:r>
            <a:br>
              <a:rPr lang="en-GB" sz="1200" dirty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was well tolerated</a:t>
            </a:r>
            <a:endParaRPr lang="en-GB" sz="1200" u="sng" dirty="0">
              <a:latin typeface="Arial" panose="020B0604020202020204" pitchFamily="34" charset="0"/>
              <a:ea typeface="Geneva" charset="0"/>
              <a:cs typeface="Arial" panose="020B06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5DDF2-E9FB-2AA6-EDFA-A99F967A5FB5}"/>
              </a:ext>
            </a:extLst>
          </p:cNvPr>
          <p:cNvGrpSpPr/>
          <p:nvPr/>
        </p:nvGrpSpPr>
        <p:grpSpPr>
          <a:xfrm>
            <a:off x="6053269" y="1194251"/>
            <a:ext cx="851515" cy="796075"/>
            <a:chOff x="397798" y="3213699"/>
            <a:chExt cx="851515" cy="796075"/>
          </a:xfrm>
          <a:solidFill>
            <a:schemeClr val="tx2"/>
          </a:solidFill>
        </p:grpSpPr>
        <p:sp>
          <p:nvSpPr>
            <p:cNvPr id="39" name="Flowchart: Connector 54">
              <a:extLst>
                <a:ext uri="{FF2B5EF4-FFF2-40B4-BE49-F238E27FC236}">
                  <a16:creationId xmlns:a16="http://schemas.microsoft.com/office/drawing/2014/main" id="{DE00B2F5-F2F6-CCFF-587C-74DD638815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440" y="3213699"/>
              <a:ext cx="796075" cy="796075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endPara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371BA26-FDBC-E1C6-42FE-A0D0664011B5}"/>
                </a:ext>
              </a:extLst>
            </p:cNvPr>
            <p:cNvSpPr txBox="1"/>
            <p:nvPr/>
          </p:nvSpPr>
          <p:spPr>
            <a:xfrm>
              <a:off x="397798" y="3438787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189">
                <a:defRPr/>
              </a:pPr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ea typeface="Geneva" charset="0"/>
                  <a:cs typeface="Arial" panose="020B0604020202020204" pitchFamily="34" charset="0"/>
                </a:rPr>
                <a:t>Isa-Kd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C079CDA-E3B6-499F-7BD2-76AB567EEB5F}"/>
              </a:ext>
            </a:extLst>
          </p:cNvPr>
          <p:cNvSpPr txBox="1"/>
          <p:nvPr/>
        </p:nvSpPr>
        <p:spPr>
          <a:xfrm>
            <a:off x="7003383" y="1221787"/>
            <a:ext cx="4667579" cy="61555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189">
              <a:defRPr/>
            </a:pPr>
            <a:r>
              <a:rPr lang="en-GB" sz="2000" b="1" dirty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IKEMA</a:t>
            </a:r>
            <a:r>
              <a:rPr lang="en-GB" sz="2000" b="1" baseline="30000" dirty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2</a:t>
            </a:r>
          </a:p>
          <a:p>
            <a:pPr defTabSz="457189">
              <a:defRPr/>
            </a:pP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Isa-</a:t>
            </a:r>
            <a:r>
              <a:rPr lang="en-GB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Kd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 vs</a:t>
            </a:r>
            <a:r>
              <a:rPr lang="en-GB" sz="1400" i="1" dirty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. Kd after 1-3 prior lines, </a:t>
            </a:r>
            <a:endParaRPr lang="en-GB" sz="1400" i="1" u="sng" dirty="0">
              <a:highlight>
                <a:srgbClr val="FFFF00"/>
              </a:highlight>
              <a:latin typeface="Arial" panose="020B0604020202020204" pitchFamily="34" charset="0"/>
              <a:ea typeface="Geneva" charset="0"/>
              <a:cs typeface="Arial" panose="020B0604020202020204" pitchFamily="34" charset="0"/>
            </a:endParaRPr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DB3C8EA7-ADF6-5CB9-C54F-03C322C3FC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1559513"/>
              </p:ext>
            </p:extLst>
          </p:nvPr>
        </p:nvGraphicFramePr>
        <p:xfrm>
          <a:off x="8679137" y="1838675"/>
          <a:ext cx="2625396" cy="126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22219">
                  <a:extLst>
                    <a:ext uri="{9D8B030D-6E8A-4147-A177-3AD203B41FA5}">
                      <a16:colId xmlns:a16="http://schemas.microsoft.com/office/drawing/2014/main" val="1697025712"/>
                    </a:ext>
                  </a:extLst>
                </a:gridCol>
                <a:gridCol w="1003177">
                  <a:extLst>
                    <a:ext uri="{9D8B030D-6E8A-4147-A177-3AD203B41FA5}">
                      <a16:colId xmlns:a16="http://schemas.microsoft.com/office/drawing/2014/main" val="988104729"/>
                    </a:ext>
                  </a:extLst>
                </a:gridCol>
              </a:tblGrid>
              <a:tr h="258131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 HR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1413116687"/>
                  </a:ext>
                </a:extLst>
              </a:tr>
              <a:tr h="24421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Len-refractory</a:t>
                      </a:r>
                      <a:r>
                        <a:rPr lang="en-US" sz="1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3439585318"/>
                  </a:ext>
                </a:extLst>
              </a:tr>
              <a:tr h="244216">
                <a:tc>
                  <a:txBody>
                    <a:bodyPr/>
                    <a:lstStyle/>
                    <a:p>
                      <a:pPr lvl="0"/>
                      <a:r>
                        <a:rPr lang="en-US" sz="16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≥1 prior LOT</a:t>
                      </a:r>
                      <a:r>
                        <a:rPr lang="en-US" sz="1600" u="none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600" u="sng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1915373846"/>
                  </a:ext>
                </a:extLst>
              </a:tr>
              <a:tr h="244216">
                <a:tc>
                  <a:txBody>
                    <a:bodyPr/>
                    <a:lstStyle/>
                    <a:p>
                      <a:pPr lvl="0"/>
                      <a:r>
                        <a:rPr lang="en-US" sz="160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risk</a:t>
                      </a:r>
                      <a:r>
                        <a:rPr lang="en-US" sz="1600" u="none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0.72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465483623"/>
                  </a:ext>
                </a:extLst>
              </a:tr>
            </a:tbl>
          </a:graphicData>
        </a:graphic>
      </p:graphicFrame>
      <p:grpSp>
        <p:nvGrpSpPr>
          <p:cNvPr id="43" name="Group 42">
            <a:extLst>
              <a:ext uri="{FF2B5EF4-FFF2-40B4-BE49-F238E27FC236}">
                <a16:creationId xmlns:a16="http://schemas.microsoft.com/office/drawing/2014/main" id="{C2FAE457-F756-071D-1D4C-78ABD3548F67}"/>
              </a:ext>
            </a:extLst>
          </p:cNvPr>
          <p:cNvGrpSpPr/>
          <p:nvPr/>
        </p:nvGrpSpPr>
        <p:grpSpPr>
          <a:xfrm>
            <a:off x="6409598" y="1838677"/>
            <a:ext cx="2221520" cy="1263360"/>
            <a:chOff x="591827" y="2201588"/>
            <a:chExt cx="2221520" cy="126336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701F1AE-7DAE-594D-DC10-42F3DF8E97BF}"/>
                </a:ext>
              </a:extLst>
            </p:cNvPr>
            <p:cNvGrpSpPr/>
            <p:nvPr/>
          </p:nvGrpSpPr>
          <p:grpSpPr>
            <a:xfrm flipH="1">
              <a:off x="591827" y="2201588"/>
              <a:ext cx="2212222" cy="1263360"/>
              <a:chOff x="6230585" y="2137711"/>
              <a:chExt cx="5070022" cy="2895397"/>
            </a:xfrm>
          </p:grpSpPr>
          <p:sp>
            <p:nvSpPr>
              <p:cNvPr id="46" name="Trapezoid 93">
                <a:extLst>
                  <a:ext uri="{FF2B5EF4-FFF2-40B4-BE49-F238E27FC236}">
                    <a16:creationId xmlns:a16="http://schemas.microsoft.com/office/drawing/2014/main" id="{8E9BF5A7-EEAC-3B82-C390-C91CD30E6BBD}"/>
                  </a:ext>
                </a:extLst>
              </p:cNvPr>
              <p:cNvSpPr/>
              <p:nvPr/>
            </p:nvSpPr>
            <p:spPr>
              <a:xfrm rot="5400000">
                <a:off x="7265518" y="1102778"/>
                <a:ext cx="2895397" cy="4965263"/>
              </a:xfrm>
              <a:prstGeom prst="trapezoid">
                <a:avLst>
                  <a:gd name="adj" fmla="val 20023"/>
                </a:avLst>
              </a:prstGeom>
              <a:solidFill>
                <a:schemeClr val="accent6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>
                  <a:defRPr/>
                </a:pPr>
                <a:endPara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85CA984-9080-1C71-14F2-DFD1EC57C838}"/>
                  </a:ext>
                </a:extLst>
              </p:cNvPr>
              <p:cNvSpPr/>
              <p:nvPr/>
            </p:nvSpPr>
            <p:spPr>
              <a:xfrm flipH="1">
                <a:off x="11195827" y="2719286"/>
                <a:ext cx="104780" cy="172436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>
                  <a:defRPr/>
                </a:pPr>
                <a:endPara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72925F1-8E74-2300-B37A-AB532BB830DA}"/>
                </a:ext>
              </a:extLst>
            </p:cNvPr>
            <p:cNvSpPr txBox="1"/>
            <p:nvPr/>
          </p:nvSpPr>
          <p:spPr>
            <a:xfrm>
              <a:off x="782285" y="2561683"/>
              <a:ext cx="2031062" cy="538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457189">
                <a:spcAft>
                  <a:spcPts val="600"/>
                </a:spcAft>
                <a:defRPr/>
              </a:pPr>
              <a:r>
                <a:rPr lang="en-GB" sz="1600" b="1" dirty="0">
                  <a:latin typeface="Arial" panose="020B0604020202020204" pitchFamily="34" charset="0"/>
                  <a:ea typeface="Geneva" charset="0"/>
                  <a:cs typeface="Arial" panose="020B0604020202020204" pitchFamily="34" charset="0"/>
                </a:rPr>
                <a:t>mPFS 36 vs. 19 mo</a:t>
              </a:r>
            </a:p>
            <a:p>
              <a:pPr defTabSz="457189">
                <a:spcAft>
                  <a:spcPts val="600"/>
                </a:spcAft>
                <a:defRPr/>
              </a:pPr>
              <a:r>
                <a:rPr lang="en-GB" sz="1400" dirty="0">
                  <a:latin typeface="Arial" panose="020B0604020202020204" pitchFamily="34" charset="0"/>
                  <a:ea typeface="Geneva" charset="0"/>
                  <a:cs typeface="Arial" panose="020B0604020202020204" pitchFamily="34" charset="0"/>
                </a:rPr>
                <a:t>HR 0.53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A8400BCD-C94F-FAD5-BD31-CF350F0C5F85}"/>
              </a:ext>
            </a:extLst>
          </p:cNvPr>
          <p:cNvSpPr txBox="1"/>
          <p:nvPr/>
        </p:nvSpPr>
        <p:spPr>
          <a:xfrm>
            <a:off x="6307306" y="3114280"/>
            <a:ext cx="3732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>
              <a:defRPr/>
            </a:pPr>
            <a:r>
              <a:rPr lang="en-GB" sz="1200" dirty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The safety profile was manageable and as expected</a:t>
            </a:r>
            <a:endParaRPr lang="en-GB" sz="1200" u="sng" dirty="0">
              <a:latin typeface="Arial" panose="020B0604020202020204" pitchFamily="34" charset="0"/>
              <a:ea typeface="Genev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62708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B90BE5-2063-CE4C-B3B3-C1772E175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/>
              <a:t>NCCN guidelines</a:t>
            </a:r>
            <a:br>
              <a:rPr lang="en-GB" sz="3600" dirty="0"/>
            </a:br>
            <a:r>
              <a:rPr lang="en-GB" sz="2800" dirty="0"/>
              <a:t>early relapse</a:t>
            </a:r>
            <a:endParaRPr lang="en-GB" sz="3600" dirty="0">
              <a:highlight>
                <a:srgbClr val="FFFF00"/>
              </a:highlight>
            </a:endParaRPr>
          </a:p>
        </p:txBody>
      </p:sp>
      <p:sp>
        <p:nvSpPr>
          <p:cNvPr id="25603" name="Slide Number Placeholder 1">
            <a:extLst>
              <a:ext uri="{FF2B5EF4-FFF2-40B4-BE49-F238E27FC236}">
                <a16:creationId xmlns:a16="http://schemas.microsoft.com/office/drawing/2014/main" id="{30A4752D-DDFB-4A42-B366-ED88E306C60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0512425" y="6356350"/>
            <a:ext cx="10699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50B39680-A7CE-F14D-A109-F5432E72624F}" type="slidenum">
              <a:rPr lang="en-GB" altLang="en-US" smtClean="0"/>
              <a:pPr eaLnBrk="1" hangingPunct="1"/>
              <a:t>12</a:t>
            </a:fld>
            <a:endParaRPr lang="en-GB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2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5E7A2A85-FEB7-42DC-D3AC-DBAFD947D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 fontScale="90000"/>
          </a:bodyPr>
          <a:lstStyle/>
          <a:p>
            <a:r>
              <a:rPr lang="en-GB" sz="3100" dirty="0"/>
              <a:t>NCCN Guidelines</a:t>
            </a:r>
            <a:br>
              <a:rPr lang="en-GB" sz="3100" dirty="0"/>
            </a:br>
            <a:r>
              <a:rPr lang="en-GB" sz="3100" dirty="0">
                <a:solidFill>
                  <a:schemeClr val="accent1"/>
                </a:solidFill>
              </a:rPr>
              <a:t>Early relapse</a:t>
            </a:r>
            <a:br>
              <a:rPr lang="en-GB" sz="3100" dirty="0"/>
            </a:br>
            <a:endParaRPr lang="en-GB" sz="27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6CF9C-AA1A-DD3D-AEE8-AB58F001A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7C1C278-5777-26A1-8D95-D170F4E3229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anchor="b" anchorCtr="0"/>
          <a:lstStyle/>
          <a:p>
            <a:r>
              <a:rPr lang="en-GB" dirty="0" err="1">
                <a:solidFill>
                  <a:schemeClr val="tx2"/>
                </a:solidFill>
              </a:rPr>
              <a:t>IMiD</a:t>
            </a:r>
            <a:r>
              <a:rPr lang="en-GB" dirty="0">
                <a:solidFill>
                  <a:schemeClr val="tx2"/>
                </a:solidFill>
              </a:rPr>
              <a:t>, immunomodulatory drug; PI, proteasome inhibitor</a:t>
            </a:r>
          </a:p>
          <a:p>
            <a:r>
              <a:rPr lang="en-GB" dirty="0">
                <a:solidFill>
                  <a:schemeClr val="tx2"/>
                </a:solidFill>
              </a:rPr>
              <a:t>Kumar SK, et al. Multiple Myeloma, Version 2.2024, NCCN Clinical Practice Guidelines in Oncology. J Natl </a:t>
            </a:r>
            <a:r>
              <a:rPr lang="en-GB" dirty="0" err="1">
                <a:solidFill>
                  <a:schemeClr val="tx2"/>
                </a:solidFill>
              </a:rPr>
              <a:t>Compr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Canc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Netw</a:t>
            </a:r>
            <a:r>
              <a:rPr lang="en-GB" dirty="0">
                <a:solidFill>
                  <a:schemeClr val="tx2"/>
                </a:solidFill>
              </a:rPr>
              <a:t>. 2023;21(12):1281-301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CF6B5091-E98B-31D6-97AD-EE2F022159A1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257099622"/>
              </p:ext>
            </p:extLst>
          </p:nvPr>
        </p:nvGraphicFramePr>
        <p:xfrm>
          <a:off x="620713" y="1425575"/>
          <a:ext cx="10963274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1637">
                  <a:extLst>
                    <a:ext uri="{9D8B030D-6E8A-4147-A177-3AD203B41FA5}">
                      <a16:colId xmlns:a16="http://schemas.microsoft.com/office/drawing/2014/main" val="2452236025"/>
                    </a:ext>
                  </a:extLst>
                </a:gridCol>
                <a:gridCol w="5481637">
                  <a:extLst>
                    <a:ext uri="{9D8B030D-6E8A-4147-A177-3AD203B41FA5}">
                      <a16:colId xmlns:a16="http://schemas.microsoft.com/office/drawing/2014/main" val="3225766612"/>
                    </a:ext>
                  </a:extLst>
                </a:gridCol>
              </a:tblGrid>
              <a:tr h="38031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Therapy for previously treated multiple myeloma</a:t>
                      </a:r>
                      <a:b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Relapsed/refractory disease after 1-3 prior therapies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044169"/>
                  </a:ext>
                </a:extLst>
              </a:tr>
              <a:tr h="38031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Preferred regimens</a:t>
                      </a:r>
                      <a:br>
                        <a:rPr lang="en-US" sz="1500" b="1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500" b="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Order of regimens does not indicate comparative efficacy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160008"/>
                  </a:ext>
                </a:extLst>
              </a:tr>
              <a:tr h="25706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Bortezomib-refractory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Lenalidomide-refractory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48795"/>
                  </a:ext>
                </a:extLst>
              </a:tr>
              <a:tr h="2281879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Carfilzomib/lenalidomide/dexamethasone (category 1)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Daratumumab/carfilzomib/dexamethasone (category 1)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Daratumumab/lenalidomide/dexamethasone (category 1)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Isatuximab-irfc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/carfilzomib/dexamethasone (category 1)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Carfilzomib/pomalidomide/dexamethasone 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3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one prior therapy including lenalidomide and a PI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Daratumumab/pomalidomide/dexamethasone (category 1)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3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two prior therapy including lenalidomide and a PI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Isatuximab-irfc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/pomalidomide/dexamethasone (category 1)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Daratumumab/bortezomib/dexamethasone (category 1)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Daratumumab/carfilzomib/dexamethasone (category 1)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Isatuximab-irfc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/carfilzomib/dexamethasone (category 1)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Pomalidomide/bortezomib/dexamethasone (category 1)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Selinexor/bortezomib/dexamethasone (category 1)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Carfilzomib/pomalidomide/dexamethasone 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Elotuzumab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/pomalidomide/dexamethasone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3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one prior therapy including lenalidomide and a PI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Daratumumab/pomalidomide/dexamethasone (category 1)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3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two prior therapy including lenalidomide and a PI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Isatuximab-irfc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/pomalidomide/dexamethasone (category 1)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two prior therapies including an </a:t>
                      </a: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IMiD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a PI with disease progression on/within 60 days of completion of last therapy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Ixazomib</a:t>
                      </a: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/pomalidomide/dexamethasone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40208059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79EC7BFD-CB3B-725B-6A15-E2529BFEC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12912" y="7282448"/>
            <a:ext cx="10272464" cy="427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627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5E7A2A85-FEB7-42DC-D3AC-DBAFD947D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 fontScale="90000"/>
          </a:bodyPr>
          <a:lstStyle/>
          <a:p>
            <a:r>
              <a:rPr lang="en-GB" sz="3100" dirty="0"/>
              <a:t>NCCN Guidelines</a:t>
            </a:r>
            <a:br>
              <a:rPr lang="en-GB" sz="3100" dirty="0"/>
            </a:br>
            <a:r>
              <a:rPr lang="en-GB" sz="3100" dirty="0">
                <a:solidFill>
                  <a:schemeClr val="accent1"/>
                </a:solidFill>
              </a:rPr>
              <a:t>Early relapse</a:t>
            </a:r>
            <a:br>
              <a:rPr lang="en-GB" sz="3100" dirty="0"/>
            </a:br>
            <a:endParaRPr lang="en-GB" sz="27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6CF9C-AA1A-DD3D-AEE8-AB58F001A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7C1C278-5777-26A1-8D95-D170F4E3229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anchor="b" anchorCtr="0"/>
          <a:lstStyle/>
          <a:p>
            <a:r>
              <a:rPr lang="en-GB" dirty="0" err="1">
                <a:solidFill>
                  <a:schemeClr val="tx2"/>
                </a:solidFill>
              </a:rPr>
              <a:t>IMiD</a:t>
            </a:r>
            <a:r>
              <a:rPr lang="en-GB" dirty="0">
                <a:solidFill>
                  <a:schemeClr val="tx2"/>
                </a:solidFill>
              </a:rPr>
              <a:t>, immunomodulatory drug; MM, multiple myeloma; PI, proteasome inhibitor.</a:t>
            </a:r>
          </a:p>
          <a:p>
            <a:r>
              <a:rPr lang="en-GB" dirty="0">
                <a:solidFill>
                  <a:schemeClr val="tx2"/>
                </a:solidFill>
              </a:rPr>
              <a:t>Kumar SK, et al. Multiple Myeloma, Version 2.2024, NCCN Clinical Practice Guidelines in Oncology. J Natl </a:t>
            </a:r>
            <a:r>
              <a:rPr lang="en-GB" dirty="0" err="1">
                <a:solidFill>
                  <a:schemeClr val="tx2"/>
                </a:solidFill>
              </a:rPr>
              <a:t>Compr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Canc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Netw</a:t>
            </a:r>
            <a:r>
              <a:rPr lang="en-GB" dirty="0">
                <a:solidFill>
                  <a:schemeClr val="tx2"/>
                </a:solidFill>
              </a:rPr>
              <a:t>. 2023;21(12):1281-301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8B9ED3C1-4408-4CEA-4EC1-DFBC067B8C2C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857710593"/>
              </p:ext>
            </p:extLst>
          </p:nvPr>
        </p:nvGraphicFramePr>
        <p:xfrm>
          <a:off x="620713" y="1425575"/>
          <a:ext cx="10963274" cy="4661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1637">
                  <a:extLst>
                    <a:ext uri="{9D8B030D-6E8A-4147-A177-3AD203B41FA5}">
                      <a16:colId xmlns:a16="http://schemas.microsoft.com/office/drawing/2014/main" val="2452236025"/>
                    </a:ext>
                  </a:extLst>
                </a:gridCol>
                <a:gridCol w="5481637">
                  <a:extLst>
                    <a:ext uri="{9D8B030D-6E8A-4147-A177-3AD203B41FA5}">
                      <a16:colId xmlns:a16="http://schemas.microsoft.com/office/drawing/2014/main" val="3225766612"/>
                    </a:ext>
                  </a:extLst>
                </a:gridCol>
              </a:tblGrid>
              <a:tr h="33374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Therapy for previously treated multiple myeloma</a:t>
                      </a:r>
                      <a:b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Relapsed/refractory disease after 1-3 prior therapies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044169"/>
                  </a:ext>
                </a:extLst>
              </a:tr>
              <a:tr h="19468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recommended regimens</a:t>
                      </a:r>
                      <a:endParaRPr lang="en-US" sz="1500" b="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160008"/>
                  </a:ext>
                </a:extLst>
              </a:tr>
              <a:tr h="1140301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90000"/>
                        </a:lnSpc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Carfilzomib (twice weekly)/dexamethasone (category 1)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Elotuzumab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/lenalidomide/dexamethasone (category 1)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Bortezomib/cyclophosphamide/dexamethasone (category 1)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Bortezomib/lenalidomide/dexamethasone 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Carfilzomib/cyclophosphamide/dexamethasone 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Daratumumab/cyclophosphamide/bortezomib/dexamethasone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Elotuzumab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/bortezomib/dexamethasone 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Ixazomib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/cyclophosphamide/dexamethasone 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Lenalidomide/cyclophosphamide/dexamethasone 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two prior therapies including an </a:t>
                      </a:r>
                      <a:r>
                        <a:rPr lang="en-US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IMiD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a PI with disease progression on/within 60 days of completion of last therapy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Pomalidomide/cyclophosphamide/dexamethasone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0208059"/>
                  </a:ext>
                </a:extLst>
              </a:tr>
              <a:tr h="200985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Useful in certain circumstances</a:t>
                      </a:r>
                      <a:endParaRPr lang="en-US" sz="1400" b="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175853"/>
                  </a:ext>
                </a:extLst>
              </a:tr>
              <a:tr h="1501859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90000"/>
                        </a:lnSpc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Bortezomib/dexamethasone (category 1)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Bortezomib//liposomal doxorubicin/dexamethasone (category 1)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Lenalidomide/dexamethasone (category 1)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Carfilzomib/cyclophosphamide/thalidomide/dexamethasone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Carfilzomib (weekly)/dexamethasone 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Selinexor/carfilzomib/dexamethasone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Selinexor/daratumumab/dexamethasone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Venetoclax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/dexamethasone ± daratumumab or PI only for t(11;14 patients)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two prior therapies including an </a:t>
                      </a:r>
                      <a:r>
                        <a:rPr lang="en-US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IMiD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a PI with disease progression on/within 60 days of completion of last therapy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Pomalidomide/dexamethasone (category 1)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Ixazomib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/pomalidomide/dexamethasone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Selinexor/pomalidomide/dexamethasone 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treatment of aggressive MM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Dexamethasone/cyclophosphamide/etoposide/cisplatin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Dexamethasone/thalidomide/cisplatin/doxorubicin/cyclophosphamide/</a:t>
                      </a:r>
                      <a:b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etoposide ± bortezomib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at least three prior therapies including a PI and an </a:t>
                      </a:r>
                      <a:r>
                        <a:rPr lang="en-US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IMiD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are double-refractory to a PI and an </a:t>
                      </a:r>
                      <a:r>
                        <a:rPr lang="en-US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IMiD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lnSpc>
                          <a:spcPct val="90000"/>
                        </a:lnSpc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Daratumumab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8426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33275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B90BE5-2063-CE4C-B3B3-C1772E175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br>
              <a:rPr lang="en-GB" sz="3600" dirty="0"/>
            </a:br>
            <a:br>
              <a:rPr lang="en-GB" sz="3600" dirty="0"/>
            </a:br>
            <a:r>
              <a:rPr lang="en-GB" sz="3600" dirty="0"/>
              <a:t>XPO1 inhibitor</a:t>
            </a:r>
            <a:br>
              <a:rPr lang="en-GB" sz="3600" dirty="0"/>
            </a:br>
            <a:r>
              <a:rPr lang="en-GB" sz="2800" dirty="0"/>
              <a:t>M</a:t>
            </a:r>
            <a:r>
              <a:rPr lang="en-GB" sz="2800" cap="none" dirty="0"/>
              <a:t>o</a:t>
            </a:r>
            <a:r>
              <a:rPr lang="en-GB" sz="2800" dirty="0"/>
              <a:t>A, efficacy and safety, guidance on use</a:t>
            </a:r>
            <a:endParaRPr lang="en-GB" sz="3600" dirty="0">
              <a:highlight>
                <a:srgbClr val="FFFF00"/>
              </a:highlight>
            </a:endParaRPr>
          </a:p>
        </p:txBody>
      </p:sp>
      <p:sp>
        <p:nvSpPr>
          <p:cNvPr id="25603" name="Slide Number Placeholder 1">
            <a:extLst>
              <a:ext uri="{FF2B5EF4-FFF2-40B4-BE49-F238E27FC236}">
                <a16:creationId xmlns:a16="http://schemas.microsoft.com/office/drawing/2014/main" id="{30A4752D-DDFB-4A42-B366-ED88E306C60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0512425" y="6356350"/>
            <a:ext cx="10699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50B39680-A7CE-F14D-A109-F5432E72624F}" type="slidenum">
              <a:rPr lang="en-GB" altLang="en-US" smtClean="0"/>
              <a:pPr eaLnBrk="1" hangingPunct="1"/>
              <a:t>15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F556F35-32B0-4DF6-84D0-0C611A120AD6}"/>
              </a:ext>
            </a:extLst>
          </p:cNvPr>
          <p:cNvSpPr txBox="1">
            <a:spLocks/>
          </p:cNvSpPr>
          <p:nvPr/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b"/>
          <a:lstStyle>
            <a:lvl1pPr marL="357188" indent="-357188" algn="l" defTabSz="457200" rtl="0" eaLnBrk="1" latinLnBrk="0" hangingPunct="1">
              <a:spcBef>
                <a:spcPts val="1200"/>
              </a:spcBef>
              <a:buClr>
                <a:schemeClr val="accent2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14375" indent="-257175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solidFill>
                  <a:schemeClr val="bg1"/>
                </a:solidFill>
              </a:rPr>
              <a:t>MoA, mechanism of action; XPO1, exportin-1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17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val 68">
            <a:extLst>
              <a:ext uri="{FF2B5EF4-FFF2-40B4-BE49-F238E27FC236}">
                <a16:creationId xmlns:a16="http://schemas.microsoft.com/office/drawing/2014/main" id="{B2AFD45A-CCC4-3492-9C74-2AEEAF093294}"/>
              </a:ext>
            </a:extLst>
          </p:cNvPr>
          <p:cNvSpPr/>
          <p:nvPr/>
        </p:nvSpPr>
        <p:spPr>
          <a:xfrm>
            <a:off x="7423150" y="2066925"/>
            <a:ext cx="3724275" cy="27622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DB818EF-3923-4C45-2092-C4B84F2B8BBD}"/>
              </a:ext>
            </a:extLst>
          </p:cNvPr>
          <p:cNvSpPr/>
          <p:nvPr/>
        </p:nvSpPr>
        <p:spPr>
          <a:xfrm>
            <a:off x="8633579" y="2553444"/>
            <a:ext cx="1950861" cy="1474578"/>
          </a:xfrm>
          <a:prstGeom prst="ellipse">
            <a:avLst/>
          </a:prstGeom>
          <a:solidFill>
            <a:schemeClr val="accent1">
              <a:alpha val="68000"/>
            </a:schemeClr>
          </a:solidFill>
          <a:ln w="5080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989925-D15B-7728-5D89-01E5151DD21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713" y="1425575"/>
            <a:ext cx="6254219" cy="436868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GB" sz="1500" b="1" dirty="0">
                <a:solidFill>
                  <a:schemeClr val="accent1"/>
                </a:solidFill>
              </a:rPr>
              <a:t>XPO1: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500" dirty="0">
                <a:solidFill>
                  <a:schemeClr val="tx2"/>
                </a:solidFill>
              </a:rPr>
              <a:t>XPO1 is a </a:t>
            </a:r>
            <a:r>
              <a:rPr lang="en-GB" sz="1500" b="1" dirty="0">
                <a:solidFill>
                  <a:schemeClr val="accent1"/>
                </a:solidFill>
              </a:rPr>
              <a:t>nuclear</a:t>
            </a:r>
            <a:r>
              <a:rPr lang="en-GB" sz="1500" dirty="0">
                <a:solidFill>
                  <a:schemeClr val="accent1"/>
                </a:solidFill>
              </a:rPr>
              <a:t> </a:t>
            </a:r>
            <a:r>
              <a:rPr lang="en-GB" sz="1500" b="1" dirty="0">
                <a:solidFill>
                  <a:schemeClr val="accent1"/>
                </a:solidFill>
              </a:rPr>
              <a:t>export protein </a:t>
            </a:r>
            <a:r>
              <a:rPr lang="en-GB" sz="1500" dirty="0">
                <a:solidFill>
                  <a:schemeClr val="tx2"/>
                </a:solidFill>
              </a:rPr>
              <a:t>that transports nuclear proteins to the cytoplasm via nuclear pore complexes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500" dirty="0">
                <a:solidFill>
                  <a:schemeClr val="tx2"/>
                </a:solidFill>
              </a:rPr>
              <a:t>XPO1 is </a:t>
            </a:r>
            <a:r>
              <a:rPr lang="en-GB" sz="1500" b="1" dirty="0">
                <a:solidFill>
                  <a:schemeClr val="accent1"/>
                </a:solidFill>
              </a:rPr>
              <a:t>overexpressed in many tumour types</a:t>
            </a:r>
            <a:r>
              <a:rPr lang="en-GB" sz="1500" dirty="0">
                <a:solidFill>
                  <a:schemeClr val="tx2"/>
                </a:solidFill>
              </a:rPr>
              <a:t>, including MM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500" dirty="0">
                <a:solidFill>
                  <a:schemeClr val="tx2"/>
                </a:solidFill>
              </a:rPr>
              <a:t>It exports TSPs to the cytoplasm, where they are unable to function and elevates cytosolic levels of pro-survival proteins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500" dirty="0">
                <a:solidFill>
                  <a:schemeClr val="tx2"/>
                </a:solidFill>
              </a:rPr>
              <a:t>This results in </a:t>
            </a:r>
            <a:r>
              <a:rPr lang="en-GB" sz="1500" b="1" dirty="0">
                <a:solidFill>
                  <a:schemeClr val="accent1"/>
                </a:solidFill>
              </a:rPr>
              <a:t>dysregulation of growth signalling </a:t>
            </a:r>
            <a:r>
              <a:rPr lang="en-GB" sz="1500" dirty="0">
                <a:solidFill>
                  <a:schemeClr val="accent1"/>
                </a:solidFill>
              </a:rPr>
              <a:t>and </a:t>
            </a:r>
            <a:r>
              <a:rPr lang="en-GB" sz="1500" b="1" dirty="0">
                <a:solidFill>
                  <a:schemeClr val="accent1"/>
                </a:solidFill>
              </a:rPr>
              <a:t>increased anti-apoptotic signalling</a:t>
            </a:r>
          </a:p>
          <a:p>
            <a:pPr marL="0" indent="0">
              <a:lnSpc>
                <a:spcPct val="120000"/>
              </a:lnSpc>
              <a:spcBef>
                <a:spcPts val="2000"/>
              </a:spcBef>
              <a:buNone/>
            </a:pPr>
            <a:r>
              <a:rPr lang="en-GB" sz="1500" b="1" dirty="0">
                <a:solidFill>
                  <a:schemeClr val="accent1"/>
                </a:solidFill>
              </a:rPr>
              <a:t>Selinexor: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500" dirty="0">
                <a:solidFill>
                  <a:schemeClr val="tx2"/>
                </a:solidFill>
              </a:rPr>
              <a:t>Blocks XPO1 so that it </a:t>
            </a:r>
            <a:r>
              <a:rPr lang="en-GB" sz="1500" b="1" dirty="0">
                <a:solidFill>
                  <a:schemeClr val="accent1"/>
                </a:solidFill>
              </a:rPr>
              <a:t>cannot carry cargo </a:t>
            </a:r>
            <a:r>
              <a:rPr lang="en-GB" sz="1500" dirty="0">
                <a:solidFill>
                  <a:schemeClr val="tx2"/>
                </a:solidFill>
              </a:rPr>
              <a:t>out of the nucleus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500" b="1" dirty="0">
                <a:solidFill>
                  <a:schemeClr val="accent1"/>
                </a:solidFill>
              </a:rPr>
              <a:t>TSPs accumulate in the nucleus</a:t>
            </a:r>
            <a:r>
              <a:rPr lang="en-GB" sz="1500" dirty="0">
                <a:solidFill>
                  <a:schemeClr val="tx2"/>
                </a:solidFill>
              </a:rPr>
              <a:t>, causing </a:t>
            </a:r>
            <a:r>
              <a:rPr lang="en-GB" sz="1500" b="1" dirty="0">
                <a:solidFill>
                  <a:schemeClr val="accent1"/>
                </a:solidFill>
              </a:rPr>
              <a:t>cell cycle arrest </a:t>
            </a:r>
            <a:r>
              <a:rPr lang="en-GB" sz="1500" dirty="0">
                <a:solidFill>
                  <a:schemeClr val="tx2"/>
                </a:solidFill>
              </a:rPr>
              <a:t>and </a:t>
            </a:r>
            <a:r>
              <a:rPr lang="en-GB" sz="1500" b="1" dirty="0">
                <a:solidFill>
                  <a:schemeClr val="accent1"/>
                </a:solidFill>
              </a:rPr>
              <a:t>apoptosis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500" dirty="0">
                <a:solidFill>
                  <a:schemeClr val="tx2"/>
                </a:solidFill>
              </a:rPr>
              <a:t>Traps oncoprotein mRNA in the nucleus, so they cannot be translated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105DAC-391E-0B0A-FD08-EC116A54C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dirty="0"/>
              <a:t>Selinexor is a first in class oral XPO1 inhibitor </a:t>
            </a:r>
            <a:br>
              <a:rPr lang="en-GB" dirty="0"/>
            </a:br>
            <a:r>
              <a:rPr lang="en-GB" sz="2400" dirty="0">
                <a:solidFill>
                  <a:schemeClr val="accent1"/>
                </a:solidFill>
              </a:rPr>
              <a:t>mechanism of action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6ECC3D-DCA9-EFFF-686C-DE7DC0E3A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pPr lvl="0"/>
            <a:fld id="{FCE43C0F-8A7B-3A4B-9DB5-B3472E36E833}" type="slidenum">
              <a:rPr lang="en-GB" smtClean="0"/>
              <a:pPr lvl="0"/>
              <a:t>16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0753-2EEE-CC41-CF93-FB0D42BA2A3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r>
              <a:rPr lang="en-GB" dirty="0">
                <a:solidFill>
                  <a:schemeClr val="tx2"/>
                </a:solidFill>
              </a:rPr>
              <a:t>MM, multiple myeloma; mRNA, messenger RNA; TSP, tumour suppressor protein; XPO1, exportin 1</a:t>
            </a:r>
          </a:p>
          <a:p>
            <a:r>
              <a:rPr lang="en-GB" dirty="0">
                <a:solidFill>
                  <a:schemeClr val="tx2"/>
                </a:solidFill>
              </a:rPr>
              <a:t>Mo CC, et al. EJHaem. 2023;4:792-810</a:t>
            </a:r>
          </a:p>
        </p:txBody>
      </p:sp>
      <p:sp>
        <p:nvSpPr>
          <p:cNvPr id="7" name="Heptagon 6">
            <a:extLst>
              <a:ext uri="{FF2B5EF4-FFF2-40B4-BE49-F238E27FC236}">
                <a16:creationId xmlns:a16="http://schemas.microsoft.com/office/drawing/2014/main" id="{64D313FB-BF18-8B80-0CC6-632D76DB969E}"/>
              </a:ext>
            </a:extLst>
          </p:cNvPr>
          <p:cNvSpPr/>
          <p:nvPr/>
        </p:nvSpPr>
        <p:spPr>
          <a:xfrm>
            <a:off x="9211003" y="3702186"/>
            <a:ext cx="163618" cy="125528"/>
          </a:xfrm>
          <a:prstGeom prst="heptagon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</a:pPr>
            <a:endParaRPr lang="en-GB" sz="900" spc="-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35">
            <a:extLst>
              <a:ext uri="{FF2B5EF4-FFF2-40B4-BE49-F238E27FC236}">
                <a16:creationId xmlns:a16="http://schemas.microsoft.com/office/drawing/2014/main" id="{96F003A8-0F53-CA7A-9BC3-471952760CDA}"/>
              </a:ext>
            </a:extLst>
          </p:cNvPr>
          <p:cNvSpPr txBox="1"/>
          <p:nvPr/>
        </p:nvSpPr>
        <p:spPr>
          <a:xfrm>
            <a:off x="9292812" y="2912001"/>
            <a:ext cx="981075" cy="19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400" b="1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</a:p>
        </p:txBody>
      </p:sp>
      <p:sp>
        <p:nvSpPr>
          <p:cNvPr id="10" name="Heptagon 9">
            <a:extLst>
              <a:ext uri="{FF2B5EF4-FFF2-40B4-BE49-F238E27FC236}">
                <a16:creationId xmlns:a16="http://schemas.microsoft.com/office/drawing/2014/main" id="{6A38B3FE-EC97-3E18-ACE8-75062B7166F1}"/>
              </a:ext>
            </a:extLst>
          </p:cNvPr>
          <p:cNvSpPr/>
          <p:nvPr/>
        </p:nvSpPr>
        <p:spPr>
          <a:xfrm>
            <a:off x="8917414" y="3456158"/>
            <a:ext cx="208454" cy="159926"/>
          </a:xfrm>
          <a:prstGeom prst="heptagon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</a:pPr>
            <a:endParaRPr lang="en-GB" sz="900" spc="-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id="{8CD0F741-FAAC-2AFD-8643-487B6E35335C}"/>
              </a:ext>
            </a:extLst>
          </p:cNvPr>
          <p:cNvSpPr/>
          <p:nvPr/>
        </p:nvSpPr>
        <p:spPr>
          <a:xfrm>
            <a:off x="9413621" y="3722474"/>
            <a:ext cx="163618" cy="125528"/>
          </a:xfrm>
          <a:prstGeom prst="heptagon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</a:pPr>
            <a:endParaRPr lang="en-GB" sz="900" spc="-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ptagon 11">
            <a:extLst>
              <a:ext uri="{FF2B5EF4-FFF2-40B4-BE49-F238E27FC236}">
                <a16:creationId xmlns:a16="http://schemas.microsoft.com/office/drawing/2014/main" id="{84D783CE-B703-48B3-69AB-B8038C6F7261}"/>
              </a:ext>
            </a:extLst>
          </p:cNvPr>
          <p:cNvSpPr/>
          <p:nvPr/>
        </p:nvSpPr>
        <p:spPr>
          <a:xfrm>
            <a:off x="8402141" y="4282100"/>
            <a:ext cx="163618" cy="125528"/>
          </a:xfrm>
          <a:prstGeom prst="heptagon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</a:pPr>
            <a:endParaRPr lang="en-GB" sz="900" spc="-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ptagon 12">
            <a:extLst>
              <a:ext uri="{FF2B5EF4-FFF2-40B4-BE49-F238E27FC236}">
                <a16:creationId xmlns:a16="http://schemas.microsoft.com/office/drawing/2014/main" id="{F861A200-4FA4-08AE-9C52-33DF29FA0EB3}"/>
              </a:ext>
            </a:extLst>
          </p:cNvPr>
          <p:cNvSpPr/>
          <p:nvPr/>
        </p:nvSpPr>
        <p:spPr>
          <a:xfrm>
            <a:off x="8500532" y="4124062"/>
            <a:ext cx="208454" cy="159926"/>
          </a:xfrm>
          <a:prstGeom prst="heptagon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</a:pPr>
            <a:endParaRPr lang="en-GB" sz="900" spc="-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eptagon 13">
            <a:extLst>
              <a:ext uri="{FF2B5EF4-FFF2-40B4-BE49-F238E27FC236}">
                <a16:creationId xmlns:a16="http://schemas.microsoft.com/office/drawing/2014/main" id="{3B547881-603F-205E-6B27-9B8B38BAECED}"/>
              </a:ext>
            </a:extLst>
          </p:cNvPr>
          <p:cNvSpPr/>
          <p:nvPr/>
        </p:nvSpPr>
        <p:spPr>
          <a:xfrm>
            <a:off x="8604759" y="4302388"/>
            <a:ext cx="163618" cy="125528"/>
          </a:xfrm>
          <a:prstGeom prst="heptagon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</a:pPr>
            <a:endParaRPr lang="en-GB" sz="900" spc="-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6C63998-58B0-A0A7-F074-1C8791D305D3}"/>
              </a:ext>
            </a:extLst>
          </p:cNvPr>
          <p:cNvSpPr/>
          <p:nvPr/>
        </p:nvSpPr>
        <p:spPr>
          <a:xfrm rot="10141104">
            <a:off x="8127803" y="4450169"/>
            <a:ext cx="553209" cy="606990"/>
          </a:xfrm>
          <a:custGeom>
            <a:avLst/>
            <a:gdLst>
              <a:gd name="connsiteX0" fmla="*/ 0 w 666750"/>
              <a:gd name="connsiteY0" fmla="*/ 657225 h 657225"/>
              <a:gd name="connsiteX1" fmla="*/ 666750 w 666750"/>
              <a:gd name="connsiteY1" fmla="*/ 0 h 657225"/>
              <a:gd name="connsiteX2" fmla="*/ 603250 w 666750"/>
              <a:gd name="connsiteY2" fmla="*/ 434975 h 657225"/>
              <a:gd name="connsiteX0" fmla="*/ 0 w 666750"/>
              <a:gd name="connsiteY0" fmla="*/ 657225 h 760863"/>
              <a:gd name="connsiteX1" fmla="*/ 666750 w 666750"/>
              <a:gd name="connsiteY1" fmla="*/ 0 h 760863"/>
              <a:gd name="connsiteX2" fmla="*/ 201715 w 666750"/>
              <a:gd name="connsiteY2" fmla="*/ 760863 h 760863"/>
              <a:gd name="connsiteX0" fmla="*/ 0 w 666750"/>
              <a:gd name="connsiteY0" fmla="*/ 657225 h 760863"/>
              <a:gd name="connsiteX1" fmla="*/ 666750 w 666750"/>
              <a:gd name="connsiteY1" fmla="*/ 0 h 760863"/>
              <a:gd name="connsiteX2" fmla="*/ 201715 w 666750"/>
              <a:gd name="connsiteY2" fmla="*/ 760863 h 76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760863">
                <a:moveTo>
                  <a:pt x="0" y="657225"/>
                </a:moveTo>
                <a:lnTo>
                  <a:pt x="666750" y="0"/>
                </a:lnTo>
                <a:cubicBezTo>
                  <a:pt x="645583" y="144992"/>
                  <a:pt x="264943" y="633792"/>
                  <a:pt x="201715" y="760863"/>
                </a:cubicBezTo>
              </a:path>
            </a:pathLst>
          </a:custGeom>
          <a:noFill/>
          <a:ln w="15875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bject 35">
            <a:extLst>
              <a:ext uri="{FF2B5EF4-FFF2-40B4-BE49-F238E27FC236}">
                <a16:creationId xmlns:a16="http://schemas.microsoft.com/office/drawing/2014/main" id="{616EC7BC-C879-22DD-890D-F5433C58087E}"/>
              </a:ext>
            </a:extLst>
          </p:cNvPr>
          <p:cNvSpPr txBox="1"/>
          <p:nvPr/>
        </p:nvSpPr>
        <p:spPr>
          <a:xfrm>
            <a:off x="7536160" y="5146557"/>
            <a:ext cx="1237992" cy="614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95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05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Cargo Proteins</a:t>
            </a:r>
          </a:p>
          <a:p>
            <a:pPr marR="0" lvl="0" defTabSz="914400" rtl="0" eaLnBrk="1" fontAlgn="auto" latinLnBrk="0" hangingPunct="1">
              <a:lnSpc>
                <a:spcPct val="95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05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(TSPs, oncoprotein</a:t>
            </a:r>
            <a:br>
              <a:rPr lang="en-GB" sz="105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5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mRNAs, growth</a:t>
            </a:r>
            <a:br>
              <a:rPr lang="en-GB" sz="105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5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regulators)</a:t>
            </a:r>
          </a:p>
        </p:txBody>
      </p:sp>
      <p:pic>
        <p:nvPicPr>
          <p:cNvPr id="24" name="Picture 23" descr="A blue swirly design on a black background&#10;&#10;Description automatically generated">
            <a:extLst>
              <a:ext uri="{FF2B5EF4-FFF2-40B4-BE49-F238E27FC236}">
                <a16:creationId xmlns:a16="http://schemas.microsoft.com/office/drawing/2014/main" id="{B39526BC-E25F-D5B4-DB3D-28851B845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9595" y="2155855"/>
            <a:ext cx="372007" cy="186004"/>
          </a:xfrm>
          <a:prstGeom prst="rect">
            <a:avLst/>
          </a:prstGeom>
        </p:spPr>
      </p:pic>
      <p:sp>
        <p:nvSpPr>
          <p:cNvPr id="26" name="Freeform 25">
            <a:extLst>
              <a:ext uri="{FF2B5EF4-FFF2-40B4-BE49-F238E27FC236}">
                <a16:creationId xmlns:a16="http://schemas.microsoft.com/office/drawing/2014/main" id="{3C917F97-31DA-E974-4F40-396FD2B30106}"/>
              </a:ext>
            </a:extLst>
          </p:cNvPr>
          <p:cNvSpPr/>
          <p:nvPr/>
        </p:nvSpPr>
        <p:spPr>
          <a:xfrm rot="16811019">
            <a:off x="7771942" y="2326266"/>
            <a:ext cx="231281" cy="480511"/>
          </a:xfrm>
          <a:custGeom>
            <a:avLst/>
            <a:gdLst>
              <a:gd name="connsiteX0" fmla="*/ 0 w 666750"/>
              <a:gd name="connsiteY0" fmla="*/ 657225 h 657225"/>
              <a:gd name="connsiteX1" fmla="*/ 666750 w 666750"/>
              <a:gd name="connsiteY1" fmla="*/ 0 h 657225"/>
              <a:gd name="connsiteX2" fmla="*/ 603250 w 666750"/>
              <a:gd name="connsiteY2" fmla="*/ 434975 h 657225"/>
              <a:gd name="connsiteX0" fmla="*/ 0 w 666750"/>
              <a:gd name="connsiteY0" fmla="*/ 657225 h 657225"/>
              <a:gd name="connsiteX1" fmla="*/ 666750 w 666750"/>
              <a:gd name="connsiteY1" fmla="*/ 0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750" h="657225">
                <a:moveTo>
                  <a:pt x="0" y="657225"/>
                </a:moveTo>
                <a:lnTo>
                  <a:pt x="666750" y="0"/>
                </a:lnTo>
              </a:path>
            </a:pathLst>
          </a:custGeom>
          <a:noFill/>
          <a:ln w="15875">
            <a:solidFill>
              <a:schemeClr val="tx1"/>
            </a:solidFill>
            <a:headEnd type="triangle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bject 35">
            <a:extLst>
              <a:ext uri="{FF2B5EF4-FFF2-40B4-BE49-F238E27FC236}">
                <a16:creationId xmlns:a16="http://schemas.microsoft.com/office/drawing/2014/main" id="{129F1645-32AF-85D1-33E3-4AAC0F3A3D9D}"/>
              </a:ext>
            </a:extLst>
          </p:cNvPr>
          <p:cNvSpPr txBox="1"/>
          <p:nvPr/>
        </p:nvSpPr>
        <p:spPr>
          <a:xfrm>
            <a:off x="7248128" y="2247314"/>
            <a:ext cx="977597" cy="307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95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05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Cytoplasm</a:t>
            </a:r>
          </a:p>
          <a:p>
            <a:pPr marR="0" lvl="0" defTabSz="914400" rtl="0" eaLnBrk="1" fontAlgn="auto" latinLnBrk="0" hangingPunct="1">
              <a:lnSpc>
                <a:spcPct val="95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1050" spc="-1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35">
            <a:extLst>
              <a:ext uri="{FF2B5EF4-FFF2-40B4-BE49-F238E27FC236}">
                <a16:creationId xmlns:a16="http://schemas.microsoft.com/office/drawing/2014/main" id="{90EAC271-1672-E9DD-C0B0-A2F58D41982B}"/>
              </a:ext>
            </a:extLst>
          </p:cNvPr>
          <p:cNvSpPr txBox="1"/>
          <p:nvPr/>
        </p:nvSpPr>
        <p:spPr>
          <a:xfrm>
            <a:off x="9674315" y="3484401"/>
            <a:ext cx="570716" cy="307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95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050" b="1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Cargo </a:t>
            </a:r>
            <a:br>
              <a:rPr lang="en-GB" sz="1050" b="1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50" b="1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8831406-D297-E5BE-EB6B-6020CB0ADE9E}"/>
              </a:ext>
            </a:extLst>
          </p:cNvPr>
          <p:cNvGrpSpPr/>
          <p:nvPr/>
        </p:nvGrpSpPr>
        <p:grpSpPr>
          <a:xfrm>
            <a:off x="7848868" y="3156242"/>
            <a:ext cx="513833" cy="283554"/>
            <a:chOff x="9558494" y="3789994"/>
            <a:chExt cx="314325" cy="188595"/>
          </a:xfrm>
        </p:grpSpPr>
        <p:sp>
          <p:nvSpPr>
            <p:cNvPr id="33" name="Stored Data 32">
              <a:extLst>
                <a:ext uri="{FF2B5EF4-FFF2-40B4-BE49-F238E27FC236}">
                  <a16:creationId xmlns:a16="http://schemas.microsoft.com/office/drawing/2014/main" id="{7E809E0C-5DEE-A461-6E20-223BEAFA141B}"/>
                </a:ext>
              </a:extLst>
            </p:cNvPr>
            <p:cNvSpPr/>
            <p:nvPr/>
          </p:nvSpPr>
          <p:spPr>
            <a:xfrm rot="16200000">
              <a:off x="9621359" y="3733642"/>
              <a:ext cx="188595" cy="301300"/>
            </a:xfrm>
            <a:prstGeom prst="flowChartOnlineStorag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chemeClr val="bg1"/>
                </a:solidFill>
              </a:endParaRPr>
            </a:p>
          </p:txBody>
        </p:sp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1FAF5CE7-D75C-8E82-1A0E-3692D8A4E337}"/>
                </a:ext>
              </a:extLst>
            </p:cNvPr>
            <p:cNvSpPr txBox="1"/>
            <p:nvPr/>
          </p:nvSpPr>
          <p:spPr>
            <a:xfrm>
              <a:off x="9558494" y="3839219"/>
              <a:ext cx="314325" cy="10132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90000"/>
                </a:lnSpc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GB" sz="1100" b="1" spc="-1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XPO1</a:t>
              </a: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67C52D24-04FC-8670-755A-280B1560CD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16200000">
            <a:off x="8600128" y="3186052"/>
            <a:ext cx="121353" cy="14591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1699695-172E-F6B2-35EF-02B088E66D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12961615">
            <a:off x="8948720" y="3773858"/>
            <a:ext cx="121353" cy="145912"/>
          </a:xfrm>
          <a:prstGeom prst="rect">
            <a:avLst/>
          </a:prstGeom>
        </p:spPr>
      </p:pic>
      <p:sp>
        <p:nvSpPr>
          <p:cNvPr id="64" name="Freeform 63">
            <a:extLst>
              <a:ext uri="{FF2B5EF4-FFF2-40B4-BE49-F238E27FC236}">
                <a16:creationId xmlns:a16="http://schemas.microsoft.com/office/drawing/2014/main" id="{3016863B-D473-750A-3CE4-336D2019CC2D}"/>
              </a:ext>
            </a:extLst>
          </p:cNvPr>
          <p:cNvSpPr/>
          <p:nvPr/>
        </p:nvSpPr>
        <p:spPr>
          <a:xfrm rot="738717">
            <a:off x="8819396" y="3703992"/>
            <a:ext cx="231281" cy="480511"/>
          </a:xfrm>
          <a:custGeom>
            <a:avLst/>
            <a:gdLst>
              <a:gd name="connsiteX0" fmla="*/ 0 w 666750"/>
              <a:gd name="connsiteY0" fmla="*/ 657225 h 657225"/>
              <a:gd name="connsiteX1" fmla="*/ 666750 w 666750"/>
              <a:gd name="connsiteY1" fmla="*/ 0 h 657225"/>
              <a:gd name="connsiteX2" fmla="*/ 603250 w 666750"/>
              <a:gd name="connsiteY2" fmla="*/ 434975 h 657225"/>
              <a:gd name="connsiteX0" fmla="*/ 0 w 666750"/>
              <a:gd name="connsiteY0" fmla="*/ 657225 h 657225"/>
              <a:gd name="connsiteX1" fmla="*/ 666750 w 666750"/>
              <a:gd name="connsiteY1" fmla="*/ 0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750" h="657225">
                <a:moveTo>
                  <a:pt x="0" y="657225"/>
                </a:moveTo>
                <a:lnTo>
                  <a:pt x="666750" y="0"/>
                </a:lnTo>
              </a:path>
            </a:pathLst>
          </a:custGeom>
          <a:noFill/>
          <a:ln w="15875">
            <a:solidFill>
              <a:schemeClr val="tx1"/>
            </a:solidFill>
            <a:headEnd type="triangle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050BE489-9897-9D3A-3AF4-BBFF7C384CD1}"/>
              </a:ext>
            </a:extLst>
          </p:cNvPr>
          <p:cNvSpPr/>
          <p:nvPr/>
        </p:nvSpPr>
        <p:spPr>
          <a:xfrm rot="4621560">
            <a:off x="8715164" y="2858083"/>
            <a:ext cx="231281" cy="828000"/>
          </a:xfrm>
          <a:custGeom>
            <a:avLst/>
            <a:gdLst>
              <a:gd name="connsiteX0" fmla="*/ 0 w 666750"/>
              <a:gd name="connsiteY0" fmla="*/ 657225 h 657225"/>
              <a:gd name="connsiteX1" fmla="*/ 666750 w 666750"/>
              <a:gd name="connsiteY1" fmla="*/ 0 h 657225"/>
              <a:gd name="connsiteX2" fmla="*/ 603250 w 666750"/>
              <a:gd name="connsiteY2" fmla="*/ 434975 h 657225"/>
              <a:gd name="connsiteX0" fmla="*/ 0 w 666750"/>
              <a:gd name="connsiteY0" fmla="*/ 657225 h 657225"/>
              <a:gd name="connsiteX1" fmla="*/ 666750 w 666750"/>
              <a:gd name="connsiteY1" fmla="*/ 0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750" h="657225">
                <a:moveTo>
                  <a:pt x="0" y="657225"/>
                </a:moveTo>
                <a:lnTo>
                  <a:pt x="666750" y="0"/>
                </a:lnTo>
              </a:path>
            </a:pathLst>
          </a:custGeom>
          <a:noFill/>
          <a:ln w="15875">
            <a:solidFill>
              <a:schemeClr val="tx1"/>
            </a:solidFill>
            <a:headEnd type="triangle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109A8AA9-ABA5-8F5E-21FA-122A0E21D5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20508080">
            <a:off x="9178540" y="2556934"/>
            <a:ext cx="121353" cy="145912"/>
          </a:xfrm>
          <a:prstGeom prst="rect">
            <a:avLst/>
          </a:prstGeom>
        </p:spPr>
      </p:pic>
      <p:sp>
        <p:nvSpPr>
          <p:cNvPr id="71" name="object 35">
            <a:extLst>
              <a:ext uri="{FF2B5EF4-FFF2-40B4-BE49-F238E27FC236}">
                <a16:creationId xmlns:a16="http://schemas.microsoft.com/office/drawing/2014/main" id="{77F00524-4D35-B2A5-6966-E5D870860311}"/>
              </a:ext>
            </a:extLst>
          </p:cNvPr>
          <p:cNvSpPr txBox="1"/>
          <p:nvPr/>
        </p:nvSpPr>
        <p:spPr>
          <a:xfrm>
            <a:off x="9411430" y="2198330"/>
            <a:ext cx="977597" cy="438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95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0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Oncoprotein</a:t>
            </a:r>
            <a:br>
              <a:rPr lang="en-GB" sz="10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mRNAs</a:t>
            </a:r>
          </a:p>
          <a:p>
            <a:pPr marR="0" lvl="0" defTabSz="914400" rtl="0" eaLnBrk="1" fontAlgn="auto" latinLnBrk="0" hangingPunct="1">
              <a:lnSpc>
                <a:spcPct val="95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1000" spc="-1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189025BE-1FAF-6AD5-40D4-04C1365F28B5}"/>
              </a:ext>
            </a:extLst>
          </p:cNvPr>
          <p:cNvSpPr/>
          <p:nvPr/>
        </p:nvSpPr>
        <p:spPr>
          <a:xfrm rot="9108039">
            <a:off x="9182360" y="3878167"/>
            <a:ext cx="231281" cy="1303140"/>
          </a:xfrm>
          <a:custGeom>
            <a:avLst/>
            <a:gdLst>
              <a:gd name="connsiteX0" fmla="*/ 0 w 666750"/>
              <a:gd name="connsiteY0" fmla="*/ 657225 h 657225"/>
              <a:gd name="connsiteX1" fmla="*/ 666750 w 666750"/>
              <a:gd name="connsiteY1" fmla="*/ 0 h 657225"/>
              <a:gd name="connsiteX2" fmla="*/ 603250 w 666750"/>
              <a:gd name="connsiteY2" fmla="*/ 434975 h 657225"/>
              <a:gd name="connsiteX0" fmla="*/ 0 w 666750"/>
              <a:gd name="connsiteY0" fmla="*/ 657225 h 657225"/>
              <a:gd name="connsiteX1" fmla="*/ 666750 w 666750"/>
              <a:gd name="connsiteY1" fmla="*/ 0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750" h="657225">
                <a:moveTo>
                  <a:pt x="0" y="657225"/>
                </a:moveTo>
                <a:lnTo>
                  <a:pt x="666750" y="0"/>
                </a:lnTo>
              </a:path>
            </a:pathLst>
          </a:custGeom>
          <a:noFill/>
          <a:ln w="15875">
            <a:solidFill>
              <a:schemeClr val="tx1"/>
            </a:solidFill>
            <a:headEnd type="triangle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object 35">
            <a:extLst>
              <a:ext uri="{FF2B5EF4-FFF2-40B4-BE49-F238E27FC236}">
                <a16:creationId xmlns:a16="http://schemas.microsoft.com/office/drawing/2014/main" id="{0B620469-317C-535A-F0CB-D8A212614EC6}"/>
              </a:ext>
            </a:extLst>
          </p:cNvPr>
          <p:cNvSpPr txBox="1"/>
          <p:nvPr/>
        </p:nvSpPr>
        <p:spPr>
          <a:xfrm>
            <a:off x="9305097" y="5206051"/>
            <a:ext cx="977597" cy="307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95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050" b="1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Pore</a:t>
            </a:r>
          </a:p>
          <a:p>
            <a:pPr marR="0" lvl="0" defTabSz="914400" rtl="0" eaLnBrk="1" fontAlgn="auto" latinLnBrk="0" hangingPunct="1">
              <a:lnSpc>
                <a:spcPct val="95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1050" spc="-1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8AFE994-B5E1-8B7F-0239-F0688A60559B}"/>
              </a:ext>
            </a:extLst>
          </p:cNvPr>
          <p:cNvSpPr txBox="1"/>
          <p:nvPr/>
        </p:nvSpPr>
        <p:spPr>
          <a:xfrm>
            <a:off x="8303671" y="1380696"/>
            <a:ext cx="2022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MYELOMA CELL</a:t>
            </a:r>
            <a:endParaRPr lang="en-GB" b="1" baseline="3000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75" name="Freeform 74">
            <a:extLst>
              <a:ext uri="{FF2B5EF4-FFF2-40B4-BE49-F238E27FC236}">
                <a16:creationId xmlns:a16="http://schemas.microsoft.com/office/drawing/2014/main" id="{1ED1CDED-8C3A-AA52-35CD-6EF110491594}"/>
              </a:ext>
            </a:extLst>
          </p:cNvPr>
          <p:cNvSpPr/>
          <p:nvPr/>
        </p:nvSpPr>
        <p:spPr>
          <a:xfrm rot="8110576">
            <a:off x="9130606" y="2397730"/>
            <a:ext cx="231281" cy="480511"/>
          </a:xfrm>
          <a:custGeom>
            <a:avLst/>
            <a:gdLst>
              <a:gd name="connsiteX0" fmla="*/ 0 w 666750"/>
              <a:gd name="connsiteY0" fmla="*/ 657225 h 657225"/>
              <a:gd name="connsiteX1" fmla="*/ 666750 w 666750"/>
              <a:gd name="connsiteY1" fmla="*/ 0 h 657225"/>
              <a:gd name="connsiteX2" fmla="*/ 603250 w 666750"/>
              <a:gd name="connsiteY2" fmla="*/ 434975 h 657225"/>
              <a:gd name="connsiteX0" fmla="*/ 0 w 666750"/>
              <a:gd name="connsiteY0" fmla="*/ 657225 h 657225"/>
              <a:gd name="connsiteX1" fmla="*/ 666750 w 666750"/>
              <a:gd name="connsiteY1" fmla="*/ 0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750" h="657225">
                <a:moveTo>
                  <a:pt x="0" y="657225"/>
                </a:moveTo>
                <a:lnTo>
                  <a:pt x="666750" y="0"/>
                </a:lnTo>
              </a:path>
            </a:pathLst>
          </a:custGeom>
          <a:noFill/>
          <a:ln w="15875">
            <a:solidFill>
              <a:schemeClr val="tx1"/>
            </a:solidFill>
            <a:headEnd type="triangle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979563A-D960-4426-7481-AD63A3D10E8D}"/>
              </a:ext>
            </a:extLst>
          </p:cNvPr>
          <p:cNvGrpSpPr/>
          <p:nvPr/>
        </p:nvGrpSpPr>
        <p:grpSpPr>
          <a:xfrm>
            <a:off x="9316213" y="3149297"/>
            <a:ext cx="513833" cy="283554"/>
            <a:chOff x="9558493" y="3789994"/>
            <a:chExt cx="314325" cy="188595"/>
          </a:xfrm>
        </p:grpSpPr>
        <p:sp>
          <p:nvSpPr>
            <p:cNvPr id="9" name="Stored Data 32">
              <a:extLst>
                <a:ext uri="{FF2B5EF4-FFF2-40B4-BE49-F238E27FC236}">
                  <a16:creationId xmlns:a16="http://schemas.microsoft.com/office/drawing/2014/main" id="{F4AA364B-7F59-439C-7B6E-A3A123D77FE5}"/>
                </a:ext>
              </a:extLst>
            </p:cNvPr>
            <p:cNvSpPr/>
            <p:nvPr/>
          </p:nvSpPr>
          <p:spPr>
            <a:xfrm rot="16200000">
              <a:off x="9621359" y="3733642"/>
              <a:ext cx="188595" cy="301300"/>
            </a:xfrm>
            <a:prstGeom prst="flowChartOnlineStorag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chemeClr val="bg1"/>
                </a:solidFill>
              </a:endParaRPr>
            </a:p>
          </p:txBody>
        </p:sp>
        <p:sp>
          <p:nvSpPr>
            <p:cNvPr id="17" name="object 35">
              <a:extLst>
                <a:ext uri="{FF2B5EF4-FFF2-40B4-BE49-F238E27FC236}">
                  <a16:creationId xmlns:a16="http://schemas.microsoft.com/office/drawing/2014/main" id="{DC224AD6-27B7-FB7C-37B6-BDFDDB14C3D8}"/>
                </a:ext>
              </a:extLst>
            </p:cNvPr>
            <p:cNvSpPr txBox="1"/>
            <p:nvPr/>
          </p:nvSpPr>
          <p:spPr>
            <a:xfrm>
              <a:off x="9558493" y="3839215"/>
              <a:ext cx="314325" cy="10132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90000"/>
                </a:lnSpc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GB" sz="1100" b="1" spc="-1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XPO1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042489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05DAC-391E-0B0A-FD08-EC116A54C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258763"/>
            <a:ext cx="10963275" cy="865187"/>
          </a:xfrm>
        </p:spPr>
        <p:txBody>
          <a:bodyPr/>
          <a:lstStyle/>
          <a:p>
            <a:r>
              <a:rPr lang="en-GB" dirty="0"/>
              <a:t>Selinexor is a first in class oral XPO1 inhibitor </a:t>
            </a:r>
            <a:br>
              <a:rPr lang="en-GB" dirty="0"/>
            </a:br>
            <a:r>
              <a:rPr lang="en-GB" sz="2400" dirty="0">
                <a:solidFill>
                  <a:schemeClr val="accent1"/>
                </a:solidFill>
              </a:rPr>
              <a:t>approvals, dosing, trials, outcomes and safety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6ECC3D-DCA9-EFFF-686C-DE7DC0E3A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pPr lvl="0"/>
            <a:fld id="{FCE43C0F-8A7B-3A4B-9DB5-B3472E36E833}" type="slidenum">
              <a:rPr lang="en-GB" smtClean="0"/>
              <a:pPr lvl="0"/>
              <a:t>17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0753-2EEE-CC41-CF93-FB0D42BA2A3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444369" cy="365125"/>
          </a:xfrm>
        </p:spPr>
        <p:txBody>
          <a:bodyPr anchor="b" anchorCtr="0"/>
          <a:lstStyle/>
          <a:p>
            <a:r>
              <a:rPr lang="en-GB" sz="1100" baseline="30000" dirty="0">
                <a:solidFill>
                  <a:schemeClr val="tx2"/>
                </a:solidFill>
              </a:rPr>
              <a:t>a</a:t>
            </a:r>
            <a:r>
              <a:rPr lang="en-GB" sz="1100" dirty="0">
                <a:solidFill>
                  <a:schemeClr val="tx2"/>
                </a:solidFill>
              </a:rPr>
              <a:t> Dexamethasone 20 mg in STORM and 40 mg in BOSTON and STOMP trials; </a:t>
            </a:r>
            <a:r>
              <a:rPr lang="en-GB" sz="1100" baseline="30000" dirty="0">
                <a:solidFill>
                  <a:schemeClr val="tx2"/>
                </a:solidFill>
              </a:rPr>
              <a:t>b </a:t>
            </a:r>
            <a:r>
              <a:rPr lang="en-GB" sz="1100" dirty="0">
                <a:solidFill>
                  <a:schemeClr val="tx2"/>
                </a:solidFill>
              </a:rPr>
              <a:t>CD38 mAb naïve</a:t>
            </a:r>
          </a:p>
          <a:p>
            <a:r>
              <a:rPr lang="en-GB" sz="1100" dirty="0">
                <a:solidFill>
                  <a:schemeClr val="tx2"/>
                </a:solidFill>
              </a:rPr>
              <a:t>BIW, twice weekly; CD38, cluster of differentiation 38; d, dexamethasone; D, daratumumab; FDA, Food and Drug Administration; IMiD, immunomodulatory drug; N/A, not applicable; K, carfilzomib; mOS, median overall survival; mPFS, median progression-free survival; P, pomalidomide; PI, proteasome inhibitor; QD, daily; QW, weekly; S, selinexor; triple-ref, refractory to three drug classes; V, bortezomib; XPO1, exportin 1</a:t>
            </a:r>
            <a:endParaRPr lang="en-GB" sz="1100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r>
              <a:rPr lang="en-GB" altLang="en-US" sz="1100" dirty="0">
                <a:solidFill>
                  <a:schemeClr val="tx2"/>
                </a:solidFill>
              </a:rPr>
              <a:t>1. Chari A, et al. N Engl J Med. 2019;381:727-738; 2. Grosicki S, et al. Lancet. 2020;396:1563-73; 3. Chen CI, et al. Blood. 2020;136 (supplement 1):18-19 (Presented at ASH 2020); 4. Gasparetto C, et al. EJHaem. 2020;2:56-65; 5. Gasparetto C, et al. Br J Cancer. 2022;126:718-725; 6. Schiller GJ, et al. Blood. 2022;140 (supplement 1):10050-10053; 6. 7. González-Calle V, et al. </a:t>
            </a:r>
            <a:r>
              <a:rPr lang="en-GB" altLang="en-US" sz="1100" dirty="0" err="1">
                <a:solidFill>
                  <a:schemeClr val="tx2"/>
                </a:solidFill>
              </a:rPr>
              <a:t>Haematologica</a:t>
            </a:r>
            <a:r>
              <a:rPr lang="en-GB" altLang="en-US" sz="1100" dirty="0">
                <a:solidFill>
                  <a:schemeClr val="tx2"/>
                </a:solidFill>
              </a:rPr>
              <a:t>. 2024. </a:t>
            </a:r>
            <a:r>
              <a:rPr lang="en-GB" altLang="en-US" sz="1100" dirty="0" err="1">
                <a:solidFill>
                  <a:schemeClr val="tx2"/>
                </a:solidFill>
              </a:rPr>
              <a:t>Epub</a:t>
            </a:r>
            <a:r>
              <a:rPr lang="en-GB" altLang="en-US" sz="1100" dirty="0">
                <a:solidFill>
                  <a:schemeClr val="tx2"/>
                </a:solidFill>
              </a:rPr>
              <a:t> ahead of print. PMID: 38356463</a:t>
            </a:r>
          </a:p>
        </p:txBody>
      </p:sp>
      <p:graphicFrame>
        <p:nvGraphicFramePr>
          <p:cNvPr id="21" name="Table 2">
            <a:extLst>
              <a:ext uri="{FF2B5EF4-FFF2-40B4-BE49-F238E27FC236}">
                <a16:creationId xmlns:a16="http://schemas.microsoft.com/office/drawing/2014/main" id="{660BDAD0-BCB2-702C-67A3-BC9813B85C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031968"/>
              </p:ext>
            </p:extLst>
          </p:nvPr>
        </p:nvGraphicFramePr>
        <p:xfrm>
          <a:off x="619124" y="1484784"/>
          <a:ext cx="10963273" cy="3786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8404">
                  <a:extLst>
                    <a:ext uri="{9D8B030D-6E8A-4147-A177-3AD203B41FA5}">
                      <a16:colId xmlns:a16="http://schemas.microsoft.com/office/drawing/2014/main" val="1314296676"/>
                    </a:ext>
                  </a:extLst>
                </a:gridCol>
                <a:gridCol w="1936781">
                  <a:extLst>
                    <a:ext uri="{9D8B030D-6E8A-4147-A177-3AD203B41FA5}">
                      <a16:colId xmlns:a16="http://schemas.microsoft.com/office/drawing/2014/main" val="1158601188"/>
                    </a:ext>
                  </a:extLst>
                </a:gridCol>
                <a:gridCol w="1331319">
                  <a:extLst>
                    <a:ext uri="{9D8B030D-6E8A-4147-A177-3AD203B41FA5}">
                      <a16:colId xmlns:a16="http://schemas.microsoft.com/office/drawing/2014/main" val="3678138043"/>
                    </a:ext>
                  </a:extLst>
                </a:gridCol>
                <a:gridCol w="1537336">
                  <a:extLst>
                    <a:ext uri="{9D8B030D-6E8A-4147-A177-3AD203B41FA5}">
                      <a16:colId xmlns:a16="http://schemas.microsoft.com/office/drawing/2014/main" val="3716499566"/>
                    </a:ext>
                  </a:extLst>
                </a:gridCol>
                <a:gridCol w="1858699">
                  <a:extLst>
                    <a:ext uri="{9D8B030D-6E8A-4147-A177-3AD203B41FA5}">
                      <a16:colId xmlns:a16="http://schemas.microsoft.com/office/drawing/2014/main" val="1197077439"/>
                    </a:ext>
                  </a:extLst>
                </a:gridCol>
                <a:gridCol w="1620367">
                  <a:extLst>
                    <a:ext uri="{9D8B030D-6E8A-4147-A177-3AD203B41FA5}">
                      <a16:colId xmlns:a16="http://schemas.microsoft.com/office/drawing/2014/main" val="1834977772"/>
                    </a:ext>
                  </a:extLst>
                </a:gridCol>
                <a:gridCol w="1620367">
                  <a:extLst>
                    <a:ext uri="{9D8B030D-6E8A-4147-A177-3AD203B41FA5}">
                      <a16:colId xmlns:a16="http://schemas.microsoft.com/office/drawing/2014/main" val="4116423047"/>
                    </a:ext>
                  </a:extLst>
                </a:gridCol>
              </a:tblGrid>
              <a:tr h="1475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46800" marB="4680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</a:t>
                      </a:r>
                      <a:r>
                        <a:rPr lang="en-US" sz="15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0960" marR="60960" marT="46800" marB="4680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SVd</a:t>
                      </a:r>
                      <a:r>
                        <a:rPr lang="en-US" sz="15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0960" marR="60960" marT="46800" marB="4680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SPd</a:t>
                      </a:r>
                      <a:r>
                        <a:rPr lang="en-US" sz="15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0960" marR="60960" marT="46800" marB="4680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SDd</a:t>
                      </a:r>
                      <a:r>
                        <a:rPr lang="en-US" sz="15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0960" marR="60960" marT="46800" marB="4680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SKd</a:t>
                      </a:r>
                      <a:r>
                        <a:rPr lang="en-US" sz="1500" b="1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</a:t>
                      </a:r>
                    </a:p>
                  </a:txBody>
                  <a:tcPr marL="60960" marR="60960" marT="46800" marB="4680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SDVd</a:t>
                      </a:r>
                      <a:r>
                        <a:rPr lang="en-US" sz="1500" b="1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0960" marR="60960" marT="46800" marB="46800" anchor="ctr"/>
                </a:tc>
                <a:extLst>
                  <a:ext uri="{0D108BD9-81ED-4DB2-BD59-A6C34878D82A}">
                    <a16:rowId xmlns:a16="http://schemas.microsoft.com/office/drawing/2014/main" val="3395798861"/>
                  </a:ext>
                </a:extLst>
              </a:tr>
              <a:tr h="2902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95000"/>
                        </a:lnSpc>
                      </a:pPr>
                      <a:r>
                        <a:rPr lang="en-US" sz="11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FDA approval</a:t>
                      </a:r>
                      <a:endParaRPr lang="en-US" sz="1100" b="1" i="0" u="none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46800" marB="468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≥4 prior treatments and refractory to 2 PI, 2 IMiD, and anti-CD38 mAb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60" marR="60960" marT="46800" marB="468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≥1 prior therapy</a:t>
                      </a:r>
                    </a:p>
                  </a:txBody>
                  <a:tcPr marL="60960" marR="60960" marT="46800" marB="468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60960" marR="60960" marT="46800" marB="468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60960" marR="60960" marT="46800" marB="468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60960" marR="60960" marT="46800" marB="468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60960" marR="60960" marT="46800" marB="46800"/>
                </a:tc>
                <a:extLst>
                  <a:ext uri="{0D108BD9-81ED-4DB2-BD59-A6C34878D82A}">
                    <a16:rowId xmlns:a16="http://schemas.microsoft.com/office/drawing/2014/main" val="1658603807"/>
                  </a:ext>
                </a:extLst>
              </a:tr>
              <a:tr h="268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95000"/>
                        </a:lnSpc>
                      </a:pPr>
                      <a:r>
                        <a:rPr lang="en-US" sz="11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Selinexor dosing</a:t>
                      </a:r>
                      <a:r>
                        <a:rPr lang="en-US" sz="1100" b="1" u="none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100" b="1" i="0" u="none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46800" marB="468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mg BIW</a:t>
                      </a:r>
                    </a:p>
                  </a:txBody>
                  <a:tcPr marL="60960" marR="60960" marT="46800" marB="468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mg QW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60" marR="60960" marT="46800" marB="468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mg QW; S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 </a:t>
                      </a:r>
                      <a:b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(P: 4 mg QD)</a:t>
                      </a:r>
                    </a:p>
                  </a:txBody>
                  <a:tcPr marL="60960" marR="60960" marT="46800" marB="468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mg QW; </a:t>
                      </a:r>
                      <a:r>
                        <a:rPr lang="en-US" sz="11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SDd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(D: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 mg/kg)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60" marR="60960" marT="46800" marB="468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mg QW; SKd </a:t>
                      </a:r>
                      <a:br>
                        <a:rPr lang="en-US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(K: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mg/m</a:t>
                      </a:r>
                      <a:r>
                        <a:rPr lang="en-US" sz="1100" b="0" kern="12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60" marR="60960" marT="46800" marB="468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mg Q4W (pt 1) </a:t>
                      </a:r>
                      <a:br>
                        <a:rPr lang="en-US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mg Q5W (pt 2)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60" marR="60960" marT="46800" marB="46800"/>
                </a:tc>
                <a:extLst>
                  <a:ext uri="{0D108BD9-81ED-4DB2-BD59-A6C34878D82A}">
                    <a16:rowId xmlns:a16="http://schemas.microsoft.com/office/drawing/2014/main" val="754137672"/>
                  </a:ext>
                </a:extLst>
              </a:tr>
              <a:tr h="2902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95000"/>
                        </a:lnSpc>
                      </a:pPr>
                      <a:r>
                        <a:rPr lang="en-US" sz="11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trial</a:t>
                      </a:r>
                      <a:endParaRPr lang="en-US" sz="1100" b="1" i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46800" marB="468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STORM trial (N=122)</a:t>
                      </a:r>
                      <a:endParaRPr lang="en-US" sz="1100" b="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2b, single-arm</a:t>
                      </a:r>
                    </a:p>
                  </a:txBody>
                  <a:tcPr marL="60960" marR="60960" marT="46800" marB="468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BOSTON trial </a:t>
                      </a:r>
                      <a:b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(N=402)</a:t>
                      </a:r>
                      <a:r>
                        <a:rPr lang="en-US" sz="11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3</a:t>
                      </a:r>
                    </a:p>
                  </a:txBody>
                  <a:tcPr marL="60960" marR="60960" marT="46800" marB="468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STOMP trial (N=65)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1b/2</a:t>
                      </a:r>
                    </a:p>
                  </a:txBody>
                  <a:tcPr marL="60960" marR="60960" marT="46800" marB="468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STOMP trial (N=34/30</a:t>
                      </a:r>
                      <a:r>
                        <a:rPr lang="en-US" sz="11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1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1/2b</a:t>
                      </a:r>
                    </a:p>
                  </a:txBody>
                  <a:tcPr marL="60960" marR="60960" marT="46800" marB="468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STOMP trial </a:t>
                      </a:r>
                      <a:br>
                        <a:rPr lang="en-US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(N=32)</a:t>
                      </a:r>
                      <a:r>
                        <a:rPr lang="en-US" sz="1100" b="0" kern="12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1b/2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60" marR="60960" marT="46800" marB="468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SELIBORDARA</a:t>
                      </a:r>
                      <a:br>
                        <a:rPr lang="en-US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(N=57) Phase 2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60" marR="60960" marT="46800" marB="46800"/>
                </a:tc>
                <a:extLst>
                  <a:ext uri="{0D108BD9-81ED-4DB2-BD59-A6C34878D82A}">
                    <a16:rowId xmlns:a16="http://schemas.microsoft.com/office/drawing/2014/main" val="1613367995"/>
                  </a:ext>
                </a:extLst>
              </a:tr>
              <a:tr h="2616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95000"/>
                        </a:lnSpc>
                      </a:pPr>
                      <a:r>
                        <a:rPr lang="en-US" sz="11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Comparator</a:t>
                      </a:r>
                      <a:endParaRPr lang="en-US" sz="1100" b="1" i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46800" marB="468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 (median seven treatment lines)</a:t>
                      </a:r>
                    </a:p>
                  </a:txBody>
                  <a:tcPr marL="60960" marR="60960" marT="46800" marB="468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SVd vs. Vd </a:t>
                      </a:r>
                      <a:b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(V: 1.3 mg/m</a:t>
                      </a:r>
                      <a:r>
                        <a:rPr lang="en-US" sz="11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0960" marR="60960" marT="46800" marB="468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 (2+ lines of treatment)</a:t>
                      </a:r>
                    </a:p>
                  </a:txBody>
                  <a:tcPr marL="60960" marR="60960" marT="46800" marB="468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 (≥3 lines of treatment)</a:t>
                      </a:r>
                    </a:p>
                  </a:txBody>
                  <a:tcPr marL="60960" marR="60960" marT="46800" marB="468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 </a:t>
                      </a:r>
                      <a:b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(1+ line of treatment)</a:t>
                      </a:r>
                    </a:p>
                  </a:txBody>
                  <a:tcPr marL="60960" marR="60960" marT="46800" marB="468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 ( ≥3 lines of treatment [pt 1]; ≥1 lines of treatment [pt 2])</a:t>
                      </a:r>
                    </a:p>
                  </a:txBody>
                  <a:tcPr marL="60960" marR="60960" marT="46800" marB="46800"/>
                </a:tc>
                <a:extLst>
                  <a:ext uri="{0D108BD9-81ED-4DB2-BD59-A6C34878D82A}">
                    <a16:rowId xmlns:a16="http://schemas.microsoft.com/office/drawing/2014/main" val="2713415830"/>
                  </a:ext>
                </a:extLst>
              </a:tr>
              <a:tr h="334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95000"/>
                        </a:lnSpc>
                      </a:pPr>
                      <a:r>
                        <a:rPr lang="en-US" sz="11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Outcomes (months)</a:t>
                      </a:r>
                      <a:endParaRPr lang="en-US" sz="1100" b="1" i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46800" marB="468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mPFS = 3.7 </a:t>
                      </a:r>
                    </a:p>
                    <a:p>
                      <a:pPr marL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 = 8.6</a:t>
                      </a:r>
                    </a:p>
                  </a:txBody>
                  <a:tcPr marL="60960" marR="60960" marT="46800" marB="468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mPFS = 13.9               vs. 9.5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46800" marB="468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lnSpc>
                          <a:spcPct val="9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mPFS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12.2</a:t>
                      </a:r>
                    </a:p>
                  </a:txBody>
                  <a:tcPr marL="60960" marR="60960" marT="46800" marB="468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lnSpc>
                          <a:spcPct val="9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mPFS = 12.5</a:t>
                      </a:r>
                    </a:p>
                  </a:txBody>
                  <a:tcPr marL="60960" marR="60960" marT="46800" marB="468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ctr">
                        <a:lnSpc>
                          <a:spcPct val="95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mPFS = 15/23.7</a:t>
                      </a:r>
                      <a:r>
                        <a:rPr lang="en-US" sz="1100" b="0" kern="12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triple-ref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60" marR="60960" marT="46800" marB="4680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mPFS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7.2 (pt 1); </a:t>
                      </a:r>
                      <a:br>
                        <a:rPr lang="en-US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25.1 (pt 2) </a:t>
                      </a:r>
                      <a:r>
                        <a:rPr lang="en-US" sz="11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28.5 (pt 1);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 (pt 2)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60" marR="60960" marT="46800" marB="46800" anchor="ctr"/>
                </a:tc>
                <a:extLst>
                  <a:ext uri="{0D108BD9-81ED-4DB2-BD59-A6C34878D82A}">
                    <a16:rowId xmlns:a16="http://schemas.microsoft.com/office/drawing/2014/main" val="338062551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95000"/>
                        </a:lnSpc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Side effects </a:t>
                      </a:r>
                    </a:p>
                  </a:txBody>
                  <a:tcPr marL="60960" marR="60960" marT="46800" marB="46800"/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Thrombocytopenia, nausea, fatigue, anemia, neutropenia occurred across all trials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46800" marB="46800"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US" sz="15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500" b="0" kern="1200" dirty="0">
                          <a:solidFill>
                            <a:schemeClr val="bg1"/>
                          </a:solidFill>
                          <a:effectLst/>
                        </a:rPr>
                        <a:t>Thrombocytopenia, nausea, fatigue, anemia, neutropenia </a:t>
                      </a:r>
                      <a:endParaRPr lang="en-US" sz="15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12192" marB="1219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46800" marB="46800"/>
                </a:tc>
                <a:extLst>
                  <a:ext uri="{0D108BD9-81ED-4DB2-BD59-A6C34878D82A}">
                    <a16:rowId xmlns:a16="http://schemas.microsoft.com/office/drawing/2014/main" val="35747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Pearls</a:t>
                      </a:r>
                      <a:r>
                        <a:rPr lang="en-US" sz="11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</a:p>
                  </a:txBody>
                  <a:tcPr marL="60960" marR="60960" marT="46800" marB="46800"/>
                </a:tc>
                <a:tc gridSpan="6">
                  <a:txBody>
                    <a:bodyPr/>
                    <a:lstStyle/>
                    <a:p>
                      <a:pPr marL="0" marR="0" lvl="0" indent="0" algn="ctr" defTabSz="571433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Optimize hydration, caloric intake, blood counts, and concomitant medications,</a:t>
                      </a:r>
                      <a:r>
                        <a:rPr lang="en-US" sz="1100" b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and g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ive with antiemetics</a:t>
                      </a:r>
                      <a:endParaRPr lang="en-US" sz="1100" b="0" baseline="300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46800" marB="468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/>
                </a:tc>
                <a:tc hMerge="1">
                  <a:txBody>
                    <a:bodyPr/>
                    <a:lstStyle/>
                    <a:p>
                      <a:pPr marL="0" marR="0" lvl="0" indent="0" algn="ctr" defTabSz="571433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baseline="300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46800" marB="46800"/>
                </a:tc>
                <a:extLst>
                  <a:ext uri="{0D108BD9-81ED-4DB2-BD59-A6C34878D82A}">
                    <a16:rowId xmlns:a16="http://schemas.microsoft.com/office/drawing/2014/main" val="1522057909"/>
                  </a:ext>
                </a:extLst>
              </a:tr>
              <a:tr h="119617">
                <a:tc gridSpan="6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 panose="020B0604020202020204" pitchFamily="34" charset="0"/>
                          <a:ea typeface="Geneva" charset="0"/>
                          <a:cs typeface="Arial" panose="020B0604020202020204" pitchFamily="34" charset="0"/>
                        </a:rPr>
                        <a:t>Safety: Side effects were consistent among studies. No new risks were identified for the combination therapies</a:t>
                      </a:r>
                    </a:p>
                  </a:txBody>
                  <a:tcPr marL="60960" marR="60960" marT="46800" marB="46800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571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12192" marB="1219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Arial" panose="020B0604020202020204" pitchFamily="34" charset="0"/>
                        <a:ea typeface="Geneva" charset="0"/>
                        <a:cs typeface="Arial" panose="020B0604020202020204" pitchFamily="34" charset="0"/>
                      </a:endParaRPr>
                    </a:p>
                  </a:txBody>
                  <a:tcPr marL="60960" marR="60960" marT="46800" marB="468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0206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871725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05DAC-391E-0B0A-FD08-EC116A54C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/>
          </a:bodyPr>
          <a:lstStyle/>
          <a:p>
            <a:r>
              <a:rPr lang="en-GB" dirty="0"/>
              <a:t>Selinexor is a first in class oral XPO1 inhibitor </a:t>
            </a:r>
            <a:br>
              <a:rPr lang="en-GB" dirty="0"/>
            </a:br>
            <a:r>
              <a:rPr lang="en-GB" sz="2400" dirty="0">
                <a:solidFill>
                  <a:schemeClr val="accent1"/>
                </a:solidFill>
              </a:rPr>
              <a:t>guidance and expert recommendations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6ECC3D-DCA9-EFFF-686C-DE7DC0E3A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pPr lvl="0"/>
            <a:fld id="{FCE43C0F-8A7B-3A4B-9DB5-B3472E36E833}" type="slidenum">
              <a:rPr lang="en-GB" smtClean="0"/>
              <a:pPr lvl="0"/>
              <a:t>18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0753-2EEE-CC41-CF93-FB0D42BA2A3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r>
              <a:rPr lang="en-GB" dirty="0">
                <a:solidFill>
                  <a:schemeClr val="tx2"/>
                </a:solidFill>
              </a:rPr>
              <a:t>Expert view</a:t>
            </a:r>
          </a:p>
          <a:p>
            <a:r>
              <a:rPr lang="en-GB" dirty="0">
                <a:solidFill>
                  <a:schemeClr val="tx2"/>
                </a:solidFill>
              </a:rPr>
              <a:t>5-HT3, 5-hydroxytryptamine type 3 (receptor); XPO1, exportin 1</a:t>
            </a:r>
          </a:p>
          <a:p>
            <a:r>
              <a:rPr lang="en-GB" dirty="0">
                <a:solidFill>
                  <a:schemeClr val="tx2"/>
                </a:solidFill>
              </a:rPr>
              <a:t>Nooka AK, et al. Clin Lymphoma Myeloma Leuk. 2022;22:e526-e531; Mikhael J, et al. Lymphoma Myeloma Leuk. 2020;20:351-357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70B614E-9B09-9A1C-0BA2-F81B6B902E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077"/>
          <a:stretch/>
        </p:blipFill>
        <p:spPr>
          <a:xfrm>
            <a:off x="6929983" y="1932376"/>
            <a:ext cx="3933051" cy="3053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A screenshot of text&#10;&#10;Description automatically generated">
            <a:extLst>
              <a:ext uri="{FF2B5EF4-FFF2-40B4-BE49-F238E27FC236}">
                <a16:creationId xmlns:a16="http://schemas.microsoft.com/office/drawing/2014/main" id="{DCF233F3-5980-8186-7FAB-1412B9F6E6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7778" y="3067409"/>
            <a:ext cx="3933051" cy="2969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54C134C-C9A2-BE05-AD79-A09D8296A8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713" y="1425576"/>
            <a:ext cx="9219703" cy="68703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GB" sz="1600" dirty="0">
                <a:solidFill>
                  <a:schemeClr val="tx2"/>
                </a:solidFill>
              </a:rPr>
              <a:t>Selinexor has to be </a:t>
            </a:r>
            <a:r>
              <a:rPr lang="en-GB" sz="1600" b="1" dirty="0">
                <a:solidFill>
                  <a:schemeClr val="accent1"/>
                </a:solidFill>
              </a:rPr>
              <a:t>administered carefully</a:t>
            </a:r>
            <a:r>
              <a:rPr lang="en-GB" sz="1600" dirty="0">
                <a:solidFill>
                  <a:schemeClr val="tx2"/>
                </a:solidFill>
              </a:rPr>
              <a:t>, especially in the </a:t>
            </a:r>
            <a:r>
              <a:rPr lang="en-GB" sz="1600" b="1" dirty="0">
                <a:solidFill>
                  <a:schemeClr val="tx2"/>
                </a:solidFill>
              </a:rPr>
              <a:t>first month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endParaRPr lang="en-GB" sz="16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800"/>
              </a:spcBef>
            </a:pPr>
            <a:endParaRPr lang="en-GB" sz="1600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endParaRPr lang="en-GB" sz="1500" dirty="0">
              <a:solidFill>
                <a:schemeClr val="tx2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70640FB-3ECE-3007-974E-256FF7C1788D}"/>
              </a:ext>
            </a:extLst>
          </p:cNvPr>
          <p:cNvSpPr/>
          <p:nvPr/>
        </p:nvSpPr>
        <p:spPr>
          <a:xfrm>
            <a:off x="620713" y="2492897"/>
            <a:ext cx="6051351" cy="2952327"/>
          </a:xfrm>
          <a:prstGeom prst="roundRect">
            <a:avLst>
              <a:gd name="adj" fmla="val 2699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ounded Rectangle 48">
            <a:extLst>
              <a:ext uri="{FF2B5EF4-FFF2-40B4-BE49-F238E27FC236}">
                <a16:creationId xmlns:a16="http://schemas.microsoft.com/office/drawing/2014/main" id="{03F126E8-256C-4570-D046-DAED86B58732}"/>
              </a:ext>
            </a:extLst>
          </p:cNvPr>
          <p:cNvSpPr/>
          <p:nvPr/>
        </p:nvSpPr>
        <p:spPr>
          <a:xfrm>
            <a:off x="620712" y="2492896"/>
            <a:ext cx="6051351" cy="365125"/>
          </a:xfrm>
          <a:prstGeom prst="roundRect">
            <a:avLst>
              <a:gd name="adj" fmla="val 22643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recommendations – Dr Mikhael</a:t>
            </a:r>
            <a:endParaRPr kumimoji="0" lang="en-GB" sz="2000" b="1" i="0" u="none" strike="noStrike" kern="1200" cap="none" spc="0" normalizeH="0" baseline="300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547F235-D8FE-B608-C30F-9B27EF25E672}"/>
              </a:ext>
            </a:extLst>
          </p:cNvPr>
          <p:cNvSpPr txBox="1">
            <a:spLocks/>
          </p:cNvSpPr>
          <p:nvPr/>
        </p:nvSpPr>
        <p:spPr>
          <a:xfrm>
            <a:off x="743980" y="2990464"/>
            <a:ext cx="5772957" cy="26366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14375" indent="-257175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GB" sz="1800" b="1" dirty="0">
                <a:solidFill>
                  <a:schemeClr val="tx2"/>
                </a:solidFill>
              </a:rPr>
              <a:t>PREVENT</a:t>
            </a:r>
            <a:r>
              <a:rPr lang="en-GB" sz="1800" dirty="0">
                <a:solidFill>
                  <a:schemeClr val="tx2"/>
                </a:solidFill>
              </a:rPr>
              <a:t> anorexia and nausea with two antiemetic agents (classic 5-HT3 antagonist AND olanzapine)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GB" sz="1800" b="1" dirty="0">
                <a:solidFill>
                  <a:schemeClr val="tx2"/>
                </a:solidFill>
              </a:rPr>
              <a:t>HYDRATE</a:t>
            </a:r>
            <a:r>
              <a:rPr lang="en-GB" sz="1800" dirty="0">
                <a:solidFill>
                  <a:schemeClr val="tx2"/>
                </a:solidFill>
              </a:rPr>
              <a:t> weekly for the first weeks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GB" sz="1800" b="1" dirty="0">
                <a:solidFill>
                  <a:schemeClr val="tx2"/>
                </a:solidFill>
              </a:rPr>
              <a:t>MONITOR</a:t>
            </a:r>
            <a:r>
              <a:rPr lang="en-GB" sz="1800" dirty="0">
                <a:solidFill>
                  <a:schemeClr val="tx2"/>
                </a:solidFill>
              </a:rPr>
              <a:t> food intake and possibly weight if meals missed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GB" sz="1800" b="1" dirty="0">
                <a:solidFill>
                  <a:schemeClr val="tx2"/>
                </a:solidFill>
              </a:rPr>
              <a:t>EDUCATE</a:t>
            </a:r>
            <a:r>
              <a:rPr lang="en-GB" sz="1800" dirty="0">
                <a:solidFill>
                  <a:schemeClr val="tx2"/>
                </a:solidFill>
              </a:rPr>
              <a:t> patients about the potential side effects</a:t>
            </a:r>
            <a:endParaRPr lang="en-GB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800"/>
              </a:spcBef>
            </a:pPr>
            <a:endParaRPr lang="en-GB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800"/>
              </a:spcBef>
              <a:buFont typeface="Arial"/>
              <a:buNone/>
            </a:pP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3DE6421-5F33-8EFE-6E87-1C8E448BED71}"/>
              </a:ext>
            </a:extLst>
          </p:cNvPr>
          <p:cNvSpPr txBox="1">
            <a:spLocks/>
          </p:cNvSpPr>
          <p:nvPr/>
        </p:nvSpPr>
        <p:spPr>
          <a:xfrm>
            <a:off x="743980" y="4568638"/>
            <a:ext cx="5772957" cy="16717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14375" indent="-257175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800"/>
              </a:spcBef>
            </a:pPr>
            <a:endParaRPr lang="en-GB" sz="1600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800"/>
              </a:spcBef>
              <a:buFont typeface="Arial"/>
              <a:buNone/>
            </a:pPr>
            <a:endParaRPr lang="en-GB" sz="1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4645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05DAC-391E-0B0A-FD08-EC116A54C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/>
          </a:bodyPr>
          <a:lstStyle/>
          <a:p>
            <a:r>
              <a:rPr lang="en-GB" dirty="0"/>
              <a:t>Selinexor is a first in class oral XPO1 inhibitor </a:t>
            </a:r>
            <a:br>
              <a:rPr lang="en-GB" dirty="0"/>
            </a:br>
            <a:r>
              <a:rPr lang="en-GB" sz="2400" dirty="0">
                <a:solidFill>
                  <a:schemeClr val="accent1"/>
                </a:solidFill>
              </a:rPr>
              <a:t>guidance and expert experience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6ECC3D-DCA9-EFFF-686C-DE7DC0E3A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pPr lvl="0"/>
            <a:fld id="{FCE43C0F-8A7B-3A4B-9DB5-B3472E36E833}" type="slidenum">
              <a:rPr lang="en-GB" smtClean="0"/>
              <a:pPr lvl="0"/>
              <a:t>19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0753-2EEE-CC41-CF93-FB0D42BA2A3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r>
              <a:rPr lang="en-GB" dirty="0">
                <a:solidFill>
                  <a:schemeClr val="tx2"/>
                </a:solidFill>
              </a:rPr>
              <a:t>Expert view</a:t>
            </a:r>
          </a:p>
          <a:p>
            <a:r>
              <a:rPr lang="en-GB" dirty="0">
                <a:solidFill>
                  <a:schemeClr val="tx2"/>
                </a:solidFill>
              </a:rPr>
              <a:t>5-HT3, 5-hydroxytryptamine type 3 (receptor); US PI, United States Product Information; XPO1, exportin 1</a:t>
            </a:r>
          </a:p>
          <a:p>
            <a:r>
              <a:rPr lang="en-GB" dirty="0">
                <a:solidFill>
                  <a:schemeClr val="tx2"/>
                </a:solidFill>
              </a:rPr>
              <a:t>Nooka AK, et al. Clin Lymphoma Myeloma Leuk. 2022;22:e526-e531; Mikhael J, et al. Lymphoma Myeloma Leuk. 2020;20:351-357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70B614E-9B09-9A1C-0BA2-F81B6B902E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077"/>
          <a:stretch/>
        </p:blipFill>
        <p:spPr>
          <a:xfrm>
            <a:off x="6929983" y="1932376"/>
            <a:ext cx="3933051" cy="3053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A screenshot of text&#10;&#10;Description automatically generated">
            <a:extLst>
              <a:ext uri="{FF2B5EF4-FFF2-40B4-BE49-F238E27FC236}">
                <a16:creationId xmlns:a16="http://schemas.microsoft.com/office/drawing/2014/main" id="{DCF233F3-5980-8186-7FAB-1412B9F6E6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7778" y="3067409"/>
            <a:ext cx="3933051" cy="2969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54C134C-C9A2-BE05-AD79-A09D8296A8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713" y="1425576"/>
            <a:ext cx="9219703" cy="68703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GB" sz="1600" dirty="0">
                <a:solidFill>
                  <a:schemeClr val="tx2"/>
                </a:solidFill>
              </a:rPr>
              <a:t>Selinexor has to be </a:t>
            </a:r>
            <a:r>
              <a:rPr lang="en-GB" sz="1600" b="1" dirty="0">
                <a:solidFill>
                  <a:schemeClr val="accent1"/>
                </a:solidFill>
              </a:rPr>
              <a:t>administered carefully</a:t>
            </a:r>
            <a:r>
              <a:rPr lang="en-GB" sz="1600" dirty="0">
                <a:solidFill>
                  <a:schemeClr val="tx2"/>
                </a:solidFill>
              </a:rPr>
              <a:t>, especially in the </a:t>
            </a:r>
            <a:r>
              <a:rPr lang="en-GB" sz="1600" b="1" dirty="0">
                <a:solidFill>
                  <a:schemeClr val="tx2"/>
                </a:solidFill>
              </a:rPr>
              <a:t>first month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endParaRPr lang="en-GB" sz="16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800"/>
              </a:spcBef>
            </a:pPr>
            <a:endParaRPr lang="en-GB" sz="1600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endParaRPr lang="en-GB" sz="1500" dirty="0">
              <a:solidFill>
                <a:schemeClr val="tx2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91E98C8-AFF4-0AC5-DD20-F806F8B6752C}"/>
              </a:ext>
            </a:extLst>
          </p:cNvPr>
          <p:cNvSpPr/>
          <p:nvPr/>
        </p:nvSpPr>
        <p:spPr>
          <a:xfrm>
            <a:off x="620713" y="1988841"/>
            <a:ext cx="6051351" cy="4047680"/>
          </a:xfrm>
          <a:prstGeom prst="roundRect">
            <a:avLst>
              <a:gd name="adj" fmla="val 2699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le 48">
            <a:extLst>
              <a:ext uri="{FF2B5EF4-FFF2-40B4-BE49-F238E27FC236}">
                <a16:creationId xmlns:a16="http://schemas.microsoft.com/office/drawing/2014/main" id="{9DC2308A-D71D-B187-D03C-19D4B50FD57A}"/>
              </a:ext>
            </a:extLst>
          </p:cNvPr>
          <p:cNvSpPr/>
          <p:nvPr/>
        </p:nvSpPr>
        <p:spPr>
          <a:xfrm>
            <a:off x="620712" y="1988840"/>
            <a:ext cx="6051351" cy="365125"/>
          </a:xfrm>
          <a:prstGeom prst="roundRect">
            <a:avLst>
              <a:gd name="adj" fmla="val 22643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experience – Dr Mikhael</a:t>
            </a:r>
            <a:endParaRPr kumimoji="0" lang="en-GB" sz="1600" b="1" i="0" u="none" strike="noStrike" kern="1200" cap="none" spc="0" normalizeH="0" baseline="300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3DE6421-5F33-8EFE-6E87-1C8E448BED71}"/>
              </a:ext>
            </a:extLst>
          </p:cNvPr>
          <p:cNvSpPr txBox="1">
            <a:spLocks/>
          </p:cNvSpPr>
          <p:nvPr/>
        </p:nvSpPr>
        <p:spPr>
          <a:xfrm>
            <a:off x="743980" y="2420888"/>
            <a:ext cx="5772957" cy="16717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14375" indent="-257175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800"/>
              </a:spcBef>
            </a:pPr>
            <a:endParaRPr lang="en-GB" sz="1600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800"/>
              </a:spcBef>
              <a:buFont typeface="Arial"/>
              <a:buNone/>
            </a:pPr>
            <a:endParaRPr lang="en-GB" sz="1500" dirty="0">
              <a:solidFill>
                <a:schemeClr val="tx2"/>
              </a:solidFill>
            </a:endParaRP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C7550FD6-F436-764C-7A35-195BF7C8374A}"/>
              </a:ext>
            </a:extLst>
          </p:cNvPr>
          <p:cNvSpPr txBox="1">
            <a:spLocks/>
          </p:cNvSpPr>
          <p:nvPr/>
        </p:nvSpPr>
        <p:spPr>
          <a:xfrm>
            <a:off x="759908" y="2404215"/>
            <a:ext cx="5772957" cy="16717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14375" indent="-257175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400" dirty="0">
                <a:solidFill>
                  <a:schemeClr val="tx2"/>
                </a:solidFill>
              </a:rPr>
              <a:t>Starting dose is 100 mg per US PI, but in my practice, </a:t>
            </a:r>
            <a:r>
              <a:rPr lang="en-GB" sz="1400" b="1" dirty="0">
                <a:solidFill>
                  <a:schemeClr val="tx2"/>
                </a:solidFill>
              </a:rPr>
              <a:t>I start with a lower dose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400" dirty="0">
                <a:solidFill>
                  <a:schemeClr val="tx2"/>
                </a:solidFill>
              </a:rPr>
              <a:t>I tell every patient the </a:t>
            </a:r>
            <a:r>
              <a:rPr lang="en-GB" sz="1400" b="1" dirty="0">
                <a:solidFill>
                  <a:schemeClr val="tx2"/>
                </a:solidFill>
              </a:rPr>
              <a:t>worst month </a:t>
            </a:r>
            <a:r>
              <a:rPr lang="en-GB" sz="1400" dirty="0">
                <a:solidFill>
                  <a:schemeClr val="tx2"/>
                </a:solidFill>
              </a:rPr>
              <a:t>is the </a:t>
            </a:r>
            <a:r>
              <a:rPr lang="en-GB" sz="1400" b="1" dirty="0">
                <a:solidFill>
                  <a:schemeClr val="tx2"/>
                </a:solidFill>
              </a:rPr>
              <a:t>first month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400" dirty="0">
                <a:solidFill>
                  <a:schemeClr val="tx2"/>
                </a:solidFill>
              </a:rPr>
              <a:t>I dose the </a:t>
            </a:r>
            <a:r>
              <a:rPr lang="en-GB" sz="1400" b="1" dirty="0">
                <a:solidFill>
                  <a:schemeClr val="tx2"/>
                </a:solidFill>
              </a:rPr>
              <a:t>5-HT3 antagonist </a:t>
            </a:r>
            <a:r>
              <a:rPr lang="en-GB" sz="1400" dirty="0">
                <a:solidFill>
                  <a:schemeClr val="tx2"/>
                </a:solidFill>
              </a:rPr>
              <a:t>continuously the day prior, the day of and the day after each dose of selinexor for the first month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400" dirty="0">
                <a:solidFill>
                  <a:schemeClr val="tx2"/>
                </a:solidFill>
              </a:rPr>
              <a:t>I dose the </a:t>
            </a:r>
            <a:r>
              <a:rPr lang="en-GB" sz="1400" b="1" dirty="0">
                <a:solidFill>
                  <a:schemeClr val="tx2"/>
                </a:solidFill>
              </a:rPr>
              <a:t>olanzapine (usually 2.5 mg) </a:t>
            </a:r>
            <a:r>
              <a:rPr lang="en-GB" sz="1400" dirty="0">
                <a:solidFill>
                  <a:schemeClr val="tx2"/>
                </a:solidFill>
              </a:rPr>
              <a:t>the night prior, the night of and the night after each dose of selinexor for the first month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400" b="1" dirty="0">
                <a:solidFill>
                  <a:schemeClr val="tx2"/>
                </a:solidFill>
              </a:rPr>
              <a:t>Dose de-escalation </a:t>
            </a:r>
            <a:r>
              <a:rPr lang="en-GB" sz="1400" dirty="0">
                <a:solidFill>
                  <a:schemeClr val="tx2"/>
                </a:solidFill>
              </a:rPr>
              <a:t>of the </a:t>
            </a:r>
            <a:r>
              <a:rPr lang="en-GB" sz="1400" b="1" dirty="0">
                <a:solidFill>
                  <a:schemeClr val="tx2"/>
                </a:solidFill>
              </a:rPr>
              <a:t>antiemetics</a:t>
            </a:r>
            <a:r>
              <a:rPr lang="en-GB" sz="1400" dirty="0">
                <a:solidFill>
                  <a:schemeClr val="tx2"/>
                </a:solidFill>
              </a:rPr>
              <a:t> can then occur – most patients do not need them in the long-term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400" dirty="0">
                <a:solidFill>
                  <a:schemeClr val="tx2"/>
                </a:solidFill>
              </a:rPr>
              <a:t>I arrange for an evaluation if they </a:t>
            </a:r>
            <a:r>
              <a:rPr lang="en-GB" sz="1400" b="1" dirty="0">
                <a:solidFill>
                  <a:schemeClr val="tx2"/>
                </a:solidFill>
              </a:rPr>
              <a:t>miss more than two meals </a:t>
            </a:r>
            <a:r>
              <a:rPr lang="en-GB" sz="1400" dirty="0">
                <a:solidFill>
                  <a:schemeClr val="tx2"/>
                </a:solidFill>
              </a:rPr>
              <a:t>in a row in the first month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400" dirty="0">
                <a:solidFill>
                  <a:schemeClr val="tx2"/>
                </a:solidFill>
              </a:rPr>
              <a:t>I dose </a:t>
            </a:r>
            <a:r>
              <a:rPr lang="en-GB" sz="1400" b="1" dirty="0">
                <a:solidFill>
                  <a:schemeClr val="tx2"/>
                </a:solidFill>
              </a:rPr>
              <a:t>weekly dexamethasone</a:t>
            </a:r>
            <a:r>
              <a:rPr lang="en-GB" sz="1400" dirty="0">
                <a:solidFill>
                  <a:schemeClr val="tx2"/>
                </a:solidFill>
              </a:rPr>
              <a:t> on the </a:t>
            </a:r>
            <a:r>
              <a:rPr lang="en-GB" sz="1400" b="1" dirty="0">
                <a:solidFill>
                  <a:schemeClr val="tx2"/>
                </a:solidFill>
              </a:rPr>
              <a:t>same day </a:t>
            </a:r>
            <a:r>
              <a:rPr lang="en-GB" sz="1400" dirty="0">
                <a:solidFill>
                  <a:schemeClr val="tx2"/>
                </a:solidFill>
              </a:rPr>
              <a:t>as </a:t>
            </a:r>
            <a:r>
              <a:rPr lang="en-GB" sz="1400" b="1" dirty="0">
                <a:solidFill>
                  <a:schemeClr val="tx2"/>
                </a:solidFill>
              </a:rPr>
              <a:t>selinexor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400" dirty="0">
                <a:solidFill>
                  <a:schemeClr val="tx2"/>
                </a:solidFill>
              </a:rPr>
              <a:t>I </a:t>
            </a:r>
            <a:r>
              <a:rPr lang="en-GB" sz="1400" b="1" dirty="0">
                <a:solidFill>
                  <a:schemeClr val="tx2"/>
                </a:solidFill>
              </a:rPr>
              <a:t>engage the patient’s care partner </a:t>
            </a:r>
            <a:r>
              <a:rPr lang="en-GB" sz="1400" dirty="0">
                <a:solidFill>
                  <a:schemeClr val="tx2"/>
                </a:solidFill>
              </a:rPr>
              <a:t>to be aware of the potential side effects </a:t>
            </a:r>
          </a:p>
        </p:txBody>
      </p:sp>
    </p:spTree>
    <p:extLst>
      <p:ext uri="{BB962C8B-B14F-4D97-AF65-F5344CB8AC3E}">
        <p14:creationId xmlns:p14="http://schemas.microsoft.com/office/powerpoint/2010/main" val="204844584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B90BE5-2063-CE4C-B3B3-C1772E175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GB" sz="3600" dirty="0"/>
            </a:br>
            <a:br>
              <a:rPr lang="en-GB" sz="3600" dirty="0"/>
            </a:br>
            <a:r>
              <a:rPr lang="en-GB" sz="3600" dirty="0"/>
              <a:t>Part 3</a:t>
            </a:r>
            <a:br>
              <a:rPr lang="en-GB" sz="3600" dirty="0"/>
            </a:br>
            <a:br>
              <a:rPr lang="en-GB" sz="3600" dirty="0"/>
            </a:br>
            <a:r>
              <a:rPr lang="en-GB" sz="3600" dirty="0"/>
              <a:t>Multiple myeloma:</a:t>
            </a:r>
            <a:br>
              <a:rPr lang="en-GB" sz="3600" dirty="0"/>
            </a:br>
            <a:r>
              <a:rPr lang="en-GB" sz="3200" dirty="0"/>
              <a:t>current best practices in the treatment of early RRMM – an expert view</a:t>
            </a:r>
            <a:br>
              <a:rPr lang="en-GB" sz="3600" dirty="0"/>
            </a:br>
            <a:br>
              <a:rPr lang="en-GB" sz="3600" dirty="0"/>
            </a:br>
            <a:r>
              <a:rPr lang="en-GB" sz="2800" b="1" cap="none" dirty="0">
                <a:latin typeface="Arial" panose="020B0604020202020204" pitchFamily="34" charset="0"/>
              </a:rPr>
              <a:t>Dr Joseph Mikhael</a:t>
            </a:r>
            <a:br>
              <a:rPr lang="en-GB" sz="2800" b="1" cap="none" dirty="0">
                <a:latin typeface="Arial" panose="020B0604020202020204" pitchFamily="34" charset="0"/>
              </a:rPr>
            </a:br>
            <a:r>
              <a:rPr lang="en-GB" sz="2800" cap="none" dirty="0"/>
              <a:t>T</a:t>
            </a:r>
            <a:r>
              <a:rPr lang="en-GB" sz="2800" b="1" cap="none" dirty="0">
                <a:latin typeface="Arial" panose="020B0604020202020204" pitchFamily="34" charset="0"/>
              </a:rPr>
              <a:t>ranslational Genomics Research </a:t>
            </a:r>
            <a:r>
              <a:rPr lang="en-GB" sz="2800" cap="none" dirty="0"/>
              <a:t>I</a:t>
            </a:r>
            <a:r>
              <a:rPr lang="en-GB" sz="2800" b="1" cap="none" dirty="0">
                <a:latin typeface="Arial" panose="020B0604020202020204" pitchFamily="34" charset="0"/>
              </a:rPr>
              <a:t>nstitute (TGen) </a:t>
            </a:r>
            <a:br>
              <a:rPr lang="en-GB" sz="2800" b="1" cap="none" dirty="0">
                <a:latin typeface="Arial" panose="020B0604020202020204" pitchFamily="34" charset="0"/>
              </a:rPr>
            </a:br>
            <a:r>
              <a:rPr lang="en-GB" sz="2800" b="1" cap="none" dirty="0">
                <a:latin typeface="Arial" panose="020B0604020202020204" pitchFamily="34" charset="0"/>
              </a:rPr>
              <a:t>City of Hope Cancer </a:t>
            </a:r>
            <a:r>
              <a:rPr lang="en-GB" sz="2800" b="1" cap="none" dirty="0" err="1">
                <a:latin typeface="Arial" panose="020B0604020202020204" pitchFamily="34" charset="0"/>
              </a:rPr>
              <a:t>Center</a:t>
            </a:r>
            <a:br>
              <a:rPr lang="en-GB" sz="2800" b="1" cap="none" dirty="0">
                <a:latin typeface="Arial" panose="020B0604020202020204" pitchFamily="34" charset="0"/>
              </a:rPr>
            </a:br>
            <a:br>
              <a:rPr lang="en-GB" sz="2800" dirty="0"/>
            </a:br>
            <a:r>
              <a:rPr lang="en-GB" sz="2400" cap="none" dirty="0"/>
              <a:t>September 2024</a:t>
            </a:r>
            <a:endParaRPr lang="en-GB" sz="3600" dirty="0"/>
          </a:p>
        </p:txBody>
      </p:sp>
      <p:sp>
        <p:nvSpPr>
          <p:cNvPr id="25603" name="Slide Number Placeholder 1">
            <a:extLst>
              <a:ext uri="{FF2B5EF4-FFF2-40B4-BE49-F238E27FC236}">
                <a16:creationId xmlns:a16="http://schemas.microsoft.com/office/drawing/2014/main" id="{30A4752D-DDFB-4A42-B366-ED88E306C60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0512425" y="6356350"/>
            <a:ext cx="10699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50B39680-A7CE-F14D-A109-F5432E72624F}" type="slidenum">
              <a:rPr lang="en-GB" altLang="en-US" smtClean="0"/>
              <a:pPr eaLnBrk="1" hangingPunct="1"/>
              <a:t>2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6274F2-04AE-0958-208C-B4CDF5BD4C8E}"/>
              </a:ext>
            </a:extLst>
          </p:cNvPr>
          <p:cNvSpPr txBox="1">
            <a:spLocks/>
          </p:cNvSpPr>
          <p:nvPr/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b"/>
          <a:lstStyle>
            <a:lvl1pPr marL="357188" indent="-357188" algn="l" defTabSz="457200" rtl="0" eaLnBrk="1" latinLnBrk="0" hangingPunct="1">
              <a:spcBef>
                <a:spcPts val="1200"/>
              </a:spcBef>
              <a:buClr>
                <a:schemeClr val="accent2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14375" indent="-257175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solidFill>
                  <a:schemeClr val="bg1"/>
                </a:solidFill>
              </a:rPr>
              <a:t>MM, multiple myeloma; RR, relapse/refractory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06D950C-154D-FBA8-4128-15D30E68765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598" y="1629731"/>
            <a:ext cx="10963200" cy="4525200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>
                <a:solidFill>
                  <a:schemeClr val="accent1"/>
                </a:solidFill>
              </a:rPr>
              <a:t>Percentage of Patients Experiencing Nausea Events per Month in the </a:t>
            </a:r>
            <a:r>
              <a:rPr lang="en-GB" b="1" dirty="0" err="1">
                <a:solidFill>
                  <a:schemeClr val="accent1"/>
                </a:solidFill>
              </a:rPr>
              <a:t>SVd</a:t>
            </a:r>
            <a:r>
              <a:rPr lang="en-GB" b="1" dirty="0">
                <a:solidFill>
                  <a:schemeClr val="accent1"/>
                </a:solidFill>
              </a:rPr>
              <a:t> Arm of BOSTON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E7A2A85-FEB7-42DC-D3AC-DBAFD947D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Autofit/>
          </a:bodyPr>
          <a:lstStyle/>
          <a:p>
            <a:r>
              <a:rPr lang="en-GB" sz="2400" dirty="0" err="1"/>
              <a:t>SV</a:t>
            </a:r>
            <a:r>
              <a:rPr lang="en-GB" sz="2400" cap="none" dirty="0" err="1"/>
              <a:t>d</a:t>
            </a:r>
            <a:r>
              <a:rPr lang="en-GB" sz="2400" dirty="0"/>
              <a:t> treatment-related nausea in BOSTON was transient with decreasing incidence after the first month of therapy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6CF9C-AA1A-DD3D-AEE8-AB58F001A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7C1C278-5777-26A1-8D95-D170F4E3229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2"/>
                </a:solidFill>
              </a:rPr>
              <a:t>SVd</a:t>
            </a:r>
            <a:r>
              <a:rPr lang="en-GB" dirty="0">
                <a:solidFill>
                  <a:schemeClr val="tx2"/>
                </a:solidFill>
              </a:rPr>
              <a:t>, </a:t>
            </a:r>
            <a:r>
              <a:rPr lang="en-GB" dirty="0" err="1">
                <a:solidFill>
                  <a:schemeClr val="tx2"/>
                </a:solidFill>
              </a:rPr>
              <a:t>selinexor</a:t>
            </a:r>
            <a:r>
              <a:rPr lang="en-GB" dirty="0">
                <a:solidFill>
                  <a:schemeClr val="tx2"/>
                </a:solidFill>
              </a:rPr>
              <a:t>, bortezomib, dexamethasone</a:t>
            </a:r>
          </a:p>
          <a:p>
            <a:r>
              <a:rPr lang="en-GB" dirty="0" err="1">
                <a:solidFill>
                  <a:schemeClr val="tx2"/>
                </a:solidFill>
              </a:rPr>
              <a:t>Nooka</a:t>
            </a:r>
            <a:r>
              <a:rPr lang="en-GB" dirty="0">
                <a:solidFill>
                  <a:schemeClr val="tx2"/>
                </a:solidFill>
              </a:rPr>
              <a:t> AK, et al. Clin Lymphoma Myeloma Leuk. 2022;7:e526-e531</a:t>
            </a: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966B7F07-AC5E-7CB5-E725-0DB238C5D5D2}"/>
              </a:ext>
            </a:extLst>
          </p:cNvPr>
          <p:cNvSpPr/>
          <p:nvPr/>
        </p:nvSpPr>
        <p:spPr>
          <a:xfrm>
            <a:off x="7432117" y="2614162"/>
            <a:ext cx="3488419" cy="1916308"/>
          </a:xfrm>
          <a:prstGeom prst="roundRect">
            <a:avLst>
              <a:gd name="adj" fmla="val 5836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SVd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arm, nausea events were observed in 50% of patients </a:t>
            </a:r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(% Grade 3).</a:t>
            </a:r>
          </a:p>
          <a:p>
            <a:pPr algn="ctr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SVd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trial protocol required a prophylactic 5-HT3 antagonist to address nausea but allowed for other interventions as required.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2032E8A-DBFF-AAF2-922C-81963D9140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2308414"/>
              </p:ext>
            </p:extLst>
          </p:nvPr>
        </p:nvGraphicFramePr>
        <p:xfrm>
          <a:off x="1055440" y="2145816"/>
          <a:ext cx="5930835" cy="4009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5657FDA-4E35-3E20-43D6-E0873F00AB86}"/>
              </a:ext>
            </a:extLst>
          </p:cNvPr>
          <p:cNvSpPr txBox="1"/>
          <p:nvPr/>
        </p:nvSpPr>
        <p:spPr>
          <a:xfrm rot="16200000">
            <a:off x="-833431" y="3804053"/>
            <a:ext cx="3331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Patients with ≥1 nausea event by grade (%)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6AC04B-4965-8303-8AA1-125929F4DC0B}"/>
              </a:ext>
            </a:extLst>
          </p:cNvPr>
          <p:cNvSpPr txBox="1"/>
          <p:nvPr/>
        </p:nvSpPr>
        <p:spPr>
          <a:xfrm>
            <a:off x="1746000" y="3572316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33.8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12299D-5F25-B2B7-E3AA-892F1095A993}"/>
              </a:ext>
            </a:extLst>
          </p:cNvPr>
          <p:cNvSpPr txBox="1"/>
          <p:nvPr/>
        </p:nvSpPr>
        <p:spPr>
          <a:xfrm>
            <a:off x="2647701" y="4740716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13.1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F14425-F9AB-4B7B-0C83-D9AD4DEDCDF3}"/>
              </a:ext>
            </a:extLst>
          </p:cNvPr>
          <p:cNvSpPr txBox="1"/>
          <p:nvPr/>
        </p:nvSpPr>
        <p:spPr>
          <a:xfrm>
            <a:off x="3572830" y="4985191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8.6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6B9D19-2AD7-1BC7-7645-03295235E0BB}"/>
              </a:ext>
            </a:extLst>
          </p:cNvPr>
          <p:cNvSpPr txBox="1"/>
          <p:nvPr/>
        </p:nvSpPr>
        <p:spPr>
          <a:xfrm>
            <a:off x="4490405" y="5172516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5.2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5C8EF5-C9A7-A5DC-B8D0-EFD8697720DB}"/>
              </a:ext>
            </a:extLst>
          </p:cNvPr>
          <p:cNvSpPr txBox="1"/>
          <p:nvPr/>
        </p:nvSpPr>
        <p:spPr>
          <a:xfrm>
            <a:off x="5385756" y="5051866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7.5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93035E-C582-72AC-5ED3-75D4EAF96B95}"/>
              </a:ext>
            </a:extLst>
          </p:cNvPr>
          <p:cNvSpPr txBox="1"/>
          <p:nvPr/>
        </p:nvSpPr>
        <p:spPr>
          <a:xfrm>
            <a:off x="6290630" y="5188391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5.0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934616-6B97-A263-0B68-9425C97EA15B}"/>
              </a:ext>
            </a:extLst>
          </p:cNvPr>
          <p:cNvSpPr txBox="1"/>
          <p:nvPr/>
        </p:nvSpPr>
        <p:spPr>
          <a:xfrm>
            <a:off x="1956875" y="2416513"/>
            <a:ext cx="77264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In Month 1</a:t>
            </a:r>
          </a:p>
        </p:txBody>
      </p:sp>
      <p:sp>
        <p:nvSpPr>
          <p:cNvPr id="21" name="Rectangular Callout 20">
            <a:extLst>
              <a:ext uri="{FF2B5EF4-FFF2-40B4-BE49-F238E27FC236}">
                <a16:creationId xmlns:a16="http://schemas.microsoft.com/office/drawing/2014/main" id="{2D07ADF7-C9C3-D618-AC0C-943220EC2D68}"/>
              </a:ext>
            </a:extLst>
          </p:cNvPr>
          <p:cNvSpPr/>
          <p:nvPr/>
        </p:nvSpPr>
        <p:spPr>
          <a:xfrm>
            <a:off x="1631003" y="2689941"/>
            <a:ext cx="1424390" cy="575364"/>
          </a:xfrm>
          <a:prstGeom prst="wedgeRectCallout">
            <a:avLst>
              <a:gd name="adj1" fmla="val -29392"/>
              <a:gd name="adj2" fmla="val 88231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94.2%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Patients with nausea resolved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5B17BA-EDA8-263E-9D1D-13DE0D16E716}"/>
              </a:ext>
            </a:extLst>
          </p:cNvPr>
          <p:cNvSpPr txBox="1"/>
          <p:nvPr/>
        </p:nvSpPr>
        <p:spPr>
          <a:xfrm>
            <a:off x="2845149" y="3618296"/>
            <a:ext cx="77264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In Month 2</a:t>
            </a:r>
          </a:p>
        </p:txBody>
      </p:sp>
      <p:sp>
        <p:nvSpPr>
          <p:cNvPr id="23" name="Rectangular Callout 22">
            <a:extLst>
              <a:ext uri="{FF2B5EF4-FFF2-40B4-BE49-F238E27FC236}">
                <a16:creationId xmlns:a16="http://schemas.microsoft.com/office/drawing/2014/main" id="{3C184F25-DEB9-810B-11D9-8E3041B4F3C2}"/>
              </a:ext>
            </a:extLst>
          </p:cNvPr>
          <p:cNvSpPr/>
          <p:nvPr/>
        </p:nvSpPr>
        <p:spPr>
          <a:xfrm>
            <a:off x="2519277" y="3891724"/>
            <a:ext cx="1424390" cy="575364"/>
          </a:xfrm>
          <a:prstGeom prst="wedgeRectCallout">
            <a:avLst>
              <a:gd name="adj1" fmla="val -29392"/>
              <a:gd name="adj2" fmla="val 88231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80.0%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Patients with nausea resolved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B1BDAC-D48C-DF2F-4829-F75A44447006}"/>
              </a:ext>
            </a:extLst>
          </p:cNvPr>
          <p:cNvSpPr txBox="1"/>
          <p:nvPr/>
        </p:nvSpPr>
        <p:spPr>
          <a:xfrm>
            <a:off x="4551896" y="3951747"/>
            <a:ext cx="14827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In Months 3, 4, 5 &amp; 6</a:t>
            </a:r>
          </a:p>
        </p:txBody>
      </p:sp>
      <p:sp>
        <p:nvSpPr>
          <p:cNvPr id="25" name="Rectangular Callout 24">
            <a:extLst>
              <a:ext uri="{FF2B5EF4-FFF2-40B4-BE49-F238E27FC236}">
                <a16:creationId xmlns:a16="http://schemas.microsoft.com/office/drawing/2014/main" id="{5B191342-79CC-8CC8-CA6C-E7BA38DAE98D}"/>
              </a:ext>
            </a:extLst>
          </p:cNvPr>
          <p:cNvSpPr/>
          <p:nvPr/>
        </p:nvSpPr>
        <p:spPr>
          <a:xfrm>
            <a:off x="4151784" y="4225175"/>
            <a:ext cx="2283001" cy="575364"/>
          </a:xfrm>
          <a:prstGeom prst="wedgeRectCallout">
            <a:avLst>
              <a:gd name="adj1" fmla="val -25113"/>
              <a:gd name="adj2" fmla="val -1772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Patients with nausea resolved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BCC8F37-F720-62EC-7FA3-CCCC760CCBDB}"/>
              </a:ext>
            </a:extLst>
          </p:cNvPr>
          <p:cNvCxnSpPr/>
          <p:nvPr/>
        </p:nvCxnSpPr>
        <p:spPr>
          <a:xfrm>
            <a:off x="3519482" y="4925382"/>
            <a:ext cx="3152582" cy="0"/>
          </a:xfrm>
          <a:prstGeom prst="line">
            <a:avLst/>
          </a:prstGeom>
          <a:ln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57667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5E7A2A85-FEB7-42DC-D3AC-DBAFD947D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/>
          </a:bodyPr>
          <a:lstStyle/>
          <a:p>
            <a:r>
              <a:rPr lang="en-GB" dirty="0"/>
              <a:t>How does Selinexor fit into our use of CAR-T?</a:t>
            </a:r>
            <a:br>
              <a:rPr lang="en-GB" dirty="0"/>
            </a:br>
            <a:r>
              <a:rPr lang="en-GB" sz="2200" dirty="0">
                <a:solidFill>
                  <a:schemeClr val="accent1"/>
                </a:solidFill>
              </a:rPr>
              <a:t>Emerging evidence that Selinexor does not impair T-cell health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6CF9C-AA1A-DD3D-AEE8-AB58F001A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7C1C278-5777-26A1-8D95-D170F4E3229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CAR-T, chimeric antigen receptor T-cell;</a:t>
            </a:r>
          </a:p>
          <a:p>
            <a:r>
              <a:rPr lang="da-DK" dirty="0">
                <a:solidFill>
                  <a:schemeClr val="tx2"/>
                </a:solidFill>
              </a:rPr>
              <a:t>Binder AF, et al. Front Immunol. 2023:14:1275329;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441B3E-2ECD-8141-0BB3-69E654F9F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393" y="1484784"/>
            <a:ext cx="7271171" cy="43417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208566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06D950C-154D-FBA8-4128-15D30E68765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b="1" dirty="0">
                <a:solidFill>
                  <a:schemeClr val="accent1"/>
                </a:solidFill>
              </a:rPr>
              <a:t>treatment landscape </a:t>
            </a:r>
            <a:r>
              <a:rPr lang="en-GB" dirty="0"/>
              <a:t>for </a:t>
            </a:r>
            <a:r>
              <a:rPr lang="en-GB" b="1" dirty="0">
                <a:solidFill>
                  <a:schemeClr val="accent1"/>
                </a:solidFill>
              </a:rPr>
              <a:t>early relapsed multiple myeloma </a:t>
            </a:r>
            <a:r>
              <a:rPr lang="en-GB" dirty="0"/>
              <a:t>is expanding, including </a:t>
            </a:r>
            <a:r>
              <a:rPr lang="en-GB" b="1" dirty="0">
                <a:solidFill>
                  <a:schemeClr val="accent1"/>
                </a:solidFill>
              </a:rPr>
              <a:t>CAR-T cell therapies </a:t>
            </a:r>
            <a:r>
              <a:rPr lang="en-GB" dirty="0"/>
              <a:t>now available (prioritised for functional high-risk patients)</a:t>
            </a:r>
          </a:p>
          <a:p>
            <a:r>
              <a:rPr lang="en-GB" b="1" dirty="0">
                <a:solidFill>
                  <a:schemeClr val="accent1"/>
                </a:solidFill>
              </a:rPr>
              <a:t>Early relapse </a:t>
            </a:r>
            <a:r>
              <a:rPr lang="en-GB" dirty="0"/>
              <a:t>management involves </a:t>
            </a:r>
            <a:r>
              <a:rPr lang="en-GB" b="1" dirty="0">
                <a:solidFill>
                  <a:schemeClr val="accent1"/>
                </a:solidFill>
              </a:rPr>
              <a:t>several drug classes</a:t>
            </a:r>
            <a:r>
              <a:rPr lang="en-GB" dirty="0"/>
              <a:t>: </a:t>
            </a:r>
          </a:p>
          <a:p>
            <a:pPr lvl="1"/>
            <a:r>
              <a:rPr lang="en-GB" dirty="0"/>
              <a:t>Immunomodulatory agents, proteasome inhibitors, monoclonal antibodies, XPO1 inhibitors</a:t>
            </a:r>
          </a:p>
          <a:p>
            <a:r>
              <a:rPr lang="en-GB" b="1" dirty="0">
                <a:solidFill>
                  <a:schemeClr val="accent1"/>
                </a:solidFill>
              </a:rPr>
              <a:t>Selinexor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is a first-in-class </a:t>
            </a:r>
            <a:r>
              <a:rPr lang="en-GB" b="1" dirty="0">
                <a:solidFill>
                  <a:schemeClr val="accent1"/>
                </a:solidFill>
              </a:rPr>
              <a:t>XPO1 inhibitor</a:t>
            </a:r>
            <a:r>
              <a:rPr lang="en-GB" dirty="0"/>
              <a:t>. Side effects can be managed through </a:t>
            </a:r>
            <a:r>
              <a:rPr lang="en-GB" b="1" dirty="0">
                <a:solidFill>
                  <a:schemeClr val="accent1"/>
                </a:solidFill>
              </a:rPr>
              <a:t>dose modifications</a:t>
            </a:r>
            <a:r>
              <a:rPr lang="en-GB" dirty="0"/>
              <a:t> and with the use of </a:t>
            </a:r>
            <a:r>
              <a:rPr lang="en-GB" b="1" dirty="0">
                <a:solidFill>
                  <a:schemeClr val="accent1"/>
                </a:solidFill>
              </a:rPr>
              <a:t>antiemetics</a:t>
            </a:r>
          </a:p>
          <a:p>
            <a:r>
              <a:rPr lang="en-GB" b="1" dirty="0">
                <a:solidFill>
                  <a:schemeClr val="accent1"/>
                </a:solidFill>
              </a:rPr>
              <a:t>General principles </a:t>
            </a:r>
            <a:r>
              <a:rPr lang="en-GB" dirty="0"/>
              <a:t>of therapy selection include: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Introducing</a:t>
            </a:r>
            <a:r>
              <a:rPr lang="en-GB" dirty="0"/>
              <a:t> a new </a:t>
            </a:r>
            <a:r>
              <a:rPr lang="en-GB" b="1" dirty="0">
                <a:solidFill>
                  <a:schemeClr val="accent1"/>
                </a:solidFill>
              </a:rPr>
              <a:t>mechanism of action</a:t>
            </a:r>
          </a:p>
          <a:p>
            <a:pPr lvl="1"/>
            <a:r>
              <a:rPr lang="en-GB" dirty="0"/>
              <a:t>Using a </a:t>
            </a:r>
            <a:r>
              <a:rPr lang="en-GB" b="1" dirty="0">
                <a:solidFill>
                  <a:schemeClr val="accent1"/>
                </a:solidFill>
              </a:rPr>
              <a:t>triplet combination</a:t>
            </a:r>
          </a:p>
          <a:p>
            <a:pPr lvl="1"/>
            <a:r>
              <a:rPr lang="en-GB" dirty="0"/>
              <a:t>Selecting the </a:t>
            </a:r>
            <a:r>
              <a:rPr lang="en-GB" b="1" dirty="0">
                <a:solidFill>
                  <a:schemeClr val="accent1"/>
                </a:solidFill>
              </a:rPr>
              <a:t>best combination </a:t>
            </a:r>
            <a:r>
              <a:rPr lang="en-GB" dirty="0"/>
              <a:t>based on </a:t>
            </a:r>
            <a:r>
              <a:rPr lang="en-GB" b="1" dirty="0">
                <a:solidFill>
                  <a:schemeClr val="accent1"/>
                </a:solidFill>
              </a:rPr>
              <a:t>patient, disease </a:t>
            </a:r>
            <a:r>
              <a:rPr lang="en-GB" dirty="0"/>
              <a:t>and </a:t>
            </a:r>
            <a:r>
              <a:rPr lang="en-GB" b="1" dirty="0">
                <a:solidFill>
                  <a:schemeClr val="accent1"/>
                </a:solidFill>
              </a:rPr>
              <a:t>treatment characteristics</a:t>
            </a:r>
          </a:p>
          <a:p>
            <a:pPr lvl="1"/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E7A2A85-FEB7-42DC-D3AC-DBAFD947D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/>
          </a:bodyPr>
          <a:lstStyle/>
          <a:p>
            <a:r>
              <a:rPr lang="en-GB" dirty="0"/>
              <a:t>Key clinical takeaways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6CF9C-AA1A-DD3D-AEE8-AB58F001A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7C1C278-5777-26A1-8D95-D170F4E3229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CAR-T, </a:t>
            </a:r>
            <a:r>
              <a:rPr lang="en-GB" sz="1200" dirty="0">
                <a:solidFill>
                  <a:schemeClr val="tx2"/>
                </a:solidFill>
              </a:rPr>
              <a:t>chimeric antigen receptor T cell;</a:t>
            </a:r>
            <a:r>
              <a:rPr lang="en-GB" dirty="0">
                <a:solidFill>
                  <a:schemeClr val="tx2"/>
                </a:solidFill>
              </a:rPr>
              <a:t> XPO1, exportin-1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B0FF09-311F-3337-4CFD-96D8E2A3EFC3}"/>
              </a:ext>
            </a:extLst>
          </p:cNvPr>
          <p:cNvSpPr/>
          <p:nvPr/>
        </p:nvSpPr>
        <p:spPr>
          <a:xfrm>
            <a:off x="2063552" y="5517232"/>
            <a:ext cx="7560840" cy="504056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 is no “perfect” sequence</a:t>
            </a:r>
          </a:p>
        </p:txBody>
      </p:sp>
    </p:spTree>
    <p:extLst>
      <p:ext uri="{BB962C8B-B14F-4D97-AF65-F5344CB8AC3E}">
        <p14:creationId xmlns:p14="http://schemas.microsoft.com/office/powerpoint/2010/main" val="297957456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a 24">
            <a:extLst>
              <a:ext uri="{FF2B5EF4-FFF2-40B4-BE49-F238E27FC236}">
                <a16:creationId xmlns:a16="http://schemas.microsoft.com/office/drawing/2014/main" id="{81349534-F1AE-7C27-0E16-C4DBA31D1957}"/>
              </a:ext>
            </a:extLst>
          </p:cNvPr>
          <p:cNvSpPr/>
          <p:nvPr/>
        </p:nvSpPr>
        <p:spPr>
          <a:xfrm>
            <a:off x="1132115" y="4161461"/>
            <a:ext cx="8412479" cy="36480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595"/>
              <a:gd name="connsiteY0" fmla="*/ 10126 h 10126"/>
              <a:gd name="connsiteX1" fmla="*/ 595 w 8595"/>
              <a:gd name="connsiteY1" fmla="*/ 0 h 10126"/>
              <a:gd name="connsiteX2" fmla="*/ 8595 w 8595"/>
              <a:gd name="connsiteY2" fmla="*/ 0 h 10126"/>
              <a:gd name="connsiteX3" fmla="*/ 6595 w 8595"/>
              <a:gd name="connsiteY3" fmla="*/ 10000 h 10126"/>
              <a:gd name="connsiteX4" fmla="*/ 0 w 8595"/>
              <a:gd name="connsiteY4" fmla="*/ 10126 h 10126"/>
              <a:gd name="connsiteX0" fmla="*/ 0 w 10000"/>
              <a:gd name="connsiteY0" fmla="*/ 10000 h 10000"/>
              <a:gd name="connsiteX1" fmla="*/ 692 w 10000"/>
              <a:gd name="connsiteY1" fmla="*/ 0 h 10000"/>
              <a:gd name="connsiteX2" fmla="*/ 10000 w 10000"/>
              <a:gd name="connsiteY2" fmla="*/ 0 h 10000"/>
              <a:gd name="connsiteX3" fmla="*/ 9297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230" y="6667"/>
                  <a:pt x="462" y="3333"/>
                  <a:pt x="692" y="0"/>
                </a:cubicBezTo>
                <a:lnTo>
                  <a:pt x="10000" y="0"/>
                </a:lnTo>
                <a:cubicBezTo>
                  <a:pt x="9766" y="3333"/>
                  <a:pt x="9531" y="6667"/>
                  <a:pt x="9297" y="10000"/>
                </a:cubicBezTo>
                <a:lnTo>
                  <a:pt x="0" y="10000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99000">
                <a:schemeClr val="accent6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E7A2A85-FEB7-42DC-D3AC-DBAFD947D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/>
          </a:bodyPr>
          <a:lstStyle/>
          <a:p>
            <a:r>
              <a:rPr lang="en-GB" dirty="0"/>
              <a:t>The evolution of myeloma therapy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6CF9C-AA1A-DD3D-AEE8-AB58F001A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7C1C278-5777-26A1-8D95-D170F4E3229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anchor="b" anchorCtr="0"/>
          <a:lstStyle/>
          <a:p>
            <a:r>
              <a:rPr lang="en-US" dirty="0">
                <a:solidFill>
                  <a:schemeClr val="tx2"/>
                </a:solidFill>
              </a:rPr>
              <a:t>Expert view</a:t>
            </a:r>
            <a:endParaRPr lang="en-GB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CAR-T, chimeric antigen receptor T-cell; Cy, cyclophosphamide; d,  daratumumab; d, dexamethasone; Isa, </a:t>
            </a:r>
            <a:r>
              <a:rPr lang="en-US" dirty="0" err="1">
                <a:solidFill>
                  <a:schemeClr val="tx2"/>
                </a:solidFill>
              </a:rPr>
              <a:t>isatuximab</a:t>
            </a:r>
            <a:r>
              <a:rPr lang="en-US" dirty="0">
                <a:solidFill>
                  <a:schemeClr val="tx2"/>
                </a:solidFill>
              </a:rPr>
              <a:t>; K, carfilzomib; M, melphalan;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PI, proteasome inhibitor; R, lenalidomide; SCT, stem cell transplant; T, thalidomide; V, bortezomib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C6CB49-F273-7D93-9AAC-A8DF45A69E4A}"/>
              </a:ext>
            </a:extLst>
          </p:cNvPr>
          <p:cNvSpPr txBox="1"/>
          <p:nvPr/>
        </p:nvSpPr>
        <p:spPr>
          <a:xfrm>
            <a:off x="7392144" y="4581128"/>
            <a:ext cx="19094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7030A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Novel CAR-T therapies </a:t>
            </a:r>
            <a:br>
              <a:rPr lang="en-US" sz="1000" dirty="0">
                <a:solidFill>
                  <a:srgbClr val="7030A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rgbClr val="7030A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Bispecific/</a:t>
            </a:r>
            <a:r>
              <a:rPr lang="en-US" sz="1000" dirty="0" err="1">
                <a:solidFill>
                  <a:srgbClr val="7030A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trispecific</a:t>
            </a:r>
            <a:r>
              <a:rPr lang="en-US" sz="1000" dirty="0">
                <a:solidFill>
                  <a:srgbClr val="7030A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antibodies</a:t>
            </a:r>
            <a:br>
              <a:rPr lang="en-US" sz="1000" dirty="0">
                <a:solidFill>
                  <a:srgbClr val="7030A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US" sz="1000" dirty="0" err="1">
                <a:solidFill>
                  <a:srgbClr val="7030A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CelMod</a:t>
            </a:r>
            <a:r>
              <a:rPr lang="en-US" sz="1000" dirty="0">
                <a:solidFill>
                  <a:srgbClr val="7030A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agents</a:t>
            </a:r>
          </a:p>
          <a:p>
            <a:pPr algn="ctr"/>
            <a:r>
              <a:rPr lang="en-US" sz="1000" dirty="0" err="1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Venetoclax</a:t>
            </a: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en-US" sz="1000" dirty="0">
                <a:solidFill>
                  <a:schemeClr val="accent6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Multiple small molecules</a:t>
            </a:r>
            <a:br>
              <a:rPr lang="en-US" sz="1000" dirty="0">
                <a:solidFill>
                  <a:schemeClr val="accent6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chemeClr val="accent6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++++++++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AE1E88-D4C4-BD7A-42AF-D50CEE859777}"/>
              </a:ext>
            </a:extLst>
          </p:cNvPr>
          <p:cNvSpPr txBox="1"/>
          <p:nvPr/>
        </p:nvSpPr>
        <p:spPr>
          <a:xfrm>
            <a:off x="5807968" y="4581128"/>
            <a:ext cx="10647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7030A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Daratumumab?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6E67AF-3381-730D-5D06-DA06417EE72A}"/>
              </a:ext>
            </a:extLst>
          </p:cNvPr>
          <p:cNvSpPr txBox="1"/>
          <p:nvPr/>
        </p:nvSpPr>
        <p:spPr>
          <a:xfrm>
            <a:off x="3431704" y="4581128"/>
            <a:ext cx="18822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7030A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CAR-T therapy or </a:t>
            </a:r>
            <a:r>
              <a:rPr lang="en-US" sz="1000" dirty="0" err="1">
                <a:solidFill>
                  <a:srgbClr val="7030A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bispecifics</a:t>
            </a:r>
            <a:r>
              <a:rPr lang="en-US" sz="1000" dirty="0">
                <a:solidFill>
                  <a:srgbClr val="7030A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A6A73D-667C-73A0-2F53-64F59BC763B2}"/>
              </a:ext>
            </a:extLst>
          </p:cNvPr>
          <p:cNvSpPr txBox="1"/>
          <p:nvPr/>
        </p:nvSpPr>
        <p:spPr>
          <a:xfrm>
            <a:off x="2458784" y="4581128"/>
            <a:ext cx="6463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7030A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Isa-</a:t>
            </a:r>
            <a:r>
              <a:rPr lang="en-US" sz="1000" dirty="0" err="1">
                <a:solidFill>
                  <a:srgbClr val="7030A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VRd</a:t>
            </a:r>
            <a:endParaRPr lang="en-US" sz="1000" dirty="0">
              <a:solidFill>
                <a:srgbClr val="7030A0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  <a:p>
            <a:pPr algn="ctr"/>
            <a:r>
              <a:rPr lang="en-US" sz="1000" dirty="0">
                <a:solidFill>
                  <a:srgbClr val="7030A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Isa-</a:t>
            </a:r>
            <a:r>
              <a:rPr lang="en-US" sz="1000" dirty="0" err="1">
                <a:solidFill>
                  <a:srgbClr val="7030A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KRd</a:t>
            </a:r>
            <a:endParaRPr lang="en-US" sz="1000" dirty="0">
              <a:solidFill>
                <a:srgbClr val="7030A0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  <a:p>
            <a:pPr algn="ctr"/>
            <a:r>
              <a:rPr lang="en-US" sz="1000" dirty="0">
                <a:solidFill>
                  <a:srgbClr val="7030A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D-</a:t>
            </a:r>
            <a:r>
              <a:rPr lang="en-US" sz="1000" dirty="0" err="1">
                <a:solidFill>
                  <a:srgbClr val="7030A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KRd</a:t>
            </a:r>
            <a:endParaRPr lang="en-US" sz="1000" dirty="0">
              <a:solidFill>
                <a:srgbClr val="7030A0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D64CC2-EBE6-71DC-F63C-B1AF5E8308D1}"/>
              </a:ext>
            </a:extLst>
          </p:cNvPr>
          <p:cNvSpPr txBox="1"/>
          <p:nvPr/>
        </p:nvSpPr>
        <p:spPr>
          <a:xfrm>
            <a:off x="767408" y="4653136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68B958-9957-400A-56E6-FECC99A8F825}"/>
              </a:ext>
            </a:extLst>
          </p:cNvPr>
          <p:cNvSpPr txBox="1"/>
          <p:nvPr/>
        </p:nvSpPr>
        <p:spPr>
          <a:xfrm>
            <a:off x="767408" y="2564904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Now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0366627D-3791-C321-23B7-72DA39482D08}"/>
              </a:ext>
            </a:extLst>
          </p:cNvPr>
          <p:cNvSpPr/>
          <p:nvPr/>
        </p:nvSpPr>
        <p:spPr>
          <a:xfrm rot="16200000">
            <a:off x="3685877" y="1959809"/>
            <a:ext cx="149773" cy="3106385"/>
          </a:xfrm>
          <a:prstGeom prst="rightBrace">
            <a:avLst>
              <a:gd name="adj1" fmla="val 58202"/>
              <a:gd name="adj2" fmla="val 50000"/>
            </a:avLst>
          </a:prstGeom>
          <a:ln w="1905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29F9E6-D57A-FF0A-709C-62BD5D390E5F}"/>
              </a:ext>
            </a:extLst>
          </p:cNvPr>
          <p:cNvSpPr txBox="1"/>
          <p:nvPr/>
        </p:nvSpPr>
        <p:spPr>
          <a:xfrm>
            <a:off x="3067304" y="3182779"/>
            <a:ext cx="13869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Front line treatment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202F9D-78A1-442E-B63F-35FFA07E9AA0}"/>
              </a:ext>
            </a:extLst>
          </p:cNvPr>
          <p:cNvSpPr/>
          <p:nvPr/>
        </p:nvSpPr>
        <p:spPr>
          <a:xfrm>
            <a:off x="1703512" y="3621509"/>
            <a:ext cx="7848872" cy="5399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A1575EA0-64D7-D731-2884-7D38F19AF5C0}"/>
              </a:ext>
            </a:extLst>
          </p:cNvPr>
          <p:cNvSpPr/>
          <p:nvPr/>
        </p:nvSpPr>
        <p:spPr>
          <a:xfrm>
            <a:off x="1976333" y="3715853"/>
            <a:ext cx="1724809" cy="616134"/>
          </a:xfrm>
          <a:prstGeom prst="cube">
            <a:avLst/>
          </a:prstGeom>
          <a:solidFill>
            <a:schemeClr val="accent1"/>
          </a:solidFill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Induction</a:t>
            </a:r>
          </a:p>
        </p:txBody>
      </p:sp>
      <p:sp>
        <p:nvSpPr>
          <p:cNvPr id="19" name="Cube 18">
            <a:extLst>
              <a:ext uri="{FF2B5EF4-FFF2-40B4-BE49-F238E27FC236}">
                <a16:creationId xmlns:a16="http://schemas.microsoft.com/office/drawing/2014/main" id="{CDE9E380-4EF1-50AC-2197-A8AD12633A0C}"/>
              </a:ext>
            </a:extLst>
          </p:cNvPr>
          <p:cNvSpPr/>
          <p:nvPr/>
        </p:nvSpPr>
        <p:spPr>
          <a:xfrm>
            <a:off x="5493202" y="3715853"/>
            <a:ext cx="1754925" cy="616134"/>
          </a:xfrm>
          <a:prstGeom prst="cube">
            <a:avLst/>
          </a:prstGeom>
          <a:solidFill>
            <a:schemeClr val="tx2"/>
          </a:solidFill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Post consolidation</a:t>
            </a:r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id="{B320C9DD-7321-9D1A-505E-BC2FD30C57D8}"/>
              </a:ext>
            </a:extLst>
          </p:cNvPr>
          <p:cNvSpPr/>
          <p:nvPr/>
        </p:nvSpPr>
        <p:spPr>
          <a:xfrm>
            <a:off x="7452631" y="3715853"/>
            <a:ext cx="1754925" cy="616134"/>
          </a:xfrm>
          <a:prstGeom prst="cube">
            <a:avLst/>
          </a:prstGeom>
          <a:solidFill>
            <a:schemeClr val="tx2">
              <a:lumMod val="75000"/>
            </a:schemeClr>
          </a:solidFill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Rescue</a:t>
            </a:r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99CACCC1-D363-1E08-70F2-8DD101E7DBF1}"/>
              </a:ext>
            </a:extLst>
          </p:cNvPr>
          <p:cNvSpPr/>
          <p:nvPr/>
        </p:nvSpPr>
        <p:spPr>
          <a:xfrm>
            <a:off x="3596127" y="3715853"/>
            <a:ext cx="1724809" cy="616134"/>
          </a:xfrm>
          <a:prstGeom prst="cub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72A777D0-BDEE-B109-EE4F-F76E144323B7}"/>
              </a:ext>
            </a:extLst>
          </p:cNvPr>
          <p:cNvSpPr/>
          <p:nvPr/>
        </p:nvSpPr>
        <p:spPr>
          <a:xfrm rot="16200000">
            <a:off x="6381988" y="2721001"/>
            <a:ext cx="149773" cy="1584000"/>
          </a:xfrm>
          <a:prstGeom prst="rightBrace">
            <a:avLst>
              <a:gd name="adj1" fmla="val 58202"/>
              <a:gd name="adj2" fmla="val 50000"/>
            </a:avLst>
          </a:prstGeom>
          <a:ln w="1905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7C5851-DC39-E729-E3AC-3C1C33274647}"/>
              </a:ext>
            </a:extLst>
          </p:cNvPr>
          <p:cNvSpPr txBox="1"/>
          <p:nvPr/>
        </p:nvSpPr>
        <p:spPr>
          <a:xfrm>
            <a:off x="5977415" y="3182779"/>
            <a:ext cx="9589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Maintenance</a:t>
            </a:r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4B862A6A-A467-7CB9-85E9-74A7416B1CCE}"/>
              </a:ext>
            </a:extLst>
          </p:cNvPr>
          <p:cNvSpPr/>
          <p:nvPr/>
        </p:nvSpPr>
        <p:spPr>
          <a:xfrm rot="16200000">
            <a:off x="8324001" y="2721001"/>
            <a:ext cx="149773" cy="1584000"/>
          </a:xfrm>
          <a:prstGeom prst="rightBrace">
            <a:avLst>
              <a:gd name="adj1" fmla="val 58202"/>
              <a:gd name="adj2" fmla="val 50000"/>
            </a:avLst>
          </a:prstGeom>
          <a:ln w="1905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8F75BF-9D68-F8B9-F2B3-35896F267D02}"/>
              </a:ext>
            </a:extLst>
          </p:cNvPr>
          <p:cNvSpPr txBox="1"/>
          <p:nvPr/>
        </p:nvSpPr>
        <p:spPr>
          <a:xfrm>
            <a:off x="8022824" y="3182779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Relapsed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F7CA1BB-B4DA-8C49-F7E4-BF853E91C13E}"/>
              </a:ext>
            </a:extLst>
          </p:cNvPr>
          <p:cNvSpPr txBox="1"/>
          <p:nvPr/>
        </p:nvSpPr>
        <p:spPr>
          <a:xfrm>
            <a:off x="2482829" y="2175689"/>
            <a:ext cx="5982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VTd</a:t>
            </a:r>
            <a:endParaRPr lang="en-US" sz="1000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  <a:p>
            <a:pPr algn="ctr"/>
            <a:r>
              <a:rPr lang="en-US" sz="1000" dirty="0" err="1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VRd</a:t>
            </a:r>
            <a:endParaRPr lang="en-US" sz="1000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  <a:p>
            <a:pPr algn="ctr"/>
            <a:r>
              <a:rPr lang="en-US" sz="1000" dirty="0" err="1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KRd</a:t>
            </a:r>
            <a:endParaRPr lang="en-US" sz="1000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  <a:p>
            <a:pPr algn="ctr"/>
            <a:r>
              <a:rPr lang="en-US" sz="10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D-VMP</a:t>
            </a:r>
          </a:p>
          <a:p>
            <a:pPr algn="ctr"/>
            <a:r>
              <a:rPr lang="en-US" sz="1000" dirty="0" err="1">
                <a:solidFill>
                  <a:srgbClr val="00B05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DRd</a:t>
            </a:r>
            <a:endParaRPr lang="en-US" sz="1000" dirty="0">
              <a:solidFill>
                <a:srgbClr val="00B050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  <a:p>
            <a:pPr algn="ctr"/>
            <a:r>
              <a:rPr lang="en-US" sz="1000" dirty="0">
                <a:solidFill>
                  <a:srgbClr val="00B05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D-</a:t>
            </a:r>
            <a:r>
              <a:rPr lang="en-US" sz="1000" dirty="0" err="1">
                <a:solidFill>
                  <a:srgbClr val="00B05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VRd</a:t>
            </a:r>
            <a:endParaRPr lang="en-US" sz="1000" dirty="0">
              <a:solidFill>
                <a:srgbClr val="00B050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FEB981-F66C-9F82-B8FF-3ACFB702A41D}"/>
              </a:ext>
            </a:extLst>
          </p:cNvPr>
          <p:cNvSpPr txBox="1"/>
          <p:nvPr/>
        </p:nvSpPr>
        <p:spPr>
          <a:xfrm>
            <a:off x="3868907" y="2945131"/>
            <a:ext cx="15023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SCT +/- More induction</a:t>
            </a:r>
            <a:endParaRPr lang="en-US" sz="1000" dirty="0">
              <a:solidFill>
                <a:srgbClr val="00B050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546154-C425-3CAF-78A7-82913610FDB7}"/>
              </a:ext>
            </a:extLst>
          </p:cNvPr>
          <p:cNvSpPr txBox="1"/>
          <p:nvPr/>
        </p:nvSpPr>
        <p:spPr>
          <a:xfrm>
            <a:off x="5838689" y="2175689"/>
            <a:ext cx="12089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Lenalidomide</a:t>
            </a:r>
            <a:br>
              <a:rPr lang="en-US" sz="10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Bortezomib</a:t>
            </a:r>
            <a:br>
              <a:rPr lang="en-US" sz="10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US" sz="1000" dirty="0" err="1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Ixazomib</a:t>
            </a:r>
            <a:br>
              <a:rPr lang="en-US" sz="10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Lenalidomide + PI</a:t>
            </a:r>
          </a:p>
          <a:p>
            <a:pPr algn="ctr"/>
            <a:r>
              <a:rPr lang="en-US" sz="1000" dirty="0">
                <a:solidFill>
                  <a:srgbClr val="00B05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Carfilzomib</a:t>
            </a:r>
          </a:p>
          <a:p>
            <a:pPr algn="ctr"/>
            <a:r>
              <a:rPr lang="en-US" sz="1000" dirty="0">
                <a:solidFill>
                  <a:srgbClr val="00B05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Combinations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69829B-3E72-8250-BA66-602C1173EDF9}"/>
              </a:ext>
            </a:extLst>
          </p:cNvPr>
          <p:cNvSpPr txBox="1"/>
          <p:nvPr/>
        </p:nvSpPr>
        <p:spPr>
          <a:xfrm>
            <a:off x="7573981" y="2329578"/>
            <a:ext cx="164981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>
                <a:solidFill>
                  <a:srgbClr val="00B05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Idecabtagene</a:t>
            </a:r>
            <a:r>
              <a:rPr lang="en-US" sz="1000" dirty="0">
                <a:solidFill>
                  <a:srgbClr val="00B05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B05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autoleucel</a:t>
            </a:r>
            <a:endParaRPr lang="en-US" sz="1000" dirty="0">
              <a:solidFill>
                <a:srgbClr val="00B050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  <a:p>
            <a:pPr algn="ctr"/>
            <a:r>
              <a:rPr lang="en-US" sz="1000" dirty="0" err="1">
                <a:solidFill>
                  <a:srgbClr val="00B05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Ciltacabtagene</a:t>
            </a:r>
            <a:r>
              <a:rPr lang="en-US" sz="1000" dirty="0">
                <a:solidFill>
                  <a:srgbClr val="00B05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B05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autoleucel</a:t>
            </a:r>
            <a:endParaRPr lang="en-US" sz="1000" dirty="0">
              <a:solidFill>
                <a:srgbClr val="00B050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  <a:p>
            <a:pPr algn="ctr"/>
            <a:r>
              <a:rPr lang="en-US" sz="1000" dirty="0" err="1">
                <a:solidFill>
                  <a:srgbClr val="00B05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Teclistamab</a:t>
            </a:r>
            <a:endParaRPr lang="en-US" sz="1000" dirty="0">
              <a:solidFill>
                <a:srgbClr val="00B050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  <a:p>
            <a:pPr algn="ctr"/>
            <a:r>
              <a:rPr lang="en-US" sz="1000" dirty="0" err="1">
                <a:solidFill>
                  <a:srgbClr val="00B05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Talquetamab</a:t>
            </a:r>
            <a:endParaRPr lang="en-US" sz="1000" dirty="0">
              <a:solidFill>
                <a:srgbClr val="00B050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  <a:p>
            <a:pPr algn="ctr"/>
            <a:r>
              <a:rPr lang="en-US" sz="1000" dirty="0" err="1">
                <a:solidFill>
                  <a:srgbClr val="00B05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Elranatamab</a:t>
            </a:r>
            <a:endParaRPr lang="en-US" sz="1000" dirty="0">
              <a:solidFill>
                <a:srgbClr val="00B050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AEE9DE-45B3-B609-FB5F-C61407EB5472}"/>
              </a:ext>
            </a:extLst>
          </p:cNvPr>
          <p:cNvSpPr txBox="1"/>
          <p:nvPr/>
        </p:nvSpPr>
        <p:spPr>
          <a:xfrm>
            <a:off x="7472464" y="1571132"/>
            <a:ext cx="9941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Bortezomib</a:t>
            </a:r>
          </a:p>
          <a:p>
            <a:pPr algn="ctr"/>
            <a:r>
              <a:rPr lang="en-US" sz="10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Lenalidomide</a:t>
            </a:r>
            <a:br>
              <a:rPr lang="en-US" sz="10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Carfilzomib</a:t>
            </a:r>
            <a:br>
              <a:rPr lang="en-US" sz="10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Pomalidomide</a:t>
            </a:r>
          </a:p>
          <a:p>
            <a:pPr algn="ctr"/>
            <a:r>
              <a:rPr lang="en-US" sz="1000" dirty="0">
                <a:solidFill>
                  <a:srgbClr val="00B05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Selinexor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3664CC-7E98-3F61-1E63-8FC660327F03}"/>
              </a:ext>
            </a:extLst>
          </p:cNvPr>
          <p:cNvSpPr txBox="1"/>
          <p:nvPr/>
        </p:nvSpPr>
        <p:spPr>
          <a:xfrm>
            <a:off x="8500076" y="1571132"/>
            <a:ext cx="9941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Panobinostat</a:t>
            </a:r>
          </a:p>
          <a:p>
            <a:pPr algn="ctr"/>
            <a:r>
              <a:rPr lang="en-US" sz="10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Daratumumab</a:t>
            </a:r>
          </a:p>
          <a:p>
            <a:pPr algn="ctr"/>
            <a:r>
              <a:rPr lang="en-US" sz="1000" dirty="0" err="1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Ixazomib</a:t>
            </a:r>
            <a:endParaRPr lang="en-US" sz="1000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  <a:p>
            <a:pPr algn="ctr"/>
            <a:r>
              <a:rPr lang="en-US" sz="1000" dirty="0" err="1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Elotuzumab</a:t>
            </a:r>
            <a:endParaRPr lang="en-US" sz="1000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  <a:p>
            <a:pPr algn="ctr"/>
            <a:r>
              <a:rPr lang="en-US" sz="1000" dirty="0" err="1">
                <a:solidFill>
                  <a:srgbClr val="00B05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Isatuximab</a:t>
            </a:r>
            <a:endParaRPr lang="en-US" sz="1000" dirty="0">
              <a:solidFill>
                <a:srgbClr val="00B050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86828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B90BE5-2063-CE4C-B3B3-C1772E175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200" dirty="0"/>
              <a:t>Find out more about RRMM in Parts 1 and 2</a:t>
            </a:r>
            <a:br>
              <a:rPr lang="en-GB" sz="3600" dirty="0"/>
            </a:br>
            <a:br>
              <a:rPr lang="en-GB" sz="3600" dirty="0"/>
            </a:br>
            <a:r>
              <a:rPr lang="en-GB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 1: Unmet medical needs in early relapse</a:t>
            </a:r>
            <a:br>
              <a:rPr lang="en-GB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en-GB" sz="1800" dirty="0"/>
            </a:br>
            <a:r>
              <a:rPr lang="en-GB" sz="1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 2: the relevance of adding a new m</a:t>
            </a:r>
            <a:r>
              <a:rPr lang="en-GB" sz="1800" cap="none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</a:t>
            </a:r>
            <a:r>
              <a:rPr lang="en-GB" sz="1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in treating RRMM – an expert view</a:t>
            </a:r>
            <a:br>
              <a:rPr lang="en-GB" sz="3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en-GB" sz="3600" dirty="0"/>
          </a:p>
        </p:txBody>
      </p:sp>
      <p:sp>
        <p:nvSpPr>
          <p:cNvPr id="25603" name="Slide Number Placeholder 1">
            <a:extLst>
              <a:ext uri="{FF2B5EF4-FFF2-40B4-BE49-F238E27FC236}">
                <a16:creationId xmlns:a16="http://schemas.microsoft.com/office/drawing/2014/main" id="{30A4752D-DDFB-4A42-B366-ED88E306C60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0512425" y="6356350"/>
            <a:ext cx="10699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50B39680-A7CE-F14D-A109-F5432E72624F}" type="slidenum">
              <a:rPr lang="en-GB" altLang="en-US" smtClean="0"/>
              <a:pPr eaLnBrk="1" hangingPunct="1"/>
              <a:t>24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FB0CD70C-D2E1-8272-C12D-FF53196F9993}"/>
              </a:ext>
            </a:extLst>
          </p:cNvPr>
          <p:cNvSpPr txBox="1">
            <a:spLocks/>
          </p:cNvSpPr>
          <p:nvPr/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/>
          <a:lstStyle>
            <a:lvl1pPr marL="357188" indent="-357188" algn="l" defTabSz="457200" rtl="0" eaLnBrk="1" latinLnBrk="0" hangingPunct="1">
              <a:spcBef>
                <a:spcPts val="1200"/>
              </a:spcBef>
              <a:buClr>
                <a:schemeClr val="accent2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14375" indent="-257175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</a:rPr>
              <a:t>MM, multiple myeloma; RR, relapsed/refractory;</a:t>
            </a:r>
          </a:p>
        </p:txBody>
      </p:sp>
    </p:spTree>
    <p:extLst>
      <p:ext uri="{BB962C8B-B14F-4D97-AF65-F5344CB8AC3E}">
        <p14:creationId xmlns:p14="http://schemas.microsoft.com/office/powerpoint/2010/main" val="156261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0509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50A8DF8F-A965-254A-A13D-3C88670E2FB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9307" y="1268760"/>
            <a:ext cx="10963200" cy="496855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altLang="en-US" sz="1800" b="1" dirty="0">
                <a:latin typeface="Arial" panose="020B0604020202020204" pitchFamily="34" charset="0"/>
              </a:rPr>
              <a:t>This programme is developed by </a:t>
            </a:r>
            <a:r>
              <a:rPr lang="en-GB" altLang="en-US" sz="1800" b="1" dirty="0"/>
              <a:t>LYMPHOMA &amp; MYELOMA</a:t>
            </a:r>
            <a:r>
              <a:rPr lang="en-GB" altLang="en-US" sz="1800" b="1" dirty="0">
                <a:latin typeface="Arial" panose="020B0604020202020204" pitchFamily="34" charset="0"/>
              </a:rPr>
              <a:t> CONNECT, </a:t>
            </a:r>
            <a:br>
              <a:rPr lang="en-GB" altLang="en-US" sz="1800" b="1" dirty="0">
                <a:latin typeface="Arial" panose="020B0604020202020204" pitchFamily="34" charset="0"/>
              </a:rPr>
            </a:br>
            <a:r>
              <a:rPr lang="en-GB" altLang="en-US" sz="1800" b="1" dirty="0">
                <a:latin typeface="Arial" panose="020B0604020202020204" pitchFamily="34" charset="0"/>
              </a:rPr>
              <a:t>an international group of experts in the field of </a:t>
            </a:r>
            <a:r>
              <a:rPr lang="en-GB" sz="1800" b="1" dirty="0"/>
              <a:t>hematological malignancies.</a:t>
            </a:r>
            <a:endParaRPr lang="en-GB" altLang="en-US" sz="1800" b="1" dirty="0">
              <a:latin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GB" sz="1800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sz="1800" b="1" dirty="0">
                <a:solidFill>
                  <a:schemeClr val="accent1"/>
                </a:solidFill>
                <a:latin typeface="Arial" panose="020B0604020202020204" pitchFamily="34" charset="0"/>
              </a:rPr>
              <a:t>Acknowledgement and disclosures</a:t>
            </a:r>
            <a:endParaRPr lang="en-GB" altLang="en-US" sz="1800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This </a:t>
            </a:r>
            <a:r>
              <a:rPr lang="en-GB" altLang="en-US" sz="1800" dirty="0"/>
              <a:t>LYMPHOMA &amp; MYELOMA </a:t>
            </a:r>
            <a:r>
              <a:rPr lang="en-GB" altLang="en-US" sz="1800" dirty="0">
                <a:latin typeface="Arial" panose="020B0604020202020204" pitchFamily="34" charset="0"/>
              </a:rPr>
              <a:t>CONNECT programme is supported through an independent educational grant from </a:t>
            </a:r>
            <a:r>
              <a:rPr lang="en-GB" sz="1800" dirty="0"/>
              <a:t>Menarini Stemline Oncology</a:t>
            </a:r>
            <a:r>
              <a:rPr lang="en-GB" altLang="en-US" sz="1800" dirty="0">
                <a:latin typeface="Arial" panose="020B0604020202020204" pitchFamily="34" charset="0"/>
              </a:rPr>
              <a:t>. The programme is therefore independent, the content is not influenced by the supporter and is under the sole responsibility of the experts.</a:t>
            </a:r>
            <a:endParaRPr lang="en-GB" sz="1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b="1" dirty="0">
                <a:latin typeface="Arial" panose="020B0604020202020204" pitchFamily="34" charset="0"/>
              </a:rPr>
              <a:t>Please note:</a:t>
            </a:r>
            <a:r>
              <a:rPr lang="en-GB" sz="1800" dirty="0">
                <a:latin typeface="Arial" panose="020B0604020202020204" pitchFamily="34" charset="0"/>
              </a:rPr>
              <a:t> The views expressed within this programme are the personal opinions of the experts. They do not necessarily represent the views of the experts’ institutions, or the rest of the LYMPHOMA &amp; MYELOMA CONNECT group.</a:t>
            </a:r>
          </a:p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</a:rPr>
              <a:t>Expert disclaimer:</a:t>
            </a:r>
          </a:p>
          <a:p>
            <a:r>
              <a:rPr lang="en-GB" sz="1800" b="1" dirty="0">
                <a:solidFill>
                  <a:schemeClr val="accent1"/>
                </a:solidFill>
                <a:latin typeface="Arial" panose="020B0604020202020204" pitchFamily="34" charset="0"/>
              </a:rPr>
              <a:t>Dr Joseph Mikhael </a:t>
            </a:r>
            <a:r>
              <a:rPr lang="en-GB" sz="1800" dirty="0">
                <a:latin typeface="Arial" panose="020B0604020202020204" pitchFamily="34" charset="0"/>
              </a:rPr>
              <a:t>has received financial support/sponsorship for research support, consultation, or speaker fees from the following companies: Amgen, BMS, Janssen, Sanofi</a:t>
            </a: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0B539B-2B35-41E4-A3FE-C1C75548F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9509247" cy="864000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</a:rPr>
              <a:t>Developed by lymphoma &amp; myeloma </a:t>
            </a:r>
            <a:r>
              <a:rPr lang="en-GB" err="1">
                <a:latin typeface="Arial" panose="020B0604020202020204" pitchFamily="34" charset="0"/>
              </a:rPr>
              <a:t>COnnect</a:t>
            </a:r>
            <a:endParaRPr lang="en-GB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7A189A-0A44-4320-923C-33730346F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C7B53F-C89D-92EF-A4EC-981B3F5A80F8}"/>
              </a:ext>
            </a:extLst>
          </p:cNvPr>
          <p:cNvSpPr txBox="1"/>
          <p:nvPr/>
        </p:nvSpPr>
        <p:spPr>
          <a:xfrm>
            <a:off x="-10510" y="-151349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Aileron" charset="0"/>
              <a:ea typeface="Aileron" charset="0"/>
              <a:cs typeface="Aileron" charset="0"/>
            </a:endParaRPr>
          </a:p>
        </p:txBody>
      </p:sp>
      <p:pic>
        <p:nvPicPr>
          <p:cNvPr id="10" name="Picture 9">
            <a:hlinkClick r:id="rId3"/>
            <a:extLst>
              <a:ext uri="{FF2B5EF4-FFF2-40B4-BE49-F238E27FC236}">
                <a16:creationId xmlns:a16="http://schemas.microsoft.com/office/drawing/2014/main" id="{CDB3EADE-2838-E14C-B202-534F77907B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26"/>
          <a:stretch/>
        </p:blipFill>
        <p:spPr>
          <a:xfrm>
            <a:off x="8912965" y="874885"/>
            <a:ext cx="2538805" cy="123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8297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5C5293-E781-C435-CB30-F7468819D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Educational 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29236C-F8A7-36C7-6F79-DCB143CE5FD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Know how to incorporate the </a:t>
            </a:r>
            <a:r>
              <a:rPr lang="en-GB" b="1" dirty="0">
                <a:solidFill>
                  <a:schemeClr val="accent1"/>
                </a:solidFill>
              </a:rPr>
              <a:t>latest scientific and clinical insights on the treatment of MM </a:t>
            </a:r>
            <a:r>
              <a:rPr lang="en-GB" dirty="0"/>
              <a:t>into clinical practice, focusing on the relapsed/refractory setting</a:t>
            </a:r>
          </a:p>
          <a:p>
            <a:r>
              <a:rPr lang="en-GB" dirty="0"/>
              <a:t>Knowing the </a:t>
            </a:r>
            <a:r>
              <a:rPr lang="en-GB" b="1" dirty="0">
                <a:solidFill>
                  <a:schemeClr val="accent1"/>
                </a:solidFill>
              </a:rPr>
              <a:t>MoA</a:t>
            </a:r>
            <a:r>
              <a:rPr lang="en-GB" dirty="0"/>
              <a:t> and how this translates into the </a:t>
            </a:r>
            <a:r>
              <a:rPr lang="en-GB" b="1" dirty="0">
                <a:solidFill>
                  <a:schemeClr val="accent1"/>
                </a:solidFill>
              </a:rPr>
              <a:t>efficacy</a:t>
            </a:r>
            <a:r>
              <a:rPr lang="en-GB" dirty="0"/>
              <a:t> profile of novel drugs</a:t>
            </a:r>
          </a:p>
          <a:p>
            <a:r>
              <a:rPr lang="en-GB" b="1" dirty="0">
                <a:solidFill>
                  <a:schemeClr val="accent1"/>
                </a:solidFill>
              </a:rPr>
              <a:t>Learning from best practices </a:t>
            </a:r>
            <a:r>
              <a:rPr lang="en-GB" dirty="0"/>
              <a:t>on treatment </a:t>
            </a:r>
            <a:r>
              <a:rPr lang="en-GB" b="1" dirty="0">
                <a:solidFill>
                  <a:schemeClr val="accent1"/>
                </a:solidFill>
              </a:rPr>
              <a:t>sequencing</a:t>
            </a:r>
            <a:r>
              <a:rPr lang="en-GB" dirty="0"/>
              <a:t>, treatment </a:t>
            </a:r>
            <a:r>
              <a:rPr lang="en-GB" b="1" dirty="0">
                <a:solidFill>
                  <a:schemeClr val="accent1"/>
                </a:solidFill>
              </a:rPr>
              <a:t>combinations</a:t>
            </a:r>
            <a:r>
              <a:rPr lang="en-GB" dirty="0"/>
              <a:t> and </a:t>
            </a:r>
            <a:r>
              <a:rPr lang="en-GB" b="1" dirty="0">
                <a:solidFill>
                  <a:schemeClr val="accent1"/>
                </a:solidFill>
              </a:rPr>
              <a:t>dosing</a:t>
            </a:r>
            <a:r>
              <a:rPr lang="en-GB" dirty="0"/>
              <a:t> in MM</a:t>
            </a:r>
          </a:p>
          <a:p>
            <a:r>
              <a:rPr lang="en-GB" dirty="0"/>
              <a:t>Knowing the </a:t>
            </a:r>
            <a:r>
              <a:rPr lang="en-GB" b="1" dirty="0">
                <a:solidFill>
                  <a:schemeClr val="accent1"/>
                </a:solidFill>
              </a:rPr>
              <a:t>safety</a:t>
            </a:r>
            <a:r>
              <a:rPr lang="en-GB" dirty="0"/>
              <a:t> profiles of novel drugs and what the best strategies are to prevent or act on side effects 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AA9D47-3F4C-EED9-2084-8C0386EB919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614C66-8920-8A9F-CEE0-F6E6C5335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89115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B90BE5-2063-CE4C-B3B3-C1772E175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/>
              <a:t>Approach to relapsed MM</a:t>
            </a:r>
            <a:br>
              <a:rPr lang="en-GB" sz="3600" dirty="0"/>
            </a:br>
            <a:r>
              <a:rPr lang="en-GB" sz="2800" dirty="0"/>
              <a:t>drug classes, CAR-T and triplet combinations</a:t>
            </a:r>
            <a:endParaRPr lang="en-GB" sz="3600" dirty="0">
              <a:highlight>
                <a:srgbClr val="FFFF00"/>
              </a:highlight>
            </a:endParaRPr>
          </a:p>
        </p:txBody>
      </p:sp>
      <p:sp>
        <p:nvSpPr>
          <p:cNvPr id="25603" name="Slide Number Placeholder 1">
            <a:extLst>
              <a:ext uri="{FF2B5EF4-FFF2-40B4-BE49-F238E27FC236}">
                <a16:creationId xmlns:a16="http://schemas.microsoft.com/office/drawing/2014/main" id="{30A4752D-DDFB-4A42-B366-ED88E306C60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0512425" y="6356350"/>
            <a:ext cx="10699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50B39680-A7CE-F14D-A109-F5432E72624F}" type="slidenum">
              <a:rPr lang="en-GB" altLang="en-US" smtClean="0"/>
              <a:pPr eaLnBrk="1" hangingPunct="1"/>
              <a:t>5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F3C76121-A11A-9C30-07DC-2D440EDC4A61}"/>
              </a:ext>
            </a:extLst>
          </p:cNvPr>
          <p:cNvSpPr txBox="1">
            <a:spLocks/>
          </p:cNvSpPr>
          <p:nvPr/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b"/>
          <a:lstStyle>
            <a:lvl1pPr marL="357188" indent="-357188" algn="l" defTabSz="457200" rtl="0" eaLnBrk="1" latinLnBrk="0" hangingPunct="1">
              <a:spcBef>
                <a:spcPts val="1200"/>
              </a:spcBef>
              <a:buClr>
                <a:schemeClr val="accent2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14375" indent="-257175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solidFill>
                  <a:schemeClr val="bg1"/>
                </a:solidFill>
              </a:rPr>
              <a:t>MM, multiple myeloma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4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06D950C-154D-FBA8-4128-15D30E68765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b="1" dirty="0"/>
              <a:t>Categories</a:t>
            </a:r>
          </a:p>
          <a:p>
            <a:r>
              <a:rPr lang="en-GB" sz="1800" dirty="0"/>
              <a:t>1-3 prior lines AND </a:t>
            </a:r>
            <a:r>
              <a:rPr lang="en-GB" sz="1800" dirty="0">
                <a:solidFill>
                  <a:schemeClr val="tx2"/>
                </a:solidFill>
              </a:rPr>
              <a:t>≥4 </a:t>
            </a:r>
            <a:r>
              <a:rPr lang="en-GB" sz="1800" dirty="0"/>
              <a:t>prior lines</a:t>
            </a:r>
          </a:p>
          <a:p>
            <a:r>
              <a:rPr lang="en-GB" sz="1800" dirty="0"/>
              <a:t>Optimize the use of the 4 major classes of drugs in early relapse (recent incorporation of CAR-T): </a:t>
            </a:r>
          </a:p>
          <a:p>
            <a:pPr lvl="1"/>
            <a:r>
              <a:rPr lang="en-GB" sz="1600" dirty="0"/>
              <a:t>proteasome inhibitors</a:t>
            </a:r>
          </a:p>
          <a:p>
            <a:pPr lvl="1"/>
            <a:r>
              <a:rPr lang="en-GB" sz="1600" dirty="0"/>
              <a:t>immunomodulatory agents</a:t>
            </a:r>
          </a:p>
          <a:p>
            <a:pPr lvl="1"/>
            <a:r>
              <a:rPr lang="en-GB" sz="1600" dirty="0"/>
              <a:t>monoclonal antibodies </a:t>
            </a:r>
          </a:p>
          <a:p>
            <a:pPr lvl="1"/>
            <a:r>
              <a:rPr lang="en-GB" sz="1600" dirty="0"/>
              <a:t>XPO1 inhibitors</a:t>
            </a:r>
          </a:p>
          <a:p>
            <a:pPr marL="0" indent="0">
              <a:buNone/>
            </a:pPr>
            <a:r>
              <a:rPr lang="en-GB" sz="1800" b="1" dirty="0"/>
              <a:t>Principles</a:t>
            </a:r>
          </a:p>
          <a:p>
            <a:pPr indent="-457189">
              <a:buSzPct val="100000"/>
              <a:buFont typeface="+mj-lt"/>
              <a:buAutoNum type="arabicPeriod"/>
            </a:pPr>
            <a:r>
              <a:rPr lang="en-GB" sz="1800" dirty="0"/>
              <a:t>Depth of response matters…</a:t>
            </a:r>
            <a:r>
              <a:rPr lang="en-GB" sz="1800" i="1" dirty="0"/>
              <a:t>likely incorporate MRD soon</a:t>
            </a:r>
          </a:p>
          <a:p>
            <a:pPr indent="-457189">
              <a:buSzPct val="100000"/>
              <a:buFont typeface="+mj-lt"/>
              <a:buAutoNum type="arabicPeriod"/>
            </a:pPr>
            <a:r>
              <a:rPr lang="en-GB" sz="1800" dirty="0"/>
              <a:t>High risk vs. standard risk…</a:t>
            </a:r>
            <a:r>
              <a:rPr lang="en-GB" sz="1800" i="1" dirty="0"/>
              <a:t>more aggressive treatment in high-risk</a:t>
            </a:r>
          </a:p>
          <a:p>
            <a:pPr indent="-457189">
              <a:buSzPct val="100000"/>
              <a:buFont typeface="+mj-lt"/>
              <a:buAutoNum type="arabicPeriod"/>
            </a:pPr>
            <a:r>
              <a:rPr lang="en-GB" sz="1800" dirty="0"/>
              <a:t>Balance efficacy and toxicity…</a:t>
            </a:r>
            <a:r>
              <a:rPr lang="en-GB" sz="1800" i="1" dirty="0"/>
              <a:t>initially and constantly assess</a:t>
            </a:r>
          </a:p>
          <a:p>
            <a:pPr indent="-457189">
              <a:buSzPct val="100000"/>
              <a:buFont typeface="+mj-lt"/>
              <a:buAutoNum type="arabicPeriod"/>
            </a:pPr>
            <a:r>
              <a:rPr lang="en-GB" sz="1800" dirty="0"/>
              <a:t>Overcome drug resistance…</a:t>
            </a:r>
            <a:r>
              <a:rPr lang="en-GB" sz="1800" i="1" dirty="0"/>
              <a:t>change mechanism of action when possible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E7A2A85-FEB7-42DC-D3AC-DBAFD947D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 fontScale="90000"/>
          </a:bodyPr>
          <a:lstStyle/>
          <a:p>
            <a:r>
              <a:rPr lang="en-GB" sz="3100" dirty="0"/>
              <a:t>AN approach to relapsed MM</a:t>
            </a:r>
            <a:br>
              <a:rPr lang="en-GB" sz="3100" dirty="0"/>
            </a:br>
            <a:r>
              <a:rPr lang="en-GB" sz="2700" dirty="0">
                <a:solidFill>
                  <a:schemeClr val="accent1"/>
                </a:solidFill>
              </a:rPr>
              <a:t>Not a simple algorithm of treatment #1, then #2, then #3…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6CF9C-AA1A-DD3D-AEE8-AB58F001A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7C1C278-5777-26A1-8D95-D170F4E3229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Expert view</a:t>
            </a:r>
          </a:p>
          <a:p>
            <a:r>
              <a:rPr lang="en-GB" dirty="0"/>
              <a:t>MM, multiple myeloma; MRD, minimal residual disease; XPO1</a:t>
            </a:r>
            <a:r>
              <a:rPr lang="en-GB" dirty="0">
                <a:solidFill>
                  <a:schemeClr val="tx2"/>
                </a:solidFill>
              </a:rPr>
              <a:t>, exportin-1</a:t>
            </a:r>
          </a:p>
        </p:txBody>
      </p:sp>
    </p:spTree>
    <p:extLst>
      <p:ext uri="{BB962C8B-B14F-4D97-AF65-F5344CB8AC3E}">
        <p14:creationId xmlns:p14="http://schemas.microsoft.com/office/powerpoint/2010/main" val="216656825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ED0C0A4-228F-B0E1-814C-93A2F52B1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20654" y="791745"/>
            <a:ext cx="4601299" cy="391631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03772EF-1867-E0A1-F6B6-7A390B66B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Drugs approved for the treatment of RRmm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595532-3B01-8A06-5611-4A37E6683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100" b="0" i="0" u="none" strike="noStrike" kern="1200" cap="none" spc="0" normalizeH="0" baseline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636CFCB0-1748-AF36-EDBB-CDF8C8316F8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5739887"/>
            <a:ext cx="10180340" cy="981589"/>
          </a:xfrm>
        </p:spPr>
        <p:txBody>
          <a:bodyPr anchor="b" anchorCtr="0"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000" baseline="30000" dirty="0">
                <a:solidFill>
                  <a:schemeClr val="tx2"/>
                </a:solidFill>
              </a:rPr>
              <a:t>a </a:t>
            </a:r>
            <a:r>
              <a:rPr lang="en-GB" sz="1000" dirty="0">
                <a:solidFill>
                  <a:schemeClr val="tx2"/>
                </a:solidFill>
              </a:rPr>
              <a:t>No longer FDA-approved</a:t>
            </a:r>
            <a:br>
              <a:rPr lang="en-GB" sz="1000" dirty="0">
                <a:solidFill>
                  <a:schemeClr val="tx2"/>
                </a:solidFill>
              </a:rPr>
            </a:br>
            <a:r>
              <a:rPr lang="en-GB" sz="1000" baseline="30000" dirty="0">
                <a:solidFill>
                  <a:schemeClr val="tx2"/>
                </a:solidFill>
              </a:rPr>
              <a:t>b</a:t>
            </a:r>
            <a:r>
              <a:rPr lang="en-GB" sz="1000" dirty="0">
                <a:solidFill>
                  <a:schemeClr val="tx2"/>
                </a:solidFill>
              </a:rPr>
              <a:t> Ciltacabtagene autoleucel has received a positive opinion from the CHMP to expand the indication to patients who have received ≥1 prior therapy.</a:t>
            </a:r>
            <a:r>
              <a:rPr lang="en-GB" sz="1000" baseline="30000" dirty="0">
                <a:solidFill>
                  <a:schemeClr val="tx2"/>
                </a:solidFill>
              </a:rPr>
              <a:t>4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000" baseline="30000" dirty="0">
                <a:solidFill>
                  <a:schemeClr val="tx2"/>
                </a:solidFill>
              </a:rPr>
              <a:t>c</a:t>
            </a:r>
            <a:r>
              <a:rPr lang="en-GB" sz="1000" dirty="0">
                <a:solidFill>
                  <a:schemeClr val="tx2"/>
                </a:solidFill>
              </a:rPr>
              <a:t> Idecabtagene vicleucel is approved for the treatment of patients who have received ≥2 prior therapies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000">
                <a:solidFill>
                  <a:schemeClr val="tx2"/>
                </a:solidFill>
              </a:rPr>
              <a:t>CAR </a:t>
            </a:r>
            <a:r>
              <a:rPr lang="en-GB" sz="1000" dirty="0">
                <a:solidFill>
                  <a:schemeClr val="tx2"/>
                </a:solidFill>
              </a:rPr>
              <a:t>T, chimeric antigen receptor T cell; CD38, cluster of differentiation 38; CHMP, Committee for Medicinal Products for Human Use; EMA, European Medicines Agency; HDAC, histone deacetylase; IMiD, immunomodulatory drug; p53, tumour protein 53; PI, proteasome inhibitor; RRMM, relapsed/refractory multiple myeloma; SLAMF7, signalling lymphocyte activation molecule family 7; XPO1, exportin 1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000" dirty="0">
                <a:solidFill>
                  <a:schemeClr val="tx2"/>
                </a:solidFill>
              </a:rPr>
              <a:t>1. Summary of Product Characteristics available from: </a:t>
            </a:r>
            <a:r>
              <a:rPr lang="en-GB" sz="1000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https://www.ema.europa.eu/en/medicines</a:t>
            </a:r>
            <a:r>
              <a:rPr lang="en-GB" sz="1000" dirty="0">
                <a:solidFill>
                  <a:schemeClr val="tx2"/>
                </a:solidFill>
              </a:rPr>
              <a:t>. Last accessed 4 April 2024; 2. US Product Information available from: </a:t>
            </a:r>
            <a:r>
              <a:rPr lang="en-GB" sz="1000" dirty="0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https://www.accessdata.fda.gov/scripts/cder/daf/index.cfm</a:t>
            </a:r>
            <a:r>
              <a:rPr lang="en-GB" sz="1000" dirty="0">
                <a:solidFill>
                  <a:schemeClr val="tx2"/>
                </a:solidFill>
              </a:rPr>
              <a:t>. Last accessed 12 June 2024; 3. Dimopoulos M-A, et al. Clin Lymphoma Myeloma Leuk. 2022;22:460-473; 4. </a:t>
            </a:r>
            <a:r>
              <a:rPr lang="en-GB" sz="1000" dirty="0">
                <a:solidFill>
                  <a:schemeClr val="tx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https://www.ema.europa.eu/en/medicines/human/variation/carvykti</a:t>
            </a:r>
            <a:r>
              <a:rPr lang="en-GB" sz="1000" dirty="0">
                <a:solidFill>
                  <a:schemeClr val="tx2"/>
                </a:solidFill>
              </a:rPr>
              <a:t>. Last accessed 12 June 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FBCF2F-4F24-11F8-7352-8706AE0ACD81}"/>
              </a:ext>
            </a:extLst>
          </p:cNvPr>
          <p:cNvSpPr txBox="1"/>
          <p:nvPr/>
        </p:nvSpPr>
        <p:spPr>
          <a:xfrm>
            <a:off x="8348152" y="3914642"/>
            <a:ext cx="1207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Elranatamab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Talquetamab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Teclistamab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EFD956-75ED-04F4-6E5B-C86295CC43BE}"/>
              </a:ext>
            </a:extLst>
          </p:cNvPr>
          <p:cNvSpPr/>
          <p:nvPr/>
        </p:nvSpPr>
        <p:spPr>
          <a:xfrm>
            <a:off x="3644007" y="1021480"/>
            <a:ext cx="1176604" cy="7155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DFC5128-0F45-B25E-C4D5-A9A7F02A1E03}"/>
              </a:ext>
            </a:extLst>
          </p:cNvPr>
          <p:cNvSpPr/>
          <p:nvPr/>
        </p:nvSpPr>
        <p:spPr>
          <a:xfrm>
            <a:off x="533400" y="791745"/>
            <a:ext cx="647700" cy="22973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23A479-EEE8-8F26-C9FD-970B79FDB614}"/>
              </a:ext>
            </a:extLst>
          </p:cNvPr>
          <p:cNvSpPr txBox="1"/>
          <p:nvPr/>
        </p:nvSpPr>
        <p:spPr>
          <a:xfrm>
            <a:off x="1188594" y="692696"/>
            <a:ext cx="4097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Drugs approved by the EMA and FDA for the treatment of </a:t>
            </a:r>
            <a:b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early RRMM (1-3 prior therapies)</a:t>
            </a:r>
            <a:r>
              <a:rPr lang="en-GB" sz="1200" baseline="30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1,2</a:t>
            </a:r>
            <a:endParaRPr lang="en-GB" sz="120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D1BA7CB-5367-14F8-5308-826DF974FCE7}"/>
              </a:ext>
            </a:extLst>
          </p:cNvPr>
          <p:cNvSpPr/>
          <p:nvPr/>
        </p:nvSpPr>
        <p:spPr>
          <a:xfrm>
            <a:off x="3009766" y="1803081"/>
            <a:ext cx="1533420" cy="49321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HDAC inhibitor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GB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Panobinostat</a:t>
            </a:r>
            <a:r>
              <a:rPr lang="en-GB" sz="1100" b="1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CBF4F3E-7151-572E-6E9D-14B82F2E6DF2}"/>
              </a:ext>
            </a:extLst>
          </p:cNvPr>
          <p:cNvSpPr/>
          <p:nvPr/>
        </p:nvSpPr>
        <p:spPr>
          <a:xfrm>
            <a:off x="1640264" y="4145976"/>
            <a:ext cx="2731595" cy="81217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Monoclonal antibody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GB" sz="11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Daratumumab (anti-CD38)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GB" sz="11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Elotuzumab (anti-SLAMF7)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GB" sz="11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Isatuximab (anti-CD38)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044D9E4-C789-B3DA-D4A0-88BFEBB32D73}"/>
              </a:ext>
            </a:extLst>
          </p:cNvPr>
          <p:cNvSpPr/>
          <p:nvPr/>
        </p:nvSpPr>
        <p:spPr>
          <a:xfrm>
            <a:off x="4394444" y="4560973"/>
            <a:ext cx="1242041" cy="864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 inhibitor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GB" sz="11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Bortezomib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GB" sz="11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Carfilzomib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GB" sz="11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Ixazomib</a:t>
            </a:r>
            <a:endParaRPr lang="en-GB" sz="11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E36AC91-9DA6-8A06-A532-49547BD0302B}"/>
              </a:ext>
            </a:extLst>
          </p:cNvPr>
          <p:cNvSpPr/>
          <p:nvPr/>
        </p:nvSpPr>
        <p:spPr>
          <a:xfrm>
            <a:off x="5694637" y="4687663"/>
            <a:ext cx="1564726" cy="81217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IMiD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GB" sz="11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Lenalidomide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GB" sz="11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Pomalidomide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GB" sz="11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Thalidomide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3462AB3-D5E3-C2B3-297E-99193E880517}"/>
              </a:ext>
            </a:extLst>
          </p:cNvPr>
          <p:cNvSpPr/>
          <p:nvPr/>
        </p:nvSpPr>
        <p:spPr>
          <a:xfrm>
            <a:off x="8400549" y="3914642"/>
            <a:ext cx="2001793" cy="81217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Bispecific antibodies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Elranatamab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Talquetamab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Teclistamab</a:t>
            </a:r>
            <a:endParaRPr lang="en-GB" sz="1100" b="1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74E7755-F6B1-F147-BF7C-ACAF66E2B749}"/>
              </a:ext>
            </a:extLst>
          </p:cNvPr>
          <p:cNvSpPr/>
          <p:nvPr/>
        </p:nvSpPr>
        <p:spPr>
          <a:xfrm>
            <a:off x="7372350" y="3344445"/>
            <a:ext cx="571500" cy="3206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84CE73F-0152-2976-36D2-80E4D8BE624C}"/>
              </a:ext>
            </a:extLst>
          </p:cNvPr>
          <p:cNvSpPr/>
          <p:nvPr/>
        </p:nvSpPr>
        <p:spPr>
          <a:xfrm>
            <a:off x="7507007" y="1558447"/>
            <a:ext cx="1870704" cy="53712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Peptide-drug conjugate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Melphalan flufenamide</a:t>
            </a:r>
            <a:r>
              <a:rPr lang="en-GB" sz="1100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94E51A3-86EE-C8DB-841D-0DA4B2505E67}"/>
              </a:ext>
            </a:extLst>
          </p:cNvPr>
          <p:cNvSpPr/>
          <p:nvPr/>
        </p:nvSpPr>
        <p:spPr>
          <a:xfrm>
            <a:off x="7507007" y="812557"/>
            <a:ext cx="2618433" cy="57193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CAR-T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GB" sz="11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Ciltacabtagene autoleucel</a:t>
            </a:r>
            <a:r>
              <a:rPr lang="en-GB" sz="1100" b="1" baseline="300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GB" sz="11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Idecabtagene vicleucel</a:t>
            </a:r>
            <a:r>
              <a:rPr lang="en-GB" sz="1100" b="1" baseline="300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AD30629-AC47-60DE-6A2A-C221E140ED1E}"/>
              </a:ext>
            </a:extLst>
          </p:cNvPr>
          <p:cNvSpPr/>
          <p:nvPr/>
        </p:nvSpPr>
        <p:spPr>
          <a:xfrm>
            <a:off x="5491201" y="2202095"/>
            <a:ext cx="1205555" cy="39503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r>
              <a:rPr lang="en-GB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XPO1 inhibitor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GB" sz="11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Selinexor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A32421-4C43-A75B-58B5-B5A907C78CCA}"/>
              </a:ext>
            </a:extLst>
          </p:cNvPr>
          <p:cNvSpPr txBox="1"/>
          <p:nvPr/>
        </p:nvSpPr>
        <p:spPr>
          <a:xfrm>
            <a:off x="6183896" y="3257230"/>
            <a:ext cx="1006686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Degradation of</a:t>
            </a:r>
            <a:b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transcription factors</a:t>
            </a:r>
            <a:b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and cell death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0A34F8-F2F4-BA83-0B6C-0421891B46F6}"/>
              </a:ext>
            </a:extLst>
          </p:cNvPr>
          <p:cNvSpPr txBox="1"/>
          <p:nvPr/>
        </p:nvSpPr>
        <p:spPr>
          <a:xfrm>
            <a:off x="5341439" y="4009119"/>
            <a:ext cx="6091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Protein</a:t>
            </a:r>
            <a:b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degradation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ACF67E-2548-C3AD-7A43-176C28568F45}"/>
              </a:ext>
            </a:extLst>
          </p:cNvPr>
          <p:cNvSpPr txBox="1"/>
          <p:nvPr/>
        </p:nvSpPr>
        <p:spPr>
          <a:xfrm>
            <a:off x="5932022" y="3868284"/>
            <a:ext cx="144270" cy="615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4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CRBN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00F1AB-5D6E-93F8-9843-171B12EBCD97}"/>
              </a:ext>
            </a:extLst>
          </p:cNvPr>
          <p:cNvSpPr txBox="1"/>
          <p:nvPr/>
        </p:nvSpPr>
        <p:spPr>
          <a:xfrm>
            <a:off x="4395363" y="3652840"/>
            <a:ext cx="96180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Ubiquitinated</a:t>
            </a:r>
            <a:b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protein aggregates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88688D-14CC-07B7-1C8B-DF4EC007E75C}"/>
              </a:ext>
            </a:extLst>
          </p:cNvPr>
          <p:cNvSpPr txBox="1"/>
          <p:nvPr/>
        </p:nvSpPr>
        <p:spPr>
          <a:xfrm>
            <a:off x="5491201" y="3154742"/>
            <a:ext cx="371897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75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Histones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7AFEDF-66DA-76D4-8D8F-201CD0366E07}"/>
              </a:ext>
            </a:extLst>
          </p:cNvPr>
          <p:cNvSpPr txBox="1"/>
          <p:nvPr/>
        </p:nvSpPr>
        <p:spPr>
          <a:xfrm>
            <a:off x="5191400" y="2824875"/>
            <a:ext cx="158698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75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p53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1EB51A-56F5-D237-F5BB-8A8479834FD9}"/>
              </a:ext>
            </a:extLst>
          </p:cNvPr>
          <p:cNvSpPr txBox="1"/>
          <p:nvPr/>
        </p:nvSpPr>
        <p:spPr>
          <a:xfrm>
            <a:off x="5891331" y="2735698"/>
            <a:ext cx="40075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b="1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Nucleus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7F11D9-F209-0587-74AB-7D92C1368739}"/>
              </a:ext>
            </a:extLst>
          </p:cNvPr>
          <p:cNvSpPr txBox="1"/>
          <p:nvPr/>
        </p:nvSpPr>
        <p:spPr>
          <a:xfrm>
            <a:off x="6672860" y="1160191"/>
            <a:ext cx="31739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b="1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CAR-T</a:t>
            </a:r>
            <a:br>
              <a:rPr lang="en-GB" sz="800" b="1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800" b="1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cell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94FC13-93E9-8554-ADD6-39D05F2F6D85}"/>
              </a:ext>
            </a:extLst>
          </p:cNvPr>
          <p:cNvSpPr txBox="1"/>
          <p:nvPr/>
        </p:nvSpPr>
        <p:spPr>
          <a:xfrm>
            <a:off x="7622177" y="4140890"/>
            <a:ext cx="26449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b="1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 cell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5F90CD-61CE-BAD3-1C38-A156786BA573}"/>
              </a:ext>
            </a:extLst>
          </p:cNvPr>
          <p:cNvSpPr/>
          <p:nvPr/>
        </p:nvSpPr>
        <p:spPr>
          <a:xfrm>
            <a:off x="4135642" y="2858809"/>
            <a:ext cx="628427" cy="485636"/>
          </a:xfrm>
          <a:prstGeom prst="rect">
            <a:avLst/>
          </a:prstGeom>
          <a:solidFill>
            <a:srgbClr val="F3DC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E868D9-9175-B483-1C6F-0DBCBEF3E8EF}"/>
              </a:ext>
            </a:extLst>
          </p:cNvPr>
          <p:cNvSpPr/>
          <p:nvPr/>
        </p:nvSpPr>
        <p:spPr>
          <a:xfrm>
            <a:off x="4105275" y="3011070"/>
            <a:ext cx="69850" cy="143672"/>
          </a:xfrm>
          <a:prstGeom prst="rect">
            <a:avLst/>
          </a:prstGeom>
          <a:solidFill>
            <a:srgbClr val="F3DC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C2F5B8-8203-394F-56D8-774D200ACC7E}"/>
              </a:ext>
            </a:extLst>
          </p:cNvPr>
          <p:cNvSpPr txBox="1"/>
          <p:nvPr/>
        </p:nvSpPr>
        <p:spPr>
          <a:xfrm>
            <a:off x="7567071" y="5179594"/>
            <a:ext cx="2836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Figure adapted from Dimopoulos et al.</a:t>
            </a:r>
            <a:r>
              <a:rPr lang="en-GB" sz="1200" baseline="30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FB7D55-4D49-0609-7569-539C15CF0139}"/>
              </a:ext>
            </a:extLst>
          </p:cNvPr>
          <p:cNvSpPr txBox="1"/>
          <p:nvPr/>
        </p:nvSpPr>
        <p:spPr>
          <a:xfrm>
            <a:off x="4125894" y="2986520"/>
            <a:ext cx="838371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5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Myeloma cell</a:t>
            </a:r>
          </a:p>
        </p:txBody>
      </p:sp>
    </p:spTree>
    <p:extLst>
      <p:ext uri="{BB962C8B-B14F-4D97-AF65-F5344CB8AC3E}">
        <p14:creationId xmlns:p14="http://schemas.microsoft.com/office/powerpoint/2010/main" val="88474286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936BF-35D0-02E0-137D-A7A94214073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714" y="1425575"/>
            <a:ext cx="5192258" cy="4525963"/>
          </a:xfrm>
        </p:spPr>
        <p:txBody>
          <a:bodyPr>
            <a:normAutofit fontScale="92500" lnSpcReduction="10000"/>
          </a:bodyPr>
          <a:lstStyle/>
          <a:p>
            <a:r>
              <a:rPr lang="en-GB" sz="1800" dirty="0"/>
              <a:t>Patients who had received 1-3 lines of therapy were randomised to cilta-cel (n=208) or standard care (n=211)</a:t>
            </a:r>
            <a:r>
              <a:rPr lang="en-GB" sz="1800" baseline="30000" dirty="0"/>
              <a:t>a</a:t>
            </a:r>
            <a:endParaRPr lang="en-GB" sz="1800" dirty="0"/>
          </a:p>
          <a:p>
            <a:r>
              <a:rPr lang="en-GB" sz="1800" dirty="0"/>
              <a:t>All patients were refractory to lenalidomide; 14.4% of cilta-cel group and 15.6% of standard care group were triple-class refractory</a:t>
            </a:r>
          </a:p>
          <a:p>
            <a:r>
              <a:rPr lang="en-GB" sz="1800" dirty="0"/>
              <a:t>Cilta-cel resulted in a significantly lower risk of disease progression or death than standard care (HR, 0.26; 95% CI, 0.18 to 0.38; p&lt;0.001)</a:t>
            </a:r>
          </a:p>
          <a:p>
            <a:r>
              <a:rPr lang="en-GB" sz="1800" dirty="0"/>
              <a:t>ORRs were 84.6% in the cilta-cel group vs 67.3% in the standard care group</a:t>
            </a:r>
          </a:p>
          <a:p>
            <a:r>
              <a:rPr lang="en-GB" sz="1800" dirty="0"/>
              <a:t>Overall, CAR-T–specific adverse events were manageable with appropriate supportive care</a:t>
            </a:r>
          </a:p>
          <a:p>
            <a:r>
              <a:rPr lang="en-GB" sz="1800" dirty="0"/>
              <a:t>Cilta-cel may have a better side effect profile when used earlier in treatment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003E79-34A4-27EB-56C4-163021256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dirty="0"/>
              <a:t>Cartitude-4: cilta-cel </a:t>
            </a:r>
            <a:br>
              <a:rPr lang="en-GB" dirty="0"/>
            </a:br>
            <a:r>
              <a:rPr lang="en-GB" sz="2400" dirty="0">
                <a:solidFill>
                  <a:schemeClr val="accent1"/>
                </a:solidFill>
              </a:rPr>
              <a:t>Recently approved in all relapsed MM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4E3E91-5496-116F-7247-D697D0319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100" b="0" i="0" u="none" strike="noStrike" kern="1200" cap="none" spc="0" normalizeH="0" baseline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36A07-09DC-E627-7C6C-9D146CF40B6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/>
          <a:lstStyle/>
          <a:p>
            <a:r>
              <a:rPr lang="en-GB" baseline="30000" dirty="0">
                <a:solidFill>
                  <a:schemeClr val="tx2"/>
                </a:solidFill>
              </a:rPr>
              <a:t>a</a:t>
            </a:r>
            <a:r>
              <a:rPr lang="en-GB" dirty="0">
                <a:solidFill>
                  <a:schemeClr val="tx2"/>
                </a:solidFill>
              </a:rPr>
              <a:t> 87% received daratumumab, pomalidomide and dexamethasone and 13% received pomalidomide, bortezomib and dexamethasone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sz="1200" dirty="0">
                <a:solidFill>
                  <a:schemeClr val="tx2"/>
                </a:solidFill>
              </a:rPr>
              <a:t>CAR T, chimeric antigen receptor T cell; </a:t>
            </a:r>
            <a:r>
              <a:rPr lang="en-GB" dirty="0">
                <a:solidFill>
                  <a:schemeClr val="tx2"/>
                </a:solidFill>
              </a:rPr>
              <a:t>CI, confidence interval; cilta-cel, ciltacabtagene autoleucel; HR, hazard ratio; MM, multiple myeloma; ORR, overall response rate; Wk, week</a:t>
            </a:r>
          </a:p>
          <a:p>
            <a:r>
              <a:rPr lang="en-GB" dirty="0">
                <a:solidFill>
                  <a:schemeClr val="tx2"/>
                </a:solidFill>
              </a:rPr>
              <a:t>San-Miguel J, et al. New Engl J Med. 2023;389:335-347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945C95-D73F-4B5D-E695-32CC08B51FAF}"/>
              </a:ext>
            </a:extLst>
          </p:cNvPr>
          <p:cNvSpPr txBox="1"/>
          <p:nvPr/>
        </p:nvSpPr>
        <p:spPr>
          <a:xfrm>
            <a:off x="7445247" y="1340118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Progression-free survival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7B4A61-B8DD-B81A-53B1-0F6918634924}"/>
              </a:ext>
            </a:extLst>
          </p:cNvPr>
          <p:cNvSpPr txBox="1"/>
          <p:nvPr/>
        </p:nvSpPr>
        <p:spPr>
          <a:xfrm rot="16200000">
            <a:off x="5914860" y="3022786"/>
            <a:ext cx="1702958" cy="41125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Patients surviving without </a:t>
            </a:r>
            <a:br>
              <a:rPr kumimoji="0" lang="en-GB" sz="11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kumimoji="0" lang="en-GB" sz="11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disease progression (%)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57D194-082E-A78E-4CD8-77D3B4DF76D4}"/>
              </a:ext>
            </a:extLst>
          </p:cNvPr>
          <p:cNvSpPr txBox="1"/>
          <p:nvPr/>
        </p:nvSpPr>
        <p:spPr>
          <a:xfrm>
            <a:off x="7171492" y="4909720"/>
            <a:ext cx="265063" cy="2492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208</a:t>
            </a:r>
          </a:p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211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BF0609-CA15-DFBF-09C8-84206052069C}"/>
              </a:ext>
            </a:extLst>
          </p:cNvPr>
          <p:cNvSpPr txBox="1"/>
          <p:nvPr/>
        </p:nvSpPr>
        <p:spPr>
          <a:xfrm>
            <a:off x="6096000" y="4785070"/>
            <a:ext cx="1063653" cy="498598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Number at risk</a:t>
            </a:r>
          </a:p>
          <a:p>
            <a:pPr marL="0" marR="0" lvl="0" indent="0" algn="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Cilta-cel group</a:t>
            </a:r>
          </a:p>
          <a:p>
            <a:pPr marL="0" marR="0" lvl="0" indent="0" algn="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dirty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Standard-care</a:t>
            </a:r>
          </a:p>
          <a:p>
            <a:pPr marL="0" marR="0" lvl="0" indent="0" algn="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dirty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group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C4BF61-3D7B-76A5-33F3-97CA9EF1C97B}"/>
              </a:ext>
            </a:extLst>
          </p:cNvPr>
          <p:cNvSpPr txBox="1"/>
          <p:nvPr/>
        </p:nvSpPr>
        <p:spPr>
          <a:xfrm>
            <a:off x="7235613" y="4469789"/>
            <a:ext cx="136823" cy="124650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999209-6DE3-5DA7-39B6-94A907457438}"/>
              </a:ext>
            </a:extLst>
          </p:cNvPr>
          <p:cNvSpPr txBox="1"/>
          <p:nvPr/>
        </p:nvSpPr>
        <p:spPr>
          <a:xfrm>
            <a:off x="6974840" y="2004040"/>
            <a:ext cx="265064" cy="124650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0F22F6-0E11-3505-39A5-EF10B4FF9B6B}"/>
              </a:ext>
            </a:extLst>
          </p:cNvPr>
          <p:cNvSpPr txBox="1"/>
          <p:nvPr/>
        </p:nvSpPr>
        <p:spPr>
          <a:xfrm>
            <a:off x="7038961" y="2232640"/>
            <a:ext cx="200943" cy="124650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80C93A-DA64-AC16-9DE0-48189791204A}"/>
              </a:ext>
            </a:extLst>
          </p:cNvPr>
          <p:cNvSpPr txBox="1"/>
          <p:nvPr/>
        </p:nvSpPr>
        <p:spPr>
          <a:xfrm>
            <a:off x="7038961" y="2477115"/>
            <a:ext cx="200943" cy="124650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B1281F-99D2-472B-D7E8-2DF6E8E9EB2F}"/>
              </a:ext>
            </a:extLst>
          </p:cNvPr>
          <p:cNvSpPr txBox="1"/>
          <p:nvPr/>
        </p:nvSpPr>
        <p:spPr>
          <a:xfrm>
            <a:off x="7038961" y="2705715"/>
            <a:ext cx="200943" cy="124650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11D2DE-3816-A7A1-5C99-C63FE7874F0F}"/>
              </a:ext>
            </a:extLst>
          </p:cNvPr>
          <p:cNvSpPr txBox="1"/>
          <p:nvPr/>
        </p:nvSpPr>
        <p:spPr>
          <a:xfrm>
            <a:off x="7038961" y="2934315"/>
            <a:ext cx="200943" cy="124650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3DF4C7-25F8-93D9-940F-63703C9267E3}"/>
              </a:ext>
            </a:extLst>
          </p:cNvPr>
          <p:cNvSpPr txBox="1"/>
          <p:nvPr/>
        </p:nvSpPr>
        <p:spPr>
          <a:xfrm>
            <a:off x="7038961" y="3166090"/>
            <a:ext cx="200943" cy="124650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8ADEA9-FD60-618A-D582-38820BEFF207}"/>
              </a:ext>
            </a:extLst>
          </p:cNvPr>
          <p:cNvSpPr txBox="1"/>
          <p:nvPr/>
        </p:nvSpPr>
        <p:spPr>
          <a:xfrm>
            <a:off x="7038961" y="3413740"/>
            <a:ext cx="200943" cy="124650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E2EE660-1A45-6D95-AC2D-025F624DEEBA}"/>
              </a:ext>
            </a:extLst>
          </p:cNvPr>
          <p:cNvSpPr txBox="1"/>
          <p:nvPr/>
        </p:nvSpPr>
        <p:spPr>
          <a:xfrm>
            <a:off x="7038961" y="3639165"/>
            <a:ext cx="200943" cy="124650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13755F-7F96-40A8-F043-2518634CFF78}"/>
              </a:ext>
            </a:extLst>
          </p:cNvPr>
          <p:cNvSpPr txBox="1"/>
          <p:nvPr/>
        </p:nvSpPr>
        <p:spPr>
          <a:xfrm>
            <a:off x="7038961" y="3867765"/>
            <a:ext cx="200943" cy="124650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220D612-041E-09EA-1BF3-8B16E04468E1}"/>
              </a:ext>
            </a:extLst>
          </p:cNvPr>
          <p:cNvSpPr txBox="1"/>
          <p:nvPr/>
        </p:nvSpPr>
        <p:spPr>
          <a:xfrm>
            <a:off x="7038961" y="4102715"/>
            <a:ext cx="200943" cy="124650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9987E8-267E-11D2-5B67-DCB8879725F5}"/>
              </a:ext>
            </a:extLst>
          </p:cNvPr>
          <p:cNvSpPr txBox="1"/>
          <p:nvPr/>
        </p:nvSpPr>
        <p:spPr>
          <a:xfrm>
            <a:off x="7103081" y="4334490"/>
            <a:ext cx="136823" cy="124650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A26E26-C3BC-45C2-6099-1C7384C4A4C4}"/>
              </a:ext>
            </a:extLst>
          </p:cNvPr>
          <p:cNvSpPr txBox="1"/>
          <p:nvPr/>
        </p:nvSpPr>
        <p:spPr>
          <a:xfrm>
            <a:off x="7463592" y="4909720"/>
            <a:ext cx="265063" cy="2492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177</a:t>
            </a:r>
          </a:p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176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B186DE-A2AE-BB41-A3BC-68EAF3E48251}"/>
              </a:ext>
            </a:extLst>
          </p:cNvPr>
          <p:cNvSpPr txBox="1"/>
          <p:nvPr/>
        </p:nvSpPr>
        <p:spPr>
          <a:xfrm>
            <a:off x="7527713" y="4469789"/>
            <a:ext cx="136823" cy="124650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A541BE-8462-4800-4269-AE125A5653D1}"/>
              </a:ext>
            </a:extLst>
          </p:cNvPr>
          <p:cNvSpPr txBox="1"/>
          <p:nvPr/>
        </p:nvSpPr>
        <p:spPr>
          <a:xfrm>
            <a:off x="7768392" y="4909720"/>
            <a:ext cx="265063" cy="2492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172</a:t>
            </a:r>
          </a:p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133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B833B1F-6EF1-9AAD-61BB-5012ED548E8A}"/>
              </a:ext>
            </a:extLst>
          </p:cNvPr>
          <p:cNvSpPr txBox="1"/>
          <p:nvPr/>
        </p:nvSpPr>
        <p:spPr>
          <a:xfrm>
            <a:off x="7832513" y="4469789"/>
            <a:ext cx="136823" cy="124650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92D9E4-31F4-5DD0-B845-5DA2A47B39B1}"/>
              </a:ext>
            </a:extLst>
          </p:cNvPr>
          <p:cNvSpPr txBox="1"/>
          <p:nvPr/>
        </p:nvSpPr>
        <p:spPr>
          <a:xfrm>
            <a:off x="8066842" y="4909720"/>
            <a:ext cx="265063" cy="2492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166</a:t>
            </a:r>
          </a:p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116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35D296-8B52-BA70-DB3E-705C38FC80FB}"/>
              </a:ext>
            </a:extLst>
          </p:cNvPr>
          <p:cNvSpPr txBox="1"/>
          <p:nvPr/>
        </p:nvSpPr>
        <p:spPr>
          <a:xfrm>
            <a:off x="8130963" y="4469789"/>
            <a:ext cx="136823" cy="124650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1B49382-B457-32EA-74D8-0AE9E2FFDCE4}"/>
              </a:ext>
            </a:extLst>
          </p:cNvPr>
          <p:cNvSpPr txBox="1"/>
          <p:nvPr/>
        </p:nvSpPr>
        <p:spPr>
          <a:xfrm>
            <a:off x="8352592" y="4909720"/>
            <a:ext cx="265063" cy="2492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146</a:t>
            </a:r>
          </a:p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3A8F64B-55A7-00DA-2C97-0B8211BE644A}"/>
              </a:ext>
            </a:extLst>
          </p:cNvPr>
          <p:cNvSpPr txBox="1"/>
          <p:nvPr/>
        </p:nvSpPr>
        <p:spPr>
          <a:xfrm>
            <a:off x="8384653" y="4469789"/>
            <a:ext cx="200943" cy="124650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01F5C55-1283-972D-1D66-CB8C429B1181}"/>
              </a:ext>
            </a:extLst>
          </p:cNvPr>
          <p:cNvSpPr txBox="1"/>
          <p:nvPr/>
        </p:nvSpPr>
        <p:spPr>
          <a:xfrm>
            <a:off x="8686277" y="4909720"/>
            <a:ext cx="200943" cy="2492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94</a:t>
            </a:r>
          </a:p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C4F76CA-BAFC-50C7-0CC1-679E566DAF3C}"/>
              </a:ext>
            </a:extLst>
          </p:cNvPr>
          <p:cNvSpPr txBox="1"/>
          <p:nvPr/>
        </p:nvSpPr>
        <p:spPr>
          <a:xfrm>
            <a:off x="8686278" y="4469789"/>
            <a:ext cx="200943" cy="124650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B34EE72-DA21-3A50-55E8-F4426CFB15F0}"/>
              </a:ext>
            </a:extLst>
          </p:cNvPr>
          <p:cNvSpPr txBox="1"/>
          <p:nvPr/>
        </p:nvSpPr>
        <p:spPr>
          <a:xfrm>
            <a:off x="8984727" y="4909720"/>
            <a:ext cx="200943" cy="2492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45</a:t>
            </a:r>
          </a:p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DC96B4-1252-ACC7-D819-ACEC7C383AAF}"/>
              </a:ext>
            </a:extLst>
          </p:cNvPr>
          <p:cNvSpPr txBox="1"/>
          <p:nvPr/>
        </p:nvSpPr>
        <p:spPr>
          <a:xfrm>
            <a:off x="8984728" y="4469789"/>
            <a:ext cx="200943" cy="124650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D457B6A-39C6-BD5E-BAC4-A11E3878E367}"/>
              </a:ext>
            </a:extLst>
          </p:cNvPr>
          <p:cNvSpPr txBox="1"/>
          <p:nvPr/>
        </p:nvSpPr>
        <p:spPr>
          <a:xfrm>
            <a:off x="9273652" y="4909720"/>
            <a:ext cx="200943" cy="2492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22</a:t>
            </a:r>
          </a:p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D62B863-839D-8833-E188-1CAD591AD1AA}"/>
              </a:ext>
            </a:extLst>
          </p:cNvPr>
          <p:cNvSpPr txBox="1"/>
          <p:nvPr/>
        </p:nvSpPr>
        <p:spPr>
          <a:xfrm>
            <a:off x="9273653" y="4469789"/>
            <a:ext cx="200943" cy="124650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20C03B0-A5E8-D176-00D1-857A68A2B050}"/>
              </a:ext>
            </a:extLst>
          </p:cNvPr>
          <p:cNvSpPr txBox="1"/>
          <p:nvPr/>
        </p:nvSpPr>
        <p:spPr>
          <a:xfrm>
            <a:off x="9604162" y="4909720"/>
            <a:ext cx="136823" cy="2492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</a:t>
            </a:r>
          </a:p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86A9A63-2C90-4651-1490-931910D08261}"/>
              </a:ext>
            </a:extLst>
          </p:cNvPr>
          <p:cNvSpPr txBox="1"/>
          <p:nvPr/>
        </p:nvSpPr>
        <p:spPr>
          <a:xfrm>
            <a:off x="9572103" y="4469789"/>
            <a:ext cx="200943" cy="124650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634996E-0F79-BA16-FA2E-9F71C8C76FB1}"/>
              </a:ext>
            </a:extLst>
          </p:cNvPr>
          <p:cNvSpPr txBox="1"/>
          <p:nvPr/>
        </p:nvSpPr>
        <p:spPr>
          <a:xfrm>
            <a:off x="9889912" y="4909720"/>
            <a:ext cx="136823" cy="2492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B45E4D4-2E9D-3ACA-B583-E7FA18B31E09}"/>
              </a:ext>
            </a:extLst>
          </p:cNvPr>
          <p:cNvSpPr txBox="1"/>
          <p:nvPr/>
        </p:nvSpPr>
        <p:spPr>
          <a:xfrm>
            <a:off x="9857853" y="4469789"/>
            <a:ext cx="200943" cy="124650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DD680DB-44D0-C6D0-5B6D-A52184E0DFEC}"/>
              </a:ext>
            </a:extLst>
          </p:cNvPr>
          <p:cNvSpPr txBox="1"/>
          <p:nvPr/>
        </p:nvSpPr>
        <p:spPr>
          <a:xfrm>
            <a:off x="10197887" y="4909720"/>
            <a:ext cx="136823" cy="2492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15EF41C-E625-5C85-E33E-C647C393378A}"/>
              </a:ext>
            </a:extLst>
          </p:cNvPr>
          <p:cNvSpPr txBox="1"/>
          <p:nvPr/>
        </p:nvSpPr>
        <p:spPr>
          <a:xfrm>
            <a:off x="10165828" y="4469789"/>
            <a:ext cx="200943" cy="124650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73422E5-F36E-970F-4063-B46231D9971B}"/>
              </a:ext>
            </a:extLst>
          </p:cNvPr>
          <p:cNvSpPr txBox="1"/>
          <p:nvPr/>
        </p:nvSpPr>
        <p:spPr>
          <a:xfrm>
            <a:off x="8736678" y="4010235"/>
            <a:ext cx="1823182" cy="1938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srgbClr val="C6573B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Standard care group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CAE1047-5EC7-0EEA-3667-94D94B92CF30}"/>
              </a:ext>
            </a:extLst>
          </p:cNvPr>
          <p:cNvSpPr txBox="1"/>
          <p:nvPr/>
        </p:nvSpPr>
        <p:spPr>
          <a:xfrm>
            <a:off x="9440758" y="2745794"/>
            <a:ext cx="1324649" cy="1938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Cilta-cel group</a:t>
            </a:r>
          </a:p>
        </p:txBody>
      </p:sp>
      <p:pic>
        <p:nvPicPr>
          <p:cNvPr id="57" name="Graphic 56">
            <a:extLst>
              <a:ext uri="{FF2B5EF4-FFF2-40B4-BE49-F238E27FC236}">
                <a16:creationId xmlns:a16="http://schemas.microsoft.com/office/drawing/2014/main" id="{8F9FCF3D-266E-191B-4964-190113D89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37253" y="1986875"/>
            <a:ext cx="4176362" cy="246686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F38DD0E9-A494-C3C6-C4EB-F936CB7195E2}"/>
              </a:ext>
            </a:extLst>
          </p:cNvPr>
          <p:cNvSpPr txBox="1"/>
          <p:nvPr/>
        </p:nvSpPr>
        <p:spPr>
          <a:xfrm>
            <a:off x="7304023" y="1820251"/>
            <a:ext cx="335597" cy="124650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Wk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2FF73A-7FB7-07C3-8F91-D45448B37055}"/>
              </a:ext>
            </a:extLst>
          </p:cNvPr>
          <p:cNvSpPr txBox="1"/>
          <p:nvPr/>
        </p:nvSpPr>
        <p:spPr>
          <a:xfrm>
            <a:off x="8521969" y="4660420"/>
            <a:ext cx="529559" cy="1384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Months</a:t>
            </a:r>
          </a:p>
        </p:txBody>
      </p:sp>
    </p:spTree>
    <p:extLst>
      <p:ext uri="{BB962C8B-B14F-4D97-AF65-F5344CB8AC3E}">
        <p14:creationId xmlns:p14="http://schemas.microsoft.com/office/powerpoint/2010/main" val="134300324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5E7A2A85-FEB7-42DC-D3AC-DBAFD947D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 fontScale="90000"/>
          </a:bodyPr>
          <a:lstStyle/>
          <a:p>
            <a:r>
              <a:rPr lang="en-GB" sz="3100" dirty="0">
                <a:solidFill>
                  <a:schemeClr val="tx2"/>
                </a:solidFill>
              </a:rPr>
              <a:t>Patient outcomes in real-world practice</a:t>
            </a:r>
            <a:br>
              <a:rPr lang="en-GB" sz="3100" dirty="0">
                <a:solidFill>
                  <a:schemeClr val="tx2"/>
                </a:solidFill>
              </a:rPr>
            </a:br>
            <a:r>
              <a:rPr lang="en-GB" sz="2700" dirty="0">
                <a:solidFill>
                  <a:schemeClr val="accent1"/>
                </a:solidFill>
              </a:rPr>
              <a:t>Only few patients with MM reach later lines of therapy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6CF9C-AA1A-DD3D-AEE8-AB58F001A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7C1C278-5777-26A1-8D95-D170F4E3229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MM, multiple myeloma</a:t>
            </a:r>
          </a:p>
          <a:p>
            <a:r>
              <a:rPr lang="en-GB" dirty="0">
                <a:solidFill>
                  <a:schemeClr val="tx2"/>
                </a:solidFill>
              </a:rPr>
              <a:t>Yong K, et al. Br J Haematol. 2016;175:252-264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1E82FF-07AF-BDDD-8989-38B7C93379B0}"/>
              </a:ext>
            </a:extLst>
          </p:cNvPr>
          <p:cNvSpPr/>
          <p:nvPr/>
        </p:nvSpPr>
        <p:spPr>
          <a:xfrm>
            <a:off x="8499444" y="4674063"/>
            <a:ext cx="1948865" cy="21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0927" tIns="30465" rIns="60927" bIns="30465">
            <a:spAutoFit/>
          </a:bodyPr>
          <a:lstStyle/>
          <a:p>
            <a:pPr algn="r"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i="1" dirty="0">
                <a:latin typeface="Arial" charset="0"/>
                <a:ea typeface="ＭＳ Ｐゴシック" pitchFamily="34" charset="-128"/>
                <a:cs typeface="Arial" charset="0"/>
              </a:rPr>
              <a:t>Figure adapted from Yong et al.</a:t>
            </a:r>
            <a:endParaRPr lang="en-GB" sz="800" i="1" dirty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0C3D03-086A-C4C6-1F36-704DDB44D76A}"/>
              </a:ext>
            </a:extLst>
          </p:cNvPr>
          <p:cNvSpPr txBox="1"/>
          <p:nvPr/>
        </p:nvSpPr>
        <p:spPr>
          <a:xfrm>
            <a:off x="3700136" y="4043051"/>
            <a:ext cx="709490" cy="553998"/>
          </a:xfrm>
          <a:prstGeom prst="rect">
            <a:avLst/>
          </a:prstGeom>
          <a:noFill/>
          <a:ln w="12700">
            <a:noFill/>
          </a:ln>
        </p:spPr>
        <p:txBody>
          <a:bodyPr wrap="none" lIns="45720" tIns="91440" rIns="45720" bIns="91440" rtlCol="0">
            <a:spAutoFit/>
          </a:bodyPr>
          <a:lstStyle/>
          <a:p>
            <a:pPr algn="ctr" defTabSz="9142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34%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4FA896-457F-3539-6E38-8D06734B5DBA}"/>
              </a:ext>
            </a:extLst>
          </p:cNvPr>
          <p:cNvSpPr txBox="1"/>
          <p:nvPr/>
        </p:nvSpPr>
        <p:spPr>
          <a:xfrm>
            <a:off x="5278024" y="4043051"/>
            <a:ext cx="709490" cy="553998"/>
          </a:xfrm>
          <a:prstGeom prst="rect">
            <a:avLst/>
          </a:prstGeom>
          <a:noFill/>
          <a:ln w="12700">
            <a:noFill/>
          </a:ln>
        </p:spPr>
        <p:txBody>
          <a:bodyPr wrap="none" lIns="45720" tIns="91440" rIns="45720" bIns="91440" rtlCol="0">
            <a:spAutoFit/>
          </a:bodyPr>
          <a:lstStyle/>
          <a:p>
            <a:pPr algn="ctr" defTabSz="9142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23%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B252BD-EE97-974A-BFDB-064B9DA6E0FD}"/>
              </a:ext>
            </a:extLst>
          </p:cNvPr>
          <p:cNvSpPr txBox="1"/>
          <p:nvPr/>
        </p:nvSpPr>
        <p:spPr>
          <a:xfrm>
            <a:off x="6811843" y="4043051"/>
            <a:ext cx="709490" cy="553998"/>
          </a:xfrm>
          <a:prstGeom prst="rect">
            <a:avLst/>
          </a:prstGeom>
          <a:noFill/>
          <a:ln w="12700">
            <a:noFill/>
          </a:ln>
        </p:spPr>
        <p:txBody>
          <a:bodyPr wrap="none" lIns="45720" tIns="91440" rIns="45720" bIns="91440" rtlCol="0">
            <a:spAutoFit/>
          </a:bodyPr>
          <a:lstStyle/>
          <a:p>
            <a:pPr algn="ctr" defTabSz="9142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23%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5D66C9-3F3E-FD12-5C45-F4CB2696F728}"/>
              </a:ext>
            </a:extLst>
          </p:cNvPr>
          <p:cNvSpPr txBox="1"/>
          <p:nvPr/>
        </p:nvSpPr>
        <p:spPr>
          <a:xfrm>
            <a:off x="8357975" y="4043051"/>
            <a:ext cx="709490" cy="553998"/>
          </a:xfrm>
          <a:prstGeom prst="rect">
            <a:avLst/>
          </a:prstGeom>
          <a:noFill/>
          <a:ln w="12700">
            <a:noFill/>
          </a:ln>
        </p:spPr>
        <p:txBody>
          <a:bodyPr wrap="none" lIns="45720" tIns="91440" rIns="45720" bIns="91440" rtlCol="0">
            <a:spAutoFit/>
          </a:bodyPr>
          <a:lstStyle/>
          <a:p>
            <a:pPr algn="ctr" defTabSz="9142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14%</a:t>
            </a:r>
          </a:p>
        </p:txBody>
      </p:sp>
      <p:sp>
        <p:nvSpPr>
          <p:cNvPr id="16" name="Down Arrow 34">
            <a:extLst>
              <a:ext uri="{FF2B5EF4-FFF2-40B4-BE49-F238E27FC236}">
                <a16:creationId xmlns:a16="http://schemas.microsoft.com/office/drawing/2014/main" id="{7AC4A765-DF33-E763-3E1B-AD78024AA0F7}"/>
              </a:ext>
            </a:extLst>
          </p:cNvPr>
          <p:cNvSpPr/>
          <p:nvPr/>
        </p:nvSpPr>
        <p:spPr>
          <a:xfrm>
            <a:off x="3852076" y="3451238"/>
            <a:ext cx="402077" cy="627889"/>
          </a:xfrm>
          <a:prstGeom prst="downArrow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45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Down Arrow 35">
            <a:extLst>
              <a:ext uri="{FF2B5EF4-FFF2-40B4-BE49-F238E27FC236}">
                <a16:creationId xmlns:a16="http://schemas.microsoft.com/office/drawing/2014/main" id="{C8BFEB26-4E0F-C9D2-DC67-66A9392ADCB4}"/>
              </a:ext>
            </a:extLst>
          </p:cNvPr>
          <p:cNvSpPr/>
          <p:nvPr/>
        </p:nvSpPr>
        <p:spPr>
          <a:xfrm>
            <a:off x="5426707" y="3352409"/>
            <a:ext cx="402077" cy="726719"/>
          </a:xfrm>
          <a:prstGeom prst="downArrow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45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Down Arrow 36">
            <a:extLst>
              <a:ext uri="{FF2B5EF4-FFF2-40B4-BE49-F238E27FC236}">
                <a16:creationId xmlns:a16="http://schemas.microsoft.com/office/drawing/2014/main" id="{25D13CA8-E0E3-7B52-F2C7-420DC9164592}"/>
              </a:ext>
            </a:extLst>
          </p:cNvPr>
          <p:cNvSpPr/>
          <p:nvPr/>
        </p:nvSpPr>
        <p:spPr>
          <a:xfrm>
            <a:off x="6964695" y="3276675"/>
            <a:ext cx="402077" cy="802451"/>
          </a:xfrm>
          <a:prstGeom prst="downArrow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45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Down Arrow 37">
            <a:extLst>
              <a:ext uri="{FF2B5EF4-FFF2-40B4-BE49-F238E27FC236}">
                <a16:creationId xmlns:a16="http://schemas.microsoft.com/office/drawing/2014/main" id="{D97F9E7B-68C1-A394-9390-0D7ACD2D1377}"/>
              </a:ext>
            </a:extLst>
          </p:cNvPr>
          <p:cNvSpPr/>
          <p:nvPr/>
        </p:nvSpPr>
        <p:spPr>
          <a:xfrm>
            <a:off x="8499444" y="3141876"/>
            <a:ext cx="402077" cy="937251"/>
          </a:xfrm>
          <a:prstGeom prst="downArrow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45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F47592-6C2C-403B-1985-263F070E66F1}"/>
              </a:ext>
            </a:extLst>
          </p:cNvPr>
          <p:cNvGrpSpPr/>
          <p:nvPr/>
        </p:nvGrpSpPr>
        <p:grpSpPr>
          <a:xfrm>
            <a:off x="2393509" y="2299989"/>
            <a:ext cx="7791451" cy="1305292"/>
            <a:chOff x="708025" y="1778000"/>
            <a:chExt cx="7791450" cy="1574800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71BF2D22-679E-E09A-9E94-27BF70FE3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1905000"/>
              <a:ext cx="1557338" cy="1320800"/>
            </a:xfrm>
            <a:custGeom>
              <a:avLst/>
              <a:gdLst>
                <a:gd name="T0" fmla="*/ 0 w 981"/>
                <a:gd name="T1" fmla="*/ 0 h 832"/>
                <a:gd name="T2" fmla="*/ 0 w 981"/>
                <a:gd name="T3" fmla="*/ 832 h 832"/>
                <a:gd name="T4" fmla="*/ 981 w 981"/>
                <a:gd name="T5" fmla="*/ 752 h 832"/>
                <a:gd name="T6" fmla="*/ 981 w 981"/>
                <a:gd name="T7" fmla="*/ 80 h 832"/>
                <a:gd name="T8" fmla="*/ 0 w 981"/>
                <a:gd name="T9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1" h="832">
                  <a:moveTo>
                    <a:pt x="0" y="0"/>
                  </a:moveTo>
                  <a:lnTo>
                    <a:pt x="0" y="832"/>
                  </a:lnTo>
                  <a:lnTo>
                    <a:pt x="981" y="752"/>
                  </a:lnTo>
                  <a:lnTo>
                    <a:pt x="981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4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505050"/>
                </a:solidFill>
                <a:latin typeface="Calibri"/>
                <a:ea typeface="Geneva" charset="0"/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C8DBF041-D74B-EEBF-143B-D7D2B9392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25" y="1778000"/>
              <a:ext cx="1558925" cy="1574800"/>
            </a:xfrm>
            <a:custGeom>
              <a:avLst/>
              <a:gdLst>
                <a:gd name="T0" fmla="*/ 0 w 982"/>
                <a:gd name="T1" fmla="*/ 0 h 992"/>
                <a:gd name="T2" fmla="*/ 0 w 982"/>
                <a:gd name="T3" fmla="*/ 992 h 992"/>
                <a:gd name="T4" fmla="*/ 982 w 982"/>
                <a:gd name="T5" fmla="*/ 912 h 992"/>
                <a:gd name="T6" fmla="*/ 982 w 982"/>
                <a:gd name="T7" fmla="*/ 80 h 992"/>
                <a:gd name="T8" fmla="*/ 0 w 982"/>
                <a:gd name="T9" fmla="*/ 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2" h="992">
                  <a:moveTo>
                    <a:pt x="0" y="0"/>
                  </a:moveTo>
                  <a:lnTo>
                    <a:pt x="0" y="992"/>
                  </a:lnTo>
                  <a:lnTo>
                    <a:pt x="982" y="912"/>
                  </a:lnTo>
                  <a:lnTo>
                    <a:pt x="982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4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505050"/>
                </a:solidFill>
                <a:latin typeface="Calibri"/>
                <a:ea typeface="Geneva" charset="0"/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AF340346-15F4-F34E-41B7-8D15A908E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288" y="2032000"/>
              <a:ext cx="1558925" cy="1066800"/>
            </a:xfrm>
            <a:custGeom>
              <a:avLst/>
              <a:gdLst>
                <a:gd name="T0" fmla="*/ 0 w 982"/>
                <a:gd name="T1" fmla="*/ 0 h 672"/>
                <a:gd name="T2" fmla="*/ 0 w 982"/>
                <a:gd name="T3" fmla="*/ 672 h 672"/>
                <a:gd name="T4" fmla="*/ 982 w 982"/>
                <a:gd name="T5" fmla="*/ 592 h 672"/>
                <a:gd name="T6" fmla="*/ 982 w 982"/>
                <a:gd name="T7" fmla="*/ 80 h 672"/>
                <a:gd name="T8" fmla="*/ 0 w 982"/>
                <a:gd name="T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2" h="672">
                  <a:moveTo>
                    <a:pt x="0" y="0"/>
                  </a:moveTo>
                  <a:lnTo>
                    <a:pt x="0" y="672"/>
                  </a:lnTo>
                  <a:lnTo>
                    <a:pt x="982" y="592"/>
                  </a:lnTo>
                  <a:lnTo>
                    <a:pt x="982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4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505050"/>
                </a:solidFill>
                <a:latin typeface="Calibri"/>
                <a:ea typeface="Geneva" charset="0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44B50B24-7DBC-B76C-8BF5-88B899EF4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3213" y="2159000"/>
              <a:ext cx="1557338" cy="812800"/>
            </a:xfrm>
            <a:custGeom>
              <a:avLst/>
              <a:gdLst>
                <a:gd name="T0" fmla="*/ 0 w 981"/>
                <a:gd name="T1" fmla="*/ 0 h 512"/>
                <a:gd name="T2" fmla="*/ 0 w 981"/>
                <a:gd name="T3" fmla="*/ 512 h 512"/>
                <a:gd name="T4" fmla="*/ 981 w 981"/>
                <a:gd name="T5" fmla="*/ 432 h 512"/>
                <a:gd name="T6" fmla="*/ 981 w 981"/>
                <a:gd name="T7" fmla="*/ 80 h 512"/>
                <a:gd name="T8" fmla="*/ 0 w 981"/>
                <a:gd name="T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1" h="512">
                  <a:moveTo>
                    <a:pt x="0" y="0"/>
                  </a:moveTo>
                  <a:lnTo>
                    <a:pt x="0" y="512"/>
                  </a:lnTo>
                  <a:lnTo>
                    <a:pt x="981" y="432"/>
                  </a:lnTo>
                  <a:lnTo>
                    <a:pt x="981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4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505050"/>
                </a:solidFill>
                <a:latin typeface="Calibri"/>
                <a:ea typeface="Geneva" charset="0"/>
              </a:endParaRPr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ADF04964-1C64-E81B-EFCA-EB1183C69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0550" y="2286000"/>
              <a:ext cx="1558925" cy="558800"/>
            </a:xfrm>
            <a:custGeom>
              <a:avLst/>
              <a:gdLst>
                <a:gd name="T0" fmla="*/ 0 w 982"/>
                <a:gd name="T1" fmla="*/ 352 h 352"/>
                <a:gd name="T2" fmla="*/ 982 w 982"/>
                <a:gd name="T3" fmla="*/ 272 h 352"/>
                <a:gd name="T4" fmla="*/ 982 w 982"/>
                <a:gd name="T5" fmla="*/ 80 h 352"/>
                <a:gd name="T6" fmla="*/ 0 w 982"/>
                <a:gd name="T7" fmla="*/ 0 h 352"/>
                <a:gd name="T8" fmla="*/ 0 w 982"/>
                <a:gd name="T9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2" h="352">
                  <a:moveTo>
                    <a:pt x="0" y="352"/>
                  </a:moveTo>
                  <a:lnTo>
                    <a:pt x="982" y="272"/>
                  </a:lnTo>
                  <a:lnTo>
                    <a:pt x="982" y="80"/>
                  </a:lnTo>
                  <a:lnTo>
                    <a:pt x="0" y="0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4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dirty="0">
                <a:solidFill>
                  <a:srgbClr val="505050"/>
                </a:solidFill>
                <a:latin typeface="Calibri"/>
                <a:ea typeface="Geneva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5A58354-2699-FACC-10EE-50B5D9B3470E}"/>
              </a:ext>
            </a:extLst>
          </p:cNvPr>
          <p:cNvSpPr txBox="1"/>
          <p:nvPr/>
        </p:nvSpPr>
        <p:spPr>
          <a:xfrm>
            <a:off x="2875485" y="2732272"/>
            <a:ext cx="578043" cy="461665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pPr algn="ctr" defTabSz="9142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GB" sz="1200" b="1" baseline="300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st</a:t>
            </a:r>
            <a:r>
              <a:rPr lang="en-GB" sz="12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line</a:t>
            </a:r>
          </a:p>
          <a:p>
            <a:pPr algn="ctr" defTabSz="9142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95%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F849B5-72F4-940E-B189-BDC4CA3CBDDC}"/>
              </a:ext>
            </a:extLst>
          </p:cNvPr>
          <p:cNvSpPr txBox="1"/>
          <p:nvPr/>
        </p:nvSpPr>
        <p:spPr>
          <a:xfrm>
            <a:off x="4421549" y="2732272"/>
            <a:ext cx="611707" cy="461665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pPr algn="ctr" defTabSz="9142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GB" sz="1200" b="1" baseline="300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nd</a:t>
            </a:r>
            <a:r>
              <a:rPr lang="en-GB" sz="12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line</a:t>
            </a:r>
          </a:p>
          <a:p>
            <a:pPr algn="ctr" defTabSz="9142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61%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4ABCD5-F674-0202-CA2C-625192FB0436}"/>
              </a:ext>
            </a:extLst>
          </p:cNvPr>
          <p:cNvSpPr txBox="1"/>
          <p:nvPr/>
        </p:nvSpPr>
        <p:spPr>
          <a:xfrm>
            <a:off x="6011398" y="2732272"/>
            <a:ext cx="589264" cy="461665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pPr algn="ctr" defTabSz="9142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GB" sz="1200" b="1" baseline="300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rd</a:t>
            </a:r>
            <a:r>
              <a:rPr lang="en-GB" sz="12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line</a:t>
            </a:r>
          </a:p>
          <a:p>
            <a:pPr algn="ctr" defTabSz="9142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38%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D6F28E-E01F-8FD7-716F-635C1FB47FAF}"/>
              </a:ext>
            </a:extLst>
          </p:cNvPr>
          <p:cNvSpPr txBox="1"/>
          <p:nvPr/>
        </p:nvSpPr>
        <p:spPr>
          <a:xfrm>
            <a:off x="7528100" y="2732272"/>
            <a:ext cx="582852" cy="461665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pPr algn="ctr" defTabSz="9142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latin typeface="Arial" charset="0"/>
                <a:ea typeface="Arial" charset="0"/>
                <a:cs typeface="Arial" charset="0"/>
              </a:rPr>
              <a:t>4</a:t>
            </a:r>
            <a:r>
              <a:rPr lang="en-GB" sz="1200" b="1" baseline="30000" dirty="0"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GB" sz="1200" b="1" dirty="0">
                <a:latin typeface="Arial" charset="0"/>
                <a:ea typeface="Arial" charset="0"/>
                <a:cs typeface="Arial" charset="0"/>
              </a:rPr>
              <a:t> line</a:t>
            </a:r>
          </a:p>
          <a:p>
            <a:pPr algn="ctr" defTabSz="9142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latin typeface="Arial" charset="0"/>
                <a:ea typeface="Arial" charset="0"/>
                <a:cs typeface="Arial" charset="0"/>
              </a:rPr>
              <a:t>15%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3DE3457-9DE5-C059-CE31-60E2EA1F7648}"/>
              </a:ext>
            </a:extLst>
          </p:cNvPr>
          <p:cNvSpPr txBox="1"/>
          <p:nvPr/>
        </p:nvSpPr>
        <p:spPr>
          <a:xfrm>
            <a:off x="9085439" y="2732272"/>
            <a:ext cx="582853" cy="461665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pPr algn="ctr" defTabSz="9142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latin typeface="Arial" charset="0"/>
                <a:ea typeface="Arial" charset="0"/>
                <a:cs typeface="Arial" charset="0"/>
              </a:rPr>
              <a:t>5</a:t>
            </a:r>
            <a:r>
              <a:rPr lang="en-GB" sz="1200" b="1" baseline="30000" dirty="0"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GB" sz="1200" b="1" dirty="0">
                <a:latin typeface="Arial" charset="0"/>
                <a:ea typeface="Arial" charset="0"/>
                <a:cs typeface="Arial" charset="0"/>
              </a:rPr>
              <a:t> line</a:t>
            </a:r>
          </a:p>
          <a:p>
            <a:pPr algn="ctr" defTabSz="9142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latin typeface="Arial" charset="0"/>
                <a:ea typeface="Arial" charset="0"/>
                <a:cs typeface="Arial" charset="0"/>
              </a:rPr>
              <a:t>1%</a:t>
            </a:r>
          </a:p>
        </p:txBody>
      </p:sp>
      <p:sp>
        <p:nvSpPr>
          <p:cNvPr id="31" name="Triangle 45">
            <a:extLst>
              <a:ext uri="{FF2B5EF4-FFF2-40B4-BE49-F238E27FC236}">
                <a16:creationId xmlns:a16="http://schemas.microsoft.com/office/drawing/2014/main" id="{FB41DB68-9A3B-FF67-FE0B-EDCA24CAE192}"/>
              </a:ext>
            </a:extLst>
          </p:cNvPr>
          <p:cNvSpPr/>
          <p:nvPr/>
        </p:nvSpPr>
        <p:spPr>
          <a:xfrm rot="5400000">
            <a:off x="10019711" y="2780669"/>
            <a:ext cx="683108" cy="353345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45"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C1FED6-50CA-FECC-EE3D-1892AD6C625C}"/>
              </a:ext>
            </a:extLst>
          </p:cNvPr>
          <p:cNvSpPr txBox="1"/>
          <p:nvPr/>
        </p:nvSpPr>
        <p:spPr>
          <a:xfrm>
            <a:off x="335359" y="2521412"/>
            <a:ext cx="1961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% of patients with multiple myeloma reaching the next line of therapy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EEBACD7-DFEA-C2D1-E84B-2D856C37A0D2}"/>
              </a:ext>
            </a:extLst>
          </p:cNvPr>
          <p:cNvSpPr txBox="1"/>
          <p:nvPr/>
        </p:nvSpPr>
        <p:spPr>
          <a:xfrm>
            <a:off x="1433754" y="4079128"/>
            <a:ext cx="1558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% attrition by line of therapy</a:t>
            </a:r>
          </a:p>
        </p:txBody>
      </p:sp>
      <p:sp>
        <p:nvSpPr>
          <p:cNvPr id="34" name="Freeform 11">
            <a:extLst>
              <a:ext uri="{FF2B5EF4-FFF2-40B4-BE49-F238E27FC236}">
                <a16:creationId xmlns:a16="http://schemas.microsoft.com/office/drawing/2014/main" id="{12081DDC-E45C-00AC-672F-B407290765C7}"/>
              </a:ext>
            </a:extLst>
          </p:cNvPr>
          <p:cNvSpPr/>
          <p:nvPr/>
        </p:nvSpPr>
        <p:spPr>
          <a:xfrm>
            <a:off x="2071920" y="5321841"/>
            <a:ext cx="7878955" cy="435818"/>
          </a:xfrm>
          <a:custGeom>
            <a:avLst/>
            <a:gdLst>
              <a:gd name="connsiteX0" fmla="*/ 0 w 2262981"/>
              <a:gd name="connsiteY0" fmla="*/ 0 h 452596"/>
              <a:gd name="connsiteX1" fmla="*/ 2262981 w 2262981"/>
              <a:gd name="connsiteY1" fmla="*/ 0 h 452596"/>
              <a:gd name="connsiteX2" fmla="*/ 2262981 w 2262981"/>
              <a:gd name="connsiteY2" fmla="*/ 452596 h 452596"/>
              <a:gd name="connsiteX3" fmla="*/ 0 w 2262981"/>
              <a:gd name="connsiteY3" fmla="*/ 452596 h 452596"/>
              <a:gd name="connsiteX4" fmla="*/ 0 w 2262981"/>
              <a:gd name="connsiteY4" fmla="*/ 0 h 45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981" h="452596">
                <a:moveTo>
                  <a:pt x="0" y="0"/>
                </a:moveTo>
                <a:lnTo>
                  <a:pt x="2262981" y="0"/>
                </a:lnTo>
                <a:lnTo>
                  <a:pt x="2262981" y="452596"/>
                </a:lnTo>
                <a:lnTo>
                  <a:pt x="0" y="452596"/>
                </a:lnTo>
                <a:lnTo>
                  <a:pt x="0" y="0"/>
                </a:lnTo>
                <a:close/>
              </a:path>
            </a:pathLst>
          </a:custGeom>
          <a:solidFill>
            <a:srgbClr val="C7583B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algn="ctr" defTabSz="9142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dirty="0">
                <a:solidFill>
                  <a:srgbClr val="FFFFFF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In every new line of therapy, ~15-35% of patients are lost</a:t>
            </a:r>
          </a:p>
        </p:txBody>
      </p:sp>
    </p:spTree>
    <p:extLst>
      <p:ext uri="{BB962C8B-B14F-4D97-AF65-F5344CB8AC3E}">
        <p14:creationId xmlns:p14="http://schemas.microsoft.com/office/powerpoint/2010/main" val="42405499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ème Office">
  <a:themeElements>
    <a:clrScheme name="Custom 4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C6573B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C6573B"/>
      </a:hlink>
      <a:folHlink>
        <a:srgbClr val="C6573B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1_Thème Office">
  <a:themeElements>
    <a:clrScheme name="Custom 4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C6573B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C6573B"/>
      </a:hlink>
      <a:folHlink>
        <a:srgbClr val="C6573B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3.xml><?xml version="1.0" encoding="utf-8"?>
<a:theme xmlns:a="http://schemas.openxmlformats.org/drawingml/2006/main" name="4_Thème Office">
  <a:themeElements>
    <a:clrScheme name="Custom 4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C6573B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C6573B"/>
      </a:hlink>
      <a:folHlink>
        <a:srgbClr val="C6573B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3685</Words>
  <Application>Microsoft Macintosh PowerPoint</Application>
  <PresentationFormat>Widescreen</PresentationFormat>
  <Paragraphs>510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Aileron</vt:lpstr>
      <vt:lpstr>Arial</vt:lpstr>
      <vt:lpstr>Calibri</vt:lpstr>
      <vt:lpstr>Lucida Grande</vt:lpstr>
      <vt:lpstr>PT Sans Narrow</vt:lpstr>
      <vt:lpstr>Thème Office</vt:lpstr>
      <vt:lpstr>1_Thème Office</vt:lpstr>
      <vt:lpstr>4_Thème Office</vt:lpstr>
      <vt:lpstr>PowerPoint Presentation</vt:lpstr>
      <vt:lpstr>  Part 3  Multiple myeloma: current best practices in the treatment of early RRMM – an expert view  Dr Joseph Mikhael Translational Genomics Research Institute (TGen)  City of Hope Cancer Center  September 2024</vt:lpstr>
      <vt:lpstr>Developed by lymphoma &amp; myeloma COnnect</vt:lpstr>
      <vt:lpstr>Educational objectives</vt:lpstr>
      <vt:lpstr>Approach to relapsed MM drug classes, CAR-T and triplet combinations</vt:lpstr>
      <vt:lpstr>AN approach to relapsed MM Not a simple algorithm of treatment #1, then #2, then #3…</vt:lpstr>
      <vt:lpstr>Drugs approved for the treatment of RRmm</vt:lpstr>
      <vt:lpstr>Cartitude-4: cilta-cel  Recently approved in all relapsed MM</vt:lpstr>
      <vt:lpstr>Patient outcomes in real-world practice Only few patients with MM reach later lines of therapy</vt:lpstr>
      <vt:lpstr>Early relapse </vt:lpstr>
      <vt:lpstr>Anti-CD38 Triplet regimens  Improved PFS in patients with MM</vt:lpstr>
      <vt:lpstr>NCCN guidelines early relapse</vt:lpstr>
      <vt:lpstr>NCCN Guidelines Early relapse </vt:lpstr>
      <vt:lpstr>NCCN Guidelines Early relapse </vt:lpstr>
      <vt:lpstr>  XPO1 inhibitor MoA, efficacy and safety, guidance on use</vt:lpstr>
      <vt:lpstr>Selinexor is a first in class oral XPO1 inhibitor  mechanism of action</vt:lpstr>
      <vt:lpstr>Selinexor is a first in class oral XPO1 inhibitor  approvals, dosing, trials, outcomes and safety</vt:lpstr>
      <vt:lpstr>Selinexor is a first in class oral XPO1 inhibitor  guidance and expert recommendations</vt:lpstr>
      <vt:lpstr>Selinexor is a first in class oral XPO1 inhibitor  guidance and expert experience</vt:lpstr>
      <vt:lpstr>SVd treatment-related nausea in BOSTON was transient with decreasing incidence after the first month of therapy</vt:lpstr>
      <vt:lpstr>How does Selinexor fit into our use of CAR-T? Emerging evidence that Selinexor does not impair T-cell health</vt:lpstr>
      <vt:lpstr>Key clinical takeaways</vt:lpstr>
      <vt:lpstr>The evolution of myeloma therapy</vt:lpstr>
      <vt:lpstr>Find out more about RRMM in Parts 1 and 2  part 1: Unmet medical needs in early relapse  Part 2: the relevance of adding a new moa in treating RRMM – an expert view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Veronica Thomlinson</cp:lastModifiedBy>
  <cp:revision>669</cp:revision>
  <cp:lastPrinted>2017-02-15T09:54:46Z</cp:lastPrinted>
  <dcterms:created xsi:type="dcterms:W3CDTF">2016-10-14T09:38:18Z</dcterms:created>
  <dcterms:modified xsi:type="dcterms:W3CDTF">2024-09-06T14:50:56Z</dcterms:modified>
</cp:coreProperties>
</file>