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6" r:id="rId2"/>
    <p:sldMasterId id="2147483700" r:id="rId3"/>
  </p:sldMasterIdLst>
  <p:notesMasterIdLst>
    <p:notesMasterId r:id="rId30"/>
  </p:notesMasterIdLst>
  <p:handoutMasterIdLst>
    <p:handoutMasterId r:id="rId31"/>
  </p:handoutMasterIdLst>
  <p:sldIdLst>
    <p:sldId id="12537" r:id="rId4"/>
    <p:sldId id="12542" r:id="rId5"/>
    <p:sldId id="12538" r:id="rId6"/>
    <p:sldId id="2147482378" r:id="rId7"/>
    <p:sldId id="2147482379" r:id="rId8"/>
    <p:sldId id="2147482357" r:id="rId9"/>
    <p:sldId id="2147482359" r:id="rId10"/>
    <p:sldId id="2147482381" r:id="rId11"/>
    <p:sldId id="2147482382" r:id="rId12"/>
    <p:sldId id="2147482383" r:id="rId13"/>
    <p:sldId id="2147482377" r:id="rId14"/>
    <p:sldId id="2147482360" r:id="rId15"/>
    <p:sldId id="2147482384" r:id="rId16"/>
    <p:sldId id="2147482385" r:id="rId17"/>
    <p:sldId id="2147482386" r:id="rId18"/>
    <p:sldId id="2147482387" r:id="rId19"/>
    <p:sldId id="2147482396" r:id="rId20"/>
    <p:sldId id="2147482373" r:id="rId21"/>
    <p:sldId id="2147482392" r:id="rId22"/>
    <p:sldId id="2147482395" r:id="rId23"/>
    <p:sldId id="2147482394" r:id="rId24"/>
    <p:sldId id="2147482393" r:id="rId25"/>
    <p:sldId id="12559" r:id="rId26"/>
    <p:sldId id="2147482389" r:id="rId27"/>
    <p:sldId id="2147482397" r:id="rId28"/>
    <p:sldId id="12539"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10" userDrawn="1">
          <p15:clr>
            <a:srgbClr val="A4A3A4"/>
          </p15:clr>
        </p15:guide>
        <p15:guide id="4" orient="horz" pos="2773" userDrawn="1">
          <p15:clr>
            <a:srgbClr val="A4A3A4"/>
          </p15:clr>
        </p15:guide>
        <p15:guide id="5" orient="horz" pos="329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9B62A-1C92-1318-9C0A-A485E2FEF9AC}" name="Fact check" initials="HD" userId="Fact check" providerId="None"/>
  <p188:author id="{9F92AC40-C2DF-94FC-BD86-0B725610EE60}" name="Veronica Thomlinson" initials="VT" userId="86320afa48644b50" providerId="Windows Live"/>
  <p188:author id="{3E0F175B-B7E1-4B2F-F211-00C49472AABF}" name="Tonke de Jong" initials="Td" userId="571bb474b2c2e353" providerId="Windows Live"/>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ke de Jong" initials="Td" lastIdx="2" clrIdx="0">
    <p:extLst>
      <p:ext uri="{19B8F6BF-5375-455C-9EA6-DF929625EA0E}">
        <p15:presenceInfo xmlns:p15="http://schemas.microsoft.com/office/powerpoint/2012/main" userId="571bb474b2c2e3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4C1"/>
    <a:srgbClr val="00B050"/>
    <a:srgbClr val="0000FF"/>
    <a:srgbClr val="C6573B"/>
    <a:srgbClr val="505050"/>
    <a:srgbClr val="000000"/>
    <a:srgbClr val="EAD1CE"/>
    <a:srgbClr val="03C750"/>
    <a:srgbClr val="FFA402"/>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93885" autoAdjust="0"/>
  </p:normalViewPr>
  <p:slideViewPr>
    <p:cSldViewPr snapToObjects="1">
      <p:cViewPr varScale="1">
        <p:scale>
          <a:sx n="104" d="100"/>
          <a:sy n="104" d="100"/>
        </p:scale>
        <p:origin x="1328" y="208"/>
      </p:cViewPr>
      <p:guideLst>
        <p:guide orient="horz" pos="2160"/>
        <p:guide pos="3840"/>
        <p:guide pos="3710"/>
        <p:guide orient="horz" pos="2773"/>
        <p:guide orient="horz" pos="32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84"/>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C52613D8-D260-B646-9633-2CC1538EB27C}"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delete val="1"/>
              <c:extLst>
                <c:ext xmlns:c15="http://schemas.microsoft.com/office/drawing/2012/chart" uri="{CE6537A1-D6FC-4f65-9D91-7224C49458BB}"/>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64</c:v>
                </c:pt>
                <c:pt idx="1">
                  <c:v>31</c:v>
                </c:pt>
                <c:pt idx="2">
                  <c:v>2</c:v>
                </c:pt>
                <c:pt idx="3">
                  <c:v>1</c:v>
                </c:pt>
                <c:pt idx="4">
                  <c:v>2</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803149606299209E-2"/>
          <c:y val="5.3211382113821155E-2"/>
          <c:w val="0.90286351706036749"/>
          <c:h val="0.71152391012099092"/>
        </c:manualLayout>
      </c:layout>
      <c:scatterChart>
        <c:scatterStyle val="smoothMarker"/>
        <c:varyColors val="0"/>
        <c:ser>
          <c:idx val="0"/>
          <c:order val="0"/>
          <c:tx>
            <c:strRef>
              <c:f>'Ark1'!$D$4</c:f>
              <c:strCache>
                <c:ptCount val="1"/>
                <c:pt idx="0">
                  <c:v>Vd</c:v>
                </c:pt>
              </c:strCache>
            </c:strRef>
          </c:tx>
          <c:spPr>
            <a:ln w="19050" cap="rnd">
              <a:solidFill>
                <a:srgbClr val="5D8298"/>
              </a:solidFill>
              <a:round/>
            </a:ln>
            <a:effectLst/>
          </c:spPr>
          <c:marker>
            <c:symbol val="square"/>
            <c:size val="10"/>
            <c:spPr>
              <a:solidFill>
                <a:srgbClr val="5D8298"/>
              </a:solidFill>
              <a:ln w="9525">
                <a:solidFill>
                  <a:srgbClr val="5D8298"/>
                </a:solidFill>
              </a:ln>
              <a:effectLst/>
            </c:spPr>
          </c:marker>
          <c:dPt>
            <c:idx val="1"/>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1-C860-B945-ACB6-027377B4A7CD}"/>
              </c:ext>
            </c:extLst>
          </c:dPt>
          <c:dPt>
            <c:idx val="2"/>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3-C860-B945-ACB6-027377B4A7CD}"/>
              </c:ext>
            </c:extLst>
          </c:dPt>
          <c:dPt>
            <c:idx val="3"/>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5-C860-B945-ACB6-027377B4A7CD}"/>
              </c:ext>
            </c:extLst>
          </c:dPt>
          <c:dLbls>
            <c:dLbl>
              <c:idx val="0"/>
              <c:layout>
                <c:manualLayout>
                  <c:x val="-7.6715442718652063E-2"/>
                  <c:y val="7.3585947661486878E-2"/>
                </c:manualLayout>
              </c:layout>
              <c:tx>
                <c:rich>
                  <a:bodyPr/>
                  <a:lstStyle/>
                  <a:p>
                    <a:r>
                      <a:rPr lang="en-US" dirty="0"/>
                      <a:t>OPTIMISMM</a:t>
                    </a:r>
                    <a:r>
                      <a:rPr lang="en-US" baseline="0" dirty="0"/>
                      <a:t>, </a:t>
                    </a:r>
                    <a:fld id="{1BF832E1-BF80-41AF-A991-F3AA3AFCB8C1}"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860-B945-ACB6-027377B4A7CD}"/>
                </c:ext>
              </c:extLst>
            </c:dLbl>
            <c:dLbl>
              <c:idx val="1"/>
              <c:layout>
                <c:manualLayout>
                  <c:x val="-5.070129683156694E-2"/>
                  <c:y val="6.3184161887474319E-2"/>
                </c:manualLayout>
              </c:layout>
              <c:tx>
                <c:rich>
                  <a:bodyPr/>
                  <a:lstStyle/>
                  <a:p>
                    <a:r>
                      <a:rPr lang="en-US" dirty="0"/>
                      <a:t>CASTOR</a:t>
                    </a:r>
                    <a:r>
                      <a:rPr lang="en-US" baseline="0" dirty="0"/>
                      <a:t>, </a:t>
                    </a:r>
                    <a:fld id="{2D707FF1-6EC7-46AD-AB61-9EDD919AE956}"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0-B945-ACB6-027377B4A7CD}"/>
                </c:ext>
              </c:extLst>
            </c:dLbl>
            <c:dLbl>
              <c:idx val="2"/>
              <c:layout>
                <c:manualLayout>
                  <c:x val="-5.8795604135980895E-2"/>
                  <c:y val="8.486853258465063E-2"/>
                </c:manualLayout>
              </c:layout>
              <c:tx>
                <c:rich>
                  <a:bodyPr/>
                  <a:lstStyle/>
                  <a:p>
                    <a:r>
                      <a:rPr lang="en-US" dirty="0"/>
                      <a:t>BOSTON</a:t>
                    </a:r>
                    <a:r>
                      <a:rPr lang="en-US" baseline="0" dirty="0"/>
                      <a:t>, </a:t>
                    </a:r>
                    <a:fld id="{558C666C-50D6-47F5-A06F-46EDA85D4334}"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0-B945-ACB6-027377B4A7CD}"/>
                </c:ext>
              </c:extLst>
            </c:dLbl>
            <c:dLbl>
              <c:idx val="3"/>
              <c:layout>
                <c:manualLayout>
                  <c:x val="-5.0930263463902455E-2"/>
                  <c:y val="5.8988327330915732E-2"/>
                </c:manualLayout>
              </c:layout>
              <c:tx>
                <c:rich>
                  <a:bodyPr/>
                  <a:lstStyle/>
                  <a:p>
                    <a:r>
                      <a:rPr lang="en-US" dirty="0"/>
                      <a:t>ENDEAVOR</a:t>
                    </a:r>
                    <a:r>
                      <a:rPr lang="en-US" baseline="0" dirty="0"/>
                      <a:t>, </a:t>
                    </a:r>
                    <a:fld id="{60D38AB1-9FAD-447F-8E86-59E38772C361}" type="YVALUE">
                      <a:rPr lang="en-US" baseline="0" smtClean="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'Ark1'!$D$5:$D$11</c:f>
              <c:numCache>
                <c:formatCode>General</c:formatCode>
                <c:ptCount val="7"/>
                <c:pt idx="0">
                  <c:v>7.1</c:v>
                </c:pt>
                <c:pt idx="1">
                  <c:v>7.1</c:v>
                </c:pt>
                <c:pt idx="2" formatCode="0.00">
                  <c:v>9.4600000000000009</c:v>
                </c:pt>
                <c:pt idx="3">
                  <c:v>9.4</c:v>
                </c:pt>
              </c:numCache>
            </c:numRef>
          </c:yVal>
          <c:smooth val="1"/>
          <c:extLst>
            <c:ext xmlns:c16="http://schemas.microsoft.com/office/drawing/2014/chart" uri="{C3380CC4-5D6E-409C-BE32-E72D297353CC}">
              <c16:uniqueId val="{00000007-C860-B945-ACB6-027377B4A7CD}"/>
            </c:ext>
          </c:extLst>
        </c:ser>
        <c:ser>
          <c:idx val="1"/>
          <c:order val="1"/>
          <c:tx>
            <c:strRef>
              <c:f>'Ark1'!$E$4</c:f>
              <c:strCache>
                <c:ptCount val="1"/>
                <c:pt idx="0">
                  <c:v>Vd+/Kd</c:v>
                </c:pt>
              </c:strCache>
            </c:strRef>
          </c:tx>
          <c:spPr>
            <a:ln w="19050" cap="rnd">
              <a:noFill/>
              <a:round/>
            </a:ln>
            <a:effectLst/>
          </c:spPr>
          <c:marker>
            <c:symbol val="circle"/>
            <c:size val="10"/>
            <c:spPr>
              <a:solidFill>
                <a:schemeClr val="accent2"/>
              </a:solidFill>
              <a:ln w="9525">
                <a:noFill/>
              </a:ln>
              <a:effectLst/>
            </c:spPr>
          </c:marker>
          <c:dLbls>
            <c:dLbl>
              <c:idx val="0"/>
              <c:layout>
                <c:manualLayout>
                  <c:x val="-0.10089225524265212"/>
                  <c:y val="-0.1555555644797593"/>
                </c:manualLayout>
              </c:layout>
              <c:tx>
                <c:rich>
                  <a:bodyPr/>
                  <a:lstStyle/>
                  <a:p>
                    <a:r>
                      <a:rPr lang="en-US" dirty="0"/>
                      <a:t>OPTIMISMM</a:t>
                    </a:r>
                    <a:r>
                      <a:rPr lang="en-US" baseline="0" dirty="0"/>
                      <a:t>, </a:t>
                    </a:r>
                    <a:fld id="{ABBDDEE5-A881-4032-AC90-81AE03A2C1DF}"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860-B945-ACB6-027377B4A7CD}"/>
                </c:ext>
              </c:extLst>
            </c:dLbl>
            <c:dLbl>
              <c:idx val="1"/>
              <c:layout>
                <c:manualLayout>
                  <c:x val="-3.8435144854343725E-2"/>
                  <c:y val="-0.11985428738604401"/>
                </c:manualLayout>
              </c:layout>
              <c:tx>
                <c:rich>
                  <a:bodyPr/>
                  <a:lstStyle/>
                  <a:p>
                    <a:r>
                      <a:rPr lang="en-US" dirty="0"/>
                      <a:t>CASTOR</a:t>
                    </a:r>
                    <a:r>
                      <a:rPr lang="en-US" baseline="0" dirty="0"/>
                      <a:t>, </a:t>
                    </a:r>
                    <a:fld id="{21EFA541-794A-4D8D-971F-BC93DF2EEB0F}" type="YVALUE">
                      <a:rPr lang="en-US" baseline="0" dirty="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860-B945-ACB6-027377B4A7CD}"/>
                </c:ext>
              </c:extLst>
            </c:dLbl>
            <c:dLbl>
              <c:idx val="2"/>
              <c:layout>
                <c:manualLayout>
                  <c:x val="-8.3708999176404938E-2"/>
                  <c:y val="-9.5192166535146672E-2"/>
                </c:manualLayout>
              </c:layout>
              <c:tx>
                <c:rich>
                  <a:bodyPr/>
                  <a:lstStyle/>
                  <a:p>
                    <a:r>
                      <a:rPr lang="en-US" dirty="0"/>
                      <a:t>BOSTON</a:t>
                    </a:r>
                    <a:r>
                      <a:rPr lang="en-US" baseline="0" dirty="0"/>
                      <a:t>, </a:t>
                    </a:r>
                    <a:fld id="{D9E64116-5350-4F38-9A85-04ABFEF060D9}"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860-B945-ACB6-027377B4A7CD}"/>
                </c:ext>
              </c:extLst>
            </c:dLbl>
            <c:dLbl>
              <c:idx val="3"/>
              <c:layout>
                <c:manualLayout>
                  <c:x val="-9.7896176195405762E-2"/>
                  <c:y val="-0.12796613898297696"/>
                </c:manualLayout>
              </c:layout>
              <c:tx>
                <c:rich>
                  <a:bodyPr/>
                  <a:lstStyle/>
                  <a:p>
                    <a:r>
                      <a:rPr lang="en-US" dirty="0"/>
                      <a:t>ENDEAVOR</a:t>
                    </a:r>
                    <a:r>
                      <a:rPr lang="en-US" baseline="0" dirty="0"/>
                      <a:t>, </a:t>
                    </a:r>
                    <a:fld id="{5E0F7B8C-E0A9-4740-AE99-E30EE3722F93}"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860-B945-ACB6-027377B4A7CD}"/>
                </c:ext>
              </c:extLst>
            </c:dLbl>
            <c:dLbl>
              <c:idx val="4"/>
              <c:layout>
                <c:manualLayout>
                  <c:x val="-8.4019218061877288E-2"/>
                  <c:y val="6.208904803450125E-2"/>
                </c:manualLayout>
              </c:layout>
              <c:tx>
                <c:rich>
                  <a:bodyPr/>
                  <a:lstStyle/>
                  <a:p>
                    <a:r>
                      <a:rPr lang="en-US" dirty="0"/>
                      <a:t>CANDOR</a:t>
                    </a:r>
                    <a:r>
                      <a:rPr lang="en-US" baseline="0" dirty="0"/>
                      <a:t>, </a:t>
                    </a:r>
                    <a:fld id="{362D8B99-AD15-481B-9522-ACC8DE6876FF}"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860-B945-ACB6-027377B4A7CD}"/>
                </c:ext>
              </c:extLst>
            </c:dLbl>
            <c:dLbl>
              <c:idx val="5"/>
              <c:layout>
                <c:manualLayout>
                  <c:x val="-6.7936734701411275E-2"/>
                  <c:y val="4.9506712921805938E-2"/>
                </c:manualLayout>
              </c:layout>
              <c:tx>
                <c:rich>
                  <a:bodyPr/>
                  <a:lstStyle/>
                  <a:p>
                    <a:r>
                      <a:rPr lang="en-US" baseline="0" dirty="0"/>
                      <a:t>IKEMA, </a:t>
                    </a:r>
                    <a:fld id="{BC005918-208A-4EAE-819F-C4A4EDDB25E2}"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860-B945-ACB6-027377B4A7CD}"/>
                </c:ext>
              </c:extLst>
            </c:dLbl>
            <c:dLbl>
              <c:idx val="6"/>
              <c:layout>
                <c:manualLayout>
                  <c:x val="-4.7753473309918734E-2"/>
                  <c:y val="8.3558712949092104E-2"/>
                </c:manualLayout>
              </c:layout>
              <c:tx>
                <c:rich>
                  <a:bodyPr/>
                  <a:lstStyle/>
                  <a:p>
                    <a:r>
                      <a:rPr lang="en-US" dirty="0"/>
                      <a:t>DREAMM7</a:t>
                    </a:r>
                    <a:r>
                      <a:rPr lang="en-US" baseline="0" dirty="0"/>
                      <a:t>, </a:t>
                    </a:r>
                    <a:fld id="{C62948C0-ADC4-41AF-9A5B-CB7A13DA35F1}"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'Ark1'!$E$5:$E$11</c:f>
              <c:numCache>
                <c:formatCode>General</c:formatCode>
                <c:ptCount val="7"/>
                <c:pt idx="0">
                  <c:v>11.2</c:v>
                </c:pt>
                <c:pt idx="1">
                  <c:v>16.7</c:v>
                </c:pt>
                <c:pt idx="2">
                  <c:v>13.93</c:v>
                </c:pt>
                <c:pt idx="3">
                  <c:v>18.7</c:v>
                </c:pt>
                <c:pt idx="4">
                  <c:v>15.2</c:v>
                </c:pt>
                <c:pt idx="5">
                  <c:v>19.149999999999999</c:v>
                </c:pt>
              </c:numCache>
            </c:numRef>
          </c:yVal>
          <c:smooth val="1"/>
          <c:extLst>
            <c:ext xmlns:c16="http://schemas.microsoft.com/office/drawing/2014/chart" uri="{C3380CC4-5D6E-409C-BE32-E72D297353CC}">
              <c16:uniqueId val="{0000000F-C860-B945-ACB6-027377B4A7CD}"/>
            </c:ext>
          </c:extLst>
        </c:ser>
        <c:ser>
          <c:idx val="2"/>
          <c:order val="2"/>
          <c:tx>
            <c:strRef>
              <c:f>'Ark1'!$F$4</c:f>
              <c:strCache>
                <c:ptCount val="1"/>
                <c:pt idx="0">
                  <c:v>Kd+/BelaVd</c:v>
                </c:pt>
              </c:strCache>
            </c:strRef>
          </c:tx>
          <c:spPr>
            <a:ln w="19050" cap="rnd">
              <a:noFill/>
              <a:round/>
            </a:ln>
            <a:effectLst/>
          </c:spPr>
          <c:marker>
            <c:symbol val="diamond"/>
            <c:size val="12"/>
            <c:spPr>
              <a:solidFill>
                <a:srgbClr val="8B878B"/>
              </a:solidFill>
              <a:ln w="9525">
                <a:noFill/>
              </a:ln>
              <a:effectLst/>
            </c:spPr>
          </c:marker>
          <c:dLbls>
            <c:dLbl>
              <c:idx val="4"/>
              <c:layout>
                <c:manualLayout>
                  <c:x val="-7.7793688398927044E-2"/>
                  <c:y val="-0.13352143638743444"/>
                </c:manualLayout>
              </c:layout>
              <c:tx>
                <c:rich>
                  <a:bodyPr/>
                  <a:lstStyle/>
                  <a:p>
                    <a:r>
                      <a:rPr lang="en-US" dirty="0"/>
                      <a:t>CANDOR</a:t>
                    </a:r>
                    <a:r>
                      <a:rPr lang="en-US" baseline="0" dirty="0"/>
                      <a:t>, </a:t>
                    </a:r>
                    <a:fld id="{67776147-ACE7-4415-91A9-205BC023DEC6}"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860-B945-ACB6-027377B4A7CD}"/>
                </c:ext>
              </c:extLst>
            </c:dLbl>
            <c:dLbl>
              <c:idx val="5"/>
              <c:layout>
                <c:manualLayout>
                  <c:x val="-5.9593341971494157E-2"/>
                  <c:y val="-7.0758992255434222E-2"/>
                </c:manualLayout>
              </c:layout>
              <c:tx>
                <c:rich>
                  <a:bodyPr/>
                  <a:lstStyle/>
                  <a:p>
                    <a:r>
                      <a:rPr lang="en-US" dirty="0"/>
                      <a:t>IKEMA</a:t>
                    </a:r>
                    <a:r>
                      <a:rPr lang="en-US" baseline="0" dirty="0"/>
                      <a:t>, </a:t>
                    </a:r>
                    <a:fld id="{F6449A72-5D2D-4BD5-979C-33CBF2DABCDC}"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860-B945-ACB6-027377B4A7CD}"/>
                </c:ext>
              </c:extLst>
            </c:dLbl>
            <c:dLbl>
              <c:idx val="6"/>
              <c:layout>
                <c:manualLayout>
                  <c:x val="-4.7753432192283979E-2"/>
                  <c:y val="-5.4864232345243069E-2"/>
                </c:manualLayout>
              </c:layout>
              <c:tx>
                <c:rich>
                  <a:bodyPr/>
                  <a:lstStyle/>
                  <a:p>
                    <a:r>
                      <a:rPr lang="en-US" dirty="0"/>
                      <a:t>DREAMM7</a:t>
                    </a:r>
                    <a:r>
                      <a:rPr lang="en-US" baseline="0" dirty="0"/>
                      <a:t>, </a:t>
                    </a:r>
                    <a:fld id="{829CE9C8-D6F3-4AE7-BD77-4125509728A4}"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'Ark1'!$F$5:$F$11</c:f>
              <c:numCache>
                <c:formatCode>General</c:formatCode>
                <c:ptCount val="7"/>
                <c:pt idx="4">
                  <c:v>28.6</c:v>
                </c:pt>
                <c:pt idx="5">
                  <c:v>35.700000000000003</c:v>
                </c:pt>
              </c:numCache>
            </c:numRef>
          </c:yVal>
          <c:smooth val="1"/>
          <c:extLst>
            <c:ext xmlns:c16="http://schemas.microsoft.com/office/drawing/2014/chart" uri="{C3380CC4-5D6E-409C-BE32-E72D297353CC}">
              <c16:uniqueId val="{00000013-C860-B945-ACB6-027377B4A7CD}"/>
            </c:ext>
          </c:extLst>
        </c:ser>
        <c:dLbls>
          <c:showLegendKey val="0"/>
          <c:showVal val="0"/>
          <c:showCatName val="0"/>
          <c:showSerName val="0"/>
          <c:showPercent val="0"/>
          <c:showBubbleSize val="0"/>
        </c:dLbls>
        <c:axId val="627996112"/>
        <c:axId val="628000272"/>
      </c:scatterChart>
      <c:valAx>
        <c:axId val="627996112"/>
        <c:scaling>
          <c:orientation val="minMax"/>
        </c:scaling>
        <c:delete val="0"/>
        <c:axPos val="b"/>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8000272"/>
        <c:crosses val="autoZero"/>
        <c:crossBetween val="midCat"/>
      </c:valAx>
      <c:valAx>
        <c:axId val="628000272"/>
        <c:scaling>
          <c:orientation val="minMax"/>
        </c:scaling>
        <c:delete val="0"/>
        <c:axPos val="l"/>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7996112"/>
        <c:crosses val="autoZero"/>
        <c:crossBetween val="midCat"/>
      </c:valAx>
      <c:spPr>
        <a:noFill/>
        <a:ln>
          <a:noFill/>
        </a:ln>
        <a:effectLst/>
      </c:spPr>
    </c:plotArea>
    <c:legend>
      <c:legendPos val="l"/>
      <c:layout>
        <c:manualLayout>
          <c:xMode val="edge"/>
          <c:yMode val="edge"/>
          <c:x val="8.7904360056258804E-2"/>
          <c:y val="5.8322617191860972E-2"/>
          <c:w val="0.12228691613970194"/>
          <c:h val="0.1691842363146948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803149606299209E-2"/>
          <c:y val="5.3211382113821155E-2"/>
          <c:w val="0.90286351706036749"/>
          <c:h val="0.71152391012099092"/>
        </c:manualLayout>
      </c:layout>
      <c:scatterChart>
        <c:scatterStyle val="smoothMarker"/>
        <c:varyColors val="0"/>
        <c:ser>
          <c:idx val="0"/>
          <c:order val="0"/>
          <c:tx>
            <c:strRef>
              <c:f>'Ark1'!$D$4</c:f>
              <c:strCache>
                <c:ptCount val="1"/>
                <c:pt idx="0">
                  <c:v>Vd</c:v>
                </c:pt>
              </c:strCache>
            </c:strRef>
          </c:tx>
          <c:spPr>
            <a:ln w="19050" cap="rnd">
              <a:solidFill>
                <a:srgbClr val="5D8298"/>
              </a:solidFill>
              <a:round/>
            </a:ln>
            <a:effectLst/>
          </c:spPr>
          <c:marker>
            <c:symbol val="square"/>
            <c:size val="10"/>
            <c:spPr>
              <a:solidFill>
                <a:srgbClr val="5D8298"/>
              </a:solidFill>
              <a:ln w="9525">
                <a:solidFill>
                  <a:srgbClr val="5D8298"/>
                </a:solidFill>
              </a:ln>
              <a:effectLst/>
            </c:spPr>
          </c:marker>
          <c:dPt>
            <c:idx val="1"/>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1-C860-B945-ACB6-027377B4A7CD}"/>
              </c:ext>
            </c:extLst>
          </c:dPt>
          <c:dPt>
            <c:idx val="2"/>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3-C860-B945-ACB6-027377B4A7CD}"/>
              </c:ext>
            </c:extLst>
          </c:dPt>
          <c:dPt>
            <c:idx val="3"/>
            <c:marker>
              <c:symbol val="square"/>
              <c:size val="10"/>
              <c:spPr>
                <a:solidFill>
                  <a:srgbClr val="5D8298"/>
                </a:solidFill>
                <a:ln w="9525">
                  <a:noFill/>
                </a:ln>
                <a:effectLst/>
              </c:spPr>
            </c:marker>
            <c:bubble3D val="0"/>
            <c:spPr>
              <a:ln w="19050" cap="rnd">
                <a:noFill/>
                <a:round/>
              </a:ln>
              <a:effectLst/>
            </c:spPr>
            <c:extLst>
              <c:ext xmlns:c16="http://schemas.microsoft.com/office/drawing/2014/chart" uri="{C3380CC4-5D6E-409C-BE32-E72D297353CC}">
                <c16:uniqueId val="{00000005-C860-B945-ACB6-027377B4A7CD}"/>
              </c:ext>
            </c:extLst>
          </c:dPt>
          <c:dLbls>
            <c:dLbl>
              <c:idx val="0"/>
              <c:layout>
                <c:manualLayout>
                  <c:x val="-7.6715442718652063E-2"/>
                  <c:y val="7.3585947661486878E-2"/>
                </c:manualLayout>
              </c:layout>
              <c:tx>
                <c:rich>
                  <a:bodyPr/>
                  <a:lstStyle/>
                  <a:p>
                    <a:r>
                      <a:rPr lang="en-US" dirty="0"/>
                      <a:t>OPTIMISMM</a:t>
                    </a:r>
                    <a:r>
                      <a:rPr lang="en-US" baseline="0" dirty="0"/>
                      <a:t>, </a:t>
                    </a:r>
                    <a:fld id="{1BF832E1-BF80-41AF-A991-F3AA3AFCB8C1}"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860-B945-ACB6-027377B4A7CD}"/>
                </c:ext>
              </c:extLst>
            </c:dLbl>
            <c:dLbl>
              <c:idx val="1"/>
              <c:layout>
                <c:manualLayout>
                  <c:x val="-5.070129683156694E-2"/>
                  <c:y val="6.3184161887474319E-2"/>
                </c:manualLayout>
              </c:layout>
              <c:tx>
                <c:rich>
                  <a:bodyPr/>
                  <a:lstStyle/>
                  <a:p>
                    <a:r>
                      <a:rPr lang="en-US" dirty="0"/>
                      <a:t>CASTOR</a:t>
                    </a:r>
                    <a:r>
                      <a:rPr lang="en-US" baseline="0" dirty="0"/>
                      <a:t>, </a:t>
                    </a:r>
                    <a:fld id="{2D707FF1-6EC7-46AD-AB61-9EDD919AE956}"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0-B945-ACB6-027377B4A7CD}"/>
                </c:ext>
              </c:extLst>
            </c:dLbl>
            <c:dLbl>
              <c:idx val="2"/>
              <c:layout>
                <c:manualLayout>
                  <c:x val="-5.8795604135980895E-2"/>
                  <c:y val="8.486853258465063E-2"/>
                </c:manualLayout>
              </c:layout>
              <c:tx>
                <c:rich>
                  <a:bodyPr/>
                  <a:lstStyle/>
                  <a:p>
                    <a:r>
                      <a:rPr lang="en-US" dirty="0"/>
                      <a:t>BOSTON</a:t>
                    </a:r>
                    <a:r>
                      <a:rPr lang="en-US" baseline="0" dirty="0"/>
                      <a:t>, </a:t>
                    </a:r>
                    <a:fld id="{558C666C-50D6-47F5-A06F-46EDA85D4334}"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0-B945-ACB6-027377B4A7CD}"/>
                </c:ext>
              </c:extLst>
            </c:dLbl>
            <c:dLbl>
              <c:idx val="3"/>
              <c:layout>
                <c:manualLayout>
                  <c:x val="-5.0930263463902455E-2"/>
                  <c:y val="5.8988327330915732E-2"/>
                </c:manualLayout>
              </c:layout>
              <c:tx>
                <c:rich>
                  <a:bodyPr/>
                  <a:lstStyle/>
                  <a:p>
                    <a:r>
                      <a:rPr lang="en-US" dirty="0"/>
                      <a:t>ENDEAVOR</a:t>
                    </a:r>
                    <a:r>
                      <a:rPr lang="en-US" baseline="0" dirty="0"/>
                      <a:t>, </a:t>
                    </a:r>
                    <a:fld id="{60D38AB1-9FAD-447F-8E86-59E38772C361}" type="YVALUE">
                      <a:rPr lang="en-US" baseline="0" smtClean="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'Ark1'!$D$5:$D$11</c:f>
              <c:numCache>
                <c:formatCode>General</c:formatCode>
                <c:ptCount val="7"/>
                <c:pt idx="0">
                  <c:v>7.1</c:v>
                </c:pt>
                <c:pt idx="1">
                  <c:v>7.1</c:v>
                </c:pt>
                <c:pt idx="2" formatCode="0.00">
                  <c:v>9.4600000000000009</c:v>
                </c:pt>
                <c:pt idx="3">
                  <c:v>9.4</c:v>
                </c:pt>
              </c:numCache>
            </c:numRef>
          </c:yVal>
          <c:smooth val="1"/>
          <c:extLst>
            <c:ext xmlns:c16="http://schemas.microsoft.com/office/drawing/2014/chart" uri="{C3380CC4-5D6E-409C-BE32-E72D297353CC}">
              <c16:uniqueId val="{00000007-C860-B945-ACB6-027377B4A7CD}"/>
            </c:ext>
          </c:extLst>
        </c:ser>
        <c:ser>
          <c:idx val="1"/>
          <c:order val="1"/>
          <c:tx>
            <c:strRef>
              <c:f>'Ark1'!$E$4</c:f>
              <c:strCache>
                <c:ptCount val="1"/>
                <c:pt idx="0">
                  <c:v>Vd+/Kd</c:v>
                </c:pt>
              </c:strCache>
            </c:strRef>
          </c:tx>
          <c:spPr>
            <a:ln w="19050" cap="rnd">
              <a:noFill/>
              <a:round/>
            </a:ln>
            <a:effectLst/>
          </c:spPr>
          <c:marker>
            <c:symbol val="circle"/>
            <c:size val="10"/>
            <c:spPr>
              <a:solidFill>
                <a:schemeClr val="accent2"/>
              </a:solidFill>
              <a:ln w="9525">
                <a:noFill/>
              </a:ln>
              <a:effectLst/>
            </c:spPr>
          </c:marker>
          <c:dLbls>
            <c:dLbl>
              <c:idx val="0"/>
              <c:layout>
                <c:manualLayout>
                  <c:x val="-0.10089225524265212"/>
                  <c:y val="-0.1555555644797593"/>
                </c:manualLayout>
              </c:layout>
              <c:tx>
                <c:rich>
                  <a:bodyPr/>
                  <a:lstStyle/>
                  <a:p>
                    <a:r>
                      <a:rPr lang="en-US" dirty="0"/>
                      <a:t>OPTIMISMM</a:t>
                    </a:r>
                    <a:r>
                      <a:rPr lang="en-US" baseline="0" dirty="0"/>
                      <a:t>, </a:t>
                    </a:r>
                    <a:fld id="{ABBDDEE5-A881-4032-AC90-81AE03A2C1DF}"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860-B945-ACB6-027377B4A7CD}"/>
                </c:ext>
              </c:extLst>
            </c:dLbl>
            <c:dLbl>
              <c:idx val="1"/>
              <c:layout>
                <c:manualLayout>
                  <c:x val="-3.8435144854343725E-2"/>
                  <c:y val="-0.11985428738604401"/>
                </c:manualLayout>
              </c:layout>
              <c:tx>
                <c:rich>
                  <a:bodyPr/>
                  <a:lstStyle/>
                  <a:p>
                    <a:r>
                      <a:rPr lang="en-US" dirty="0"/>
                      <a:t>CASTOR</a:t>
                    </a:r>
                    <a:r>
                      <a:rPr lang="en-US" baseline="0" dirty="0"/>
                      <a:t>, </a:t>
                    </a:r>
                    <a:fld id="{21EFA541-794A-4D8D-971F-BC93DF2EEB0F}" type="YVALUE">
                      <a:rPr lang="en-US" baseline="0" dirty="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860-B945-ACB6-027377B4A7CD}"/>
                </c:ext>
              </c:extLst>
            </c:dLbl>
            <c:dLbl>
              <c:idx val="2"/>
              <c:layout>
                <c:manualLayout>
                  <c:x val="-8.3708999176404938E-2"/>
                  <c:y val="-9.5192166535146672E-2"/>
                </c:manualLayout>
              </c:layout>
              <c:tx>
                <c:rich>
                  <a:bodyPr/>
                  <a:lstStyle/>
                  <a:p>
                    <a:r>
                      <a:rPr lang="en-US" dirty="0"/>
                      <a:t>BOSTON</a:t>
                    </a:r>
                    <a:r>
                      <a:rPr lang="en-US" baseline="0" dirty="0"/>
                      <a:t>, </a:t>
                    </a:r>
                    <a:fld id="{D9E64116-5350-4F38-9A85-04ABFEF060D9}"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860-B945-ACB6-027377B4A7CD}"/>
                </c:ext>
              </c:extLst>
            </c:dLbl>
            <c:dLbl>
              <c:idx val="3"/>
              <c:layout>
                <c:manualLayout>
                  <c:x val="-9.7896176195405762E-2"/>
                  <c:y val="-0.12796613898297696"/>
                </c:manualLayout>
              </c:layout>
              <c:tx>
                <c:rich>
                  <a:bodyPr/>
                  <a:lstStyle/>
                  <a:p>
                    <a:r>
                      <a:rPr lang="en-US" dirty="0"/>
                      <a:t>ENDEAVOR</a:t>
                    </a:r>
                    <a:r>
                      <a:rPr lang="en-US" baseline="0" dirty="0"/>
                      <a:t>, </a:t>
                    </a:r>
                    <a:fld id="{5E0F7B8C-E0A9-4740-AE99-E30EE3722F93}"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860-B945-ACB6-027377B4A7CD}"/>
                </c:ext>
              </c:extLst>
            </c:dLbl>
            <c:dLbl>
              <c:idx val="4"/>
              <c:layout>
                <c:manualLayout>
                  <c:x val="-8.4019218061877288E-2"/>
                  <c:y val="6.208904803450125E-2"/>
                </c:manualLayout>
              </c:layout>
              <c:tx>
                <c:rich>
                  <a:bodyPr/>
                  <a:lstStyle/>
                  <a:p>
                    <a:r>
                      <a:rPr lang="en-US" dirty="0"/>
                      <a:t>CANDOR</a:t>
                    </a:r>
                    <a:r>
                      <a:rPr lang="en-US" baseline="0" dirty="0"/>
                      <a:t>, </a:t>
                    </a:r>
                    <a:fld id="{362D8B99-AD15-481B-9522-ACC8DE6876FF}"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860-B945-ACB6-027377B4A7CD}"/>
                </c:ext>
              </c:extLst>
            </c:dLbl>
            <c:dLbl>
              <c:idx val="5"/>
              <c:layout>
                <c:manualLayout>
                  <c:x val="-6.7936734701411275E-2"/>
                  <c:y val="4.9506712921805938E-2"/>
                </c:manualLayout>
              </c:layout>
              <c:tx>
                <c:rich>
                  <a:bodyPr/>
                  <a:lstStyle/>
                  <a:p>
                    <a:r>
                      <a:rPr lang="en-US" baseline="0" dirty="0"/>
                      <a:t>IKEMA, </a:t>
                    </a:r>
                    <a:fld id="{BC005918-208A-4EAE-819F-C4A4EDDB25E2}"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860-B945-ACB6-027377B4A7CD}"/>
                </c:ext>
              </c:extLst>
            </c:dLbl>
            <c:dLbl>
              <c:idx val="6"/>
              <c:layout>
                <c:manualLayout>
                  <c:x val="-4.7753473309918734E-2"/>
                  <c:y val="8.3558712949092104E-2"/>
                </c:manualLayout>
              </c:layout>
              <c:tx>
                <c:rich>
                  <a:bodyPr/>
                  <a:lstStyle/>
                  <a:p>
                    <a:r>
                      <a:rPr lang="en-US" dirty="0"/>
                      <a:t>DREAMM7</a:t>
                    </a:r>
                    <a:r>
                      <a:rPr lang="en-US" baseline="0" dirty="0"/>
                      <a:t>, </a:t>
                    </a:r>
                    <a:fld id="{C62948C0-ADC4-41AF-9A5B-CB7A13DA35F1}"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'Ark1'!$E$5:$E$11</c:f>
              <c:numCache>
                <c:formatCode>General</c:formatCode>
                <c:ptCount val="7"/>
                <c:pt idx="0">
                  <c:v>11.2</c:v>
                </c:pt>
                <c:pt idx="1">
                  <c:v>16.7</c:v>
                </c:pt>
                <c:pt idx="2">
                  <c:v>13.93</c:v>
                </c:pt>
                <c:pt idx="3">
                  <c:v>18.7</c:v>
                </c:pt>
                <c:pt idx="4">
                  <c:v>15.2</c:v>
                </c:pt>
                <c:pt idx="5">
                  <c:v>19.149999999999999</c:v>
                </c:pt>
              </c:numCache>
            </c:numRef>
          </c:yVal>
          <c:smooth val="1"/>
          <c:extLst>
            <c:ext xmlns:c16="http://schemas.microsoft.com/office/drawing/2014/chart" uri="{C3380CC4-5D6E-409C-BE32-E72D297353CC}">
              <c16:uniqueId val="{0000000F-C860-B945-ACB6-027377B4A7CD}"/>
            </c:ext>
          </c:extLst>
        </c:ser>
        <c:ser>
          <c:idx val="2"/>
          <c:order val="2"/>
          <c:tx>
            <c:strRef>
              <c:f>'Ark1'!$F$4</c:f>
              <c:strCache>
                <c:ptCount val="1"/>
                <c:pt idx="0">
                  <c:v>Kd+/BelaVd</c:v>
                </c:pt>
              </c:strCache>
            </c:strRef>
          </c:tx>
          <c:spPr>
            <a:ln w="19050" cap="rnd">
              <a:noFill/>
              <a:round/>
            </a:ln>
            <a:effectLst/>
          </c:spPr>
          <c:marker>
            <c:symbol val="diamond"/>
            <c:size val="12"/>
            <c:spPr>
              <a:solidFill>
                <a:srgbClr val="8B878B"/>
              </a:solidFill>
              <a:ln w="9525">
                <a:noFill/>
              </a:ln>
              <a:effectLst/>
            </c:spPr>
          </c:marker>
          <c:dLbls>
            <c:dLbl>
              <c:idx val="4"/>
              <c:layout>
                <c:manualLayout>
                  <c:x val="-7.7793688398927044E-2"/>
                  <c:y val="-0.13352143638743444"/>
                </c:manualLayout>
              </c:layout>
              <c:tx>
                <c:rich>
                  <a:bodyPr/>
                  <a:lstStyle/>
                  <a:p>
                    <a:r>
                      <a:rPr lang="en-US" dirty="0"/>
                      <a:t>CANDOR</a:t>
                    </a:r>
                    <a:r>
                      <a:rPr lang="en-US" baseline="0" dirty="0"/>
                      <a:t>, </a:t>
                    </a:r>
                    <a:fld id="{67776147-ACE7-4415-91A9-205BC023DEC6}"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860-B945-ACB6-027377B4A7CD}"/>
                </c:ext>
              </c:extLst>
            </c:dLbl>
            <c:dLbl>
              <c:idx val="5"/>
              <c:layout>
                <c:manualLayout>
                  <c:x val="-5.9593341971494157E-2"/>
                  <c:y val="-7.0758992255434222E-2"/>
                </c:manualLayout>
              </c:layout>
              <c:tx>
                <c:rich>
                  <a:bodyPr/>
                  <a:lstStyle/>
                  <a:p>
                    <a:r>
                      <a:rPr lang="en-US" dirty="0"/>
                      <a:t>IKEMA</a:t>
                    </a:r>
                    <a:r>
                      <a:rPr lang="en-US" baseline="0" dirty="0"/>
                      <a:t>, </a:t>
                    </a:r>
                    <a:fld id="{F6449A72-5D2D-4BD5-979C-33CBF2DABCDC}"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860-B945-ACB6-027377B4A7CD}"/>
                </c:ext>
              </c:extLst>
            </c:dLbl>
            <c:dLbl>
              <c:idx val="6"/>
              <c:layout>
                <c:manualLayout>
                  <c:x val="-4.7753432192283979E-2"/>
                  <c:y val="-5.4864232345243069E-2"/>
                </c:manualLayout>
              </c:layout>
              <c:tx>
                <c:rich>
                  <a:bodyPr/>
                  <a:lstStyle/>
                  <a:p>
                    <a:r>
                      <a:rPr lang="en-US" dirty="0"/>
                      <a:t>DREAMM7</a:t>
                    </a:r>
                    <a:r>
                      <a:rPr lang="en-US" baseline="0" dirty="0"/>
                      <a:t>, </a:t>
                    </a:r>
                    <a:fld id="{829CE9C8-D6F3-4AE7-BD77-4125509728A4}" type="YVALUE">
                      <a:rPr lang="en-US" baseline="0"/>
                      <a:pPr/>
                      <a:t>[Y 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C860-B945-ACB6-027377B4A7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'Ark1'!$C$5:$C$11</c:f>
              <c:strCache>
                <c:ptCount val="6"/>
                <c:pt idx="0">
                  <c:v>Optimismm</c:v>
                </c:pt>
                <c:pt idx="1">
                  <c:v>Castor</c:v>
                </c:pt>
                <c:pt idx="2">
                  <c:v>Boston</c:v>
                </c:pt>
                <c:pt idx="3">
                  <c:v>Endeavor</c:v>
                </c:pt>
                <c:pt idx="4">
                  <c:v>Candor</c:v>
                </c:pt>
                <c:pt idx="5">
                  <c:v>Ikema</c:v>
                </c:pt>
              </c:strCache>
            </c:strRef>
          </c:xVal>
          <c:yVal>
            <c:numRef>
              <c:f>'Ark1'!$F$5:$F$11</c:f>
              <c:numCache>
                <c:formatCode>General</c:formatCode>
                <c:ptCount val="7"/>
                <c:pt idx="4">
                  <c:v>28.6</c:v>
                </c:pt>
                <c:pt idx="5">
                  <c:v>35.700000000000003</c:v>
                </c:pt>
              </c:numCache>
            </c:numRef>
          </c:yVal>
          <c:smooth val="1"/>
          <c:extLst>
            <c:ext xmlns:c16="http://schemas.microsoft.com/office/drawing/2014/chart" uri="{C3380CC4-5D6E-409C-BE32-E72D297353CC}">
              <c16:uniqueId val="{00000013-C860-B945-ACB6-027377B4A7CD}"/>
            </c:ext>
          </c:extLst>
        </c:ser>
        <c:dLbls>
          <c:showLegendKey val="0"/>
          <c:showVal val="0"/>
          <c:showCatName val="0"/>
          <c:showSerName val="0"/>
          <c:showPercent val="0"/>
          <c:showBubbleSize val="0"/>
        </c:dLbls>
        <c:axId val="627996112"/>
        <c:axId val="628000272"/>
      </c:scatterChart>
      <c:valAx>
        <c:axId val="627996112"/>
        <c:scaling>
          <c:orientation val="minMax"/>
        </c:scaling>
        <c:delete val="0"/>
        <c:axPos val="b"/>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8000272"/>
        <c:crosses val="autoZero"/>
        <c:crossBetween val="midCat"/>
      </c:valAx>
      <c:valAx>
        <c:axId val="628000272"/>
        <c:scaling>
          <c:orientation val="minMax"/>
        </c:scaling>
        <c:delete val="0"/>
        <c:axPos val="l"/>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7996112"/>
        <c:crosses val="autoZero"/>
        <c:crossBetween val="midCat"/>
      </c:valAx>
      <c:spPr>
        <a:noFill/>
        <a:ln>
          <a:noFill/>
        </a:ln>
        <a:effectLst/>
      </c:spPr>
    </c:plotArea>
    <c:legend>
      <c:legendPos val="l"/>
      <c:layout>
        <c:manualLayout>
          <c:xMode val="edge"/>
          <c:yMode val="edge"/>
          <c:x val="8.7904360056258804E-2"/>
          <c:y val="5.8322617191860972E-2"/>
          <c:w val="0.12228691613970194"/>
          <c:h val="0.1691842363146948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C52613D8-D260-B646-9633-2CC1538EB27C}"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tx>
                <c:rich>
                  <a:bodyPr/>
                  <a:lstStyle/>
                  <a:p>
                    <a:fld id="{EECB8D31-1FE5-0043-B1AD-1997FCE3A49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21</c:v>
                </c:pt>
                <c:pt idx="1">
                  <c:v>9</c:v>
                </c:pt>
                <c:pt idx="2">
                  <c:v>64</c:v>
                </c:pt>
                <c:pt idx="3">
                  <c:v>3</c:v>
                </c:pt>
                <c:pt idx="4">
                  <c:v>3</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C52613D8-D260-B646-9633-2CC1538EB27C}"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tx>
                <c:rich>
                  <a:bodyPr/>
                  <a:lstStyle/>
                  <a:p>
                    <a:fld id="{EECB8D31-1FE5-0043-B1AD-1997FCE3A49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72</c:v>
                </c:pt>
                <c:pt idx="1">
                  <c:v>11</c:v>
                </c:pt>
                <c:pt idx="2">
                  <c:v>10</c:v>
                </c:pt>
                <c:pt idx="3">
                  <c:v>1</c:v>
                </c:pt>
                <c:pt idx="4">
                  <c:v>6</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C52613D8-D260-B646-9633-2CC1538EB27C}"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delete val="1"/>
              <c:extLst>
                <c:ext xmlns:c15="http://schemas.microsoft.com/office/drawing/2012/chart" uri="{CE6537A1-D6FC-4f65-9D91-7224C49458BB}"/>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17</c:v>
                </c:pt>
                <c:pt idx="1">
                  <c:v>71</c:v>
                </c:pt>
                <c:pt idx="2">
                  <c:v>9</c:v>
                </c:pt>
                <c:pt idx="3">
                  <c:v>1</c:v>
                </c:pt>
                <c:pt idx="4">
                  <c:v>2</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delete val="1"/>
              <c:extLst>
                <c:ext xmlns:c15="http://schemas.microsoft.com/office/drawing/2012/chart" uri="{CE6537A1-D6FC-4f65-9D91-7224C49458BB}"/>
                <c:ext xmlns:c16="http://schemas.microsoft.com/office/drawing/2014/chart" uri="{C3380CC4-5D6E-409C-BE32-E72D297353CC}">
                  <c16:uniqueId val="{00000004-C586-CB43-B329-31EC919D43FE}"/>
                </c:ext>
              </c:extLst>
            </c:dLbl>
            <c:dLbl>
              <c:idx val="1"/>
              <c:delete val="1"/>
              <c:extLst>
                <c:ext xmlns:c15="http://schemas.microsoft.com/office/drawing/2012/chart" uri="{CE6537A1-D6FC-4f65-9D91-7224C49458BB}"/>
                <c:ext xmlns:c16="http://schemas.microsoft.com/office/drawing/2014/chart" uri="{C3380CC4-5D6E-409C-BE32-E72D297353CC}">
                  <c16:uniqueId val="{00000001-C586-CB43-B329-31EC919D43FE}"/>
                </c:ext>
              </c:extLst>
            </c:dLbl>
            <c:dLbl>
              <c:idx val="2"/>
              <c:layout>
                <c:manualLayout>
                  <c:x val="-2.1401752661567602E-2"/>
                  <c:y val="0.57105622902850428"/>
                </c:manualLayout>
              </c:layout>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chemeClr val="bg1"/>
                        </a:solidFill>
                      </a:rPr>
                      <a:t>96%</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0</c:v>
                </c:pt>
                <c:pt idx="1">
                  <c:v>0</c:v>
                </c:pt>
                <c:pt idx="2">
                  <c:v>2</c:v>
                </c:pt>
                <c:pt idx="3">
                  <c:v>96</c:v>
                </c:pt>
                <c:pt idx="4">
                  <c:v>2</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delete val="1"/>
              <c:extLst>
                <c:ext xmlns:c15="http://schemas.microsoft.com/office/drawing/2012/chart" uri="{CE6537A1-D6FC-4f65-9D91-7224C49458BB}"/>
                <c:ext xmlns:c16="http://schemas.microsoft.com/office/drawing/2014/chart" uri="{C3380CC4-5D6E-409C-BE32-E72D297353CC}">
                  <c16:uniqueId val="{00000004-C586-CB43-B329-31EC919D43FE}"/>
                </c:ext>
              </c:extLst>
            </c:dLbl>
            <c:dLbl>
              <c:idx val="1"/>
              <c:delete val="1"/>
              <c:extLst>
                <c:ext xmlns:c15="http://schemas.microsoft.com/office/drawing/2012/chart" uri="{CE6537A1-D6FC-4f65-9D91-7224C49458BB}"/>
                <c:ext xmlns:c16="http://schemas.microsoft.com/office/drawing/2014/chart" uri="{C3380CC4-5D6E-409C-BE32-E72D297353CC}">
                  <c16:uniqueId val="{00000001-C586-CB43-B329-31EC919D43FE}"/>
                </c:ext>
              </c:extLst>
            </c:dLbl>
            <c:dLbl>
              <c:idx val="2"/>
              <c:layout>
                <c:manualLayout>
                  <c:x val="-2.1401752661567602E-2"/>
                  <c:y val="0.57105622902850428"/>
                </c:manualLayout>
              </c:layout>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chemeClr val="bg1"/>
                        </a:solidFill>
                      </a:rPr>
                      <a:t>96%</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0</c:v>
                </c:pt>
                <c:pt idx="1">
                  <c:v>0</c:v>
                </c:pt>
                <c:pt idx="2">
                  <c:v>1.5</c:v>
                </c:pt>
                <c:pt idx="3">
                  <c:v>96</c:v>
                </c:pt>
                <c:pt idx="4">
                  <c:v>2.5</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delete val="1"/>
              <c:extLst>
                <c:ext xmlns:c15="http://schemas.microsoft.com/office/drawing/2012/chart" uri="{CE6537A1-D6FC-4f65-9D91-7224C49458BB}"/>
                <c:ext xmlns:c16="http://schemas.microsoft.com/office/drawing/2014/chart" uri="{C3380CC4-5D6E-409C-BE32-E72D297353CC}">
                  <c16:uniqueId val="{00000004-C586-CB43-B329-31EC919D43FE}"/>
                </c:ext>
              </c:extLst>
            </c:dLbl>
            <c:dLbl>
              <c:idx val="1"/>
              <c:delete val="1"/>
              <c:extLst>
                <c:ext xmlns:c15="http://schemas.microsoft.com/office/drawing/2012/chart" uri="{CE6537A1-D6FC-4f65-9D91-7224C49458BB}"/>
                <c:ext xmlns:c16="http://schemas.microsoft.com/office/drawing/2014/chart" uri="{C3380CC4-5D6E-409C-BE32-E72D297353CC}">
                  <c16:uniqueId val="{00000001-C586-CB43-B329-31EC919D43FE}"/>
                </c:ext>
              </c:extLst>
            </c:dLbl>
            <c:dLbl>
              <c:idx val="2"/>
              <c:layout>
                <c:manualLayout>
                  <c:x val="-2.1401752661567602E-2"/>
                  <c:y val="0.57105622902850428"/>
                </c:manualLayout>
              </c:layout>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chemeClr val="bg1"/>
                        </a:solidFill>
                      </a:rPr>
                      <a:t>95%</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0</c:v>
                </c:pt>
                <c:pt idx="1">
                  <c:v>0</c:v>
                </c:pt>
                <c:pt idx="2">
                  <c:v>3</c:v>
                </c:pt>
                <c:pt idx="3">
                  <c:v>95</c:v>
                </c:pt>
                <c:pt idx="4">
                  <c:v>2.5</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delete val="1"/>
              <c:extLst>
                <c:ext xmlns:c15="http://schemas.microsoft.com/office/drawing/2012/chart" uri="{CE6537A1-D6FC-4f65-9D91-7224C49458BB}"/>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delete val="1"/>
              <c:extLst>
                <c:ext xmlns:c15="http://schemas.microsoft.com/office/drawing/2012/chart" uri="{CE6537A1-D6FC-4f65-9D91-7224C49458BB}"/>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12</c:v>
                </c:pt>
                <c:pt idx="1">
                  <c:v>78</c:v>
                </c:pt>
                <c:pt idx="2">
                  <c:v>1.5</c:v>
                </c:pt>
                <c:pt idx="3">
                  <c:v>6</c:v>
                </c:pt>
                <c:pt idx="4">
                  <c:v>2.5</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4-C586-CB43-B329-31EC919D43FE}"/>
              </c:ext>
            </c:extLst>
          </c:dPt>
          <c:dPt>
            <c:idx val="1"/>
            <c:bubble3D val="0"/>
            <c:spPr>
              <a:solidFill>
                <a:schemeClr val="tx2"/>
              </a:solidFill>
              <a:ln w="9525">
                <a:noFill/>
              </a:ln>
              <a:effectLst/>
            </c:spPr>
            <c:extLst>
              <c:ext xmlns:c16="http://schemas.microsoft.com/office/drawing/2014/chart" uri="{C3380CC4-5D6E-409C-BE32-E72D297353CC}">
                <c16:uniqueId val="{00000001-C586-CB43-B329-31EC919D43FE}"/>
              </c:ext>
            </c:extLst>
          </c:dPt>
          <c:dPt>
            <c:idx val="2"/>
            <c:bubble3D val="0"/>
            <c:spPr>
              <a:solidFill>
                <a:schemeClr val="accent3"/>
              </a:solidFill>
              <a:ln w="9525">
                <a:noFill/>
              </a:ln>
              <a:effectLst/>
            </c:spPr>
            <c:extLst>
              <c:ext xmlns:c16="http://schemas.microsoft.com/office/drawing/2014/chart" uri="{C3380CC4-5D6E-409C-BE32-E72D297353CC}">
                <c16:uniqueId val="{00000005-C586-CB43-B329-31EC919D43FE}"/>
              </c:ext>
            </c:extLst>
          </c:dPt>
          <c:dPt>
            <c:idx val="3"/>
            <c:bubble3D val="0"/>
            <c:spPr>
              <a:solidFill>
                <a:schemeClr val="accent5">
                  <a:lumMod val="50000"/>
                </a:schemeClr>
              </a:solidFill>
              <a:ln w="9525">
                <a:noFill/>
              </a:ln>
              <a:effectLst/>
            </c:spPr>
            <c:extLst>
              <c:ext xmlns:c16="http://schemas.microsoft.com/office/drawing/2014/chart" uri="{C3380CC4-5D6E-409C-BE32-E72D297353CC}">
                <c16:uniqueId val="{00000002-C586-CB43-B329-31EC919D43FE}"/>
              </c:ext>
            </c:extLst>
          </c:dPt>
          <c:dPt>
            <c:idx val="4"/>
            <c:bubble3D val="0"/>
            <c:spPr>
              <a:solidFill>
                <a:schemeClr val="accent6"/>
              </a:solidFill>
              <a:ln w="9525">
                <a:noFill/>
              </a:ln>
              <a:effectLst/>
            </c:spPr>
            <c:extLst>
              <c:ext xmlns:c16="http://schemas.microsoft.com/office/drawing/2014/chart" uri="{C3380CC4-5D6E-409C-BE32-E72D297353CC}">
                <c16:uniqueId val="{00000003-C586-CB43-B329-31EC919D43FE}"/>
              </c:ext>
            </c:extLst>
          </c:dPt>
          <c:dLbls>
            <c:dLbl>
              <c:idx val="0"/>
              <c:delete val="1"/>
              <c:extLst>
                <c:ext xmlns:c15="http://schemas.microsoft.com/office/drawing/2012/chart" uri="{CE6537A1-D6FC-4f65-9D91-7224C49458BB}"/>
                <c:ext xmlns:c16="http://schemas.microsoft.com/office/drawing/2014/chart" uri="{C3380CC4-5D6E-409C-BE32-E72D297353CC}">
                  <c16:uniqueId val="{00000004-C586-CB43-B329-31EC919D43FE}"/>
                </c:ext>
              </c:extLst>
            </c:dLbl>
            <c:dLbl>
              <c:idx val="1"/>
              <c:tx>
                <c:rich>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fld id="{8E09CD62-E4EA-1741-B794-36871F6AA944}" type="VALUE">
                      <a:rPr lang="en-US" smtClean="0">
                        <a:solidFill>
                          <a:schemeClr val="bg1"/>
                        </a:solidFill>
                      </a:rPr>
                      <a:pPr>
                        <a:defRPr>
                          <a:solidFill>
                            <a:schemeClr val="bg1"/>
                          </a:solidFill>
                        </a:defRPr>
                      </a:pPr>
                      <a:t>[VALUE]</a:t>
                    </a:fld>
                    <a:r>
                      <a:rPr lang="en-US" dirty="0">
                        <a:solidFill>
                          <a:schemeClr val="bg1"/>
                        </a:solidFill>
                      </a:rPr>
                      <a:t>%</a:t>
                    </a:r>
                  </a:p>
                </c:rich>
              </c:tx>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6-CB43-B329-31EC919D43FE}"/>
                </c:ext>
              </c:extLst>
            </c:dLbl>
            <c:dLbl>
              <c:idx val="2"/>
              <c:tx>
                <c:rich>
                  <a:bodyPr/>
                  <a:lstStyle/>
                  <a:p>
                    <a:fld id="{EECB8D31-1FE5-0043-B1AD-1997FCE3A49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86-CB43-B329-31EC919D43FE}"/>
                </c:ext>
              </c:extLst>
            </c:dLbl>
            <c:dLbl>
              <c:idx val="3"/>
              <c:delete val="1"/>
              <c:extLst>
                <c:ext xmlns:c15="http://schemas.microsoft.com/office/drawing/2012/chart" uri="{CE6537A1-D6FC-4f65-9D91-7224C49458BB}"/>
                <c:ext xmlns:c16="http://schemas.microsoft.com/office/drawing/2014/chart" uri="{C3380CC4-5D6E-409C-BE32-E72D297353CC}">
                  <c16:uniqueId val="{00000002-C586-CB43-B329-31EC919D43FE}"/>
                </c:ext>
              </c:extLst>
            </c:dLbl>
            <c:dLbl>
              <c:idx val="4"/>
              <c:delete val="1"/>
              <c:extLst>
                <c:ext xmlns:c15="http://schemas.microsoft.com/office/drawing/2012/chart" uri="{CE6537A1-D6FC-4f65-9D91-7224C49458BB}"/>
                <c:ext xmlns:c16="http://schemas.microsoft.com/office/drawing/2014/chart" uri="{C3380CC4-5D6E-409C-BE32-E72D297353CC}">
                  <c16:uniqueId val="{00000003-C586-CB43-B329-31EC919D43F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Clone 1.1</c:v>
                </c:pt>
                <c:pt idx="1">
                  <c:v>Clone 1.2</c:v>
                </c:pt>
                <c:pt idx="2">
                  <c:v>Clone 2.1</c:v>
                </c:pt>
                <c:pt idx="3">
                  <c:v>Clone 2.2</c:v>
                </c:pt>
                <c:pt idx="4">
                  <c:v>Misc</c:v>
                </c:pt>
              </c:strCache>
            </c:strRef>
          </c:cat>
          <c:val>
            <c:numRef>
              <c:f>Sheet1!$B$2:$B$6</c:f>
              <c:numCache>
                <c:formatCode>General</c:formatCode>
                <c:ptCount val="5"/>
                <c:pt idx="0">
                  <c:v>10</c:v>
                </c:pt>
                <c:pt idx="1">
                  <c:v>58</c:v>
                </c:pt>
                <c:pt idx="2">
                  <c:v>19</c:v>
                </c:pt>
                <c:pt idx="3">
                  <c:v>8</c:v>
                </c:pt>
                <c:pt idx="4">
                  <c:v>5</c:v>
                </c:pt>
              </c:numCache>
            </c:numRef>
          </c:val>
          <c:extLst>
            <c:ext xmlns:c16="http://schemas.microsoft.com/office/drawing/2014/chart" uri="{C3380CC4-5D6E-409C-BE32-E72D297353CC}">
              <c16:uniqueId val="{00000000-C586-CB43-B329-31EC919D43F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330F6-71B9-3F4E-BB7C-0D2BCEBBF9E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31CBFB59-128D-4443-83B8-0A56EBA0C02D}">
      <dgm:prSet phldrT="[Text]" custT="1"/>
      <dgm:spPr/>
      <dgm:t>
        <a:bodyPr/>
        <a:lstStyle/>
        <a:p>
          <a:r>
            <a:rPr lang="en-GB" sz="2200" dirty="0">
              <a:latin typeface="Arial" panose="020B0604020202020204" pitchFamily="34" charset="0"/>
              <a:cs typeface="Arial" panose="020B0604020202020204" pitchFamily="34" charset="0"/>
            </a:rPr>
            <a:t>Treat biochemical relapse/progression </a:t>
          </a:r>
        </a:p>
      </dgm:t>
    </dgm:pt>
    <dgm:pt modelId="{A93416DE-51BF-AB4A-BC14-A3A7AA28A683}" type="parTrans" cxnId="{7FBE1D5C-47A5-6249-B773-78924B71C407}">
      <dgm:prSet/>
      <dgm:spPr/>
      <dgm:t>
        <a:bodyPr/>
        <a:lstStyle/>
        <a:p>
          <a:endParaRPr lang="en-GB" sz="2200">
            <a:latin typeface="Arial" panose="020B0604020202020204" pitchFamily="34" charset="0"/>
            <a:cs typeface="Arial" panose="020B0604020202020204" pitchFamily="34" charset="0"/>
          </a:endParaRPr>
        </a:p>
      </dgm:t>
    </dgm:pt>
    <dgm:pt modelId="{F7488B3B-0097-AF41-AC71-898A21F532CD}" type="sibTrans" cxnId="{7FBE1D5C-47A5-6249-B773-78924B71C407}">
      <dgm:prSet/>
      <dgm:spPr/>
      <dgm:t>
        <a:bodyPr/>
        <a:lstStyle/>
        <a:p>
          <a:endParaRPr lang="en-GB" sz="2200">
            <a:latin typeface="Arial" panose="020B0604020202020204" pitchFamily="34" charset="0"/>
            <a:cs typeface="Arial" panose="020B0604020202020204" pitchFamily="34" charset="0"/>
          </a:endParaRPr>
        </a:p>
      </dgm:t>
    </dgm:pt>
    <dgm:pt modelId="{BC192F4D-CFBE-0045-91A7-921F8E70136B}">
      <dgm:prSet phldrT="[Text]" custT="1"/>
      <dgm:spPr/>
      <dgm:t>
        <a:bodyPr/>
        <a:lstStyle/>
        <a:p>
          <a:r>
            <a:rPr lang="en-GB" sz="2200" dirty="0">
              <a:latin typeface="Arial" panose="020B0604020202020204" pitchFamily="34" charset="0"/>
              <a:cs typeface="Arial" panose="020B0604020202020204" pitchFamily="34" charset="0"/>
            </a:rPr>
            <a:t>Switch to or add new </a:t>
          </a:r>
          <a:r>
            <a:rPr lang="en-GB" sz="2200" dirty="0" err="1">
              <a:latin typeface="Arial" panose="020B0604020202020204" pitchFamily="34" charset="0"/>
              <a:cs typeface="Arial" panose="020B0604020202020204" pitchFamily="34" charset="0"/>
            </a:rPr>
            <a:t>MoA</a:t>
          </a:r>
          <a:r>
            <a:rPr lang="en-GB" sz="2200" dirty="0">
              <a:latin typeface="Arial" panose="020B0604020202020204" pitchFamily="34" charset="0"/>
              <a:cs typeface="Arial" panose="020B0604020202020204" pitchFamily="34" charset="0"/>
            </a:rPr>
            <a:t> </a:t>
          </a:r>
        </a:p>
      </dgm:t>
    </dgm:pt>
    <dgm:pt modelId="{95139049-C794-2546-9D3A-700EB4858B64}" type="parTrans" cxnId="{F80C7622-F930-9746-9449-D42EB711E710}">
      <dgm:prSet/>
      <dgm:spPr/>
      <dgm:t>
        <a:bodyPr/>
        <a:lstStyle/>
        <a:p>
          <a:endParaRPr lang="en-GB" sz="2200">
            <a:latin typeface="Arial" panose="020B0604020202020204" pitchFamily="34" charset="0"/>
            <a:cs typeface="Arial" panose="020B0604020202020204" pitchFamily="34" charset="0"/>
          </a:endParaRPr>
        </a:p>
      </dgm:t>
    </dgm:pt>
    <dgm:pt modelId="{ED78EE34-0C09-7443-8FB7-E349EC985866}" type="sibTrans" cxnId="{F80C7622-F930-9746-9449-D42EB711E710}">
      <dgm:prSet/>
      <dgm:spPr/>
      <dgm:t>
        <a:bodyPr/>
        <a:lstStyle/>
        <a:p>
          <a:endParaRPr lang="en-GB" sz="2200">
            <a:latin typeface="Arial" panose="020B0604020202020204" pitchFamily="34" charset="0"/>
            <a:cs typeface="Arial" panose="020B0604020202020204" pitchFamily="34" charset="0"/>
          </a:endParaRPr>
        </a:p>
      </dgm:t>
    </dgm:pt>
    <dgm:pt modelId="{B1AD6F60-35DF-0444-AC95-9091958A9391}">
      <dgm:prSet phldrT="[Text]" custT="1"/>
      <dgm:spPr/>
      <dgm:t>
        <a:bodyPr/>
        <a:lstStyle/>
        <a:p>
          <a:r>
            <a:rPr lang="en-GB" sz="2200" dirty="0">
              <a:latin typeface="Arial" panose="020B0604020202020204" pitchFamily="34" charset="0"/>
              <a:cs typeface="Arial" panose="020B0604020202020204" pitchFamily="34" charset="0"/>
            </a:rPr>
            <a:t>Treat continuously, if tolerated </a:t>
          </a:r>
        </a:p>
      </dgm:t>
    </dgm:pt>
    <dgm:pt modelId="{836C8E87-0C99-6340-87BF-439DEE90AF66}" type="parTrans" cxnId="{68090F7F-5A98-2546-BA1B-4FBCB223D1A2}">
      <dgm:prSet/>
      <dgm:spPr/>
      <dgm:t>
        <a:bodyPr/>
        <a:lstStyle/>
        <a:p>
          <a:endParaRPr lang="en-GB" sz="2200">
            <a:latin typeface="Arial" panose="020B0604020202020204" pitchFamily="34" charset="0"/>
            <a:cs typeface="Arial" panose="020B0604020202020204" pitchFamily="34" charset="0"/>
          </a:endParaRPr>
        </a:p>
      </dgm:t>
    </dgm:pt>
    <dgm:pt modelId="{FEEC5E79-4B92-F143-9DA7-C2DA7F0ED525}" type="sibTrans" cxnId="{68090F7F-5A98-2546-BA1B-4FBCB223D1A2}">
      <dgm:prSet/>
      <dgm:spPr/>
      <dgm:t>
        <a:bodyPr/>
        <a:lstStyle/>
        <a:p>
          <a:endParaRPr lang="en-GB" sz="2200">
            <a:latin typeface="Arial" panose="020B0604020202020204" pitchFamily="34" charset="0"/>
            <a:cs typeface="Arial" panose="020B0604020202020204" pitchFamily="34" charset="0"/>
          </a:endParaRPr>
        </a:p>
      </dgm:t>
    </dgm:pt>
    <dgm:pt modelId="{EC74EDC4-0A5E-1949-B5F9-45C57820B248}" type="pres">
      <dgm:prSet presAssocID="{72B330F6-71B9-3F4E-BB7C-0D2BCEBBF9E2}" presName="linear" presStyleCnt="0">
        <dgm:presLayoutVars>
          <dgm:dir/>
          <dgm:animLvl val="lvl"/>
          <dgm:resizeHandles val="exact"/>
        </dgm:presLayoutVars>
      </dgm:prSet>
      <dgm:spPr/>
    </dgm:pt>
    <dgm:pt modelId="{C9FEE917-E9A6-2C44-9265-EED59F8BAA50}" type="pres">
      <dgm:prSet presAssocID="{31CBFB59-128D-4443-83B8-0A56EBA0C02D}" presName="parentLin" presStyleCnt="0"/>
      <dgm:spPr/>
    </dgm:pt>
    <dgm:pt modelId="{75543C16-0DE4-7947-AE3E-23CEF2B50503}" type="pres">
      <dgm:prSet presAssocID="{31CBFB59-128D-4443-83B8-0A56EBA0C02D}" presName="parentLeftMargin" presStyleLbl="node1" presStyleIdx="0" presStyleCnt="3"/>
      <dgm:spPr/>
    </dgm:pt>
    <dgm:pt modelId="{BD952548-012F-D04D-A006-20F18CF3B4BE}" type="pres">
      <dgm:prSet presAssocID="{31CBFB59-128D-4443-83B8-0A56EBA0C02D}" presName="parentText" presStyleLbl="node1" presStyleIdx="0" presStyleCnt="3">
        <dgm:presLayoutVars>
          <dgm:chMax val="0"/>
          <dgm:bulletEnabled val="1"/>
        </dgm:presLayoutVars>
      </dgm:prSet>
      <dgm:spPr/>
    </dgm:pt>
    <dgm:pt modelId="{A7B859B7-A176-014F-9B86-D44337344AC7}" type="pres">
      <dgm:prSet presAssocID="{31CBFB59-128D-4443-83B8-0A56EBA0C02D}" presName="negativeSpace" presStyleCnt="0"/>
      <dgm:spPr/>
    </dgm:pt>
    <dgm:pt modelId="{58C7B4A0-5A39-4140-B05F-867E78AE2635}" type="pres">
      <dgm:prSet presAssocID="{31CBFB59-128D-4443-83B8-0A56EBA0C02D}" presName="childText" presStyleLbl="conFgAcc1" presStyleIdx="0" presStyleCnt="3">
        <dgm:presLayoutVars>
          <dgm:bulletEnabled val="1"/>
        </dgm:presLayoutVars>
      </dgm:prSet>
      <dgm:spPr>
        <a:ln w="34925">
          <a:solidFill>
            <a:schemeClr val="accent1"/>
          </a:solidFill>
        </a:ln>
      </dgm:spPr>
    </dgm:pt>
    <dgm:pt modelId="{5BDB0AE6-CAD6-E347-8A90-D3FE035A16AF}" type="pres">
      <dgm:prSet presAssocID="{F7488B3B-0097-AF41-AC71-898A21F532CD}" presName="spaceBetweenRectangles" presStyleCnt="0"/>
      <dgm:spPr/>
    </dgm:pt>
    <dgm:pt modelId="{26C4393D-1C86-B64D-8316-707AD8A24562}" type="pres">
      <dgm:prSet presAssocID="{BC192F4D-CFBE-0045-91A7-921F8E70136B}" presName="parentLin" presStyleCnt="0"/>
      <dgm:spPr/>
    </dgm:pt>
    <dgm:pt modelId="{9A35C1D9-DDD5-A844-9FE9-1C33D52293AB}" type="pres">
      <dgm:prSet presAssocID="{BC192F4D-CFBE-0045-91A7-921F8E70136B}" presName="parentLeftMargin" presStyleLbl="node1" presStyleIdx="0" presStyleCnt="3"/>
      <dgm:spPr/>
    </dgm:pt>
    <dgm:pt modelId="{5ED25617-8475-6440-8932-DD8CE2938912}" type="pres">
      <dgm:prSet presAssocID="{BC192F4D-CFBE-0045-91A7-921F8E70136B}" presName="parentText" presStyleLbl="node1" presStyleIdx="1" presStyleCnt="3">
        <dgm:presLayoutVars>
          <dgm:chMax val="0"/>
          <dgm:bulletEnabled val="1"/>
        </dgm:presLayoutVars>
      </dgm:prSet>
      <dgm:spPr/>
    </dgm:pt>
    <dgm:pt modelId="{0B0DDCB4-DB1B-324A-8B91-501C7078B69E}" type="pres">
      <dgm:prSet presAssocID="{BC192F4D-CFBE-0045-91A7-921F8E70136B}" presName="negativeSpace" presStyleCnt="0"/>
      <dgm:spPr/>
    </dgm:pt>
    <dgm:pt modelId="{14C84649-7B6D-1848-A218-105FB3A88A09}" type="pres">
      <dgm:prSet presAssocID="{BC192F4D-CFBE-0045-91A7-921F8E70136B}" presName="childText" presStyleLbl="conFgAcc1" presStyleIdx="1" presStyleCnt="3">
        <dgm:presLayoutVars>
          <dgm:bulletEnabled val="1"/>
        </dgm:presLayoutVars>
      </dgm:prSet>
      <dgm:spPr>
        <a:ln w="34925">
          <a:solidFill>
            <a:schemeClr val="accent1"/>
          </a:solidFill>
        </a:ln>
      </dgm:spPr>
    </dgm:pt>
    <dgm:pt modelId="{8A1E59D5-FF5C-504F-9E44-70747C2016CE}" type="pres">
      <dgm:prSet presAssocID="{ED78EE34-0C09-7443-8FB7-E349EC985866}" presName="spaceBetweenRectangles" presStyleCnt="0"/>
      <dgm:spPr/>
    </dgm:pt>
    <dgm:pt modelId="{48278C70-9D35-DE4D-A564-55552AD63BED}" type="pres">
      <dgm:prSet presAssocID="{B1AD6F60-35DF-0444-AC95-9091958A9391}" presName="parentLin" presStyleCnt="0"/>
      <dgm:spPr/>
    </dgm:pt>
    <dgm:pt modelId="{79AABE99-0CC3-4846-B44D-961059CC5386}" type="pres">
      <dgm:prSet presAssocID="{B1AD6F60-35DF-0444-AC95-9091958A9391}" presName="parentLeftMargin" presStyleLbl="node1" presStyleIdx="1" presStyleCnt="3"/>
      <dgm:spPr/>
    </dgm:pt>
    <dgm:pt modelId="{7B9B51BC-B359-224E-8293-4BE8E293AB74}" type="pres">
      <dgm:prSet presAssocID="{B1AD6F60-35DF-0444-AC95-9091958A9391}" presName="parentText" presStyleLbl="node1" presStyleIdx="2" presStyleCnt="3">
        <dgm:presLayoutVars>
          <dgm:chMax val="0"/>
          <dgm:bulletEnabled val="1"/>
        </dgm:presLayoutVars>
      </dgm:prSet>
      <dgm:spPr/>
    </dgm:pt>
    <dgm:pt modelId="{9A90E147-B86A-8841-B298-FCC30AD3E4D9}" type="pres">
      <dgm:prSet presAssocID="{B1AD6F60-35DF-0444-AC95-9091958A9391}" presName="negativeSpace" presStyleCnt="0"/>
      <dgm:spPr/>
    </dgm:pt>
    <dgm:pt modelId="{AD7277B7-BBB2-D342-865D-027B06CC6FD7}" type="pres">
      <dgm:prSet presAssocID="{B1AD6F60-35DF-0444-AC95-9091958A9391}" presName="childText" presStyleLbl="conFgAcc1" presStyleIdx="2" presStyleCnt="3">
        <dgm:presLayoutVars>
          <dgm:bulletEnabled val="1"/>
        </dgm:presLayoutVars>
      </dgm:prSet>
      <dgm:spPr>
        <a:ln w="34925">
          <a:solidFill>
            <a:schemeClr val="accent1"/>
          </a:solidFill>
        </a:ln>
      </dgm:spPr>
    </dgm:pt>
  </dgm:ptLst>
  <dgm:cxnLst>
    <dgm:cxn modelId="{F80C7622-F930-9746-9449-D42EB711E710}" srcId="{72B330F6-71B9-3F4E-BB7C-0D2BCEBBF9E2}" destId="{BC192F4D-CFBE-0045-91A7-921F8E70136B}" srcOrd="1" destOrd="0" parTransId="{95139049-C794-2546-9D3A-700EB4858B64}" sibTransId="{ED78EE34-0C09-7443-8FB7-E349EC985866}"/>
    <dgm:cxn modelId="{CA8A6D27-ED8C-BF48-9FCF-47B680EA775D}" type="presOf" srcId="{31CBFB59-128D-4443-83B8-0A56EBA0C02D}" destId="{75543C16-0DE4-7947-AE3E-23CEF2B50503}" srcOrd="0" destOrd="0" presId="urn:microsoft.com/office/officeart/2005/8/layout/list1"/>
    <dgm:cxn modelId="{E952E637-1F72-F549-B1D7-CCEB191456E5}" type="presOf" srcId="{B1AD6F60-35DF-0444-AC95-9091958A9391}" destId="{7B9B51BC-B359-224E-8293-4BE8E293AB74}" srcOrd="1" destOrd="0" presId="urn:microsoft.com/office/officeart/2005/8/layout/list1"/>
    <dgm:cxn modelId="{E1E15453-7897-3546-8A6E-6E3A0F7F97E4}" type="presOf" srcId="{BC192F4D-CFBE-0045-91A7-921F8E70136B}" destId="{9A35C1D9-DDD5-A844-9FE9-1C33D52293AB}" srcOrd="0" destOrd="0" presId="urn:microsoft.com/office/officeart/2005/8/layout/list1"/>
    <dgm:cxn modelId="{7FBE1D5C-47A5-6249-B773-78924B71C407}" srcId="{72B330F6-71B9-3F4E-BB7C-0D2BCEBBF9E2}" destId="{31CBFB59-128D-4443-83B8-0A56EBA0C02D}" srcOrd="0" destOrd="0" parTransId="{A93416DE-51BF-AB4A-BC14-A3A7AA28A683}" sibTransId="{F7488B3B-0097-AF41-AC71-898A21F532CD}"/>
    <dgm:cxn modelId="{00DC0762-8011-4E45-A140-B69162881CAE}" type="presOf" srcId="{B1AD6F60-35DF-0444-AC95-9091958A9391}" destId="{79AABE99-0CC3-4846-B44D-961059CC5386}" srcOrd="0" destOrd="0" presId="urn:microsoft.com/office/officeart/2005/8/layout/list1"/>
    <dgm:cxn modelId="{5DD7EE77-C7B2-394F-9E49-7A7D9A59C596}" type="presOf" srcId="{72B330F6-71B9-3F4E-BB7C-0D2BCEBBF9E2}" destId="{EC74EDC4-0A5E-1949-B5F9-45C57820B248}" srcOrd="0" destOrd="0" presId="urn:microsoft.com/office/officeart/2005/8/layout/list1"/>
    <dgm:cxn modelId="{68090F7F-5A98-2546-BA1B-4FBCB223D1A2}" srcId="{72B330F6-71B9-3F4E-BB7C-0D2BCEBBF9E2}" destId="{B1AD6F60-35DF-0444-AC95-9091958A9391}" srcOrd="2" destOrd="0" parTransId="{836C8E87-0C99-6340-87BF-439DEE90AF66}" sibTransId="{FEEC5E79-4B92-F143-9DA7-C2DA7F0ED525}"/>
    <dgm:cxn modelId="{8C000BB9-1CFD-BA4C-9AE1-F086D25B8284}" type="presOf" srcId="{BC192F4D-CFBE-0045-91A7-921F8E70136B}" destId="{5ED25617-8475-6440-8932-DD8CE2938912}" srcOrd="1" destOrd="0" presId="urn:microsoft.com/office/officeart/2005/8/layout/list1"/>
    <dgm:cxn modelId="{E24E1EE2-7220-F04F-9A32-5B85549CB202}" type="presOf" srcId="{31CBFB59-128D-4443-83B8-0A56EBA0C02D}" destId="{BD952548-012F-D04D-A006-20F18CF3B4BE}" srcOrd="1" destOrd="0" presId="urn:microsoft.com/office/officeart/2005/8/layout/list1"/>
    <dgm:cxn modelId="{0F604BDB-374A-3D49-A181-F7A7BCB7A7B7}" type="presParOf" srcId="{EC74EDC4-0A5E-1949-B5F9-45C57820B248}" destId="{C9FEE917-E9A6-2C44-9265-EED59F8BAA50}" srcOrd="0" destOrd="0" presId="urn:microsoft.com/office/officeart/2005/8/layout/list1"/>
    <dgm:cxn modelId="{8271E07B-E7D2-C14D-B01C-49FE18787D18}" type="presParOf" srcId="{C9FEE917-E9A6-2C44-9265-EED59F8BAA50}" destId="{75543C16-0DE4-7947-AE3E-23CEF2B50503}" srcOrd="0" destOrd="0" presId="urn:microsoft.com/office/officeart/2005/8/layout/list1"/>
    <dgm:cxn modelId="{2F2DD6D2-30FB-D343-BE99-9C595928B437}" type="presParOf" srcId="{C9FEE917-E9A6-2C44-9265-EED59F8BAA50}" destId="{BD952548-012F-D04D-A006-20F18CF3B4BE}" srcOrd="1" destOrd="0" presId="urn:microsoft.com/office/officeart/2005/8/layout/list1"/>
    <dgm:cxn modelId="{BDE78374-BFC4-904A-BD1C-3C9C6905389C}" type="presParOf" srcId="{EC74EDC4-0A5E-1949-B5F9-45C57820B248}" destId="{A7B859B7-A176-014F-9B86-D44337344AC7}" srcOrd="1" destOrd="0" presId="urn:microsoft.com/office/officeart/2005/8/layout/list1"/>
    <dgm:cxn modelId="{58506B6B-2A6B-704B-8FBC-19E39EEA96B0}" type="presParOf" srcId="{EC74EDC4-0A5E-1949-B5F9-45C57820B248}" destId="{58C7B4A0-5A39-4140-B05F-867E78AE2635}" srcOrd="2" destOrd="0" presId="urn:microsoft.com/office/officeart/2005/8/layout/list1"/>
    <dgm:cxn modelId="{5291353F-C9EE-E14C-AB51-B86E88ECA7DD}" type="presParOf" srcId="{EC74EDC4-0A5E-1949-B5F9-45C57820B248}" destId="{5BDB0AE6-CAD6-E347-8A90-D3FE035A16AF}" srcOrd="3" destOrd="0" presId="urn:microsoft.com/office/officeart/2005/8/layout/list1"/>
    <dgm:cxn modelId="{2917B5C5-BF67-5948-9107-099C7D94CB2E}" type="presParOf" srcId="{EC74EDC4-0A5E-1949-B5F9-45C57820B248}" destId="{26C4393D-1C86-B64D-8316-707AD8A24562}" srcOrd="4" destOrd="0" presId="urn:microsoft.com/office/officeart/2005/8/layout/list1"/>
    <dgm:cxn modelId="{5D4AD4E0-8EA4-FB46-817B-603C776BF481}" type="presParOf" srcId="{26C4393D-1C86-B64D-8316-707AD8A24562}" destId="{9A35C1D9-DDD5-A844-9FE9-1C33D52293AB}" srcOrd="0" destOrd="0" presId="urn:microsoft.com/office/officeart/2005/8/layout/list1"/>
    <dgm:cxn modelId="{2D19D7E9-1BE4-F14B-89E7-4F907565C8E7}" type="presParOf" srcId="{26C4393D-1C86-B64D-8316-707AD8A24562}" destId="{5ED25617-8475-6440-8932-DD8CE2938912}" srcOrd="1" destOrd="0" presId="urn:microsoft.com/office/officeart/2005/8/layout/list1"/>
    <dgm:cxn modelId="{BAC43A6C-A76F-CC4C-A3EA-BBEDC6930121}" type="presParOf" srcId="{EC74EDC4-0A5E-1949-B5F9-45C57820B248}" destId="{0B0DDCB4-DB1B-324A-8B91-501C7078B69E}" srcOrd="5" destOrd="0" presId="urn:microsoft.com/office/officeart/2005/8/layout/list1"/>
    <dgm:cxn modelId="{382F2663-ECCF-3D44-9703-A141D8CBEB9C}" type="presParOf" srcId="{EC74EDC4-0A5E-1949-B5F9-45C57820B248}" destId="{14C84649-7B6D-1848-A218-105FB3A88A09}" srcOrd="6" destOrd="0" presId="urn:microsoft.com/office/officeart/2005/8/layout/list1"/>
    <dgm:cxn modelId="{8590F5E5-A615-0B4B-B4EE-5D5466085D7E}" type="presParOf" srcId="{EC74EDC4-0A5E-1949-B5F9-45C57820B248}" destId="{8A1E59D5-FF5C-504F-9E44-70747C2016CE}" srcOrd="7" destOrd="0" presId="urn:microsoft.com/office/officeart/2005/8/layout/list1"/>
    <dgm:cxn modelId="{5E4A3446-B73D-5845-9312-C132C4066FD8}" type="presParOf" srcId="{EC74EDC4-0A5E-1949-B5F9-45C57820B248}" destId="{48278C70-9D35-DE4D-A564-55552AD63BED}" srcOrd="8" destOrd="0" presId="urn:microsoft.com/office/officeart/2005/8/layout/list1"/>
    <dgm:cxn modelId="{C9FC192A-F97D-3041-95C2-EB3A05849F0D}" type="presParOf" srcId="{48278C70-9D35-DE4D-A564-55552AD63BED}" destId="{79AABE99-0CC3-4846-B44D-961059CC5386}" srcOrd="0" destOrd="0" presId="urn:microsoft.com/office/officeart/2005/8/layout/list1"/>
    <dgm:cxn modelId="{BF1718CE-8A48-874B-8D31-E456705D8507}" type="presParOf" srcId="{48278C70-9D35-DE4D-A564-55552AD63BED}" destId="{7B9B51BC-B359-224E-8293-4BE8E293AB74}" srcOrd="1" destOrd="0" presId="urn:microsoft.com/office/officeart/2005/8/layout/list1"/>
    <dgm:cxn modelId="{657420AE-F8F6-4E4B-86CA-BABC84C81E73}" type="presParOf" srcId="{EC74EDC4-0A5E-1949-B5F9-45C57820B248}" destId="{9A90E147-B86A-8841-B298-FCC30AD3E4D9}" srcOrd="9" destOrd="0" presId="urn:microsoft.com/office/officeart/2005/8/layout/list1"/>
    <dgm:cxn modelId="{95E72859-3AF7-E946-B685-75669AA333E9}" type="presParOf" srcId="{EC74EDC4-0A5E-1949-B5F9-45C57820B248}" destId="{AD7277B7-BBB2-D342-865D-027B06CC6F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B4A0-5A39-4140-B05F-867E78AE2635}">
      <dsp:nvSpPr>
        <dsp:cNvPr id="0" name=""/>
        <dsp:cNvSpPr/>
      </dsp:nvSpPr>
      <dsp:spPr>
        <a:xfrm>
          <a:off x="0" y="441391"/>
          <a:ext cx="9001000" cy="730800"/>
        </a:xfrm>
        <a:prstGeom prst="rect">
          <a:avLst/>
        </a:prstGeom>
        <a:solidFill>
          <a:schemeClr val="lt1">
            <a:alpha val="90000"/>
            <a:hueOff val="0"/>
            <a:satOff val="0"/>
            <a:lumOff val="0"/>
            <a:alphaOff val="0"/>
          </a:schemeClr>
        </a:solidFill>
        <a:ln w="3492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D952548-012F-D04D-A006-20F18CF3B4BE}">
      <dsp:nvSpPr>
        <dsp:cNvPr id="0" name=""/>
        <dsp:cNvSpPr/>
      </dsp:nvSpPr>
      <dsp:spPr>
        <a:xfrm>
          <a:off x="450050" y="13351"/>
          <a:ext cx="63007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Treat biochemical relapse/progression </a:t>
          </a:r>
        </a:p>
      </dsp:txBody>
      <dsp:txXfrm>
        <a:off x="491840" y="55141"/>
        <a:ext cx="6217120" cy="772500"/>
      </dsp:txXfrm>
    </dsp:sp>
    <dsp:sp modelId="{14C84649-7B6D-1848-A218-105FB3A88A09}">
      <dsp:nvSpPr>
        <dsp:cNvPr id="0" name=""/>
        <dsp:cNvSpPr/>
      </dsp:nvSpPr>
      <dsp:spPr>
        <a:xfrm>
          <a:off x="0" y="1756831"/>
          <a:ext cx="9001000" cy="730800"/>
        </a:xfrm>
        <a:prstGeom prst="rect">
          <a:avLst/>
        </a:prstGeom>
        <a:solidFill>
          <a:schemeClr val="lt1">
            <a:alpha val="90000"/>
            <a:hueOff val="0"/>
            <a:satOff val="0"/>
            <a:lumOff val="0"/>
            <a:alphaOff val="0"/>
          </a:schemeClr>
        </a:solidFill>
        <a:ln w="3492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ED25617-8475-6440-8932-DD8CE2938912}">
      <dsp:nvSpPr>
        <dsp:cNvPr id="0" name=""/>
        <dsp:cNvSpPr/>
      </dsp:nvSpPr>
      <dsp:spPr>
        <a:xfrm>
          <a:off x="450050" y="1328791"/>
          <a:ext cx="63007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Switch to or add new </a:t>
          </a:r>
          <a:r>
            <a:rPr lang="en-GB" sz="2200" kern="1200" dirty="0" err="1">
              <a:latin typeface="Arial" panose="020B0604020202020204" pitchFamily="34" charset="0"/>
              <a:cs typeface="Arial" panose="020B0604020202020204" pitchFamily="34" charset="0"/>
            </a:rPr>
            <a:t>MoA</a:t>
          </a:r>
          <a:r>
            <a:rPr lang="en-GB" sz="2200" kern="1200" dirty="0">
              <a:latin typeface="Arial" panose="020B0604020202020204" pitchFamily="34" charset="0"/>
              <a:cs typeface="Arial" panose="020B0604020202020204" pitchFamily="34" charset="0"/>
            </a:rPr>
            <a:t> </a:t>
          </a:r>
        </a:p>
      </dsp:txBody>
      <dsp:txXfrm>
        <a:off x="491840" y="1370581"/>
        <a:ext cx="6217120" cy="772500"/>
      </dsp:txXfrm>
    </dsp:sp>
    <dsp:sp modelId="{AD7277B7-BBB2-D342-865D-027B06CC6FD7}">
      <dsp:nvSpPr>
        <dsp:cNvPr id="0" name=""/>
        <dsp:cNvSpPr/>
      </dsp:nvSpPr>
      <dsp:spPr>
        <a:xfrm>
          <a:off x="0" y="3072271"/>
          <a:ext cx="9001000" cy="730800"/>
        </a:xfrm>
        <a:prstGeom prst="rect">
          <a:avLst/>
        </a:prstGeom>
        <a:solidFill>
          <a:schemeClr val="lt1">
            <a:alpha val="90000"/>
            <a:hueOff val="0"/>
            <a:satOff val="0"/>
            <a:lumOff val="0"/>
            <a:alphaOff val="0"/>
          </a:schemeClr>
        </a:solidFill>
        <a:ln w="3492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B9B51BC-B359-224E-8293-4BE8E293AB74}">
      <dsp:nvSpPr>
        <dsp:cNvPr id="0" name=""/>
        <dsp:cNvSpPr/>
      </dsp:nvSpPr>
      <dsp:spPr>
        <a:xfrm>
          <a:off x="450050" y="2644231"/>
          <a:ext cx="63007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Treat continuously, if tolerated </a:t>
          </a:r>
        </a:p>
      </dsp:txBody>
      <dsp:txXfrm>
        <a:off x="491840" y="2686021"/>
        <a:ext cx="62171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9/6/24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9/6/24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123C338-59A2-D045-8BC2-36A9AE6F25FF}"/>
              </a:ext>
            </a:extLst>
          </p:cNvPr>
          <p:cNvSpPr>
            <a:spLocks noGrp="1" noRot="1" noChangeAspect="1" noChangeArrowheads="1" noTextEdit="1"/>
          </p:cNvSpPr>
          <p:nvPr>
            <p:ph type="sldImg"/>
          </p:nvPr>
        </p:nvSpPr>
        <p:spPr bwMode="auto">
          <a:xfrm>
            <a:off x="123825" y="757238"/>
            <a:ext cx="6723063"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2073BA0-CAF9-7144-BDB5-0B94A981EF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Footer Placeholder 3">
            <a:extLst>
              <a:ext uri="{FF2B5EF4-FFF2-40B4-BE49-F238E27FC236}">
                <a16:creationId xmlns:a16="http://schemas.microsoft.com/office/drawing/2014/main" id="{05D71DEE-9794-FB4D-925B-E6E71B8BB29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65887">
              <a:defRPr>
                <a:solidFill>
                  <a:schemeClr val="tx1"/>
                </a:solidFill>
                <a:latin typeface="Arial" panose="020B0604020202020204" pitchFamily="34" charset="0"/>
              </a:defRPr>
            </a:lvl1pPr>
            <a:lvl2pPr marL="757066" indent="-291179" defTabSz="465887">
              <a:defRPr>
                <a:solidFill>
                  <a:schemeClr val="tx1"/>
                </a:solidFill>
                <a:latin typeface="Arial" panose="020B0604020202020204" pitchFamily="34" charset="0"/>
              </a:defRPr>
            </a:lvl2pPr>
            <a:lvl3pPr marL="1164717" indent="-232943" defTabSz="465887">
              <a:defRPr>
                <a:solidFill>
                  <a:schemeClr val="tx1"/>
                </a:solidFill>
                <a:latin typeface="Arial" panose="020B0604020202020204" pitchFamily="34" charset="0"/>
              </a:defRPr>
            </a:lvl3pPr>
            <a:lvl4pPr marL="1630604" indent="-232943" defTabSz="465887">
              <a:defRPr>
                <a:solidFill>
                  <a:schemeClr val="tx1"/>
                </a:solidFill>
                <a:latin typeface="Arial" panose="020B0604020202020204" pitchFamily="34" charset="0"/>
              </a:defRPr>
            </a:lvl4pPr>
            <a:lvl5pPr marL="2096491" indent="-232943" defTabSz="465887">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dirty="0">
              <a:solidFill>
                <a:srgbClr val="000000"/>
              </a:solidFill>
              <a:latin typeface="Calibri" panose="020F0502020204030204" pitchFamily="34" charset="0"/>
            </a:endParaRPr>
          </a:p>
        </p:txBody>
      </p:sp>
      <p:sp>
        <p:nvSpPr>
          <p:cNvPr id="26629" name="Slide Number Placeholder 4">
            <a:extLst>
              <a:ext uri="{FF2B5EF4-FFF2-40B4-BE49-F238E27FC236}">
                <a16:creationId xmlns:a16="http://schemas.microsoft.com/office/drawing/2014/main" id="{D8DC7DA2-D801-E34C-8222-EEB1DF9D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887">
              <a:defRPr>
                <a:solidFill>
                  <a:schemeClr val="tx1"/>
                </a:solidFill>
                <a:latin typeface="Arial" panose="020B0604020202020204" pitchFamily="34" charset="0"/>
              </a:defRPr>
            </a:lvl1pPr>
            <a:lvl2pPr marL="757066" indent="-291179" defTabSz="465887">
              <a:defRPr>
                <a:solidFill>
                  <a:schemeClr val="tx1"/>
                </a:solidFill>
                <a:latin typeface="Arial" panose="020B0604020202020204" pitchFamily="34" charset="0"/>
              </a:defRPr>
            </a:lvl2pPr>
            <a:lvl3pPr marL="1164717" indent="-232943" defTabSz="465887">
              <a:defRPr>
                <a:solidFill>
                  <a:schemeClr val="tx1"/>
                </a:solidFill>
                <a:latin typeface="Arial" panose="020B0604020202020204" pitchFamily="34" charset="0"/>
              </a:defRPr>
            </a:lvl3pPr>
            <a:lvl4pPr marL="1630604" indent="-232943" defTabSz="465887">
              <a:defRPr>
                <a:solidFill>
                  <a:schemeClr val="tx1"/>
                </a:solidFill>
                <a:latin typeface="Arial" panose="020B0604020202020204" pitchFamily="34" charset="0"/>
              </a:defRPr>
            </a:lvl4pPr>
            <a:lvl5pPr marL="2096491" indent="-232943" defTabSz="465887">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636EBD-55A7-8F4E-8235-B6DE7C059A1B}" type="slidenum">
              <a:rPr lang="fr-FR" altLang="en-US">
                <a:solidFill>
                  <a:srgbClr val="000000"/>
                </a:solidFill>
                <a:latin typeface="Calibri" panose="020F0502020204030204" pitchFamily="34" charset="0"/>
              </a:rPr>
              <a:pPr eaLnBrk="1" hangingPunct="1"/>
              <a:t>2</a:t>
            </a:fld>
            <a:endParaRPr lang="fr-FR" altLang="en-US"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123C338-59A2-D045-8BC2-36A9AE6F25FF}"/>
              </a:ext>
            </a:extLst>
          </p:cNvPr>
          <p:cNvSpPr>
            <a:spLocks noGrp="1" noRot="1" noChangeAspect="1" noChangeArrowheads="1" noTextEdit="1"/>
          </p:cNvSpPr>
          <p:nvPr>
            <p:ph type="sldImg"/>
          </p:nvPr>
        </p:nvSpPr>
        <p:spPr bwMode="auto">
          <a:xfrm>
            <a:off x="123825" y="757238"/>
            <a:ext cx="6723063" cy="3781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2073BA0-CAF9-7144-BDB5-0B94A981EF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Footer Placeholder 3">
            <a:extLst>
              <a:ext uri="{FF2B5EF4-FFF2-40B4-BE49-F238E27FC236}">
                <a16:creationId xmlns:a16="http://schemas.microsoft.com/office/drawing/2014/main" id="{05D71DEE-9794-FB4D-925B-E6E71B8BB29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65887">
              <a:defRPr>
                <a:solidFill>
                  <a:schemeClr val="tx1"/>
                </a:solidFill>
                <a:latin typeface="Arial" panose="020B0604020202020204" pitchFamily="34" charset="0"/>
              </a:defRPr>
            </a:lvl1pPr>
            <a:lvl2pPr marL="757066" indent="-291179" defTabSz="465887">
              <a:defRPr>
                <a:solidFill>
                  <a:schemeClr val="tx1"/>
                </a:solidFill>
                <a:latin typeface="Arial" panose="020B0604020202020204" pitchFamily="34" charset="0"/>
              </a:defRPr>
            </a:lvl2pPr>
            <a:lvl3pPr marL="1164717" indent="-232943" defTabSz="465887">
              <a:defRPr>
                <a:solidFill>
                  <a:schemeClr val="tx1"/>
                </a:solidFill>
                <a:latin typeface="Arial" panose="020B0604020202020204" pitchFamily="34" charset="0"/>
              </a:defRPr>
            </a:lvl3pPr>
            <a:lvl4pPr marL="1630604" indent="-232943" defTabSz="465887">
              <a:defRPr>
                <a:solidFill>
                  <a:schemeClr val="tx1"/>
                </a:solidFill>
                <a:latin typeface="Arial" panose="020B0604020202020204" pitchFamily="34" charset="0"/>
              </a:defRPr>
            </a:lvl4pPr>
            <a:lvl5pPr marL="2096491" indent="-232943" defTabSz="465887">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solidFill>
                <a:srgbClr val="000000"/>
              </a:solidFill>
              <a:latin typeface="Calibri" panose="020F0502020204030204" pitchFamily="34" charset="0"/>
            </a:endParaRPr>
          </a:p>
        </p:txBody>
      </p:sp>
      <p:sp>
        <p:nvSpPr>
          <p:cNvPr id="26629" name="Slide Number Placeholder 4">
            <a:extLst>
              <a:ext uri="{FF2B5EF4-FFF2-40B4-BE49-F238E27FC236}">
                <a16:creationId xmlns:a16="http://schemas.microsoft.com/office/drawing/2014/main" id="{D8DC7DA2-D801-E34C-8222-EEB1DF9D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887">
              <a:defRPr>
                <a:solidFill>
                  <a:schemeClr val="tx1"/>
                </a:solidFill>
                <a:latin typeface="Arial" panose="020B0604020202020204" pitchFamily="34" charset="0"/>
              </a:defRPr>
            </a:lvl1pPr>
            <a:lvl2pPr marL="757066" indent="-291179" defTabSz="465887">
              <a:defRPr>
                <a:solidFill>
                  <a:schemeClr val="tx1"/>
                </a:solidFill>
                <a:latin typeface="Arial" panose="020B0604020202020204" pitchFamily="34" charset="0"/>
              </a:defRPr>
            </a:lvl2pPr>
            <a:lvl3pPr marL="1164717" indent="-232943" defTabSz="465887">
              <a:defRPr>
                <a:solidFill>
                  <a:schemeClr val="tx1"/>
                </a:solidFill>
                <a:latin typeface="Arial" panose="020B0604020202020204" pitchFamily="34" charset="0"/>
              </a:defRPr>
            </a:lvl3pPr>
            <a:lvl4pPr marL="1630604" indent="-232943" defTabSz="465887">
              <a:defRPr>
                <a:solidFill>
                  <a:schemeClr val="tx1"/>
                </a:solidFill>
                <a:latin typeface="Arial" panose="020B0604020202020204" pitchFamily="34" charset="0"/>
              </a:defRPr>
            </a:lvl4pPr>
            <a:lvl5pPr marL="2096491" indent="-232943" defTabSz="465887">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636EBD-55A7-8F4E-8235-B6DE7C059A1B}" type="slidenum">
              <a:rPr lang="fr-FR" altLang="en-US">
                <a:solidFill>
                  <a:srgbClr val="000000"/>
                </a:solidFill>
                <a:latin typeface="Calibri" panose="020F0502020204030204" pitchFamily="34" charset="0"/>
              </a:rPr>
              <a:pPr eaLnBrk="1" hangingPunct="1"/>
              <a:t>25</a:t>
            </a:fld>
            <a:endParaRPr lang="fr-FR"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9196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png"/><Relationship Id="rId18" Type="http://schemas.openxmlformats.org/officeDocument/2006/relationships/image" Target="../media/image13.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hyperlink" Target="https://www.linkedin.com/company/cor2ed/" TargetMode="External"/><Relationship Id="rId12" Type="http://schemas.openxmlformats.org/officeDocument/2006/relationships/hyperlink" Target="https://twitter.com/COR2EDMedEd" TargetMode="External"/><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hyperlink" Target="mailto:info@cor2ed.com" TargetMode="External"/><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image" Target="../media/image11.svg"/><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hyperlink" Target="https://cor2ed.com/" TargetMode="External"/><Relationship Id="rId14" Type="http://schemas.openxmlformats.org/officeDocument/2006/relationships/image" Target="../media/image10.png"/><Relationship Id="rId22"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16.png"/><Relationship Id="rId2" Type="http://schemas.openxmlformats.org/officeDocument/2006/relationships/image" Target="../media/image2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8.svg"/><Relationship Id="rId19" Type="http://schemas.openxmlformats.org/officeDocument/2006/relationships/image" Target="../media/image18.pn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16.png"/><Relationship Id="rId2" Type="http://schemas.openxmlformats.org/officeDocument/2006/relationships/image" Target="../media/image2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2.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8.svg"/><Relationship Id="rId19" Type="http://schemas.openxmlformats.org/officeDocument/2006/relationships/image" Target="../media/image18.pn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7.svg"/><Relationship Id="rId18" Type="http://schemas.openxmlformats.org/officeDocument/2006/relationships/image" Target="../media/image12.png"/><Relationship Id="rId26" Type="http://schemas.openxmlformats.org/officeDocument/2006/relationships/hyperlink" Target="https://www.linkedin.com/company/23765823" TargetMode="External"/><Relationship Id="rId3" Type="http://schemas.openxmlformats.org/officeDocument/2006/relationships/image" Target="../media/image23.svg"/><Relationship Id="rId21" Type="http://schemas.openxmlformats.org/officeDocument/2006/relationships/image" Target="../media/image30.svg"/><Relationship Id="rId7" Type="http://schemas.openxmlformats.org/officeDocument/2006/relationships/image" Target="../media/image25.svg"/><Relationship Id="rId12" Type="http://schemas.openxmlformats.org/officeDocument/2006/relationships/image" Target="../media/image7.png"/><Relationship Id="rId17" Type="http://schemas.openxmlformats.org/officeDocument/2006/relationships/hyperlink" Target="mailto:info@cor2ed" TargetMode="External"/><Relationship Id="rId25" Type="http://schemas.openxmlformats.org/officeDocument/2006/relationships/image" Target="../media/image32.svg"/><Relationship Id="rId2" Type="http://schemas.openxmlformats.org/officeDocument/2006/relationships/image" Target="../media/image22.png"/><Relationship Id="rId16" Type="http://schemas.openxmlformats.org/officeDocument/2006/relationships/image" Target="../media/image28.svg"/><Relationship Id="rId20"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s://cor2ed.com/" TargetMode="External"/><Relationship Id="rId24"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10.png"/><Relationship Id="rId23" Type="http://schemas.openxmlformats.org/officeDocument/2006/relationships/image" Target="../media/image31.svg"/><Relationship Id="rId28" Type="http://schemas.openxmlformats.org/officeDocument/2006/relationships/image" Target="../media/image33.png"/><Relationship Id="rId10" Type="http://schemas.openxmlformats.org/officeDocument/2006/relationships/hyperlink" Target="https://youtu.be/-frXH01_UXY" TargetMode="External"/><Relationship Id="rId19"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26.png"/><Relationship Id="rId14" Type="http://schemas.openxmlformats.org/officeDocument/2006/relationships/hyperlink" Target="https://twitter.com/LYM_MM_CONNECT" TargetMode="External"/><Relationship Id="rId22" Type="http://schemas.openxmlformats.org/officeDocument/2006/relationships/image" Target="../media/image16.png"/><Relationship Id="rId27" Type="http://schemas.openxmlformats.org/officeDocument/2006/relationships/hyperlink" Target="https://lymphomamyelomaconnect.cor2ed.com/"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hyperlink" Target="mailto:info@cor2ed.com" TargetMode="External"/><Relationship Id="rId26" Type="http://schemas.openxmlformats.org/officeDocument/2006/relationships/image" Target="../media/image32.svg"/><Relationship Id="rId3" Type="http://schemas.openxmlformats.org/officeDocument/2006/relationships/image" Target="../media/image23.svg"/><Relationship Id="rId21" Type="http://schemas.openxmlformats.org/officeDocument/2006/relationships/image" Target="../media/image14.png"/><Relationship Id="rId7" Type="http://schemas.openxmlformats.org/officeDocument/2006/relationships/image" Target="../media/image25.svg"/><Relationship Id="rId12" Type="http://schemas.openxmlformats.org/officeDocument/2006/relationships/hyperlink" Target="https://cor2ed.com/" TargetMode="External"/><Relationship Id="rId17" Type="http://schemas.openxmlformats.org/officeDocument/2006/relationships/image" Target="../media/image28.svg"/><Relationship Id="rId25" Type="http://schemas.openxmlformats.org/officeDocument/2006/relationships/image" Target="../media/image18.png"/><Relationship Id="rId2" Type="http://schemas.openxmlformats.org/officeDocument/2006/relationships/image" Target="../media/image22.png"/><Relationship Id="rId16" Type="http://schemas.openxmlformats.org/officeDocument/2006/relationships/image" Target="../media/image10.png"/><Relationship Id="rId20" Type="http://schemas.openxmlformats.org/officeDocument/2006/relationships/image" Target="../media/image29.svg"/><Relationship Id="rId29" Type="http://schemas.openxmlformats.org/officeDocument/2006/relationships/hyperlink" Target="https://cor2ed.com/connects/breast-cancer-connect/" TargetMode="External"/><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s://youtu.be/-frXH01_UXY" TargetMode="External"/><Relationship Id="rId24" Type="http://schemas.openxmlformats.org/officeDocument/2006/relationships/image" Target="../media/image31.svg"/><Relationship Id="rId5" Type="http://schemas.openxmlformats.org/officeDocument/2006/relationships/image" Target="../media/image24.svg"/><Relationship Id="rId15" Type="http://schemas.openxmlformats.org/officeDocument/2006/relationships/hyperlink" Target="https://twitter.com/BreastCaConnect" TargetMode="External"/><Relationship Id="rId23" Type="http://schemas.openxmlformats.org/officeDocument/2006/relationships/image" Target="../media/image16.png"/><Relationship Id="rId28" Type="http://schemas.openxmlformats.org/officeDocument/2006/relationships/hyperlink" Target="https://www.linkedin.com/company/giconnect/" TargetMode="External"/><Relationship Id="rId10" Type="http://schemas.openxmlformats.org/officeDocument/2006/relationships/hyperlink" Target="https://www.linkedin.com/company/breastcancerconnect" TargetMode="External"/><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26.png"/><Relationship Id="rId14" Type="http://schemas.openxmlformats.org/officeDocument/2006/relationships/image" Target="../media/image27.svg"/><Relationship Id="rId22" Type="http://schemas.openxmlformats.org/officeDocument/2006/relationships/image" Target="../media/image30.svg"/><Relationship Id="rId27" Type="http://schemas.openxmlformats.org/officeDocument/2006/relationships/hyperlink" Target="mailto:info@cor2ed" TargetMode="External"/><Relationship Id="rId30"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4" name="Image 4">
            <a:extLst>
              <a:ext uri="{FF2B5EF4-FFF2-40B4-BE49-F238E27FC236}">
                <a16:creationId xmlns:a16="http://schemas.microsoft.com/office/drawing/2014/main" id="{14387B29-F50D-2040-8C97-7FCDF346B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ACAFAA1B-DD9E-D12A-041A-2478C7EF6A0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76671A92-8E7E-7CF5-89DA-B5258B69D53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536470EF-27EB-F92D-4A4C-4B75E7C7DBB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5C49C56-D619-F575-28CE-284F9724A09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7D2F2D88-C863-C64B-8B27-F5B0C60E99C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8" name="Group 27">
            <a:extLst>
              <a:ext uri="{FF2B5EF4-FFF2-40B4-BE49-F238E27FC236}">
                <a16:creationId xmlns:a16="http://schemas.microsoft.com/office/drawing/2014/main" id="{619FF232-4850-224E-BBA0-624CDB282CC3}"/>
              </a:ext>
            </a:extLst>
          </p:cNvPr>
          <p:cNvGrpSpPr/>
          <p:nvPr userDrawn="1"/>
        </p:nvGrpSpPr>
        <p:grpSpPr>
          <a:xfrm>
            <a:off x="418902" y="3063588"/>
            <a:ext cx="356400" cy="356400"/>
            <a:chOff x="761970" y="3386221"/>
            <a:chExt cx="356400" cy="356400"/>
          </a:xfrm>
        </p:grpSpPr>
        <p:sp>
          <p:nvSpPr>
            <p:cNvPr id="29" name="Oval 28">
              <a:extLst>
                <a:ext uri="{FF2B5EF4-FFF2-40B4-BE49-F238E27FC236}">
                  <a16:creationId xmlns:a16="http://schemas.microsoft.com/office/drawing/2014/main" id="{8B93650B-AD78-2D40-9E09-A0F596F44E14}"/>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0" name="Graphic 29" descr="Speaker Phone">
              <a:extLst>
                <a:ext uri="{FF2B5EF4-FFF2-40B4-BE49-F238E27FC236}">
                  <a16:creationId xmlns:a16="http://schemas.microsoft.com/office/drawing/2014/main" id="{BCC8E367-C7A4-A049-8A2F-852B0C2CDC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1" name="Oval 30">
            <a:extLst>
              <a:ext uri="{FF2B5EF4-FFF2-40B4-BE49-F238E27FC236}">
                <a16:creationId xmlns:a16="http://schemas.microsoft.com/office/drawing/2014/main" id="{ED6FBE6E-43BC-8C46-BA6B-8E319F0D2063}"/>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Graphic 31" descr="Envelope">
            <a:extLst>
              <a:ext uri="{FF2B5EF4-FFF2-40B4-BE49-F238E27FC236}">
                <a16:creationId xmlns:a16="http://schemas.microsoft.com/office/drawing/2014/main" id="{D748C46E-5A9C-E046-9A47-DDA77B4BEC5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33" name="Group 32">
            <a:extLst>
              <a:ext uri="{FF2B5EF4-FFF2-40B4-BE49-F238E27FC236}">
                <a16:creationId xmlns:a16="http://schemas.microsoft.com/office/drawing/2014/main" id="{9B5A0090-E0C3-0C49-99EB-2D32FCF67E0D}"/>
              </a:ext>
            </a:extLst>
          </p:cNvPr>
          <p:cNvGrpSpPr/>
          <p:nvPr userDrawn="1"/>
        </p:nvGrpSpPr>
        <p:grpSpPr>
          <a:xfrm>
            <a:off x="423995" y="4414481"/>
            <a:ext cx="356400" cy="356400"/>
            <a:chOff x="761970" y="3386221"/>
            <a:chExt cx="356400" cy="356400"/>
          </a:xfrm>
        </p:grpSpPr>
        <p:sp>
          <p:nvSpPr>
            <p:cNvPr id="34" name="Oval 33">
              <a:extLst>
                <a:ext uri="{FF2B5EF4-FFF2-40B4-BE49-F238E27FC236}">
                  <a16:creationId xmlns:a16="http://schemas.microsoft.com/office/drawing/2014/main" id="{736D01D0-BF46-B04F-8D3D-304A7069C4D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5" name="Graphic 34" descr="Speaker Phone">
              <a:extLst>
                <a:ext uri="{FF2B5EF4-FFF2-40B4-BE49-F238E27FC236}">
                  <a16:creationId xmlns:a16="http://schemas.microsoft.com/office/drawing/2014/main" id="{5C0044D9-F95E-9948-8963-45EDF68B33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6" name="Oval 35">
            <a:extLst>
              <a:ext uri="{FF2B5EF4-FFF2-40B4-BE49-F238E27FC236}">
                <a16:creationId xmlns:a16="http://schemas.microsoft.com/office/drawing/2014/main" id="{D89C2DAA-7338-5242-A65D-4977E27C8388}"/>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7" name="Graphic 36" descr="Envelope">
            <a:extLst>
              <a:ext uri="{FF2B5EF4-FFF2-40B4-BE49-F238E27FC236}">
                <a16:creationId xmlns:a16="http://schemas.microsoft.com/office/drawing/2014/main" id="{CEB92A65-5E87-F541-BD37-BD00ED61553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38" name="Titre 1">
            <a:extLst>
              <a:ext uri="{FF2B5EF4-FFF2-40B4-BE49-F238E27FC236}">
                <a16:creationId xmlns:a16="http://schemas.microsoft.com/office/drawing/2014/main" id="{08DC0A97-6AE6-374D-8DE8-21F4681223F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07D00C85-A6C8-F046-AB48-7DC46D53234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9"/>
            <a:extLst>
              <a:ext uri="{FF2B5EF4-FFF2-40B4-BE49-F238E27FC236}">
                <a16:creationId xmlns:a16="http://schemas.microsoft.com/office/drawing/2014/main" id="{BA63285A-459E-4B4D-B8B8-4C384DADE30E}"/>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89" y="6070903"/>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501522" y="6033094"/>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2"/>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2"/>
            <a:extLst>
              <a:ext uri="{FF2B5EF4-FFF2-40B4-BE49-F238E27FC236}">
                <a16:creationId xmlns:a16="http://schemas.microsoft.com/office/drawing/2014/main" id="{D59F0703-8804-EA47-AA67-3E0C47D9EB54}"/>
              </a:ext>
            </a:extLst>
          </p:cNvPr>
          <p:cNvSpPr/>
          <p:nvPr userDrawn="1"/>
        </p:nvSpPr>
        <p:spPr>
          <a:xfrm>
            <a:off x="3083140" y="600504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FEBC6954-39C9-0845-B3B3-17EB0B380DE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69" name="Graphic 68" descr="Marker with solid fill">
            <a:extLst>
              <a:ext uri="{FF2B5EF4-FFF2-40B4-BE49-F238E27FC236}">
                <a16:creationId xmlns:a16="http://schemas.microsoft.com/office/drawing/2014/main" id="{DE3958FC-0522-604A-A7DE-EAFE45DE1D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006" y="1949574"/>
            <a:ext cx="313184" cy="313184"/>
          </a:xfrm>
          <a:prstGeom prst="rect">
            <a:avLst/>
          </a:prstGeom>
        </p:spPr>
      </p:pic>
      <p:pic>
        <p:nvPicPr>
          <p:cNvPr id="70" name="Graphic 69" descr="Marker with solid fill">
            <a:extLst>
              <a:ext uri="{FF2B5EF4-FFF2-40B4-BE49-F238E27FC236}">
                <a16:creationId xmlns:a16="http://schemas.microsoft.com/office/drawing/2014/main" id="{2578FDB9-D3BF-B64A-ACD8-C060D7DB17F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49789" y="2084249"/>
            <a:ext cx="313184" cy="313184"/>
          </a:xfrm>
          <a:prstGeom prst="rect">
            <a:avLst/>
          </a:prstGeom>
        </p:spPr>
      </p:pic>
      <p:pic>
        <p:nvPicPr>
          <p:cNvPr id="71" name="Graphic 70" descr="Marker with solid fill">
            <a:extLst>
              <a:ext uri="{FF2B5EF4-FFF2-40B4-BE49-F238E27FC236}">
                <a16:creationId xmlns:a16="http://schemas.microsoft.com/office/drawing/2014/main" id="{B8174C9F-7E14-D446-B4BA-713EF2836AA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87336" y="1753300"/>
            <a:ext cx="313184" cy="313184"/>
          </a:xfrm>
          <a:prstGeom prst="rect">
            <a:avLst/>
          </a:prstGeom>
        </p:spPr>
      </p:pic>
      <p:pic>
        <p:nvPicPr>
          <p:cNvPr id="72" name="Graphic 71" descr="Marker with solid fill">
            <a:extLst>
              <a:ext uri="{FF2B5EF4-FFF2-40B4-BE49-F238E27FC236}">
                <a16:creationId xmlns:a16="http://schemas.microsoft.com/office/drawing/2014/main" id="{CD5632E1-BC51-4F4F-BFFD-0E91A65E11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00460" y="1561745"/>
            <a:ext cx="313184" cy="313184"/>
          </a:xfrm>
          <a:prstGeom prst="rect">
            <a:avLst/>
          </a:prstGeom>
        </p:spPr>
      </p:pic>
      <p:pic>
        <p:nvPicPr>
          <p:cNvPr id="73" name="Graphic 72" descr="Marker with solid fill">
            <a:extLst>
              <a:ext uri="{FF2B5EF4-FFF2-40B4-BE49-F238E27FC236}">
                <a16:creationId xmlns:a16="http://schemas.microsoft.com/office/drawing/2014/main" id="{9AB2573B-7EBC-0640-8003-7533FD0C8E4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65606" y="1405153"/>
            <a:ext cx="313184" cy="313184"/>
          </a:xfrm>
          <a:prstGeom prst="rect">
            <a:avLst/>
          </a:prstGeom>
        </p:spPr>
      </p:pic>
      <p:pic>
        <p:nvPicPr>
          <p:cNvPr id="74" name="Graphic 73" descr="Marker with solid fill">
            <a:extLst>
              <a:ext uri="{FF2B5EF4-FFF2-40B4-BE49-F238E27FC236}">
                <a16:creationId xmlns:a16="http://schemas.microsoft.com/office/drawing/2014/main" id="{F512EB56-72CD-754E-9386-C5CC723B6E5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88933" y="1753300"/>
            <a:ext cx="313184" cy="313184"/>
          </a:xfrm>
          <a:prstGeom prst="rect">
            <a:avLst/>
          </a:prstGeom>
        </p:spPr>
      </p:pic>
      <p:pic>
        <p:nvPicPr>
          <p:cNvPr id="75" name="Graphic 74" descr="Marker with solid fill">
            <a:extLst>
              <a:ext uri="{FF2B5EF4-FFF2-40B4-BE49-F238E27FC236}">
                <a16:creationId xmlns:a16="http://schemas.microsoft.com/office/drawing/2014/main" id="{82E24632-59FF-F24A-B187-3D1CFA910F0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535322" y="1877944"/>
            <a:ext cx="313184" cy="313184"/>
          </a:xfrm>
          <a:prstGeom prst="rect">
            <a:avLst/>
          </a:prstGeom>
        </p:spPr>
      </p:pic>
      <p:pic>
        <p:nvPicPr>
          <p:cNvPr id="76" name="Graphic 75" descr="Marker with solid fill">
            <a:extLst>
              <a:ext uri="{FF2B5EF4-FFF2-40B4-BE49-F238E27FC236}">
                <a16:creationId xmlns:a16="http://schemas.microsoft.com/office/drawing/2014/main" id="{C72E22A1-1523-2646-9874-53774999120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62927" y="1796720"/>
            <a:ext cx="313184" cy="313184"/>
          </a:xfrm>
          <a:prstGeom prst="rect">
            <a:avLst/>
          </a:prstGeom>
        </p:spPr>
      </p:pic>
      <p:pic>
        <p:nvPicPr>
          <p:cNvPr id="77" name="Graphic 76" descr="Marker with solid fill">
            <a:extLst>
              <a:ext uri="{FF2B5EF4-FFF2-40B4-BE49-F238E27FC236}">
                <a16:creationId xmlns:a16="http://schemas.microsoft.com/office/drawing/2014/main" id="{B0B340FE-F2E2-B441-A805-EFD46133010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10495" y="1154147"/>
            <a:ext cx="313184" cy="313184"/>
          </a:xfrm>
          <a:prstGeom prst="rect">
            <a:avLst/>
          </a:prstGeom>
        </p:spPr>
      </p:pic>
      <p:pic>
        <p:nvPicPr>
          <p:cNvPr id="78" name="Graphic 77" descr="Marker with solid fill">
            <a:extLst>
              <a:ext uri="{FF2B5EF4-FFF2-40B4-BE49-F238E27FC236}">
                <a16:creationId xmlns:a16="http://schemas.microsoft.com/office/drawing/2014/main" id="{6BAE1E12-2111-D046-8690-4525ADC70A4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275599" y="1962644"/>
            <a:ext cx="313184" cy="313184"/>
          </a:xfrm>
          <a:prstGeom prst="rect">
            <a:avLst/>
          </a:prstGeom>
        </p:spPr>
      </p:pic>
      <p:pic>
        <p:nvPicPr>
          <p:cNvPr id="79" name="Graphic 78" descr="Marker with solid fill">
            <a:extLst>
              <a:ext uri="{FF2B5EF4-FFF2-40B4-BE49-F238E27FC236}">
                <a16:creationId xmlns:a16="http://schemas.microsoft.com/office/drawing/2014/main" id="{4C77DA28-3492-B04F-B7A7-0D2E807FAF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147911" y="1824071"/>
            <a:ext cx="313184" cy="313184"/>
          </a:xfrm>
          <a:prstGeom prst="rect">
            <a:avLst/>
          </a:prstGeom>
        </p:spPr>
      </p:pic>
      <p:pic>
        <p:nvPicPr>
          <p:cNvPr id="80" name="Graphic 79" descr="Marker with solid fill">
            <a:extLst>
              <a:ext uri="{FF2B5EF4-FFF2-40B4-BE49-F238E27FC236}">
                <a16:creationId xmlns:a16="http://schemas.microsoft.com/office/drawing/2014/main" id="{5E46572E-4DEA-F24F-8D22-392AA4F3ACA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723932" y="3054706"/>
            <a:ext cx="313184" cy="313184"/>
          </a:xfrm>
          <a:prstGeom prst="rect">
            <a:avLst/>
          </a:prstGeom>
        </p:spPr>
      </p:pic>
      <p:sp>
        <p:nvSpPr>
          <p:cNvPr id="83" name="TextBox 82">
            <a:extLst>
              <a:ext uri="{FF2B5EF4-FFF2-40B4-BE49-F238E27FC236}">
                <a16:creationId xmlns:a16="http://schemas.microsoft.com/office/drawing/2014/main" id="{27305AF6-0A35-D04C-8153-D567CB18956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6"/>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6"/>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583571" y="5510213"/>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143403" y="6035310"/>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5510213"/>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90" name="Graphic 89" descr="Marker with solid fill">
            <a:extLst>
              <a:ext uri="{FF2B5EF4-FFF2-40B4-BE49-F238E27FC236}">
                <a16:creationId xmlns:a16="http://schemas.microsoft.com/office/drawing/2014/main" id="{24FB0AF4-9B96-9341-9519-C1DE6A45BE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6693" y="2391159"/>
            <a:ext cx="313184" cy="313184"/>
          </a:xfrm>
          <a:prstGeom prst="rect">
            <a:avLst/>
          </a:prstGeom>
        </p:spPr>
      </p:pic>
      <p:pic>
        <p:nvPicPr>
          <p:cNvPr id="91" name="Graphic 90" descr="Marker with solid fill">
            <a:extLst>
              <a:ext uri="{FF2B5EF4-FFF2-40B4-BE49-F238E27FC236}">
                <a16:creationId xmlns:a16="http://schemas.microsoft.com/office/drawing/2014/main" id="{2DFE7DA8-C2FF-F543-B02B-8A778E24BC7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0009" y="1792711"/>
            <a:ext cx="313184" cy="313184"/>
          </a:xfrm>
          <a:prstGeom prst="rect">
            <a:avLst/>
          </a:prstGeom>
        </p:spPr>
      </p:pic>
      <p:pic>
        <p:nvPicPr>
          <p:cNvPr id="92" name="Graphic 91" descr="Marker with solid fill">
            <a:extLst>
              <a:ext uri="{FF2B5EF4-FFF2-40B4-BE49-F238E27FC236}">
                <a16:creationId xmlns:a16="http://schemas.microsoft.com/office/drawing/2014/main" id="{5E2EB517-37DB-324F-B082-F4BE5BDA814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75004" y="1970736"/>
            <a:ext cx="313184" cy="313184"/>
          </a:xfrm>
          <a:prstGeom prst="rect">
            <a:avLst/>
          </a:prstGeom>
        </p:spPr>
      </p:pic>
      <p:pic>
        <p:nvPicPr>
          <p:cNvPr id="93" name="Graphic 92" descr="Marker with solid fill">
            <a:extLst>
              <a:ext uri="{FF2B5EF4-FFF2-40B4-BE49-F238E27FC236}">
                <a16:creationId xmlns:a16="http://schemas.microsoft.com/office/drawing/2014/main" id="{AB8E1AEB-F664-5144-B1FB-065A4EDC9BB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76647" y="2164582"/>
            <a:ext cx="313184" cy="313184"/>
          </a:xfrm>
          <a:prstGeom prst="rect">
            <a:avLst/>
          </a:prstGeom>
        </p:spPr>
      </p:pic>
      <p:pic>
        <p:nvPicPr>
          <p:cNvPr id="94" name="Graphic 93" descr="Marker with solid fill">
            <a:extLst>
              <a:ext uri="{FF2B5EF4-FFF2-40B4-BE49-F238E27FC236}">
                <a16:creationId xmlns:a16="http://schemas.microsoft.com/office/drawing/2014/main" id="{510C23CF-1602-A745-9B20-AE2F005C4A9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61794" y="1306180"/>
            <a:ext cx="313184" cy="313184"/>
          </a:xfrm>
          <a:prstGeom prst="rect">
            <a:avLst/>
          </a:prstGeom>
        </p:spPr>
      </p:pic>
      <p:pic>
        <p:nvPicPr>
          <p:cNvPr id="95" name="Graphic 94" descr="Marker with solid fill">
            <a:extLst>
              <a:ext uri="{FF2B5EF4-FFF2-40B4-BE49-F238E27FC236}">
                <a16:creationId xmlns:a16="http://schemas.microsoft.com/office/drawing/2014/main" id="{3235DEAF-0DF1-4549-B607-D2724772B3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8622" y="1897545"/>
            <a:ext cx="313184" cy="313184"/>
          </a:xfrm>
          <a:prstGeom prst="rect">
            <a:avLst/>
          </a:prstGeom>
        </p:spPr>
      </p:pic>
      <p:pic>
        <p:nvPicPr>
          <p:cNvPr id="96" name="Graphic 95" descr="Marker with solid fill">
            <a:extLst>
              <a:ext uri="{FF2B5EF4-FFF2-40B4-BE49-F238E27FC236}">
                <a16:creationId xmlns:a16="http://schemas.microsoft.com/office/drawing/2014/main" id="{8ED1E4BB-6CD4-9944-829E-C17510B4A7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84975" y="3540815"/>
            <a:ext cx="313184" cy="313184"/>
          </a:xfrm>
          <a:prstGeom prst="rect">
            <a:avLst/>
          </a:prstGeom>
        </p:spPr>
      </p:pic>
      <p:pic>
        <p:nvPicPr>
          <p:cNvPr id="97" name="Graphic 96" descr="Marker with solid fill">
            <a:extLst>
              <a:ext uri="{FF2B5EF4-FFF2-40B4-BE49-F238E27FC236}">
                <a16:creationId xmlns:a16="http://schemas.microsoft.com/office/drawing/2014/main" id="{DEE37AC4-B85C-F54D-9FAF-E0B1D242D67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289497" y="3912462"/>
            <a:ext cx="313184" cy="313184"/>
          </a:xfrm>
          <a:prstGeom prst="rect">
            <a:avLst/>
          </a:prstGeom>
        </p:spPr>
      </p:pic>
      <p:pic>
        <p:nvPicPr>
          <p:cNvPr id="98" name="Graphic 97" descr="Marker with solid fill">
            <a:extLst>
              <a:ext uri="{FF2B5EF4-FFF2-40B4-BE49-F238E27FC236}">
                <a16:creationId xmlns:a16="http://schemas.microsoft.com/office/drawing/2014/main" id="{DC2B3215-544E-4244-BD0D-5AE3DD1FF23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82000" y="4300880"/>
            <a:ext cx="313184" cy="313184"/>
          </a:xfrm>
          <a:prstGeom prst="rect">
            <a:avLst/>
          </a:prstGeom>
        </p:spPr>
      </p:pic>
      <p:pic>
        <p:nvPicPr>
          <p:cNvPr id="99" name="Graphic 98" descr="Marker with solid fill">
            <a:extLst>
              <a:ext uri="{FF2B5EF4-FFF2-40B4-BE49-F238E27FC236}">
                <a16:creationId xmlns:a16="http://schemas.microsoft.com/office/drawing/2014/main" id="{4D16B3E8-FE8C-D642-BB50-9877F0E456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545030" y="3200363"/>
            <a:ext cx="313184" cy="313184"/>
          </a:xfrm>
          <a:prstGeom prst="rect">
            <a:avLst/>
          </a:prstGeom>
        </p:spPr>
      </p:pic>
      <p:pic>
        <p:nvPicPr>
          <p:cNvPr id="100" name="Graphic 99" descr="Marker with solid fill">
            <a:extLst>
              <a:ext uri="{FF2B5EF4-FFF2-40B4-BE49-F238E27FC236}">
                <a16:creationId xmlns:a16="http://schemas.microsoft.com/office/drawing/2014/main" id="{DB3D2FB8-589C-F34E-96B1-71ED9B422A7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687274" y="2439712"/>
            <a:ext cx="313184" cy="313184"/>
          </a:xfrm>
          <a:prstGeom prst="rect">
            <a:avLst/>
          </a:prstGeom>
        </p:spPr>
      </p:pic>
      <p:pic>
        <p:nvPicPr>
          <p:cNvPr id="101" name="Graphic 100" descr="Marker with solid fill">
            <a:extLst>
              <a:ext uri="{FF2B5EF4-FFF2-40B4-BE49-F238E27FC236}">
                <a16:creationId xmlns:a16="http://schemas.microsoft.com/office/drawing/2014/main" id="{E7E9FF33-ED25-B44F-9C8E-BCA5FC63506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19722" y="2262274"/>
            <a:ext cx="313184" cy="313184"/>
          </a:xfrm>
          <a:prstGeom prst="rect">
            <a:avLst/>
          </a:prstGeom>
        </p:spPr>
      </p:pic>
      <p:pic>
        <p:nvPicPr>
          <p:cNvPr id="102" name="Graphic 101" descr="Marker with solid fill">
            <a:extLst>
              <a:ext uri="{FF2B5EF4-FFF2-40B4-BE49-F238E27FC236}">
                <a16:creationId xmlns:a16="http://schemas.microsoft.com/office/drawing/2014/main" id="{0557F424-7382-6449-9737-94AF5B6FA5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58162" y="1573864"/>
            <a:ext cx="313184" cy="313184"/>
          </a:xfrm>
          <a:prstGeom prst="rect">
            <a:avLst/>
          </a:prstGeom>
        </p:spPr>
      </p:pic>
      <p:pic>
        <p:nvPicPr>
          <p:cNvPr id="103" name="Graphic 102" descr="Marker with solid fill">
            <a:extLst>
              <a:ext uri="{FF2B5EF4-FFF2-40B4-BE49-F238E27FC236}">
                <a16:creationId xmlns:a16="http://schemas.microsoft.com/office/drawing/2014/main" id="{7795F296-781A-BE49-89B6-CE149E559A4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28690" y="1598140"/>
            <a:ext cx="313184" cy="313184"/>
          </a:xfrm>
          <a:prstGeom prst="rect">
            <a:avLst/>
          </a:prstGeom>
        </p:spPr>
      </p:pic>
      <p:pic>
        <p:nvPicPr>
          <p:cNvPr id="104" name="Graphic 103" descr="Marker with solid fill">
            <a:extLst>
              <a:ext uri="{FF2B5EF4-FFF2-40B4-BE49-F238E27FC236}">
                <a16:creationId xmlns:a16="http://schemas.microsoft.com/office/drawing/2014/main" id="{94EA6A21-BEA6-0945-A1F0-D0BAE2D2D4A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85334" y="1679060"/>
            <a:ext cx="313184" cy="313184"/>
          </a:xfrm>
          <a:prstGeom prst="rect">
            <a:avLst/>
          </a:prstGeom>
        </p:spPr>
      </p:pic>
      <p:pic>
        <p:nvPicPr>
          <p:cNvPr id="105" name="Graphic 104" descr="Marker with solid fill">
            <a:extLst>
              <a:ext uri="{FF2B5EF4-FFF2-40B4-BE49-F238E27FC236}">
                <a16:creationId xmlns:a16="http://schemas.microsoft.com/office/drawing/2014/main" id="{BEE228D7-6F6F-6144-BB87-A5693E183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75536" y="1670968"/>
            <a:ext cx="313184" cy="313184"/>
          </a:xfrm>
          <a:prstGeom prst="rect">
            <a:avLst/>
          </a:prstGeom>
        </p:spPr>
      </p:pic>
      <p:pic>
        <p:nvPicPr>
          <p:cNvPr id="106" name="Graphic 105" descr="Marker with solid fill">
            <a:extLst>
              <a:ext uri="{FF2B5EF4-FFF2-40B4-BE49-F238E27FC236}">
                <a16:creationId xmlns:a16="http://schemas.microsoft.com/office/drawing/2014/main" id="{DFFD0F06-278E-4C40-833A-D3223BBE575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94021" y="1565772"/>
            <a:ext cx="313184" cy="313184"/>
          </a:xfrm>
          <a:prstGeom prst="rect">
            <a:avLst/>
          </a:prstGeom>
        </p:spPr>
      </p:pic>
      <p:pic>
        <p:nvPicPr>
          <p:cNvPr id="107" name="Graphic 106" descr="Marker with solid fill">
            <a:extLst>
              <a:ext uri="{FF2B5EF4-FFF2-40B4-BE49-F238E27FC236}">
                <a16:creationId xmlns:a16="http://schemas.microsoft.com/office/drawing/2014/main" id="{6D2C8C37-DE8A-194E-B162-29737231A4B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215401" y="1598140"/>
            <a:ext cx="313184" cy="313184"/>
          </a:xfrm>
          <a:prstGeom prst="rect">
            <a:avLst/>
          </a:prstGeom>
        </p:spPr>
      </p:pic>
      <p:pic>
        <p:nvPicPr>
          <p:cNvPr id="108" name="Graphic 107" descr="Marker with solid fill">
            <a:extLst>
              <a:ext uri="{FF2B5EF4-FFF2-40B4-BE49-F238E27FC236}">
                <a16:creationId xmlns:a16="http://schemas.microsoft.com/office/drawing/2014/main" id="{568C0411-5B0A-E24A-8848-AC5381D8B20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81562" y="1987144"/>
            <a:ext cx="313184" cy="313184"/>
          </a:xfrm>
          <a:prstGeom prst="rect">
            <a:avLst/>
          </a:prstGeom>
        </p:spPr>
      </p:pic>
      <p:pic>
        <p:nvPicPr>
          <p:cNvPr id="109" name="Graphic 108" descr="Marker with solid fill">
            <a:extLst>
              <a:ext uri="{FF2B5EF4-FFF2-40B4-BE49-F238E27FC236}">
                <a16:creationId xmlns:a16="http://schemas.microsoft.com/office/drawing/2014/main" id="{5B8E2982-7EDB-9649-80C3-85DFB87FA7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76366" y="1946684"/>
            <a:ext cx="313184" cy="313184"/>
          </a:xfrm>
          <a:prstGeom prst="rect">
            <a:avLst/>
          </a:prstGeom>
        </p:spPr>
      </p:pic>
      <p:pic>
        <p:nvPicPr>
          <p:cNvPr id="110" name="Graphic 109" descr="Marker with solid fill">
            <a:extLst>
              <a:ext uri="{FF2B5EF4-FFF2-40B4-BE49-F238E27FC236}">
                <a16:creationId xmlns:a16="http://schemas.microsoft.com/office/drawing/2014/main" id="{6DEE2089-4221-6946-98D3-0D0222D788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085053" y="1623003"/>
            <a:ext cx="313184" cy="313184"/>
          </a:xfrm>
          <a:prstGeom prst="rect">
            <a:avLst/>
          </a:prstGeom>
        </p:spPr>
      </p:pic>
      <p:pic>
        <p:nvPicPr>
          <p:cNvPr id="111" name="Graphic 110" descr="Marker with solid fill">
            <a:extLst>
              <a:ext uri="{FF2B5EF4-FFF2-40B4-BE49-F238E27FC236}">
                <a16:creationId xmlns:a16="http://schemas.microsoft.com/office/drawing/2014/main" id="{E02DFED8-3CA9-4146-B359-047160DC7BC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82157" y="1720107"/>
            <a:ext cx="313184" cy="313184"/>
          </a:xfrm>
          <a:prstGeom prst="rect">
            <a:avLst/>
          </a:prstGeom>
        </p:spPr>
      </p:pic>
      <p:pic>
        <p:nvPicPr>
          <p:cNvPr id="112" name="Graphic 111" descr="Marker with solid fill">
            <a:extLst>
              <a:ext uri="{FF2B5EF4-FFF2-40B4-BE49-F238E27FC236}">
                <a16:creationId xmlns:a16="http://schemas.microsoft.com/office/drawing/2014/main" id="{4C421058-43F9-0848-AE19-4CFD8E5453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65973" y="1792935"/>
            <a:ext cx="313184" cy="313184"/>
          </a:xfrm>
          <a:prstGeom prst="rect">
            <a:avLst/>
          </a:prstGeom>
        </p:spPr>
      </p:pic>
      <p:pic>
        <p:nvPicPr>
          <p:cNvPr id="113" name="Graphic 112" descr="Marker with solid fill">
            <a:extLst>
              <a:ext uri="{FF2B5EF4-FFF2-40B4-BE49-F238E27FC236}">
                <a16:creationId xmlns:a16="http://schemas.microsoft.com/office/drawing/2014/main" id="{9996D4E1-58C5-6C4D-98C8-C71E669C31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12820" y="1703922"/>
            <a:ext cx="313184" cy="313184"/>
          </a:xfrm>
          <a:prstGeom prst="rect">
            <a:avLst/>
          </a:prstGeom>
        </p:spPr>
      </p:pic>
      <p:pic>
        <p:nvPicPr>
          <p:cNvPr id="114" name="Graphic 113" descr="Marker with solid fill">
            <a:extLst>
              <a:ext uri="{FF2B5EF4-FFF2-40B4-BE49-F238E27FC236}">
                <a16:creationId xmlns:a16="http://schemas.microsoft.com/office/drawing/2014/main" id="{73544125-D650-C642-B45C-D2767A5DE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77555" y="1970961"/>
            <a:ext cx="313184" cy="313184"/>
          </a:xfrm>
          <a:prstGeom prst="rect">
            <a:avLst/>
          </a:prstGeom>
        </p:spPr>
      </p:pic>
      <p:pic>
        <p:nvPicPr>
          <p:cNvPr id="115" name="Graphic 114" descr="Marker with solid fill">
            <a:extLst>
              <a:ext uri="{FF2B5EF4-FFF2-40B4-BE49-F238E27FC236}">
                <a16:creationId xmlns:a16="http://schemas.microsoft.com/office/drawing/2014/main" id="{A78782B0-924B-0548-9D04-0E964615CF8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42291" y="2084249"/>
            <a:ext cx="313184" cy="313184"/>
          </a:xfrm>
          <a:prstGeom prst="rect">
            <a:avLst/>
          </a:prstGeom>
        </p:spPr>
      </p:pic>
      <p:pic>
        <p:nvPicPr>
          <p:cNvPr id="116" name="Graphic 115" descr="Marker with solid fill">
            <a:extLst>
              <a:ext uri="{FF2B5EF4-FFF2-40B4-BE49-F238E27FC236}">
                <a16:creationId xmlns:a16="http://schemas.microsoft.com/office/drawing/2014/main" id="{C67745D1-0413-D442-AF4A-B14B643C1AF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137" y="2148985"/>
            <a:ext cx="313184" cy="313184"/>
          </a:xfrm>
          <a:prstGeom prst="rect">
            <a:avLst/>
          </a:prstGeom>
        </p:spPr>
      </p:pic>
      <p:pic>
        <p:nvPicPr>
          <p:cNvPr id="117" name="Graphic 116" descr="Marker with solid fill">
            <a:extLst>
              <a:ext uri="{FF2B5EF4-FFF2-40B4-BE49-F238E27FC236}">
                <a16:creationId xmlns:a16="http://schemas.microsoft.com/office/drawing/2014/main" id="{D00F5A6F-5FF4-8F4A-8ED4-F43EBF912FD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24401" y="1987144"/>
            <a:ext cx="313184" cy="313184"/>
          </a:xfrm>
          <a:prstGeom prst="rect">
            <a:avLst/>
          </a:prstGeom>
        </p:spPr>
      </p:pic>
      <p:sp>
        <p:nvSpPr>
          <p:cNvPr id="118" name="Rectangle 117">
            <a:hlinkClick r:id="rId16"/>
            <a:extLst>
              <a:ext uri="{FF2B5EF4-FFF2-40B4-BE49-F238E27FC236}">
                <a16:creationId xmlns:a16="http://schemas.microsoft.com/office/drawing/2014/main" id="{82A0FE22-ED4D-904C-A351-E6C5B7471E0E}"/>
              </a:ext>
            </a:extLst>
          </p:cNvPr>
          <p:cNvSpPr/>
          <p:nvPr userDrawn="1"/>
        </p:nvSpPr>
        <p:spPr>
          <a:xfrm>
            <a:off x="5558949" y="5466125"/>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7"/>
            <a:extLst>
              <a:ext uri="{FF2B5EF4-FFF2-40B4-BE49-F238E27FC236}">
                <a16:creationId xmlns:a16="http://schemas.microsoft.com/office/drawing/2014/main" id="{013F39C3-AF84-9343-8EDC-233E7A9EBAE9}"/>
              </a:ext>
            </a:extLst>
          </p:cNvPr>
          <p:cNvSpPr/>
          <p:nvPr userDrawn="1"/>
        </p:nvSpPr>
        <p:spPr>
          <a:xfrm>
            <a:off x="358738" y="5485779"/>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8"/>
            <a:extLst>
              <a:ext uri="{FF2B5EF4-FFF2-40B4-BE49-F238E27FC236}">
                <a16:creationId xmlns:a16="http://schemas.microsoft.com/office/drawing/2014/main" id="{5BB80133-EE31-1E40-AFC9-92A91F12B0CF}"/>
              </a:ext>
            </a:extLst>
          </p:cNvPr>
          <p:cNvSpPr/>
          <p:nvPr userDrawn="1"/>
        </p:nvSpPr>
        <p:spPr>
          <a:xfrm>
            <a:off x="3083141" y="54825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1968478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92438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B5221-4E05-E3C2-1B07-CBB0B2684038}"/>
              </a:ext>
            </a:extLst>
          </p:cNvPr>
          <p:cNvPicPr>
            <a:picLocks noChangeAspect="1"/>
          </p:cNvPicPr>
          <p:nvPr userDrawn="1"/>
        </p:nvPicPr>
        <p:blipFill rotWithShape="1">
          <a:blip r:embed="rId2"/>
          <a:srcRect t="16644" r="9788" b="5994"/>
          <a:stretch/>
        </p:blipFill>
        <p:spPr>
          <a:xfrm>
            <a:off x="5992020" y="0"/>
            <a:ext cx="6199980" cy="6858000"/>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5"/>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8"/>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47860" y="4792432"/>
            <a:ext cx="373380" cy="373380"/>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1038515163"/>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GB"/>
          </a:p>
        </p:txBody>
      </p:sp>
      <p:sp>
        <p:nvSpPr>
          <p:cNvPr id="3" name="Segnaposto data 3">
            <a:extLst>
              <a:ext uri="{FF2B5EF4-FFF2-40B4-BE49-F238E27FC236}">
                <a16:creationId xmlns:a16="http://schemas.microsoft.com/office/drawing/2014/main" id="{291B2962-A670-C346-A563-E9EDE21B183A}"/>
              </a:ext>
            </a:extLst>
          </p:cNvPr>
          <p:cNvSpPr>
            <a:spLocks noGrp="1"/>
          </p:cNvSpPr>
          <p:nvPr>
            <p:ph type="dt" sz="half" idx="10"/>
          </p:nvPr>
        </p:nvSpPr>
        <p:spPr/>
        <p:txBody>
          <a:bodyPr/>
          <a:lstStyle>
            <a:lvl1pPr>
              <a:defRPr/>
            </a:lvl1pPr>
          </a:lstStyle>
          <a:p>
            <a:pPr>
              <a:defRPr/>
            </a:pPr>
            <a:fld id="{5AA61338-5D06-384A-A890-A09EAFFC5131}" type="datetimeFigureOut">
              <a:rPr lang="en-GB"/>
              <a:pPr>
                <a:defRPr/>
              </a:pPr>
              <a:t>06/09/2024</a:t>
            </a:fld>
            <a:endParaRPr lang="en-GB" dirty="0"/>
          </a:p>
        </p:txBody>
      </p:sp>
      <p:sp>
        <p:nvSpPr>
          <p:cNvPr id="4" name="Segnaposto piè di pagina 4">
            <a:extLst>
              <a:ext uri="{FF2B5EF4-FFF2-40B4-BE49-F238E27FC236}">
                <a16:creationId xmlns:a16="http://schemas.microsoft.com/office/drawing/2014/main" id="{ECC6A395-56BA-FA40-932C-7E9DDA82A0C3}"/>
              </a:ext>
            </a:extLst>
          </p:cNvPr>
          <p:cNvSpPr>
            <a:spLocks noGrp="1"/>
          </p:cNvSpPr>
          <p:nvPr>
            <p:ph type="ftr" sz="quarter" idx="11"/>
          </p:nvPr>
        </p:nvSpPr>
        <p:spPr/>
        <p:txBody>
          <a:bodyPr/>
          <a:lstStyle>
            <a:lvl1pPr>
              <a:defRPr/>
            </a:lvl1pPr>
          </a:lstStyle>
          <a:p>
            <a:pPr>
              <a:defRPr/>
            </a:pPr>
            <a:endParaRPr lang="en-GB" dirty="0"/>
          </a:p>
        </p:txBody>
      </p:sp>
      <p:sp>
        <p:nvSpPr>
          <p:cNvPr id="5" name="Segnaposto numero diapositiva 5">
            <a:extLst>
              <a:ext uri="{FF2B5EF4-FFF2-40B4-BE49-F238E27FC236}">
                <a16:creationId xmlns:a16="http://schemas.microsoft.com/office/drawing/2014/main" id="{682D5FF7-1928-A541-9978-441A11737DED}"/>
              </a:ext>
            </a:extLst>
          </p:cNvPr>
          <p:cNvSpPr>
            <a:spLocks noGrp="1"/>
          </p:cNvSpPr>
          <p:nvPr>
            <p:ph type="sldNum" sz="quarter" idx="12"/>
          </p:nvPr>
        </p:nvSpPr>
        <p:spPr/>
        <p:txBody>
          <a:bodyPr/>
          <a:lstStyle>
            <a:lvl1pPr>
              <a:defRPr/>
            </a:lvl1pPr>
          </a:lstStyle>
          <a:p>
            <a:fld id="{ECB34C7E-88D8-B442-8AFF-B94AE122C0C4}" type="slidenum">
              <a:rPr lang="en-GB" altLang="en-US"/>
              <a:pPr/>
              <a:t>‹#›</a:t>
            </a:fld>
            <a:endParaRPr lang="en-GB" altLang="en-US" dirty="0"/>
          </a:p>
        </p:txBody>
      </p:sp>
    </p:spTree>
    <p:extLst>
      <p:ext uri="{BB962C8B-B14F-4D97-AF65-F5344CB8AC3E}">
        <p14:creationId xmlns:p14="http://schemas.microsoft.com/office/powerpoint/2010/main" val="64935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28E24300-3AB6-465C-B8B8-A40CA88CEF71}" type="datetimeFigureOut">
              <a:rPr lang="nb-NO" smtClean="0"/>
              <a:t>06.09.2024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CC47252-700F-4471-990F-103EB3DDC613}" type="slidenum">
              <a:rPr lang="nb-NO" smtClean="0"/>
              <a:t>‹#›</a:t>
            </a:fld>
            <a:endParaRPr lang="nb-NO"/>
          </a:p>
        </p:txBody>
      </p:sp>
    </p:spTree>
    <p:extLst>
      <p:ext uri="{BB962C8B-B14F-4D97-AF65-F5344CB8AC3E}">
        <p14:creationId xmlns:p14="http://schemas.microsoft.com/office/powerpoint/2010/main" val="43134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2" name="Picture 1" descr="A map of people with circles and dots&#10;&#10;Description automatically generated">
            <a:extLst>
              <a:ext uri="{FF2B5EF4-FFF2-40B4-BE49-F238E27FC236}">
                <a16:creationId xmlns:a16="http://schemas.microsoft.com/office/drawing/2014/main" id="{A33F93A8-FC98-E80C-3688-ADA526C3835D}"/>
              </a:ext>
            </a:extLst>
          </p:cNvPr>
          <p:cNvPicPr>
            <a:picLocks noChangeAspect="1"/>
          </p:cNvPicPr>
          <p:nvPr userDrawn="1"/>
        </p:nvPicPr>
        <p:blipFill rotWithShape="1">
          <a:blip r:embed="rId2"/>
          <a:srcRect t="16644" r="9788" b="5994"/>
          <a:stretch/>
        </p:blipFill>
        <p:spPr>
          <a:xfrm>
            <a:off x="5992020" y="0"/>
            <a:ext cx="6199980" cy="6858000"/>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5"/>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LinkedIn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6"/>
              </a:rPr>
              <a:t>@COR2ED</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YouTube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7"/>
              </a:rPr>
              <a:t>@COR2ED</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Visit us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hlinkClick r:id="rId8"/>
              </a:rPr>
              <a:t>https://cor2ed.com/</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Follow us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Twitter </a:t>
            </a:r>
            <a:r>
              <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1"/>
              </a:rPr>
              <a:t>@COR2EDMedEd</a:t>
            </a:r>
            <a:endPar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info@cor2ed</a:t>
            </a:r>
            <a:r>
              <a:rPr kumimoji="0" lang="en-GB" sz="12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.com</a:t>
            </a:r>
            <a:endParaRPr kumimoji="0" lang="en-GB" sz="12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47860" y="4792432"/>
            <a:ext cx="373380" cy="373380"/>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365043857"/>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23B8AB04-FCD6-532F-7E28-5EF89A4447C5}"/>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92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29696013-2CA0-3589-482E-D11E61A2239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07469736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29696013-2CA0-3589-482E-D11E61A2239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1607832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A72A7BF8-2634-42CE-7779-60B9CA019F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62024C62-DEBA-FE08-856F-E4EDBC1AFEE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945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2178202B-EB6B-626D-5D8C-1606EFAC8B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8997024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D0331787-EA65-9E53-EF00-0571ED093DA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8950B241-4B24-12B1-6E81-D61E0E026346}"/>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1146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AA572-0B0D-5BC4-16D5-49B2EEEE4E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7171240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AA572-0B0D-5BC4-16D5-49B2EEEE4E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3" name="Rectangle 2">
            <a:extLst>
              <a:ext uri="{FF2B5EF4-FFF2-40B4-BE49-F238E27FC236}">
                <a16:creationId xmlns:a16="http://schemas.microsoft.com/office/drawing/2014/main" id="{1FCA24C0-E35E-25F8-F81C-8C4B4580F289}"/>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4144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BF543B19-47F2-228E-06AB-7F85E9CE66D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409619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988436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A8075C48-24AC-6C8D-0C25-7617D7714C2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7757449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9E25C659-2A5A-34AB-98C0-39CF3AF5F5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8463213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D4764205-F73A-C378-E512-FB372B4F98B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1049932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A68E8DC7-726A-1109-D4E7-8DE5A2286D0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3973098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A077E33A-709F-1144-BB69-763F7CD5D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err="1">
                <a:solidFill>
                  <a:srgbClr val="C6573B"/>
                </a:solidFill>
                <a:latin typeface="Arial" panose="020B0604020202020204" pitchFamily="34" charset="0"/>
                <a:ea typeface="Calibri" charset="0"/>
                <a:cs typeface="Arial" panose="020B0604020202020204" pitchFamily="34" charset="0"/>
              </a:rPr>
              <a:t>Dr.</a:t>
            </a:r>
            <a:r>
              <a:rPr lang="en-GB" sz="1400" b="1" noProof="0">
                <a:solidFill>
                  <a:srgbClr val="C6573B"/>
                </a:solidFill>
                <a:latin typeface="Arial" panose="020B0604020202020204" pitchFamily="34" charset="0"/>
                <a:ea typeface="Calibri" charset="0"/>
                <a:cs typeface="Arial" panose="020B0604020202020204" pitchFamily="34" charset="0"/>
              </a:rPr>
              <a:t> Antoine Lacombe </a:t>
            </a:r>
            <a:r>
              <a:rPr lang="en-GB" sz="1100" b="1" noProof="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04275"/>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err="1">
                <a:solidFill>
                  <a:srgbClr val="C6573B"/>
                </a:solidFill>
                <a:latin typeface="Arial" panose="020B0604020202020204" pitchFamily="34" charset="0"/>
                <a:ea typeface="Calibri" charset="0"/>
                <a:cs typeface="Arial" panose="020B0604020202020204" pitchFamily="34" charset="0"/>
              </a:rPr>
              <a:t>Dr.</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400" b="1" noProof="0" err="1">
                <a:solidFill>
                  <a:srgbClr val="C6573B"/>
                </a:solidFill>
                <a:latin typeface="Arial" panose="020B0604020202020204" pitchFamily="34" charset="0"/>
                <a:ea typeface="Calibri" charset="0"/>
                <a:cs typeface="Arial" panose="020B0604020202020204" pitchFamily="34" charset="0"/>
              </a:rPr>
              <a:t>Froukje</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400" b="1" noProof="0" err="1">
                <a:solidFill>
                  <a:srgbClr val="C6573B"/>
                </a:solidFill>
                <a:latin typeface="Arial" panose="020B0604020202020204" pitchFamily="34" charset="0"/>
                <a:ea typeface="Calibri" charset="0"/>
                <a:cs typeface="Arial" panose="020B0604020202020204" pitchFamily="34" charset="0"/>
              </a:rPr>
              <a:t>Sosef</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100" b="1" noProof="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343186"/>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775607"/>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831346"/>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1405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8" y="5426553"/>
            <a:ext cx="3213409" cy="618631"/>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Connect on</a:t>
            </a:r>
          </a:p>
          <a:p>
            <a:pPr marL="0" indent="0">
              <a:lnSpc>
                <a:spcPct val="90000"/>
              </a:lnSpc>
              <a:tabLst>
                <a:tab pos="747713" algn="l"/>
              </a:tabLst>
            </a:pPr>
            <a:r>
              <a:rPr lang="en-GB" sz="1400">
                <a:solidFill>
                  <a:schemeClr val="tx2"/>
                </a:solidFill>
                <a:latin typeface="Arial" panose="020B0604020202020204" pitchFamily="34" charset="0"/>
                <a:ea typeface="Aileron" charset="0"/>
                <a:cs typeface="Arial" panose="020B0604020202020204" pitchFamily="34" charset="0"/>
              </a:rPr>
              <a:t>LinkedIn	</a:t>
            </a:r>
            <a:r>
              <a:rPr lang="en-GB" sz="1400" u="sng">
                <a:solidFill>
                  <a:schemeClr val="accent1"/>
                </a:solidFill>
                <a:latin typeface="Arial" panose="020B0604020202020204" pitchFamily="34" charset="0"/>
                <a:ea typeface="Aileron" charset="0"/>
                <a:cs typeface="Arial" panose="020B0604020202020204" pitchFamily="34" charset="0"/>
              </a:rPr>
              <a:t>@LYMPHOMA &amp; MYELOMA </a:t>
            </a:r>
            <a:r>
              <a:rPr lang="en-GB" sz="1400">
                <a:solidFill>
                  <a:schemeClr val="tx2"/>
                </a:solidFill>
                <a:latin typeface="Arial" panose="020B0604020202020204" pitchFamily="34" charset="0"/>
                <a:ea typeface="Aileron" charset="0"/>
                <a:cs typeface="Arial" panose="020B0604020202020204" pitchFamily="34" charset="0"/>
              </a:rPr>
              <a:t>	</a:t>
            </a:r>
            <a:r>
              <a:rPr lang="en-GB" sz="1400" u="sng">
                <a:solidFill>
                  <a:schemeClr val="accent1"/>
                </a:solidFill>
                <a:latin typeface="Arial" panose="020B0604020202020204" pitchFamily="34" charset="0"/>
                <a:ea typeface="Aileron" charset="0"/>
                <a:cs typeface="Arial" panose="020B0604020202020204" pitchFamily="34" charset="0"/>
              </a:rPr>
              <a:t>CONNECT</a:t>
            </a: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469907" y="5426553"/>
            <a:ext cx="1862964" cy="431657"/>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YouTube </a:t>
            </a:r>
            <a:r>
              <a:rPr lang="en-GB" sz="1400">
                <a:solidFill>
                  <a:schemeClr val="tx2"/>
                </a:solidFill>
                <a:latin typeface="Arial" panose="020B0604020202020204" pitchFamily="34" charset="0"/>
                <a:ea typeface="Aileron" charset="0"/>
                <a:cs typeface="Arial" panose="020B0604020202020204" pitchFamily="34" charset="0"/>
                <a:hlinkClick r:id="rId10"/>
              </a:rPr>
              <a:t>@COR2ED</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Visit us at</a:t>
            </a:r>
          </a:p>
          <a:p>
            <a:r>
              <a:rPr lang="en-US" sz="1400">
                <a:solidFill>
                  <a:schemeClr val="tx2"/>
                </a:solidFill>
                <a:latin typeface="Arial" panose="020B0604020202020204" pitchFamily="34" charset="0"/>
                <a:cs typeface="Arial" panose="020B0604020202020204" pitchFamily="34" charset="0"/>
                <a:hlinkClick r:id="rId11"/>
              </a:rPr>
              <a:t>https://cor2ed.com/</a:t>
            </a:r>
            <a:endParaRPr lang="en-GB" sz="1400">
              <a:solidFill>
                <a:schemeClr val="tx2"/>
              </a:solidFill>
              <a:latin typeface="Arial" panose="020B0604020202020204" pitchFamily="34" charset="0"/>
              <a:cs typeface="Arial" panose="020B0604020202020204" pitchFamily="34" charset="0"/>
            </a:endParaRPr>
          </a:p>
        </p:txBody>
      </p:sp>
      <p:sp>
        <p:nvSpPr>
          <p:cNvPr id="28" name="Rectangle 27">
            <a:hlinkClick r:id="rId11"/>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479865" y="6033094"/>
            <a:ext cx="2566517"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Twitter </a:t>
            </a:r>
            <a:r>
              <a:rPr lang="en-GB" sz="1400">
                <a:solidFill>
                  <a:schemeClr val="tx2"/>
                </a:solidFill>
                <a:latin typeface="Arial" panose="020B0604020202020204" pitchFamily="34" charset="0"/>
                <a:ea typeface="Aileron" charset="0"/>
                <a:cs typeface="Arial" panose="020B0604020202020204" pitchFamily="34" charset="0"/>
                <a:hlinkClick r:id="rId14"/>
              </a:rPr>
              <a:t>@</a:t>
            </a:r>
            <a:r>
              <a:rPr lang="en-GB" sz="1400" err="1">
                <a:solidFill>
                  <a:schemeClr val="tx2"/>
                </a:solidFill>
                <a:latin typeface="Arial" panose="020B0604020202020204" pitchFamily="34" charset="0"/>
                <a:ea typeface="Aileron" charset="0"/>
                <a:cs typeface="Arial" panose="020B0604020202020204" pitchFamily="34" charset="0"/>
                <a:hlinkClick r:id="rId14"/>
              </a:rPr>
              <a:t>lym_mm_connect</a:t>
            </a:r>
            <a:endParaRPr lang="en-GB" sz="1400" u="sng">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4"/>
            <a:extLst>
              <a:ext uri="{FF2B5EF4-FFF2-40B4-BE49-F238E27FC236}">
                <a16:creationId xmlns:a16="http://schemas.microsoft.com/office/drawing/2014/main" id="{9A0346C0-EC87-3C4C-A17B-08C8B6C59587}"/>
              </a:ext>
            </a:extLst>
          </p:cNvPr>
          <p:cNvSpPr/>
          <p:nvPr userDrawn="1"/>
        </p:nvSpPr>
        <p:spPr>
          <a:xfrm>
            <a:off x="4061483" y="6001816"/>
            <a:ext cx="283358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6232" y="4077072"/>
            <a:ext cx="2351584" cy="307777"/>
          </a:xfrm>
          <a:prstGeom prst="rect">
            <a:avLst/>
          </a:prstGeom>
          <a:noFill/>
        </p:spPr>
        <p:txBody>
          <a:bodyPr wrap="square" rtlCol="0">
            <a:spAutoFit/>
          </a:bodyPr>
          <a:lstStyle/>
          <a:p>
            <a:r>
              <a:rPr lang="en-GB" sz="140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931469" y="5424272"/>
            <a:ext cx="1388522" cy="446276"/>
          </a:xfrm>
          <a:prstGeom prst="rect">
            <a:avLst/>
          </a:prstGeom>
          <a:noFill/>
        </p:spPr>
        <p:txBody>
          <a:bodyPr wrap="none" rtlCol="0">
            <a:spAutoFit/>
          </a:bodyPr>
          <a:lstStyle/>
          <a:p>
            <a:r>
              <a:rPr lang="en-GB" sz="1100" b="1">
                <a:solidFill>
                  <a:schemeClr val="tx2"/>
                </a:solidFill>
                <a:latin typeface="Arial" panose="020B0604020202020204" pitchFamily="34" charset="0"/>
                <a:ea typeface="Aileron" charset="0"/>
                <a:cs typeface="Arial" panose="020B0604020202020204" pitchFamily="34" charset="0"/>
              </a:rPr>
              <a:t>Email</a:t>
            </a:r>
          </a:p>
          <a:p>
            <a:r>
              <a:rPr lang="en-GB" sz="1200">
                <a:solidFill>
                  <a:schemeClr val="accent1"/>
                </a:solidFill>
                <a:latin typeface="Arial" panose="020B0604020202020204" pitchFamily="34" charset="0"/>
                <a:ea typeface="Aileron" charset="0"/>
                <a:cs typeface="Arial" panose="020B0604020202020204" pitchFamily="34" charset="0"/>
                <a:hlinkClick r:id="rId17"/>
              </a:rPr>
              <a:t>info@cor2ed</a:t>
            </a:r>
            <a:r>
              <a:rPr lang="en-GB" sz="1200" u="sng">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561914" y="5438918"/>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12174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21746" y="5438918"/>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16331" y="5438918"/>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24401" y="1987144"/>
            <a:ext cx="313184" cy="313184"/>
          </a:xfrm>
          <a:prstGeom prst="rect">
            <a:avLst/>
          </a:prstGeom>
        </p:spPr>
      </p:pic>
      <p:sp>
        <p:nvSpPr>
          <p:cNvPr id="99" name="Rectangle 98">
            <a:hlinkClick r:id="rId17"/>
            <a:extLst>
              <a:ext uri="{FF2B5EF4-FFF2-40B4-BE49-F238E27FC236}">
                <a16:creationId xmlns:a16="http://schemas.microsoft.com/office/drawing/2014/main" id="{2A6480F3-532C-6543-85E7-0BC80B7701C0}"/>
              </a:ext>
            </a:extLst>
          </p:cNvPr>
          <p:cNvSpPr/>
          <p:nvPr userDrawn="1"/>
        </p:nvSpPr>
        <p:spPr>
          <a:xfrm>
            <a:off x="6537292" y="5393016"/>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26"/>
            <a:extLst>
              <a:ext uri="{FF2B5EF4-FFF2-40B4-BE49-F238E27FC236}">
                <a16:creationId xmlns:a16="http://schemas.microsoft.com/office/drawing/2014/main" id="{271C9EA2-037E-9447-9A8A-CC48EEAF6E57}"/>
              </a:ext>
            </a:extLst>
          </p:cNvPr>
          <p:cNvSpPr/>
          <p:nvPr userDrawn="1"/>
        </p:nvSpPr>
        <p:spPr>
          <a:xfrm>
            <a:off x="358737" y="5417756"/>
            <a:ext cx="35585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Rectangle 101">
            <a:hlinkClick r:id="rId10"/>
            <a:extLst>
              <a:ext uri="{FF2B5EF4-FFF2-40B4-BE49-F238E27FC236}">
                <a16:creationId xmlns:a16="http://schemas.microsoft.com/office/drawing/2014/main" id="{6F45FC3A-EC6D-074D-B1BD-EB183B8127E8}"/>
              </a:ext>
            </a:extLst>
          </p:cNvPr>
          <p:cNvSpPr/>
          <p:nvPr userDrawn="1"/>
        </p:nvSpPr>
        <p:spPr>
          <a:xfrm>
            <a:off x="4061484" y="5413340"/>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4" name="Picture 103">
            <a:hlinkClick r:id="rId27"/>
            <a:extLst>
              <a:ext uri="{FF2B5EF4-FFF2-40B4-BE49-F238E27FC236}">
                <a16:creationId xmlns:a16="http://schemas.microsoft.com/office/drawing/2014/main" id="{1F3E509E-B33B-BF4C-B0B0-389DAF504E68}"/>
              </a:ext>
            </a:extLst>
          </p:cNvPr>
          <p:cNvPicPr>
            <a:picLocks noChangeAspect="1"/>
          </p:cNvPicPr>
          <p:nvPr userDrawn="1"/>
        </p:nvPicPr>
        <p:blipFill rotWithShape="1">
          <a:blip r:embed="rId28"/>
          <a:srcRect r="2126"/>
          <a:stretch/>
        </p:blipFill>
        <p:spPr>
          <a:xfrm>
            <a:off x="398781" y="4454194"/>
            <a:ext cx="1819402" cy="881536"/>
          </a:xfrm>
          <a:prstGeom prst="rect">
            <a:avLst/>
          </a:prstGeom>
        </p:spPr>
      </p:pic>
    </p:spTree>
    <p:extLst>
      <p:ext uri="{BB962C8B-B14F-4D97-AF65-F5344CB8AC3E}">
        <p14:creationId xmlns:p14="http://schemas.microsoft.com/office/powerpoint/2010/main" val="4040574977"/>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60933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99510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15"/>
        <p:cNvGrpSpPr/>
        <p:nvPr/>
      </p:nvGrpSpPr>
      <p:grpSpPr>
        <a:xfrm>
          <a:off x="0" y="0"/>
          <a:ext cx="0" cy="0"/>
          <a:chOff x="0" y="0"/>
          <a:chExt cx="0" cy="0"/>
        </a:xfrm>
      </p:grpSpPr>
      <p:sp>
        <p:nvSpPr>
          <p:cNvPr id="16" name="Google Shape;16;p76"/>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76"/>
          <p:cNvSpPr txBox="1">
            <a:spLocks noGrp="1"/>
          </p:cNvSpPr>
          <p:nvPr>
            <p:ph type="body" idx="1"/>
          </p:nvPr>
        </p:nvSpPr>
        <p:spPr>
          <a:xfrm>
            <a:off x="620184" y="1425600"/>
            <a:ext cx="10962400" cy="4525200"/>
          </a:xfrm>
          <a:prstGeom prst="rect">
            <a:avLst/>
          </a:prstGeom>
          <a:noFill/>
          <a:ln>
            <a:noFill/>
          </a:ln>
        </p:spPr>
        <p:txBody>
          <a:bodyPr spcFirstLastPara="1" wrap="square" lIns="0" tIns="0" rIns="0" bIns="0" anchor="t" anchorCtr="0">
            <a:normAutofit/>
          </a:bodyPr>
          <a:lstStyle>
            <a:lvl1pPr marL="609585" lvl="0" indent="-431789" algn="l">
              <a:lnSpc>
                <a:spcPct val="100000"/>
              </a:lnSpc>
              <a:spcBef>
                <a:spcPts val="1200"/>
              </a:spcBef>
              <a:spcAft>
                <a:spcPts val="0"/>
              </a:spcAft>
              <a:buSzPts val="1500"/>
              <a:buChar char="•"/>
              <a:defRPr>
                <a:latin typeface="Arial"/>
                <a:ea typeface="Arial"/>
                <a:cs typeface="Arial"/>
                <a:sym typeface="Arial"/>
              </a:defRPr>
            </a:lvl1pPr>
            <a:lvl2pPr marL="1219170" lvl="1" indent="-423323" algn="l">
              <a:lnSpc>
                <a:spcPct val="100000"/>
              </a:lnSpc>
              <a:spcBef>
                <a:spcPts val="400"/>
              </a:spcBef>
              <a:spcAft>
                <a:spcPts val="0"/>
              </a:spcAft>
              <a:buSzPts val="1400"/>
              <a:buChar char="–"/>
              <a:defRPr>
                <a:latin typeface="Arial"/>
                <a:ea typeface="Arial"/>
                <a:cs typeface="Arial"/>
                <a:sym typeface="Arial"/>
              </a:defRPr>
            </a:lvl2pPr>
            <a:lvl3pPr marL="1828754" lvl="2" indent="-406390" algn="l">
              <a:lnSpc>
                <a:spcPct val="100000"/>
              </a:lnSpc>
              <a:spcBef>
                <a:spcPts val="400"/>
              </a:spcBef>
              <a:spcAft>
                <a:spcPts val="0"/>
              </a:spcAft>
              <a:buSzPts val="1200"/>
              <a:buChar char="•"/>
              <a:defRPr>
                <a:latin typeface="Arial"/>
                <a:ea typeface="Arial"/>
                <a:cs typeface="Arial"/>
                <a:sym typeface="Arial"/>
              </a:defRPr>
            </a:lvl3pPr>
            <a:lvl4pPr marL="2438339" lvl="3" indent="-406390" algn="l">
              <a:lnSpc>
                <a:spcPct val="100000"/>
              </a:lnSpc>
              <a:spcBef>
                <a:spcPts val="400"/>
              </a:spcBef>
              <a:spcAft>
                <a:spcPts val="0"/>
              </a:spcAft>
              <a:buSzPts val="1200"/>
              <a:buChar char="•"/>
              <a:defRPr>
                <a:latin typeface="Arial"/>
                <a:ea typeface="Arial"/>
                <a:cs typeface="Arial"/>
                <a:sym typeface="Arial"/>
              </a:defRPr>
            </a:lvl4pPr>
            <a:lvl5pPr marL="3047924" lvl="4" indent="-406390" algn="l">
              <a:lnSpc>
                <a:spcPct val="100000"/>
              </a:lnSpc>
              <a:spcBef>
                <a:spcPts val="400"/>
              </a:spcBef>
              <a:spcAft>
                <a:spcPts val="0"/>
              </a:spcAft>
              <a:buSzPts val="1200"/>
              <a:buChar char="•"/>
              <a:defRPr>
                <a:latin typeface="Arial"/>
                <a:ea typeface="Arial"/>
                <a:cs typeface="Arial"/>
                <a:sym typeface="Aria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18" name="Google Shape;18;p76"/>
          <p:cNvSpPr txBox="1">
            <a:spLocks noGrp="1"/>
          </p:cNvSpPr>
          <p:nvPr>
            <p:ph type="sldNum" idx="12"/>
          </p:nvPr>
        </p:nvSpPr>
        <p:spPr>
          <a:xfrm>
            <a:off x="10512491" y="6356351"/>
            <a:ext cx="1069600" cy="365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9" name="Google Shape;19;p76"/>
          <p:cNvSpPr txBox="1">
            <a:spLocks noGrp="1"/>
          </p:cNvSpPr>
          <p:nvPr>
            <p:ph type="body" idx="2"/>
          </p:nvPr>
        </p:nvSpPr>
        <p:spPr>
          <a:xfrm>
            <a:off x="620183" y="6356351"/>
            <a:ext cx="10180400" cy="365200"/>
          </a:xfrm>
          <a:prstGeom prst="rect">
            <a:avLst/>
          </a:prstGeom>
          <a:noFill/>
          <a:ln>
            <a:noFill/>
          </a:ln>
        </p:spPr>
        <p:txBody>
          <a:bodyPr spcFirstLastPara="1" wrap="square" lIns="0" tIns="0" rIns="0" bIns="0" anchor="ctr" anchorCtr="0">
            <a:noAutofit/>
          </a:bodyPr>
          <a:lstStyle>
            <a:lvl1pPr marL="609585" lvl="0" indent="-304792"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1219170" lvl="1" indent="-304792"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828754" lvl="2" indent="-304792"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2438339" lvl="3" indent="-304792"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3047924" lvl="4" indent="-304792"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834959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78"/>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609585" lvl="0" indent="-431789" algn="l">
              <a:lnSpc>
                <a:spcPct val="100000"/>
              </a:lnSpc>
              <a:spcBef>
                <a:spcPts val="1200"/>
              </a:spcBef>
              <a:spcAft>
                <a:spcPts val="0"/>
              </a:spcAft>
              <a:buClr>
                <a:schemeClr val="accent1"/>
              </a:buClr>
              <a:buSzPts val="1500"/>
              <a:buChar char="•"/>
              <a:defRPr>
                <a:latin typeface="Arial"/>
                <a:ea typeface="Arial"/>
                <a:cs typeface="Arial"/>
                <a:sym typeface="Arial"/>
              </a:defRPr>
            </a:lvl1pPr>
            <a:lvl2pPr marL="1219170" lvl="1" indent="-423323" algn="l">
              <a:lnSpc>
                <a:spcPct val="100000"/>
              </a:lnSpc>
              <a:spcBef>
                <a:spcPts val="400"/>
              </a:spcBef>
              <a:spcAft>
                <a:spcPts val="0"/>
              </a:spcAft>
              <a:buSzPts val="1400"/>
              <a:buChar char="–"/>
              <a:defRPr>
                <a:latin typeface="Arial"/>
                <a:ea typeface="Arial"/>
                <a:cs typeface="Arial"/>
                <a:sym typeface="Arial"/>
              </a:defRPr>
            </a:lvl2pPr>
            <a:lvl3pPr marL="1828754" lvl="2" indent="-406390" algn="l">
              <a:lnSpc>
                <a:spcPct val="100000"/>
              </a:lnSpc>
              <a:spcBef>
                <a:spcPts val="400"/>
              </a:spcBef>
              <a:spcAft>
                <a:spcPts val="0"/>
              </a:spcAft>
              <a:buSzPts val="1200"/>
              <a:buChar char="•"/>
              <a:defRPr>
                <a:latin typeface="Arial"/>
                <a:ea typeface="Arial"/>
                <a:cs typeface="Arial"/>
                <a:sym typeface="Arial"/>
              </a:defRPr>
            </a:lvl3pPr>
            <a:lvl4pPr marL="2438339" lvl="3" indent="-406390" algn="l">
              <a:lnSpc>
                <a:spcPct val="100000"/>
              </a:lnSpc>
              <a:spcBef>
                <a:spcPts val="400"/>
              </a:spcBef>
              <a:spcAft>
                <a:spcPts val="0"/>
              </a:spcAft>
              <a:buSzPts val="1200"/>
              <a:buChar char="•"/>
              <a:defRPr>
                <a:latin typeface="Arial"/>
                <a:ea typeface="Arial"/>
                <a:cs typeface="Arial"/>
                <a:sym typeface="Arial"/>
              </a:defRPr>
            </a:lvl4pPr>
            <a:lvl5pPr marL="3047924" lvl="4" indent="-406390" algn="l">
              <a:lnSpc>
                <a:spcPct val="100000"/>
              </a:lnSpc>
              <a:spcBef>
                <a:spcPts val="400"/>
              </a:spcBef>
              <a:spcAft>
                <a:spcPts val="0"/>
              </a:spcAft>
              <a:buSzPts val="1200"/>
              <a:buChar char="•"/>
              <a:defRPr>
                <a:latin typeface="Arial"/>
                <a:ea typeface="Arial"/>
                <a:cs typeface="Arial"/>
                <a:sym typeface="Aria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22" name="Google Shape;22;p78"/>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78"/>
          <p:cNvSpPr txBox="1">
            <a:spLocks noGrp="1"/>
          </p:cNvSpPr>
          <p:nvPr>
            <p:ph type="sldNum" idx="12"/>
          </p:nvPr>
        </p:nvSpPr>
        <p:spPr>
          <a:xfrm>
            <a:off x="10800523" y="6428359"/>
            <a:ext cx="782000" cy="365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9pPr>
          </a:lstStyle>
          <a:p>
            <a:fld id="{00000000-1234-1234-1234-123412341234}" type="slidenum">
              <a:rPr lang="en" smtClean="0"/>
              <a:pPr/>
              <a:t>‹#›</a:t>
            </a:fld>
            <a:endParaRPr lang="en"/>
          </a:p>
        </p:txBody>
      </p:sp>
      <p:sp>
        <p:nvSpPr>
          <p:cNvPr id="24" name="Google Shape;24;p78"/>
          <p:cNvSpPr txBox="1">
            <a:spLocks noGrp="1"/>
          </p:cNvSpPr>
          <p:nvPr>
            <p:ph type="body" idx="2"/>
          </p:nvPr>
        </p:nvSpPr>
        <p:spPr>
          <a:xfrm>
            <a:off x="620183" y="6356351"/>
            <a:ext cx="10180400" cy="365200"/>
          </a:xfrm>
          <a:prstGeom prst="rect">
            <a:avLst/>
          </a:prstGeom>
          <a:noFill/>
          <a:ln>
            <a:noFill/>
          </a:ln>
        </p:spPr>
        <p:txBody>
          <a:bodyPr spcFirstLastPara="1" wrap="square" lIns="0" tIns="0" rIns="0" bIns="0" anchor="ctr" anchorCtr="0">
            <a:noAutofit/>
          </a:bodyPr>
          <a:lstStyle>
            <a:lvl1pPr marL="609585" lvl="0" indent="-304792"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1219170" lvl="1" indent="-304792"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828754" lvl="2" indent="-304792"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2438339" lvl="3" indent="-304792"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3047924" lvl="4" indent="-304792"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8683185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2" y="2758364"/>
            <a:ext cx="5042679" cy="1341275"/>
          </a:xfrm>
          <a:prstGeom prst="rect">
            <a:avLst/>
          </a:prstGeom>
        </p:spPr>
      </p:pic>
    </p:spTree>
    <p:extLst>
      <p:ext uri="{BB962C8B-B14F-4D97-AF65-F5344CB8AC3E}">
        <p14:creationId xmlns:p14="http://schemas.microsoft.com/office/powerpoint/2010/main" val="5789642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pic>
        <p:nvPicPr>
          <p:cNvPr id="6" name="Image 4">
            <a:extLst>
              <a:ext uri="{FF2B5EF4-FFF2-40B4-BE49-F238E27FC236}">
                <a16:creationId xmlns:a16="http://schemas.microsoft.com/office/drawing/2014/main" id="{362DAD1A-9CA4-C144-AFCB-29FFCC6B6D5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AFF454F5-B99C-A19E-FBE9-6A92E57774C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7"/>
            <a:ext cx="10972800" cy="5821363"/>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890346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7"/>
            <a:ext cx="10972800" cy="4162475"/>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3"/>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chemeClr val="bg1"/>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60538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3"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500"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189"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3"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189"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3" y="5125193"/>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189" indent="0">
              <a:buNone/>
              <a:defRPr/>
            </a:lvl2pPr>
          </a:lstStyle>
          <a:p>
            <a:pPr lvl="0"/>
            <a:r>
              <a:rPr lang="en-GB"/>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3849876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6024824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1"/>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7F306939-B51D-D644-A9DD-CD59219C29EE}"/>
              </a:ext>
            </a:extLst>
          </p:cNvPr>
          <p:cNvSpPr txBox="1">
            <a:spLocks/>
          </p:cNvSpPr>
          <p:nvPr userDrawn="1"/>
        </p:nvSpPr>
        <p:spPr>
          <a:xfrm>
            <a:off x="10800524" y="6428360"/>
            <a:ext cx="781877" cy="365125"/>
          </a:xfrm>
          <a:prstGeom prst="rect">
            <a:avLst/>
          </a:prstGeom>
        </p:spPr>
        <p:txBody>
          <a:bodyPr vert="horz" lIns="0" tIns="0" rIns="0" bIns="0" rtlCol="0" anchor="ctr"/>
          <a:lstStyle>
            <a:defPPr>
              <a:defRPr lang="fr-FR"/>
            </a:defPPr>
            <a:lvl1pPr marL="0" algn="r" defTabSz="457189"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78316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7" y="239345"/>
            <a:ext cx="8931169" cy="4465707"/>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7"/>
            <a:ext cx="8942784" cy="804863"/>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and add text</a:t>
            </a:r>
          </a:p>
        </p:txBody>
      </p:sp>
      <p:sp>
        <p:nvSpPr>
          <p:cNvPr id="6"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2060402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10"/>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6" y="1270569"/>
            <a:ext cx="5423985" cy="4618263"/>
          </a:xfrm>
          <a:prstGeom prst="rect">
            <a:avLst/>
          </a:prstGeom>
        </p:spPr>
        <p:txBody>
          <a:bodyPr lIns="0" tIns="0" rIns="0" bIns="0"/>
          <a:lstStyle>
            <a:lvl1pPr marL="342891" indent="-342891">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080" indent="-342891">
              <a:buFont typeface="Arial" charset="0"/>
              <a:buChar char="•"/>
              <a:defRPr sz="2000">
                <a:solidFill>
                  <a:srgbClr val="5D8298"/>
                </a:solidFill>
                <a:latin typeface="+mj-lt"/>
                <a:ea typeface="Calibri" charset="0"/>
                <a:cs typeface="Calibri" charset="0"/>
              </a:defRPr>
            </a:lvl2pPr>
            <a:lvl3pPr marL="1257269" indent="-342891">
              <a:buFont typeface="Arial" charset="0"/>
              <a:buChar char="•"/>
              <a:defRPr sz="2000" baseline="0">
                <a:solidFill>
                  <a:srgbClr val="5D8298"/>
                </a:solidFill>
                <a:latin typeface="+mj-lt"/>
                <a:ea typeface="Calibri" charset="0"/>
                <a:cs typeface="Calibri" charset="0"/>
              </a:defRPr>
            </a:lvl3pPr>
            <a:lvl4pPr marL="1714457" indent="-342891">
              <a:buFont typeface="Arial" charset="0"/>
              <a:buChar char="•"/>
              <a:defRPr sz="2000">
                <a:latin typeface="+mj-lt"/>
                <a:ea typeface="Calibri" charset="0"/>
                <a:cs typeface="Calibri" charset="0"/>
              </a:defRPr>
            </a:lvl4pPr>
            <a:lvl5pPr marL="2171646" indent="-342891">
              <a:buFont typeface="Arial" charset="0"/>
              <a:buChar char="•"/>
              <a:defRPr>
                <a:latin typeface="+mj-lt"/>
                <a:ea typeface="Calibri" charset="0"/>
                <a:cs typeface="Calibri" charset="0"/>
              </a:defRPr>
            </a:lvl5pPr>
          </a:lstStyle>
          <a:p>
            <a:r>
              <a:rPr lang="en-GB" noProof="0"/>
              <a:t>Add text</a:t>
            </a:r>
          </a:p>
        </p:txBody>
      </p:sp>
      <p:sp>
        <p:nvSpPr>
          <p:cNvPr id="7"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82239832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6" y="1270567"/>
            <a:ext cx="5423985" cy="4618263"/>
          </a:xfrm>
          <a:prstGeom prst="rect">
            <a:avLst/>
          </a:prstGeom>
        </p:spPr>
        <p:txBody>
          <a:bodyPr lIns="0" tIns="0" rIns="0" bIns="0"/>
          <a:lstStyle>
            <a:lvl1pPr marL="342891" indent="-342891">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080" indent="-342891">
              <a:buFont typeface="Arial" charset="0"/>
              <a:buChar char="•"/>
              <a:defRPr sz="2000">
                <a:solidFill>
                  <a:srgbClr val="5D8298"/>
                </a:solidFill>
                <a:latin typeface="+mn-lt"/>
                <a:ea typeface="Calibri" charset="0"/>
                <a:cs typeface="Calibri" charset="0"/>
              </a:defRPr>
            </a:lvl2pPr>
            <a:lvl3pPr marL="1257269" indent="-342891">
              <a:buFont typeface="Arial" charset="0"/>
              <a:buChar char="•"/>
              <a:defRPr sz="2000" baseline="0">
                <a:solidFill>
                  <a:srgbClr val="5D8298"/>
                </a:solidFill>
                <a:latin typeface="+mn-lt"/>
                <a:ea typeface="Calibri" charset="0"/>
                <a:cs typeface="Calibri" charset="0"/>
              </a:defRPr>
            </a:lvl3pPr>
            <a:lvl4pPr marL="1714457" indent="-342891">
              <a:buFont typeface="Arial" charset="0"/>
              <a:buChar char="•"/>
              <a:defRPr sz="2000">
                <a:latin typeface="+mn-lt"/>
                <a:ea typeface="Calibri" charset="0"/>
                <a:cs typeface="Calibri" charset="0"/>
              </a:defRPr>
            </a:lvl4pPr>
            <a:lvl5pPr marL="2171646" indent="-342891">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6"/>
            <a:ext cx="5186755" cy="4618263"/>
          </a:xfrm>
          <a:prstGeom prst="rect">
            <a:avLst/>
          </a:prstGeom>
        </p:spPr>
        <p:txBody>
          <a:bodyPr lIns="0" tIns="0" rIns="0" bIns="0"/>
          <a:lstStyle>
            <a:lvl1pPr marL="342891" indent="-342891">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080" indent="-342891">
              <a:buFont typeface="Arial" charset="0"/>
              <a:buChar char="•"/>
              <a:defRPr sz="2000">
                <a:solidFill>
                  <a:srgbClr val="5D8298"/>
                </a:solidFill>
                <a:latin typeface="+mj-lt"/>
              </a:defRPr>
            </a:lvl2pPr>
            <a:lvl3pPr marL="1257269" indent="-342891">
              <a:buFont typeface="Arial" charset="0"/>
              <a:buChar char="•"/>
              <a:defRPr sz="2000" baseline="0">
                <a:solidFill>
                  <a:srgbClr val="5D8298"/>
                </a:solidFill>
                <a:latin typeface="+mj-lt"/>
              </a:defRPr>
            </a:lvl3pPr>
            <a:lvl4pPr marL="1714457" indent="-342891">
              <a:buFont typeface="Arial" charset="0"/>
              <a:buChar char="•"/>
              <a:defRPr sz="2000">
                <a:latin typeface="+mj-lt"/>
              </a:defRPr>
            </a:lvl4pPr>
            <a:lvl5pPr marL="2171646" indent="-342891">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7"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78219520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0"/>
            <a:ext cx="5186755" cy="715203"/>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6" y="2348880"/>
            <a:ext cx="5423985" cy="3539949"/>
          </a:xfrm>
          <a:prstGeom prst="rect">
            <a:avLst/>
          </a:prstGeom>
        </p:spPr>
        <p:txBody>
          <a:bodyPr lIns="0" tIns="0" rIns="0" bIns="0"/>
          <a:lstStyle>
            <a:lvl1pPr marL="342891" indent="-342891">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080" indent="-342891">
              <a:buFont typeface="Arial" charset="0"/>
              <a:buChar char="•"/>
              <a:defRPr sz="2000">
                <a:solidFill>
                  <a:srgbClr val="5D8298"/>
                </a:solidFill>
                <a:latin typeface="Calibri" charset="0"/>
                <a:ea typeface="Calibri" charset="0"/>
                <a:cs typeface="Calibri" charset="0"/>
              </a:defRPr>
            </a:lvl2pPr>
            <a:lvl3pPr marL="1257269" indent="-342891">
              <a:buFont typeface="Arial" charset="0"/>
              <a:buChar char="•"/>
              <a:defRPr sz="2000" baseline="0">
                <a:solidFill>
                  <a:srgbClr val="5D8298"/>
                </a:solidFill>
                <a:latin typeface="Calibri" charset="0"/>
                <a:ea typeface="Calibri" charset="0"/>
                <a:cs typeface="Calibri" charset="0"/>
              </a:defRPr>
            </a:lvl3pPr>
            <a:lvl4pPr marL="1714457" indent="-342891">
              <a:buFont typeface="Arial" charset="0"/>
              <a:buChar char="•"/>
              <a:defRPr sz="2000">
                <a:latin typeface="Calibri" charset="0"/>
                <a:ea typeface="Calibri" charset="0"/>
                <a:cs typeface="Calibri" charset="0"/>
              </a:defRPr>
            </a:lvl4pPr>
            <a:lvl5pPr marL="2171646" indent="-342891">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891" indent="-342891">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080" indent="-342891">
              <a:buFont typeface="Arial" charset="0"/>
              <a:buChar char="•"/>
              <a:defRPr sz="2000">
                <a:solidFill>
                  <a:srgbClr val="5D8298"/>
                </a:solidFill>
              </a:defRPr>
            </a:lvl2pPr>
            <a:lvl3pPr marL="1257269" indent="-342891">
              <a:buFont typeface="Arial" charset="0"/>
              <a:buChar char="•"/>
              <a:defRPr sz="2000" baseline="0">
                <a:solidFill>
                  <a:srgbClr val="5D8298"/>
                </a:solidFill>
              </a:defRPr>
            </a:lvl3pPr>
            <a:lvl4pPr marL="1714457" indent="-342891">
              <a:buFont typeface="Arial" charset="0"/>
              <a:buChar char="•"/>
              <a:defRPr sz="2000"/>
            </a:lvl4pPr>
            <a:lvl5pPr marL="2171646" indent="-342891">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1"/>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6"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0" name="Espace réservé du numéro de diapositive 6"/>
          <p:cNvSpPr>
            <a:spLocks noGrp="1"/>
          </p:cNvSpPr>
          <p:nvPr>
            <p:ph type="sldNum" sz="quarter" idx="4"/>
          </p:nvPr>
        </p:nvSpPr>
        <p:spPr>
          <a:xfrm>
            <a:off x="10512492" y="6356352"/>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983984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1"/>
            <a:ext cx="9306371"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9"/>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1"/>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9"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4"/>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3"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7"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3"/>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9"/>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90" y="6404237"/>
            <a:ext cx="6959903" cy="45376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189" rtl="0" eaLnBrk="1" fontAlgn="auto" latinLnBrk="0" hangingPunct="1">
              <a:lnSpc>
                <a:spcPct val="100000"/>
              </a:lnSpc>
              <a:spcBef>
                <a:spcPct val="0"/>
              </a:spcBef>
              <a:spcAft>
                <a:spcPts val="0"/>
              </a:spcAft>
              <a:buClrTx/>
              <a:buSzTx/>
              <a:buFontTx/>
              <a:buNone/>
              <a:tabLst/>
              <a:defRPr/>
            </a:pPr>
            <a:r>
              <a:rPr lang="en-GB" sz="1600" b="1" spc="-31"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1"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5" y="1562276"/>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1" y="5497849"/>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@BREASTCANCER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832501" y="5497849"/>
            <a:ext cx="1862964"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3" y="6033096"/>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9"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6"/>
            <a:ext cx="217083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90" y="6070905"/>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2" y="6033096"/>
            <a:ext cx="254099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rPr>
              <a:t>@BreastCaConnect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2661899" y="6015173"/>
            <a:ext cx="277313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7" y="1949575"/>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7"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3"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7"/>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8623" y="41610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7294063"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8"/>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924509" y="5510214"/>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722163" y="6035311"/>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484339" y="5510214"/>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4"/>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3"/>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3"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3"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3"/>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1"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5"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3" y="2262275"/>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3"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1"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5"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3"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7"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3"/>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27"/>
            <a:extLst>
              <a:ext uri="{FF2B5EF4-FFF2-40B4-BE49-F238E27FC236}">
                <a16:creationId xmlns:a16="http://schemas.microsoft.com/office/drawing/2014/main" id="{2A6480F3-532C-6543-85E7-0BC80B7701C0}"/>
              </a:ext>
            </a:extLst>
          </p:cNvPr>
          <p:cNvSpPr/>
          <p:nvPr userDrawn="1"/>
        </p:nvSpPr>
        <p:spPr>
          <a:xfrm>
            <a:off x="7093478" y="4887049"/>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1" name="Rectangle 100">
            <a:hlinkClick r:id="rId28"/>
            <a:extLst>
              <a:ext uri="{FF2B5EF4-FFF2-40B4-BE49-F238E27FC236}">
                <a16:creationId xmlns:a16="http://schemas.microsoft.com/office/drawing/2014/main" id="{271C9EA2-037E-9447-9A8A-CC48EEAF6E57}"/>
              </a:ext>
            </a:extLst>
          </p:cNvPr>
          <p:cNvSpPr/>
          <p:nvPr userDrawn="1"/>
        </p:nvSpPr>
        <p:spPr>
          <a:xfrm>
            <a:off x="645547" y="4714395"/>
            <a:ext cx="385366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4424078" y="5480238"/>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pic>
        <p:nvPicPr>
          <p:cNvPr id="2" name="Picture 1" descr="Text&#10;&#10;Description automatically generated with medium confidence">
            <a:hlinkClick r:id="rId29"/>
            <a:extLst>
              <a:ext uri="{FF2B5EF4-FFF2-40B4-BE49-F238E27FC236}">
                <a16:creationId xmlns:a16="http://schemas.microsoft.com/office/drawing/2014/main" id="{B3387532-306B-F559-350C-DBECE1B093A8}"/>
              </a:ext>
            </a:extLst>
          </p:cNvPr>
          <p:cNvPicPr>
            <a:picLocks noChangeAspect="1"/>
          </p:cNvPicPr>
          <p:nvPr userDrawn="1"/>
        </p:nvPicPr>
        <p:blipFill>
          <a:blip r:embed="rId30"/>
          <a:stretch>
            <a:fillRect/>
          </a:stretch>
        </p:blipFill>
        <p:spPr>
          <a:xfrm>
            <a:off x="300855" y="4509469"/>
            <a:ext cx="1946955" cy="850571"/>
          </a:xfrm>
          <a:prstGeom prst="rect">
            <a:avLst/>
          </a:prstGeom>
        </p:spPr>
      </p:pic>
    </p:spTree>
    <p:extLst>
      <p:ext uri="{BB962C8B-B14F-4D97-AF65-F5344CB8AC3E}">
        <p14:creationId xmlns:p14="http://schemas.microsoft.com/office/powerpoint/2010/main" val="984694609"/>
      </p:ext>
    </p:extLst>
  </p:cSld>
  <p:clrMapOvr>
    <a:masterClrMapping/>
  </p:clrMapOvr>
  <p:transition>
    <p:fade/>
  </p:transition>
  <p:extLst>
    <p:ext uri="{DCECCB84-F9BA-43D5-87BE-67443E8EF086}">
      <p15:sldGuideLst xmlns:p15="http://schemas.microsoft.com/office/powerpoint/2012/main">
        <p15:guide id="1" pos="275">
          <p15:clr>
            <a:srgbClr val="FBAE40"/>
          </p15:clr>
        </p15:guide>
        <p15:guide id="2" orient="horz" pos="548">
          <p15:clr>
            <a:srgbClr val="FBAE40"/>
          </p15:clr>
        </p15:guide>
        <p15:guide id="3" pos="14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8824264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9090457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pic>
        <p:nvPicPr>
          <p:cNvPr id="8" name="Image 4">
            <a:extLst>
              <a:ext uri="{FF2B5EF4-FFF2-40B4-BE49-F238E27FC236}">
                <a16:creationId xmlns:a16="http://schemas.microsoft.com/office/drawing/2014/main" id="{1720F905-5C14-8C4E-9AF1-86A206A4F6A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9AC0C9F2-A63B-6396-8B10-F2D7158F22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B3D872F2-4CEF-FFB5-EE88-9DD31EA7443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453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D612B0E-A0D9-0BD1-3046-A78CD906638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1.emf"/><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2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662" r:id="rId4"/>
    <p:sldLayoutId id="2147483661" r:id="rId5"/>
    <p:sldLayoutId id="2147483658" r:id="rId6"/>
    <p:sldLayoutId id="2147483652" r:id="rId7"/>
    <p:sldLayoutId id="2147483694" r:id="rId8"/>
    <p:sldLayoutId id="2147483657" r:id="rId9"/>
    <p:sldLayoutId id="2147483654" r:id="rId10"/>
    <p:sldLayoutId id="2147483655" r:id="rId11"/>
    <p:sldLayoutId id="2147483675" r:id="rId12"/>
    <p:sldLayoutId id="2147483676" r:id="rId13"/>
    <p:sldLayoutId id="2147483656" r:id="rId14"/>
    <p:sldLayoutId id="2147483677" r:id="rId15"/>
    <p:sldLayoutId id="2147483678" r:id="rId16"/>
    <p:sldLayoutId id="2147483691" r:id="rId17"/>
    <p:sldLayoutId id="2147483698" r:id="rId18"/>
    <p:sldLayoutId id="2147483699"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5698633"/>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F879821-8ECB-49FD-7C73-B31AAB8E92BF}"/>
              </a:ext>
            </a:extLst>
          </p:cNvPr>
          <p:cNvPicPr>
            <a:picLocks noChangeAspect="1" noChangeArrowheads="1"/>
          </p:cNvPicPr>
          <p:nvPr userDrawn="1"/>
        </p:nvPicPr>
        <p:blipFill>
          <a:blip r:embed="rId3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4797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cor2ed.com/lymphoma-myeloma-connect/programmes/multiple-myeloma-mm-unmet-medical-needs-in-early-relapse/?media=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r2ed.com/lymphoma-myeloma-connect/programmes/multiple-myeloma-mm-unmet-medical-needs-in-early-relapse/?media=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Strategy advice 2</a:t>
            </a:r>
            <a:br>
              <a:rPr lang="en-GB" dirty="0"/>
            </a:br>
            <a:r>
              <a:rPr lang="en-GB" dirty="0">
                <a:solidFill>
                  <a:schemeClr val="accent1"/>
                </a:solidFill>
              </a:rPr>
              <a:t>How to choose a regimen?</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6" name="Content Placeholder 5">
            <a:extLst>
              <a:ext uri="{FF2B5EF4-FFF2-40B4-BE49-F238E27FC236}">
                <a16:creationId xmlns:a16="http://schemas.microsoft.com/office/drawing/2014/main" id="{E6B69555-8590-683A-2E75-B515C614402E}"/>
              </a:ext>
            </a:extLst>
          </p:cNvPr>
          <p:cNvSpPr>
            <a:spLocks noGrp="1"/>
          </p:cNvSpPr>
          <p:nvPr>
            <p:ph sz="quarter" idx="15"/>
          </p:nvPr>
        </p:nvSpPr>
        <p:spPr/>
        <p:txBody>
          <a:bodyPr/>
          <a:lstStyle/>
          <a:p>
            <a:r>
              <a:rPr lang="it-IT" dirty="0"/>
              <a:t>Expert </a:t>
            </a:r>
            <a:r>
              <a:rPr lang="it-IT" dirty="0" err="1"/>
              <a:t>view</a:t>
            </a:r>
            <a:endParaRPr lang="it-IT" dirty="0"/>
          </a:p>
          <a:p>
            <a:r>
              <a:rPr lang="it-IT" dirty="0" err="1"/>
              <a:t>MoA</a:t>
            </a:r>
            <a:r>
              <a:rPr lang="it-IT" dirty="0"/>
              <a:t>, </a:t>
            </a:r>
            <a:r>
              <a:rPr lang="it-IT" dirty="0" err="1"/>
              <a:t>mechanism</a:t>
            </a:r>
            <a:r>
              <a:rPr lang="it-IT" dirty="0"/>
              <a:t> of action;</a:t>
            </a:r>
            <a:endParaRPr lang="en-GB" dirty="0"/>
          </a:p>
        </p:txBody>
      </p:sp>
      <p:sp>
        <p:nvSpPr>
          <p:cNvPr id="3" name="Content Placeholder 12">
            <a:extLst>
              <a:ext uri="{FF2B5EF4-FFF2-40B4-BE49-F238E27FC236}">
                <a16:creationId xmlns:a16="http://schemas.microsoft.com/office/drawing/2014/main" id="{6B1EF5EC-6460-64D0-8E73-7B59116177AF}"/>
              </a:ext>
            </a:extLst>
          </p:cNvPr>
          <p:cNvSpPr>
            <a:spLocks noGrp="1"/>
          </p:cNvSpPr>
          <p:nvPr>
            <p:ph sz="quarter" idx="12"/>
          </p:nvPr>
        </p:nvSpPr>
        <p:spPr>
          <a:xfrm>
            <a:off x="620184" y="1425600"/>
            <a:ext cx="10963200" cy="4525200"/>
          </a:xfrm>
        </p:spPr>
        <p:txBody>
          <a:bodyPr/>
          <a:lstStyle/>
          <a:p>
            <a:r>
              <a:rPr lang="en-GB" sz="2400" dirty="0"/>
              <a:t>What drug groups should the patient receive first?</a:t>
            </a:r>
            <a:endParaRPr lang="en-GB" sz="2200" dirty="0"/>
          </a:p>
        </p:txBody>
      </p:sp>
      <p:sp>
        <p:nvSpPr>
          <p:cNvPr id="10" name="TextBox 9">
            <a:extLst>
              <a:ext uri="{FF2B5EF4-FFF2-40B4-BE49-F238E27FC236}">
                <a16:creationId xmlns:a16="http://schemas.microsoft.com/office/drawing/2014/main" id="{6A6B1C59-FEBF-23B2-0871-DBD1E486D4E3}"/>
              </a:ext>
            </a:extLst>
          </p:cNvPr>
          <p:cNvSpPr txBox="1"/>
          <p:nvPr/>
        </p:nvSpPr>
        <p:spPr>
          <a:xfrm>
            <a:off x="1766794" y="2772251"/>
            <a:ext cx="1266692" cy="707886"/>
          </a:xfrm>
          <a:prstGeom prst="rect">
            <a:avLst/>
          </a:prstGeom>
          <a:noFill/>
        </p:spPr>
        <p:txBody>
          <a:bodyPr wrap="none" rtlCol="0">
            <a:spAutoFit/>
          </a:bodyPr>
          <a:lstStyle/>
          <a:p>
            <a:pPr algn="ctr"/>
            <a:r>
              <a:rPr lang="en-US" sz="2000" dirty="0">
                <a:latin typeface="Arial" panose="020B0604020202020204" pitchFamily="34" charset="0"/>
                <a:ea typeface="Aileron" charset="0"/>
                <a:cs typeface="Arial" panose="020B0604020202020204" pitchFamily="34" charset="0"/>
              </a:rPr>
              <a:t>First drug</a:t>
            </a:r>
            <a:br>
              <a:rPr lang="en-US" sz="2000" dirty="0">
                <a:latin typeface="Arial" panose="020B0604020202020204" pitchFamily="34" charset="0"/>
                <a:ea typeface="Aileron" charset="0"/>
                <a:cs typeface="Arial" panose="020B0604020202020204" pitchFamily="34" charset="0"/>
              </a:rPr>
            </a:br>
            <a:r>
              <a:rPr lang="en-US" sz="2000" dirty="0">
                <a:latin typeface="Arial" panose="020B0604020202020204" pitchFamily="34" charset="0"/>
                <a:ea typeface="Aileron" charset="0"/>
                <a:cs typeface="Arial" panose="020B0604020202020204" pitchFamily="34" charset="0"/>
              </a:rPr>
              <a:t>classes</a:t>
            </a:r>
          </a:p>
        </p:txBody>
      </p:sp>
      <p:sp>
        <p:nvSpPr>
          <p:cNvPr id="11" name="TextBox 10">
            <a:extLst>
              <a:ext uri="{FF2B5EF4-FFF2-40B4-BE49-F238E27FC236}">
                <a16:creationId xmlns:a16="http://schemas.microsoft.com/office/drawing/2014/main" id="{45248543-748D-4A6B-F1E0-3D5992D7E56B}"/>
              </a:ext>
            </a:extLst>
          </p:cNvPr>
          <p:cNvSpPr txBox="1"/>
          <p:nvPr/>
        </p:nvSpPr>
        <p:spPr>
          <a:xfrm>
            <a:off x="2016060" y="4076557"/>
            <a:ext cx="768159" cy="400110"/>
          </a:xfrm>
          <a:prstGeom prst="rect">
            <a:avLst/>
          </a:prstGeom>
          <a:noFill/>
        </p:spPr>
        <p:txBody>
          <a:bodyPr wrap="none" rtlCol="0" anchor="ctr" anchorCtr="0">
            <a:spAutoFit/>
          </a:bodyPr>
          <a:lstStyle/>
          <a:p>
            <a:pPr algn="ctr"/>
            <a:r>
              <a:rPr lang="en-US" sz="2000" dirty="0">
                <a:latin typeface="Arial" panose="020B0604020202020204" pitchFamily="34" charset="0"/>
                <a:ea typeface="Aileron" charset="0"/>
                <a:cs typeface="Arial" panose="020B0604020202020204" pitchFamily="34" charset="0"/>
              </a:rPr>
              <a:t>Later</a:t>
            </a:r>
          </a:p>
        </p:txBody>
      </p:sp>
      <p:sp>
        <p:nvSpPr>
          <p:cNvPr id="12" name="Left Brace 11">
            <a:extLst>
              <a:ext uri="{FF2B5EF4-FFF2-40B4-BE49-F238E27FC236}">
                <a16:creationId xmlns:a16="http://schemas.microsoft.com/office/drawing/2014/main" id="{DC4E3166-2328-65AD-D53E-922C9F51D434}"/>
              </a:ext>
            </a:extLst>
          </p:cNvPr>
          <p:cNvSpPr/>
          <p:nvPr/>
        </p:nvSpPr>
        <p:spPr>
          <a:xfrm>
            <a:off x="3639639" y="2492896"/>
            <a:ext cx="360040" cy="1039728"/>
          </a:xfrm>
          <a:prstGeom prst="leftBrace">
            <a:avLst>
              <a:gd name="adj1" fmla="val 24407"/>
              <a:gd name="adj2" fmla="val 50000"/>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868382FB-2632-ED49-E85D-86E64AA681E1}"/>
              </a:ext>
            </a:extLst>
          </p:cNvPr>
          <p:cNvSpPr/>
          <p:nvPr/>
        </p:nvSpPr>
        <p:spPr>
          <a:xfrm>
            <a:off x="3639639" y="3766112"/>
            <a:ext cx="360040" cy="1039728"/>
          </a:xfrm>
          <a:prstGeom prst="leftBrace">
            <a:avLst>
              <a:gd name="adj1" fmla="val 24407"/>
              <a:gd name="adj2" fmla="val 50000"/>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F24803DF-C21F-8D8C-D78F-6883A8A7B094}"/>
              </a:ext>
            </a:extLst>
          </p:cNvPr>
          <p:cNvSpPr/>
          <p:nvPr/>
        </p:nvSpPr>
        <p:spPr>
          <a:xfrm>
            <a:off x="4213760" y="2511516"/>
            <a:ext cx="5842679" cy="983135"/>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7325" indent="-187325">
              <a:spcAft>
                <a:spcPts val="300"/>
              </a:spcAft>
              <a:buFont typeface="Arial" panose="020B0604020202020204" pitchFamily="34" charset="0"/>
              <a:buChar char="•"/>
            </a:pPr>
            <a:r>
              <a:rPr lang="en-GB" sz="1500" dirty="0" err="1">
                <a:solidFill>
                  <a:schemeClr val="bg1"/>
                </a:solidFill>
                <a:effectLst/>
                <a:latin typeface="Arial" panose="020B0604020202020204" pitchFamily="34" charset="0"/>
                <a:cs typeface="Arial" panose="020B0604020202020204" pitchFamily="34" charset="0"/>
              </a:rPr>
              <a:t>IMiDs</a:t>
            </a:r>
            <a:endParaRPr lang="en-GB" sz="1500" dirty="0">
              <a:solidFill>
                <a:schemeClr val="bg1"/>
              </a:solidFill>
              <a:effectLst/>
              <a:latin typeface="Arial" panose="020B0604020202020204" pitchFamily="34" charset="0"/>
              <a:cs typeface="Arial" panose="020B0604020202020204" pitchFamily="34" charset="0"/>
            </a:endParaRPr>
          </a:p>
          <a:p>
            <a:pPr marL="187325" indent="-187325">
              <a:spcAft>
                <a:spcPts val="300"/>
              </a:spcAft>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Pls</a:t>
            </a:r>
          </a:p>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CD38 antibodies</a:t>
            </a:r>
          </a:p>
        </p:txBody>
      </p:sp>
      <p:sp>
        <p:nvSpPr>
          <p:cNvPr id="16" name="Rounded Rectangle 15">
            <a:extLst>
              <a:ext uri="{FF2B5EF4-FFF2-40B4-BE49-F238E27FC236}">
                <a16:creationId xmlns:a16="http://schemas.microsoft.com/office/drawing/2014/main" id="{FE95401D-2ABC-98F8-1F49-C14D3BA45D70}"/>
              </a:ext>
            </a:extLst>
          </p:cNvPr>
          <p:cNvSpPr/>
          <p:nvPr/>
        </p:nvSpPr>
        <p:spPr>
          <a:xfrm>
            <a:off x="4213760" y="3784170"/>
            <a:ext cx="5842679" cy="98313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The rest</a:t>
            </a:r>
          </a:p>
        </p:txBody>
      </p:sp>
    </p:spTree>
    <p:extLst>
      <p:ext uri="{BB962C8B-B14F-4D97-AF65-F5344CB8AC3E}">
        <p14:creationId xmlns:p14="http://schemas.microsoft.com/office/powerpoint/2010/main" val="42765089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Relapse treatment</a:t>
            </a:r>
            <a:br>
              <a:rPr lang="en-GB" dirty="0"/>
            </a:br>
            <a:r>
              <a:rPr lang="en-GB" sz="2400" dirty="0">
                <a:solidFill>
                  <a:schemeClr val="accent1"/>
                </a:solidFill>
              </a:rPr>
              <a:t>overall response rate based on prior treatment history</a:t>
            </a: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40" name="Content Placeholder 39">
            <a:extLst>
              <a:ext uri="{FF2B5EF4-FFF2-40B4-BE49-F238E27FC236}">
                <a16:creationId xmlns:a16="http://schemas.microsoft.com/office/drawing/2014/main" id="{E06733E7-1D0D-6F80-35D5-DED1082CD459}"/>
              </a:ext>
            </a:extLst>
          </p:cNvPr>
          <p:cNvSpPr>
            <a:spLocks noGrp="1"/>
          </p:cNvSpPr>
          <p:nvPr>
            <p:ph sz="quarter" idx="15"/>
          </p:nvPr>
        </p:nvSpPr>
        <p:spPr>
          <a:xfrm>
            <a:off x="620183" y="6356351"/>
            <a:ext cx="9652281" cy="365125"/>
          </a:xfrm>
        </p:spPr>
        <p:txBody>
          <a:bodyPr anchor="b" anchorCtr="0"/>
          <a:lstStyle/>
          <a:p>
            <a:r>
              <a:rPr lang="en-GB" dirty="0">
                <a:solidFill>
                  <a:schemeClr val="tx2"/>
                </a:solidFill>
              </a:rPr>
              <a:t>Data are based on computerised algorithm</a:t>
            </a:r>
          </a:p>
          <a:p>
            <a:r>
              <a:rPr lang="en-GB" baseline="30000" dirty="0">
                <a:solidFill>
                  <a:schemeClr val="tx2"/>
                </a:solidFill>
              </a:rPr>
              <a:t>a </a:t>
            </a:r>
            <a:r>
              <a:rPr lang="en-GB" dirty="0">
                <a:solidFill>
                  <a:schemeClr val="tx2"/>
                </a:solidFill>
              </a:rPr>
              <a:t>Response-evaluable population; </a:t>
            </a:r>
            <a:r>
              <a:rPr lang="en-GB" baseline="30000" dirty="0">
                <a:solidFill>
                  <a:schemeClr val="tx2"/>
                </a:solidFill>
              </a:rPr>
              <a:t>b</a:t>
            </a:r>
            <a:r>
              <a:rPr lang="en-GB" dirty="0">
                <a:solidFill>
                  <a:schemeClr val="tx2"/>
                </a:solidFill>
              </a:rPr>
              <a:t> p value was generated using the Cochran-Mantel-Haenszel χ</a:t>
            </a:r>
            <a:r>
              <a:rPr lang="en-GB" baseline="30000" dirty="0">
                <a:solidFill>
                  <a:schemeClr val="tx2"/>
                </a:solidFill>
              </a:rPr>
              <a:t>2</a:t>
            </a:r>
            <a:r>
              <a:rPr lang="en-GB" dirty="0">
                <a:solidFill>
                  <a:schemeClr val="tx2"/>
                </a:solidFill>
              </a:rPr>
              <a:t> test; </a:t>
            </a:r>
          </a:p>
          <a:p>
            <a:r>
              <a:rPr lang="en-GB" dirty="0">
                <a:solidFill>
                  <a:schemeClr val="tx2"/>
                </a:solidFill>
              </a:rPr>
              <a:t>(D-)Rd, (daratumumab), lenalidomide, dexamethasone; ITT, intent-to-treat</a:t>
            </a:r>
            <a:br>
              <a:rPr lang="en-GB" dirty="0">
                <a:solidFill>
                  <a:schemeClr val="tx2"/>
                </a:solidFill>
                <a:highlight>
                  <a:srgbClr val="00FFFF"/>
                </a:highlight>
              </a:rPr>
            </a:br>
            <a:r>
              <a:rPr lang="en-GB" dirty="0">
                <a:solidFill>
                  <a:schemeClr val="tx2"/>
                </a:solidFill>
              </a:rPr>
              <a:t>Dimopoulos MA, et al. Haematologica. 2018;103:2088-2096</a:t>
            </a:r>
          </a:p>
        </p:txBody>
      </p:sp>
      <p:graphicFrame>
        <p:nvGraphicFramePr>
          <p:cNvPr id="22" name="Content Placeholder 17">
            <a:extLst>
              <a:ext uri="{FF2B5EF4-FFF2-40B4-BE49-F238E27FC236}">
                <a16:creationId xmlns:a16="http://schemas.microsoft.com/office/drawing/2014/main" id="{66998395-DB15-F1C4-12AF-BFB50ED34A36}"/>
              </a:ext>
            </a:extLst>
          </p:cNvPr>
          <p:cNvGraphicFramePr>
            <a:graphicFrameLocks/>
          </p:cNvGraphicFramePr>
          <p:nvPr>
            <p:extLst>
              <p:ext uri="{D42A27DB-BD31-4B8C-83A1-F6EECF244321}">
                <p14:modId xmlns:p14="http://schemas.microsoft.com/office/powerpoint/2010/main" val="2585803094"/>
              </p:ext>
            </p:extLst>
          </p:nvPr>
        </p:nvGraphicFramePr>
        <p:xfrm>
          <a:off x="551384" y="1842233"/>
          <a:ext cx="8499622" cy="3762631"/>
        </p:xfrm>
        <a:graphic>
          <a:graphicData uri="http://schemas.openxmlformats.org/drawingml/2006/table">
            <a:tbl>
              <a:tblPr firstRow="1" bandRow="1">
                <a:tableStyleId>{5C22544A-7EE6-4342-B048-85BDC9FD1C3A}</a:tableStyleId>
              </a:tblPr>
              <a:tblGrid>
                <a:gridCol w="2594967">
                  <a:extLst>
                    <a:ext uri="{9D8B030D-6E8A-4147-A177-3AD203B41FA5}">
                      <a16:colId xmlns:a16="http://schemas.microsoft.com/office/drawing/2014/main" val="2649183592"/>
                    </a:ext>
                  </a:extLst>
                </a:gridCol>
                <a:gridCol w="1180931">
                  <a:extLst>
                    <a:ext uri="{9D8B030D-6E8A-4147-A177-3AD203B41FA5}">
                      <a16:colId xmlns:a16="http://schemas.microsoft.com/office/drawing/2014/main" val="3747463096"/>
                    </a:ext>
                  </a:extLst>
                </a:gridCol>
                <a:gridCol w="1180931">
                  <a:extLst>
                    <a:ext uri="{9D8B030D-6E8A-4147-A177-3AD203B41FA5}">
                      <a16:colId xmlns:a16="http://schemas.microsoft.com/office/drawing/2014/main" val="3465010462"/>
                    </a:ext>
                  </a:extLst>
                </a:gridCol>
                <a:gridCol w="1180931">
                  <a:extLst>
                    <a:ext uri="{9D8B030D-6E8A-4147-A177-3AD203B41FA5}">
                      <a16:colId xmlns:a16="http://schemas.microsoft.com/office/drawing/2014/main" val="4146222550"/>
                    </a:ext>
                  </a:extLst>
                </a:gridCol>
                <a:gridCol w="1180931">
                  <a:extLst>
                    <a:ext uri="{9D8B030D-6E8A-4147-A177-3AD203B41FA5}">
                      <a16:colId xmlns:a16="http://schemas.microsoft.com/office/drawing/2014/main" val="3264029278"/>
                    </a:ext>
                  </a:extLst>
                </a:gridCol>
                <a:gridCol w="1180931">
                  <a:extLst>
                    <a:ext uri="{9D8B030D-6E8A-4147-A177-3AD203B41FA5}">
                      <a16:colId xmlns:a16="http://schemas.microsoft.com/office/drawing/2014/main" val="4032643364"/>
                    </a:ext>
                  </a:extLst>
                </a:gridCol>
              </a:tblGrid>
              <a:tr h="379351">
                <a:tc>
                  <a:txBody>
                    <a:bodyPr/>
                    <a:lstStyle/>
                    <a:p>
                      <a:endParaRPr lang="en-US" sz="1600" dirty="0">
                        <a:latin typeface="Arial" panose="020B0604020202020204" pitchFamily="34" charset="0"/>
                        <a:cs typeface="Arial" panose="020B0604020202020204" pitchFamily="34" charset="0"/>
                      </a:endParaRPr>
                    </a:p>
                  </a:txBody>
                  <a:tcPr>
                    <a:noFill/>
                  </a:tcPr>
                </a:tc>
                <a:tc gridSpan="2">
                  <a:txBody>
                    <a:bodyPr/>
                    <a:lstStyle/>
                    <a:p>
                      <a:pPr algn="ctr"/>
                      <a:r>
                        <a:rPr lang="en-US" sz="1600" dirty="0">
                          <a:latin typeface="Arial" panose="020B0604020202020204" pitchFamily="34" charset="0"/>
                          <a:cs typeface="Arial" panose="020B0604020202020204" pitchFamily="34" charset="0"/>
                        </a:rPr>
                        <a:t># of patients in group</a:t>
                      </a:r>
                    </a:p>
                  </a:txBody>
                  <a:tcPr>
                    <a:lnB w="12700" cap="flat" cmpd="sng" algn="ctr">
                      <a:solidFill>
                        <a:schemeClr val="bg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tc gridSpan="3">
                  <a:txBody>
                    <a:bodyPr/>
                    <a:lstStyle/>
                    <a:p>
                      <a:pPr algn="ctr"/>
                      <a:r>
                        <a:rPr lang="en-US" sz="1600" dirty="0">
                          <a:latin typeface="Arial" panose="020B0604020202020204" pitchFamily="34" charset="0"/>
                          <a:cs typeface="Arial" panose="020B0604020202020204" pitchFamily="34" charset="0"/>
                        </a:rPr>
                        <a:t>Overall response rate, n (%)</a:t>
                      </a:r>
                      <a:r>
                        <a:rPr lang="en-US" sz="1600" baseline="30000" dirty="0">
                          <a:latin typeface="Arial" panose="020B0604020202020204" pitchFamily="34" charset="0"/>
                          <a:cs typeface="Arial" panose="020B0604020202020204" pitchFamily="34" charset="0"/>
                        </a:rPr>
                        <a:t>a</a:t>
                      </a:r>
                    </a:p>
                  </a:txBody>
                  <a:tcPr>
                    <a:lnB w="12700" cap="flat" cmpd="sng" algn="ctr">
                      <a:solidFill>
                        <a:schemeClr val="bg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6816525"/>
                  </a:ext>
                </a:extLst>
              </a:tr>
              <a:tr h="242918">
                <a:tc>
                  <a:txBody>
                    <a:bodyPr/>
                    <a:lstStyle/>
                    <a:p>
                      <a:r>
                        <a:rPr lang="en-US" sz="1600" b="1" dirty="0">
                          <a:solidFill>
                            <a:schemeClr val="bg1"/>
                          </a:solidFill>
                          <a:latin typeface="Arial" panose="020B0604020202020204" pitchFamily="34" charset="0"/>
                          <a:cs typeface="Arial" panose="020B0604020202020204" pitchFamily="34" charset="0"/>
                        </a:rPr>
                        <a:t>Subgroup</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D-Rd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Rd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D-Rd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Rd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p </a:t>
                      </a:r>
                      <a:r>
                        <a:rPr lang="en-US" sz="1600" b="1" dirty="0" err="1">
                          <a:solidFill>
                            <a:schemeClr val="bg1"/>
                          </a:solidFill>
                          <a:latin typeface="Arial" panose="020B0604020202020204" pitchFamily="34" charset="0"/>
                          <a:cs typeface="Arial" panose="020B0604020202020204" pitchFamily="34" charset="0"/>
                        </a:rPr>
                        <a:t>value</a:t>
                      </a:r>
                      <a:r>
                        <a:rPr lang="en-US" sz="1600" b="1" baseline="30000" dirty="0" err="1">
                          <a:solidFill>
                            <a:schemeClr val="bg1"/>
                          </a:solidFill>
                          <a:latin typeface="Arial" panose="020B0604020202020204" pitchFamily="34" charset="0"/>
                          <a:cs typeface="Arial" panose="020B0604020202020204" pitchFamily="34" charset="0"/>
                        </a:rPr>
                        <a:t>b</a:t>
                      </a:r>
                      <a:endParaRPr lang="en-US" sz="1600" b="1" baseline="30000"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09024788"/>
                  </a:ext>
                </a:extLst>
              </a:tr>
              <a:tr h="242918">
                <a:tc>
                  <a:txBody>
                    <a:bodyPr/>
                    <a:lstStyle/>
                    <a:p>
                      <a:r>
                        <a:rPr lang="en-US" sz="1600" b="1" dirty="0">
                          <a:latin typeface="Arial" panose="020B0604020202020204" pitchFamily="34" charset="0"/>
                          <a:cs typeface="Arial" panose="020B0604020202020204" pitchFamily="34" charset="0"/>
                        </a:rPr>
                        <a:t>ITT</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281</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276</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261 (92.9)</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211 (76.4)</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&lt;0.0001</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5403528"/>
                  </a:ext>
                </a:extLst>
              </a:tr>
              <a:tr h="242918">
                <a:tc>
                  <a:txBody>
                    <a:bodyPr/>
                    <a:lstStyle/>
                    <a:p>
                      <a:r>
                        <a:rPr lang="en-US" sz="1600" b="1" dirty="0">
                          <a:latin typeface="Arial" panose="020B0604020202020204" pitchFamily="34" charset="0"/>
                          <a:cs typeface="Arial" panose="020B0604020202020204" pitchFamily="34" charset="0"/>
                        </a:rPr>
                        <a:t>Prior lines of therapy</a:t>
                      </a:r>
                    </a:p>
                    <a:p>
                      <a:pPr marL="7938" indent="217488">
                        <a:tabLst/>
                      </a:pPr>
                      <a:r>
                        <a:rPr lang="en-US" sz="1600" dirty="0">
                          <a:latin typeface="Arial" panose="020B0604020202020204" pitchFamily="34" charset="0"/>
                          <a:cs typeface="Arial" panose="020B0604020202020204" pitchFamily="34" charset="0"/>
                        </a:rPr>
                        <a:t>1</a:t>
                      </a:r>
                    </a:p>
                    <a:p>
                      <a:pPr marL="7938" indent="217488">
                        <a:tabLst/>
                      </a:pPr>
                      <a:r>
                        <a:rPr lang="en-US" sz="1600" dirty="0">
                          <a:latin typeface="Arial" panose="020B0604020202020204" pitchFamily="34" charset="0"/>
                          <a:cs typeface="Arial" panose="020B0604020202020204" pitchFamily="34" charset="0"/>
                        </a:rPr>
                        <a:t>2 to 3</a:t>
                      </a:r>
                    </a:p>
                    <a:p>
                      <a:pPr marL="7938" indent="217488">
                        <a:tabLst/>
                      </a:pPr>
                      <a:r>
                        <a:rPr lang="en-US" sz="1600" dirty="0">
                          <a:latin typeface="Arial" panose="020B0604020202020204" pitchFamily="34" charset="0"/>
                          <a:cs typeface="Arial" panose="020B0604020202020204" pitchFamily="34" charset="0"/>
                        </a:rPr>
                        <a:t>1 to 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147</a:t>
                      </a:r>
                    </a:p>
                    <a:p>
                      <a:pPr algn="ctr"/>
                      <a:r>
                        <a:rPr lang="en-US" sz="1600" dirty="0">
                          <a:latin typeface="Arial" panose="020B0604020202020204" pitchFamily="34" charset="0"/>
                          <a:cs typeface="Arial" panose="020B0604020202020204" pitchFamily="34" charset="0"/>
                        </a:rPr>
                        <a:t>120</a:t>
                      </a:r>
                    </a:p>
                    <a:p>
                      <a:pPr algn="ctr"/>
                      <a:r>
                        <a:rPr lang="en-US" sz="1600" dirty="0">
                          <a:latin typeface="Arial" panose="020B0604020202020204" pitchFamily="34" charset="0"/>
                          <a:cs typeface="Arial" panose="020B0604020202020204" pitchFamily="34" charset="0"/>
                        </a:rPr>
                        <a:t>267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142</a:t>
                      </a:r>
                    </a:p>
                    <a:p>
                      <a:pPr algn="ctr"/>
                      <a:r>
                        <a:rPr lang="en-US" sz="1600" dirty="0">
                          <a:latin typeface="Arial" panose="020B0604020202020204" pitchFamily="34" charset="0"/>
                          <a:cs typeface="Arial" panose="020B0604020202020204" pitchFamily="34" charset="0"/>
                        </a:rPr>
                        <a:t>115</a:t>
                      </a:r>
                    </a:p>
                    <a:p>
                      <a:pPr algn="ctr"/>
                      <a:r>
                        <a:rPr lang="en-US" sz="1600" dirty="0">
                          <a:latin typeface="Arial" panose="020B0604020202020204" pitchFamily="34" charset="0"/>
                          <a:cs typeface="Arial" panose="020B0604020202020204" pitchFamily="34" charset="0"/>
                        </a:rPr>
                        <a:t>257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137 (93.2)</a:t>
                      </a:r>
                    </a:p>
                    <a:p>
                      <a:pPr algn="ctr"/>
                      <a:r>
                        <a:rPr lang="en-US" sz="1600" dirty="0">
                          <a:latin typeface="Arial" panose="020B0604020202020204" pitchFamily="34" charset="0"/>
                          <a:cs typeface="Arial" panose="020B0604020202020204" pitchFamily="34" charset="0"/>
                        </a:rPr>
                        <a:t>114 (95.0)</a:t>
                      </a:r>
                    </a:p>
                    <a:p>
                      <a:pPr algn="ctr"/>
                      <a:r>
                        <a:rPr lang="en-US" sz="1600" dirty="0">
                          <a:latin typeface="Arial" panose="020B0604020202020204" pitchFamily="34" charset="0"/>
                          <a:cs typeface="Arial" panose="020B0604020202020204" pitchFamily="34" charset="0"/>
                        </a:rPr>
                        <a:t>251 (94.0)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114 (80.3)</a:t>
                      </a:r>
                    </a:p>
                    <a:p>
                      <a:pPr algn="ctr"/>
                      <a:r>
                        <a:rPr lang="en-US" sz="1600" dirty="0">
                          <a:latin typeface="Arial" panose="020B0604020202020204" pitchFamily="34" charset="0"/>
                          <a:cs typeface="Arial" panose="020B0604020202020204" pitchFamily="34" charset="0"/>
                        </a:rPr>
                        <a:t>85 (73.9)</a:t>
                      </a:r>
                    </a:p>
                    <a:p>
                      <a:pPr algn="ctr"/>
                      <a:r>
                        <a:rPr lang="en-US" sz="1600" dirty="0">
                          <a:latin typeface="Arial" panose="020B0604020202020204" pitchFamily="34" charset="0"/>
                          <a:cs typeface="Arial" panose="020B0604020202020204" pitchFamily="34" charset="0"/>
                        </a:rPr>
                        <a:t>199 (77.4)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0.0003</a:t>
                      </a:r>
                    </a:p>
                    <a:p>
                      <a:pPr algn="ctr"/>
                      <a:r>
                        <a:rPr lang="en-US" sz="1600" dirty="0">
                          <a:latin typeface="Arial" panose="020B0604020202020204" pitchFamily="34" charset="0"/>
                          <a:cs typeface="Arial" panose="020B0604020202020204" pitchFamily="34" charset="0"/>
                        </a:rPr>
                        <a:t>&lt;0.0001</a:t>
                      </a:r>
                    </a:p>
                    <a:p>
                      <a:pPr algn="ctr"/>
                      <a:r>
                        <a:rPr lang="en-US" sz="1600" dirty="0">
                          <a:latin typeface="Arial" panose="020B0604020202020204" pitchFamily="34" charset="0"/>
                          <a:cs typeface="Arial" panose="020B0604020202020204" pitchFamily="34" charset="0"/>
                        </a:rPr>
                        <a:t>&lt;0.0001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9485214"/>
                  </a:ext>
                </a:extLst>
              </a:tr>
              <a:tr h="242918">
                <a:tc>
                  <a:txBody>
                    <a:bodyPr/>
                    <a:lstStyle/>
                    <a:p>
                      <a:pPr marL="7938" indent="0">
                        <a:tabLst/>
                      </a:pPr>
                      <a:r>
                        <a:rPr lang="en-US" sz="1600" b="1" dirty="0">
                          <a:latin typeface="Arial" panose="020B0604020202020204" pitchFamily="34" charset="0"/>
                          <a:cs typeface="Arial" panose="020B0604020202020204" pitchFamily="34" charset="0"/>
                        </a:rPr>
                        <a:t>Prior therapy</a:t>
                      </a:r>
                    </a:p>
                    <a:p>
                      <a:pPr marL="7938" indent="217488">
                        <a:tabLst/>
                      </a:pPr>
                      <a:r>
                        <a:rPr lang="en-US" sz="1600" dirty="0">
                          <a:latin typeface="Arial" panose="020B0604020202020204" pitchFamily="34" charset="0"/>
                          <a:cs typeface="Arial" panose="020B0604020202020204" pitchFamily="34" charset="0"/>
                        </a:rPr>
                        <a:t>Bortezomib</a:t>
                      </a:r>
                    </a:p>
                    <a:p>
                      <a:pPr marL="7938" indent="217488">
                        <a:tabLst/>
                      </a:pPr>
                      <a:r>
                        <a:rPr lang="en-US" sz="1600" dirty="0">
                          <a:latin typeface="Arial" panose="020B0604020202020204" pitchFamily="34" charset="0"/>
                          <a:cs typeface="Arial" panose="020B0604020202020204" pitchFamily="34" charset="0"/>
                        </a:rPr>
                        <a:t>Lenalidomide</a:t>
                      </a:r>
                    </a:p>
                    <a:p>
                      <a:pPr marL="7938" indent="217488">
                        <a:tabLst/>
                      </a:pPr>
                      <a:r>
                        <a:rPr lang="en-US" sz="1600" dirty="0">
                          <a:latin typeface="Arial" panose="020B0604020202020204" pitchFamily="34" charset="0"/>
                          <a:cs typeface="Arial" panose="020B0604020202020204" pitchFamily="34" charset="0"/>
                        </a:rPr>
                        <a:t>Thalidomide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237</a:t>
                      </a:r>
                    </a:p>
                    <a:p>
                      <a:pPr algn="ctr"/>
                      <a:r>
                        <a:rPr lang="en-US" sz="1600" dirty="0">
                          <a:latin typeface="Arial" panose="020B0604020202020204" pitchFamily="34" charset="0"/>
                          <a:cs typeface="Arial" panose="020B0604020202020204" pitchFamily="34" charset="0"/>
                        </a:rPr>
                        <a:t>50</a:t>
                      </a:r>
                    </a:p>
                    <a:p>
                      <a:pPr algn="ctr"/>
                      <a:r>
                        <a:rPr lang="en-US" sz="1600" dirty="0">
                          <a:latin typeface="Arial" panose="020B0604020202020204" pitchFamily="34" charset="0"/>
                          <a:cs typeface="Arial" panose="020B0604020202020204" pitchFamily="34" charset="0"/>
                        </a:rPr>
                        <a:t>119</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232</a:t>
                      </a:r>
                    </a:p>
                    <a:p>
                      <a:pPr algn="ctr"/>
                      <a:r>
                        <a:rPr lang="en-US" sz="1600" dirty="0">
                          <a:latin typeface="Arial" panose="020B0604020202020204" pitchFamily="34" charset="0"/>
                          <a:cs typeface="Arial" panose="020B0604020202020204" pitchFamily="34" charset="0"/>
                        </a:rPr>
                        <a:t>47</a:t>
                      </a:r>
                    </a:p>
                    <a:p>
                      <a:pPr algn="ctr"/>
                      <a:r>
                        <a:rPr lang="en-US" sz="1600" dirty="0">
                          <a:latin typeface="Arial" panose="020B0604020202020204" pitchFamily="34" charset="0"/>
                          <a:cs typeface="Arial" panose="020B0604020202020204" pitchFamily="34" charset="0"/>
                        </a:rPr>
                        <a:t>123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218 (92.0)</a:t>
                      </a:r>
                    </a:p>
                    <a:p>
                      <a:pPr algn="ctr"/>
                      <a:r>
                        <a:rPr lang="en-US" sz="1600" dirty="0">
                          <a:latin typeface="Arial" panose="020B0604020202020204" pitchFamily="34" charset="0"/>
                          <a:cs typeface="Arial" panose="020B0604020202020204" pitchFamily="34" charset="0"/>
                        </a:rPr>
                        <a:t>42 (84.0)</a:t>
                      </a:r>
                    </a:p>
                    <a:p>
                      <a:pPr algn="ctr"/>
                      <a:r>
                        <a:rPr lang="en-US" sz="1600" dirty="0">
                          <a:latin typeface="Arial" panose="020B0604020202020204" pitchFamily="34" charset="0"/>
                          <a:cs typeface="Arial" panose="020B0604020202020204" pitchFamily="34" charset="0"/>
                        </a:rPr>
                        <a:t>109 (91.6)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175 (75.4)</a:t>
                      </a:r>
                    </a:p>
                    <a:p>
                      <a:pPr algn="ctr"/>
                      <a:r>
                        <a:rPr lang="en-US" sz="1600" dirty="0">
                          <a:latin typeface="Arial" panose="020B0604020202020204" pitchFamily="34" charset="0"/>
                          <a:cs typeface="Arial" panose="020B0604020202020204" pitchFamily="34" charset="0"/>
                        </a:rPr>
                        <a:t>32 (64.0)</a:t>
                      </a:r>
                    </a:p>
                    <a:p>
                      <a:pPr algn="ctr"/>
                      <a:r>
                        <a:rPr lang="en-US" sz="1600" dirty="0">
                          <a:latin typeface="Arial" panose="020B0604020202020204" pitchFamily="34" charset="0"/>
                          <a:cs typeface="Arial" panose="020B0604020202020204" pitchFamily="34" charset="0"/>
                        </a:rPr>
                        <a:t>87 (70.7)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&lt;0.0001</a:t>
                      </a:r>
                    </a:p>
                    <a:p>
                      <a:pPr algn="ctr"/>
                      <a:r>
                        <a:rPr lang="en-US" sz="1600" dirty="0">
                          <a:latin typeface="Arial" panose="020B0604020202020204" pitchFamily="34" charset="0"/>
                          <a:cs typeface="Arial" panose="020B0604020202020204" pitchFamily="34" charset="0"/>
                        </a:rPr>
                        <a:t>0.0233</a:t>
                      </a:r>
                    </a:p>
                    <a:p>
                      <a:pPr algn="ctr"/>
                      <a:r>
                        <a:rPr lang="en-US" sz="1600" dirty="0">
                          <a:latin typeface="Arial" panose="020B0604020202020204" pitchFamily="34" charset="0"/>
                          <a:cs typeface="Arial" panose="020B0604020202020204" pitchFamily="34" charset="0"/>
                        </a:rPr>
                        <a:t>&lt;0.0001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98969121"/>
                  </a:ext>
                </a:extLst>
              </a:tr>
              <a:tr h="242918">
                <a:tc>
                  <a:txBody>
                    <a:bodyPr/>
                    <a:lstStyle/>
                    <a:p>
                      <a:pPr marL="7938" indent="0">
                        <a:tabLst/>
                      </a:pPr>
                      <a:r>
                        <a:rPr lang="en-US" sz="1600" b="1" dirty="0">
                          <a:latin typeface="Arial" panose="020B0604020202020204" pitchFamily="34" charset="0"/>
                          <a:cs typeface="Arial" panose="020B0604020202020204" pitchFamily="34" charset="0"/>
                        </a:rPr>
                        <a:t>Refractory to bortezomib</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50 (87.7)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38 (67.9)</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0.0113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5820376"/>
                  </a:ext>
                </a:extLst>
              </a:tr>
            </a:tbl>
          </a:graphicData>
        </a:graphic>
      </p:graphicFrame>
      <p:sp>
        <p:nvSpPr>
          <p:cNvPr id="3" name="Bildeforklaring: bøyd linje 9">
            <a:extLst>
              <a:ext uri="{FF2B5EF4-FFF2-40B4-BE49-F238E27FC236}">
                <a16:creationId xmlns:a16="http://schemas.microsoft.com/office/drawing/2014/main" id="{B6F2D1F2-8763-6AE9-03D6-309B50906D13}"/>
              </a:ext>
            </a:extLst>
          </p:cNvPr>
          <p:cNvSpPr/>
          <p:nvPr/>
        </p:nvSpPr>
        <p:spPr>
          <a:xfrm>
            <a:off x="6602735" y="5475462"/>
            <a:ext cx="1266825" cy="561975"/>
          </a:xfrm>
          <a:prstGeom prst="borderCallout2">
            <a:avLst>
              <a:gd name="adj1" fmla="val 18750"/>
              <a:gd name="adj2" fmla="val 1050"/>
              <a:gd name="adj3" fmla="val 18750"/>
              <a:gd name="adj4" fmla="val -16667"/>
              <a:gd name="adj5" fmla="val -130891"/>
              <a:gd name="adj6" fmla="val -3608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Adding drug class</a:t>
            </a:r>
          </a:p>
        </p:txBody>
      </p:sp>
      <p:sp>
        <p:nvSpPr>
          <p:cNvPr id="5" name="Bildeforklaring: bøyd linje 10">
            <a:extLst>
              <a:ext uri="{FF2B5EF4-FFF2-40B4-BE49-F238E27FC236}">
                <a16:creationId xmlns:a16="http://schemas.microsoft.com/office/drawing/2014/main" id="{49A93DDB-EED7-BA0E-CBCE-67B9C1191876}"/>
              </a:ext>
            </a:extLst>
          </p:cNvPr>
          <p:cNvSpPr/>
          <p:nvPr/>
        </p:nvSpPr>
        <p:spPr>
          <a:xfrm>
            <a:off x="9267031" y="3882669"/>
            <a:ext cx="1266825" cy="561975"/>
          </a:xfrm>
          <a:prstGeom prst="borderCallout2">
            <a:avLst>
              <a:gd name="adj1" fmla="val 18750"/>
              <a:gd name="adj2" fmla="val 10434"/>
              <a:gd name="adj3" fmla="val 18750"/>
              <a:gd name="adj4" fmla="val -16667"/>
              <a:gd name="adj5" fmla="val 85992"/>
              <a:gd name="adj6" fmla="val -11704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Changing drug class</a:t>
            </a:r>
          </a:p>
        </p:txBody>
      </p:sp>
      <p:sp>
        <p:nvSpPr>
          <p:cNvPr id="6" name="Rektangel 6">
            <a:extLst>
              <a:ext uri="{FF2B5EF4-FFF2-40B4-BE49-F238E27FC236}">
                <a16:creationId xmlns:a16="http://schemas.microsoft.com/office/drawing/2014/main" id="{42E78AC0-FA0A-5EED-4F24-41982A217307}"/>
              </a:ext>
            </a:extLst>
          </p:cNvPr>
          <p:cNvSpPr/>
          <p:nvPr/>
        </p:nvSpPr>
        <p:spPr>
          <a:xfrm>
            <a:off x="5583213" y="4177742"/>
            <a:ext cx="2205038" cy="561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7" name="Bildeforklaring: bøyd linje 18">
            <a:extLst>
              <a:ext uri="{FF2B5EF4-FFF2-40B4-BE49-F238E27FC236}">
                <a16:creationId xmlns:a16="http://schemas.microsoft.com/office/drawing/2014/main" id="{6BFE7FB6-DDB5-590D-8E03-4198162723E1}"/>
              </a:ext>
            </a:extLst>
          </p:cNvPr>
          <p:cNvSpPr/>
          <p:nvPr/>
        </p:nvSpPr>
        <p:spPr>
          <a:xfrm>
            <a:off x="9519418" y="5025574"/>
            <a:ext cx="1547813" cy="561975"/>
          </a:xfrm>
          <a:prstGeom prst="borderCallout2">
            <a:avLst>
              <a:gd name="adj1" fmla="val 18750"/>
              <a:gd name="adj2" fmla="val 4664"/>
              <a:gd name="adj3" fmla="val 18750"/>
              <a:gd name="adj4" fmla="val -16667"/>
              <a:gd name="adj5" fmla="val -71771"/>
              <a:gd name="adj6" fmla="val -11104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Retreatment</a:t>
            </a:r>
          </a:p>
        </p:txBody>
      </p:sp>
      <p:sp>
        <p:nvSpPr>
          <p:cNvPr id="8" name="Bildeforklaring: bøyd linje 16">
            <a:extLst>
              <a:ext uri="{FF2B5EF4-FFF2-40B4-BE49-F238E27FC236}">
                <a16:creationId xmlns:a16="http://schemas.microsoft.com/office/drawing/2014/main" id="{CD15B600-CDF2-2B83-B524-54222C778D67}"/>
              </a:ext>
            </a:extLst>
          </p:cNvPr>
          <p:cNvSpPr/>
          <p:nvPr/>
        </p:nvSpPr>
        <p:spPr>
          <a:xfrm>
            <a:off x="584919" y="1268760"/>
            <a:ext cx="2062162" cy="561975"/>
          </a:xfrm>
          <a:prstGeom prst="borderCallout2">
            <a:avLst>
              <a:gd name="adj1" fmla="val 50818"/>
              <a:gd name="adj2" fmla="val 98858"/>
              <a:gd name="adj3" fmla="val 74682"/>
              <a:gd name="adj4" fmla="val 118908"/>
              <a:gd name="adj5" fmla="val 527551"/>
              <a:gd name="adj6" fmla="val 24331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Changing and adding drug class</a:t>
            </a:r>
          </a:p>
        </p:txBody>
      </p:sp>
      <p:sp>
        <p:nvSpPr>
          <p:cNvPr id="10" name="Rectangle: Rounded Corners 9">
            <a:extLst>
              <a:ext uri="{FF2B5EF4-FFF2-40B4-BE49-F238E27FC236}">
                <a16:creationId xmlns:a16="http://schemas.microsoft.com/office/drawing/2014/main" id="{B4F0D451-9F3C-6709-4DEA-6CAFC0DAEEBB}"/>
              </a:ext>
            </a:extLst>
          </p:cNvPr>
          <p:cNvSpPr/>
          <p:nvPr/>
        </p:nvSpPr>
        <p:spPr>
          <a:xfrm>
            <a:off x="3143672" y="1131419"/>
            <a:ext cx="5907334" cy="658541"/>
          </a:xfrm>
          <a:prstGeom prst="roundRect">
            <a:avLst>
              <a:gd name="adj" fmla="val 0"/>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In patients previously treated with bortezomib, randomized to </a:t>
            </a:r>
            <a:r>
              <a:rPr lang="en-GB" sz="1600" dirty="0" err="1"/>
              <a:t>DRd</a:t>
            </a:r>
            <a:r>
              <a:rPr lang="en-GB" sz="1600" dirty="0"/>
              <a:t>, the biggest increase in overall response rate is seen</a:t>
            </a:r>
          </a:p>
        </p:txBody>
      </p:sp>
      <p:cxnSp>
        <p:nvCxnSpPr>
          <p:cNvPr id="13" name="Straight Connector 12">
            <a:extLst>
              <a:ext uri="{FF2B5EF4-FFF2-40B4-BE49-F238E27FC236}">
                <a16:creationId xmlns:a16="http://schemas.microsoft.com/office/drawing/2014/main" id="{3C3D24A4-1122-72DE-DD01-C184645A8BC6}"/>
              </a:ext>
            </a:extLst>
          </p:cNvPr>
          <p:cNvCxnSpPr>
            <a:stCxn id="8" idx="0"/>
            <a:endCxn id="10" idx="1"/>
          </p:cNvCxnSpPr>
          <p:nvPr/>
        </p:nvCxnSpPr>
        <p:spPr>
          <a:xfrm flipV="1">
            <a:off x="2647081" y="1460690"/>
            <a:ext cx="496591" cy="89058"/>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7534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Options for second line treatment</a:t>
            </a: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sp>
        <p:nvSpPr>
          <p:cNvPr id="40" name="Content Placeholder 39">
            <a:extLst>
              <a:ext uri="{FF2B5EF4-FFF2-40B4-BE49-F238E27FC236}">
                <a16:creationId xmlns:a16="http://schemas.microsoft.com/office/drawing/2014/main" id="{E06733E7-1D0D-6F80-35D5-DED1082CD459}"/>
              </a:ext>
            </a:extLst>
          </p:cNvPr>
          <p:cNvSpPr>
            <a:spLocks noGrp="1"/>
          </p:cNvSpPr>
          <p:nvPr>
            <p:ph sz="quarter" idx="15"/>
          </p:nvPr>
        </p:nvSpPr>
        <p:spPr>
          <a:xfrm>
            <a:off x="620183" y="6356351"/>
            <a:ext cx="10180339" cy="365125"/>
          </a:xfrm>
        </p:spPr>
        <p:txBody>
          <a:bodyPr anchor="b"/>
          <a:lstStyle/>
          <a:p>
            <a:r>
              <a:rPr lang="en-GB" dirty="0">
                <a:solidFill>
                  <a:schemeClr val="tx2"/>
                </a:solidFill>
              </a:rPr>
              <a:t>Expert view</a:t>
            </a:r>
          </a:p>
          <a:p>
            <a:r>
              <a:rPr lang="en-GB" dirty="0">
                <a:solidFill>
                  <a:schemeClr val="tx2"/>
                </a:solidFill>
              </a:rPr>
              <a:t>ASCT, autologous stem cell transplant; CD38 ab, cluster of differentiation 38 antibody; D, daratumumab; IMiD, immunomodulatory drug; Len, lenalidomide; PI, proteasome inhibitor; Rd, lenalidomide plus dexamethasone; V, bortezomib; VMP, bortezomib, melphalan, and prednisone</a:t>
            </a:r>
          </a:p>
        </p:txBody>
      </p:sp>
      <p:sp>
        <p:nvSpPr>
          <p:cNvPr id="3" name="TekstSylinder 3">
            <a:extLst>
              <a:ext uri="{FF2B5EF4-FFF2-40B4-BE49-F238E27FC236}">
                <a16:creationId xmlns:a16="http://schemas.microsoft.com/office/drawing/2014/main" id="{24033633-5D65-A207-7164-FB18F30213D7}"/>
              </a:ext>
            </a:extLst>
          </p:cNvPr>
          <p:cNvSpPr txBox="1"/>
          <p:nvPr/>
        </p:nvSpPr>
        <p:spPr>
          <a:xfrm>
            <a:off x="980135" y="1371600"/>
            <a:ext cx="15284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2" descr="Cross Sign Clip Art at Clker.com - vector clip art online, royalty free &amp;  public domain">
            <a:extLst>
              <a:ext uri="{FF2B5EF4-FFF2-40B4-BE49-F238E27FC236}">
                <a16:creationId xmlns:a16="http://schemas.microsoft.com/office/drawing/2014/main" id="{7DF84643-E0E3-6F00-10A1-E30E30E91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371" y="1371600"/>
            <a:ext cx="442271" cy="464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ross Sign Clip Art at Clker.com - vector clip art online, royalty free &amp;  public domain">
            <a:extLst>
              <a:ext uri="{FF2B5EF4-FFF2-40B4-BE49-F238E27FC236}">
                <a16:creationId xmlns:a16="http://schemas.microsoft.com/office/drawing/2014/main" id="{4CAE2A6F-38DE-5621-762B-DEF1A174C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379" y="1430335"/>
            <a:ext cx="442271" cy="464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ross Sign Clip Art at Clker.com - vector clip art online, royalty free &amp;  public domain">
            <a:extLst>
              <a:ext uri="{FF2B5EF4-FFF2-40B4-BE49-F238E27FC236}">
                <a16:creationId xmlns:a16="http://schemas.microsoft.com/office/drawing/2014/main" id="{2700FA5A-15EF-52C6-1281-9D336BB1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8408" y="1371600"/>
            <a:ext cx="442271" cy="4644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3">
            <a:extLst>
              <a:ext uri="{FF2B5EF4-FFF2-40B4-BE49-F238E27FC236}">
                <a16:creationId xmlns:a16="http://schemas.microsoft.com/office/drawing/2014/main" id="{07A52DA2-98F0-F20B-11A2-8947E3E75878}"/>
              </a:ext>
            </a:extLst>
          </p:cNvPr>
          <p:cNvSpPr txBox="1"/>
          <p:nvPr/>
        </p:nvSpPr>
        <p:spPr>
          <a:xfrm>
            <a:off x="4727848" y="1371600"/>
            <a:ext cx="1528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IMiD</a:t>
            </a:r>
          </a:p>
        </p:txBody>
      </p:sp>
      <p:sp>
        <p:nvSpPr>
          <p:cNvPr id="9" name="TekstSylinder 3">
            <a:extLst>
              <a:ext uri="{FF2B5EF4-FFF2-40B4-BE49-F238E27FC236}">
                <a16:creationId xmlns:a16="http://schemas.microsoft.com/office/drawing/2014/main" id="{66DD8409-F084-96ED-46F6-9593DF549861}"/>
              </a:ext>
            </a:extLst>
          </p:cNvPr>
          <p:cNvSpPr txBox="1"/>
          <p:nvPr/>
        </p:nvSpPr>
        <p:spPr>
          <a:xfrm>
            <a:off x="8012965" y="1371600"/>
            <a:ext cx="1528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CD38 ab</a:t>
            </a:r>
          </a:p>
        </p:txBody>
      </p:sp>
      <p:sp>
        <p:nvSpPr>
          <p:cNvPr id="10" name="Plassholder for innhold 2">
            <a:extLst>
              <a:ext uri="{FF2B5EF4-FFF2-40B4-BE49-F238E27FC236}">
                <a16:creationId xmlns:a16="http://schemas.microsoft.com/office/drawing/2014/main" id="{4B84A788-17D3-5F38-8D90-DE9997951563}"/>
              </a:ext>
            </a:extLst>
          </p:cNvPr>
          <p:cNvSpPr txBox="1">
            <a:spLocks/>
          </p:cNvSpPr>
          <p:nvPr/>
        </p:nvSpPr>
        <p:spPr>
          <a:xfrm>
            <a:off x="619201" y="3264921"/>
            <a:ext cx="11252200" cy="2108295"/>
          </a:xfrm>
          <a:prstGeom prst="rect">
            <a:avLst/>
          </a:prstGeom>
        </p:spPr>
        <p:txBody>
          <a:bodyP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pPr>
            <a:r>
              <a:rPr lang="en-GB" sz="2200" b="1" dirty="0"/>
              <a:t>After (V)Rd/Rd/ASCT-Len </a:t>
            </a:r>
            <a:r>
              <a:rPr lang="en-GB" sz="2200" dirty="0"/>
              <a:t>→ Proteasome inhibitor-based treatment + CD38 ab</a:t>
            </a:r>
          </a:p>
          <a:p>
            <a:pPr>
              <a:buClr>
                <a:schemeClr val="accent1"/>
              </a:buClr>
            </a:pPr>
            <a:r>
              <a:rPr lang="en-GB" sz="2200" b="1" dirty="0"/>
              <a:t>After D-VMP </a:t>
            </a:r>
            <a:r>
              <a:rPr lang="en-GB" sz="2200" dirty="0"/>
              <a:t>→ IMiD-based treatment</a:t>
            </a:r>
          </a:p>
          <a:p>
            <a:pPr>
              <a:buClr>
                <a:schemeClr val="accent1"/>
              </a:buClr>
            </a:pPr>
            <a:r>
              <a:rPr lang="en-GB" sz="2200" b="1" dirty="0"/>
              <a:t>After DRd </a:t>
            </a:r>
            <a:r>
              <a:rPr lang="en-GB" sz="2200" dirty="0"/>
              <a:t>→ Proteasome inhibitor-based treatment</a:t>
            </a:r>
          </a:p>
        </p:txBody>
      </p:sp>
    </p:spTree>
    <p:extLst>
      <p:ext uri="{BB962C8B-B14F-4D97-AF65-F5344CB8AC3E}">
        <p14:creationId xmlns:p14="http://schemas.microsoft.com/office/powerpoint/2010/main" val="6237022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BCD9E25-F02A-3FCB-70F6-00E6F807725E}"/>
              </a:ext>
            </a:extLst>
          </p:cNvPr>
          <p:cNvCxnSpPr/>
          <p:nvPr/>
        </p:nvCxnSpPr>
        <p:spPr>
          <a:xfrm>
            <a:off x="2503463" y="3495570"/>
            <a:ext cx="0" cy="360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BA644FD-DCE5-5ECF-41F4-9FD00E1BC5C1}"/>
              </a:ext>
            </a:extLst>
          </p:cNvPr>
          <p:cNvCxnSpPr/>
          <p:nvPr/>
        </p:nvCxnSpPr>
        <p:spPr>
          <a:xfrm>
            <a:off x="4105449" y="3032020"/>
            <a:ext cx="0" cy="82094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EC68811-0A07-8806-B82E-03C3270EC8C5}"/>
              </a:ext>
            </a:extLst>
          </p:cNvPr>
          <p:cNvCxnSpPr/>
          <p:nvPr/>
        </p:nvCxnSpPr>
        <p:spPr>
          <a:xfrm>
            <a:off x="5702325" y="3256553"/>
            <a:ext cx="0" cy="396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BBE2CD2-D240-66F9-6FF2-D877445F5AAF}"/>
              </a:ext>
            </a:extLst>
          </p:cNvPr>
          <p:cNvCxnSpPr/>
          <p:nvPr/>
        </p:nvCxnSpPr>
        <p:spPr>
          <a:xfrm>
            <a:off x="7299350" y="2856503"/>
            <a:ext cx="0" cy="828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3DC874E-179E-6BBF-2935-818530A1C045}"/>
              </a:ext>
            </a:extLst>
          </p:cNvPr>
          <p:cNvCxnSpPr>
            <a:cxnSpLocks/>
          </p:cNvCxnSpPr>
          <p:nvPr/>
        </p:nvCxnSpPr>
        <p:spPr>
          <a:xfrm>
            <a:off x="8900058" y="2187709"/>
            <a:ext cx="0" cy="97256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B21A1DA-AB31-FB4D-19C1-4A1B36BF0D94}"/>
              </a:ext>
            </a:extLst>
          </p:cNvPr>
          <p:cNvCxnSpPr>
            <a:cxnSpLocks/>
          </p:cNvCxnSpPr>
          <p:nvPr/>
        </p:nvCxnSpPr>
        <p:spPr>
          <a:xfrm>
            <a:off x="10500004" y="1567071"/>
            <a:ext cx="0" cy="1297657"/>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a:bodyPr>
          <a:lstStyle/>
          <a:p>
            <a:r>
              <a:rPr lang="en-GB" dirty="0"/>
              <a:t>Proteasome inhibitor-based </a:t>
            </a:r>
            <a:r>
              <a:rPr lang="en-GB" dirty="0">
                <a:solidFill>
                  <a:schemeClr val="tx2"/>
                </a:solidFill>
              </a:rPr>
              <a:t>SECOND-line</a:t>
            </a:r>
            <a:r>
              <a:rPr lang="en-GB" dirty="0"/>
              <a:t> treatment </a:t>
            </a:r>
            <a:br>
              <a:rPr lang="en-GB" dirty="0"/>
            </a:br>
            <a:r>
              <a:rPr lang="en-GB" sz="2400" cap="none" dirty="0" err="1">
                <a:solidFill>
                  <a:schemeClr val="accent1"/>
                </a:solidFill>
              </a:rPr>
              <a:t>mPFS</a:t>
            </a:r>
            <a:r>
              <a:rPr lang="en-GB" sz="2400" dirty="0">
                <a:solidFill>
                  <a:schemeClr val="accent1"/>
                </a:solidFill>
              </a:rPr>
              <a:t> of different trials after R</a:t>
            </a:r>
            <a:r>
              <a:rPr lang="en-GB" sz="2400" cap="none" dirty="0">
                <a:solidFill>
                  <a:schemeClr val="accent1"/>
                </a:solidFill>
              </a:rPr>
              <a:t>d – or ASCT-Len</a:t>
            </a:r>
            <a:endParaRPr lang="en-GB" sz="2400" dirty="0">
              <a:solidFill>
                <a:schemeClr val="accent1"/>
              </a:solidFill>
            </a:endParaRPr>
          </a:p>
        </p:txBody>
      </p:sp>
      <p:sp>
        <p:nvSpPr>
          <p:cNvPr id="27" name="Content Placeholder 26">
            <a:extLst>
              <a:ext uri="{FF2B5EF4-FFF2-40B4-BE49-F238E27FC236}">
                <a16:creationId xmlns:a16="http://schemas.microsoft.com/office/drawing/2014/main" id="{BC80C1F0-D983-8195-29DB-87D9E89A081B}"/>
              </a:ext>
            </a:extLst>
          </p:cNvPr>
          <p:cNvSpPr>
            <a:spLocks noGrp="1"/>
          </p:cNvSpPr>
          <p:nvPr>
            <p:ph sz="quarter" idx="15"/>
          </p:nvPr>
        </p:nvSpPr>
        <p:spPr>
          <a:xfrm>
            <a:off x="620183" y="6356351"/>
            <a:ext cx="10588385" cy="365125"/>
          </a:xfrm>
        </p:spPr>
        <p:txBody>
          <a:bodyPr anchor="b"/>
          <a:lstStyle/>
          <a:p>
            <a:r>
              <a:rPr lang="en-GB" sz="900" dirty="0">
                <a:solidFill>
                  <a:schemeClr val="tx2"/>
                </a:solidFill>
              </a:rPr>
              <a:t>Head-to-head studies have not been conducted. Cross-trial comparisons are not appropriate.</a:t>
            </a:r>
          </a:p>
          <a:p>
            <a:r>
              <a:rPr lang="en-GB" sz="900" dirty="0">
                <a:solidFill>
                  <a:schemeClr val="tx2"/>
                </a:solidFill>
              </a:rPr>
              <a:t>ASCT, autologous stem cell transplant; </a:t>
            </a:r>
            <a:r>
              <a:rPr lang="en-GB" sz="900" dirty="0" err="1">
                <a:solidFill>
                  <a:schemeClr val="tx2"/>
                </a:solidFill>
              </a:rPr>
              <a:t>DKd</a:t>
            </a:r>
            <a:r>
              <a:rPr lang="en-GB" sz="900" dirty="0">
                <a:solidFill>
                  <a:schemeClr val="tx2"/>
                </a:solidFill>
              </a:rPr>
              <a:t>, daratumumab, carfilzomib, dexamethasone; </a:t>
            </a:r>
            <a:r>
              <a:rPr lang="en-GB" sz="900" dirty="0" err="1">
                <a:solidFill>
                  <a:schemeClr val="tx2"/>
                </a:solidFill>
              </a:rPr>
              <a:t>DVd</a:t>
            </a:r>
            <a:r>
              <a:rPr lang="en-GB" sz="900" dirty="0">
                <a:solidFill>
                  <a:schemeClr val="tx2"/>
                </a:solidFill>
              </a:rPr>
              <a:t>, daratumumab, bortezomib, dexamethasone; Isa-</a:t>
            </a:r>
            <a:r>
              <a:rPr lang="en-GB" sz="900" dirty="0" err="1">
                <a:solidFill>
                  <a:schemeClr val="tx2"/>
                </a:solidFill>
              </a:rPr>
              <a:t>Kd</a:t>
            </a:r>
            <a:r>
              <a:rPr lang="en-GB" sz="900" dirty="0">
                <a:solidFill>
                  <a:schemeClr val="tx2"/>
                </a:solidFill>
              </a:rPr>
              <a:t>, </a:t>
            </a:r>
            <a:r>
              <a:rPr lang="en-GB" sz="900" dirty="0" err="1">
                <a:solidFill>
                  <a:schemeClr val="tx2"/>
                </a:solidFill>
              </a:rPr>
              <a:t>isatuximab</a:t>
            </a:r>
            <a:r>
              <a:rPr lang="en-GB" sz="900" dirty="0">
                <a:solidFill>
                  <a:schemeClr val="tx2"/>
                </a:solidFill>
              </a:rPr>
              <a:t>, carfilzomib, dexamethasone; </a:t>
            </a:r>
            <a:r>
              <a:rPr lang="en-GB" sz="900" dirty="0" err="1">
                <a:solidFill>
                  <a:schemeClr val="tx2"/>
                </a:solidFill>
              </a:rPr>
              <a:t>Kd</a:t>
            </a:r>
            <a:r>
              <a:rPr lang="en-GB" sz="900" dirty="0">
                <a:solidFill>
                  <a:schemeClr val="tx2"/>
                </a:solidFill>
              </a:rPr>
              <a:t>, carfilzomib, dexamethasone; Len, lenalidomide; </a:t>
            </a:r>
            <a:r>
              <a:rPr lang="en-GB" sz="900" dirty="0" err="1">
                <a:solidFill>
                  <a:schemeClr val="tx2"/>
                </a:solidFill>
              </a:rPr>
              <a:t>mPFS</a:t>
            </a:r>
            <a:r>
              <a:rPr lang="en-GB" sz="900" dirty="0">
                <a:solidFill>
                  <a:schemeClr val="tx2"/>
                </a:solidFill>
              </a:rPr>
              <a:t>, median progression-free survival; NR, not reached; </a:t>
            </a:r>
            <a:r>
              <a:rPr lang="en-GB" sz="900" dirty="0" err="1">
                <a:solidFill>
                  <a:schemeClr val="tx2"/>
                </a:solidFill>
              </a:rPr>
              <a:t>PVd</a:t>
            </a:r>
            <a:r>
              <a:rPr lang="en-GB" sz="900" dirty="0">
                <a:solidFill>
                  <a:schemeClr val="tx2"/>
                </a:solidFill>
              </a:rPr>
              <a:t>, pomalidomide, bortezomib, dexamethasone; Rd, lenalidomide, dexamethasone; </a:t>
            </a:r>
            <a:r>
              <a:rPr lang="en-GB" sz="900" dirty="0" err="1">
                <a:solidFill>
                  <a:schemeClr val="tx2"/>
                </a:solidFill>
              </a:rPr>
              <a:t>SVd</a:t>
            </a:r>
            <a:r>
              <a:rPr lang="en-GB" sz="900" dirty="0">
                <a:solidFill>
                  <a:schemeClr val="tx2"/>
                </a:solidFill>
              </a:rPr>
              <a:t>, </a:t>
            </a:r>
            <a:r>
              <a:rPr lang="en-GB" sz="900" dirty="0" err="1">
                <a:solidFill>
                  <a:schemeClr val="tx2"/>
                </a:solidFill>
              </a:rPr>
              <a:t>selinexor</a:t>
            </a:r>
            <a:r>
              <a:rPr lang="en-GB" sz="900" dirty="0">
                <a:solidFill>
                  <a:schemeClr val="tx2"/>
                </a:solidFill>
              </a:rPr>
              <a:t>, bortezomib, dexamethasone; </a:t>
            </a:r>
            <a:r>
              <a:rPr lang="en-GB" sz="900" dirty="0" err="1">
                <a:solidFill>
                  <a:schemeClr val="tx2"/>
                </a:solidFill>
              </a:rPr>
              <a:t>Vd</a:t>
            </a:r>
            <a:r>
              <a:rPr lang="en-GB" sz="900" dirty="0">
                <a:solidFill>
                  <a:schemeClr val="tx2"/>
                </a:solidFill>
              </a:rPr>
              <a:t>, bortezomib, dexamethasone;</a:t>
            </a:r>
          </a:p>
          <a:p>
            <a:r>
              <a:rPr lang="en-GB" sz="900" dirty="0">
                <a:solidFill>
                  <a:schemeClr val="tx2"/>
                </a:solidFill>
              </a:rPr>
              <a:t>1. </a:t>
            </a:r>
            <a:r>
              <a:rPr lang="en-GB" sz="900" dirty="0">
                <a:solidFill>
                  <a:schemeClr val="tx2"/>
                </a:solidFill>
                <a:sym typeface="Calibri"/>
              </a:rPr>
              <a:t>Richardson PG, et al. Lancet Oncol. 2019;20:781-794 (OPTIMISMM); 2. </a:t>
            </a:r>
            <a:r>
              <a:rPr lang="en-GB" sz="900" dirty="0" err="1">
                <a:solidFill>
                  <a:schemeClr val="tx2"/>
                </a:solidFill>
                <a:sym typeface="Calibri"/>
              </a:rPr>
              <a:t>Mateos</a:t>
            </a:r>
            <a:r>
              <a:rPr lang="en-GB" sz="900" dirty="0">
                <a:solidFill>
                  <a:schemeClr val="tx2"/>
                </a:solidFill>
                <a:sym typeface="Calibri"/>
              </a:rPr>
              <a:t> M-V, et al. 2020;20:509-518 (CASTOR); 3. </a:t>
            </a:r>
            <a:r>
              <a:rPr lang="en-GB" sz="900" dirty="0" err="1">
                <a:solidFill>
                  <a:schemeClr val="tx2"/>
                </a:solidFill>
                <a:sym typeface="Calibri"/>
              </a:rPr>
              <a:t>Grosicki</a:t>
            </a:r>
            <a:r>
              <a:rPr lang="en-GB" sz="900" dirty="0">
                <a:solidFill>
                  <a:schemeClr val="tx2"/>
                </a:solidFill>
                <a:sym typeface="Calibri"/>
              </a:rPr>
              <a:t> S, et al. Lancet. 2020;396:1563-1573 (BOSTON); 4. </a:t>
            </a:r>
            <a:r>
              <a:rPr lang="en-GB" sz="900" dirty="0" err="1">
                <a:solidFill>
                  <a:schemeClr val="tx2"/>
                </a:solidFill>
                <a:sym typeface="Calibri"/>
              </a:rPr>
              <a:t>Dimopoulos</a:t>
            </a:r>
            <a:r>
              <a:rPr lang="en-GB" sz="900" dirty="0">
                <a:solidFill>
                  <a:schemeClr val="tx2"/>
                </a:solidFill>
                <a:sym typeface="Calibri"/>
              </a:rPr>
              <a:t> MA, et al. Lancet Oncol. 2016.17:27-38 (ENDEAVOR); 5. </a:t>
            </a:r>
            <a:r>
              <a:rPr lang="en-GB" sz="900" dirty="0">
                <a:solidFill>
                  <a:schemeClr val="tx2"/>
                </a:solidFill>
              </a:rPr>
              <a:t>Usmani SZ, et al. Lancet. Oncol. 2022;23:65-76 (CANDOR); 6. Moreau P, et al. Lancet. 2021;397:2361-2371 (IKEMA); 7. Martin T, et al. Blood Cancer J. 2023;13:72 (IKEMA)</a:t>
            </a:r>
            <a:endParaRPr lang="en-GB" sz="900" dirty="0">
              <a:solidFill>
                <a:schemeClr val="tx2"/>
              </a:solidFill>
              <a:sym typeface="Calibri"/>
            </a:endParaRPr>
          </a:p>
        </p:txBody>
      </p:sp>
      <p:sp>
        <p:nvSpPr>
          <p:cNvPr id="9" name="Slide Number Placeholder 3">
            <a:extLst>
              <a:ext uri="{FF2B5EF4-FFF2-40B4-BE49-F238E27FC236}">
                <a16:creationId xmlns:a16="http://schemas.microsoft.com/office/drawing/2014/main" id="{17B070C8-FD26-2F2B-5D66-54EDA7AFABB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15" name="TekstSylinder 2">
            <a:extLst>
              <a:ext uri="{FF2B5EF4-FFF2-40B4-BE49-F238E27FC236}">
                <a16:creationId xmlns:a16="http://schemas.microsoft.com/office/drawing/2014/main" id="{8995AEB2-DA17-AB9F-1BB5-56FAF41A5EED}"/>
              </a:ext>
            </a:extLst>
          </p:cNvPr>
          <p:cNvSpPr txBox="1"/>
          <p:nvPr/>
        </p:nvSpPr>
        <p:spPr>
          <a:xfrm rot="16200000">
            <a:off x="-466452" y="2595029"/>
            <a:ext cx="1767387" cy="307777"/>
          </a:xfrm>
          <a:prstGeom prst="rect">
            <a:avLst/>
          </a:prstGeom>
          <a:noFill/>
          <a:ln w="15875">
            <a:noFill/>
          </a:ln>
        </p:spPr>
        <p:txBody>
          <a:bodyPr wrap="square" rtlCol="0">
            <a:spAutoFit/>
          </a:bodyPr>
          <a:lstStyle/>
          <a:p>
            <a:pPr algn="ctr"/>
            <a:r>
              <a:rPr lang="en-GB" sz="1400" b="1" dirty="0" err="1">
                <a:latin typeface="Arial" panose="020B0604020202020204" pitchFamily="34" charset="0"/>
                <a:cs typeface="Arial" panose="020B0604020202020204" pitchFamily="34" charset="0"/>
              </a:rPr>
              <a:t>mPFS</a:t>
            </a:r>
            <a:r>
              <a:rPr lang="en-GB" sz="1400" b="1" dirty="0">
                <a:latin typeface="Arial" panose="020B0604020202020204" pitchFamily="34" charset="0"/>
                <a:cs typeface="Arial" panose="020B0604020202020204" pitchFamily="34" charset="0"/>
              </a:rPr>
              <a:t> (months)</a:t>
            </a:r>
          </a:p>
        </p:txBody>
      </p:sp>
      <p:graphicFrame>
        <p:nvGraphicFramePr>
          <p:cNvPr id="13" name="Diagram 6">
            <a:extLst>
              <a:ext uri="{FF2B5EF4-FFF2-40B4-BE49-F238E27FC236}">
                <a16:creationId xmlns:a16="http://schemas.microsoft.com/office/drawing/2014/main" id="{8CFDA470-14F8-3802-A5B8-339ABE635AAA}"/>
              </a:ext>
            </a:extLst>
          </p:cNvPr>
          <p:cNvGraphicFramePr>
            <a:graphicFrameLocks/>
          </p:cNvGraphicFramePr>
          <p:nvPr>
            <p:extLst>
              <p:ext uri="{D42A27DB-BD31-4B8C-83A1-F6EECF244321}">
                <p14:modId xmlns:p14="http://schemas.microsoft.com/office/powerpoint/2010/main" val="1171204751"/>
              </p:ext>
            </p:extLst>
          </p:nvPr>
        </p:nvGraphicFramePr>
        <p:xfrm>
          <a:off x="119336" y="1035581"/>
          <a:ext cx="12385377" cy="4337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D8EE01A2-5275-910C-178A-AB89E9AF90EF}"/>
              </a:ext>
            </a:extLst>
          </p:cNvPr>
          <p:cNvGraphicFramePr>
            <a:graphicFrameLocks noGrp="1"/>
          </p:cNvGraphicFramePr>
          <p:nvPr>
            <p:extLst>
              <p:ext uri="{D42A27DB-BD31-4B8C-83A1-F6EECF244321}">
                <p14:modId xmlns:p14="http://schemas.microsoft.com/office/powerpoint/2010/main" val="3478399765"/>
              </p:ext>
            </p:extLst>
          </p:nvPr>
        </p:nvGraphicFramePr>
        <p:xfrm>
          <a:off x="619201" y="4469689"/>
          <a:ext cx="10801206" cy="1216908"/>
        </p:xfrm>
        <a:graphic>
          <a:graphicData uri="http://schemas.openxmlformats.org/drawingml/2006/table">
            <a:tbl>
              <a:tblPr firstRow="1" bandRow="1">
                <a:tableStyleId>{5C22544A-7EE6-4342-B048-85BDC9FD1C3A}</a:tableStyleId>
              </a:tblPr>
              <a:tblGrid>
                <a:gridCol w="830862">
                  <a:extLst>
                    <a:ext uri="{9D8B030D-6E8A-4147-A177-3AD203B41FA5}">
                      <a16:colId xmlns:a16="http://schemas.microsoft.com/office/drawing/2014/main" val="1427518769"/>
                    </a:ext>
                  </a:extLst>
                </a:gridCol>
                <a:gridCol w="830862">
                  <a:extLst>
                    <a:ext uri="{9D8B030D-6E8A-4147-A177-3AD203B41FA5}">
                      <a16:colId xmlns:a16="http://schemas.microsoft.com/office/drawing/2014/main" val="1357939007"/>
                    </a:ext>
                  </a:extLst>
                </a:gridCol>
                <a:gridCol w="830862">
                  <a:extLst>
                    <a:ext uri="{9D8B030D-6E8A-4147-A177-3AD203B41FA5}">
                      <a16:colId xmlns:a16="http://schemas.microsoft.com/office/drawing/2014/main" val="946918206"/>
                    </a:ext>
                  </a:extLst>
                </a:gridCol>
                <a:gridCol w="830862">
                  <a:extLst>
                    <a:ext uri="{9D8B030D-6E8A-4147-A177-3AD203B41FA5}">
                      <a16:colId xmlns:a16="http://schemas.microsoft.com/office/drawing/2014/main" val="2890981910"/>
                    </a:ext>
                  </a:extLst>
                </a:gridCol>
                <a:gridCol w="830862">
                  <a:extLst>
                    <a:ext uri="{9D8B030D-6E8A-4147-A177-3AD203B41FA5}">
                      <a16:colId xmlns:a16="http://schemas.microsoft.com/office/drawing/2014/main" val="2413358422"/>
                    </a:ext>
                  </a:extLst>
                </a:gridCol>
                <a:gridCol w="830862">
                  <a:extLst>
                    <a:ext uri="{9D8B030D-6E8A-4147-A177-3AD203B41FA5}">
                      <a16:colId xmlns:a16="http://schemas.microsoft.com/office/drawing/2014/main" val="4023006878"/>
                    </a:ext>
                  </a:extLst>
                </a:gridCol>
                <a:gridCol w="830862">
                  <a:extLst>
                    <a:ext uri="{9D8B030D-6E8A-4147-A177-3AD203B41FA5}">
                      <a16:colId xmlns:a16="http://schemas.microsoft.com/office/drawing/2014/main" val="2176187259"/>
                    </a:ext>
                  </a:extLst>
                </a:gridCol>
                <a:gridCol w="830862">
                  <a:extLst>
                    <a:ext uri="{9D8B030D-6E8A-4147-A177-3AD203B41FA5}">
                      <a16:colId xmlns:a16="http://schemas.microsoft.com/office/drawing/2014/main" val="3025430196"/>
                    </a:ext>
                  </a:extLst>
                </a:gridCol>
                <a:gridCol w="830862">
                  <a:extLst>
                    <a:ext uri="{9D8B030D-6E8A-4147-A177-3AD203B41FA5}">
                      <a16:colId xmlns:a16="http://schemas.microsoft.com/office/drawing/2014/main" val="4212166588"/>
                    </a:ext>
                  </a:extLst>
                </a:gridCol>
                <a:gridCol w="830862">
                  <a:extLst>
                    <a:ext uri="{9D8B030D-6E8A-4147-A177-3AD203B41FA5}">
                      <a16:colId xmlns:a16="http://schemas.microsoft.com/office/drawing/2014/main" val="728753176"/>
                    </a:ext>
                  </a:extLst>
                </a:gridCol>
                <a:gridCol w="830862">
                  <a:extLst>
                    <a:ext uri="{9D8B030D-6E8A-4147-A177-3AD203B41FA5}">
                      <a16:colId xmlns:a16="http://schemas.microsoft.com/office/drawing/2014/main" val="2752886737"/>
                    </a:ext>
                  </a:extLst>
                </a:gridCol>
                <a:gridCol w="830862">
                  <a:extLst>
                    <a:ext uri="{9D8B030D-6E8A-4147-A177-3AD203B41FA5}">
                      <a16:colId xmlns:a16="http://schemas.microsoft.com/office/drawing/2014/main" val="2399212657"/>
                    </a:ext>
                  </a:extLst>
                </a:gridCol>
                <a:gridCol w="830862">
                  <a:extLst>
                    <a:ext uri="{9D8B030D-6E8A-4147-A177-3AD203B41FA5}">
                      <a16:colId xmlns:a16="http://schemas.microsoft.com/office/drawing/2014/main" val="1499815873"/>
                    </a:ext>
                  </a:extLst>
                </a:gridCol>
              </a:tblGrid>
              <a:tr h="0">
                <a:tc>
                  <a:txBody>
                    <a:bodyPr/>
                    <a:lstStyle/>
                    <a:p>
                      <a:pPr>
                        <a:lnSpc>
                          <a:spcPct val="90000"/>
                        </a:lnSpc>
                      </a:pPr>
                      <a:r>
                        <a:rPr lang="en-US" sz="900" dirty="0">
                          <a:latin typeface="Arial" panose="020B0604020202020204" pitchFamily="34" charset="0"/>
                          <a:cs typeface="Arial" panose="020B0604020202020204" pitchFamily="34" charset="0"/>
                        </a:rPr>
                        <a:t>%</a:t>
                      </a:r>
                    </a:p>
                  </a:txBody>
                  <a:tcPr marL="36000" marR="36000" marT="25200" marB="25200"/>
                </a:tc>
                <a:tc gridSpan="2">
                  <a:txBody>
                    <a:bodyPr/>
                    <a:lstStyle/>
                    <a:p>
                      <a:pPr algn="ctr">
                        <a:lnSpc>
                          <a:spcPct val="90000"/>
                        </a:lnSpc>
                      </a:pPr>
                      <a:r>
                        <a:rPr lang="en-US" sz="900" dirty="0">
                          <a:latin typeface="Arial" panose="020B0604020202020204" pitchFamily="34" charset="0"/>
                          <a:cs typeface="Arial" panose="020B0604020202020204" pitchFamily="34" charset="0"/>
                        </a:rPr>
                        <a:t>OPTIMISMM</a:t>
                      </a:r>
                      <a:r>
                        <a:rPr lang="en-US" sz="900" baseline="30000" dirty="0">
                          <a:latin typeface="Arial" panose="020B0604020202020204" pitchFamily="34" charset="0"/>
                          <a:cs typeface="Arial" panose="020B0604020202020204" pitchFamily="34" charset="0"/>
                        </a:rPr>
                        <a:t>1</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CASTOR</a:t>
                      </a:r>
                      <a:r>
                        <a:rPr lang="en-US" sz="900" baseline="30000" dirty="0">
                          <a:latin typeface="Arial" panose="020B0604020202020204" pitchFamily="34" charset="0"/>
                          <a:cs typeface="Arial" panose="020B0604020202020204" pitchFamily="34" charset="0"/>
                        </a:rPr>
                        <a:t>2</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BOSTON</a:t>
                      </a:r>
                      <a:r>
                        <a:rPr lang="en-US" sz="900" baseline="30000" dirty="0">
                          <a:latin typeface="Arial" panose="020B0604020202020204" pitchFamily="34" charset="0"/>
                          <a:cs typeface="Arial" panose="020B0604020202020204" pitchFamily="34" charset="0"/>
                        </a:rPr>
                        <a:t>3</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ENDEAVOR</a:t>
                      </a:r>
                      <a:r>
                        <a:rPr lang="en-US" sz="900" baseline="30000" dirty="0">
                          <a:latin typeface="Arial" panose="020B0604020202020204" pitchFamily="34" charset="0"/>
                          <a:cs typeface="Arial" panose="020B0604020202020204" pitchFamily="34" charset="0"/>
                        </a:rPr>
                        <a:t>4</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CANDOR</a:t>
                      </a:r>
                      <a:r>
                        <a:rPr lang="en-US" sz="900" baseline="30000" dirty="0">
                          <a:latin typeface="Arial" panose="020B0604020202020204" pitchFamily="34" charset="0"/>
                          <a:cs typeface="Arial" panose="020B0604020202020204" pitchFamily="34" charset="0"/>
                        </a:rPr>
                        <a:t>5</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IKEMA</a:t>
                      </a:r>
                      <a:r>
                        <a:rPr lang="en-US" sz="900" baseline="30000" dirty="0">
                          <a:latin typeface="Arial" panose="020B0604020202020204" pitchFamily="34" charset="0"/>
                          <a:cs typeface="Arial" panose="020B0604020202020204" pitchFamily="34" charset="0"/>
                        </a:rPr>
                        <a:t>6,7</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1711588521"/>
                  </a:ext>
                </a:extLst>
              </a:tr>
              <a:tr h="0">
                <a:tc>
                  <a:txBody>
                    <a:bodyPr/>
                    <a:lstStyle/>
                    <a:p>
                      <a:pPr>
                        <a:lnSpc>
                          <a:spcPct val="90000"/>
                        </a:lnSpc>
                      </a:pPr>
                      <a:endParaRPr lang="en-US" sz="900" dirty="0">
                        <a:latin typeface="Arial" panose="020B0604020202020204" pitchFamily="34" charset="0"/>
                        <a:cs typeface="Arial" panose="020B0604020202020204" pitchFamily="34" charset="0"/>
                      </a:endParaRPr>
                    </a:p>
                  </a:txBody>
                  <a:tcPr marL="36000" marR="3600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PVd</a:t>
                      </a:r>
                      <a:r>
                        <a:rPr lang="en-US" sz="900" b="1" dirty="0">
                          <a:latin typeface="Arial" panose="020B0604020202020204" pitchFamily="34" charset="0"/>
                          <a:cs typeface="Arial" panose="020B0604020202020204" pitchFamily="34" charset="0"/>
                        </a:rPr>
                        <a:t> (n=281)</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(n=278)</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DVd</a:t>
                      </a:r>
                      <a:r>
                        <a:rPr lang="en-US" sz="900" b="1" dirty="0">
                          <a:latin typeface="Arial" panose="020B0604020202020204" pitchFamily="34" charset="0"/>
                          <a:cs typeface="Arial" panose="020B0604020202020204" pitchFamily="34" charset="0"/>
                        </a:rPr>
                        <a:t> (n=251)</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(n=247)</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SVd</a:t>
                      </a:r>
                      <a:r>
                        <a:rPr lang="en-US" sz="900" b="1" dirty="0">
                          <a:latin typeface="Arial" panose="020B0604020202020204" pitchFamily="34" charset="0"/>
                          <a:cs typeface="Arial" panose="020B0604020202020204" pitchFamily="34" charset="0"/>
                        </a:rPr>
                        <a:t> (n=195)</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(n=247)</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(n=464)</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(n=465)</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DKd</a:t>
                      </a:r>
                      <a:r>
                        <a:rPr lang="en-US" sz="900" b="1" dirty="0">
                          <a:latin typeface="Arial" panose="020B0604020202020204" pitchFamily="34" charset="0"/>
                          <a:cs typeface="Arial" panose="020B0604020202020204" pitchFamily="34" charset="0"/>
                        </a:rPr>
                        <a:t> (n=312)</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(n=154)</a:t>
                      </a:r>
                    </a:p>
                  </a:txBody>
                  <a:tcPr marL="0" marR="0" marT="25200" marB="25200"/>
                </a:tc>
                <a:tc>
                  <a:txBody>
                    <a:bodyPr/>
                    <a:lstStyle/>
                    <a:p>
                      <a:pPr algn="ctr">
                        <a:lnSpc>
                          <a:spcPct val="90000"/>
                        </a:lnSpc>
                      </a:pPr>
                      <a:r>
                        <a:rPr lang="en-US" sz="900" b="1" dirty="0">
                          <a:latin typeface="Arial" panose="020B0604020202020204" pitchFamily="34" charset="0"/>
                          <a:cs typeface="Arial" panose="020B0604020202020204" pitchFamily="34" charset="0"/>
                        </a:rPr>
                        <a:t>Isa-</a:t>
                      </a: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(n=179)</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(n=123)</a:t>
                      </a:r>
                    </a:p>
                  </a:txBody>
                  <a:tcPr marL="0" marR="0" marT="25200" marB="25200"/>
                </a:tc>
                <a:extLst>
                  <a:ext uri="{0D108BD9-81ED-4DB2-BD59-A6C34878D82A}">
                    <a16:rowId xmlns:a16="http://schemas.microsoft.com/office/drawing/2014/main" val="3232804656"/>
                  </a:ext>
                </a:extLst>
              </a:tr>
              <a:tr h="0">
                <a:tc gridSpan="13">
                  <a:txBody>
                    <a:bodyPr/>
                    <a:lstStyle/>
                    <a:p>
                      <a:pPr>
                        <a:lnSpc>
                          <a:spcPct val="90000"/>
                        </a:lnSpc>
                      </a:pPr>
                      <a:r>
                        <a:rPr lang="en-US" sz="900" b="1" dirty="0">
                          <a:latin typeface="Arial" panose="020B0604020202020204" pitchFamily="34" charset="0"/>
                          <a:cs typeface="Arial" panose="020B0604020202020204" pitchFamily="34" charset="0"/>
                        </a:rPr>
                        <a:t>Prior lines of therapy</a:t>
                      </a:r>
                    </a:p>
                  </a:txBody>
                  <a:tcPr marL="36000" marR="36000" marT="25200" marB="252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056202118"/>
                  </a:ext>
                </a:extLst>
              </a:tr>
              <a:tr h="0">
                <a:tc>
                  <a:txBody>
                    <a:bodyPr/>
                    <a:lstStyle/>
                    <a:p>
                      <a:pPr>
                        <a:lnSpc>
                          <a:spcPct val="90000"/>
                        </a:lnSpc>
                      </a:pPr>
                      <a:r>
                        <a:rPr lang="en-US" sz="900" dirty="0">
                          <a:latin typeface="Arial" panose="020B0604020202020204" pitchFamily="34" charset="0"/>
                          <a:cs typeface="Arial" panose="020B0604020202020204" pitchFamily="34" charset="0"/>
                        </a:rPr>
                        <a:t>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45</a:t>
                      </a:r>
                    </a:p>
                  </a:txBody>
                  <a:tcPr marL="36000" marR="36000" marT="25200" marB="25200"/>
                </a:tc>
                <a:extLst>
                  <a:ext uri="{0D108BD9-81ED-4DB2-BD59-A6C34878D82A}">
                    <a16:rowId xmlns:a16="http://schemas.microsoft.com/office/drawing/2014/main" val="639238634"/>
                  </a:ext>
                </a:extLst>
              </a:tr>
              <a:tr h="0">
                <a:tc gridSpan="13">
                  <a:txBody>
                    <a:bodyPr/>
                    <a:lstStyle/>
                    <a:p>
                      <a:pPr>
                        <a:lnSpc>
                          <a:spcPct val="90000"/>
                        </a:lnSpc>
                      </a:pPr>
                      <a:r>
                        <a:rPr lang="en-US" sz="900" b="1" dirty="0">
                          <a:latin typeface="Arial" panose="020B0604020202020204" pitchFamily="34" charset="0"/>
                          <a:cs typeface="Arial" panose="020B0604020202020204" pitchFamily="34" charset="0"/>
                        </a:rPr>
                        <a:t>Prior therapies</a:t>
                      </a:r>
                    </a:p>
                  </a:txBody>
                  <a:tcPr marL="36000" marR="36000" marT="25200" marB="252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64452820"/>
                  </a:ext>
                </a:extLst>
              </a:tr>
              <a:tr h="0">
                <a:tc>
                  <a:txBody>
                    <a:bodyPr/>
                    <a:lstStyle/>
                    <a:p>
                      <a:pPr>
                        <a:lnSpc>
                          <a:spcPct val="90000"/>
                        </a:lnSpc>
                      </a:pPr>
                      <a:r>
                        <a:rPr lang="en-US" sz="900" dirty="0">
                          <a:latin typeface="Arial" panose="020B0604020202020204" pitchFamily="34" charset="0"/>
                          <a:cs typeface="Arial" panose="020B0604020202020204" pitchFamily="34" charset="0"/>
                        </a:rPr>
                        <a:t>Bortezomib</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72</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65</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92</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87</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93</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85</a:t>
                      </a:r>
                    </a:p>
                  </a:txBody>
                  <a:tcPr marL="36000" marR="36000" marT="25200" marB="25200"/>
                </a:tc>
                <a:extLst>
                  <a:ext uri="{0D108BD9-81ED-4DB2-BD59-A6C34878D82A}">
                    <a16:rowId xmlns:a16="http://schemas.microsoft.com/office/drawing/2014/main" val="4257938810"/>
                  </a:ext>
                </a:extLst>
              </a:tr>
              <a:tr h="0">
                <a:tc>
                  <a:txBody>
                    <a:bodyPr/>
                    <a:lstStyle/>
                    <a:p>
                      <a:pPr>
                        <a:lnSpc>
                          <a:spcPct val="90000"/>
                        </a:lnSpc>
                      </a:pPr>
                      <a:r>
                        <a:rPr lang="en-US" sz="900" dirty="0">
                          <a:latin typeface="Arial" panose="020B0604020202020204" pitchFamily="34" charset="0"/>
                          <a:cs typeface="Arial" panose="020B0604020202020204" pitchFamily="34" charset="0"/>
                        </a:rPr>
                        <a:t>Lenalidomide</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100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100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37</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extLst>
                  <a:ext uri="{0D108BD9-81ED-4DB2-BD59-A6C34878D82A}">
                    <a16:rowId xmlns:a16="http://schemas.microsoft.com/office/drawing/2014/main" val="784225511"/>
                  </a:ext>
                </a:extLst>
              </a:tr>
            </a:tbl>
          </a:graphicData>
        </a:graphic>
      </p:graphicFrame>
      <p:sp>
        <p:nvSpPr>
          <p:cNvPr id="33" name="Rectangle 32">
            <a:extLst>
              <a:ext uri="{FF2B5EF4-FFF2-40B4-BE49-F238E27FC236}">
                <a16:creationId xmlns:a16="http://schemas.microsoft.com/office/drawing/2014/main" id="{D755D254-962A-7C69-EB6D-AA1AEE26341E}"/>
              </a:ext>
            </a:extLst>
          </p:cNvPr>
          <p:cNvSpPr/>
          <p:nvPr/>
        </p:nvSpPr>
        <p:spPr>
          <a:xfrm>
            <a:off x="7947684" y="1105787"/>
            <a:ext cx="3128561" cy="121108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0395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a:bodyPr>
          <a:lstStyle/>
          <a:p>
            <a:r>
              <a:rPr lang="en-GB" dirty="0"/>
              <a:t>Second line after d-</a:t>
            </a:r>
            <a:r>
              <a:rPr lang="en-GB" dirty="0" err="1"/>
              <a:t>vmp</a:t>
            </a:r>
            <a:r>
              <a:rPr lang="en-GB" dirty="0"/>
              <a:t>: </a:t>
            </a:r>
            <a:r>
              <a:rPr lang="en-GB" dirty="0" err="1"/>
              <a:t>Im</a:t>
            </a:r>
            <a:r>
              <a:rPr lang="en-GB" cap="none" dirty="0" err="1"/>
              <a:t>i</a:t>
            </a:r>
            <a:r>
              <a:rPr lang="en-GB" dirty="0" err="1"/>
              <a:t>d</a:t>
            </a:r>
            <a:r>
              <a:rPr lang="en-GB" dirty="0"/>
              <a:t>-based</a:t>
            </a:r>
            <a:br>
              <a:rPr lang="en-GB" dirty="0"/>
            </a:br>
            <a:endParaRPr lang="en-GB" sz="2400" dirty="0">
              <a:solidFill>
                <a:schemeClr val="accent1"/>
              </a:solidFill>
            </a:endParaRPr>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183" y="6356351"/>
            <a:ext cx="10372361" cy="365125"/>
          </a:xfrm>
        </p:spPr>
        <p:txBody>
          <a:bodyPr anchor="b" anchorCtr="0"/>
          <a:lstStyle/>
          <a:p>
            <a:r>
              <a:rPr lang="en-GB" sz="1100" dirty="0"/>
              <a:t>Head-to-head studies have not been conducted. Cross-trial comparisons are not appropriate.</a:t>
            </a:r>
          </a:p>
          <a:p>
            <a:r>
              <a:rPr lang="en-GB" sz="1100" dirty="0"/>
              <a:t>D-VMP, daratumumab, bortezomib, melphalan, prednisone; </a:t>
            </a:r>
            <a:r>
              <a:rPr lang="en-GB" sz="1100" dirty="0" err="1"/>
              <a:t>EloRd</a:t>
            </a:r>
            <a:r>
              <a:rPr lang="en-GB" sz="1100" dirty="0"/>
              <a:t>, </a:t>
            </a:r>
            <a:r>
              <a:rPr lang="en-GB" sz="1100" dirty="0" err="1"/>
              <a:t>elotuzumab</a:t>
            </a:r>
            <a:r>
              <a:rPr lang="en-GB" sz="1100" dirty="0"/>
              <a:t>, lenalidomide, dexamethasone; HR, hazard ratio; </a:t>
            </a:r>
            <a:r>
              <a:rPr lang="en-GB" sz="1100" dirty="0" err="1"/>
              <a:t>IMiD</a:t>
            </a:r>
            <a:r>
              <a:rPr lang="en-GB" sz="1100" dirty="0"/>
              <a:t>, immunomodulatory drug; </a:t>
            </a:r>
            <a:r>
              <a:rPr lang="en-GB" sz="1100" dirty="0" err="1"/>
              <a:t>KRd</a:t>
            </a:r>
            <a:r>
              <a:rPr lang="en-GB" sz="1100" dirty="0"/>
              <a:t>, carfilzomib, lenalidomide, dexamethasone; OS, overall survival; PFS, progression-free survival; Rd, lenalidomide, dexamethasone</a:t>
            </a:r>
          </a:p>
          <a:p>
            <a:r>
              <a:rPr lang="en-GB" sz="1100" dirty="0"/>
              <a:t>1. Siegel DS, et al. J Clin Oncol. 2018;36:728-34; 2. </a:t>
            </a:r>
            <a:r>
              <a:rPr lang="en-GB" sz="1100" dirty="0" err="1"/>
              <a:t>Dimopoulos</a:t>
            </a:r>
            <a:r>
              <a:rPr lang="en-GB" sz="1100" dirty="0"/>
              <a:t> M, et al. Blood Cancer J. 2020;10:91</a:t>
            </a:r>
          </a:p>
        </p:txBody>
      </p:sp>
      <p:sp>
        <p:nvSpPr>
          <p:cNvPr id="9" name="Slide Number Placeholder 3">
            <a:extLst>
              <a:ext uri="{FF2B5EF4-FFF2-40B4-BE49-F238E27FC236}">
                <a16:creationId xmlns:a16="http://schemas.microsoft.com/office/drawing/2014/main" id="{B2F16670-4D12-FF42-60B9-2CEB7E10C4C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pic>
        <p:nvPicPr>
          <p:cNvPr id="142" name="Picture 141">
            <a:extLst>
              <a:ext uri="{FF2B5EF4-FFF2-40B4-BE49-F238E27FC236}">
                <a16:creationId xmlns:a16="http://schemas.microsoft.com/office/drawing/2014/main" id="{F2D2F977-A6E7-7DA2-4725-9F548C0ED715}"/>
              </a:ext>
            </a:extLst>
          </p:cNvPr>
          <p:cNvPicPr>
            <a:picLocks noChangeAspect="1"/>
          </p:cNvPicPr>
          <p:nvPr/>
        </p:nvPicPr>
        <p:blipFill>
          <a:blip r:embed="rId2"/>
          <a:srcRect/>
          <a:stretch/>
        </p:blipFill>
        <p:spPr>
          <a:xfrm>
            <a:off x="1211100" y="1435490"/>
            <a:ext cx="8873061" cy="3629025"/>
          </a:xfrm>
          <a:prstGeom prst="rect">
            <a:avLst/>
          </a:prstGeom>
        </p:spPr>
      </p:pic>
      <p:sp>
        <p:nvSpPr>
          <p:cNvPr id="100" name="TextBox 99">
            <a:extLst>
              <a:ext uri="{FF2B5EF4-FFF2-40B4-BE49-F238E27FC236}">
                <a16:creationId xmlns:a16="http://schemas.microsoft.com/office/drawing/2014/main" id="{1CBB9F98-6604-A13B-A5F8-848A0C90EF57}"/>
              </a:ext>
            </a:extLst>
          </p:cNvPr>
          <p:cNvSpPr txBox="1"/>
          <p:nvPr/>
        </p:nvSpPr>
        <p:spPr>
          <a:xfrm rot="16200000">
            <a:off x="164435" y="4302177"/>
            <a:ext cx="1121067"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 (proportion)</a:t>
            </a:r>
          </a:p>
        </p:txBody>
      </p:sp>
      <p:sp>
        <p:nvSpPr>
          <p:cNvPr id="101" name="TextBox 100">
            <a:extLst>
              <a:ext uri="{FF2B5EF4-FFF2-40B4-BE49-F238E27FC236}">
                <a16:creationId xmlns:a16="http://schemas.microsoft.com/office/drawing/2014/main" id="{D08D50C5-F632-D803-C32B-763E969ABCE1}"/>
              </a:ext>
            </a:extLst>
          </p:cNvPr>
          <p:cNvSpPr txBox="1"/>
          <p:nvPr/>
        </p:nvSpPr>
        <p:spPr>
          <a:xfrm>
            <a:off x="965519" y="379148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02" name="TextBox 101">
            <a:extLst>
              <a:ext uri="{FF2B5EF4-FFF2-40B4-BE49-F238E27FC236}">
                <a16:creationId xmlns:a16="http://schemas.microsoft.com/office/drawing/2014/main" id="{4E17040F-EF21-5276-E089-33E269EAC580}"/>
              </a:ext>
            </a:extLst>
          </p:cNvPr>
          <p:cNvSpPr txBox="1"/>
          <p:nvPr/>
        </p:nvSpPr>
        <p:spPr>
          <a:xfrm>
            <a:off x="965519" y="401303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103" name="TextBox 102">
            <a:extLst>
              <a:ext uri="{FF2B5EF4-FFF2-40B4-BE49-F238E27FC236}">
                <a16:creationId xmlns:a16="http://schemas.microsoft.com/office/drawing/2014/main" id="{BE71F2D0-C411-3455-4F44-CAEB5C11334A}"/>
              </a:ext>
            </a:extLst>
          </p:cNvPr>
          <p:cNvSpPr txBox="1"/>
          <p:nvPr/>
        </p:nvSpPr>
        <p:spPr>
          <a:xfrm>
            <a:off x="965519" y="4247367"/>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104" name="TextBox 103">
            <a:extLst>
              <a:ext uri="{FF2B5EF4-FFF2-40B4-BE49-F238E27FC236}">
                <a16:creationId xmlns:a16="http://schemas.microsoft.com/office/drawing/2014/main" id="{214ECD82-392F-69F9-ADBA-BAFCC9A26503}"/>
              </a:ext>
            </a:extLst>
          </p:cNvPr>
          <p:cNvSpPr txBox="1"/>
          <p:nvPr/>
        </p:nvSpPr>
        <p:spPr>
          <a:xfrm>
            <a:off x="965519" y="448763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105" name="TextBox 104">
            <a:extLst>
              <a:ext uri="{FF2B5EF4-FFF2-40B4-BE49-F238E27FC236}">
                <a16:creationId xmlns:a16="http://schemas.microsoft.com/office/drawing/2014/main" id="{22693ECB-37EF-8E47-7B1C-281CE5703C96}"/>
              </a:ext>
            </a:extLst>
          </p:cNvPr>
          <p:cNvSpPr txBox="1"/>
          <p:nvPr/>
        </p:nvSpPr>
        <p:spPr>
          <a:xfrm>
            <a:off x="965519" y="4723697"/>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106" name="TextBox 105">
            <a:extLst>
              <a:ext uri="{FF2B5EF4-FFF2-40B4-BE49-F238E27FC236}">
                <a16:creationId xmlns:a16="http://schemas.microsoft.com/office/drawing/2014/main" id="{782E96DB-9B25-101B-8EB1-0B08E9DCF2E4}"/>
              </a:ext>
            </a:extLst>
          </p:cNvPr>
          <p:cNvSpPr txBox="1"/>
          <p:nvPr/>
        </p:nvSpPr>
        <p:spPr>
          <a:xfrm>
            <a:off x="965519" y="4955523"/>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sp>
        <p:nvSpPr>
          <p:cNvPr id="107" name="TextBox 106">
            <a:extLst>
              <a:ext uri="{FF2B5EF4-FFF2-40B4-BE49-F238E27FC236}">
                <a16:creationId xmlns:a16="http://schemas.microsoft.com/office/drawing/2014/main" id="{B03FDF78-D485-E56C-2E33-CEAF2CD1F5E9}"/>
              </a:ext>
            </a:extLst>
          </p:cNvPr>
          <p:cNvSpPr txBox="1"/>
          <p:nvPr/>
        </p:nvSpPr>
        <p:spPr>
          <a:xfrm>
            <a:off x="1090709"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396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8" name="TextBox 107">
            <a:extLst>
              <a:ext uri="{FF2B5EF4-FFF2-40B4-BE49-F238E27FC236}">
                <a16:creationId xmlns:a16="http://schemas.microsoft.com/office/drawing/2014/main" id="{96CC2234-5E8C-F7EB-E847-47C0E47E7175}"/>
              </a:ext>
            </a:extLst>
          </p:cNvPr>
          <p:cNvSpPr txBox="1"/>
          <p:nvPr/>
        </p:nvSpPr>
        <p:spPr>
          <a:xfrm>
            <a:off x="1169419" y="5086250"/>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09" name="TextBox 108">
            <a:extLst>
              <a:ext uri="{FF2B5EF4-FFF2-40B4-BE49-F238E27FC236}">
                <a16:creationId xmlns:a16="http://schemas.microsoft.com/office/drawing/2014/main" id="{4DDE97CA-2598-3C40-E36C-74BFDFDB8563}"/>
              </a:ext>
            </a:extLst>
          </p:cNvPr>
          <p:cNvSpPr txBox="1"/>
          <p:nvPr/>
        </p:nvSpPr>
        <p:spPr>
          <a:xfrm>
            <a:off x="1892632" y="5228673"/>
            <a:ext cx="2566976"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Time since random assignment (months)</a:t>
            </a:r>
          </a:p>
        </p:txBody>
      </p:sp>
      <p:sp>
        <p:nvSpPr>
          <p:cNvPr id="110" name="TextBox 109">
            <a:extLst>
              <a:ext uri="{FF2B5EF4-FFF2-40B4-BE49-F238E27FC236}">
                <a16:creationId xmlns:a16="http://schemas.microsoft.com/office/drawing/2014/main" id="{CF36FB78-193D-D42F-0EF9-22BC6388C7F1}"/>
              </a:ext>
            </a:extLst>
          </p:cNvPr>
          <p:cNvSpPr txBox="1"/>
          <p:nvPr/>
        </p:nvSpPr>
        <p:spPr>
          <a:xfrm>
            <a:off x="1456571" y="5086250"/>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F13B68CB-BBBC-78A9-4592-093EF592847D}"/>
              </a:ext>
            </a:extLst>
          </p:cNvPr>
          <p:cNvSpPr txBox="1"/>
          <p:nvPr/>
        </p:nvSpPr>
        <p:spPr>
          <a:xfrm>
            <a:off x="1707488"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12" name="TextBox 111">
            <a:extLst>
              <a:ext uri="{FF2B5EF4-FFF2-40B4-BE49-F238E27FC236}">
                <a16:creationId xmlns:a16="http://schemas.microsoft.com/office/drawing/2014/main" id="{FF017278-D2FE-5953-97E5-EBB20E88C053}"/>
              </a:ext>
            </a:extLst>
          </p:cNvPr>
          <p:cNvSpPr txBox="1"/>
          <p:nvPr/>
        </p:nvSpPr>
        <p:spPr>
          <a:xfrm>
            <a:off x="2006750"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113" name="TextBox 112">
            <a:extLst>
              <a:ext uri="{FF2B5EF4-FFF2-40B4-BE49-F238E27FC236}">
                <a16:creationId xmlns:a16="http://schemas.microsoft.com/office/drawing/2014/main" id="{16305968-04DE-F9B8-C2C4-413B1F6F9761}"/>
              </a:ext>
            </a:extLst>
          </p:cNvPr>
          <p:cNvSpPr txBox="1"/>
          <p:nvPr/>
        </p:nvSpPr>
        <p:spPr>
          <a:xfrm>
            <a:off x="2601167"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14" name="TextBox 113">
            <a:extLst>
              <a:ext uri="{FF2B5EF4-FFF2-40B4-BE49-F238E27FC236}">
                <a16:creationId xmlns:a16="http://schemas.microsoft.com/office/drawing/2014/main" id="{76272174-DEAD-13B1-6E16-4922D33B8F4F}"/>
              </a:ext>
            </a:extLst>
          </p:cNvPr>
          <p:cNvSpPr txBox="1"/>
          <p:nvPr/>
        </p:nvSpPr>
        <p:spPr>
          <a:xfrm>
            <a:off x="2890092"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15" name="TextBox 114">
            <a:extLst>
              <a:ext uri="{FF2B5EF4-FFF2-40B4-BE49-F238E27FC236}">
                <a16:creationId xmlns:a16="http://schemas.microsoft.com/office/drawing/2014/main" id="{9B7E0D22-F63D-973E-56CF-0501D26E29B5}"/>
              </a:ext>
            </a:extLst>
          </p:cNvPr>
          <p:cNvSpPr txBox="1"/>
          <p:nvPr/>
        </p:nvSpPr>
        <p:spPr>
          <a:xfrm>
            <a:off x="3179017"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116" name="TextBox 115">
            <a:extLst>
              <a:ext uri="{FF2B5EF4-FFF2-40B4-BE49-F238E27FC236}">
                <a16:creationId xmlns:a16="http://schemas.microsoft.com/office/drawing/2014/main" id="{EF3F636D-DFD1-EC06-E906-A1FFD781E336}"/>
              </a:ext>
            </a:extLst>
          </p:cNvPr>
          <p:cNvSpPr txBox="1"/>
          <p:nvPr/>
        </p:nvSpPr>
        <p:spPr>
          <a:xfrm>
            <a:off x="3474292"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117" name="TextBox 116">
            <a:extLst>
              <a:ext uri="{FF2B5EF4-FFF2-40B4-BE49-F238E27FC236}">
                <a16:creationId xmlns:a16="http://schemas.microsoft.com/office/drawing/2014/main" id="{15350AFA-B2DC-C733-D3D3-28A512634A44}"/>
              </a:ext>
            </a:extLst>
          </p:cNvPr>
          <p:cNvSpPr txBox="1"/>
          <p:nvPr/>
        </p:nvSpPr>
        <p:spPr>
          <a:xfrm>
            <a:off x="3766392"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118" name="TextBox 117">
            <a:extLst>
              <a:ext uri="{FF2B5EF4-FFF2-40B4-BE49-F238E27FC236}">
                <a16:creationId xmlns:a16="http://schemas.microsoft.com/office/drawing/2014/main" id="{A2CE8389-994D-FE1E-A13E-B3AB061C6F0A}"/>
              </a:ext>
            </a:extLst>
          </p:cNvPr>
          <p:cNvSpPr txBox="1"/>
          <p:nvPr/>
        </p:nvSpPr>
        <p:spPr>
          <a:xfrm>
            <a:off x="4061667"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19" name="TextBox 118">
            <a:extLst>
              <a:ext uri="{FF2B5EF4-FFF2-40B4-BE49-F238E27FC236}">
                <a16:creationId xmlns:a16="http://schemas.microsoft.com/office/drawing/2014/main" id="{6C62B497-8C11-8034-516A-8ACEA38697BD}"/>
              </a:ext>
            </a:extLst>
          </p:cNvPr>
          <p:cNvSpPr txBox="1"/>
          <p:nvPr/>
        </p:nvSpPr>
        <p:spPr>
          <a:xfrm>
            <a:off x="4350592"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120" name="TextBox 119">
            <a:extLst>
              <a:ext uri="{FF2B5EF4-FFF2-40B4-BE49-F238E27FC236}">
                <a16:creationId xmlns:a16="http://schemas.microsoft.com/office/drawing/2014/main" id="{C30EB878-5814-FEEC-7E2D-AE6F40DD0BCC}"/>
              </a:ext>
            </a:extLst>
          </p:cNvPr>
          <p:cNvSpPr txBox="1"/>
          <p:nvPr/>
        </p:nvSpPr>
        <p:spPr>
          <a:xfrm>
            <a:off x="4642692"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121" name="TextBox 120">
            <a:extLst>
              <a:ext uri="{FF2B5EF4-FFF2-40B4-BE49-F238E27FC236}">
                <a16:creationId xmlns:a16="http://schemas.microsoft.com/office/drawing/2014/main" id="{2AA7CA2E-A535-CB88-2DCB-5B714726F001}"/>
              </a:ext>
            </a:extLst>
          </p:cNvPr>
          <p:cNvSpPr txBox="1"/>
          <p:nvPr/>
        </p:nvSpPr>
        <p:spPr>
          <a:xfrm>
            <a:off x="4944317"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122" name="TextBox 121">
            <a:extLst>
              <a:ext uri="{FF2B5EF4-FFF2-40B4-BE49-F238E27FC236}">
                <a16:creationId xmlns:a16="http://schemas.microsoft.com/office/drawing/2014/main" id="{3D0C0D65-4BFC-079E-CD79-74A2253266B4}"/>
              </a:ext>
            </a:extLst>
          </p:cNvPr>
          <p:cNvSpPr txBox="1"/>
          <p:nvPr/>
        </p:nvSpPr>
        <p:spPr>
          <a:xfrm>
            <a:off x="2308274" y="5086250"/>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123" name="TextBox 122">
            <a:extLst>
              <a:ext uri="{FF2B5EF4-FFF2-40B4-BE49-F238E27FC236}">
                <a16:creationId xmlns:a16="http://schemas.microsoft.com/office/drawing/2014/main" id="{E7B84CDA-1574-9293-3BC0-5DA0CF64317F}"/>
              </a:ext>
            </a:extLst>
          </p:cNvPr>
          <p:cNvSpPr txBox="1"/>
          <p:nvPr/>
        </p:nvSpPr>
        <p:spPr>
          <a:xfrm>
            <a:off x="4996579" y="5454770"/>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4" name="TextBox 123">
            <a:extLst>
              <a:ext uri="{FF2B5EF4-FFF2-40B4-BE49-F238E27FC236}">
                <a16:creationId xmlns:a16="http://schemas.microsoft.com/office/drawing/2014/main" id="{18B97475-FE59-9E3B-2960-1B4E226FB07C}"/>
              </a:ext>
            </a:extLst>
          </p:cNvPr>
          <p:cNvSpPr txBox="1"/>
          <p:nvPr/>
        </p:nvSpPr>
        <p:spPr>
          <a:xfrm>
            <a:off x="4650194" y="5454770"/>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5" name="TextBox 124">
            <a:extLst>
              <a:ext uri="{FF2B5EF4-FFF2-40B4-BE49-F238E27FC236}">
                <a16:creationId xmlns:a16="http://schemas.microsoft.com/office/drawing/2014/main" id="{83292822-66CA-F0FB-493F-7354D36D0459}"/>
              </a:ext>
            </a:extLst>
          </p:cNvPr>
          <p:cNvSpPr txBox="1"/>
          <p:nvPr/>
        </p:nvSpPr>
        <p:spPr>
          <a:xfrm>
            <a:off x="4364444" y="5454770"/>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6" name="TextBox 125">
            <a:extLst>
              <a:ext uri="{FF2B5EF4-FFF2-40B4-BE49-F238E27FC236}">
                <a16:creationId xmlns:a16="http://schemas.microsoft.com/office/drawing/2014/main" id="{EF9B1B93-79A6-9F8E-D827-75F93F1E0D73}"/>
              </a:ext>
            </a:extLst>
          </p:cNvPr>
          <p:cNvSpPr txBox="1"/>
          <p:nvPr/>
        </p:nvSpPr>
        <p:spPr>
          <a:xfrm>
            <a:off x="404663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7" name="TextBox 126">
            <a:extLst>
              <a:ext uri="{FF2B5EF4-FFF2-40B4-BE49-F238E27FC236}">
                <a16:creationId xmlns:a16="http://schemas.microsoft.com/office/drawing/2014/main" id="{4A37EC04-9FC2-17BC-A834-E8C287D51E1D}"/>
              </a:ext>
            </a:extLst>
          </p:cNvPr>
          <p:cNvSpPr txBox="1"/>
          <p:nvPr/>
        </p:nvSpPr>
        <p:spPr>
          <a:xfrm>
            <a:off x="3738659"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133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8" name="TextBox 127">
            <a:extLst>
              <a:ext uri="{FF2B5EF4-FFF2-40B4-BE49-F238E27FC236}">
                <a16:creationId xmlns:a16="http://schemas.microsoft.com/office/drawing/2014/main" id="{5FB960EB-84C1-E138-7FCB-65E3D7B9A6D4}"/>
              </a:ext>
            </a:extLst>
          </p:cNvPr>
          <p:cNvSpPr txBox="1"/>
          <p:nvPr/>
        </p:nvSpPr>
        <p:spPr>
          <a:xfrm>
            <a:off x="346243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149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9" name="TextBox 128">
            <a:extLst>
              <a:ext uri="{FF2B5EF4-FFF2-40B4-BE49-F238E27FC236}">
                <a16:creationId xmlns:a16="http://schemas.microsoft.com/office/drawing/2014/main" id="{5FEA6938-ED62-DBE9-9E0F-52293E1C14A6}"/>
              </a:ext>
            </a:extLst>
          </p:cNvPr>
          <p:cNvSpPr txBox="1"/>
          <p:nvPr/>
        </p:nvSpPr>
        <p:spPr>
          <a:xfrm>
            <a:off x="315763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176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0" name="TextBox 129">
            <a:extLst>
              <a:ext uri="{FF2B5EF4-FFF2-40B4-BE49-F238E27FC236}">
                <a16:creationId xmlns:a16="http://schemas.microsoft.com/office/drawing/2014/main" id="{8E56A699-3AAC-CA5B-0A46-076DF9A0A24E}"/>
              </a:ext>
            </a:extLst>
          </p:cNvPr>
          <p:cNvSpPr txBox="1"/>
          <p:nvPr/>
        </p:nvSpPr>
        <p:spPr>
          <a:xfrm>
            <a:off x="288458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199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1" name="TextBox 130">
            <a:extLst>
              <a:ext uri="{FF2B5EF4-FFF2-40B4-BE49-F238E27FC236}">
                <a16:creationId xmlns:a16="http://schemas.microsoft.com/office/drawing/2014/main" id="{19A1EBFD-2DD6-468E-637A-24268926BD28}"/>
              </a:ext>
            </a:extLst>
          </p:cNvPr>
          <p:cNvSpPr txBox="1"/>
          <p:nvPr/>
        </p:nvSpPr>
        <p:spPr>
          <a:xfrm>
            <a:off x="2582959"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220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2" name="TextBox 131">
            <a:extLst>
              <a:ext uri="{FF2B5EF4-FFF2-40B4-BE49-F238E27FC236}">
                <a16:creationId xmlns:a16="http://schemas.microsoft.com/office/drawing/2014/main" id="{ABE29E42-D965-B48C-842A-DF80037865D9}"/>
              </a:ext>
            </a:extLst>
          </p:cNvPr>
          <p:cNvSpPr txBox="1"/>
          <p:nvPr/>
        </p:nvSpPr>
        <p:spPr>
          <a:xfrm>
            <a:off x="227498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282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243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3" name="TextBox 132">
            <a:extLst>
              <a:ext uri="{FF2B5EF4-FFF2-40B4-BE49-F238E27FC236}">
                <a16:creationId xmlns:a16="http://schemas.microsoft.com/office/drawing/2014/main" id="{5E884E56-3BDA-D2D7-CD0D-7244263E9A30}"/>
              </a:ext>
            </a:extLst>
          </p:cNvPr>
          <p:cNvSpPr txBox="1"/>
          <p:nvPr/>
        </p:nvSpPr>
        <p:spPr>
          <a:xfrm>
            <a:off x="198288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316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281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4" name="TextBox 133">
            <a:extLst>
              <a:ext uri="{FF2B5EF4-FFF2-40B4-BE49-F238E27FC236}">
                <a16:creationId xmlns:a16="http://schemas.microsoft.com/office/drawing/2014/main" id="{C2BFFAB2-52A1-3CE4-3E34-D095AE6C3B9D}"/>
              </a:ext>
            </a:extLst>
          </p:cNvPr>
          <p:cNvSpPr txBox="1"/>
          <p:nvPr/>
        </p:nvSpPr>
        <p:spPr>
          <a:xfrm>
            <a:off x="1697134"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343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313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5" name="TextBox 134">
            <a:extLst>
              <a:ext uri="{FF2B5EF4-FFF2-40B4-BE49-F238E27FC236}">
                <a16:creationId xmlns:a16="http://schemas.microsoft.com/office/drawing/2014/main" id="{9E963AA4-6685-CD93-0BAF-AF3621C54676}"/>
              </a:ext>
            </a:extLst>
          </p:cNvPr>
          <p:cNvSpPr txBox="1"/>
          <p:nvPr/>
        </p:nvSpPr>
        <p:spPr>
          <a:xfrm>
            <a:off x="1389159" y="5454770"/>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356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7" name="TextBox 136">
            <a:extLst>
              <a:ext uri="{FF2B5EF4-FFF2-40B4-BE49-F238E27FC236}">
                <a16:creationId xmlns:a16="http://schemas.microsoft.com/office/drawing/2014/main" id="{2F315411-8E4B-82F5-0E75-EDB3B61B2231}"/>
              </a:ext>
            </a:extLst>
          </p:cNvPr>
          <p:cNvSpPr txBox="1"/>
          <p:nvPr/>
        </p:nvSpPr>
        <p:spPr>
          <a:xfrm>
            <a:off x="1306242" y="4768865"/>
            <a:ext cx="1276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48.3 vs 40.4 months</a:t>
            </a:r>
          </a:p>
        </p:txBody>
      </p:sp>
      <p:sp>
        <p:nvSpPr>
          <p:cNvPr id="139" name="TextBox 138">
            <a:extLst>
              <a:ext uri="{FF2B5EF4-FFF2-40B4-BE49-F238E27FC236}">
                <a16:creationId xmlns:a16="http://schemas.microsoft.com/office/drawing/2014/main" id="{826FD752-5F92-FAEA-8133-D9BACC4CE596}"/>
              </a:ext>
            </a:extLst>
          </p:cNvPr>
          <p:cNvSpPr txBox="1"/>
          <p:nvPr/>
        </p:nvSpPr>
        <p:spPr>
          <a:xfrm>
            <a:off x="280214" y="5330120"/>
            <a:ext cx="775226" cy="37394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KRd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Rd</a:t>
            </a:r>
          </a:p>
        </p:txBody>
      </p:sp>
      <p:graphicFrame>
        <p:nvGraphicFramePr>
          <p:cNvPr id="140" name="Table 139">
            <a:extLst>
              <a:ext uri="{FF2B5EF4-FFF2-40B4-BE49-F238E27FC236}">
                <a16:creationId xmlns:a16="http://schemas.microsoft.com/office/drawing/2014/main" id="{133DA8B9-31FE-CF94-D923-6A9033BD109E}"/>
              </a:ext>
            </a:extLst>
          </p:cNvPr>
          <p:cNvGraphicFramePr>
            <a:graphicFrameLocks noGrp="1"/>
          </p:cNvGraphicFramePr>
          <p:nvPr>
            <p:extLst>
              <p:ext uri="{D42A27DB-BD31-4B8C-83A1-F6EECF244321}">
                <p14:modId xmlns:p14="http://schemas.microsoft.com/office/powerpoint/2010/main" val="804805336"/>
              </p:ext>
            </p:extLst>
          </p:nvPr>
        </p:nvGraphicFramePr>
        <p:xfrm>
          <a:off x="2990563" y="3499036"/>
          <a:ext cx="2432230" cy="736135"/>
        </p:xfrm>
        <a:graphic>
          <a:graphicData uri="http://schemas.openxmlformats.org/drawingml/2006/table">
            <a:tbl>
              <a:tblPr firstRow="1" bandRow="1">
                <a:tableStyleId>{5C22544A-7EE6-4342-B048-85BDC9FD1C3A}</a:tableStyleId>
              </a:tblPr>
              <a:tblGrid>
                <a:gridCol w="1214828">
                  <a:extLst>
                    <a:ext uri="{9D8B030D-6E8A-4147-A177-3AD203B41FA5}">
                      <a16:colId xmlns:a16="http://schemas.microsoft.com/office/drawing/2014/main" val="20000"/>
                    </a:ext>
                  </a:extLst>
                </a:gridCol>
                <a:gridCol w="608701">
                  <a:extLst>
                    <a:ext uri="{9D8B030D-6E8A-4147-A177-3AD203B41FA5}">
                      <a16:colId xmlns:a16="http://schemas.microsoft.com/office/drawing/2014/main" val="20001"/>
                    </a:ext>
                  </a:extLst>
                </a:gridCol>
                <a:gridCol w="608701">
                  <a:extLst>
                    <a:ext uri="{9D8B030D-6E8A-4147-A177-3AD203B41FA5}">
                      <a16:colId xmlns:a16="http://schemas.microsoft.com/office/drawing/2014/main" val="20002"/>
                    </a:ext>
                  </a:extLst>
                </a:gridCol>
              </a:tblGrid>
              <a:tr h="145585">
                <a:tc>
                  <a:txBody>
                    <a:bodyPr/>
                    <a:lstStyle/>
                    <a:p>
                      <a:pPr marL="92075" marR="0" lvl="0" indent="0" algn="l" defTabSz="554235"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err="1">
                          <a:solidFill>
                            <a:schemeClr val="tx1"/>
                          </a:solidFill>
                          <a:effectLst/>
                          <a:latin typeface="Arial" panose="020B0604020202020204" pitchFamily="34" charset="0"/>
                          <a:cs typeface="Arial" panose="020B0604020202020204" pitchFamily="34" charset="0"/>
                        </a:rPr>
                        <a:t>KRd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(n=396)</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(n=396)</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u="none" strike="noStrike" dirty="0">
                          <a:solidFill>
                            <a:schemeClr val="tx1"/>
                          </a:solidFill>
                          <a:effectLst/>
                          <a:latin typeface="Arial" panose="020B0604020202020204" pitchFamily="34" charset="0"/>
                          <a:cs typeface="Arial" panose="020B0604020202020204" pitchFamily="34" charset="0"/>
                        </a:rPr>
                        <a:t>Death, No. (%)</a:t>
                      </a:r>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246 (62.1)</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267 (67.4)</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Median OS, months</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48.3</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40.4</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42798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HR for </a:t>
                      </a:r>
                      <a:r>
                        <a:rPr lang="en-GB" sz="700" b="1" i="0" u="none" strike="noStrike" dirty="0" err="1">
                          <a:solidFill>
                            <a:schemeClr val="tx1"/>
                          </a:solidFill>
                          <a:effectLst/>
                          <a:latin typeface="Arial" panose="020B0604020202020204" pitchFamily="34" charset="0"/>
                          <a:cs typeface="Arial" panose="020B0604020202020204" pitchFamily="34" charset="0"/>
                        </a:rPr>
                        <a:t>KRd</a:t>
                      </a:r>
                      <a:r>
                        <a:rPr lang="en-GB" sz="700" b="1" i="0" u="none" strike="noStrike" dirty="0">
                          <a:solidFill>
                            <a:schemeClr val="tx1"/>
                          </a:solidFill>
                          <a:effectLst/>
                          <a:latin typeface="Arial" panose="020B0604020202020204" pitchFamily="34" charset="0"/>
                          <a:cs typeface="Arial" panose="020B0604020202020204" pitchFamily="34" charset="0"/>
                        </a:rPr>
                        <a:t> vs Rd (95% CI)</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0.794 (0.667-0.945)</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68967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One-sided p value</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0.0045</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903225"/>
                  </a:ext>
                </a:extLst>
              </a:tr>
            </a:tbl>
          </a:graphicData>
        </a:graphic>
      </p:graphicFrame>
      <p:sp>
        <p:nvSpPr>
          <p:cNvPr id="5" name="TextBox 4">
            <a:extLst>
              <a:ext uri="{FF2B5EF4-FFF2-40B4-BE49-F238E27FC236}">
                <a16:creationId xmlns:a16="http://schemas.microsoft.com/office/drawing/2014/main" id="{A8BDD967-CAD3-1C39-8D1E-1E393C92CB7E}"/>
              </a:ext>
            </a:extLst>
          </p:cNvPr>
          <p:cNvSpPr txBox="1"/>
          <p:nvPr/>
        </p:nvSpPr>
        <p:spPr>
          <a:xfrm>
            <a:off x="1996796" y="827733"/>
            <a:ext cx="147989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err="1">
                <a:solidFill>
                  <a:schemeClr val="accent1"/>
                </a:solidFill>
                <a:latin typeface="Arial" panose="020B0604020202020204" pitchFamily="34" charset="0"/>
                <a:ea typeface="Aileron" charset="0"/>
                <a:cs typeface="Arial" panose="020B0604020202020204" pitchFamily="34" charset="0"/>
              </a:rPr>
              <a:t>KRd</a:t>
            </a:r>
            <a:r>
              <a:rPr lang="en-GB" b="1" dirty="0">
                <a:solidFill>
                  <a:schemeClr val="accent1"/>
                </a:solidFill>
                <a:latin typeface="Arial" panose="020B0604020202020204" pitchFamily="34" charset="0"/>
                <a:ea typeface="Aileron" charset="0"/>
                <a:cs typeface="Arial" panose="020B0604020202020204" pitchFamily="34" charset="0"/>
              </a:rPr>
              <a:t> vs Rd</a:t>
            </a:r>
            <a:r>
              <a:rPr lang="en-GB" b="1" baseline="30000" dirty="0">
                <a:solidFill>
                  <a:schemeClr val="accent1"/>
                </a:solidFill>
                <a:latin typeface="Arial" panose="020B0604020202020204" pitchFamily="34" charset="0"/>
                <a:ea typeface="Aileron" charset="0"/>
                <a:cs typeface="Arial" panose="020B0604020202020204" pitchFamily="34" charset="0"/>
              </a:rPr>
              <a:t>1</a:t>
            </a:r>
            <a:endParaRPr kumimoji="0" lang="en-GB" sz="1800" b="1" i="0" u="none" strike="noStrike" kern="1200" cap="none" spc="0" normalizeH="0" baseline="30000" dirty="0">
              <a:ln>
                <a:noFill/>
              </a:ln>
              <a:solidFill>
                <a:schemeClr val="accent1"/>
              </a:solidFill>
              <a:effectLst/>
              <a:uLnTx/>
              <a:uFillTx/>
              <a:latin typeface="Arial" panose="020B0604020202020204" pitchFamily="34" charset="0"/>
              <a:ea typeface="Aileron" charset="0"/>
              <a:cs typeface="Arial" panose="020B0604020202020204" pitchFamily="34" charset="0"/>
            </a:endParaRPr>
          </a:p>
        </p:txBody>
      </p:sp>
      <p:sp>
        <p:nvSpPr>
          <p:cNvPr id="6" name="TextBox 5">
            <a:extLst>
              <a:ext uri="{FF2B5EF4-FFF2-40B4-BE49-F238E27FC236}">
                <a16:creationId xmlns:a16="http://schemas.microsoft.com/office/drawing/2014/main" id="{A071D2B1-8DA0-4AE5-22A9-212CB76B4585}"/>
              </a:ext>
            </a:extLst>
          </p:cNvPr>
          <p:cNvSpPr txBox="1"/>
          <p:nvPr/>
        </p:nvSpPr>
        <p:spPr>
          <a:xfrm rot="16200000">
            <a:off x="128367" y="1935664"/>
            <a:ext cx="1193203"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 (proportion)</a:t>
            </a:r>
          </a:p>
        </p:txBody>
      </p:sp>
      <p:sp>
        <p:nvSpPr>
          <p:cNvPr id="13" name="TextBox 12">
            <a:extLst>
              <a:ext uri="{FF2B5EF4-FFF2-40B4-BE49-F238E27FC236}">
                <a16:creationId xmlns:a16="http://schemas.microsoft.com/office/drawing/2014/main" id="{68B4A9EA-2F2D-34FF-E9F0-FE380456631B}"/>
              </a:ext>
            </a:extLst>
          </p:cNvPr>
          <p:cNvSpPr txBox="1"/>
          <p:nvPr/>
        </p:nvSpPr>
        <p:spPr>
          <a:xfrm>
            <a:off x="965519" y="1424973"/>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4" name="TextBox 13">
            <a:extLst>
              <a:ext uri="{FF2B5EF4-FFF2-40B4-BE49-F238E27FC236}">
                <a16:creationId xmlns:a16="http://schemas.microsoft.com/office/drawing/2014/main" id="{3DB16E27-3210-0F34-65AD-194EFF858E18}"/>
              </a:ext>
            </a:extLst>
          </p:cNvPr>
          <p:cNvSpPr txBox="1"/>
          <p:nvPr/>
        </p:nvSpPr>
        <p:spPr>
          <a:xfrm>
            <a:off x="965519" y="164652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15" name="TextBox 14">
            <a:extLst>
              <a:ext uri="{FF2B5EF4-FFF2-40B4-BE49-F238E27FC236}">
                <a16:creationId xmlns:a16="http://schemas.microsoft.com/office/drawing/2014/main" id="{4DD113D8-8192-39A6-1FB2-2ACCA1BFD9EC}"/>
              </a:ext>
            </a:extLst>
          </p:cNvPr>
          <p:cNvSpPr txBox="1"/>
          <p:nvPr/>
        </p:nvSpPr>
        <p:spPr>
          <a:xfrm>
            <a:off x="965519" y="188085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36" name="TextBox 35">
            <a:extLst>
              <a:ext uri="{FF2B5EF4-FFF2-40B4-BE49-F238E27FC236}">
                <a16:creationId xmlns:a16="http://schemas.microsoft.com/office/drawing/2014/main" id="{AD2390EC-1624-199B-526F-72265C6E7595}"/>
              </a:ext>
            </a:extLst>
          </p:cNvPr>
          <p:cNvSpPr txBox="1"/>
          <p:nvPr/>
        </p:nvSpPr>
        <p:spPr>
          <a:xfrm>
            <a:off x="965519" y="212112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16" name="TextBox 15">
            <a:extLst>
              <a:ext uri="{FF2B5EF4-FFF2-40B4-BE49-F238E27FC236}">
                <a16:creationId xmlns:a16="http://schemas.microsoft.com/office/drawing/2014/main" id="{1F141DD5-156D-C121-2668-F71F7B4D0987}"/>
              </a:ext>
            </a:extLst>
          </p:cNvPr>
          <p:cNvSpPr txBox="1"/>
          <p:nvPr/>
        </p:nvSpPr>
        <p:spPr>
          <a:xfrm>
            <a:off x="965519" y="235718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37" name="TextBox 36">
            <a:extLst>
              <a:ext uri="{FF2B5EF4-FFF2-40B4-BE49-F238E27FC236}">
                <a16:creationId xmlns:a16="http://schemas.microsoft.com/office/drawing/2014/main" id="{232B1F6B-457C-B8D8-CE90-D9991EBD99D9}"/>
              </a:ext>
            </a:extLst>
          </p:cNvPr>
          <p:cNvSpPr txBox="1"/>
          <p:nvPr/>
        </p:nvSpPr>
        <p:spPr>
          <a:xfrm>
            <a:off x="965519" y="258901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sp>
        <p:nvSpPr>
          <p:cNvPr id="41" name="TextBox 40">
            <a:extLst>
              <a:ext uri="{FF2B5EF4-FFF2-40B4-BE49-F238E27FC236}">
                <a16:creationId xmlns:a16="http://schemas.microsoft.com/office/drawing/2014/main" id="{E9145B8A-3A9B-2A6E-CDAD-FFE4A1A00594}"/>
              </a:ext>
            </a:extLst>
          </p:cNvPr>
          <p:cNvSpPr txBox="1"/>
          <p:nvPr/>
        </p:nvSpPr>
        <p:spPr>
          <a:xfrm>
            <a:off x="1090709"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396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2" name="TextBox 41">
            <a:extLst>
              <a:ext uri="{FF2B5EF4-FFF2-40B4-BE49-F238E27FC236}">
                <a16:creationId xmlns:a16="http://schemas.microsoft.com/office/drawing/2014/main" id="{0A20454C-B216-1353-35A3-3B71F75C3375}"/>
              </a:ext>
            </a:extLst>
          </p:cNvPr>
          <p:cNvSpPr txBox="1"/>
          <p:nvPr/>
        </p:nvSpPr>
        <p:spPr>
          <a:xfrm>
            <a:off x="280214" y="2963607"/>
            <a:ext cx="775226" cy="37394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KRd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Rd</a:t>
            </a:r>
          </a:p>
        </p:txBody>
      </p:sp>
      <p:sp>
        <p:nvSpPr>
          <p:cNvPr id="43" name="TextBox 42">
            <a:extLst>
              <a:ext uri="{FF2B5EF4-FFF2-40B4-BE49-F238E27FC236}">
                <a16:creationId xmlns:a16="http://schemas.microsoft.com/office/drawing/2014/main" id="{1909CB32-717E-3BA3-A146-C1B95FBEBF26}"/>
              </a:ext>
            </a:extLst>
          </p:cNvPr>
          <p:cNvSpPr txBox="1"/>
          <p:nvPr/>
        </p:nvSpPr>
        <p:spPr>
          <a:xfrm>
            <a:off x="1169419" y="2719737"/>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5" name="TextBox 64">
            <a:extLst>
              <a:ext uri="{FF2B5EF4-FFF2-40B4-BE49-F238E27FC236}">
                <a16:creationId xmlns:a16="http://schemas.microsoft.com/office/drawing/2014/main" id="{0181DA97-BE5D-46E2-4EAB-65C4FBF137A6}"/>
              </a:ext>
            </a:extLst>
          </p:cNvPr>
          <p:cNvSpPr txBox="1"/>
          <p:nvPr/>
        </p:nvSpPr>
        <p:spPr>
          <a:xfrm>
            <a:off x="1892632" y="2862160"/>
            <a:ext cx="2566976"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Time since random assignment (months)</a:t>
            </a:r>
          </a:p>
        </p:txBody>
      </p:sp>
      <p:sp>
        <p:nvSpPr>
          <p:cNvPr id="74" name="TextBox 73">
            <a:extLst>
              <a:ext uri="{FF2B5EF4-FFF2-40B4-BE49-F238E27FC236}">
                <a16:creationId xmlns:a16="http://schemas.microsoft.com/office/drawing/2014/main" id="{5C677881-A855-803C-3E0F-6290096D5D0E}"/>
              </a:ext>
            </a:extLst>
          </p:cNvPr>
          <p:cNvSpPr txBox="1"/>
          <p:nvPr/>
        </p:nvSpPr>
        <p:spPr>
          <a:xfrm>
            <a:off x="1456571" y="2719737"/>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75" name="TextBox 74">
            <a:extLst>
              <a:ext uri="{FF2B5EF4-FFF2-40B4-BE49-F238E27FC236}">
                <a16:creationId xmlns:a16="http://schemas.microsoft.com/office/drawing/2014/main" id="{EB4764F5-950A-F250-4986-E349A6019789}"/>
              </a:ext>
            </a:extLst>
          </p:cNvPr>
          <p:cNvSpPr txBox="1"/>
          <p:nvPr/>
        </p:nvSpPr>
        <p:spPr>
          <a:xfrm>
            <a:off x="1707488"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76" name="TextBox 75">
            <a:extLst>
              <a:ext uri="{FF2B5EF4-FFF2-40B4-BE49-F238E27FC236}">
                <a16:creationId xmlns:a16="http://schemas.microsoft.com/office/drawing/2014/main" id="{3A99D15B-607F-483D-1AC0-5D253CE720CA}"/>
              </a:ext>
            </a:extLst>
          </p:cNvPr>
          <p:cNvSpPr txBox="1"/>
          <p:nvPr/>
        </p:nvSpPr>
        <p:spPr>
          <a:xfrm>
            <a:off x="2006750"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77" name="TextBox 76">
            <a:extLst>
              <a:ext uri="{FF2B5EF4-FFF2-40B4-BE49-F238E27FC236}">
                <a16:creationId xmlns:a16="http://schemas.microsoft.com/office/drawing/2014/main" id="{775E1892-27BD-0705-C84C-5CC14E678E71}"/>
              </a:ext>
            </a:extLst>
          </p:cNvPr>
          <p:cNvSpPr txBox="1"/>
          <p:nvPr/>
        </p:nvSpPr>
        <p:spPr>
          <a:xfrm>
            <a:off x="2601167"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78" name="TextBox 77">
            <a:extLst>
              <a:ext uri="{FF2B5EF4-FFF2-40B4-BE49-F238E27FC236}">
                <a16:creationId xmlns:a16="http://schemas.microsoft.com/office/drawing/2014/main" id="{308916B3-D4C2-26FC-C287-7357DD2B1441}"/>
              </a:ext>
            </a:extLst>
          </p:cNvPr>
          <p:cNvSpPr txBox="1"/>
          <p:nvPr/>
        </p:nvSpPr>
        <p:spPr>
          <a:xfrm>
            <a:off x="289009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79" name="TextBox 78">
            <a:extLst>
              <a:ext uri="{FF2B5EF4-FFF2-40B4-BE49-F238E27FC236}">
                <a16:creationId xmlns:a16="http://schemas.microsoft.com/office/drawing/2014/main" id="{A04AE155-2907-3A72-0050-E66148FC203F}"/>
              </a:ext>
            </a:extLst>
          </p:cNvPr>
          <p:cNvSpPr txBox="1"/>
          <p:nvPr/>
        </p:nvSpPr>
        <p:spPr>
          <a:xfrm>
            <a:off x="3179017"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80" name="TextBox 79">
            <a:extLst>
              <a:ext uri="{FF2B5EF4-FFF2-40B4-BE49-F238E27FC236}">
                <a16:creationId xmlns:a16="http://schemas.microsoft.com/office/drawing/2014/main" id="{F1B14C43-55A5-3EA6-680E-58D626B5F3AF}"/>
              </a:ext>
            </a:extLst>
          </p:cNvPr>
          <p:cNvSpPr txBox="1"/>
          <p:nvPr/>
        </p:nvSpPr>
        <p:spPr>
          <a:xfrm>
            <a:off x="347429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81" name="TextBox 80">
            <a:extLst>
              <a:ext uri="{FF2B5EF4-FFF2-40B4-BE49-F238E27FC236}">
                <a16:creationId xmlns:a16="http://schemas.microsoft.com/office/drawing/2014/main" id="{870A0A73-FBE8-150D-75F5-E4A108170BE8}"/>
              </a:ext>
            </a:extLst>
          </p:cNvPr>
          <p:cNvSpPr txBox="1"/>
          <p:nvPr/>
        </p:nvSpPr>
        <p:spPr>
          <a:xfrm>
            <a:off x="376639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82" name="TextBox 81">
            <a:extLst>
              <a:ext uri="{FF2B5EF4-FFF2-40B4-BE49-F238E27FC236}">
                <a16:creationId xmlns:a16="http://schemas.microsoft.com/office/drawing/2014/main" id="{BB568FCC-9AF3-0D4F-0DB3-20A7DEE0B10E}"/>
              </a:ext>
            </a:extLst>
          </p:cNvPr>
          <p:cNvSpPr txBox="1"/>
          <p:nvPr/>
        </p:nvSpPr>
        <p:spPr>
          <a:xfrm>
            <a:off x="4061667"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83" name="TextBox 82">
            <a:extLst>
              <a:ext uri="{FF2B5EF4-FFF2-40B4-BE49-F238E27FC236}">
                <a16:creationId xmlns:a16="http://schemas.microsoft.com/office/drawing/2014/main" id="{A5197075-53B1-B714-3576-C65DAA63AFCA}"/>
              </a:ext>
            </a:extLst>
          </p:cNvPr>
          <p:cNvSpPr txBox="1"/>
          <p:nvPr/>
        </p:nvSpPr>
        <p:spPr>
          <a:xfrm>
            <a:off x="435059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84" name="TextBox 83">
            <a:extLst>
              <a:ext uri="{FF2B5EF4-FFF2-40B4-BE49-F238E27FC236}">
                <a16:creationId xmlns:a16="http://schemas.microsoft.com/office/drawing/2014/main" id="{25B7808A-C5A3-6F3E-F216-60678D931C98}"/>
              </a:ext>
            </a:extLst>
          </p:cNvPr>
          <p:cNvSpPr txBox="1"/>
          <p:nvPr/>
        </p:nvSpPr>
        <p:spPr>
          <a:xfrm>
            <a:off x="464269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85" name="TextBox 84">
            <a:extLst>
              <a:ext uri="{FF2B5EF4-FFF2-40B4-BE49-F238E27FC236}">
                <a16:creationId xmlns:a16="http://schemas.microsoft.com/office/drawing/2014/main" id="{B3BFCC66-EE49-8ED7-3FB3-347B11DC1E0A}"/>
              </a:ext>
            </a:extLst>
          </p:cNvPr>
          <p:cNvSpPr txBox="1"/>
          <p:nvPr/>
        </p:nvSpPr>
        <p:spPr>
          <a:xfrm>
            <a:off x="4944317"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86" name="TextBox 85">
            <a:extLst>
              <a:ext uri="{FF2B5EF4-FFF2-40B4-BE49-F238E27FC236}">
                <a16:creationId xmlns:a16="http://schemas.microsoft.com/office/drawing/2014/main" id="{3DDDE0FB-B2B3-F2B0-3764-F65570F43668}"/>
              </a:ext>
            </a:extLst>
          </p:cNvPr>
          <p:cNvSpPr txBox="1"/>
          <p:nvPr/>
        </p:nvSpPr>
        <p:spPr>
          <a:xfrm>
            <a:off x="2308274"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87" name="TextBox 86">
            <a:extLst>
              <a:ext uri="{FF2B5EF4-FFF2-40B4-BE49-F238E27FC236}">
                <a16:creationId xmlns:a16="http://schemas.microsoft.com/office/drawing/2014/main" id="{4F6113CA-8899-F794-6159-5FCC70157A56}"/>
              </a:ext>
            </a:extLst>
          </p:cNvPr>
          <p:cNvSpPr txBox="1"/>
          <p:nvPr/>
        </p:nvSpPr>
        <p:spPr>
          <a:xfrm>
            <a:off x="4996579" y="3088257"/>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88" name="TextBox 87">
            <a:extLst>
              <a:ext uri="{FF2B5EF4-FFF2-40B4-BE49-F238E27FC236}">
                <a16:creationId xmlns:a16="http://schemas.microsoft.com/office/drawing/2014/main" id="{4D213AE9-8C6D-E236-ED16-0FFF98C39453}"/>
              </a:ext>
            </a:extLst>
          </p:cNvPr>
          <p:cNvSpPr txBox="1"/>
          <p:nvPr/>
        </p:nvSpPr>
        <p:spPr>
          <a:xfrm>
            <a:off x="4682254" y="3088257"/>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89" name="TextBox 88">
            <a:extLst>
              <a:ext uri="{FF2B5EF4-FFF2-40B4-BE49-F238E27FC236}">
                <a16:creationId xmlns:a16="http://schemas.microsoft.com/office/drawing/2014/main" id="{60204F00-10FE-0294-F598-AF99CB32A287}"/>
              </a:ext>
            </a:extLst>
          </p:cNvPr>
          <p:cNvSpPr txBox="1"/>
          <p:nvPr/>
        </p:nvSpPr>
        <p:spPr>
          <a:xfrm>
            <a:off x="4364444"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0" name="TextBox 89">
            <a:extLst>
              <a:ext uri="{FF2B5EF4-FFF2-40B4-BE49-F238E27FC236}">
                <a16:creationId xmlns:a16="http://schemas.microsoft.com/office/drawing/2014/main" id="{2720E63C-01FA-F914-2F5F-DBD4ACB17E03}"/>
              </a:ext>
            </a:extLst>
          </p:cNvPr>
          <p:cNvSpPr txBox="1"/>
          <p:nvPr/>
        </p:nvSpPr>
        <p:spPr>
          <a:xfrm>
            <a:off x="4078694"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1" name="TextBox 90">
            <a:extLst>
              <a:ext uri="{FF2B5EF4-FFF2-40B4-BE49-F238E27FC236}">
                <a16:creationId xmlns:a16="http://schemas.microsoft.com/office/drawing/2014/main" id="{F1784403-6531-A212-4FA3-D8DEB2BFC28C}"/>
              </a:ext>
            </a:extLst>
          </p:cNvPr>
          <p:cNvSpPr txBox="1"/>
          <p:nvPr/>
        </p:nvSpPr>
        <p:spPr>
          <a:xfrm>
            <a:off x="3770719"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2" name="TextBox 91">
            <a:extLst>
              <a:ext uri="{FF2B5EF4-FFF2-40B4-BE49-F238E27FC236}">
                <a16:creationId xmlns:a16="http://schemas.microsoft.com/office/drawing/2014/main" id="{4C31923E-2B1C-25A5-06BD-A746E62482BD}"/>
              </a:ext>
            </a:extLst>
          </p:cNvPr>
          <p:cNvSpPr txBox="1"/>
          <p:nvPr/>
        </p:nvSpPr>
        <p:spPr>
          <a:xfrm>
            <a:off x="3494494"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3" name="TextBox 92">
            <a:extLst>
              <a:ext uri="{FF2B5EF4-FFF2-40B4-BE49-F238E27FC236}">
                <a16:creationId xmlns:a16="http://schemas.microsoft.com/office/drawing/2014/main" id="{B8748BDE-A136-CD43-00C0-5961438C49E0}"/>
              </a:ext>
            </a:extLst>
          </p:cNvPr>
          <p:cNvSpPr txBox="1"/>
          <p:nvPr/>
        </p:nvSpPr>
        <p:spPr>
          <a:xfrm>
            <a:off x="3189694"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4" name="TextBox 93">
            <a:extLst>
              <a:ext uri="{FF2B5EF4-FFF2-40B4-BE49-F238E27FC236}">
                <a16:creationId xmlns:a16="http://schemas.microsoft.com/office/drawing/2014/main" id="{F1A7ADF1-E6FD-40D5-CAB0-EFBBFC1F1706}"/>
              </a:ext>
            </a:extLst>
          </p:cNvPr>
          <p:cNvSpPr txBox="1"/>
          <p:nvPr/>
        </p:nvSpPr>
        <p:spPr>
          <a:xfrm>
            <a:off x="2884584"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81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5" name="TextBox 94">
            <a:extLst>
              <a:ext uri="{FF2B5EF4-FFF2-40B4-BE49-F238E27FC236}">
                <a16:creationId xmlns:a16="http://schemas.microsoft.com/office/drawing/2014/main" id="{B96F9EB5-E88F-FE31-4B2E-09D99075F2D6}"/>
              </a:ext>
            </a:extLst>
          </p:cNvPr>
          <p:cNvSpPr txBox="1"/>
          <p:nvPr/>
        </p:nvSpPr>
        <p:spPr>
          <a:xfrm>
            <a:off x="2582959"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6" name="TextBox 95">
            <a:extLst>
              <a:ext uri="{FF2B5EF4-FFF2-40B4-BE49-F238E27FC236}">
                <a16:creationId xmlns:a16="http://schemas.microsoft.com/office/drawing/2014/main" id="{46A980B0-08A6-C6F7-2AE6-55FF6EFAE656}"/>
              </a:ext>
            </a:extLst>
          </p:cNvPr>
          <p:cNvSpPr txBox="1"/>
          <p:nvPr/>
        </p:nvSpPr>
        <p:spPr>
          <a:xfrm>
            <a:off x="2274984"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7" name="TextBox 96">
            <a:extLst>
              <a:ext uri="{FF2B5EF4-FFF2-40B4-BE49-F238E27FC236}">
                <a16:creationId xmlns:a16="http://schemas.microsoft.com/office/drawing/2014/main" id="{F11DC5E7-4CAB-EF14-0633-FCF817970C81}"/>
              </a:ext>
            </a:extLst>
          </p:cNvPr>
          <p:cNvSpPr txBox="1"/>
          <p:nvPr/>
        </p:nvSpPr>
        <p:spPr>
          <a:xfrm>
            <a:off x="1982884"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154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8" name="TextBox 97">
            <a:extLst>
              <a:ext uri="{FF2B5EF4-FFF2-40B4-BE49-F238E27FC236}">
                <a16:creationId xmlns:a16="http://schemas.microsoft.com/office/drawing/2014/main" id="{A45D876C-6A62-DD78-B879-32DB753BE152}"/>
              </a:ext>
            </a:extLst>
          </p:cNvPr>
          <p:cNvSpPr txBox="1"/>
          <p:nvPr/>
        </p:nvSpPr>
        <p:spPr>
          <a:xfrm>
            <a:off x="1697134"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282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211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9" name="TextBox 98">
            <a:extLst>
              <a:ext uri="{FF2B5EF4-FFF2-40B4-BE49-F238E27FC236}">
                <a16:creationId xmlns:a16="http://schemas.microsoft.com/office/drawing/2014/main" id="{02808EDC-A0D2-2839-3FFB-6622C4251BCC}"/>
              </a:ext>
            </a:extLst>
          </p:cNvPr>
          <p:cNvSpPr txBox="1"/>
          <p:nvPr/>
        </p:nvSpPr>
        <p:spPr>
          <a:xfrm>
            <a:off x="1389159"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337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291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36" name="TextBox 135">
            <a:extLst>
              <a:ext uri="{FF2B5EF4-FFF2-40B4-BE49-F238E27FC236}">
                <a16:creationId xmlns:a16="http://schemas.microsoft.com/office/drawing/2014/main" id="{14BB776A-31D4-F21A-3288-2961AAF09670}"/>
              </a:ext>
            </a:extLst>
          </p:cNvPr>
          <p:cNvSpPr txBox="1"/>
          <p:nvPr/>
        </p:nvSpPr>
        <p:spPr>
          <a:xfrm>
            <a:off x="1306242" y="2444883"/>
            <a:ext cx="1276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26.1 vs 16.6 months</a:t>
            </a:r>
          </a:p>
        </p:txBody>
      </p:sp>
      <p:graphicFrame>
        <p:nvGraphicFramePr>
          <p:cNvPr id="138" name="Table 137">
            <a:extLst>
              <a:ext uri="{FF2B5EF4-FFF2-40B4-BE49-F238E27FC236}">
                <a16:creationId xmlns:a16="http://schemas.microsoft.com/office/drawing/2014/main" id="{11C96E70-15BB-B16F-09A7-13499ABE2BE8}"/>
              </a:ext>
            </a:extLst>
          </p:cNvPr>
          <p:cNvGraphicFramePr>
            <a:graphicFrameLocks noGrp="1"/>
          </p:cNvGraphicFramePr>
          <p:nvPr>
            <p:extLst>
              <p:ext uri="{D42A27DB-BD31-4B8C-83A1-F6EECF244321}">
                <p14:modId xmlns:p14="http://schemas.microsoft.com/office/powerpoint/2010/main" val="643631686"/>
              </p:ext>
            </p:extLst>
          </p:nvPr>
        </p:nvGraphicFramePr>
        <p:xfrm>
          <a:off x="2990563" y="1380193"/>
          <a:ext cx="2432230" cy="736135"/>
        </p:xfrm>
        <a:graphic>
          <a:graphicData uri="http://schemas.openxmlformats.org/drawingml/2006/table">
            <a:tbl>
              <a:tblPr firstRow="1" bandRow="1">
                <a:tableStyleId>{5C22544A-7EE6-4342-B048-85BDC9FD1C3A}</a:tableStyleId>
              </a:tblPr>
              <a:tblGrid>
                <a:gridCol w="1214828">
                  <a:extLst>
                    <a:ext uri="{9D8B030D-6E8A-4147-A177-3AD203B41FA5}">
                      <a16:colId xmlns:a16="http://schemas.microsoft.com/office/drawing/2014/main" val="20000"/>
                    </a:ext>
                  </a:extLst>
                </a:gridCol>
                <a:gridCol w="608701">
                  <a:extLst>
                    <a:ext uri="{9D8B030D-6E8A-4147-A177-3AD203B41FA5}">
                      <a16:colId xmlns:a16="http://schemas.microsoft.com/office/drawing/2014/main" val="20001"/>
                    </a:ext>
                  </a:extLst>
                </a:gridCol>
                <a:gridCol w="608701">
                  <a:extLst>
                    <a:ext uri="{9D8B030D-6E8A-4147-A177-3AD203B41FA5}">
                      <a16:colId xmlns:a16="http://schemas.microsoft.com/office/drawing/2014/main" val="20002"/>
                    </a:ext>
                  </a:extLst>
                </a:gridCol>
              </a:tblGrid>
              <a:tr h="145585">
                <a:tc>
                  <a:txBody>
                    <a:bodyPr/>
                    <a:lstStyle/>
                    <a:p>
                      <a:pPr marL="92075" marR="0" lvl="0" indent="0" algn="l" defTabSz="554235"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err="1">
                          <a:solidFill>
                            <a:schemeClr val="tx1"/>
                          </a:solidFill>
                          <a:effectLst/>
                          <a:latin typeface="Arial" panose="020B0604020202020204" pitchFamily="34" charset="0"/>
                          <a:cs typeface="Arial" panose="020B0604020202020204" pitchFamily="34" charset="0"/>
                        </a:rPr>
                        <a:t>KRd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(n=396)</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(n=396)</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u="none" strike="noStrike" dirty="0">
                          <a:solidFill>
                            <a:schemeClr val="tx1"/>
                          </a:solidFill>
                          <a:effectLst/>
                          <a:latin typeface="Arial" panose="020B0604020202020204" pitchFamily="34" charset="0"/>
                          <a:cs typeface="Arial" panose="020B0604020202020204" pitchFamily="34" charset="0"/>
                        </a:rPr>
                        <a:t>Death, No. (%)</a:t>
                      </a:r>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244 (61.6)</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272 (68.7)</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Median PFS, months</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26.1</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16.6</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42798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HR for </a:t>
                      </a:r>
                      <a:r>
                        <a:rPr lang="en-GB" sz="700" b="1" i="0" u="none" strike="noStrike" dirty="0" err="1">
                          <a:solidFill>
                            <a:schemeClr val="tx1"/>
                          </a:solidFill>
                          <a:effectLst/>
                          <a:latin typeface="Arial" panose="020B0604020202020204" pitchFamily="34" charset="0"/>
                          <a:cs typeface="Arial" panose="020B0604020202020204" pitchFamily="34" charset="0"/>
                        </a:rPr>
                        <a:t>KRd</a:t>
                      </a:r>
                      <a:r>
                        <a:rPr lang="en-GB" sz="700" b="1" i="0" u="none" strike="noStrike" dirty="0">
                          <a:solidFill>
                            <a:schemeClr val="tx1"/>
                          </a:solidFill>
                          <a:effectLst/>
                          <a:latin typeface="Arial" panose="020B0604020202020204" pitchFamily="34" charset="0"/>
                          <a:cs typeface="Arial" panose="020B0604020202020204" pitchFamily="34" charset="0"/>
                        </a:rPr>
                        <a:t> vs Rd (95% CI)</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0.659 (0.553-0.784)</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68967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One-sided p value</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&lt;0.001</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903225"/>
                  </a:ext>
                </a:extLst>
              </a:tr>
            </a:tbl>
          </a:graphicData>
        </a:graphic>
      </p:graphicFrame>
      <p:sp>
        <p:nvSpPr>
          <p:cNvPr id="69" name="TextBox 68">
            <a:extLst>
              <a:ext uri="{FF2B5EF4-FFF2-40B4-BE49-F238E27FC236}">
                <a16:creationId xmlns:a16="http://schemas.microsoft.com/office/drawing/2014/main" id="{A73C86A7-6762-D11E-DBEB-5AD9C41C6A89}"/>
              </a:ext>
            </a:extLst>
          </p:cNvPr>
          <p:cNvSpPr txBox="1"/>
          <p:nvPr/>
        </p:nvSpPr>
        <p:spPr>
          <a:xfrm>
            <a:off x="7176120" y="827733"/>
            <a:ext cx="16289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err="1">
                <a:solidFill>
                  <a:schemeClr val="accent1"/>
                </a:solidFill>
                <a:latin typeface="Arial" panose="020B0604020202020204" pitchFamily="34" charset="0"/>
                <a:ea typeface="Aileron" charset="0"/>
                <a:cs typeface="Arial" panose="020B0604020202020204" pitchFamily="34" charset="0"/>
              </a:rPr>
              <a:t>EloRd</a:t>
            </a:r>
            <a:r>
              <a:rPr lang="en-GB" b="1" dirty="0">
                <a:solidFill>
                  <a:schemeClr val="accent1"/>
                </a:solidFill>
                <a:latin typeface="Arial" panose="020B0604020202020204" pitchFamily="34" charset="0"/>
                <a:ea typeface="Aileron" charset="0"/>
                <a:cs typeface="Arial" panose="020B0604020202020204" pitchFamily="34" charset="0"/>
              </a:rPr>
              <a:t> vs Rd</a:t>
            </a:r>
            <a:r>
              <a:rPr lang="en-GB" b="1" baseline="30000" dirty="0">
                <a:solidFill>
                  <a:schemeClr val="accent1"/>
                </a:solidFill>
                <a:latin typeface="Arial" panose="020B0604020202020204" pitchFamily="34" charset="0"/>
                <a:ea typeface="Aileron" charset="0"/>
                <a:cs typeface="Arial" panose="020B0604020202020204" pitchFamily="34" charset="0"/>
              </a:rPr>
              <a:t>2</a:t>
            </a:r>
            <a:endParaRPr kumimoji="0" lang="en-GB" sz="1800" b="1" i="0" u="none" strike="noStrike" kern="1200" cap="none" spc="0" normalizeH="0" baseline="30000" dirty="0">
              <a:ln>
                <a:noFill/>
              </a:ln>
              <a:solidFill>
                <a:schemeClr val="accent1"/>
              </a:solidFill>
              <a:effectLst/>
              <a:uLnTx/>
              <a:uFillTx/>
              <a:latin typeface="Arial" panose="020B0604020202020204" pitchFamily="34" charset="0"/>
              <a:ea typeface="Aileron" charset="0"/>
              <a:cs typeface="Arial" panose="020B0604020202020204" pitchFamily="34" charset="0"/>
            </a:endParaRPr>
          </a:p>
        </p:txBody>
      </p:sp>
      <p:sp>
        <p:nvSpPr>
          <p:cNvPr id="175" name="TextBox 174">
            <a:extLst>
              <a:ext uri="{FF2B5EF4-FFF2-40B4-BE49-F238E27FC236}">
                <a16:creationId xmlns:a16="http://schemas.microsoft.com/office/drawing/2014/main" id="{FCFEA251-AA38-55A1-D1BC-030D8BD14D1A}"/>
              </a:ext>
            </a:extLst>
          </p:cNvPr>
          <p:cNvSpPr txBox="1"/>
          <p:nvPr/>
        </p:nvSpPr>
        <p:spPr>
          <a:xfrm>
            <a:off x="6132942" y="258901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sp>
        <p:nvSpPr>
          <p:cNvPr id="176" name="TextBox 175">
            <a:extLst>
              <a:ext uri="{FF2B5EF4-FFF2-40B4-BE49-F238E27FC236}">
                <a16:creationId xmlns:a16="http://schemas.microsoft.com/office/drawing/2014/main" id="{E5F53873-4705-BA8D-A32C-4AA73132FEF8}"/>
              </a:ext>
            </a:extLst>
          </p:cNvPr>
          <p:cNvSpPr txBox="1"/>
          <p:nvPr/>
        </p:nvSpPr>
        <p:spPr>
          <a:xfrm>
            <a:off x="6258132"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321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325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77" name="TextBox 176">
            <a:extLst>
              <a:ext uri="{FF2B5EF4-FFF2-40B4-BE49-F238E27FC236}">
                <a16:creationId xmlns:a16="http://schemas.microsoft.com/office/drawing/2014/main" id="{E0D3E968-6723-9209-1B80-C3122D968D0D}"/>
              </a:ext>
            </a:extLst>
          </p:cNvPr>
          <p:cNvSpPr txBox="1"/>
          <p:nvPr/>
        </p:nvSpPr>
        <p:spPr>
          <a:xfrm>
            <a:off x="5447637" y="2963607"/>
            <a:ext cx="775226" cy="37394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KRd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Rd</a:t>
            </a:r>
          </a:p>
        </p:txBody>
      </p:sp>
      <p:sp>
        <p:nvSpPr>
          <p:cNvPr id="178" name="TextBox 177">
            <a:extLst>
              <a:ext uri="{FF2B5EF4-FFF2-40B4-BE49-F238E27FC236}">
                <a16:creationId xmlns:a16="http://schemas.microsoft.com/office/drawing/2014/main" id="{6A0A6339-87C7-6A54-D417-D9F8D4B208B2}"/>
              </a:ext>
            </a:extLst>
          </p:cNvPr>
          <p:cNvSpPr txBox="1"/>
          <p:nvPr/>
        </p:nvSpPr>
        <p:spPr>
          <a:xfrm>
            <a:off x="6336842" y="2719737"/>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79" name="TextBox 178">
            <a:extLst>
              <a:ext uri="{FF2B5EF4-FFF2-40B4-BE49-F238E27FC236}">
                <a16:creationId xmlns:a16="http://schemas.microsoft.com/office/drawing/2014/main" id="{5A54D625-FD3D-CDE5-2352-13FFB2CC6119}"/>
              </a:ext>
            </a:extLst>
          </p:cNvPr>
          <p:cNvSpPr txBox="1"/>
          <p:nvPr/>
        </p:nvSpPr>
        <p:spPr>
          <a:xfrm>
            <a:off x="7865564" y="2862160"/>
            <a:ext cx="955958"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180" name="TextBox 179">
            <a:extLst>
              <a:ext uri="{FF2B5EF4-FFF2-40B4-BE49-F238E27FC236}">
                <a16:creationId xmlns:a16="http://schemas.microsoft.com/office/drawing/2014/main" id="{56945A9A-9157-2736-C501-0CAF864C9A64}"/>
              </a:ext>
            </a:extLst>
          </p:cNvPr>
          <p:cNvSpPr txBox="1"/>
          <p:nvPr/>
        </p:nvSpPr>
        <p:spPr>
          <a:xfrm>
            <a:off x="6578293" y="2719737"/>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181" name="TextBox 180">
            <a:extLst>
              <a:ext uri="{FF2B5EF4-FFF2-40B4-BE49-F238E27FC236}">
                <a16:creationId xmlns:a16="http://schemas.microsoft.com/office/drawing/2014/main" id="{ECF93C84-3868-4DB7-56A6-5E21DB6F0A4E}"/>
              </a:ext>
            </a:extLst>
          </p:cNvPr>
          <p:cNvSpPr txBox="1"/>
          <p:nvPr/>
        </p:nvSpPr>
        <p:spPr>
          <a:xfrm>
            <a:off x="6790729"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82" name="TextBox 181">
            <a:extLst>
              <a:ext uri="{FF2B5EF4-FFF2-40B4-BE49-F238E27FC236}">
                <a16:creationId xmlns:a16="http://schemas.microsoft.com/office/drawing/2014/main" id="{70A6CF92-1C9C-5C5A-AEC4-DD19ABABA4FA}"/>
              </a:ext>
            </a:extLst>
          </p:cNvPr>
          <p:cNvSpPr txBox="1"/>
          <p:nvPr/>
        </p:nvSpPr>
        <p:spPr>
          <a:xfrm>
            <a:off x="7043717"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183" name="TextBox 182">
            <a:extLst>
              <a:ext uri="{FF2B5EF4-FFF2-40B4-BE49-F238E27FC236}">
                <a16:creationId xmlns:a16="http://schemas.microsoft.com/office/drawing/2014/main" id="{C037576B-DE3B-8ED6-7F2A-D3799F226CEA}"/>
              </a:ext>
            </a:extLst>
          </p:cNvPr>
          <p:cNvSpPr txBox="1"/>
          <p:nvPr/>
        </p:nvSpPr>
        <p:spPr>
          <a:xfrm>
            <a:off x="753483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84" name="TextBox 183">
            <a:extLst>
              <a:ext uri="{FF2B5EF4-FFF2-40B4-BE49-F238E27FC236}">
                <a16:creationId xmlns:a16="http://schemas.microsoft.com/office/drawing/2014/main" id="{5F42BFF8-040C-F2C3-7FD5-B0BC9C20597F}"/>
              </a:ext>
            </a:extLst>
          </p:cNvPr>
          <p:cNvSpPr txBox="1"/>
          <p:nvPr/>
        </p:nvSpPr>
        <p:spPr>
          <a:xfrm>
            <a:off x="7782116"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85" name="TextBox 184">
            <a:extLst>
              <a:ext uri="{FF2B5EF4-FFF2-40B4-BE49-F238E27FC236}">
                <a16:creationId xmlns:a16="http://schemas.microsoft.com/office/drawing/2014/main" id="{F973790F-6B97-719D-CBB3-1EC583C58E46}"/>
              </a:ext>
            </a:extLst>
          </p:cNvPr>
          <p:cNvSpPr txBox="1"/>
          <p:nvPr/>
        </p:nvSpPr>
        <p:spPr>
          <a:xfrm>
            <a:off x="8020860"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186" name="TextBox 185">
            <a:extLst>
              <a:ext uri="{FF2B5EF4-FFF2-40B4-BE49-F238E27FC236}">
                <a16:creationId xmlns:a16="http://schemas.microsoft.com/office/drawing/2014/main" id="{6DAC9D73-1500-9B11-1AF4-D0A3453CA331}"/>
              </a:ext>
            </a:extLst>
          </p:cNvPr>
          <p:cNvSpPr txBox="1"/>
          <p:nvPr/>
        </p:nvSpPr>
        <p:spPr>
          <a:xfrm>
            <a:off x="8261742"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187" name="TextBox 186">
            <a:extLst>
              <a:ext uri="{FF2B5EF4-FFF2-40B4-BE49-F238E27FC236}">
                <a16:creationId xmlns:a16="http://schemas.microsoft.com/office/drawing/2014/main" id="{922F3F60-20E6-2CED-A9A9-82E0F2E6298C}"/>
              </a:ext>
            </a:extLst>
          </p:cNvPr>
          <p:cNvSpPr txBox="1"/>
          <p:nvPr/>
        </p:nvSpPr>
        <p:spPr>
          <a:xfrm>
            <a:off x="8517961"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188" name="TextBox 187">
            <a:extLst>
              <a:ext uri="{FF2B5EF4-FFF2-40B4-BE49-F238E27FC236}">
                <a16:creationId xmlns:a16="http://schemas.microsoft.com/office/drawing/2014/main" id="{870187FA-B213-BAED-35EA-ED198F0F07A2}"/>
              </a:ext>
            </a:extLst>
          </p:cNvPr>
          <p:cNvSpPr txBox="1"/>
          <p:nvPr/>
        </p:nvSpPr>
        <p:spPr>
          <a:xfrm>
            <a:off x="9237604"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189" name="TextBox 188">
            <a:extLst>
              <a:ext uri="{FF2B5EF4-FFF2-40B4-BE49-F238E27FC236}">
                <a16:creationId xmlns:a16="http://schemas.microsoft.com/office/drawing/2014/main" id="{302E11D0-651A-BBE5-207E-A856471755B9}"/>
              </a:ext>
            </a:extLst>
          </p:cNvPr>
          <p:cNvSpPr txBox="1"/>
          <p:nvPr/>
        </p:nvSpPr>
        <p:spPr>
          <a:xfrm>
            <a:off x="9488313"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192" name="TextBox 191">
            <a:extLst>
              <a:ext uri="{FF2B5EF4-FFF2-40B4-BE49-F238E27FC236}">
                <a16:creationId xmlns:a16="http://schemas.microsoft.com/office/drawing/2014/main" id="{F27F2F3C-FD06-3ED7-E2F2-0AF4790B68C6}"/>
              </a:ext>
            </a:extLst>
          </p:cNvPr>
          <p:cNvSpPr txBox="1"/>
          <p:nvPr/>
        </p:nvSpPr>
        <p:spPr>
          <a:xfrm>
            <a:off x="7287098"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195" name="TextBox 194">
            <a:extLst>
              <a:ext uri="{FF2B5EF4-FFF2-40B4-BE49-F238E27FC236}">
                <a16:creationId xmlns:a16="http://schemas.microsoft.com/office/drawing/2014/main" id="{D1C14369-03BC-D9A7-6A18-2D7E21DAD3A6}"/>
              </a:ext>
            </a:extLst>
          </p:cNvPr>
          <p:cNvSpPr txBox="1"/>
          <p:nvPr/>
        </p:nvSpPr>
        <p:spPr>
          <a:xfrm>
            <a:off x="9520373" y="3088257"/>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96" name="TextBox 195">
            <a:extLst>
              <a:ext uri="{FF2B5EF4-FFF2-40B4-BE49-F238E27FC236}">
                <a16:creationId xmlns:a16="http://schemas.microsoft.com/office/drawing/2014/main" id="{71F89130-241A-BD72-BD42-11650AB74ADC}"/>
              </a:ext>
            </a:extLst>
          </p:cNvPr>
          <p:cNvSpPr txBox="1"/>
          <p:nvPr/>
        </p:nvSpPr>
        <p:spPr>
          <a:xfrm>
            <a:off x="9237604"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97" name="TextBox 196">
            <a:extLst>
              <a:ext uri="{FF2B5EF4-FFF2-40B4-BE49-F238E27FC236}">
                <a16:creationId xmlns:a16="http://schemas.microsoft.com/office/drawing/2014/main" id="{A49A09E1-B6B6-0BE6-39B4-03073244B1B8}"/>
              </a:ext>
            </a:extLst>
          </p:cNvPr>
          <p:cNvSpPr txBox="1"/>
          <p:nvPr/>
        </p:nvSpPr>
        <p:spPr>
          <a:xfrm>
            <a:off x="8517961"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98" name="TextBox 197">
            <a:extLst>
              <a:ext uri="{FF2B5EF4-FFF2-40B4-BE49-F238E27FC236}">
                <a16:creationId xmlns:a16="http://schemas.microsoft.com/office/drawing/2014/main" id="{AC08B2F9-783E-B2AD-1438-0A377633469C}"/>
              </a:ext>
            </a:extLst>
          </p:cNvPr>
          <p:cNvSpPr txBox="1"/>
          <p:nvPr/>
        </p:nvSpPr>
        <p:spPr>
          <a:xfrm>
            <a:off x="8261742"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99" name="TextBox 198">
            <a:extLst>
              <a:ext uri="{FF2B5EF4-FFF2-40B4-BE49-F238E27FC236}">
                <a16:creationId xmlns:a16="http://schemas.microsoft.com/office/drawing/2014/main" id="{EC9BBC8A-423F-7E19-E071-95F7886AD764}"/>
              </a:ext>
            </a:extLst>
          </p:cNvPr>
          <p:cNvSpPr txBox="1"/>
          <p:nvPr/>
        </p:nvSpPr>
        <p:spPr>
          <a:xfrm>
            <a:off x="8020860"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0" name="TextBox 199">
            <a:extLst>
              <a:ext uri="{FF2B5EF4-FFF2-40B4-BE49-F238E27FC236}">
                <a16:creationId xmlns:a16="http://schemas.microsoft.com/office/drawing/2014/main" id="{D8C6FB15-1EF9-433E-BC48-AACF8BE80BFE}"/>
              </a:ext>
            </a:extLst>
          </p:cNvPr>
          <p:cNvSpPr txBox="1"/>
          <p:nvPr/>
        </p:nvSpPr>
        <p:spPr>
          <a:xfrm>
            <a:off x="7782116"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1" name="TextBox 200">
            <a:extLst>
              <a:ext uri="{FF2B5EF4-FFF2-40B4-BE49-F238E27FC236}">
                <a16:creationId xmlns:a16="http://schemas.microsoft.com/office/drawing/2014/main" id="{2885D801-6014-AB57-AF8B-4A305A83CF18}"/>
              </a:ext>
            </a:extLst>
          </p:cNvPr>
          <p:cNvSpPr txBox="1"/>
          <p:nvPr/>
        </p:nvSpPr>
        <p:spPr>
          <a:xfrm>
            <a:off x="7534832"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58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2" name="TextBox 201">
            <a:extLst>
              <a:ext uri="{FF2B5EF4-FFF2-40B4-BE49-F238E27FC236}">
                <a16:creationId xmlns:a16="http://schemas.microsoft.com/office/drawing/2014/main" id="{C760FE31-28F5-E20F-482C-FDC7AF8EDE64}"/>
              </a:ext>
            </a:extLst>
          </p:cNvPr>
          <p:cNvSpPr txBox="1"/>
          <p:nvPr/>
        </p:nvSpPr>
        <p:spPr>
          <a:xfrm>
            <a:off x="7255038"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3" name="TextBox 202">
            <a:extLst>
              <a:ext uri="{FF2B5EF4-FFF2-40B4-BE49-F238E27FC236}">
                <a16:creationId xmlns:a16="http://schemas.microsoft.com/office/drawing/2014/main" id="{AB73C405-C516-D885-9A98-9BBA60FEEEA6}"/>
              </a:ext>
            </a:extLst>
          </p:cNvPr>
          <p:cNvSpPr txBox="1"/>
          <p:nvPr/>
        </p:nvSpPr>
        <p:spPr>
          <a:xfrm>
            <a:off x="7011657"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109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4" name="TextBox 203">
            <a:extLst>
              <a:ext uri="{FF2B5EF4-FFF2-40B4-BE49-F238E27FC236}">
                <a16:creationId xmlns:a16="http://schemas.microsoft.com/office/drawing/2014/main" id="{43FCE13B-4656-25A5-335B-F794125D10AF}"/>
              </a:ext>
            </a:extLst>
          </p:cNvPr>
          <p:cNvSpPr txBox="1"/>
          <p:nvPr/>
        </p:nvSpPr>
        <p:spPr>
          <a:xfrm>
            <a:off x="6758669"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159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5" name="TextBox 204">
            <a:extLst>
              <a:ext uri="{FF2B5EF4-FFF2-40B4-BE49-F238E27FC236}">
                <a16:creationId xmlns:a16="http://schemas.microsoft.com/office/drawing/2014/main" id="{CBC739AD-64EB-247D-1465-9C3648C1FAE6}"/>
              </a:ext>
            </a:extLst>
          </p:cNvPr>
          <p:cNvSpPr txBox="1"/>
          <p:nvPr/>
        </p:nvSpPr>
        <p:spPr>
          <a:xfrm>
            <a:off x="6510881" y="3088257"/>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217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6" name="TextBox 205">
            <a:extLst>
              <a:ext uri="{FF2B5EF4-FFF2-40B4-BE49-F238E27FC236}">
                <a16:creationId xmlns:a16="http://schemas.microsoft.com/office/drawing/2014/main" id="{E5D6B607-16B7-BF9E-7988-9C38479B9575}"/>
              </a:ext>
            </a:extLst>
          </p:cNvPr>
          <p:cNvSpPr txBox="1"/>
          <p:nvPr/>
        </p:nvSpPr>
        <p:spPr>
          <a:xfrm>
            <a:off x="8759261"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207" name="TextBox 206">
            <a:extLst>
              <a:ext uri="{FF2B5EF4-FFF2-40B4-BE49-F238E27FC236}">
                <a16:creationId xmlns:a16="http://schemas.microsoft.com/office/drawing/2014/main" id="{964B2CC5-BC25-34F2-EE2D-32DB0223D8E5}"/>
              </a:ext>
            </a:extLst>
          </p:cNvPr>
          <p:cNvSpPr txBox="1"/>
          <p:nvPr/>
        </p:nvSpPr>
        <p:spPr>
          <a:xfrm>
            <a:off x="8759261"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08" name="TextBox 207">
            <a:extLst>
              <a:ext uri="{FF2B5EF4-FFF2-40B4-BE49-F238E27FC236}">
                <a16:creationId xmlns:a16="http://schemas.microsoft.com/office/drawing/2014/main" id="{69710213-D9B2-42BC-E9EF-3F9A2A9AE317}"/>
              </a:ext>
            </a:extLst>
          </p:cNvPr>
          <p:cNvSpPr txBox="1"/>
          <p:nvPr/>
        </p:nvSpPr>
        <p:spPr>
          <a:xfrm>
            <a:off x="9000561"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209" name="TextBox 208">
            <a:extLst>
              <a:ext uri="{FF2B5EF4-FFF2-40B4-BE49-F238E27FC236}">
                <a16:creationId xmlns:a16="http://schemas.microsoft.com/office/drawing/2014/main" id="{1987DFDA-FA7A-36AC-DF71-552BD7AFD724}"/>
              </a:ext>
            </a:extLst>
          </p:cNvPr>
          <p:cNvSpPr txBox="1"/>
          <p:nvPr/>
        </p:nvSpPr>
        <p:spPr>
          <a:xfrm>
            <a:off x="9000561" y="3088257"/>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10" name="TextBox 209">
            <a:extLst>
              <a:ext uri="{FF2B5EF4-FFF2-40B4-BE49-F238E27FC236}">
                <a16:creationId xmlns:a16="http://schemas.microsoft.com/office/drawing/2014/main" id="{0BACD12D-8F22-0268-03C4-FC9A2B58384F}"/>
              </a:ext>
            </a:extLst>
          </p:cNvPr>
          <p:cNvSpPr txBox="1"/>
          <p:nvPr/>
        </p:nvSpPr>
        <p:spPr>
          <a:xfrm>
            <a:off x="9974088"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90</a:t>
            </a:r>
          </a:p>
        </p:txBody>
      </p:sp>
      <p:sp>
        <p:nvSpPr>
          <p:cNvPr id="211" name="TextBox 210">
            <a:extLst>
              <a:ext uri="{FF2B5EF4-FFF2-40B4-BE49-F238E27FC236}">
                <a16:creationId xmlns:a16="http://schemas.microsoft.com/office/drawing/2014/main" id="{34B0527B-E6D0-CE9C-889C-541AFA050172}"/>
              </a:ext>
            </a:extLst>
          </p:cNvPr>
          <p:cNvSpPr txBox="1"/>
          <p:nvPr/>
        </p:nvSpPr>
        <p:spPr>
          <a:xfrm>
            <a:off x="10006148" y="3088257"/>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12" name="TextBox 211">
            <a:extLst>
              <a:ext uri="{FF2B5EF4-FFF2-40B4-BE49-F238E27FC236}">
                <a16:creationId xmlns:a16="http://schemas.microsoft.com/office/drawing/2014/main" id="{FEBBDADB-CCC4-B014-08A1-9236886D85FF}"/>
              </a:ext>
            </a:extLst>
          </p:cNvPr>
          <p:cNvSpPr txBox="1"/>
          <p:nvPr/>
        </p:nvSpPr>
        <p:spPr>
          <a:xfrm>
            <a:off x="9732788" y="2719737"/>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84</a:t>
            </a:r>
          </a:p>
        </p:txBody>
      </p:sp>
      <p:sp>
        <p:nvSpPr>
          <p:cNvPr id="213" name="TextBox 212">
            <a:extLst>
              <a:ext uri="{FF2B5EF4-FFF2-40B4-BE49-F238E27FC236}">
                <a16:creationId xmlns:a16="http://schemas.microsoft.com/office/drawing/2014/main" id="{38779E56-6C5B-498B-1E61-C674FD15E916}"/>
              </a:ext>
            </a:extLst>
          </p:cNvPr>
          <p:cNvSpPr txBox="1"/>
          <p:nvPr/>
        </p:nvSpPr>
        <p:spPr>
          <a:xfrm>
            <a:off x="9764848" y="3088257"/>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14" name="TextBox 213">
            <a:extLst>
              <a:ext uri="{FF2B5EF4-FFF2-40B4-BE49-F238E27FC236}">
                <a16:creationId xmlns:a16="http://schemas.microsoft.com/office/drawing/2014/main" id="{FF7B6508-4503-DF62-61D3-2C494DF23B21}"/>
              </a:ext>
            </a:extLst>
          </p:cNvPr>
          <p:cNvSpPr txBox="1"/>
          <p:nvPr/>
        </p:nvSpPr>
        <p:spPr>
          <a:xfrm>
            <a:off x="6132942" y="138886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15" name="TextBox 214">
            <a:extLst>
              <a:ext uri="{FF2B5EF4-FFF2-40B4-BE49-F238E27FC236}">
                <a16:creationId xmlns:a16="http://schemas.microsoft.com/office/drawing/2014/main" id="{7A47BB23-7A5E-0509-2F3C-8E040533B6F5}"/>
              </a:ext>
            </a:extLst>
          </p:cNvPr>
          <p:cNvSpPr txBox="1"/>
          <p:nvPr/>
        </p:nvSpPr>
        <p:spPr>
          <a:xfrm>
            <a:off x="6132942" y="150887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0.9</a:t>
            </a:r>
          </a:p>
        </p:txBody>
      </p:sp>
      <p:sp>
        <p:nvSpPr>
          <p:cNvPr id="216" name="TextBox 215">
            <a:extLst>
              <a:ext uri="{FF2B5EF4-FFF2-40B4-BE49-F238E27FC236}">
                <a16:creationId xmlns:a16="http://schemas.microsoft.com/office/drawing/2014/main" id="{9CE5EF51-DF78-305E-39D8-E70A52601615}"/>
              </a:ext>
            </a:extLst>
          </p:cNvPr>
          <p:cNvSpPr txBox="1"/>
          <p:nvPr/>
        </p:nvSpPr>
        <p:spPr>
          <a:xfrm>
            <a:off x="6132942" y="246899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0.1</a:t>
            </a:r>
          </a:p>
        </p:txBody>
      </p:sp>
      <p:sp>
        <p:nvSpPr>
          <p:cNvPr id="217" name="TextBox 216">
            <a:extLst>
              <a:ext uri="{FF2B5EF4-FFF2-40B4-BE49-F238E27FC236}">
                <a16:creationId xmlns:a16="http://schemas.microsoft.com/office/drawing/2014/main" id="{8EFE8E72-5752-42A5-C00C-954241B43B53}"/>
              </a:ext>
            </a:extLst>
          </p:cNvPr>
          <p:cNvSpPr txBox="1"/>
          <p:nvPr/>
        </p:nvSpPr>
        <p:spPr>
          <a:xfrm>
            <a:off x="6132942" y="234898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218" name="TextBox 217">
            <a:extLst>
              <a:ext uri="{FF2B5EF4-FFF2-40B4-BE49-F238E27FC236}">
                <a16:creationId xmlns:a16="http://schemas.microsoft.com/office/drawing/2014/main" id="{31A056A8-F11C-7A94-3666-90B8F41D9AA2}"/>
              </a:ext>
            </a:extLst>
          </p:cNvPr>
          <p:cNvSpPr txBox="1"/>
          <p:nvPr/>
        </p:nvSpPr>
        <p:spPr>
          <a:xfrm>
            <a:off x="6132942" y="222896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0.3</a:t>
            </a:r>
          </a:p>
        </p:txBody>
      </p:sp>
      <p:sp>
        <p:nvSpPr>
          <p:cNvPr id="219" name="TextBox 218">
            <a:extLst>
              <a:ext uri="{FF2B5EF4-FFF2-40B4-BE49-F238E27FC236}">
                <a16:creationId xmlns:a16="http://schemas.microsoft.com/office/drawing/2014/main" id="{6BC313DB-3085-E403-130D-9CF8879146D4}"/>
              </a:ext>
            </a:extLst>
          </p:cNvPr>
          <p:cNvSpPr txBox="1"/>
          <p:nvPr/>
        </p:nvSpPr>
        <p:spPr>
          <a:xfrm>
            <a:off x="6132942" y="210895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220" name="TextBox 219">
            <a:extLst>
              <a:ext uri="{FF2B5EF4-FFF2-40B4-BE49-F238E27FC236}">
                <a16:creationId xmlns:a16="http://schemas.microsoft.com/office/drawing/2014/main" id="{1A817E8D-00A0-B0D0-B0FF-178B2C63B012}"/>
              </a:ext>
            </a:extLst>
          </p:cNvPr>
          <p:cNvSpPr txBox="1"/>
          <p:nvPr/>
        </p:nvSpPr>
        <p:spPr>
          <a:xfrm>
            <a:off x="6132942" y="198893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0.5</a:t>
            </a:r>
          </a:p>
        </p:txBody>
      </p:sp>
      <p:sp>
        <p:nvSpPr>
          <p:cNvPr id="221" name="TextBox 220">
            <a:extLst>
              <a:ext uri="{FF2B5EF4-FFF2-40B4-BE49-F238E27FC236}">
                <a16:creationId xmlns:a16="http://schemas.microsoft.com/office/drawing/2014/main" id="{9036E282-3F69-5126-D25D-6A014B731FD4}"/>
              </a:ext>
            </a:extLst>
          </p:cNvPr>
          <p:cNvSpPr txBox="1"/>
          <p:nvPr/>
        </p:nvSpPr>
        <p:spPr>
          <a:xfrm>
            <a:off x="6132942" y="186892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22" name="TextBox 221">
            <a:extLst>
              <a:ext uri="{FF2B5EF4-FFF2-40B4-BE49-F238E27FC236}">
                <a16:creationId xmlns:a16="http://schemas.microsoft.com/office/drawing/2014/main" id="{CC6E7B4F-99AC-7EB3-54FF-5E37424FAF86}"/>
              </a:ext>
            </a:extLst>
          </p:cNvPr>
          <p:cNvSpPr txBox="1"/>
          <p:nvPr/>
        </p:nvSpPr>
        <p:spPr>
          <a:xfrm>
            <a:off x="6132942" y="174890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0.7</a:t>
            </a:r>
          </a:p>
        </p:txBody>
      </p:sp>
      <p:sp>
        <p:nvSpPr>
          <p:cNvPr id="223" name="TextBox 222">
            <a:extLst>
              <a:ext uri="{FF2B5EF4-FFF2-40B4-BE49-F238E27FC236}">
                <a16:creationId xmlns:a16="http://schemas.microsoft.com/office/drawing/2014/main" id="{A5EFE373-611C-1D33-1678-B83A0C1916A9}"/>
              </a:ext>
            </a:extLst>
          </p:cNvPr>
          <p:cNvSpPr txBox="1"/>
          <p:nvPr/>
        </p:nvSpPr>
        <p:spPr>
          <a:xfrm>
            <a:off x="6132942" y="162889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graphicFrame>
        <p:nvGraphicFramePr>
          <p:cNvPr id="224" name="Table 223">
            <a:extLst>
              <a:ext uri="{FF2B5EF4-FFF2-40B4-BE49-F238E27FC236}">
                <a16:creationId xmlns:a16="http://schemas.microsoft.com/office/drawing/2014/main" id="{1CAFAFBE-85B4-203E-FD71-248D8D67B587}"/>
              </a:ext>
            </a:extLst>
          </p:cNvPr>
          <p:cNvGraphicFramePr>
            <a:graphicFrameLocks noGrp="1"/>
          </p:cNvGraphicFramePr>
          <p:nvPr>
            <p:extLst>
              <p:ext uri="{D42A27DB-BD31-4B8C-83A1-F6EECF244321}">
                <p14:modId xmlns:p14="http://schemas.microsoft.com/office/powerpoint/2010/main" val="1997660484"/>
              </p:ext>
            </p:extLst>
          </p:nvPr>
        </p:nvGraphicFramePr>
        <p:xfrm>
          <a:off x="8897451" y="1380193"/>
          <a:ext cx="2432230" cy="713073"/>
        </p:xfrm>
        <a:graphic>
          <a:graphicData uri="http://schemas.openxmlformats.org/drawingml/2006/table">
            <a:tbl>
              <a:tblPr firstRow="1" bandRow="1">
                <a:tableStyleId>{5C22544A-7EE6-4342-B048-85BDC9FD1C3A}</a:tableStyleId>
              </a:tblPr>
              <a:tblGrid>
                <a:gridCol w="1214828">
                  <a:extLst>
                    <a:ext uri="{9D8B030D-6E8A-4147-A177-3AD203B41FA5}">
                      <a16:colId xmlns:a16="http://schemas.microsoft.com/office/drawing/2014/main" val="20000"/>
                    </a:ext>
                  </a:extLst>
                </a:gridCol>
                <a:gridCol w="608701">
                  <a:extLst>
                    <a:ext uri="{9D8B030D-6E8A-4147-A177-3AD203B41FA5}">
                      <a16:colId xmlns:a16="http://schemas.microsoft.com/office/drawing/2014/main" val="20001"/>
                    </a:ext>
                  </a:extLst>
                </a:gridCol>
                <a:gridCol w="608701">
                  <a:extLst>
                    <a:ext uri="{9D8B030D-6E8A-4147-A177-3AD203B41FA5}">
                      <a16:colId xmlns:a16="http://schemas.microsoft.com/office/drawing/2014/main" val="20002"/>
                    </a:ext>
                  </a:extLst>
                </a:gridCol>
              </a:tblGrid>
              <a:tr h="145585">
                <a:tc>
                  <a:txBody>
                    <a:bodyPr/>
                    <a:lstStyle/>
                    <a:p>
                      <a:pPr marL="92075" marR="0" lvl="0" indent="0" algn="l" defTabSz="554235"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err="1">
                          <a:solidFill>
                            <a:schemeClr val="tx1"/>
                          </a:solidFill>
                          <a:effectLst/>
                          <a:latin typeface="Arial" panose="020B0604020202020204" pitchFamily="34" charset="0"/>
                          <a:cs typeface="Arial" panose="020B0604020202020204" pitchFamily="34" charset="0"/>
                        </a:rPr>
                        <a:t>ERd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(n=321)</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(n=325)</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Median PFS, months</a:t>
                      </a:r>
                      <a:br>
                        <a:rPr lang="en-GB" sz="700" b="1" i="0" u="none" strike="noStrike" dirty="0">
                          <a:solidFill>
                            <a:schemeClr val="tx1"/>
                          </a:solidFill>
                          <a:effectLst/>
                          <a:latin typeface="Arial" panose="020B0604020202020204" pitchFamily="34" charset="0"/>
                          <a:cs typeface="Arial" panose="020B0604020202020204" pitchFamily="34" charset="0"/>
                        </a:rPr>
                      </a:br>
                      <a:r>
                        <a:rPr lang="en-GB" sz="700" b="1" i="0" u="none" strike="noStrike" dirty="0">
                          <a:solidFill>
                            <a:schemeClr val="tx1"/>
                          </a:solidFill>
                          <a:effectLst/>
                          <a:latin typeface="Arial" panose="020B0604020202020204" pitchFamily="34" charset="0"/>
                          <a:cs typeface="Arial" panose="020B0604020202020204" pitchFamily="34" charset="0"/>
                        </a:rPr>
                        <a:t>(95% CI)</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19.4</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(16.6-22.3)</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dirty="0">
                          <a:solidFill>
                            <a:schemeClr val="tx1"/>
                          </a:solidFill>
                          <a:latin typeface="Arial" panose="020B0604020202020204" pitchFamily="34" charset="0"/>
                          <a:cs typeface="Arial" panose="020B0604020202020204" pitchFamily="34" charset="0"/>
                        </a:rPr>
                        <a:t>14.9</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(12.3-17.3)</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42798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HR for </a:t>
                      </a:r>
                      <a:r>
                        <a:rPr lang="en-GB" sz="700" b="1" i="0" u="none" strike="noStrike" dirty="0" err="1">
                          <a:solidFill>
                            <a:schemeClr val="tx1"/>
                          </a:solidFill>
                          <a:effectLst/>
                          <a:latin typeface="Arial" panose="020B0604020202020204" pitchFamily="34" charset="0"/>
                          <a:cs typeface="Arial" panose="020B0604020202020204" pitchFamily="34" charset="0"/>
                        </a:rPr>
                        <a:t>ERd</a:t>
                      </a:r>
                      <a:r>
                        <a:rPr lang="en-GB" sz="700" b="1" i="0" u="none" strike="noStrike" dirty="0">
                          <a:solidFill>
                            <a:schemeClr val="tx1"/>
                          </a:solidFill>
                          <a:effectLst/>
                          <a:latin typeface="Arial" panose="020B0604020202020204" pitchFamily="34" charset="0"/>
                          <a:cs typeface="Arial" panose="020B0604020202020204" pitchFamily="34" charset="0"/>
                        </a:rPr>
                        <a:t> vs Rd (95% CI)</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0.72 (0.60-0.87)</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68967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p=0.0005</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903225"/>
                  </a:ext>
                </a:extLst>
              </a:tr>
            </a:tbl>
          </a:graphicData>
        </a:graphic>
      </p:graphicFrame>
      <p:sp>
        <p:nvSpPr>
          <p:cNvPr id="225" name="TextBox 224">
            <a:extLst>
              <a:ext uri="{FF2B5EF4-FFF2-40B4-BE49-F238E27FC236}">
                <a16:creationId xmlns:a16="http://schemas.microsoft.com/office/drawing/2014/main" id="{16CF1A89-5DF7-76C7-9ECD-5BEDF23C7A29}"/>
              </a:ext>
            </a:extLst>
          </p:cNvPr>
          <p:cNvSpPr txBox="1"/>
          <p:nvPr/>
        </p:nvSpPr>
        <p:spPr>
          <a:xfrm>
            <a:off x="6699224" y="1204540"/>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a:t>
            </a:r>
          </a:p>
        </p:txBody>
      </p:sp>
      <p:sp>
        <p:nvSpPr>
          <p:cNvPr id="226" name="TextBox 225">
            <a:extLst>
              <a:ext uri="{FF2B5EF4-FFF2-40B4-BE49-F238E27FC236}">
                <a16:creationId xmlns:a16="http://schemas.microsoft.com/office/drawing/2014/main" id="{68BCC123-964B-B534-CACE-231FF865B088}"/>
              </a:ext>
            </a:extLst>
          </p:cNvPr>
          <p:cNvSpPr txBox="1"/>
          <p:nvPr/>
        </p:nvSpPr>
        <p:spPr>
          <a:xfrm rot="16200000">
            <a:off x="5377645" y="1935665"/>
            <a:ext cx="1199615"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 (probability)</a:t>
            </a:r>
          </a:p>
        </p:txBody>
      </p:sp>
      <p:sp>
        <p:nvSpPr>
          <p:cNvPr id="227" name="TextBox 226">
            <a:extLst>
              <a:ext uri="{FF2B5EF4-FFF2-40B4-BE49-F238E27FC236}">
                <a16:creationId xmlns:a16="http://schemas.microsoft.com/office/drawing/2014/main" id="{C2D8F7F9-9427-5154-D368-50FA5442B06D}"/>
              </a:ext>
            </a:extLst>
          </p:cNvPr>
          <p:cNvSpPr txBox="1"/>
          <p:nvPr/>
        </p:nvSpPr>
        <p:spPr>
          <a:xfrm>
            <a:off x="7187711" y="1204540"/>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2-year</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a:t>
            </a:r>
          </a:p>
        </p:txBody>
      </p:sp>
      <p:sp>
        <p:nvSpPr>
          <p:cNvPr id="228" name="TextBox 227">
            <a:extLst>
              <a:ext uri="{FF2B5EF4-FFF2-40B4-BE49-F238E27FC236}">
                <a16:creationId xmlns:a16="http://schemas.microsoft.com/office/drawing/2014/main" id="{C3C3B874-2AD8-760D-DFC2-5FE49BF63FED}"/>
              </a:ext>
            </a:extLst>
          </p:cNvPr>
          <p:cNvSpPr txBox="1"/>
          <p:nvPr/>
        </p:nvSpPr>
        <p:spPr>
          <a:xfrm>
            <a:off x="7682729" y="1204540"/>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3-year</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a:t>
            </a:r>
          </a:p>
        </p:txBody>
      </p:sp>
      <p:sp>
        <p:nvSpPr>
          <p:cNvPr id="229" name="TextBox 228">
            <a:extLst>
              <a:ext uri="{FF2B5EF4-FFF2-40B4-BE49-F238E27FC236}">
                <a16:creationId xmlns:a16="http://schemas.microsoft.com/office/drawing/2014/main" id="{E86A7BAD-2A7C-33FE-D1CC-51202AB891A8}"/>
              </a:ext>
            </a:extLst>
          </p:cNvPr>
          <p:cNvSpPr txBox="1"/>
          <p:nvPr/>
        </p:nvSpPr>
        <p:spPr>
          <a:xfrm>
            <a:off x="8152629" y="1204540"/>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4-year</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a:t>
            </a:r>
          </a:p>
        </p:txBody>
      </p:sp>
      <p:sp>
        <p:nvSpPr>
          <p:cNvPr id="230" name="TextBox 229">
            <a:extLst>
              <a:ext uri="{FF2B5EF4-FFF2-40B4-BE49-F238E27FC236}">
                <a16:creationId xmlns:a16="http://schemas.microsoft.com/office/drawing/2014/main" id="{FA902556-AA76-3C3B-DC93-C2DB8177F697}"/>
              </a:ext>
            </a:extLst>
          </p:cNvPr>
          <p:cNvSpPr txBox="1"/>
          <p:nvPr/>
        </p:nvSpPr>
        <p:spPr>
          <a:xfrm>
            <a:off x="8641579" y="1204540"/>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5-year</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PFS</a:t>
            </a:r>
          </a:p>
        </p:txBody>
      </p:sp>
      <p:sp>
        <p:nvSpPr>
          <p:cNvPr id="231" name="TextBox 230">
            <a:extLst>
              <a:ext uri="{FF2B5EF4-FFF2-40B4-BE49-F238E27FC236}">
                <a16:creationId xmlns:a16="http://schemas.microsoft.com/office/drawing/2014/main" id="{124AE4AC-B443-9AF8-C0A8-E1F853D5C2D6}"/>
              </a:ext>
            </a:extLst>
          </p:cNvPr>
          <p:cNvSpPr txBox="1"/>
          <p:nvPr/>
        </p:nvSpPr>
        <p:spPr>
          <a:xfrm>
            <a:off x="6132942" y="496007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sp>
        <p:nvSpPr>
          <p:cNvPr id="232" name="TextBox 231">
            <a:extLst>
              <a:ext uri="{FF2B5EF4-FFF2-40B4-BE49-F238E27FC236}">
                <a16:creationId xmlns:a16="http://schemas.microsoft.com/office/drawing/2014/main" id="{ACD42D1A-AF7A-E4F7-D3E5-D55347BB1D25}"/>
              </a:ext>
            </a:extLst>
          </p:cNvPr>
          <p:cNvSpPr txBox="1"/>
          <p:nvPr/>
        </p:nvSpPr>
        <p:spPr>
          <a:xfrm>
            <a:off x="6258132"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321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325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33" name="TextBox 232">
            <a:extLst>
              <a:ext uri="{FF2B5EF4-FFF2-40B4-BE49-F238E27FC236}">
                <a16:creationId xmlns:a16="http://schemas.microsoft.com/office/drawing/2014/main" id="{5ADFAEC2-C878-06A0-D425-ACC6D00E3BC4}"/>
              </a:ext>
            </a:extLst>
          </p:cNvPr>
          <p:cNvSpPr txBox="1"/>
          <p:nvPr/>
        </p:nvSpPr>
        <p:spPr>
          <a:xfrm>
            <a:off x="5447637" y="5334668"/>
            <a:ext cx="775226" cy="37394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KRd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Rd</a:t>
            </a:r>
          </a:p>
        </p:txBody>
      </p:sp>
      <p:sp>
        <p:nvSpPr>
          <p:cNvPr id="234" name="TextBox 233">
            <a:extLst>
              <a:ext uri="{FF2B5EF4-FFF2-40B4-BE49-F238E27FC236}">
                <a16:creationId xmlns:a16="http://schemas.microsoft.com/office/drawing/2014/main" id="{D932B9EF-54BE-96D9-CD3B-4B8E816E4CB8}"/>
              </a:ext>
            </a:extLst>
          </p:cNvPr>
          <p:cNvSpPr txBox="1"/>
          <p:nvPr/>
        </p:nvSpPr>
        <p:spPr>
          <a:xfrm>
            <a:off x="6336842" y="509079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35" name="TextBox 234">
            <a:extLst>
              <a:ext uri="{FF2B5EF4-FFF2-40B4-BE49-F238E27FC236}">
                <a16:creationId xmlns:a16="http://schemas.microsoft.com/office/drawing/2014/main" id="{8C690DAC-8310-4460-752B-BD4BE5C441E9}"/>
              </a:ext>
            </a:extLst>
          </p:cNvPr>
          <p:cNvSpPr txBox="1"/>
          <p:nvPr/>
        </p:nvSpPr>
        <p:spPr>
          <a:xfrm>
            <a:off x="7865564" y="5233221"/>
            <a:ext cx="955958"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236" name="TextBox 235">
            <a:extLst>
              <a:ext uri="{FF2B5EF4-FFF2-40B4-BE49-F238E27FC236}">
                <a16:creationId xmlns:a16="http://schemas.microsoft.com/office/drawing/2014/main" id="{860CE8E7-DD04-088A-7ACB-26974DB607BF}"/>
              </a:ext>
            </a:extLst>
          </p:cNvPr>
          <p:cNvSpPr txBox="1"/>
          <p:nvPr/>
        </p:nvSpPr>
        <p:spPr>
          <a:xfrm>
            <a:off x="6578293" y="509079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237" name="TextBox 236">
            <a:extLst>
              <a:ext uri="{FF2B5EF4-FFF2-40B4-BE49-F238E27FC236}">
                <a16:creationId xmlns:a16="http://schemas.microsoft.com/office/drawing/2014/main" id="{E5BF4A73-EE71-12DD-21D1-4EC32D4B7AFC}"/>
              </a:ext>
            </a:extLst>
          </p:cNvPr>
          <p:cNvSpPr txBox="1"/>
          <p:nvPr/>
        </p:nvSpPr>
        <p:spPr>
          <a:xfrm>
            <a:off x="6790729"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238" name="TextBox 237">
            <a:extLst>
              <a:ext uri="{FF2B5EF4-FFF2-40B4-BE49-F238E27FC236}">
                <a16:creationId xmlns:a16="http://schemas.microsoft.com/office/drawing/2014/main" id="{E0E8ADA8-F259-5FB1-336E-4BBCC2D5F040}"/>
              </a:ext>
            </a:extLst>
          </p:cNvPr>
          <p:cNvSpPr txBox="1"/>
          <p:nvPr/>
        </p:nvSpPr>
        <p:spPr>
          <a:xfrm>
            <a:off x="7043717"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239" name="TextBox 238">
            <a:extLst>
              <a:ext uri="{FF2B5EF4-FFF2-40B4-BE49-F238E27FC236}">
                <a16:creationId xmlns:a16="http://schemas.microsoft.com/office/drawing/2014/main" id="{5A26EF4C-AA1B-B044-1BDB-AA560D21D533}"/>
              </a:ext>
            </a:extLst>
          </p:cNvPr>
          <p:cNvSpPr txBox="1"/>
          <p:nvPr/>
        </p:nvSpPr>
        <p:spPr>
          <a:xfrm>
            <a:off x="7534832"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240" name="TextBox 239">
            <a:extLst>
              <a:ext uri="{FF2B5EF4-FFF2-40B4-BE49-F238E27FC236}">
                <a16:creationId xmlns:a16="http://schemas.microsoft.com/office/drawing/2014/main" id="{21AE42E3-A0F9-7374-755A-7925499463A5}"/>
              </a:ext>
            </a:extLst>
          </p:cNvPr>
          <p:cNvSpPr txBox="1"/>
          <p:nvPr/>
        </p:nvSpPr>
        <p:spPr>
          <a:xfrm>
            <a:off x="7782116"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241" name="TextBox 240">
            <a:extLst>
              <a:ext uri="{FF2B5EF4-FFF2-40B4-BE49-F238E27FC236}">
                <a16:creationId xmlns:a16="http://schemas.microsoft.com/office/drawing/2014/main" id="{C021E28F-21F1-27A6-C8A2-C3056EDE7881}"/>
              </a:ext>
            </a:extLst>
          </p:cNvPr>
          <p:cNvSpPr txBox="1"/>
          <p:nvPr/>
        </p:nvSpPr>
        <p:spPr>
          <a:xfrm>
            <a:off x="8020860"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242" name="TextBox 241">
            <a:extLst>
              <a:ext uri="{FF2B5EF4-FFF2-40B4-BE49-F238E27FC236}">
                <a16:creationId xmlns:a16="http://schemas.microsoft.com/office/drawing/2014/main" id="{D0CEC197-83D4-2C3E-AA32-80FCD08A09BC}"/>
              </a:ext>
            </a:extLst>
          </p:cNvPr>
          <p:cNvSpPr txBox="1"/>
          <p:nvPr/>
        </p:nvSpPr>
        <p:spPr>
          <a:xfrm>
            <a:off x="8261742"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243" name="TextBox 242">
            <a:extLst>
              <a:ext uri="{FF2B5EF4-FFF2-40B4-BE49-F238E27FC236}">
                <a16:creationId xmlns:a16="http://schemas.microsoft.com/office/drawing/2014/main" id="{5492B7C3-EDA0-3754-1B90-8C65253E1177}"/>
              </a:ext>
            </a:extLst>
          </p:cNvPr>
          <p:cNvSpPr txBox="1"/>
          <p:nvPr/>
        </p:nvSpPr>
        <p:spPr>
          <a:xfrm>
            <a:off x="8517961"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244" name="TextBox 243">
            <a:extLst>
              <a:ext uri="{FF2B5EF4-FFF2-40B4-BE49-F238E27FC236}">
                <a16:creationId xmlns:a16="http://schemas.microsoft.com/office/drawing/2014/main" id="{9008A0A2-DBE6-6069-7F72-1F759564E4BB}"/>
              </a:ext>
            </a:extLst>
          </p:cNvPr>
          <p:cNvSpPr txBox="1"/>
          <p:nvPr/>
        </p:nvSpPr>
        <p:spPr>
          <a:xfrm>
            <a:off x="9237604"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245" name="TextBox 244">
            <a:extLst>
              <a:ext uri="{FF2B5EF4-FFF2-40B4-BE49-F238E27FC236}">
                <a16:creationId xmlns:a16="http://schemas.microsoft.com/office/drawing/2014/main" id="{14FB748B-9B73-244B-9AF6-8B25665C62A0}"/>
              </a:ext>
            </a:extLst>
          </p:cNvPr>
          <p:cNvSpPr txBox="1"/>
          <p:nvPr/>
        </p:nvSpPr>
        <p:spPr>
          <a:xfrm>
            <a:off x="9488313"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246" name="TextBox 245">
            <a:extLst>
              <a:ext uri="{FF2B5EF4-FFF2-40B4-BE49-F238E27FC236}">
                <a16:creationId xmlns:a16="http://schemas.microsoft.com/office/drawing/2014/main" id="{E6138E11-DA35-EE9B-6105-41CE143B899F}"/>
              </a:ext>
            </a:extLst>
          </p:cNvPr>
          <p:cNvSpPr txBox="1"/>
          <p:nvPr/>
        </p:nvSpPr>
        <p:spPr>
          <a:xfrm>
            <a:off x="7287098"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247" name="TextBox 246">
            <a:extLst>
              <a:ext uri="{FF2B5EF4-FFF2-40B4-BE49-F238E27FC236}">
                <a16:creationId xmlns:a16="http://schemas.microsoft.com/office/drawing/2014/main" id="{6E5E0FA9-692E-887F-E6B5-4EAC40901887}"/>
              </a:ext>
            </a:extLst>
          </p:cNvPr>
          <p:cNvSpPr txBox="1"/>
          <p:nvPr/>
        </p:nvSpPr>
        <p:spPr>
          <a:xfrm>
            <a:off x="9488313" y="545931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48" name="TextBox 247">
            <a:extLst>
              <a:ext uri="{FF2B5EF4-FFF2-40B4-BE49-F238E27FC236}">
                <a16:creationId xmlns:a16="http://schemas.microsoft.com/office/drawing/2014/main" id="{46CB102E-37E8-654B-BC0C-4483C3160CC8}"/>
              </a:ext>
            </a:extLst>
          </p:cNvPr>
          <p:cNvSpPr txBox="1"/>
          <p:nvPr/>
        </p:nvSpPr>
        <p:spPr>
          <a:xfrm>
            <a:off x="9237604" y="545931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49" name="TextBox 248">
            <a:extLst>
              <a:ext uri="{FF2B5EF4-FFF2-40B4-BE49-F238E27FC236}">
                <a16:creationId xmlns:a16="http://schemas.microsoft.com/office/drawing/2014/main" id="{5B345EBA-BFB7-891E-3046-F939F24DF571}"/>
              </a:ext>
            </a:extLst>
          </p:cNvPr>
          <p:cNvSpPr txBox="1"/>
          <p:nvPr/>
        </p:nvSpPr>
        <p:spPr>
          <a:xfrm>
            <a:off x="8485901"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0" name="TextBox 249">
            <a:extLst>
              <a:ext uri="{FF2B5EF4-FFF2-40B4-BE49-F238E27FC236}">
                <a16:creationId xmlns:a16="http://schemas.microsoft.com/office/drawing/2014/main" id="{E508355E-4E9A-D783-42BC-AB5065501A3E}"/>
              </a:ext>
            </a:extLst>
          </p:cNvPr>
          <p:cNvSpPr txBox="1"/>
          <p:nvPr/>
        </p:nvSpPr>
        <p:spPr>
          <a:xfrm>
            <a:off x="8229682"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128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1" name="TextBox 250">
            <a:extLst>
              <a:ext uri="{FF2B5EF4-FFF2-40B4-BE49-F238E27FC236}">
                <a16:creationId xmlns:a16="http://schemas.microsoft.com/office/drawing/2014/main" id="{AC554E43-97FA-A95A-141F-7A82AFBA556E}"/>
              </a:ext>
            </a:extLst>
          </p:cNvPr>
          <p:cNvSpPr txBox="1"/>
          <p:nvPr/>
        </p:nvSpPr>
        <p:spPr>
          <a:xfrm>
            <a:off x="7988800"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142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2" name="TextBox 251">
            <a:extLst>
              <a:ext uri="{FF2B5EF4-FFF2-40B4-BE49-F238E27FC236}">
                <a16:creationId xmlns:a16="http://schemas.microsoft.com/office/drawing/2014/main" id="{96E53152-E08E-E5D2-DCCA-8C2509648DB1}"/>
              </a:ext>
            </a:extLst>
          </p:cNvPr>
          <p:cNvSpPr txBox="1"/>
          <p:nvPr/>
        </p:nvSpPr>
        <p:spPr>
          <a:xfrm>
            <a:off x="7750056"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159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3" name="TextBox 252">
            <a:extLst>
              <a:ext uri="{FF2B5EF4-FFF2-40B4-BE49-F238E27FC236}">
                <a16:creationId xmlns:a16="http://schemas.microsoft.com/office/drawing/2014/main" id="{CBFD4C17-985A-4B66-A658-D5C8FFD0CA6F}"/>
              </a:ext>
            </a:extLst>
          </p:cNvPr>
          <p:cNvSpPr txBox="1"/>
          <p:nvPr/>
        </p:nvSpPr>
        <p:spPr>
          <a:xfrm>
            <a:off x="7502772"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184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4" name="TextBox 253">
            <a:extLst>
              <a:ext uri="{FF2B5EF4-FFF2-40B4-BE49-F238E27FC236}">
                <a16:creationId xmlns:a16="http://schemas.microsoft.com/office/drawing/2014/main" id="{4F2C028D-5D37-D056-B299-CE3AB7D14F83}"/>
              </a:ext>
            </a:extLst>
          </p:cNvPr>
          <p:cNvSpPr txBox="1"/>
          <p:nvPr/>
        </p:nvSpPr>
        <p:spPr>
          <a:xfrm>
            <a:off x="7255038"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208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5" name="TextBox 254">
            <a:extLst>
              <a:ext uri="{FF2B5EF4-FFF2-40B4-BE49-F238E27FC236}">
                <a16:creationId xmlns:a16="http://schemas.microsoft.com/office/drawing/2014/main" id="{F4C6703B-CFEE-ED8D-6A76-5C7354D8EFCB}"/>
              </a:ext>
            </a:extLst>
          </p:cNvPr>
          <p:cNvSpPr txBox="1"/>
          <p:nvPr/>
        </p:nvSpPr>
        <p:spPr>
          <a:xfrm>
            <a:off x="7011657"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228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6" name="TextBox 255">
            <a:extLst>
              <a:ext uri="{FF2B5EF4-FFF2-40B4-BE49-F238E27FC236}">
                <a16:creationId xmlns:a16="http://schemas.microsoft.com/office/drawing/2014/main" id="{42DAD869-A8E0-F64E-1251-AE368AAD2EC1}"/>
              </a:ext>
            </a:extLst>
          </p:cNvPr>
          <p:cNvSpPr txBox="1"/>
          <p:nvPr/>
        </p:nvSpPr>
        <p:spPr>
          <a:xfrm>
            <a:off x="6758669"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283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255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7" name="TextBox 256">
            <a:extLst>
              <a:ext uri="{FF2B5EF4-FFF2-40B4-BE49-F238E27FC236}">
                <a16:creationId xmlns:a16="http://schemas.microsoft.com/office/drawing/2014/main" id="{AFF17A54-4DA9-D3A9-DA9D-FA981F6C1BC6}"/>
              </a:ext>
            </a:extLst>
          </p:cNvPr>
          <p:cNvSpPr txBox="1"/>
          <p:nvPr/>
        </p:nvSpPr>
        <p:spPr>
          <a:xfrm>
            <a:off x="6510881"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287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58" name="TextBox 257">
            <a:extLst>
              <a:ext uri="{FF2B5EF4-FFF2-40B4-BE49-F238E27FC236}">
                <a16:creationId xmlns:a16="http://schemas.microsoft.com/office/drawing/2014/main" id="{A49BE5C8-5EAC-E8AD-2C8F-A37A40AFDA96}"/>
              </a:ext>
            </a:extLst>
          </p:cNvPr>
          <p:cNvSpPr txBox="1"/>
          <p:nvPr/>
        </p:nvSpPr>
        <p:spPr>
          <a:xfrm>
            <a:off x="8759261"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259" name="TextBox 258">
            <a:extLst>
              <a:ext uri="{FF2B5EF4-FFF2-40B4-BE49-F238E27FC236}">
                <a16:creationId xmlns:a16="http://schemas.microsoft.com/office/drawing/2014/main" id="{95B2CB2C-4D3E-F636-F46B-D151C0D1A10C}"/>
              </a:ext>
            </a:extLst>
          </p:cNvPr>
          <p:cNvSpPr txBox="1"/>
          <p:nvPr/>
        </p:nvSpPr>
        <p:spPr>
          <a:xfrm>
            <a:off x="8727201"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60" name="TextBox 259">
            <a:extLst>
              <a:ext uri="{FF2B5EF4-FFF2-40B4-BE49-F238E27FC236}">
                <a16:creationId xmlns:a16="http://schemas.microsoft.com/office/drawing/2014/main" id="{64DB3466-9C22-099E-CFAA-D4C45CE49CA0}"/>
              </a:ext>
            </a:extLst>
          </p:cNvPr>
          <p:cNvSpPr txBox="1"/>
          <p:nvPr/>
        </p:nvSpPr>
        <p:spPr>
          <a:xfrm>
            <a:off x="9000561"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261" name="TextBox 260">
            <a:extLst>
              <a:ext uri="{FF2B5EF4-FFF2-40B4-BE49-F238E27FC236}">
                <a16:creationId xmlns:a16="http://schemas.microsoft.com/office/drawing/2014/main" id="{FC1FE23F-9C70-2349-8A43-CA5B754C171D}"/>
              </a:ext>
            </a:extLst>
          </p:cNvPr>
          <p:cNvSpPr txBox="1"/>
          <p:nvPr/>
        </p:nvSpPr>
        <p:spPr>
          <a:xfrm>
            <a:off x="8968501" y="5459318"/>
            <a:ext cx="26506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86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62" name="TextBox 261">
            <a:extLst>
              <a:ext uri="{FF2B5EF4-FFF2-40B4-BE49-F238E27FC236}">
                <a16:creationId xmlns:a16="http://schemas.microsoft.com/office/drawing/2014/main" id="{AA9ED0A7-4198-F11D-8075-4D204A417ACF}"/>
              </a:ext>
            </a:extLst>
          </p:cNvPr>
          <p:cNvSpPr txBox="1"/>
          <p:nvPr/>
        </p:nvSpPr>
        <p:spPr>
          <a:xfrm>
            <a:off x="9974088"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90</a:t>
            </a:r>
          </a:p>
        </p:txBody>
      </p:sp>
      <p:sp>
        <p:nvSpPr>
          <p:cNvPr id="263" name="TextBox 262">
            <a:extLst>
              <a:ext uri="{FF2B5EF4-FFF2-40B4-BE49-F238E27FC236}">
                <a16:creationId xmlns:a16="http://schemas.microsoft.com/office/drawing/2014/main" id="{5E40DF96-0F39-4948-73A5-92A5370FBDE5}"/>
              </a:ext>
            </a:extLst>
          </p:cNvPr>
          <p:cNvSpPr txBox="1"/>
          <p:nvPr/>
        </p:nvSpPr>
        <p:spPr>
          <a:xfrm>
            <a:off x="10006148" y="545931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64" name="TextBox 263">
            <a:extLst>
              <a:ext uri="{FF2B5EF4-FFF2-40B4-BE49-F238E27FC236}">
                <a16:creationId xmlns:a16="http://schemas.microsoft.com/office/drawing/2014/main" id="{4CADBF62-871F-51CB-9006-4914FDFB5477}"/>
              </a:ext>
            </a:extLst>
          </p:cNvPr>
          <p:cNvSpPr txBox="1"/>
          <p:nvPr/>
        </p:nvSpPr>
        <p:spPr>
          <a:xfrm>
            <a:off x="9732788" y="509079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84</a:t>
            </a:r>
          </a:p>
        </p:txBody>
      </p:sp>
      <p:sp>
        <p:nvSpPr>
          <p:cNvPr id="265" name="TextBox 264">
            <a:extLst>
              <a:ext uri="{FF2B5EF4-FFF2-40B4-BE49-F238E27FC236}">
                <a16:creationId xmlns:a16="http://schemas.microsoft.com/office/drawing/2014/main" id="{DF4E4D56-1B0B-DC5C-8C40-9E533084BE80}"/>
              </a:ext>
            </a:extLst>
          </p:cNvPr>
          <p:cNvSpPr txBox="1"/>
          <p:nvPr/>
        </p:nvSpPr>
        <p:spPr>
          <a:xfrm>
            <a:off x="9764848" y="545931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266" name="TextBox 265">
            <a:extLst>
              <a:ext uri="{FF2B5EF4-FFF2-40B4-BE49-F238E27FC236}">
                <a16:creationId xmlns:a16="http://schemas.microsoft.com/office/drawing/2014/main" id="{43F909C0-1A49-BCF1-5EE4-4CF5DDEE73A3}"/>
              </a:ext>
            </a:extLst>
          </p:cNvPr>
          <p:cNvSpPr txBox="1"/>
          <p:nvPr/>
        </p:nvSpPr>
        <p:spPr>
          <a:xfrm>
            <a:off x="6132942" y="375992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67" name="TextBox 266">
            <a:extLst>
              <a:ext uri="{FF2B5EF4-FFF2-40B4-BE49-F238E27FC236}">
                <a16:creationId xmlns:a16="http://schemas.microsoft.com/office/drawing/2014/main" id="{BDA378C9-0D84-B763-B839-BDB971F0F58C}"/>
              </a:ext>
            </a:extLst>
          </p:cNvPr>
          <p:cNvSpPr txBox="1"/>
          <p:nvPr/>
        </p:nvSpPr>
        <p:spPr>
          <a:xfrm>
            <a:off x="6132942" y="387993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0.9</a:t>
            </a:r>
          </a:p>
        </p:txBody>
      </p:sp>
      <p:sp>
        <p:nvSpPr>
          <p:cNvPr id="268" name="TextBox 267">
            <a:extLst>
              <a:ext uri="{FF2B5EF4-FFF2-40B4-BE49-F238E27FC236}">
                <a16:creationId xmlns:a16="http://schemas.microsoft.com/office/drawing/2014/main" id="{DC713106-CC6E-15A1-08DC-13FEA5C808CB}"/>
              </a:ext>
            </a:extLst>
          </p:cNvPr>
          <p:cNvSpPr txBox="1"/>
          <p:nvPr/>
        </p:nvSpPr>
        <p:spPr>
          <a:xfrm>
            <a:off x="6132942" y="484005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0.1</a:t>
            </a:r>
          </a:p>
        </p:txBody>
      </p:sp>
      <p:sp>
        <p:nvSpPr>
          <p:cNvPr id="269" name="TextBox 268">
            <a:extLst>
              <a:ext uri="{FF2B5EF4-FFF2-40B4-BE49-F238E27FC236}">
                <a16:creationId xmlns:a16="http://schemas.microsoft.com/office/drawing/2014/main" id="{336C65CD-9ED0-AD50-1E16-8C6241B18B68}"/>
              </a:ext>
            </a:extLst>
          </p:cNvPr>
          <p:cNvSpPr txBox="1"/>
          <p:nvPr/>
        </p:nvSpPr>
        <p:spPr>
          <a:xfrm>
            <a:off x="6132942" y="472004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270" name="TextBox 269">
            <a:extLst>
              <a:ext uri="{FF2B5EF4-FFF2-40B4-BE49-F238E27FC236}">
                <a16:creationId xmlns:a16="http://schemas.microsoft.com/office/drawing/2014/main" id="{7D81ED8B-6894-1E7E-0A11-F48BEBA8A1C2}"/>
              </a:ext>
            </a:extLst>
          </p:cNvPr>
          <p:cNvSpPr txBox="1"/>
          <p:nvPr/>
        </p:nvSpPr>
        <p:spPr>
          <a:xfrm>
            <a:off x="6132942" y="460002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0.3</a:t>
            </a:r>
          </a:p>
        </p:txBody>
      </p:sp>
      <p:sp>
        <p:nvSpPr>
          <p:cNvPr id="271" name="TextBox 270">
            <a:extLst>
              <a:ext uri="{FF2B5EF4-FFF2-40B4-BE49-F238E27FC236}">
                <a16:creationId xmlns:a16="http://schemas.microsoft.com/office/drawing/2014/main" id="{12830D65-1A28-C78F-D01A-DE099DCCCB4D}"/>
              </a:ext>
            </a:extLst>
          </p:cNvPr>
          <p:cNvSpPr txBox="1"/>
          <p:nvPr/>
        </p:nvSpPr>
        <p:spPr>
          <a:xfrm>
            <a:off x="6132942" y="448001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272" name="TextBox 271">
            <a:extLst>
              <a:ext uri="{FF2B5EF4-FFF2-40B4-BE49-F238E27FC236}">
                <a16:creationId xmlns:a16="http://schemas.microsoft.com/office/drawing/2014/main" id="{3BC9FA18-3858-5F9E-97E1-4CE3AF2B4D22}"/>
              </a:ext>
            </a:extLst>
          </p:cNvPr>
          <p:cNvSpPr txBox="1"/>
          <p:nvPr/>
        </p:nvSpPr>
        <p:spPr>
          <a:xfrm>
            <a:off x="6132942" y="435999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0.5</a:t>
            </a:r>
          </a:p>
        </p:txBody>
      </p:sp>
      <p:sp>
        <p:nvSpPr>
          <p:cNvPr id="273" name="TextBox 272">
            <a:extLst>
              <a:ext uri="{FF2B5EF4-FFF2-40B4-BE49-F238E27FC236}">
                <a16:creationId xmlns:a16="http://schemas.microsoft.com/office/drawing/2014/main" id="{7E8D028F-2F88-0BC9-AC4A-EF1F1E9E0F28}"/>
              </a:ext>
            </a:extLst>
          </p:cNvPr>
          <p:cNvSpPr txBox="1"/>
          <p:nvPr/>
        </p:nvSpPr>
        <p:spPr>
          <a:xfrm>
            <a:off x="6132942" y="423998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74" name="TextBox 273">
            <a:extLst>
              <a:ext uri="{FF2B5EF4-FFF2-40B4-BE49-F238E27FC236}">
                <a16:creationId xmlns:a16="http://schemas.microsoft.com/office/drawing/2014/main" id="{04D2996C-4048-960B-06B3-C1AD8B251499}"/>
              </a:ext>
            </a:extLst>
          </p:cNvPr>
          <p:cNvSpPr txBox="1"/>
          <p:nvPr/>
        </p:nvSpPr>
        <p:spPr>
          <a:xfrm>
            <a:off x="6132942" y="4119966"/>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0.7</a:t>
            </a:r>
          </a:p>
        </p:txBody>
      </p:sp>
      <p:sp>
        <p:nvSpPr>
          <p:cNvPr id="275" name="TextBox 274">
            <a:extLst>
              <a:ext uri="{FF2B5EF4-FFF2-40B4-BE49-F238E27FC236}">
                <a16:creationId xmlns:a16="http://schemas.microsoft.com/office/drawing/2014/main" id="{97B294DC-CDD8-1A46-6329-F74200AE1E91}"/>
              </a:ext>
            </a:extLst>
          </p:cNvPr>
          <p:cNvSpPr txBox="1"/>
          <p:nvPr/>
        </p:nvSpPr>
        <p:spPr>
          <a:xfrm>
            <a:off x="6132942" y="3999951"/>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graphicFrame>
        <p:nvGraphicFramePr>
          <p:cNvPr id="276" name="Table 275">
            <a:extLst>
              <a:ext uri="{FF2B5EF4-FFF2-40B4-BE49-F238E27FC236}">
                <a16:creationId xmlns:a16="http://schemas.microsoft.com/office/drawing/2014/main" id="{25A57A7D-811B-89C0-409B-9BD7382742A5}"/>
              </a:ext>
            </a:extLst>
          </p:cNvPr>
          <p:cNvGraphicFramePr>
            <a:graphicFrameLocks noGrp="1"/>
          </p:cNvGraphicFramePr>
          <p:nvPr>
            <p:extLst>
              <p:ext uri="{D42A27DB-BD31-4B8C-83A1-F6EECF244321}">
                <p14:modId xmlns:p14="http://schemas.microsoft.com/office/powerpoint/2010/main" val="1800068257"/>
              </p:ext>
            </p:extLst>
          </p:nvPr>
        </p:nvGraphicFramePr>
        <p:xfrm>
          <a:off x="8897451" y="3656529"/>
          <a:ext cx="2432230" cy="713073"/>
        </p:xfrm>
        <a:graphic>
          <a:graphicData uri="http://schemas.openxmlformats.org/drawingml/2006/table">
            <a:tbl>
              <a:tblPr firstRow="1" bandRow="1">
                <a:tableStyleId>{5C22544A-7EE6-4342-B048-85BDC9FD1C3A}</a:tableStyleId>
              </a:tblPr>
              <a:tblGrid>
                <a:gridCol w="1214828">
                  <a:extLst>
                    <a:ext uri="{9D8B030D-6E8A-4147-A177-3AD203B41FA5}">
                      <a16:colId xmlns:a16="http://schemas.microsoft.com/office/drawing/2014/main" val="20000"/>
                    </a:ext>
                  </a:extLst>
                </a:gridCol>
                <a:gridCol w="608701">
                  <a:extLst>
                    <a:ext uri="{9D8B030D-6E8A-4147-A177-3AD203B41FA5}">
                      <a16:colId xmlns:a16="http://schemas.microsoft.com/office/drawing/2014/main" val="20001"/>
                    </a:ext>
                  </a:extLst>
                </a:gridCol>
                <a:gridCol w="608701">
                  <a:extLst>
                    <a:ext uri="{9D8B030D-6E8A-4147-A177-3AD203B41FA5}">
                      <a16:colId xmlns:a16="http://schemas.microsoft.com/office/drawing/2014/main" val="20002"/>
                    </a:ext>
                  </a:extLst>
                </a:gridCol>
              </a:tblGrid>
              <a:tr h="145585">
                <a:tc>
                  <a:txBody>
                    <a:bodyPr/>
                    <a:lstStyle/>
                    <a:p>
                      <a:pPr marL="92075" marR="0" lvl="0" indent="0" algn="l" defTabSz="554235"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err="1">
                          <a:solidFill>
                            <a:schemeClr val="tx1"/>
                          </a:solidFill>
                          <a:effectLst/>
                          <a:latin typeface="Arial" panose="020B0604020202020204" pitchFamily="34" charset="0"/>
                          <a:cs typeface="Arial" panose="020B0604020202020204" pitchFamily="34" charset="0"/>
                        </a:rPr>
                        <a:t>ERd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(n=321)</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Rd</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(n=325)</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Median OS, months</a:t>
                      </a:r>
                      <a:br>
                        <a:rPr lang="en-GB" sz="700" b="1" i="0" u="none" strike="noStrike" dirty="0">
                          <a:solidFill>
                            <a:schemeClr val="tx1"/>
                          </a:solidFill>
                          <a:effectLst/>
                          <a:latin typeface="Arial" panose="020B0604020202020204" pitchFamily="34" charset="0"/>
                          <a:cs typeface="Arial" panose="020B0604020202020204" pitchFamily="34" charset="0"/>
                        </a:rPr>
                      </a:br>
                      <a:r>
                        <a:rPr lang="en-GB" sz="700" b="1" i="0" u="none" strike="noStrike" dirty="0">
                          <a:solidFill>
                            <a:schemeClr val="tx1"/>
                          </a:solidFill>
                          <a:effectLst/>
                          <a:latin typeface="Arial" panose="020B0604020202020204" pitchFamily="34" charset="0"/>
                          <a:cs typeface="Arial" panose="020B0604020202020204" pitchFamily="34" charset="0"/>
                        </a:rPr>
                        <a:t>(95% CI)</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48.3</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(40.3-51.9)</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dirty="0">
                          <a:solidFill>
                            <a:schemeClr val="tx1"/>
                          </a:solidFill>
                          <a:latin typeface="Arial" panose="020B0604020202020204" pitchFamily="34" charset="0"/>
                          <a:cs typeface="Arial" panose="020B0604020202020204" pitchFamily="34" charset="0"/>
                        </a:rPr>
                        <a:t>39.6</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(33.3-45.3)</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427980"/>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i="0" u="none" strike="noStrike" dirty="0">
                          <a:solidFill>
                            <a:schemeClr val="tx1"/>
                          </a:solidFill>
                          <a:effectLst/>
                          <a:latin typeface="Arial" panose="020B0604020202020204" pitchFamily="34" charset="0"/>
                          <a:cs typeface="Arial" panose="020B0604020202020204" pitchFamily="34" charset="0"/>
                        </a:rPr>
                        <a:t>HR for </a:t>
                      </a:r>
                      <a:r>
                        <a:rPr lang="en-GB" sz="700" b="1" i="0" u="none" strike="noStrike" dirty="0" err="1">
                          <a:solidFill>
                            <a:schemeClr val="tx1"/>
                          </a:solidFill>
                          <a:effectLst/>
                          <a:latin typeface="Arial" panose="020B0604020202020204" pitchFamily="34" charset="0"/>
                          <a:cs typeface="Arial" panose="020B0604020202020204" pitchFamily="34" charset="0"/>
                        </a:rPr>
                        <a:t>ERd</a:t>
                      </a:r>
                      <a:r>
                        <a:rPr lang="en-GB" sz="700" b="1" i="0" u="none" strike="noStrike" dirty="0">
                          <a:solidFill>
                            <a:schemeClr val="tx1"/>
                          </a:solidFill>
                          <a:effectLst/>
                          <a:latin typeface="Arial" panose="020B0604020202020204" pitchFamily="34" charset="0"/>
                          <a:cs typeface="Arial" panose="020B0604020202020204" pitchFamily="34" charset="0"/>
                        </a:rPr>
                        <a:t> vs Rd (95% CI)</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95.4 (0.68-1.00)</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689671"/>
                  </a:ext>
                </a:extLst>
              </a:tr>
              <a:tr h="125411">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700" dirty="0">
                          <a:solidFill>
                            <a:schemeClr val="tx1"/>
                          </a:solidFill>
                          <a:latin typeface="Arial" panose="020B0604020202020204" pitchFamily="34" charset="0"/>
                          <a:cs typeface="Arial" panose="020B0604020202020204" pitchFamily="34" charset="0"/>
                        </a:rPr>
                        <a:t>p=0.0408</a:t>
                      </a: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700" dirty="0">
                        <a:solidFill>
                          <a:schemeClr val="tx1"/>
                        </a:solidFill>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903225"/>
                  </a:ext>
                </a:extLst>
              </a:tr>
            </a:tbl>
          </a:graphicData>
        </a:graphic>
      </p:graphicFrame>
      <p:sp>
        <p:nvSpPr>
          <p:cNvPr id="277" name="TextBox 276">
            <a:extLst>
              <a:ext uri="{FF2B5EF4-FFF2-40B4-BE49-F238E27FC236}">
                <a16:creationId xmlns:a16="http://schemas.microsoft.com/office/drawing/2014/main" id="{5A105146-B758-392C-81E0-224F678B7994}"/>
              </a:ext>
            </a:extLst>
          </p:cNvPr>
          <p:cNvSpPr txBox="1"/>
          <p:nvPr/>
        </p:nvSpPr>
        <p:spPr>
          <a:xfrm>
            <a:off x="6699225" y="3564749"/>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a:t>
            </a:r>
          </a:p>
        </p:txBody>
      </p:sp>
      <p:sp>
        <p:nvSpPr>
          <p:cNvPr id="278" name="TextBox 277">
            <a:extLst>
              <a:ext uri="{FF2B5EF4-FFF2-40B4-BE49-F238E27FC236}">
                <a16:creationId xmlns:a16="http://schemas.microsoft.com/office/drawing/2014/main" id="{FF4259EB-6D45-7CAB-33E4-34BC7B2A6D0E}"/>
              </a:ext>
            </a:extLst>
          </p:cNvPr>
          <p:cNvSpPr txBox="1"/>
          <p:nvPr/>
        </p:nvSpPr>
        <p:spPr>
          <a:xfrm rot="16200000">
            <a:off x="5401691" y="4306726"/>
            <a:ext cx="1151525"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alive</a:t>
            </a:r>
          </a:p>
        </p:txBody>
      </p:sp>
      <p:sp>
        <p:nvSpPr>
          <p:cNvPr id="279" name="TextBox 278">
            <a:extLst>
              <a:ext uri="{FF2B5EF4-FFF2-40B4-BE49-F238E27FC236}">
                <a16:creationId xmlns:a16="http://schemas.microsoft.com/office/drawing/2014/main" id="{FB4E0875-4B04-F38A-D23A-F93A14A8442B}"/>
              </a:ext>
            </a:extLst>
          </p:cNvPr>
          <p:cNvSpPr txBox="1"/>
          <p:nvPr/>
        </p:nvSpPr>
        <p:spPr>
          <a:xfrm>
            <a:off x="7187711" y="3564749"/>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a:t>
            </a:r>
          </a:p>
        </p:txBody>
      </p:sp>
      <p:sp>
        <p:nvSpPr>
          <p:cNvPr id="280" name="TextBox 279">
            <a:extLst>
              <a:ext uri="{FF2B5EF4-FFF2-40B4-BE49-F238E27FC236}">
                <a16:creationId xmlns:a16="http://schemas.microsoft.com/office/drawing/2014/main" id="{159CEB44-7823-67F5-08E1-DBCCB71B730A}"/>
              </a:ext>
            </a:extLst>
          </p:cNvPr>
          <p:cNvSpPr txBox="1"/>
          <p:nvPr/>
        </p:nvSpPr>
        <p:spPr>
          <a:xfrm>
            <a:off x="7682729" y="3564749"/>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a:t>
            </a:r>
          </a:p>
        </p:txBody>
      </p:sp>
      <p:sp>
        <p:nvSpPr>
          <p:cNvPr id="281" name="TextBox 280">
            <a:extLst>
              <a:ext uri="{FF2B5EF4-FFF2-40B4-BE49-F238E27FC236}">
                <a16:creationId xmlns:a16="http://schemas.microsoft.com/office/drawing/2014/main" id="{78032ADE-9523-1FA5-88FF-BF10EA8B6364}"/>
              </a:ext>
            </a:extLst>
          </p:cNvPr>
          <p:cNvSpPr txBox="1"/>
          <p:nvPr/>
        </p:nvSpPr>
        <p:spPr>
          <a:xfrm>
            <a:off x="8152629" y="3564749"/>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a:t>
            </a:r>
          </a:p>
        </p:txBody>
      </p:sp>
      <p:sp>
        <p:nvSpPr>
          <p:cNvPr id="282" name="TextBox 281">
            <a:extLst>
              <a:ext uri="{FF2B5EF4-FFF2-40B4-BE49-F238E27FC236}">
                <a16:creationId xmlns:a16="http://schemas.microsoft.com/office/drawing/2014/main" id="{34FDDC94-3EDA-B078-330A-3E17469A7358}"/>
              </a:ext>
            </a:extLst>
          </p:cNvPr>
          <p:cNvSpPr txBox="1"/>
          <p:nvPr/>
        </p:nvSpPr>
        <p:spPr>
          <a:xfrm>
            <a:off x="8641579" y="3564749"/>
            <a:ext cx="399716"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5-year</a:t>
            </a:r>
            <a:b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OS</a:t>
            </a:r>
          </a:p>
        </p:txBody>
      </p:sp>
      <p:sp>
        <p:nvSpPr>
          <p:cNvPr id="283" name="TextBox 282">
            <a:extLst>
              <a:ext uri="{FF2B5EF4-FFF2-40B4-BE49-F238E27FC236}">
                <a16:creationId xmlns:a16="http://schemas.microsoft.com/office/drawing/2014/main" id="{7460004F-CF06-3CD7-E10C-18B875F315E5}"/>
              </a:ext>
            </a:extLst>
          </p:cNvPr>
          <p:cNvSpPr txBox="1"/>
          <p:nvPr/>
        </p:nvSpPr>
        <p:spPr>
          <a:xfrm>
            <a:off x="6473665" y="4768865"/>
            <a:ext cx="1276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48.3 vs 39.6 months</a:t>
            </a:r>
          </a:p>
        </p:txBody>
      </p:sp>
      <p:sp>
        <p:nvSpPr>
          <p:cNvPr id="284" name="TextBox 283">
            <a:extLst>
              <a:ext uri="{FF2B5EF4-FFF2-40B4-BE49-F238E27FC236}">
                <a16:creationId xmlns:a16="http://schemas.microsoft.com/office/drawing/2014/main" id="{20DDB1FC-FD2F-D1B7-C893-7A531DBA1F0E}"/>
              </a:ext>
            </a:extLst>
          </p:cNvPr>
          <p:cNvSpPr txBox="1"/>
          <p:nvPr/>
        </p:nvSpPr>
        <p:spPr>
          <a:xfrm>
            <a:off x="7441228" y="1679338"/>
            <a:ext cx="1276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19.4 vs 14.9 months</a:t>
            </a:r>
          </a:p>
        </p:txBody>
      </p:sp>
    </p:spTree>
    <p:extLst>
      <p:ext uri="{BB962C8B-B14F-4D97-AF65-F5344CB8AC3E}">
        <p14:creationId xmlns:p14="http://schemas.microsoft.com/office/powerpoint/2010/main" val="40841946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fontScale="90000"/>
          </a:bodyPr>
          <a:lstStyle/>
          <a:p>
            <a:r>
              <a:rPr lang="en-GB" dirty="0"/>
              <a:t>Second line after d-</a:t>
            </a:r>
            <a:r>
              <a:rPr lang="en-GB" dirty="0" err="1"/>
              <a:t>vmp</a:t>
            </a:r>
            <a:r>
              <a:rPr lang="en-GB" dirty="0"/>
              <a:t>: </a:t>
            </a:r>
            <a:r>
              <a:rPr lang="en-GB" dirty="0" err="1"/>
              <a:t>Im</a:t>
            </a:r>
            <a:r>
              <a:rPr lang="en-GB" cap="none" dirty="0" err="1"/>
              <a:t>i</a:t>
            </a:r>
            <a:r>
              <a:rPr lang="en-GB" dirty="0" err="1"/>
              <a:t>d</a:t>
            </a:r>
            <a:r>
              <a:rPr lang="en-GB" dirty="0"/>
              <a:t>-based</a:t>
            </a:r>
            <a:br>
              <a:rPr lang="en-GB" dirty="0"/>
            </a:br>
            <a:r>
              <a:rPr lang="en-GB" dirty="0" err="1">
                <a:solidFill>
                  <a:schemeClr val="accent1"/>
                </a:solidFill>
              </a:rPr>
              <a:t>KR</a:t>
            </a:r>
            <a:r>
              <a:rPr lang="en-GB" cap="none" dirty="0" err="1">
                <a:solidFill>
                  <a:schemeClr val="accent1"/>
                </a:solidFill>
              </a:rPr>
              <a:t>d</a:t>
            </a:r>
            <a:r>
              <a:rPr lang="en-GB" dirty="0">
                <a:solidFill>
                  <a:schemeClr val="accent1"/>
                </a:solidFill>
              </a:rPr>
              <a:t> or </a:t>
            </a:r>
            <a:r>
              <a:rPr lang="en-GB" dirty="0" err="1">
                <a:solidFill>
                  <a:schemeClr val="accent1"/>
                </a:solidFill>
              </a:rPr>
              <a:t>El</a:t>
            </a:r>
            <a:r>
              <a:rPr lang="en-GB" cap="none" dirty="0" err="1">
                <a:solidFill>
                  <a:schemeClr val="accent1"/>
                </a:solidFill>
              </a:rPr>
              <a:t>o</a:t>
            </a:r>
            <a:r>
              <a:rPr lang="en-GB" dirty="0" err="1">
                <a:solidFill>
                  <a:schemeClr val="accent1"/>
                </a:solidFill>
              </a:rPr>
              <a:t>R</a:t>
            </a:r>
            <a:r>
              <a:rPr lang="en-GB" cap="none" dirty="0" err="1">
                <a:solidFill>
                  <a:schemeClr val="accent1"/>
                </a:solidFill>
              </a:rPr>
              <a:t>d</a:t>
            </a:r>
            <a:br>
              <a:rPr lang="en-GB" dirty="0"/>
            </a:br>
            <a:endParaRPr lang="en-GB" sz="2400" dirty="0">
              <a:solidFill>
                <a:schemeClr val="accent1"/>
              </a:solidFill>
            </a:endParaRPr>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p:txBody>
          <a:bodyPr anchor="b" anchorCtr="0"/>
          <a:lstStyle/>
          <a:p>
            <a:r>
              <a:rPr lang="en-GB" dirty="0"/>
              <a:t>Expert view</a:t>
            </a:r>
          </a:p>
          <a:p>
            <a:r>
              <a:rPr lang="en-GB" dirty="0" err="1"/>
              <a:t>DPd</a:t>
            </a:r>
            <a:r>
              <a:rPr lang="en-GB" dirty="0"/>
              <a:t>, daratumumab, pomalidomide; D-VMP, daratumumab, bortezomib, melphalan, prednisone; </a:t>
            </a:r>
            <a:r>
              <a:rPr lang="en-GB" dirty="0" err="1"/>
              <a:t>EloRd</a:t>
            </a:r>
            <a:r>
              <a:rPr lang="en-GB" dirty="0"/>
              <a:t>, </a:t>
            </a:r>
            <a:r>
              <a:rPr lang="en-GB" dirty="0" err="1"/>
              <a:t>elotuzumab</a:t>
            </a:r>
            <a:r>
              <a:rPr lang="en-GB" dirty="0"/>
              <a:t>, lenalidomide, dexamethasone; </a:t>
            </a:r>
            <a:br>
              <a:rPr lang="en-GB" dirty="0"/>
            </a:br>
            <a:r>
              <a:rPr lang="en-GB" dirty="0"/>
              <a:t>HR, hazard ratio; </a:t>
            </a:r>
            <a:r>
              <a:rPr lang="en-GB" dirty="0" err="1"/>
              <a:t>IMiD</a:t>
            </a:r>
            <a:r>
              <a:rPr lang="en-GB" dirty="0"/>
              <a:t>, immunomodulatory drug; </a:t>
            </a:r>
            <a:r>
              <a:rPr lang="en-GB" dirty="0" err="1"/>
              <a:t>IxaRd</a:t>
            </a:r>
            <a:r>
              <a:rPr lang="en-GB" dirty="0"/>
              <a:t>, </a:t>
            </a:r>
            <a:r>
              <a:rPr lang="en-GB" dirty="0" err="1"/>
              <a:t>ixazomib</a:t>
            </a:r>
            <a:r>
              <a:rPr lang="en-GB" dirty="0"/>
              <a:t>, lenalidomide, dexamethasone; </a:t>
            </a:r>
            <a:r>
              <a:rPr lang="en-GB" dirty="0" err="1"/>
              <a:t>KRd</a:t>
            </a:r>
            <a:r>
              <a:rPr lang="en-GB" dirty="0"/>
              <a:t>, carfilzomib, lenalidomide, dexamethasone; </a:t>
            </a:r>
            <a:br>
              <a:rPr lang="en-GB" dirty="0"/>
            </a:br>
            <a:r>
              <a:rPr lang="en-GB" dirty="0"/>
              <a:t>OS, overall survival; PI, proteasome inhibitor; PFS, progression-free survival; </a:t>
            </a:r>
            <a:r>
              <a:rPr lang="en-GB" dirty="0" err="1"/>
              <a:t>PVd</a:t>
            </a:r>
            <a:r>
              <a:rPr lang="en-GB" dirty="0"/>
              <a:t>, pomalidomide, bortezomib, dexamethasone</a:t>
            </a:r>
          </a:p>
          <a:p>
            <a:r>
              <a:rPr lang="en-GB" dirty="0"/>
              <a:t>1. Siegel DS, et al. J Clin Oncol. 2018;36:728-34; 2. </a:t>
            </a:r>
            <a:r>
              <a:rPr lang="en-GB" dirty="0" err="1"/>
              <a:t>Dimopoulos</a:t>
            </a:r>
            <a:r>
              <a:rPr lang="en-GB" dirty="0"/>
              <a:t> M, et al. Blood Cancer J. 2020;10:91</a:t>
            </a:r>
          </a:p>
        </p:txBody>
      </p:sp>
      <p:sp>
        <p:nvSpPr>
          <p:cNvPr id="6" name="Content Placeholder 5">
            <a:extLst>
              <a:ext uri="{FF2B5EF4-FFF2-40B4-BE49-F238E27FC236}">
                <a16:creationId xmlns:a16="http://schemas.microsoft.com/office/drawing/2014/main" id="{63D35C1A-412C-F1B1-FD04-B4A91C88A9BD}"/>
              </a:ext>
            </a:extLst>
          </p:cNvPr>
          <p:cNvSpPr>
            <a:spLocks noGrp="1"/>
          </p:cNvSpPr>
          <p:nvPr>
            <p:ph sz="quarter" idx="12"/>
          </p:nvPr>
        </p:nvSpPr>
        <p:spPr/>
        <p:txBody>
          <a:bodyPr/>
          <a:lstStyle/>
          <a:p>
            <a:r>
              <a:rPr lang="en-GB" dirty="0"/>
              <a:t>Why not </a:t>
            </a:r>
            <a:r>
              <a:rPr lang="en-GB" dirty="0" err="1"/>
              <a:t>DPd</a:t>
            </a:r>
            <a:r>
              <a:rPr lang="en-GB" dirty="0"/>
              <a:t>			➔  Already daratumumab-refractory				</a:t>
            </a:r>
          </a:p>
          <a:p>
            <a:r>
              <a:rPr lang="en-GB" dirty="0"/>
              <a:t>Why not </a:t>
            </a:r>
            <a:r>
              <a:rPr lang="en-GB" dirty="0" err="1"/>
              <a:t>IxaRd</a:t>
            </a:r>
            <a:r>
              <a:rPr lang="en-GB" dirty="0"/>
              <a:t>			➔  No OS benefit</a:t>
            </a:r>
          </a:p>
          <a:p>
            <a:r>
              <a:rPr lang="en-GB" dirty="0"/>
              <a:t>Why not </a:t>
            </a:r>
            <a:r>
              <a:rPr lang="en-GB" dirty="0" err="1"/>
              <a:t>PVd</a:t>
            </a:r>
            <a:r>
              <a:rPr lang="en-GB" dirty="0"/>
              <a:t>			➔  Re-use of bortezomib; studied in lenalidomide-exposed</a:t>
            </a:r>
          </a:p>
          <a:p>
            <a:endParaRPr lang="en-GB" dirty="0"/>
          </a:p>
          <a:p>
            <a:r>
              <a:rPr lang="en-GB" dirty="0" err="1"/>
              <a:t>KRd</a:t>
            </a:r>
            <a:r>
              <a:rPr lang="en-GB" dirty="0"/>
              <a:t> or </a:t>
            </a:r>
            <a:r>
              <a:rPr lang="en-GB" dirty="0" err="1"/>
              <a:t>EloRd</a:t>
            </a:r>
            <a:r>
              <a:rPr lang="en-GB" dirty="0"/>
              <a:t>?</a:t>
            </a:r>
          </a:p>
          <a:p>
            <a:r>
              <a:rPr lang="en-GB" dirty="0"/>
              <a:t>For </a:t>
            </a:r>
            <a:r>
              <a:rPr lang="en-GB" dirty="0" err="1"/>
              <a:t>KRd</a:t>
            </a:r>
            <a:r>
              <a:rPr lang="en-GB" dirty="0"/>
              <a:t>:</a:t>
            </a:r>
          </a:p>
          <a:p>
            <a:pPr lvl="1"/>
            <a:r>
              <a:rPr lang="en-GB" dirty="0" err="1"/>
              <a:t>KRd</a:t>
            </a:r>
            <a:r>
              <a:rPr lang="en-GB" dirty="0"/>
              <a:t> best PFS HR (0.66 vs 0.72 for </a:t>
            </a:r>
            <a:r>
              <a:rPr lang="en-GB" dirty="0" err="1"/>
              <a:t>EloRd</a:t>
            </a:r>
            <a:r>
              <a:rPr lang="en-GB" dirty="0"/>
              <a:t>)</a:t>
            </a:r>
            <a:r>
              <a:rPr lang="en-GB" baseline="30000" dirty="0"/>
              <a:t>1,2</a:t>
            </a:r>
          </a:p>
          <a:p>
            <a:pPr lvl="1"/>
            <a:r>
              <a:rPr lang="en-GB" dirty="0" err="1"/>
              <a:t>EloRd</a:t>
            </a:r>
            <a:r>
              <a:rPr lang="en-GB" dirty="0"/>
              <a:t> may not be as good directly after daratumumab</a:t>
            </a: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3" name="Content Placeholder 5">
            <a:extLst>
              <a:ext uri="{FF2B5EF4-FFF2-40B4-BE49-F238E27FC236}">
                <a16:creationId xmlns:a16="http://schemas.microsoft.com/office/drawing/2014/main" id="{8479E7E6-6A9A-1071-DA6A-4741AE65BDCD}"/>
              </a:ext>
            </a:extLst>
          </p:cNvPr>
          <p:cNvSpPr txBox="1">
            <a:spLocks/>
          </p:cNvSpPr>
          <p:nvPr/>
        </p:nvSpPr>
        <p:spPr>
          <a:xfrm>
            <a:off x="7104112" y="3720935"/>
            <a:ext cx="4248472" cy="113930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err="1"/>
              <a:t>EloRd</a:t>
            </a:r>
            <a:r>
              <a:rPr lang="en-GB" dirty="0"/>
              <a:t>:</a:t>
            </a:r>
          </a:p>
          <a:p>
            <a:pPr lvl="1"/>
            <a:r>
              <a:rPr lang="en-GB" dirty="0" err="1"/>
              <a:t>EloRd</a:t>
            </a:r>
            <a:r>
              <a:rPr lang="en-GB" dirty="0"/>
              <a:t> best tolerated</a:t>
            </a:r>
          </a:p>
          <a:p>
            <a:pPr lvl="1"/>
            <a:r>
              <a:rPr lang="en-GB" dirty="0"/>
              <a:t>Patient already exposed </a:t>
            </a:r>
            <a:br>
              <a:rPr lang="en-GB" dirty="0"/>
            </a:br>
            <a:r>
              <a:rPr lang="en-GB" dirty="0"/>
              <a:t>to PI</a:t>
            </a:r>
          </a:p>
        </p:txBody>
      </p:sp>
    </p:spTree>
    <p:extLst>
      <p:ext uri="{BB962C8B-B14F-4D97-AF65-F5344CB8AC3E}">
        <p14:creationId xmlns:p14="http://schemas.microsoft.com/office/powerpoint/2010/main" val="23304698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fontScale="90000"/>
          </a:bodyPr>
          <a:lstStyle/>
          <a:p>
            <a:r>
              <a:rPr lang="en-GB" dirty="0"/>
              <a:t>Relapse treatment after </a:t>
            </a:r>
            <a:r>
              <a:rPr lang="en-GB" dirty="0" err="1"/>
              <a:t>dr</a:t>
            </a:r>
            <a:r>
              <a:rPr lang="en-GB" cap="none" dirty="0" err="1"/>
              <a:t>d</a:t>
            </a:r>
            <a:r>
              <a:rPr lang="en-GB" cap="none" dirty="0"/>
              <a:t>?</a:t>
            </a:r>
            <a:br>
              <a:rPr lang="en-GB" dirty="0"/>
            </a:br>
            <a:br>
              <a:rPr lang="en-GB" dirty="0"/>
            </a:br>
            <a:endParaRPr lang="en-GB" sz="2400" dirty="0">
              <a:solidFill>
                <a:schemeClr val="accent1"/>
              </a:solidFill>
            </a:endParaRPr>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183" y="6309320"/>
            <a:ext cx="10180339" cy="365125"/>
          </a:xfrm>
        </p:spPr>
        <p:txBody>
          <a:bodyPr/>
          <a:lstStyle/>
          <a:p>
            <a:r>
              <a:rPr lang="en-GB" dirty="0"/>
              <a:t>Expert view</a:t>
            </a:r>
          </a:p>
          <a:p>
            <a:r>
              <a:rPr lang="en-GB" dirty="0"/>
              <a:t>CD38, cluster of differentiation 38; </a:t>
            </a:r>
            <a:r>
              <a:rPr lang="en-GB" dirty="0" err="1"/>
              <a:t>DRd</a:t>
            </a:r>
            <a:r>
              <a:rPr lang="en-GB" dirty="0"/>
              <a:t>, daratumumab, </a:t>
            </a:r>
            <a:r>
              <a:rPr lang="en-GB" dirty="0" err="1"/>
              <a:t>lenalidomed</a:t>
            </a:r>
            <a:r>
              <a:rPr lang="en-GB" dirty="0"/>
              <a:t>, dexamethasone; </a:t>
            </a:r>
            <a:r>
              <a:rPr lang="en-GB" dirty="0" err="1"/>
              <a:t>Kd</a:t>
            </a:r>
            <a:r>
              <a:rPr lang="en-GB" dirty="0"/>
              <a:t>, </a:t>
            </a:r>
            <a:r>
              <a:rPr lang="en-GB" dirty="0" err="1"/>
              <a:t>carfizomib</a:t>
            </a:r>
            <a:r>
              <a:rPr lang="en-GB" dirty="0"/>
              <a:t>, dexamethasone; PI, proteasome inhibitor; </a:t>
            </a:r>
            <a:r>
              <a:rPr lang="en-GB" dirty="0" err="1"/>
              <a:t>PVd</a:t>
            </a:r>
            <a:r>
              <a:rPr lang="en-GB" dirty="0"/>
              <a:t>, pomalidomide, bortezomib, dexamethasone; </a:t>
            </a:r>
            <a:r>
              <a:rPr lang="en-GB" dirty="0" err="1"/>
              <a:t>SVd</a:t>
            </a:r>
            <a:r>
              <a:rPr lang="en-GB" dirty="0"/>
              <a:t>, Selinexor bortezomib, dexamethasone; </a:t>
            </a:r>
          </a:p>
        </p:txBody>
      </p:sp>
      <p:sp>
        <p:nvSpPr>
          <p:cNvPr id="6" name="Content Placeholder 5">
            <a:extLst>
              <a:ext uri="{FF2B5EF4-FFF2-40B4-BE49-F238E27FC236}">
                <a16:creationId xmlns:a16="http://schemas.microsoft.com/office/drawing/2014/main" id="{63D35C1A-412C-F1B1-FD04-B4A91C88A9BD}"/>
              </a:ext>
            </a:extLst>
          </p:cNvPr>
          <p:cNvSpPr>
            <a:spLocks noGrp="1"/>
          </p:cNvSpPr>
          <p:nvPr>
            <p:ph sz="quarter" idx="12"/>
          </p:nvPr>
        </p:nvSpPr>
        <p:spPr/>
        <p:txBody>
          <a:bodyPr/>
          <a:lstStyle/>
          <a:p>
            <a:r>
              <a:rPr lang="en-GB" dirty="0"/>
              <a:t>No CD38 options</a:t>
            </a:r>
          </a:p>
          <a:p>
            <a:r>
              <a:rPr lang="en-GB" dirty="0"/>
              <a:t>No lenalidomide options</a:t>
            </a:r>
          </a:p>
          <a:p>
            <a:r>
              <a:rPr lang="en-GB" dirty="0"/>
              <a:t>Adamant to include a PI</a:t>
            </a:r>
          </a:p>
          <a:p>
            <a:r>
              <a:rPr lang="en-GB" dirty="0"/>
              <a:t>As always, triplets are preferred</a:t>
            </a:r>
          </a:p>
          <a:p>
            <a:r>
              <a:rPr lang="en-GB" dirty="0"/>
              <a:t>What options are there?</a:t>
            </a:r>
          </a:p>
          <a:p>
            <a:pPr lvl="1"/>
            <a:r>
              <a:rPr lang="en-GB" dirty="0" err="1"/>
              <a:t>PVd</a:t>
            </a:r>
            <a:endParaRPr lang="en-GB" dirty="0"/>
          </a:p>
          <a:p>
            <a:pPr lvl="1"/>
            <a:r>
              <a:rPr lang="en-GB" dirty="0" err="1"/>
              <a:t>SVd</a:t>
            </a:r>
            <a:endParaRPr lang="en-GB" dirty="0"/>
          </a:p>
          <a:p>
            <a:pPr lvl="1"/>
            <a:r>
              <a:rPr lang="en-GB" dirty="0" err="1"/>
              <a:t>Kd</a:t>
            </a:r>
            <a:r>
              <a:rPr lang="en-GB" dirty="0"/>
              <a:t>?</a:t>
            </a: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12638740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BCD9E25-F02A-3FCB-70F6-00E6F807725E}"/>
              </a:ext>
            </a:extLst>
          </p:cNvPr>
          <p:cNvCxnSpPr/>
          <p:nvPr/>
        </p:nvCxnSpPr>
        <p:spPr>
          <a:xfrm>
            <a:off x="2503463" y="3495570"/>
            <a:ext cx="0" cy="360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BA644FD-DCE5-5ECF-41F4-9FD00E1BC5C1}"/>
              </a:ext>
            </a:extLst>
          </p:cNvPr>
          <p:cNvCxnSpPr/>
          <p:nvPr/>
        </p:nvCxnSpPr>
        <p:spPr>
          <a:xfrm>
            <a:off x="4105449" y="3032020"/>
            <a:ext cx="0" cy="82094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EC68811-0A07-8806-B82E-03C3270EC8C5}"/>
              </a:ext>
            </a:extLst>
          </p:cNvPr>
          <p:cNvCxnSpPr/>
          <p:nvPr/>
        </p:nvCxnSpPr>
        <p:spPr>
          <a:xfrm>
            <a:off x="5702325" y="3256553"/>
            <a:ext cx="0" cy="396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BBE2CD2-D240-66F9-6FF2-D877445F5AAF}"/>
              </a:ext>
            </a:extLst>
          </p:cNvPr>
          <p:cNvCxnSpPr/>
          <p:nvPr/>
        </p:nvCxnSpPr>
        <p:spPr>
          <a:xfrm>
            <a:off x="7299350" y="2856503"/>
            <a:ext cx="0" cy="82800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3DC874E-179E-6BBF-2935-818530A1C045}"/>
              </a:ext>
            </a:extLst>
          </p:cNvPr>
          <p:cNvCxnSpPr>
            <a:cxnSpLocks/>
          </p:cNvCxnSpPr>
          <p:nvPr/>
        </p:nvCxnSpPr>
        <p:spPr>
          <a:xfrm>
            <a:off x="8900058" y="2187709"/>
            <a:ext cx="0" cy="972560"/>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B21A1DA-AB31-FB4D-19C1-4A1B36BF0D94}"/>
              </a:ext>
            </a:extLst>
          </p:cNvPr>
          <p:cNvCxnSpPr>
            <a:cxnSpLocks/>
          </p:cNvCxnSpPr>
          <p:nvPr/>
        </p:nvCxnSpPr>
        <p:spPr>
          <a:xfrm>
            <a:off x="10500004" y="1567071"/>
            <a:ext cx="0" cy="1297657"/>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a:bodyPr>
          <a:lstStyle/>
          <a:p>
            <a:r>
              <a:rPr lang="en-GB" dirty="0"/>
              <a:t>Proteasome inhibitor-based </a:t>
            </a:r>
            <a:r>
              <a:rPr lang="en-GB" dirty="0">
                <a:solidFill>
                  <a:schemeClr val="tx2"/>
                </a:solidFill>
              </a:rPr>
              <a:t>SECOND-line</a:t>
            </a:r>
            <a:r>
              <a:rPr lang="en-GB" dirty="0"/>
              <a:t> treatment </a:t>
            </a:r>
            <a:br>
              <a:rPr lang="en-GB" dirty="0"/>
            </a:br>
            <a:r>
              <a:rPr lang="en-GB" sz="2400" cap="none" dirty="0" err="1">
                <a:solidFill>
                  <a:schemeClr val="accent1"/>
                </a:solidFill>
              </a:rPr>
              <a:t>mPFS</a:t>
            </a:r>
            <a:r>
              <a:rPr lang="en-GB" sz="2400" dirty="0">
                <a:solidFill>
                  <a:schemeClr val="accent1"/>
                </a:solidFill>
              </a:rPr>
              <a:t> of different trials after R</a:t>
            </a:r>
            <a:r>
              <a:rPr lang="en-GB" sz="2400" cap="none" dirty="0">
                <a:solidFill>
                  <a:schemeClr val="accent1"/>
                </a:solidFill>
              </a:rPr>
              <a:t>d – or ASCT-Len</a:t>
            </a:r>
            <a:endParaRPr lang="en-GB" sz="2400" dirty="0">
              <a:solidFill>
                <a:schemeClr val="accent1"/>
              </a:solidFill>
            </a:endParaRPr>
          </a:p>
        </p:txBody>
      </p:sp>
      <p:sp>
        <p:nvSpPr>
          <p:cNvPr id="9" name="Slide Number Placeholder 3">
            <a:extLst>
              <a:ext uri="{FF2B5EF4-FFF2-40B4-BE49-F238E27FC236}">
                <a16:creationId xmlns:a16="http://schemas.microsoft.com/office/drawing/2014/main" id="{17B070C8-FD26-2F2B-5D66-54EDA7AFABB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15" name="TekstSylinder 2">
            <a:extLst>
              <a:ext uri="{FF2B5EF4-FFF2-40B4-BE49-F238E27FC236}">
                <a16:creationId xmlns:a16="http://schemas.microsoft.com/office/drawing/2014/main" id="{8995AEB2-DA17-AB9F-1BB5-56FAF41A5EED}"/>
              </a:ext>
            </a:extLst>
          </p:cNvPr>
          <p:cNvSpPr txBox="1"/>
          <p:nvPr/>
        </p:nvSpPr>
        <p:spPr>
          <a:xfrm rot="16200000">
            <a:off x="-466452" y="2595029"/>
            <a:ext cx="1767387" cy="307777"/>
          </a:xfrm>
          <a:prstGeom prst="rect">
            <a:avLst/>
          </a:prstGeom>
          <a:noFill/>
          <a:ln w="15875">
            <a:noFill/>
          </a:ln>
        </p:spPr>
        <p:txBody>
          <a:bodyPr wrap="square" rtlCol="0">
            <a:spAutoFit/>
          </a:bodyPr>
          <a:lstStyle/>
          <a:p>
            <a:pPr algn="ctr"/>
            <a:r>
              <a:rPr lang="en-GB" sz="1400" b="1" dirty="0" err="1">
                <a:latin typeface="Arial" panose="020B0604020202020204" pitchFamily="34" charset="0"/>
                <a:cs typeface="Arial" panose="020B0604020202020204" pitchFamily="34" charset="0"/>
              </a:rPr>
              <a:t>mPFS</a:t>
            </a:r>
            <a:r>
              <a:rPr lang="en-GB" sz="1400" b="1" dirty="0">
                <a:latin typeface="Arial" panose="020B0604020202020204" pitchFamily="34" charset="0"/>
                <a:cs typeface="Arial" panose="020B0604020202020204" pitchFamily="34" charset="0"/>
              </a:rPr>
              <a:t> (months)</a:t>
            </a:r>
          </a:p>
        </p:txBody>
      </p:sp>
      <p:graphicFrame>
        <p:nvGraphicFramePr>
          <p:cNvPr id="13" name="Diagram 6">
            <a:extLst>
              <a:ext uri="{FF2B5EF4-FFF2-40B4-BE49-F238E27FC236}">
                <a16:creationId xmlns:a16="http://schemas.microsoft.com/office/drawing/2014/main" id="{8CFDA470-14F8-3802-A5B8-339ABE635AAA}"/>
              </a:ext>
            </a:extLst>
          </p:cNvPr>
          <p:cNvGraphicFramePr>
            <a:graphicFrameLocks/>
          </p:cNvGraphicFramePr>
          <p:nvPr/>
        </p:nvGraphicFramePr>
        <p:xfrm>
          <a:off x="119336" y="1035581"/>
          <a:ext cx="12385377" cy="4337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D8EE01A2-5275-910C-178A-AB89E9AF90EF}"/>
              </a:ext>
            </a:extLst>
          </p:cNvPr>
          <p:cNvGraphicFramePr>
            <a:graphicFrameLocks noGrp="1"/>
          </p:cNvGraphicFramePr>
          <p:nvPr/>
        </p:nvGraphicFramePr>
        <p:xfrm>
          <a:off x="619201" y="4469689"/>
          <a:ext cx="10801206" cy="1216908"/>
        </p:xfrm>
        <a:graphic>
          <a:graphicData uri="http://schemas.openxmlformats.org/drawingml/2006/table">
            <a:tbl>
              <a:tblPr firstRow="1" bandRow="1">
                <a:tableStyleId>{5C22544A-7EE6-4342-B048-85BDC9FD1C3A}</a:tableStyleId>
              </a:tblPr>
              <a:tblGrid>
                <a:gridCol w="830862">
                  <a:extLst>
                    <a:ext uri="{9D8B030D-6E8A-4147-A177-3AD203B41FA5}">
                      <a16:colId xmlns:a16="http://schemas.microsoft.com/office/drawing/2014/main" val="1427518769"/>
                    </a:ext>
                  </a:extLst>
                </a:gridCol>
                <a:gridCol w="830862">
                  <a:extLst>
                    <a:ext uri="{9D8B030D-6E8A-4147-A177-3AD203B41FA5}">
                      <a16:colId xmlns:a16="http://schemas.microsoft.com/office/drawing/2014/main" val="1357939007"/>
                    </a:ext>
                  </a:extLst>
                </a:gridCol>
                <a:gridCol w="830862">
                  <a:extLst>
                    <a:ext uri="{9D8B030D-6E8A-4147-A177-3AD203B41FA5}">
                      <a16:colId xmlns:a16="http://schemas.microsoft.com/office/drawing/2014/main" val="946918206"/>
                    </a:ext>
                  </a:extLst>
                </a:gridCol>
                <a:gridCol w="830862">
                  <a:extLst>
                    <a:ext uri="{9D8B030D-6E8A-4147-A177-3AD203B41FA5}">
                      <a16:colId xmlns:a16="http://schemas.microsoft.com/office/drawing/2014/main" val="2890981910"/>
                    </a:ext>
                  </a:extLst>
                </a:gridCol>
                <a:gridCol w="830862">
                  <a:extLst>
                    <a:ext uri="{9D8B030D-6E8A-4147-A177-3AD203B41FA5}">
                      <a16:colId xmlns:a16="http://schemas.microsoft.com/office/drawing/2014/main" val="2413358422"/>
                    </a:ext>
                  </a:extLst>
                </a:gridCol>
                <a:gridCol w="830862">
                  <a:extLst>
                    <a:ext uri="{9D8B030D-6E8A-4147-A177-3AD203B41FA5}">
                      <a16:colId xmlns:a16="http://schemas.microsoft.com/office/drawing/2014/main" val="4023006878"/>
                    </a:ext>
                  </a:extLst>
                </a:gridCol>
                <a:gridCol w="830862">
                  <a:extLst>
                    <a:ext uri="{9D8B030D-6E8A-4147-A177-3AD203B41FA5}">
                      <a16:colId xmlns:a16="http://schemas.microsoft.com/office/drawing/2014/main" val="2176187259"/>
                    </a:ext>
                  </a:extLst>
                </a:gridCol>
                <a:gridCol w="830862">
                  <a:extLst>
                    <a:ext uri="{9D8B030D-6E8A-4147-A177-3AD203B41FA5}">
                      <a16:colId xmlns:a16="http://schemas.microsoft.com/office/drawing/2014/main" val="3025430196"/>
                    </a:ext>
                  </a:extLst>
                </a:gridCol>
                <a:gridCol w="830862">
                  <a:extLst>
                    <a:ext uri="{9D8B030D-6E8A-4147-A177-3AD203B41FA5}">
                      <a16:colId xmlns:a16="http://schemas.microsoft.com/office/drawing/2014/main" val="4212166588"/>
                    </a:ext>
                  </a:extLst>
                </a:gridCol>
                <a:gridCol w="830862">
                  <a:extLst>
                    <a:ext uri="{9D8B030D-6E8A-4147-A177-3AD203B41FA5}">
                      <a16:colId xmlns:a16="http://schemas.microsoft.com/office/drawing/2014/main" val="728753176"/>
                    </a:ext>
                  </a:extLst>
                </a:gridCol>
                <a:gridCol w="830862">
                  <a:extLst>
                    <a:ext uri="{9D8B030D-6E8A-4147-A177-3AD203B41FA5}">
                      <a16:colId xmlns:a16="http://schemas.microsoft.com/office/drawing/2014/main" val="2752886737"/>
                    </a:ext>
                  </a:extLst>
                </a:gridCol>
                <a:gridCol w="830862">
                  <a:extLst>
                    <a:ext uri="{9D8B030D-6E8A-4147-A177-3AD203B41FA5}">
                      <a16:colId xmlns:a16="http://schemas.microsoft.com/office/drawing/2014/main" val="2399212657"/>
                    </a:ext>
                  </a:extLst>
                </a:gridCol>
                <a:gridCol w="830862">
                  <a:extLst>
                    <a:ext uri="{9D8B030D-6E8A-4147-A177-3AD203B41FA5}">
                      <a16:colId xmlns:a16="http://schemas.microsoft.com/office/drawing/2014/main" val="1499815873"/>
                    </a:ext>
                  </a:extLst>
                </a:gridCol>
              </a:tblGrid>
              <a:tr h="0">
                <a:tc>
                  <a:txBody>
                    <a:bodyPr/>
                    <a:lstStyle/>
                    <a:p>
                      <a:pPr>
                        <a:lnSpc>
                          <a:spcPct val="90000"/>
                        </a:lnSpc>
                      </a:pPr>
                      <a:r>
                        <a:rPr lang="en-US" sz="900" dirty="0">
                          <a:latin typeface="Arial" panose="020B0604020202020204" pitchFamily="34" charset="0"/>
                          <a:cs typeface="Arial" panose="020B0604020202020204" pitchFamily="34" charset="0"/>
                        </a:rPr>
                        <a:t>%</a:t>
                      </a:r>
                    </a:p>
                  </a:txBody>
                  <a:tcPr marL="36000" marR="36000" marT="25200" marB="25200"/>
                </a:tc>
                <a:tc gridSpan="2">
                  <a:txBody>
                    <a:bodyPr/>
                    <a:lstStyle/>
                    <a:p>
                      <a:pPr algn="ctr">
                        <a:lnSpc>
                          <a:spcPct val="90000"/>
                        </a:lnSpc>
                      </a:pPr>
                      <a:r>
                        <a:rPr lang="en-US" sz="900" dirty="0">
                          <a:latin typeface="Arial" panose="020B0604020202020204" pitchFamily="34" charset="0"/>
                          <a:cs typeface="Arial" panose="020B0604020202020204" pitchFamily="34" charset="0"/>
                        </a:rPr>
                        <a:t>OPTIMISMM</a:t>
                      </a:r>
                      <a:r>
                        <a:rPr lang="en-US" sz="900" baseline="30000" dirty="0">
                          <a:latin typeface="Arial" panose="020B0604020202020204" pitchFamily="34" charset="0"/>
                          <a:cs typeface="Arial" panose="020B0604020202020204" pitchFamily="34" charset="0"/>
                        </a:rPr>
                        <a:t>1</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CASTOR</a:t>
                      </a:r>
                      <a:r>
                        <a:rPr lang="en-US" sz="900" baseline="30000" dirty="0">
                          <a:latin typeface="Arial" panose="020B0604020202020204" pitchFamily="34" charset="0"/>
                          <a:cs typeface="Arial" panose="020B0604020202020204" pitchFamily="34" charset="0"/>
                        </a:rPr>
                        <a:t>2</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BOSTON</a:t>
                      </a:r>
                      <a:r>
                        <a:rPr lang="en-US" sz="900" baseline="30000" dirty="0">
                          <a:latin typeface="Arial" panose="020B0604020202020204" pitchFamily="34" charset="0"/>
                          <a:cs typeface="Arial" panose="020B0604020202020204" pitchFamily="34" charset="0"/>
                        </a:rPr>
                        <a:t>3</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ENDEAVOR</a:t>
                      </a:r>
                      <a:r>
                        <a:rPr lang="en-US" sz="900" baseline="30000" dirty="0">
                          <a:latin typeface="Arial" panose="020B0604020202020204" pitchFamily="34" charset="0"/>
                          <a:cs typeface="Arial" panose="020B0604020202020204" pitchFamily="34" charset="0"/>
                        </a:rPr>
                        <a:t>4</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CANDOR</a:t>
                      </a:r>
                      <a:r>
                        <a:rPr lang="en-US" sz="900" baseline="30000" dirty="0">
                          <a:latin typeface="Arial" panose="020B0604020202020204" pitchFamily="34" charset="0"/>
                          <a:cs typeface="Arial" panose="020B0604020202020204" pitchFamily="34" charset="0"/>
                        </a:rPr>
                        <a:t>5</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tc gridSpan="2">
                  <a:txBody>
                    <a:bodyPr/>
                    <a:lstStyle/>
                    <a:p>
                      <a:pPr algn="ctr">
                        <a:lnSpc>
                          <a:spcPct val="90000"/>
                        </a:lnSpc>
                      </a:pPr>
                      <a:r>
                        <a:rPr lang="en-US" sz="900" dirty="0">
                          <a:latin typeface="Arial" panose="020B0604020202020204" pitchFamily="34" charset="0"/>
                          <a:cs typeface="Arial" panose="020B0604020202020204" pitchFamily="34" charset="0"/>
                        </a:rPr>
                        <a:t>IKEMA</a:t>
                      </a:r>
                      <a:r>
                        <a:rPr lang="en-US" sz="900" baseline="30000" dirty="0">
                          <a:latin typeface="Arial" panose="020B0604020202020204" pitchFamily="34" charset="0"/>
                          <a:cs typeface="Arial" panose="020B0604020202020204" pitchFamily="34" charset="0"/>
                        </a:rPr>
                        <a:t>6,7</a:t>
                      </a:r>
                    </a:p>
                  </a:txBody>
                  <a:tcPr marL="36000" marR="36000" marT="25200" marB="25200"/>
                </a:tc>
                <a:tc hMerge="1">
                  <a:txBody>
                    <a:bodyPr/>
                    <a:lstStyle/>
                    <a:p>
                      <a:endParaRPr lang="en-US" sz="10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1711588521"/>
                  </a:ext>
                </a:extLst>
              </a:tr>
              <a:tr h="0">
                <a:tc>
                  <a:txBody>
                    <a:bodyPr/>
                    <a:lstStyle/>
                    <a:p>
                      <a:pPr>
                        <a:lnSpc>
                          <a:spcPct val="90000"/>
                        </a:lnSpc>
                      </a:pPr>
                      <a:endParaRPr lang="en-US" sz="900" dirty="0">
                        <a:latin typeface="Arial" panose="020B0604020202020204" pitchFamily="34" charset="0"/>
                        <a:cs typeface="Arial" panose="020B0604020202020204" pitchFamily="34" charset="0"/>
                      </a:endParaRPr>
                    </a:p>
                  </a:txBody>
                  <a:tcPr marL="36000" marR="3600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PVd</a:t>
                      </a:r>
                      <a:r>
                        <a:rPr lang="en-US" sz="900" b="1" dirty="0">
                          <a:latin typeface="Arial" panose="020B0604020202020204" pitchFamily="34" charset="0"/>
                          <a:cs typeface="Arial" panose="020B0604020202020204" pitchFamily="34" charset="0"/>
                        </a:rPr>
                        <a:t> (n=281)</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(n=278)</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DVd</a:t>
                      </a:r>
                      <a:r>
                        <a:rPr lang="en-US" sz="900" b="1" dirty="0">
                          <a:latin typeface="Arial" panose="020B0604020202020204" pitchFamily="34" charset="0"/>
                          <a:cs typeface="Arial" panose="020B0604020202020204" pitchFamily="34" charset="0"/>
                        </a:rPr>
                        <a:t> (n=251)</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(n=247)</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SVd</a:t>
                      </a:r>
                      <a:r>
                        <a:rPr lang="en-US" sz="900" b="1" dirty="0">
                          <a:latin typeface="Arial" panose="020B0604020202020204" pitchFamily="34" charset="0"/>
                          <a:cs typeface="Arial" panose="020B0604020202020204" pitchFamily="34" charset="0"/>
                        </a:rPr>
                        <a:t> (n=195)</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(n=247)</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(n=464)</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Vd</a:t>
                      </a:r>
                      <a:r>
                        <a:rPr lang="en-US" sz="900" b="1" dirty="0">
                          <a:latin typeface="Arial" panose="020B0604020202020204" pitchFamily="34" charset="0"/>
                          <a:cs typeface="Arial" panose="020B0604020202020204" pitchFamily="34" charset="0"/>
                        </a:rPr>
                        <a:t> (n=465)</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DKd</a:t>
                      </a:r>
                      <a:r>
                        <a:rPr lang="en-US" sz="900" b="1" dirty="0">
                          <a:latin typeface="Arial" panose="020B0604020202020204" pitchFamily="34" charset="0"/>
                          <a:cs typeface="Arial" panose="020B0604020202020204" pitchFamily="34" charset="0"/>
                        </a:rPr>
                        <a:t> (n=312)</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(n=154)</a:t>
                      </a:r>
                    </a:p>
                  </a:txBody>
                  <a:tcPr marL="0" marR="0" marT="25200" marB="25200"/>
                </a:tc>
                <a:tc>
                  <a:txBody>
                    <a:bodyPr/>
                    <a:lstStyle/>
                    <a:p>
                      <a:pPr algn="ctr">
                        <a:lnSpc>
                          <a:spcPct val="90000"/>
                        </a:lnSpc>
                      </a:pPr>
                      <a:r>
                        <a:rPr lang="en-US" sz="900" b="1" dirty="0">
                          <a:latin typeface="Arial" panose="020B0604020202020204" pitchFamily="34" charset="0"/>
                          <a:cs typeface="Arial" panose="020B0604020202020204" pitchFamily="34" charset="0"/>
                        </a:rPr>
                        <a:t>Isa-</a:t>
                      </a: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(n=179)</a:t>
                      </a:r>
                    </a:p>
                  </a:txBody>
                  <a:tcPr marL="0" marR="0" marT="25200" marB="25200"/>
                </a:tc>
                <a:tc>
                  <a:txBody>
                    <a:bodyPr/>
                    <a:lstStyle/>
                    <a:p>
                      <a:pPr algn="ctr">
                        <a:lnSpc>
                          <a:spcPct val="90000"/>
                        </a:lnSpc>
                      </a:pPr>
                      <a:r>
                        <a:rPr lang="en-US" sz="900" b="1" dirty="0" err="1">
                          <a:latin typeface="Arial" panose="020B0604020202020204" pitchFamily="34" charset="0"/>
                          <a:cs typeface="Arial" panose="020B0604020202020204" pitchFamily="34" charset="0"/>
                        </a:rPr>
                        <a:t>Kd</a:t>
                      </a:r>
                      <a:r>
                        <a:rPr lang="en-US" sz="900" b="1" dirty="0">
                          <a:latin typeface="Arial" panose="020B0604020202020204" pitchFamily="34" charset="0"/>
                          <a:cs typeface="Arial" panose="020B0604020202020204" pitchFamily="34" charset="0"/>
                        </a:rPr>
                        <a:t> (n=123)</a:t>
                      </a:r>
                    </a:p>
                  </a:txBody>
                  <a:tcPr marL="0" marR="0" marT="25200" marB="25200"/>
                </a:tc>
                <a:extLst>
                  <a:ext uri="{0D108BD9-81ED-4DB2-BD59-A6C34878D82A}">
                    <a16:rowId xmlns:a16="http://schemas.microsoft.com/office/drawing/2014/main" val="3232804656"/>
                  </a:ext>
                </a:extLst>
              </a:tr>
              <a:tr h="0">
                <a:tc gridSpan="13">
                  <a:txBody>
                    <a:bodyPr/>
                    <a:lstStyle/>
                    <a:p>
                      <a:pPr>
                        <a:lnSpc>
                          <a:spcPct val="90000"/>
                        </a:lnSpc>
                      </a:pPr>
                      <a:r>
                        <a:rPr lang="en-US" sz="900" b="1" dirty="0">
                          <a:latin typeface="Arial" panose="020B0604020202020204" pitchFamily="34" charset="0"/>
                          <a:cs typeface="Arial" panose="020B0604020202020204" pitchFamily="34" charset="0"/>
                        </a:rPr>
                        <a:t>Prior lines of therapy</a:t>
                      </a:r>
                    </a:p>
                  </a:txBody>
                  <a:tcPr marL="36000" marR="36000" marT="25200" marB="252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056202118"/>
                  </a:ext>
                </a:extLst>
              </a:tr>
              <a:tr h="0">
                <a:tc>
                  <a:txBody>
                    <a:bodyPr/>
                    <a:lstStyle/>
                    <a:p>
                      <a:pPr>
                        <a:lnSpc>
                          <a:spcPct val="90000"/>
                        </a:lnSpc>
                      </a:pPr>
                      <a:r>
                        <a:rPr lang="en-US" sz="900" dirty="0">
                          <a:latin typeface="Arial" panose="020B0604020202020204" pitchFamily="34" charset="0"/>
                          <a:cs typeface="Arial" panose="020B0604020202020204" pitchFamily="34" charset="0"/>
                        </a:rPr>
                        <a:t>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51</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45</a:t>
                      </a:r>
                    </a:p>
                  </a:txBody>
                  <a:tcPr marL="36000" marR="36000" marT="25200" marB="25200"/>
                </a:tc>
                <a:extLst>
                  <a:ext uri="{0D108BD9-81ED-4DB2-BD59-A6C34878D82A}">
                    <a16:rowId xmlns:a16="http://schemas.microsoft.com/office/drawing/2014/main" val="639238634"/>
                  </a:ext>
                </a:extLst>
              </a:tr>
              <a:tr h="0">
                <a:tc gridSpan="13">
                  <a:txBody>
                    <a:bodyPr/>
                    <a:lstStyle/>
                    <a:p>
                      <a:pPr>
                        <a:lnSpc>
                          <a:spcPct val="90000"/>
                        </a:lnSpc>
                      </a:pPr>
                      <a:r>
                        <a:rPr lang="en-US" sz="900" b="1" dirty="0">
                          <a:latin typeface="Arial" panose="020B0604020202020204" pitchFamily="34" charset="0"/>
                          <a:cs typeface="Arial" panose="020B0604020202020204" pitchFamily="34" charset="0"/>
                        </a:rPr>
                        <a:t>Prior therapies</a:t>
                      </a:r>
                    </a:p>
                  </a:txBody>
                  <a:tcPr marL="36000" marR="36000" marT="25200" marB="252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64452820"/>
                  </a:ext>
                </a:extLst>
              </a:tr>
              <a:tr h="0">
                <a:tc>
                  <a:txBody>
                    <a:bodyPr/>
                    <a:lstStyle/>
                    <a:p>
                      <a:pPr>
                        <a:lnSpc>
                          <a:spcPct val="90000"/>
                        </a:lnSpc>
                      </a:pPr>
                      <a:r>
                        <a:rPr lang="en-US" sz="900" dirty="0">
                          <a:latin typeface="Arial" panose="020B0604020202020204" pitchFamily="34" charset="0"/>
                          <a:cs typeface="Arial" panose="020B0604020202020204" pitchFamily="34" charset="0"/>
                        </a:rPr>
                        <a:t>Bortezomib</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72</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73</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65</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69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70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92</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87</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93</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85</a:t>
                      </a:r>
                    </a:p>
                  </a:txBody>
                  <a:tcPr marL="36000" marR="36000" marT="25200" marB="25200"/>
                </a:tc>
                <a:extLst>
                  <a:ext uri="{0D108BD9-81ED-4DB2-BD59-A6C34878D82A}">
                    <a16:rowId xmlns:a16="http://schemas.microsoft.com/office/drawing/2014/main" val="4257938810"/>
                  </a:ext>
                </a:extLst>
              </a:tr>
              <a:tr h="0">
                <a:tc>
                  <a:txBody>
                    <a:bodyPr/>
                    <a:lstStyle/>
                    <a:p>
                      <a:pPr>
                        <a:lnSpc>
                          <a:spcPct val="90000"/>
                        </a:lnSpc>
                      </a:pPr>
                      <a:r>
                        <a:rPr lang="en-US" sz="900" dirty="0">
                          <a:latin typeface="Arial" panose="020B0604020202020204" pitchFamily="34" charset="0"/>
                          <a:cs typeface="Arial" panose="020B0604020202020204" pitchFamily="34" charset="0"/>
                        </a:rPr>
                        <a:t>Lenalidomide</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100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100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36</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37</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39</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40</a:t>
                      </a:r>
                    </a:p>
                  </a:txBody>
                  <a:tcPr marL="36000" marR="36000" marT="25200" marB="25200"/>
                </a:tc>
                <a:tc>
                  <a:txBody>
                    <a:bodyPr/>
                    <a:lstStyle/>
                    <a:p>
                      <a:pPr algn="ctr">
                        <a:lnSpc>
                          <a:spcPct val="90000"/>
                        </a:lnSpc>
                      </a:pPr>
                      <a:r>
                        <a:rPr lang="en-US" sz="900" dirty="0">
                          <a:latin typeface="Arial" panose="020B0604020202020204" pitchFamily="34" charset="0"/>
                          <a:cs typeface="Arial" panose="020B0604020202020204" pitchFamily="34" charset="0"/>
                        </a:rPr>
                        <a:t>48</a:t>
                      </a:r>
                    </a:p>
                  </a:txBody>
                  <a:tcPr marL="36000" marR="36000" marT="25200" marB="25200"/>
                </a:tc>
                <a:extLst>
                  <a:ext uri="{0D108BD9-81ED-4DB2-BD59-A6C34878D82A}">
                    <a16:rowId xmlns:a16="http://schemas.microsoft.com/office/drawing/2014/main" val="784225511"/>
                  </a:ext>
                </a:extLst>
              </a:tr>
            </a:tbl>
          </a:graphicData>
        </a:graphic>
      </p:graphicFrame>
      <p:sp>
        <p:nvSpPr>
          <p:cNvPr id="4" name="Rectangle 3">
            <a:extLst>
              <a:ext uri="{FF2B5EF4-FFF2-40B4-BE49-F238E27FC236}">
                <a16:creationId xmlns:a16="http://schemas.microsoft.com/office/drawing/2014/main" id="{125C42C9-3684-2DD7-5647-3DA76A16082F}"/>
              </a:ext>
            </a:extLst>
          </p:cNvPr>
          <p:cNvSpPr/>
          <p:nvPr/>
        </p:nvSpPr>
        <p:spPr>
          <a:xfrm>
            <a:off x="3115340" y="4365104"/>
            <a:ext cx="1658679" cy="1344580"/>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929BA9-28F0-EDD1-35B2-DDF7259BF6D5}"/>
              </a:ext>
            </a:extLst>
          </p:cNvPr>
          <p:cNvSpPr/>
          <p:nvPr/>
        </p:nvSpPr>
        <p:spPr>
          <a:xfrm>
            <a:off x="8091377" y="4365104"/>
            <a:ext cx="3329020" cy="1344580"/>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41C986-7BF1-BC6C-B086-95D59BE1B8F1}"/>
              </a:ext>
            </a:extLst>
          </p:cNvPr>
          <p:cNvSpPr/>
          <p:nvPr/>
        </p:nvSpPr>
        <p:spPr>
          <a:xfrm>
            <a:off x="7896200" y="1035581"/>
            <a:ext cx="3524197" cy="2611387"/>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00F50EB1-5F7A-FFEC-0C7C-391A47703BE1}"/>
              </a:ext>
            </a:extLst>
          </p:cNvPr>
          <p:cNvSpPr/>
          <p:nvPr/>
        </p:nvSpPr>
        <p:spPr>
          <a:xfrm>
            <a:off x="3487479" y="2264735"/>
            <a:ext cx="1658679" cy="2052084"/>
          </a:xfrm>
          <a:custGeom>
            <a:avLst/>
            <a:gdLst>
              <a:gd name="connsiteX0" fmla="*/ 0 w 1658679"/>
              <a:gd name="connsiteY0" fmla="*/ 2009553 h 2052084"/>
              <a:gd name="connsiteX1" fmla="*/ 0 w 1658679"/>
              <a:gd name="connsiteY1" fmla="*/ 0 h 2052084"/>
              <a:gd name="connsiteX2" fmla="*/ 1658679 w 1658679"/>
              <a:gd name="connsiteY2" fmla="*/ 0 h 2052084"/>
              <a:gd name="connsiteX3" fmla="*/ 1658679 w 1658679"/>
              <a:gd name="connsiteY3" fmla="*/ 138223 h 2052084"/>
              <a:gd name="connsiteX4" fmla="*/ 1658679 w 1658679"/>
              <a:gd name="connsiteY4" fmla="*/ 435935 h 2052084"/>
              <a:gd name="connsiteX5" fmla="*/ 1158949 w 1658679"/>
              <a:gd name="connsiteY5" fmla="*/ 435935 h 2052084"/>
              <a:gd name="connsiteX6" fmla="*/ 1158949 w 1658679"/>
              <a:gd name="connsiteY6" fmla="*/ 1520456 h 2052084"/>
              <a:gd name="connsiteX7" fmla="*/ 1446028 w 1658679"/>
              <a:gd name="connsiteY7" fmla="*/ 1520456 h 2052084"/>
              <a:gd name="connsiteX8" fmla="*/ 1446028 w 1658679"/>
              <a:gd name="connsiteY8" fmla="*/ 2052084 h 2052084"/>
              <a:gd name="connsiteX9" fmla="*/ 138223 w 1658679"/>
              <a:gd name="connsiteY9" fmla="*/ 2052084 h 2052084"/>
              <a:gd name="connsiteX10" fmla="*/ 0 w 1658679"/>
              <a:gd name="connsiteY10" fmla="*/ 2009553 h 20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8679" h="2052084">
                <a:moveTo>
                  <a:pt x="0" y="2009553"/>
                </a:moveTo>
                <a:lnTo>
                  <a:pt x="0" y="0"/>
                </a:lnTo>
                <a:lnTo>
                  <a:pt x="1658679" y="0"/>
                </a:lnTo>
                <a:lnTo>
                  <a:pt x="1658679" y="138223"/>
                </a:lnTo>
                <a:lnTo>
                  <a:pt x="1658679" y="435935"/>
                </a:lnTo>
                <a:lnTo>
                  <a:pt x="1158949" y="435935"/>
                </a:lnTo>
                <a:lnTo>
                  <a:pt x="1158949" y="1520456"/>
                </a:lnTo>
                <a:lnTo>
                  <a:pt x="1446028" y="1520456"/>
                </a:lnTo>
                <a:lnTo>
                  <a:pt x="1446028" y="2052084"/>
                </a:lnTo>
                <a:lnTo>
                  <a:pt x="138223" y="2052084"/>
                </a:lnTo>
                <a:lnTo>
                  <a:pt x="0" y="2009553"/>
                </a:lnTo>
                <a:close/>
              </a:path>
            </a:pathLst>
          </a:cu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6">
            <a:extLst>
              <a:ext uri="{FF2B5EF4-FFF2-40B4-BE49-F238E27FC236}">
                <a16:creationId xmlns:a16="http://schemas.microsoft.com/office/drawing/2014/main" id="{43BA1F1D-6FFE-957D-4302-3CB9EF521C19}"/>
              </a:ext>
            </a:extLst>
          </p:cNvPr>
          <p:cNvSpPr txBox="1">
            <a:spLocks/>
          </p:cNvSpPr>
          <p:nvPr/>
        </p:nvSpPr>
        <p:spPr>
          <a:xfrm>
            <a:off x="620183" y="6356351"/>
            <a:ext cx="10588385"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900">
                <a:solidFill>
                  <a:schemeClr val="tx2"/>
                </a:solidFill>
              </a:rPr>
              <a:t>Head-to-head studies have not been conducted. Cross-trial comparisons are not appropriate.</a:t>
            </a:r>
          </a:p>
          <a:p>
            <a:r>
              <a:rPr lang="en-GB" sz="900">
                <a:solidFill>
                  <a:schemeClr val="tx2"/>
                </a:solidFill>
              </a:rPr>
              <a:t>ASCT, autologous stem cell transplant; DKd, daratumumab, carfilzomib, dexamethasone; DVd, daratumumab, bortezomib, dexamethasone; Isa-Kd, isatuximab, carfilzomib, dexamethasone; Kd, carfilzomib, dexamethasone; Len, lenalidomide; mPFS, median progression-free survival; NR, not reached; PVd, pomalidomide, bortezomib, dexamethasone; Rd, lenalidomide, dexamethasone; SVd, selinexor, bortezomib, dexamethasone; Vd, bortezomib, dexamethasone;</a:t>
            </a:r>
          </a:p>
          <a:p>
            <a:r>
              <a:rPr lang="en-GB" sz="900">
                <a:solidFill>
                  <a:schemeClr val="tx2"/>
                </a:solidFill>
              </a:rPr>
              <a:t>1. </a:t>
            </a:r>
            <a:r>
              <a:rPr lang="en-GB" sz="900">
                <a:solidFill>
                  <a:schemeClr val="tx2"/>
                </a:solidFill>
                <a:sym typeface="Calibri"/>
              </a:rPr>
              <a:t>Richardson PG, et al. Lancet Oncol. 2019;20:781-794 (OPTIMISMM); 2. Mateos M-V, et al. 2020;20:509-518 (CASTOR); 3. Grosicki S, et al. Lancet. 2020;396:1563-1573 (BOSTON); 4. Dimopoulos MA, et al. Lancet Oncol. 2016.17:27-38 (ENDEAVOR); 5. </a:t>
            </a:r>
            <a:r>
              <a:rPr lang="en-GB" sz="900">
                <a:solidFill>
                  <a:schemeClr val="tx2"/>
                </a:solidFill>
              </a:rPr>
              <a:t>Usmani SZ, et al. Lancet. Oncol. 2022;23:65-76 (CANDOR); 6. Moreau P, et al. Lancet. 2021;397:2361-2371 (IKEMA); 7. Martin T, et al. Blood Cancer J. 2023;13:72 (IKEMA)</a:t>
            </a:r>
            <a:endParaRPr lang="en-GB" sz="900" dirty="0">
              <a:solidFill>
                <a:schemeClr val="tx2"/>
              </a:solidFill>
              <a:sym typeface="Calibri"/>
            </a:endParaRPr>
          </a:p>
        </p:txBody>
      </p:sp>
    </p:spTree>
    <p:extLst>
      <p:ext uri="{BB962C8B-B14F-4D97-AF65-F5344CB8AC3E}">
        <p14:creationId xmlns:p14="http://schemas.microsoft.com/office/powerpoint/2010/main" val="41097320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fontScale="90000"/>
          </a:bodyPr>
          <a:lstStyle/>
          <a:p>
            <a:r>
              <a:rPr lang="en-GB" sz="3100" dirty="0"/>
              <a:t>Relapse treatment after </a:t>
            </a:r>
            <a:r>
              <a:rPr lang="en-GB" sz="3100" dirty="0" err="1"/>
              <a:t>DR</a:t>
            </a:r>
            <a:r>
              <a:rPr lang="en-GB" sz="3100" cap="none" dirty="0" err="1"/>
              <a:t>d</a:t>
            </a:r>
            <a:br>
              <a:rPr lang="en-GB" sz="3200" cap="none" dirty="0"/>
            </a:br>
            <a:br>
              <a:rPr lang="en-GB" sz="3200" dirty="0"/>
            </a:br>
            <a:endParaRPr lang="en-GB" sz="20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29" name="Content Placeholder 31">
            <a:extLst>
              <a:ext uri="{FF2B5EF4-FFF2-40B4-BE49-F238E27FC236}">
                <a16:creationId xmlns:a16="http://schemas.microsoft.com/office/drawing/2014/main" id="{041F9A99-C95D-C4CA-84E2-E36A90F0ED90}"/>
              </a:ext>
            </a:extLst>
          </p:cNvPr>
          <p:cNvSpPr>
            <a:spLocks noGrp="1"/>
          </p:cNvSpPr>
          <p:nvPr>
            <p:ph sz="quarter" idx="15"/>
          </p:nvPr>
        </p:nvSpPr>
        <p:spPr>
          <a:xfrm>
            <a:off x="620182" y="6010421"/>
            <a:ext cx="10660393" cy="711056"/>
          </a:xfrm>
        </p:spPr>
        <p:txBody>
          <a:bodyPr anchor="b" anchorCtr="0"/>
          <a:lstStyle/>
          <a:p>
            <a:r>
              <a:rPr lang="en-GB" sz="1000" dirty="0">
                <a:solidFill>
                  <a:schemeClr val="tx2"/>
                </a:solidFill>
                <a:sym typeface="Calibri"/>
              </a:rPr>
              <a:t>CI, confidence interval; </a:t>
            </a:r>
            <a:r>
              <a:rPr lang="en-GB" sz="1000" dirty="0" err="1">
                <a:solidFill>
                  <a:schemeClr val="tx2"/>
                </a:solidFill>
                <a:sym typeface="Calibri"/>
              </a:rPr>
              <a:t>DRd</a:t>
            </a:r>
            <a:r>
              <a:rPr lang="en-GB" sz="1000" dirty="0">
                <a:solidFill>
                  <a:schemeClr val="tx2"/>
                </a:solidFill>
                <a:sym typeface="Calibri"/>
              </a:rPr>
              <a:t>, daratumumab, lenalidomide and dexamethasone; HR, hazard ratio; Kd, carfilzomib and dexamethasone; MoA, mechanism of action; (m)PFS, (median) progression-free survival; NE, not estimable; PI, proteasome inhibitor; </a:t>
            </a:r>
            <a:r>
              <a:rPr lang="en-GB" sz="1000" dirty="0" err="1">
                <a:solidFill>
                  <a:schemeClr val="tx2"/>
                </a:solidFill>
                <a:sym typeface="Calibri"/>
              </a:rPr>
              <a:t>PVd</a:t>
            </a:r>
            <a:r>
              <a:rPr lang="en-GB" sz="1000" dirty="0">
                <a:solidFill>
                  <a:schemeClr val="tx2"/>
                </a:solidFill>
                <a:sym typeface="Calibri"/>
              </a:rPr>
              <a:t>, pomalidomide, bortezomib, and dexamethasone; SelVd, selinexor, bortezomib, and dexamethasone; Vd, bortezomib and dexamethasone.</a:t>
            </a:r>
          </a:p>
          <a:p>
            <a:r>
              <a:rPr lang="en-GB" sz="1000" dirty="0">
                <a:solidFill>
                  <a:schemeClr val="tx2"/>
                </a:solidFill>
                <a:sym typeface="Calibri"/>
              </a:rPr>
              <a:t>1. Dimopoulos MA, et al. Lancet Oncol. 2016.17:27-38; 2. Richardson PG, et al. Lancet Oncol. 2019;20:781-794; 3. Grosicki S, et al. Lancet. 2020;396:1563-1573 </a:t>
            </a:r>
          </a:p>
        </p:txBody>
      </p:sp>
      <p:sp>
        <p:nvSpPr>
          <p:cNvPr id="6" name="Content Placeholder 5">
            <a:extLst>
              <a:ext uri="{FF2B5EF4-FFF2-40B4-BE49-F238E27FC236}">
                <a16:creationId xmlns:a16="http://schemas.microsoft.com/office/drawing/2014/main" id="{3F3C9868-FE47-5FFF-F631-B937AD3E2E7B}"/>
              </a:ext>
            </a:extLst>
          </p:cNvPr>
          <p:cNvSpPr>
            <a:spLocks noGrp="1"/>
          </p:cNvSpPr>
          <p:nvPr>
            <p:ph sz="quarter" idx="12"/>
          </p:nvPr>
        </p:nvSpPr>
        <p:spPr>
          <a:xfrm>
            <a:off x="369128" y="4472642"/>
            <a:ext cx="3315576" cy="895406"/>
          </a:xfrm>
        </p:spPr>
        <p:txBody>
          <a:bodyPr/>
          <a:lstStyle/>
          <a:p>
            <a:pPr marL="0" marR="0" lvl="0" indent="0" algn="l" defTabSz="685800" rtl="0" eaLnBrk="1" fontAlgn="auto" latinLnBrk="0" hangingPunct="1">
              <a:lnSpc>
                <a:spcPct val="90000"/>
              </a:lnSpc>
              <a:spcBef>
                <a:spcPts val="750"/>
              </a:spcBef>
              <a:spcAft>
                <a:spcPts val="0"/>
              </a:spcAft>
              <a:buClr>
                <a:srgbClr val="5B9BD5"/>
              </a:buClr>
              <a:buSzTx/>
              <a:buFont typeface="Arial" panose="020B0604020202020204" pitchFamily="34" charset="0"/>
              <a:buNone/>
              <a:tabLst/>
              <a:defRPr/>
            </a:pPr>
            <a:r>
              <a:rPr kumimoji="0" lang="en-GB" sz="1600" b="1" i="0" u="none" strike="noStrike" kern="1200" cap="none" spc="0" normalizeH="0" baseline="0" dirty="0">
                <a:ln>
                  <a:noFill/>
                </a:ln>
                <a:solidFill>
                  <a:schemeClr val="tx2"/>
                </a:solidFill>
                <a:effectLst/>
                <a:uLnTx/>
                <a:uFillTx/>
                <a:ea typeface="+mn-ea"/>
              </a:rPr>
              <a:t>Kd</a:t>
            </a:r>
            <a:r>
              <a:rPr kumimoji="0" lang="en-GB" sz="1600" b="1" i="0" u="none" strike="noStrike" kern="1200" cap="none" spc="0" normalizeH="0" baseline="30000" dirty="0">
                <a:ln>
                  <a:noFill/>
                </a:ln>
                <a:solidFill>
                  <a:schemeClr val="tx2"/>
                </a:solidFill>
                <a:effectLst/>
                <a:uLnTx/>
                <a:uFillTx/>
                <a:ea typeface="+mn-ea"/>
              </a:rPr>
              <a:t>1</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Doublet</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PI</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One different MoA</a:t>
            </a:r>
          </a:p>
        </p:txBody>
      </p:sp>
      <p:sp>
        <p:nvSpPr>
          <p:cNvPr id="8" name="Content Placeholder 5">
            <a:extLst>
              <a:ext uri="{FF2B5EF4-FFF2-40B4-BE49-F238E27FC236}">
                <a16:creationId xmlns:a16="http://schemas.microsoft.com/office/drawing/2014/main" id="{3C8CCBF2-EF11-4294-EF3E-AE7D3B4CD948}"/>
              </a:ext>
            </a:extLst>
          </p:cNvPr>
          <p:cNvSpPr txBox="1">
            <a:spLocks/>
          </p:cNvSpPr>
          <p:nvPr/>
        </p:nvSpPr>
        <p:spPr>
          <a:xfrm>
            <a:off x="3719736" y="4472642"/>
            <a:ext cx="3315576" cy="89540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5B9BD5"/>
              </a:buClr>
              <a:buSzTx/>
              <a:buFont typeface="Arial" panose="020B0604020202020204" pitchFamily="34" charset="0"/>
              <a:buNone/>
              <a:tabLst/>
              <a:defRPr/>
            </a:pPr>
            <a:r>
              <a:rPr kumimoji="0" lang="en-GB" sz="1600" b="1" i="0" u="none" strike="noStrike" kern="1200" cap="none" spc="0" normalizeH="0" baseline="0" dirty="0">
                <a:ln>
                  <a:noFill/>
                </a:ln>
                <a:solidFill>
                  <a:schemeClr val="tx2"/>
                </a:solidFill>
                <a:effectLst/>
                <a:uLnTx/>
                <a:uFillTx/>
                <a:ea typeface="+mn-ea"/>
              </a:rPr>
              <a:t>PVd</a:t>
            </a:r>
            <a:r>
              <a:rPr kumimoji="0" lang="en-GB" sz="1600" b="1" i="0" u="none" strike="noStrike" kern="1200" cap="none" spc="0" normalizeH="0" baseline="30000" dirty="0">
                <a:ln>
                  <a:noFill/>
                </a:ln>
                <a:solidFill>
                  <a:schemeClr val="tx2"/>
                </a:solidFill>
                <a:effectLst/>
                <a:uLnTx/>
                <a:uFillTx/>
                <a:ea typeface="+mn-ea"/>
              </a:rPr>
              <a:t>2</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Triplet</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PI</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One different MoA</a:t>
            </a:r>
          </a:p>
        </p:txBody>
      </p:sp>
      <p:sp>
        <p:nvSpPr>
          <p:cNvPr id="10" name="TextBox 9">
            <a:extLst>
              <a:ext uri="{FF2B5EF4-FFF2-40B4-BE49-F238E27FC236}">
                <a16:creationId xmlns:a16="http://schemas.microsoft.com/office/drawing/2014/main" id="{246E3BF7-8A83-3D9E-2157-24D09B51CE63}"/>
              </a:ext>
            </a:extLst>
          </p:cNvPr>
          <p:cNvSpPr txBox="1"/>
          <p:nvPr/>
        </p:nvSpPr>
        <p:spPr>
          <a:xfrm>
            <a:off x="263352" y="1301859"/>
            <a:ext cx="3216835" cy="523220"/>
          </a:xfrm>
          <a:prstGeom prst="rect">
            <a:avLst/>
          </a:prstGeom>
          <a:noFill/>
        </p:spPr>
        <p:txBody>
          <a:bodyPr wrap="square">
            <a:spAutoFit/>
          </a:bodyPr>
          <a:lstStyle/>
          <a:p>
            <a:pPr algn="ctr">
              <a:defRPr/>
            </a:pPr>
            <a:r>
              <a:rPr lang="en-GB" b="1" dirty="0">
                <a:solidFill>
                  <a:schemeClr val="tx2"/>
                </a:solidFill>
                <a:latin typeface="Arial" panose="020B0604020202020204" pitchFamily="34" charset="0"/>
                <a:cs typeface="Arial" panose="020B0604020202020204" pitchFamily="34" charset="0"/>
              </a:rPr>
              <a:t>ENDEAVOR</a:t>
            </a:r>
            <a:r>
              <a:rPr lang="en-GB" b="1" baseline="30000" dirty="0">
                <a:solidFill>
                  <a:schemeClr val="tx2"/>
                </a:solidFill>
                <a:latin typeface="Arial" panose="020B0604020202020204" pitchFamily="34" charset="0"/>
                <a:cs typeface="Arial" panose="020B0604020202020204" pitchFamily="34" charset="0"/>
              </a:rPr>
              <a:t>1</a:t>
            </a:r>
          </a:p>
          <a:p>
            <a:pPr algn="ctr">
              <a:defRPr/>
            </a:pPr>
            <a:r>
              <a:rPr lang="en-GB" sz="1000" dirty="0">
                <a:solidFill>
                  <a:schemeClr val="tx2"/>
                </a:solidFill>
                <a:latin typeface="Arial" panose="020B0604020202020204" pitchFamily="34" charset="0"/>
                <a:cs typeface="Arial" panose="020B0604020202020204" pitchFamily="34" charset="0"/>
              </a:rPr>
              <a:t>1–3 prior lines of therapy</a:t>
            </a:r>
          </a:p>
        </p:txBody>
      </p:sp>
      <p:sp>
        <p:nvSpPr>
          <p:cNvPr id="11" name="TextBox 10">
            <a:extLst>
              <a:ext uri="{FF2B5EF4-FFF2-40B4-BE49-F238E27FC236}">
                <a16:creationId xmlns:a16="http://schemas.microsoft.com/office/drawing/2014/main" id="{24A394FF-60D3-325C-2799-721D2B0E05DE}"/>
              </a:ext>
            </a:extLst>
          </p:cNvPr>
          <p:cNvSpPr txBox="1"/>
          <p:nvPr/>
        </p:nvSpPr>
        <p:spPr>
          <a:xfrm>
            <a:off x="3588276" y="1301859"/>
            <a:ext cx="4030904" cy="830997"/>
          </a:xfrm>
          <a:prstGeom prst="rect">
            <a:avLst/>
          </a:prstGeom>
          <a:noFill/>
        </p:spPr>
        <p:txBody>
          <a:bodyPr wrap="square">
            <a:spAutoFit/>
          </a:bodyPr>
          <a:lstStyle/>
          <a:p>
            <a:pPr algn="ctr">
              <a:defRPr/>
            </a:pPr>
            <a:r>
              <a:rPr lang="en-GB" b="1" dirty="0">
                <a:solidFill>
                  <a:schemeClr val="tx2"/>
                </a:solidFill>
                <a:latin typeface="Arial" panose="020B0604020202020204" pitchFamily="34" charset="0"/>
                <a:cs typeface="Arial" panose="020B0604020202020204" pitchFamily="34" charset="0"/>
              </a:rPr>
              <a:t>OPTIMISMM</a:t>
            </a:r>
            <a:r>
              <a:rPr lang="en-GB" b="1" baseline="30000" dirty="0">
                <a:solidFill>
                  <a:schemeClr val="tx2"/>
                </a:solidFill>
                <a:latin typeface="Arial" panose="020B0604020202020204" pitchFamily="34" charset="0"/>
                <a:cs typeface="Arial" panose="020B0604020202020204" pitchFamily="34" charset="0"/>
              </a:rPr>
              <a:t>2</a:t>
            </a:r>
          </a:p>
          <a:p>
            <a:pPr algn="ctr">
              <a:defRPr/>
            </a:pPr>
            <a:r>
              <a:rPr lang="en-GB" sz="1000" dirty="0">
                <a:solidFill>
                  <a:schemeClr val="tx2"/>
                </a:solidFill>
                <a:latin typeface="Arial" panose="020B0604020202020204" pitchFamily="34" charset="0"/>
                <a:cs typeface="Arial" panose="020B0604020202020204" pitchFamily="34" charset="0"/>
              </a:rPr>
              <a:t>1–3 prior lines of therapy, received </a:t>
            </a:r>
            <a:r>
              <a:rPr lang="en-GB" sz="1000" b="1" dirty="0">
                <a:solidFill>
                  <a:schemeClr val="tx2"/>
                </a:solidFill>
                <a:latin typeface="Arial" panose="020B0604020202020204" pitchFamily="34" charset="0"/>
                <a:cs typeface="Arial" panose="020B0604020202020204" pitchFamily="34" charset="0"/>
              </a:rPr>
              <a:t>prior treatment </a:t>
            </a:r>
            <a:br>
              <a:rPr lang="en-GB" sz="1000" dirty="0">
                <a:solidFill>
                  <a:schemeClr val="tx2"/>
                </a:solidFill>
                <a:latin typeface="Arial" panose="020B0604020202020204" pitchFamily="34" charset="0"/>
                <a:cs typeface="Arial" panose="020B0604020202020204" pitchFamily="34" charset="0"/>
              </a:rPr>
            </a:br>
            <a:r>
              <a:rPr lang="en-GB" sz="1000" dirty="0">
                <a:solidFill>
                  <a:schemeClr val="tx2"/>
                </a:solidFill>
                <a:latin typeface="Arial" panose="020B0604020202020204" pitchFamily="34" charset="0"/>
                <a:cs typeface="Arial" panose="020B0604020202020204" pitchFamily="34" charset="0"/>
              </a:rPr>
              <a:t>with a </a:t>
            </a:r>
            <a:r>
              <a:rPr lang="en-GB" sz="1000" b="1" dirty="0">
                <a:solidFill>
                  <a:schemeClr val="tx2"/>
                </a:solidFill>
                <a:latin typeface="Arial" panose="020B0604020202020204" pitchFamily="34" charset="0"/>
                <a:cs typeface="Arial" panose="020B0604020202020204" pitchFamily="34" charset="0"/>
              </a:rPr>
              <a:t>lenalidomide-containing regimen </a:t>
            </a:r>
            <a:r>
              <a:rPr lang="en-GB" sz="1000" dirty="0">
                <a:solidFill>
                  <a:schemeClr val="tx2"/>
                </a:solidFill>
                <a:latin typeface="Arial" panose="020B0604020202020204" pitchFamily="34" charset="0"/>
                <a:cs typeface="Arial" panose="020B0604020202020204" pitchFamily="34" charset="0"/>
              </a:rPr>
              <a:t>for </a:t>
            </a:r>
            <a:br>
              <a:rPr lang="en-GB" sz="1000" dirty="0">
                <a:solidFill>
                  <a:schemeClr val="tx2"/>
                </a:solidFill>
                <a:latin typeface="Arial" panose="020B0604020202020204" pitchFamily="34" charset="0"/>
                <a:cs typeface="Arial" panose="020B0604020202020204" pitchFamily="34" charset="0"/>
              </a:rPr>
            </a:br>
            <a:r>
              <a:rPr lang="en-GB" sz="1000" dirty="0">
                <a:solidFill>
                  <a:schemeClr val="tx2"/>
                </a:solidFill>
                <a:latin typeface="Arial" panose="020B0604020202020204" pitchFamily="34" charset="0"/>
                <a:ea typeface="Verdana" panose="020B0604030504040204" pitchFamily="34" charset="0"/>
                <a:cs typeface="Arial" panose="020B0604020202020204" pitchFamily="34" charset="0"/>
              </a:rPr>
              <a:t>≥2</a:t>
            </a:r>
            <a:r>
              <a:rPr lang="en-GB" sz="1000" dirty="0">
                <a:solidFill>
                  <a:schemeClr val="tx2"/>
                </a:solidFill>
                <a:latin typeface="Arial" panose="020B0604020202020204" pitchFamily="34" charset="0"/>
                <a:cs typeface="Arial" panose="020B0604020202020204" pitchFamily="34" charset="0"/>
              </a:rPr>
              <a:t> consecutive cycles, not bortezomib refractory</a:t>
            </a:r>
          </a:p>
        </p:txBody>
      </p:sp>
      <p:sp>
        <p:nvSpPr>
          <p:cNvPr id="12" name="TextBox 11">
            <a:extLst>
              <a:ext uri="{FF2B5EF4-FFF2-40B4-BE49-F238E27FC236}">
                <a16:creationId xmlns:a16="http://schemas.microsoft.com/office/drawing/2014/main" id="{CE81A761-75E4-1B67-3E94-C653661A387C}"/>
              </a:ext>
            </a:extLst>
          </p:cNvPr>
          <p:cNvSpPr txBox="1"/>
          <p:nvPr/>
        </p:nvSpPr>
        <p:spPr>
          <a:xfrm>
            <a:off x="7488934" y="1301859"/>
            <a:ext cx="4452993" cy="523220"/>
          </a:xfrm>
          <a:prstGeom prst="rect">
            <a:avLst/>
          </a:prstGeom>
          <a:noFill/>
        </p:spPr>
        <p:txBody>
          <a:bodyPr wrap="square">
            <a:spAutoFit/>
          </a:bodyPr>
          <a:lstStyle/>
          <a:p>
            <a:pPr algn="ctr">
              <a:defRPr/>
            </a:pPr>
            <a:r>
              <a:rPr lang="en-GB" b="1" dirty="0">
                <a:solidFill>
                  <a:schemeClr val="tx2"/>
                </a:solidFill>
                <a:latin typeface="Arial" panose="020B0604020202020204" pitchFamily="34" charset="0"/>
                <a:cs typeface="Arial" panose="020B0604020202020204" pitchFamily="34" charset="0"/>
              </a:rPr>
              <a:t>BOSTON</a:t>
            </a:r>
            <a:r>
              <a:rPr lang="en-GB" b="1" baseline="30000" dirty="0">
                <a:solidFill>
                  <a:schemeClr val="tx2"/>
                </a:solidFill>
                <a:latin typeface="Arial" panose="020B0604020202020204" pitchFamily="34" charset="0"/>
                <a:cs typeface="Arial" panose="020B0604020202020204" pitchFamily="34" charset="0"/>
              </a:rPr>
              <a:t>3</a:t>
            </a:r>
          </a:p>
          <a:p>
            <a:pPr algn="ctr">
              <a:defRPr/>
            </a:pPr>
            <a:r>
              <a:rPr lang="en-GB" sz="1000" dirty="0">
                <a:solidFill>
                  <a:schemeClr val="tx2"/>
                </a:solidFill>
                <a:latin typeface="Arial" panose="020B0604020202020204" pitchFamily="34" charset="0"/>
                <a:cs typeface="Arial" panose="020B0604020202020204" pitchFamily="34" charset="0"/>
              </a:rPr>
              <a:t>1–3 prior lines of therapy</a:t>
            </a:r>
          </a:p>
        </p:txBody>
      </p:sp>
      <p:sp>
        <p:nvSpPr>
          <p:cNvPr id="52" name="Rectangle 51">
            <a:extLst>
              <a:ext uri="{FF2B5EF4-FFF2-40B4-BE49-F238E27FC236}">
                <a16:creationId xmlns:a16="http://schemas.microsoft.com/office/drawing/2014/main" id="{21AF1E7E-1CF2-E027-AFBB-AEAEDFC9957C}"/>
              </a:ext>
            </a:extLst>
          </p:cNvPr>
          <p:cNvSpPr/>
          <p:nvPr/>
        </p:nvSpPr>
        <p:spPr>
          <a:xfrm>
            <a:off x="5544638" y="265935"/>
            <a:ext cx="678261" cy="45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1867" dirty="0">
              <a:solidFill>
                <a:prstClr val="white"/>
              </a:solidFill>
              <a:latin typeface="Calibri" panose="020F0502020204030204"/>
            </a:endParaRPr>
          </a:p>
        </p:txBody>
      </p:sp>
      <p:sp>
        <p:nvSpPr>
          <p:cNvPr id="5" name="Content Placeholder 5">
            <a:extLst>
              <a:ext uri="{FF2B5EF4-FFF2-40B4-BE49-F238E27FC236}">
                <a16:creationId xmlns:a16="http://schemas.microsoft.com/office/drawing/2014/main" id="{6F0BC442-8EF0-82A4-9692-8B5408FE2ACA}"/>
              </a:ext>
            </a:extLst>
          </p:cNvPr>
          <p:cNvSpPr txBox="1">
            <a:spLocks/>
          </p:cNvSpPr>
          <p:nvPr/>
        </p:nvSpPr>
        <p:spPr>
          <a:xfrm>
            <a:off x="374053" y="5609647"/>
            <a:ext cx="2995432" cy="322503"/>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90000"/>
              </a:lnSpc>
              <a:spcBef>
                <a:spcPts val="750"/>
              </a:spcBef>
              <a:buClr>
                <a:srgbClr val="5B9BD5"/>
              </a:buClr>
              <a:buFont typeface="Arial" panose="020B0604020202020204" pitchFamily="34" charset="0"/>
              <a:buNone/>
              <a:defRPr/>
            </a:pPr>
            <a:r>
              <a:rPr lang="en-GB" sz="1200" dirty="0">
                <a:solidFill>
                  <a:schemeClr val="tx2"/>
                </a:solidFill>
                <a:ea typeface="+mn-ea"/>
              </a:rPr>
              <a:t>Acceptable safety and tolerability profile of carfilzomib</a:t>
            </a:r>
          </a:p>
        </p:txBody>
      </p:sp>
      <p:sp>
        <p:nvSpPr>
          <p:cNvPr id="7" name="Content Placeholder 5">
            <a:extLst>
              <a:ext uri="{FF2B5EF4-FFF2-40B4-BE49-F238E27FC236}">
                <a16:creationId xmlns:a16="http://schemas.microsoft.com/office/drawing/2014/main" id="{C29573ED-338B-2A92-D638-BB1750CA0345}"/>
              </a:ext>
            </a:extLst>
          </p:cNvPr>
          <p:cNvSpPr txBox="1">
            <a:spLocks/>
          </p:cNvSpPr>
          <p:nvPr/>
        </p:nvSpPr>
        <p:spPr>
          <a:xfrm>
            <a:off x="3719736" y="5609646"/>
            <a:ext cx="3560720" cy="322503"/>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90000"/>
              </a:lnSpc>
              <a:spcBef>
                <a:spcPts val="750"/>
              </a:spcBef>
              <a:buClr>
                <a:srgbClr val="5B9BD5"/>
              </a:buClr>
              <a:buFont typeface="Arial" panose="020B0604020202020204" pitchFamily="34" charset="0"/>
              <a:buNone/>
              <a:defRPr/>
            </a:pPr>
            <a:r>
              <a:rPr lang="en-GB" sz="1200" dirty="0">
                <a:solidFill>
                  <a:schemeClr val="tx2"/>
                </a:solidFill>
                <a:ea typeface="+mn-ea"/>
              </a:rPr>
              <a:t>Adverse events accorded with the individual profiles of pomalidomide, bortezomib, and dexamethasone</a:t>
            </a:r>
          </a:p>
        </p:txBody>
      </p:sp>
      <p:sp>
        <p:nvSpPr>
          <p:cNvPr id="16" name="Content Placeholder 5">
            <a:extLst>
              <a:ext uri="{FF2B5EF4-FFF2-40B4-BE49-F238E27FC236}">
                <a16:creationId xmlns:a16="http://schemas.microsoft.com/office/drawing/2014/main" id="{49971F10-9E3B-5179-220E-DD8818B7529A}"/>
              </a:ext>
            </a:extLst>
          </p:cNvPr>
          <p:cNvSpPr txBox="1">
            <a:spLocks/>
          </p:cNvSpPr>
          <p:nvPr/>
        </p:nvSpPr>
        <p:spPr>
          <a:xfrm>
            <a:off x="7819542" y="5594779"/>
            <a:ext cx="4030904" cy="322503"/>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90000"/>
              </a:lnSpc>
              <a:spcBef>
                <a:spcPts val="750"/>
              </a:spcBef>
              <a:buClr>
                <a:srgbClr val="5B9BD5"/>
              </a:buClr>
              <a:buFont typeface="Arial" panose="020B0604020202020204" pitchFamily="34" charset="0"/>
              <a:buNone/>
              <a:defRPr/>
            </a:pPr>
            <a:r>
              <a:rPr lang="en-GB" sz="1200" dirty="0">
                <a:solidFill>
                  <a:schemeClr val="tx2"/>
                </a:solidFill>
                <a:ea typeface="+mn-ea"/>
              </a:rPr>
              <a:t>Safety results were consistent with the individual adverse event profiles of selinexor, bortezomib, and dexamethasone</a:t>
            </a:r>
          </a:p>
        </p:txBody>
      </p:sp>
      <p:sp>
        <p:nvSpPr>
          <p:cNvPr id="20" name="Rectangle: Rounded Corners 72">
            <a:extLst>
              <a:ext uri="{FF2B5EF4-FFF2-40B4-BE49-F238E27FC236}">
                <a16:creationId xmlns:a16="http://schemas.microsoft.com/office/drawing/2014/main" id="{045A5D3C-B753-7EF0-82DB-1EF07547E82C}"/>
              </a:ext>
            </a:extLst>
          </p:cNvPr>
          <p:cNvSpPr/>
          <p:nvPr/>
        </p:nvSpPr>
        <p:spPr>
          <a:xfrm>
            <a:off x="8268232" y="5229232"/>
            <a:ext cx="2045846" cy="288000"/>
          </a:xfrm>
          <a:prstGeom prst="roundRect">
            <a:avLst>
              <a:gd name="adj" fmla="val 25649"/>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Content Placeholder 5">
            <a:extLst>
              <a:ext uri="{FF2B5EF4-FFF2-40B4-BE49-F238E27FC236}">
                <a16:creationId xmlns:a16="http://schemas.microsoft.com/office/drawing/2014/main" id="{019085FB-8322-0381-EFE5-323136D40EE3}"/>
              </a:ext>
            </a:extLst>
          </p:cNvPr>
          <p:cNvSpPr txBox="1">
            <a:spLocks/>
          </p:cNvSpPr>
          <p:nvPr/>
        </p:nvSpPr>
        <p:spPr>
          <a:xfrm>
            <a:off x="7819542" y="4472642"/>
            <a:ext cx="3315576" cy="89540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600" b="1" i="0" u="none" strike="noStrike" kern="1200" cap="none" spc="0" normalizeH="0" baseline="0" dirty="0">
                <a:ln>
                  <a:noFill/>
                </a:ln>
                <a:solidFill>
                  <a:schemeClr val="tx2"/>
                </a:solidFill>
                <a:effectLst/>
                <a:uLnTx/>
                <a:uFillTx/>
                <a:ea typeface="+mn-ea"/>
              </a:rPr>
              <a:t>SelVd</a:t>
            </a:r>
            <a:r>
              <a:rPr kumimoji="0" lang="en-GB" sz="1600" b="1" i="0" u="none" strike="noStrike" kern="1200" cap="none" spc="0" normalizeH="0" baseline="30000" dirty="0">
                <a:ln>
                  <a:noFill/>
                </a:ln>
                <a:solidFill>
                  <a:schemeClr val="tx2"/>
                </a:solidFill>
                <a:effectLst/>
                <a:uLnTx/>
                <a:uFillTx/>
                <a:ea typeface="+mn-ea"/>
              </a:rPr>
              <a:t>3</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Triplet</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ea typeface="+mn-ea"/>
              </a:rPr>
              <a:t>PI</a:t>
            </a:r>
          </a:p>
          <a:p>
            <a:pPr marL="514350" marR="0" lvl="1" indent="-171450" algn="l" defTabSz="685800" rtl="0" eaLnBrk="1" fontAlgn="auto" latinLnBrk="0" hangingPunct="1">
              <a:lnSpc>
                <a:spcPct val="90000"/>
              </a:lnSpc>
              <a:spcBef>
                <a:spcPts val="375"/>
              </a:spcBef>
              <a:spcAft>
                <a:spcPts val="0"/>
              </a:spcAft>
              <a:buClr>
                <a:schemeClr val="accent1"/>
              </a:buClr>
              <a:buSzTx/>
              <a:buFont typeface="Arial" panose="020B0604020202020204" pitchFamily="34" charset="0"/>
              <a:buChar char="•"/>
              <a:tabLst/>
              <a:defRPr/>
            </a:pPr>
            <a:r>
              <a:rPr kumimoji="0" lang="en-GB" sz="1600" b="1" i="0" u="none" strike="noStrike" kern="1200" cap="none" spc="0" normalizeH="0" baseline="0" dirty="0">
                <a:ln>
                  <a:noFill/>
                </a:ln>
                <a:solidFill>
                  <a:schemeClr val="bg1"/>
                </a:solidFill>
                <a:effectLst/>
                <a:uLnTx/>
                <a:uFillTx/>
                <a:ea typeface="+mn-ea"/>
              </a:rPr>
              <a:t>Two </a:t>
            </a:r>
            <a:r>
              <a:rPr lang="en-GB" sz="1600" b="1" dirty="0">
                <a:solidFill>
                  <a:schemeClr val="bg1"/>
                </a:solidFill>
                <a:ea typeface="+mn-ea"/>
              </a:rPr>
              <a:t>different</a:t>
            </a:r>
            <a:r>
              <a:rPr kumimoji="0" lang="en-GB" sz="1600" b="1" i="0" u="none" strike="noStrike" kern="1200" cap="none" spc="0" normalizeH="0" baseline="0" dirty="0">
                <a:ln>
                  <a:noFill/>
                </a:ln>
                <a:solidFill>
                  <a:schemeClr val="bg1"/>
                </a:solidFill>
                <a:effectLst/>
                <a:uLnTx/>
                <a:uFillTx/>
                <a:ea typeface="+mn-ea"/>
              </a:rPr>
              <a:t> MoAs</a:t>
            </a:r>
          </a:p>
        </p:txBody>
      </p:sp>
      <p:pic>
        <p:nvPicPr>
          <p:cNvPr id="23" name="Picture 22">
            <a:extLst>
              <a:ext uri="{FF2B5EF4-FFF2-40B4-BE49-F238E27FC236}">
                <a16:creationId xmlns:a16="http://schemas.microsoft.com/office/drawing/2014/main" id="{2EA110A0-E1BC-971F-B8D4-E0CB6268280A}"/>
              </a:ext>
            </a:extLst>
          </p:cNvPr>
          <p:cNvPicPr>
            <a:picLocks noChangeAspect="1"/>
          </p:cNvPicPr>
          <p:nvPr/>
        </p:nvPicPr>
        <p:blipFill>
          <a:blip r:embed="rId2"/>
          <a:srcRect/>
          <a:stretch/>
        </p:blipFill>
        <p:spPr>
          <a:xfrm>
            <a:off x="488305" y="2361235"/>
            <a:ext cx="2885913" cy="1537395"/>
          </a:xfrm>
          <a:prstGeom prst="rect">
            <a:avLst/>
          </a:prstGeom>
        </p:spPr>
      </p:pic>
      <p:pic>
        <p:nvPicPr>
          <p:cNvPr id="25" name="Picture 24">
            <a:extLst>
              <a:ext uri="{FF2B5EF4-FFF2-40B4-BE49-F238E27FC236}">
                <a16:creationId xmlns:a16="http://schemas.microsoft.com/office/drawing/2014/main" id="{D76217A6-DC4A-728F-AF42-5E5D84ADBCB8}"/>
              </a:ext>
            </a:extLst>
          </p:cNvPr>
          <p:cNvPicPr>
            <a:picLocks noChangeAspect="1"/>
          </p:cNvPicPr>
          <p:nvPr/>
        </p:nvPicPr>
        <p:blipFill>
          <a:blip r:embed="rId3"/>
          <a:srcRect/>
          <a:stretch/>
        </p:blipFill>
        <p:spPr>
          <a:xfrm>
            <a:off x="3961863" y="2334472"/>
            <a:ext cx="3554026" cy="1555452"/>
          </a:xfrm>
          <a:prstGeom prst="rect">
            <a:avLst/>
          </a:prstGeom>
        </p:spPr>
      </p:pic>
      <p:sp>
        <p:nvSpPr>
          <p:cNvPr id="21" name="Rectangle 20">
            <a:extLst>
              <a:ext uri="{FF2B5EF4-FFF2-40B4-BE49-F238E27FC236}">
                <a16:creationId xmlns:a16="http://schemas.microsoft.com/office/drawing/2014/main" id="{C4C66C0F-060F-4223-EB96-90F555F7CFDD}"/>
              </a:ext>
            </a:extLst>
          </p:cNvPr>
          <p:cNvSpPr>
            <a:spLocks noChangeArrowheads="1"/>
          </p:cNvSpPr>
          <p:nvPr/>
        </p:nvSpPr>
        <p:spPr bwMode="auto">
          <a:xfrm>
            <a:off x="5220872" y="2289752"/>
            <a:ext cx="2284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4610" fontAlgn="base">
              <a:lnSpc>
                <a:spcPct val="100000"/>
              </a:lnSpc>
              <a:spcBef>
                <a:spcPct val="0"/>
              </a:spcBef>
              <a:spcAft>
                <a:spcPct val="0"/>
              </a:spcAft>
              <a:buNone/>
              <a:defRPr/>
            </a:pPr>
            <a:r>
              <a:rPr lang="en-GB" altLang="it-IT" sz="800" dirty="0">
                <a:solidFill>
                  <a:srgbClr val="000000"/>
                </a:solidFill>
                <a:latin typeface="Arial" panose="020B0604020202020204" pitchFamily="34" charset="0"/>
                <a:cs typeface="Arial" panose="020B0604020202020204" pitchFamily="34" charset="0"/>
              </a:rPr>
              <a:t>Pomalidomide, bortezomib, and dexamethasone</a:t>
            </a:r>
          </a:p>
          <a:p>
            <a:pPr defTabSz="684610" fontAlgn="base">
              <a:lnSpc>
                <a:spcPct val="100000"/>
              </a:lnSpc>
              <a:spcBef>
                <a:spcPct val="0"/>
              </a:spcBef>
              <a:spcAft>
                <a:spcPct val="0"/>
              </a:spcAft>
              <a:buNone/>
              <a:defRPr/>
            </a:pPr>
            <a:r>
              <a:rPr lang="en-GB" altLang="it-IT" sz="800" dirty="0">
                <a:solidFill>
                  <a:srgbClr val="000000"/>
                </a:solidFill>
                <a:latin typeface="Arial" panose="020B0604020202020204" pitchFamily="34" charset="0"/>
                <a:cs typeface="Arial" panose="020B0604020202020204" pitchFamily="34" charset="0"/>
              </a:rPr>
              <a:t>Bortezomib and dexamethasone</a:t>
            </a:r>
          </a:p>
          <a:p>
            <a:pPr defTabSz="684610" fontAlgn="base">
              <a:lnSpc>
                <a:spcPct val="100000"/>
              </a:lnSpc>
              <a:spcBef>
                <a:spcPct val="0"/>
              </a:spcBef>
              <a:spcAft>
                <a:spcPct val="0"/>
              </a:spcAft>
              <a:buNone/>
              <a:defRPr/>
            </a:pPr>
            <a:r>
              <a:rPr lang="en-GB" altLang="it-IT" sz="800" dirty="0">
                <a:solidFill>
                  <a:srgbClr val="000000"/>
                </a:solidFill>
                <a:latin typeface="Arial" panose="020B0604020202020204" pitchFamily="34" charset="0"/>
                <a:cs typeface="Arial" panose="020B0604020202020204" pitchFamily="34" charset="0"/>
              </a:rPr>
              <a:t>HR 0.61 (95% CI 0·49–0.77); two-sided p&lt;0.0001</a:t>
            </a:r>
          </a:p>
        </p:txBody>
      </p:sp>
      <p:sp>
        <p:nvSpPr>
          <p:cNvPr id="26" name="TextBox 25">
            <a:extLst>
              <a:ext uri="{FF2B5EF4-FFF2-40B4-BE49-F238E27FC236}">
                <a16:creationId xmlns:a16="http://schemas.microsoft.com/office/drawing/2014/main" id="{C0CA4338-1664-0683-AC84-4C656766080C}"/>
              </a:ext>
            </a:extLst>
          </p:cNvPr>
          <p:cNvSpPr txBox="1"/>
          <p:nvPr/>
        </p:nvSpPr>
        <p:spPr>
          <a:xfrm rot="16200000">
            <a:off x="3515320" y="3030643"/>
            <a:ext cx="387928"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PFS (%)</a:t>
            </a:r>
          </a:p>
        </p:txBody>
      </p:sp>
      <p:sp>
        <p:nvSpPr>
          <p:cNvPr id="27" name="TextBox 26">
            <a:extLst>
              <a:ext uri="{FF2B5EF4-FFF2-40B4-BE49-F238E27FC236}">
                <a16:creationId xmlns:a16="http://schemas.microsoft.com/office/drawing/2014/main" id="{B13FFE95-627E-46EA-EAC5-6BCC489729F1}"/>
              </a:ext>
            </a:extLst>
          </p:cNvPr>
          <p:cNvSpPr txBox="1"/>
          <p:nvPr/>
        </p:nvSpPr>
        <p:spPr>
          <a:xfrm flipH="1">
            <a:off x="3752686" y="229086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79" name="TextBox 78">
            <a:extLst>
              <a:ext uri="{FF2B5EF4-FFF2-40B4-BE49-F238E27FC236}">
                <a16:creationId xmlns:a16="http://schemas.microsoft.com/office/drawing/2014/main" id="{F82D2CC3-3695-AE42-7286-833EE00C9859}"/>
              </a:ext>
            </a:extLst>
          </p:cNvPr>
          <p:cNvSpPr txBox="1"/>
          <p:nvPr/>
        </p:nvSpPr>
        <p:spPr>
          <a:xfrm flipH="1">
            <a:off x="3752686" y="244326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90</a:t>
            </a:r>
          </a:p>
        </p:txBody>
      </p:sp>
      <p:sp>
        <p:nvSpPr>
          <p:cNvPr id="80" name="TextBox 79">
            <a:extLst>
              <a:ext uri="{FF2B5EF4-FFF2-40B4-BE49-F238E27FC236}">
                <a16:creationId xmlns:a16="http://schemas.microsoft.com/office/drawing/2014/main" id="{4CA24E51-05DA-3252-75AA-B9B00703E8BD}"/>
              </a:ext>
            </a:extLst>
          </p:cNvPr>
          <p:cNvSpPr txBox="1"/>
          <p:nvPr/>
        </p:nvSpPr>
        <p:spPr>
          <a:xfrm flipH="1">
            <a:off x="3752686" y="258931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82" name="TextBox 81">
            <a:extLst>
              <a:ext uri="{FF2B5EF4-FFF2-40B4-BE49-F238E27FC236}">
                <a16:creationId xmlns:a16="http://schemas.microsoft.com/office/drawing/2014/main" id="{01F6E73B-A582-1746-2975-6B2BD391022A}"/>
              </a:ext>
            </a:extLst>
          </p:cNvPr>
          <p:cNvSpPr txBox="1"/>
          <p:nvPr/>
        </p:nvSpPr>
        <p:spPr>
          <a:xfrm flipH="1">
            <a:off x="3752686" y="2738541"/>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70</a:t>
            </a:r>
          </a:p>
        </p:txBody>
      </p:sp>
      <p:sp>
        <p:nvSpPr>
          <p:cNvPr id="83" name="TextBox 82">
            <a:extLst>
              <a:ext uri="{FF2B5EF4-FFF2-40B4-BE49-F238E27FC236}">
                <a16:creationId xmlns:a16="http://schemas.microsoft.com/office/drawing/2014/main" id="{CF2CDD19-CDE7-E5F7-DC11-FE8D4CE33AEE}"/>
              </a:ext>
            </a:extLst>
          </p:cNvPr>
          <p:cNvSpPr txBox="1"/>
          <p:nvPr/>
        </p:nvSpPr>
        <p:spPr>
          <a:xfrm flipH="1">
            <a:off x="3752686" y="2890941"/>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30" name="TextBox 29">
            <a:extLst>
              <a:ext uri="{FF2B5EF4-FFF2-40B4-BE49-F238E27FC236}">
                <a16:creationId xmlns:a16="http://schemas.microsoft.com/office/drawing/2014/main" id="{B287A710-FD64-0E1D-C1E0-7D66222A25D2}"/>
              </a:ext>
            </a:extLst>
          </p:cNvPr>
          <p:cNvSpPr txBox="1"/>
          <p:nvPr/>
        </p:nvSpPr>
        <p:spPr>
          <a:xfrm>
            <a:off x="5423315" y="4025969"/>
            <a:ext cx="706924"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Time (months)</a:t>
            </a:r>
          </a:p>
        </p:txBody>
      </p:sp>
      <p:sp>
        <p:nvSpPr>
          <p:cNvPr id="33" name="TextBox 32">
            <a:extLst>
              <a:ext uri="{FF2B5EF4-FFF2-40B4-BE49-F238E27FC236}">
                <a16:creationId xmlns:a16="http://schemas.microsoft.com/office/drawing/2014/main" id="{988A5B72-2429-3D2B-762C-B38F23C2C5B0}"/>
              </a:ext>
            </a:extLst>
          </p:cNvPr>
          <p:cNvSpPr txBox="1"/>
          <p:nvPr/>
        </p:nvSpPr>
        <p:spPr>
          <a:xfrm>
            <a:off x="74429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45</a:t>
            </a:r>
          </a:p>
        </p:txBody>
      </p:sp>
      <p:sp>
        <p:nvSpPr>
          <p:cNvPr id="34" name="TextBox 33">
            <a:extLst>
              <a:ext uri="{FF2B5EF4-FFF2-40B4-BE49-F238E27FC236}">
                <a16:creationId xmlns:a16="http://schemas.microsoft.com/office/drawing/2014/main" id="{E6F6D730-4ABA-5F30-7C34-A85826771828}"/>
              </a:ext>
            </a:extLst>
          </p:cNvPr>
          <p:cNvSpPr txBox="1"/>
          <p:nvPr/>
        </p:nvSpPr>
        <p:spPr>
          <a:xfrm>
            <a:off x="721750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42</a:t>
            </a:r>
          </a:p>
        </p:txBody>
      </p:sp>
      <p:sp>
        <p:nvSpPr>
          <p:cNvPr id="35" name="TextBox 34">
            <a:extLst>
              <a:ext uri="{FF2B5EF4-FFF2-40B4-BE49-F238E27FC236}">
                <a16:creationId xmlns:a16="http://schemas.microsoft.com/office/drawing/2014/main" id="{27D90E29-096E-CD3B-9630-0F4AC1894298}"/>
              </a:ext>
            </a:extLst>
          </p:cNvPr>
          <p:cNvSpPr txBox="1"/>
          <p:nvPr/>
        </p:nvSpPr>
        <p:spPr>
          <a:xfrm>
            <a:off x="69857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39</a:t>
            </a:r>
          </a:p>
        </p:txBody>
      </p:sp>
      <p:sp>
        <p:nvSpPr>
          <p:cNvPr id="36" name="TextBox 35">
            <a:extLst>
              <a:ext uri="{FF2B5EF4-FFF2-40B4-BE49-F238E27FC236}">
                <a16:creationId xmlns:a16="http://schemas.microsoft.com/office/drawing/2014/main" id="{6984087D-A1A2-055D-FD73-22C390345C1C}"/>
              </a:ext>
            </a:extLst>
          </p:cNvPr>
          <p:cNvSpPr txBox="1"/>
          <p:nvPr/>
        </p:nvSpPr>
        <p:spPr>
          <a:xfrm>
            <a:off x="674760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36</a:t>
            </a:r>
          </a:p>
        </p:txBody>
      </p:sp>
      <p:sp>
        <p:nvSpPr>
          <p:cNvPr id="37" name="TextBox 36">
            <a:extLst>
              <a:ext uri="{FF2B5EF4-FFF2-40B4-BE49-F238E27FC236}">
                <a16:creationId xmlns:a16="http://schemas.microsoft.com/office/drawing/2014/main" id="{74911E31-716A-5775-5B3C-CBDAD76207A7}"/>
              </a:ext>
            </a:extLst>
          </p:cNvPr>
          <p:cNvSpPr txBox="1"/>
          <p:nvPr/>
        </p:nvSpPr>
        <p:spPr>
          <a:xfrm>
            <a:off x="65285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33</a:t>
            </a:r>
          </a:p>
        </p:txBody>
      </p:sp>
      <p:sp>
        <p:nvSpPr>
          <p:cNvPr id="38" name="TextBox 37">
            <a:extLst>
              <a:ext uri="{FF2B5EF4-FFF2-40B4-BE49-F238E27FC236}">
                <a16:creationId xmlns:a16="http://schemas.microsoft.com/office/drawing/2014/main" id="{7A01AD7F-FCE1-2915-C260-484C6C16DE10}"/>
              </a:ext>
            </a:extLst>
          </p:cNvPr>
          <p:cNvSpPr txBox="1"/>
          <p:nvPr/>
        </p:nvSpPr>
        <p:spPr>
          <a:xfrm>
            <a:off x="62872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39" name="TextBox 38">
            <a:extLst>
              <a:ext uri="{FF2B5EF4-FFF2-40B4-BE49-F238E27FC236}">
                <a16:creationId xmlns:a16="http://schemas.microsoft.com/office/drawing/2014/main" id="{9B6D6AAE-A675-CFD9-C94D-BFC4591478B1}"/>
              </a:ext>
            </a:extLst>
          </p:cNvPr>
          <p:cNvSpPr txBox="1"/>
          <p:nvPr/>
        </p:nvSpPr>
        <p:spPr>
          <a:xfrm>
            <a:off x="605545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27</a:t>
            </a:r>
          </a:p>
        </p:txBody>
      </p:sp>
      <p:sp>
        <p:nvSpPr>
          <p:cNvPr id="40" name="TextBox 39">
            <a:extLst>
              <a:ext uri="{FF2B5EF4-FFF2-40B4-BE49-F238E27FC236}">
                <a16:creationId xmlns:a16="http://schemas.microsoft.com/office/drawing/2014/main" id="{7592B5FD-EC93-3FC0-A7E8-8423454ABB45}"/>
              </a:ext>
            </a:extLst>
          </p:cNvPr>
          <p:cNvSpPr txBox="1"/>
          <p:nvPr/>
        </p:nvSpPr>
        <p:spPr>
          <a:xfrm>
            <a:off x="582368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41" name="TextBox 40">
            <a:extLst>
              <a:ext uri="{FF2B5EF4-FFF2-40B4-BE49-F238E27FC236}">
                <a16:creationId xmlns:a16="http://schemas.microsoft.com/office/drawing/2014/main" id="{8553EBC6-2EAF-BF7E-3E27-2CC0F545CDF6}"/>
              </a:ext>
            </a:extLst>
          </p:cNvPr>
          <p:cNvSpPr txBox="1"/>
          <p:nvPr/>
        </p:nvSpPr>
        <p:spPr>
          <a:xfrm>
            <a:off x="558238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42" name="TextBox 41">
            <a:extLst>
              <a:ext uri="{FF2B5EF4-FFF2-40B4-BE49-F238E27FC236}">
                <a16:creationId xmlns:a16="http://schemas.microsoft.com/office/drawing/2014/main" id="{B89EBE1E-700D-A256-CDE9-BDF50F93AC73}"/>
              </a:ext>
            </a:extLst>
          </p:cNvPr>
          <p:cNvSpPr txBox="1"/>
          <p:nvPr/>
        </p:nvSpPr>
        <p:spPr>
          <a:xfrm>
            <a:off x="535060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43" name="TextBox 42">
            <a:extLst>
              <a:ext uri="{FF2B5EF4-FFF2-40B4-BE49-F238E27FC236}">
                <a16:creationId xmlns:a16="http://schemas.microsoft.com/office/drawing/2014/main" id="{9CCFA990-9600-4953-DB99-B1AC3AFB7A7A}"/>
              </a:ext>
            </a:extLst>
          </p:cNvPr>
          <p:cNvSpPr txBox="1"/>
          <p:nvPr/>
        </p:nvSpPr>
        <p:spPr>
          <a:xfrm>
            <a:off x="51188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44" name="TextBox 43">
            <a:extLst>
              <a:ext uri="{FF2B5EF4-FFF2-40B4-BE49-F238E27FC236}">
                <a16:creationId xmlns:a16="http://schemas.microsoft.com/office/drawing/2014/main" id="{686A1C9E-6D1E-DFC2-AC6B-7EC7628860F9}"/>
              </a:ext>
            </a:extLst>
          </p:cNvPr>
          <p:cNvSpPr txBox="1"/>
          <p:nvPr/>
        </p:nvSpPr>
        <p:spPr>
          <a:xfrm>
            <a:off x="488388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45" name="TextBox 44">
            <a:extLst>
              <a:ext uri="{FF2B5EF4-FFF2-40B4-BE49-F238E27FC236}">
                <a16:creationId xmlns:a16="http://schemas.microsoft.com/office/drawing/2014/main" id="{DFF7A1AA-3F16-D0EE-330B-AB7779D06264}"/>
              </a:ext>
            </a:extLst>
          </p:cNvPr>
          <p:cNvSpPr txBox="1"/>
          <p:nvPr/>
        </p:nvSpPr>
        <p:spPr>
          <a:xfrm>
            <a:off x="4671437"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46" name="TextBox 45">
            <a:extLst>
              <a:ext uri="{FF2B5EF4-FFF2-40B4-BE49-F238E27FC236}">
                <a16:creationId xmlns:a16="http://schemas.microsoft.com/office/drawing/2014/main" id="{52C9CE5B-9B7A-5BD3-BD04-4723FE64D990}"/>
              </a:ext>
            </a:extLst>
          </p:cNvPr>
          <p:cNvSpPr txBox="1"/>
          <p:nvPr/>
        </p:nvSpPr>
        <p:spPr>
          <a:xfrm>
            <a:off x="4436487"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77" name="TextBox 76">
            <a:extLst>
              <a:ext uri="{FF2B5EF4-FFF2-40B4-BE49-F238E27FC236}">
                <a16:creationId xmlns:a16="http://schemas.microsoft.com/office/drawing/2014/main" id="{80BBB298-6EB0-2826-6A0A-2D21CB1F3ED7}"/>
              </a:ext>
            </a:extLst>
          </p:cNvPr>
          <p:cNvSpPr txBox="1"/>
          <p:nvPr/>
        </p:nvSpPr>
        <p:spPr>
          <a:xfrm>
            <a:off x="4201537"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78" name="TextBox 77">
            <a:extLst>
              <a:ext uri="{FF2B5EF4-FFF2-40B4-BE49-F238E27FC236}">
                <a16:creationId xmlns:a16="http://schemas.microsoft.com/office/drawing/2014/main" id="{8C0BB04E-2415-8F9F-D9FC-EA1D74185A8A}"/>
              </a:ext>
            </a:extLst>
          </p:cNvPr>
          <p:cNvSpPr txBox="1"/>
          <p:nvPr/>
        </p:nvSpPr>
        <p:spPr>
          <a:xfrm>
            <a:off x="3972937"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81" name="TextBox 80">
            <a:extLst>
              <a:ext uri="{FF2B5EF4-FFF2-40B4-BE49-F238E27FC236}">
                <a16:creationId xmlns:a16="http://schemas.microsoft.com/office/drawing/2014/main" id="{EC2F30C1-F236-BC5C-05C1-D8B5F6308C41}"/>
              </a:ext>
            </a:extLst>
          </p:cNvPr>
          <p:cNvSpPr txBox="1"/>
          <p:nvPr/>
        </p:nvSpPr>
        <p:spPr>
          <a:xfrm flipH="1">
            <a:off x="3752686" y="378311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84" name="TextBox 83">
            <a:extLst>
              <a:ext uri="{FF2B5EF4-FFF2-40B4-BE49-F238E27FC236}">
                <a16:creationId xmlns:a16="http://schemas.microsoft.com/office/drawing/2014/main" id="{1DD7D5AE-35B8-5F37-3E83-54A6C5073FDB}"/>
              </a:ext>
            </a:extLst>
          </p:cNvPr>
          <p:cNvSpPr txBox="1"/>
          <p:nvPr/>
        </p:nvSpPr>
        <p:spPr>
          <a:xfrm flipH="1">
            <a:off x="3752686" y="3043341"/>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50</a:t>
            </a:r>
          </a:p>
        </p:txBody>
      </p:sp>
      <p:sp>
        <p:nvSpPr>
          <p:cNvPr id="85" name="TextBox 84">
            <a:extLst>
              <a:ext uri="{FF2B5EF4-FFF2-40B4-BE49-F238E27FC236}">
                <a16:creationId xmlns:a16="http://schemas.microsoft.com/office/drawing/2014/main" id="{2A329746-3A63-813E-3EF4-949553EB4024}"/>
              </a:ext>
            </a:extLst>
          </p:cNvPr>
          <p:cNvSpPr txBox="1"/>
          <p:nvPr/>
        </p:nvSpPr>
        <p:spPr>
          <a:xfrm flipH="1">
            <a:off x="3752686" y="319256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86" name="TextBox 85">
            <a:extLst>
              <a:ext uri="{FF2B5EF4-FFF2-40B4-BE49-F238E27FC236}">
                <a16:creationId xmlns:a16="http://schemas.microsoft.com/office/drawing/2014/main" id="{B5B442F6-98BC-B2B9-CC55-06D2856731BD}"/>
              </a:ext>
            </a:extLst>
          </p:cNvPr>
          <p:cNvSpPr txBox="1"/>
          <p:nvPr/>
        </p:nvSpPr>
        <p:spPr>
          <a:xfrm flipH="1">
            <a:off x="3752686" y="3335441"/>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30</a:t>
            </a:r>
          </a:p>
        </p:txBody>
      </p:sp>
      <p:sp>
        <p:nvSpPr>
          <p:cNvPr id="87" name="TextBox 86">
            <a:extLst>
              <a:ext uri="{FF2B5EF4-FFF2-40B4-BE49-F238E27FC236}">
                <a16:creationId xmlns:a16="http://schemas.microsoft.com/office/drawing/2014/main" id="{46C3F4F0-A956-4F94-AB86-46A758A4F06A}"/>
              </a:ext>
            </a:extLst>
          </p:cNvPr>
          <p:cNvSpPr txBox="1"/>
          <p:nvPr/>
        </p:nvSpPr>
        <p:spPr>
          <a:xfrm flipH="1">
            <a:off x="3752686" y="348466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88" name="TextBox 87">
            <a:extLst>
              <a:ext uri="{FF2B5EF4-FFF2-40B4-BE49-F238E27FC236}">
                <a16:creationId xmlns:a16="http://schemas.microsoft.com/office/drawing/2014/main" id="{8F35EBF0-3742-BE88-6DEB-A219CC495FE5}"/>
              </a:ext>
            </a:extLst>
          </p:cNvPr>
          <p:cNvSpPr txBox="1"/>
          <p:nvPr/>
        </p:nvSpPr>
        <p:spPr>
          <a:xfrm flipH="1">
            <a:off x="3752686" y="3630716"/>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sp>
        <p:nvSpPr>
          <p:cNvPr id="68" name="TekstSylinder 1">
            <a:extLst>
              <a:ext uri="{FF2B5EF4-FFF2-40B4-BE49-F238E27FC236}">
                <a16:creationId xmlns:a16="http://schemas.microsoft.com/office/drawing/2014/main" id="{513F165C-7910-9E8C-9AD4-86182C79589A}"/>
              </a:ext>
            </a:extLst>
          </p:cNvPr>
          <p:cNvSpPr txBox="1"/>
          <p:nvPr/>
        </p:nvSpPr>
        <p:spPr>
          <a:xfrm>
            <a:off x="5320646" y="3018773"/>
            <a:ext cx="2023703" cy="246221"/>
          </a:xfrm>
          <a:prstGeom prst="rect">
            <a:avLst/>
          </a:prstGeom>
          <a:noFill/>
        </p:spPr>
        <p:txBody>
          <a:bodyPr wrap="square" rtlCol="0">
            <a:spAutoFit/>
          </a:bodyPr>
          <a:lstStyle/>
          <a:p>
            <a:pPr defTabSz="1219170">
              <a:defRPr/>
            </a:pPr>
            <a:r>
              <a:rPr lang="en-GB" sz="1000" dirty="0">
                <a:solidFill>
                  <a:schemeClr val="accent1"/>
                </a:solidFill>
                <a:latin typeface="Arial" panose="020B0604020202020204" pitchFamily="34" charset="0"/>
                <a:cs typeface="Arial" panose="020B0604020202020204" pitchFamily="34" charset="0"/>
              </a:rPr>
              <a:t>PVd mPFS 11.2 months</a:t>
            </a:r>
          </a:p>
        </p:txBody>
      </p:sp>
      <p:sp>
        <p:nvSpPr>
          <p:cNvPr id="69" name="TekstSylinder 12">
            <a:extLst>
              <a:ext uri="{FF2B5EF4-FFF2-40B4-BE49-F238E27FC236}">
                <a16:creationId xmlns:a16="http://schemas.microsoft.com/office/drawing/2014/main" id="{935F59C8-C824-FBC3-1C7A-FE0FBDC4ED7F}"/>
              </a:ext>
            </a:extLst>
          </p:cNvPr>
          <p:cNvSpPr txBox="1"/>
          <p:nvPr/>
        </p:nvSpPr>
        <p:spPr>
          <a:xfrm>
            <a:off x="4100828" y="3584049"/>
            <a:ext cx="1779148" cy="246221"/>
          </a:xfrm>
          <a:prstGeom prst="rect">
            <a:avLst/>
          </a:prstGeom>
          <a:noFill/>
        </p:spPr>
        <p:txBody>
          <a:bodyPr wrap="square" rtlCol="0">
            <a:spAutoFit/>
          </a:bodyPr>
          <a:lstStyle/>
          <a:p>
            <a:pPr defTabSz="1219170">
              <a:defRPr/>
            </a:pPr>
            <a:r>
              <a:rPr lang="en-GB" sz="1000" dirty="0">
                <a:solidFill>
                  <a:schemeClr val="tx2"/>
                </a:solidFill>
                <a:latin typeface="Arial" panose="020B0604020202020204" pitchFamily="34" charset="0"/>
                <a:cs typeface="Arial" panose="020B0604020202020204" pitchFamily="34" charset="0"/>
              </a:rPr>
              <a:t>Vd mPFS 7.1 months</a:t>
            </a:r>
          </a:p>
        </p:txBody>
      </p:sp>
      <p:cxnSp>
        <p:nvCxnSpPr>
          <p:cNvPr id="92" name="Straight Connector 91">
            <a:extLst>
              <a:ext uri="{FF2B5EF4-FFF2-40B4-BE49-F238E27FC236}">
                <a16:creationId xmlns:a16="http://schemas.microsoft.com/office/drawing/2014/main" id="{09019C7D-FCB5-AC3C-D8B2-55404791BABD}"/>
              </a:ext>
            </a:extLst>
          </p:cNvPr>
          <p:cNvCxnSpPr>
            <a:cxnSpLocks/>
          </p:cNvCxnSpPr>
          <p:nvPr/>
        </p:nvCxnSpPr>
        <p:spPr>
          <a:xfrm>
            <a:off x="4999299" y="2475535"/>
            <a:ext cx="154738"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2A2FCAD-78C9-C679-F7BD-F0FA3B33AD3F}"/>
              </a:ext>
            </a:extLst>
          </p:cNvPr>
          <p:cNvCxnSpPr>
            <a:cxnSpLocks/>
          </p:cNvCxnSpPr>
          <p:nvPr/>
        </p:nvCxnSpPr>
        <p:spPr>
          <a:xfrm>
            <a:off x="4999299" y="2353757"/>
            <a:ext cx="154738"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3EC2D20-693E-39A2-4717-2C86CC6A8CCA}"/>
              </a:ext>
            </a:extLst>
          </p:cNvPr>
          <p:cNvSpPr txBox="1"/>
          <p:nvPr/>
        </p:nvSpPr>
        <p:spPr>
          <a:xfrm rot="16200000">
            <a:off x="7387192" y="3030643"/>
            <a:ext cx="886461"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Probability of PFS</a:t>
            </a:r>
          </a:p>
        </p:txBody>
      </p:sp>
      <p:sp>
        <p:nvSpPr>
          <p:cNvPr id="98" name="TextBox 97">
            <a:extLst>
              <a:ext uri="{FF2B5EF4-FFF2-40B4-BE49-F238E27FC236}">
                <a16:creationId xmlns:a16="http://schemas.microsoft.com/office/drawing/2014/main" id="{3FC2C282-4721-D4E3-B477-3BBA6874B6C4}"/>
              </a:ext>
            </a:extLst>
          </p:cNvPr>
          <p:cNvSpPr txBox="1"/>
          <p:nvPr/>
        </p:nvSpPr>
        <p:spPr>
          <a:xfrm flipH="1">
            <a:off x="7910741" y="2290866"/>
            <a:ext cx="244804"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99" name="TextBox 98">
            <a:extLst>
              <a:ext uri="{FF2B5EF4-FFF2-40B4-BE49-F238E27FC236}">
                <a16:creationId xmlns:a16="http://schemas.microsoft.com/office/drawing/2014/main" id="{3D573D22-8BEE-85FE-E6D1-B6B2C79587EB}"/>
              </a:ext>
            </a:extLst>
          </p:cNvPr>
          <p:cNvSpPr txBox="1"/>
          <p:nvPr/>
        </p:nvSpPr>
        <p:spPr>
          <a:xfrm>
            <a:off x="9637868" y="4025969"/>
            <a:ext cx="706924"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Time (months)</a:t>
            </a:r>
          </a:p>
        </p:txBody>
      </p:sp>
      <p:pic>
        <p:nvPicPr>
          <p:cNvPr id="102" name="Picture 101" descr="A graph of a graph&#10;&#10;Description automatically generated with medium confidence">
            <a:extLst>
              <a:ext uri="{FF2B5EF4-FFF2-40B4-BE49-F238E27FC236}">
                <a16:creationId xmlns:a16="http://schemas.microsoft.com/office/drawing/2014/main" id="{52EC49DB-0442-DB59-25B5-0A7CC28FC040}"/>
              </a:ext>
            </a:extLst>
          </p:cNvPr>
          <p:cNvPicPr>
            <a:picLocks noChangeAspect="1"/>
          </p:cNvPicPr>
          <p:nvPr/>
        </p:nvPicPr>
        <p:blipFill>
          <a:blip r:embed="rId4"/>
          <a:stretch>
            <a:fillRect/>
          </a:stretch>
        </p:blipFill>
        <p:spPr>
          <a:xfrm>
            <a:off x="8184251" y="2337498"/>
            <a:ext cx="3695700" cy="1549400"/>
          </a:xfrm>
          <a:prstGeom prst="rect">
            <a:avLst/>
          </a:prstGeom>
        </p:spPr>
      </p:pic>
      <p:sp>
        <p:nvSpPr>
          <p:cNvPr id="94" name="Rectangle 93">
            <a:extLst>
              <a:ext uri="{FF2B5EF4-FFF2-40B4-BE49-F238E27FC236}">
                <a16:creationId xmlns:a16="http://schemas.microsoft.com/office/drawing/2014/main" id="{3CD10814-D78B-5A82-50F8-CC2AD1C42D30}"/>
              </a:ext>
            </a:extLst>
          </p:cNvPr>
          <p:cNvSpPr>
            <a:spLocks noChangeArrowheads="1"/>
          </p:cNvSpPr>
          <p:nvPr/>
        </p:nvSpPr>
        <p:spPr bwMode="auto">
          <a:xfrm>
            <a:off x="8294531" y="3328207"/>
            <a:ext cx="2083904" cy="48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700" dirty="0">
                <a:effectLst/>
                <a:latin typeface="Helvetica" pitchFamily="2" charset="0"/>
              </a:rPr>
              <a:t>Selinexor, bortezomib, and dexamethasone: </a:t>
            </a:r>
            <a:br>
              <a:rPr lang="en-GB" sz="700" dirty="0">
                <a:effectLst/>
                <a:latin typeface="Helvetica" pitchFamily="2" charset="0"/>
              </a:rPr>
            </a:br>
            <a:r>
              <a:rPr lang="en-GB" sz="700" dirty="0">
                <a:effectLst/>
                <a:latin typeface="Helvetica" pitchFamily="2" charset="0"/>
              </a:rPr>
              <a:t>median 13.93 months (95% CI 11.73-not evaluable) </a:t>
            </a:r>
            <a:br>
              <a:rPr lang="en-GB" sz="700" dirty="0">
                <a:effectLst/>
                <a:latin typeface="Helvetica" pitchFamily="2" charset="0"/>
              </a:rPr>
            </a:br>
            <a:r>
              <a:rPr lang="en-GB" sz="700" dirty="0">
                <a:effectLst/>
                <a:latin typeface="Helvetica" pitchFamily="2" charset="0"/>
              </a:rPr>
              <a:t>Bortezomib and dexamethasone: </a:t>
            </a:r>
            <a:br>
              <a:rPr lang="en-GB" sz="700" dirty="0">
                <a:effectLst/>
                <a:latin typeface="Helvetica" pitchFamily="2" charset="0"/>
              </a:rPr>
            </a:br>
            <a:r>
              <a:rPr lang="en-GB" sz="700" dirty="0">
                <a:effectLst/>
                <a:latin typeface="Helvetica" pitchFamily="2" charset="0"/>
              </a:rPr>
              <a:t>median 9.46 months (95% CI 8.11-10.78)</a:t>
            </a:r>
            <a:br>
              <a:rPr lang="en-GB" sz="700" dirty="0">
                <a:effectLst/>
                <a:latin typeface="Helvetica" pitchFamily="2" charset="0"/>
              </a:rPr>
            </a:br>
            <a:r>
              <a:rPr lang="en-GB" sz="700" dirty="0">
                <a:effectLst/>
                <a:latin typeface="Helvetica" pitchFamily="2" charset="0"/>
              </a:rPr>
              <a:t>HR 0.70 (95% CI 0.53-0·93), p=0.0075 </a:t>
            </a:r>
          </a:p>
        </p:txBody>
      </p:sp>
      <p:sp>
        <p:nvSpPr>
          <p:cNvPr id="103" name="Rectangle 102">
            <a:extLst>
              <a:ext uri="{FF2B5EF4-FFF2-40B4-BE49-F238E27FC236}">
                <a16:creationId xmlns:a16="http://schemas.microsoft.com/office/drawing/2014/main" id="{A2380DFB-E8D4-F43C-CA44-3553BA408B11}"/>
              </a:ext>
            </a:extLst>
          </p:cNvPr>
          <p:cNvSpPr>
            <a:spLocks noChangeArrowheads="1"/>
          </p:cNvSpPr>
          <p:nvPr/>
        </p:nvSpPr>
        <p:spPr bwMode="auto">
          <a:xfrm>
            <a:off x="9585054" y="2289752"/>
            <a:ext cx="2021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buNone/>
            </a:pPr>
            <a:r>
              <a:rPr lang="en-GB" sz="800" dirty="0">
                <a:solidFill>
                  <a:srgbClr val="211D1E"/>
                </a:solidFill>
                <a:effectLst/>
                <a:latin typeface="Helvetica" pitchFamily="2" charset="0"/>
              </a:rPr>
              <a:t>Selinexor, bortezomib, and dexamethasone </a:t>
            </a:r>
            <a:br>
              <a:rPr lang="en-GB" sz="800" dirty="0">
                <a:solidFill>
                  <a:srgbClr val="211D1E"/>
                </a:solidFill>
                <a:effectLst/>
                <a:latin typeface="Helvetica" pitchFamily="2" charset="0"/>
              </a:rPr>
            </a:br>
            <a:r>
              <a:rPr lang="en-GB" sz="800" dirty="0">
                <a:solidFill>
                  <a:srgbClr val="211D1E"/>
                </a:solidFill>
                <a:effectLst/>
                <a:latin typeface="Helvetica" pitchFamily="2" charset="0"/>
              </a:rPr>
              <a:t>Bortezomib and dexamethasone </a:t>
            </a:r>
          </a:p>
        </p:txBody>
      </p:sp>
      <p:cxnSp>
        <p:nvCxnSpPr>
          <p:cNvPr id="104" name="Straight Connector 103">
            <a:extLst>
              <a:ext uri="{FF2B5EF4-FFF2-40B4-BE49-F238E27FC236}">
                <a16:creationId xmlns:a16="http://schemas.microsoft.com/office/drawing/2014/main" id="{E424CDDC-F49F-108A-C184-5B4EF9462333}"/>
              </a:ext>
            </a:extLst>
          </p:cNvPr>
          <p:cNvCxnSpPr>
            <a:cxnSpLocks/>
          </p:cNvCxnSpPr>
          <p:nvPr/>
        </p:nvCxnSpPr>
        <p:spPr>
          <a:xfrm>
            <a:off x="9363481" y="2475535"/>
            <a:ext cx="154738"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462552E3-97E1-078B-E510-0FC3683E20A1}"/>
              </a:ext>
            </a:extLst>
          </p:cNvPr>
          <p:cNvCxnSpPr>
            <a:cxnSpLocks/>
          </p:cNvCxnSpPr>
          <p:nvPr/>
        </p:nvCxnSpPr>
        <p:spPr>
          <a:xfrm>
            <a:off x="9363481" y="2353757"/>
            <a:ext cx="154738"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6" name="TekstSylinder 12">
            <a:extLst>
              <a:ext uri="{FF2B5EF4-FFF2-40B4-BE49-F238E27FC236}">
                <a16:creationId xmlns:a16="http://schemas.microsoft.com/office/drawing/2014/main" id="{D71C222A-E7A3-92A9-8EEC-129C1215BDE2}"/>
              </a:ext>
            </a:extLst>
          </p:cNvPr>
          <p:cNvSpPr txBox="1"/>
          <p:nvPr/>
        </p:nvSpPr>
        <p:spPr>
          <a:xfrm>
            <a:off x="1912067" y="3584049"/>
            <a:ext cx="1779148" cy="246221"/>
          </a:xfrm>
          <a:prstGeom prst="rect">
            <a:avLst/>
          </a:prstGeom>
          <a:noFill/>
        </p:spPr>
        <p:txBody>
          <a:bodyPr wrap="square" rtlCol="0">
            <a:spAutoFit/>
          </a:bodyPr>
          <a:lstStyle/>
          <a:p>
            <a:pPr defTabSz="1219170">
              <a:defRPr/>
            </a:pPr>
            <a:r>
              <a:rPr lang="en-GB" sz="1000" dirty="0">
                <a:solidFill>
                  <a:schemeClr val="tx2"/>
                </a:solidFill>
                <a:latin typeface="Arial" panose="020B0604020202020204" pitchFamily="34" charset="0"/>
                <a:cs typeface="Arial" panose="020B0604020202020204" pitchFamily="34" charset="0"/>
              </a:rPr>
              <a:t>Vd mPFS 9.4 months</a:t>
            </a:r>
          </a:p>
        </p:txBody>
      </p:sp>
      <p:sp>
        <p:nvSpPr>
          <p:cNvPr id="107" name="TekstSylinder 12">
            <a:extLst>
              <a:ext uri="{FF2B5EF4-FFF2-40B4-BE49-F238E27FC236}">
                <a16:creationId xmlns:a16="http://schemas.microsoft.com/office/drawing/2014/main" id="{814F53DB-0907-ACFF-F204-06340496FD99}"/>
              </a:ext>
            </a:extLst>
          </p:cNvPr>
          <p:cNvSpPr txBox="1"/>
          <p:nvPr/>
        </p:nvSpPr>
        <p:spPr>
          <a:xfrm>
            <a:off x="1971686" y="2760690"/>
            <a:ext cx="1779148" cy="246221"/>
          </a:xfrm>
          <a:prstGeom prst="rect">
            <a:avLst/>
          </a:prstGeom>
          <a:noFill/>
        </p:spPr>
        <p:txBody>
          <a:bodyPr wrap="square" rtlCol="0">
            <a:spAutoFit/>
          </a:bodyPr>
          <a:lstStyle/>
          <a:p>
            <a:pPr defTabSz="1219170">
              <a:defRPr/>
            </a:pPr>
            <a:r>
              <a:rPr lang="en-GB" sz="1000" dirty="0">
                <a:solidFill>
                  <a:schemeClr val="accent1"/>
                </a:solidFill>
                <a:latin typeface="Arial" panose="020B0604020202020204" pitchFamily="34" charset="0"/>
                <a:cs typeface="Arial" panose="020B0604020202020204" pitchFamily="34" charset="0"/>
              </a:rPr>
              <a:t>Kd mPFS 18.7 months</a:t>
            </a:r>
          </a:p>
        </p:txBody>
      </p:sp>
      <p:sp>
        <p:nvSpPr>
          <p:cNvPr id="108" name="Rectangle 107">
            <a:extLst>
              <a:ext uri="{FF2B5EF4-FFF2-40B4-BE49-F238E27FC236}">
                <a16:creationId xmlns:a16="http://schemas.microsoft.com/office/drawing/2014/main" id="{132FCE18-1481-6144-94B0-C08000628305}"/>
              </a:ext>
            </a:extLst>
          </p:cNvPr>
          <p:cNvSpPr>
            <a:spLocks noChangeArrowheads="1"/>
          </p:cNvSpPr>
          <p:nvPr/>
        </p:nvSpPr>
        <p:spPr bwMode="auto">
          <a:xfrm>
            <a:off x="828559" y="3560976"/>
            <a:ext cx="814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4610" fontAlgn="base">
              <a:lnSpc>
                <a:spcPct val="100000"/>
              </a:lnSpc>
              <a:spcBef>
                <a:spcPct val="0"/>
              </a:spcBef>
              <a:spcAft>
                <a:spcPct val="0"/>
              </a:spcAft>
              <a:buNone/>
              <a:defRPr/>
            </a:pPr>
            <a:r>
              <a:rPr lang="en-GB" altLang="it-IT" sz="800" dirty="0">
                <a:solidFill>
                  <a:srgbClr val="000000"/>
                </a:solidFill>
                <a:latin typeface="Arial" panose="020B0604020202020204" pitchFamily="34" charset="0"/>
                <a:cs typeface="Arial" panose="020B0604020202020204" pitchFamily="34" charset="0"/>
              </a:rPr>
              <a:t>Bortezomib group</a:t>
            </a:r>
          </a:p>
          <a:p>
            <a:pPr defTabSz="684610" fontAlgn="base">
              <a:lnSpc>
                <a:spcPct val="100000"/>
              </a:lnSpc>
              <a:spcBef>
                <a:spcPct val="0"/>
              </a:spcBef>
              <a:spcAft>
                <a:spcPct val="0"/>
              </a:spcAft>
              <a:buNone/>
              <a:defRPr/>
            </a:pPr>
            <a:r>
              <a:rPr lang="en-GB" altLang="it-IT" sz="800" dirty="0">
                <a:solidFill>
                  <a:srgbClr val="000000"/>
                </a:solidFill>
                <a:latin typeface="Arial" panose="020B0604020202020204" pitchFamily="34" charset="0"/>
                <a:cs typeface="Arial" panose="020B0604020202020204" pitchFamily="34" charset="0"/>
              </a:rPr>
              <a:t>Carfilzomib group</a:t>
            </a:r>
          </a:p>
        </p:txBody>
      </p:sp>
      <p:cxnSp>
        <p:nvCxnSpPr>
          <p:cNvPr id="109" name="Straight Connector 108">
            <a:extLst>
              <a:ext uri="{FF2B5EF4-FFF2-40B4-BE49-F238E27FC236}">
                <a16:creationId xmlns:a16="http://schemas.microsoft.com/office/drawing/2014/main" id="{6E366141-1516-BB0D-3B25-586EC2690394}"/>
              </a:ext>
            </a:extLst>
          </p:cNvPr>
          <p:cNvCxnSpPr>
            <a:cxnSpLocks/>
          </p:cNvCxnSpPr>
          <p:nvPr/>
        </p:nvCxnSpPr>
        <p:spPr>
          <a:xfrm>
            <a:off x="606986" y="3746759"/>
            <a:ext cx="154738"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0FB606A-CD2D-F95C-6E1C-31FD21ED5BDD}"/>
              </a:ext>
            </a:extLst>
          </p:cNvPr>
          <p:cNvCxnSpPr>
            <a:cxnSpLocks/>
          </p:cNvCxnSpPr>
          <p:nvPr/>
        </p:nvCxnSpPr>
        <p:spPr>
          <a:xfrm>
            <a:off x="606986" y="3624981"/>
            <a:ext cx="154738"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BD92BC1F-AF3C-B615-5C06-D29DA99C3549}"/>
              </a:ext>
            </a:extLst>
          </p:cNvPr>
          <p:cNvSpPr txBox="1"/>
          <p:nvPr/>
        </p:nvSpPr>
        <p:spPr>
          <a:xfrm flipH="1">
            <a:off x="7910741" y="2662341"/>
            <a:ext cx="244804"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0.75</a:t>
            </a:r>
          </a:p>
        </p:txBody>
      </p:sp>
      <p:sp>
        <p:nvSpPr>
          <p:cNvPr id="112" name="TextBox 111">
            <a:extLst>
              <a:ext uri="{FF2B5EF4-FFF2-40B4-BE49-F238E27FC236}">
                <a16:creationId xmlns:a16="http://schemas.microsoft.com/office/drawing/2014/main" id="{18B43384-2050-227A-9ADA-E69CE64B76E6}"/>
              </a:ext>
            </a:extLst>
          </p:cNvPr>
          <p:cNvSpPr txBox="1"/>
          <p:nvPr/>
        </p:nvSpPr>
        <p:spPr>
          <a:xfrm flipH="1">
            <a:off x="7910741" y="3049691"/>
            <a:ext cx="244804"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0.50</a:t>
            </a:r>
          </a:p>
        </p:txBody>
      </p:sp>
      <p:sp>
        <p:nvSpPr>
          <p:cNvPr id="113" name="TextBox 112">
            <a:extLst>
              <a:ext uri="{FF2B5EF4-FFF2-40B4-BE49-F238E27FC236}">
                <a16:creationId xmlns:a16="http://schemas.microsoft.com/office/drawing/2014/main" id="{BFB68969-67BD-7C71-F306-990C34A24AB4}"/>
              </a:ext>
            </a:extLst>
          </p:cNvPr>
          <p:cNvSpPr txBox="1"/>
          <p:nvPr/>
        </p:nvSpPr>
        <p:spPr>
          <a:xfrm flipH="1">
            <a:off x="7910741" y="3414816"/>
            <a:ext cx="244804"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0.25</a:t>
            </a:r>
          </a:p>
        </p:txBody>
      </p:sp>
      <p:sp>
        <p:nvSpPr>
          <p:cNvPr id="114" name="TextBox 113">
            <a:extLst>
              <a:ext uri="{FF2B5EF4-FFF2-40B4-BE49-F238E27FC236}">
                <a16:creationId xmlns:a16="http://schemas.microsoft.com/office/drawing/2014/main" id="{9653282E-F6CB-6437-A5E3-C5EE065BF3B7}"/>
              </a:ext>
            </a:extLst>
          </p:cNvPr>
          <p:cNvSpPr txBox="1"/>
          <p:nvPr/>
        </p:nvSpPr>
        <p:spPr>
          <a:xfrm flipH="1">
            <a:off x="7910741" y="3783116"/>
            <a:ext cx="244804"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0.00</a:t>
            </a:r>
          </a:p>
        </p:txBody>
      </p:sp>
      <p:sp>
        <p:nvSpPr>
          <p:cNvPr id="116" name="TextBox 115">
            <a:extLst>
              <a:ext uri="{FF2B5EF4-FFF2-40B4-BE49-F238E27FC236}">
                <a16:creationId xmlns:a16="http://schemas.microsoft.com/office/drawing/2014/main" id="{DA0F5EA2-9ABD-679E-45EE-15CF7A8C6E2B}"/>
              </a:ext>
            </a:extLst>
          </p:cNvPr>
          <p:cNvSpPr txBox="1"/>
          <p:nvPr/>
        </p:nvSpPr>
        <p:spPr>
          <a:xfrm>
            <a:off x="11705111"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117" name="TextBox 116">
            <a:extLst>
              <a:ext uri="{FF2B5EF4-FFF2-40B4-BE49-F238E27FC236}">
                <a16:creationId xmlns:a16="http://schemas.microsoft.com/office/drawing/2014/main" id="{EDDB4A61-3F54-5A09-BA24-6E83ACE9FF03}"/>
              </a:ext>
            </a:extLst>
          </p:cNvPr>
          <p:cNvSpPr txBox="1"/>
          <p:nvPr/>
        </p:nvSpPr>
        <p:spPr>
          <a:xfrm>
            <a:off x="115717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p:txBody>
      </p:sp>
      <p:sp>
        <p:nvSpPr>
          <p:cNvPr id="118" name="TextBox 117">
            <a:extLst>
              <a:ext uri="{FF2B5EF4-FFF2-40B4-BE49-F238E27FC236}">
                <a16:creationId xmlns:a16="http://schemas.microsoft.com/office/drawing/2014/main" id="{9EB6D809-CB01-2848-5602-FFDB22881E55}"/>
              </a:ext>
            </a:extLst>
          </p:cNvPr>
          <p:cNvSpPr txBox="1"/>
          <p:nvPr/>
        </p:nvSpPr>
        <p:spPr>
          <a:xfrm>
            <a:off x="81776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19" name="TextBox 118">
            <a:extLst>
              <a:ext uri="{FF2B5EF4-FFF2-40B4-BE49-F238E27FC236}">
                <a16:creationId xmlns:a16="http://schemas.microsoft.com/office/drawing/2014/main" id="{3D5F44E1-4A40-2721-64F1-33B42C49FCAC}"/>
              </a:ext>
            </a:extLst>
          </p:cNvPr>
          <p:cNvSpPr txBox="1"/>
          <p:nvPr/>
        </p:nvSpPr>
        <p:spPr>
          <a:xfrm>
            <a:off x="83110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20" name="TextBox 119">
            <a:extLst>
              <a:ext uri="{FF2B5EF4-FFF2-40B4-BE49-F238E27FC236}">
                <a16:creationId xmlns:a16="http://schemas.microsoft.com/office/drawing/2014/main" id="{7C32778A-D845-DC4C-70C2-789A62E40BD4}"/>
              </a:ext>
            </a:extLst>
          </p:cNvPr>
          <p:cNvSpPr txBox="1"/>
          <p:nvPr/>
        </p:nvSpPr>
        <p:spPr>
          <a:xfrm>
            <a:off x="84475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21" name="TextBox 120">
            <a:extLst>
              <a:ext uri="{FF2B5EF4-FFF2-40B4-BE49-F238E27FC236}">
                <a16:creationId xmlns:a16="http://schemas.microsoft.com/office/drawing/2014/main" id="{CFA872E7-3FF2-E72E-E66B-987CD6604455}"/>
              </a:ext>
            </a:extLst>
          </p:cNvPr>
          <p:cNvSpPr txBox="1"/>
          <p:nvPr/>
        </p:nvSpPr>
        <p:spPr>
          <a:xfrm>
            <a:off x="85777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22" name="TextBox 121">
            <a:extLst>
              <a:ext uri="{FF2B5EF4-FFF2-40B4-BE49-F238E27FC236}">
                <a16:creationId xmlns:a16="http://schemas.microsoft.com/office/drawing/2014/main" id="{02817591-B87B-5A65-3498-D454CA661F5B}"/>
              </a:ext>
            </a:extLst>
          </p:cNvPr>
          <p:cNvSpPr txBox="1"/>
          <p:nvPr/>
        </p:nvSpPr>
        <p:spPr>
          <a:xfrm>
            <a:off x="87174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123" name="TextBox 122">
            <a:extLst>
              <a:ext uri="{FF2B5EF4-FFF2-40B4-BE49-F238E27FC236}">
                <a16:creationId xmlns:a16="http://schemas.microsoft.com/office/drawing/2014/main" id="{58DB5A03-0F2A-BE25-3D66-59EEEE77CB63}"/>
              </a:ext>
            </a:extLst>
          </p:cNvPr>
          <p:cNvSpPr txBox="1"/>
          <p:nvPr/>
        </p:nvSpPr>
        <p:spPr>
          <a:xfrm>
            <a:off x="88476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124" name="TextBox 123">
            <a:extLst>
              <a:ext uri="{FF2B5EF4-FFF2-40B4-BE49-F238E27FC236}">
                <a16:creationId xmlns:a16="http://schemas.microsoft.com/office/drawing/2014/main" id="{26261F05-0BC6-38FC-3062-123E142C7F3B}"/>
              </a:ext>
            </a:extLst>
          </p:cNvPr>
          <p:cNvSpPr txBox="1"/>
          <p:nvPr/>
        </p:nvSpPr>
        <p:spPr>
          <a:xfrm>
            <a:off x="89873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25" name="TextBox 124">
            <a:extLst>
              <a:ext uri="{FF2B5EF4-FFF2-40B4-BE49-F238E27FC236}">
                <a16:creationId xmlns:a16="http://schemas.microsoft.com/office/drawing/2014/main" id="{B8802191-C4B4-098B-DE6E-A5CCCEBF2BD0}"/>
              </a:ext>
            </a:extLst>
          </p:cNvPr>
          <p:cNvSpPr txBox="1"/>
          <p:nvPr/>
        </p:nvSpPr>
        <p:spPr>
          <a:xfrm>
            <a:off x="91174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126" name="TextBox 125">
            <a:extLst>
              <a:ext uri="{FF2B5EF4-FFF2-40B4-BE49-F238E27FC236}">
                <a16:creationId xmlns:a16="http://schemas.microsoft.com/office/drawing/2014/main" id="{E75D1E01-18F9-4F1C-2E91-4F22BAF81F32}"/>
              </a:ext>
            </a:extLst>
          </p:cNvPr>
          <p:cNvSpPr txBox="1"/>
          <p:nvPr/>
        </p:nvSpPr>
        <p:spPr>
          <a:xfrm>
            <a:off x="92476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27" name="TextBox 126">
            <a:extLst>
              <a:ext uri="{FF2B5EF4-FFF2-40B4-BE49-F238E27FC236}">
                <a16:creationId xmlns:a16="http://schemas.microsoft.com/office/drawing/2014/main" id="{3C17359E-669D-D29A-5742-98E97AA60E5D}"/>
              </a:ext>
            </a:extLst>
          </p:cNvPr>
          <p:cNvSpPr txBox="1"/>
          <p:nvPr/>
        </p:nvSpPr>
        <p:spPr>
          <a:xfrm>
            <a:off x="93905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128" name="TextBox 127">
            <a:extLst>
              <a:ext uri="{FF2B5EF4-FFF2-40B4-BE49-F238E27FC236}">
                <a16:creationId xmlns:a16="http://schemas.microsoft.com/office/drawing/2014/main" id="{BF3BE16D-06A1-7427-837E-BD196DCBFCFD}"/>
              </a:ext>
            </a:extLst>
          </p:cNvPr>
          <p:cNvSpPr txBox="1"/>
          <p:nvPr/>
        </p:nvSpPr>
        <p:spPr>
          <a:xfrm>
            <a:off x="95238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29" name="TextBox 128">
            <a:extLst>
              <a:ext uri="{FF2B5EF4-FFF2-40B4-BE49-F238E27FC236}">
                <a16:creationId xmlns:a16="http://schemas.microsoft.com/office/drawing/2014/main" id="{36D04AF8-A619-01FA-59A8-8903F776CF8F}"/>
              </a:ext>
            </a:extLst>
          </p:cNvPr>
          <p:cNvSpPr txBox="1"/>
          <p:nvPr/>
        </p:nvSpPr>
        <p:spPr>
          <a:xfrm>
            <a:off x="96540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130" name="TextBox 129">
            <a:extLst>
              <a:ext uri="{FF2B5EF4-FFF2-40B4-BE49-F238E27FC236}">
                <a16:creationId xmlns:a16="http://schemas.microsoft.com/office/drawing/2014/main" id="{6D46BE18-6612-DB5C-58C3-4CC653B6E074}"/>
              </a:ext>
            </a:extLst>
          </p:cNvPr>
          <p:cNvSpPr txBox="1"/>
          <p:nvPr/>
        </p:nvSpPr>
        <p:spPr>
          <a:xfrm>
            <a:off x="97969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31" name="TextBox 130">
            <a:extLst>
              <a:ext uri="{FF2B5EF4-FFF2-40B4-BE49-F238E27FC236}">
                <a16:creationId xmlns:a16="http://schemas.microsoft.com/office/drawing/2014/main" id="{CF357C14-5C02-318D-4E21-219B1C1BEC65}"/>
              </a:ext>
            </a:extLst>
          </p:cNvPr>
          <p:cNvSpPr txBox="1"/>
          <p:nvPr/>
        </p:nvSpPr>
        <p:spPr>
          <a:xfrm>
            <a:off x="99302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132" name="TextBox 131">
            <a:extLst>
              <a:ext uri="{FF2B5EF4-FFF2-40B4-BE49-F238E27FC236}">
                <a16:creationId xmlns:a16="http://schemas.microsoft.com/office/drawing/2014/main" id="{20505143-2D5E-C6AF-733F-1B113880ED10}"/>
              </a:ext>
            </a:extLst>
          </p:cNvPr>
          <p:cNvSpPr txBox="1"/>
          <p:nvPr/>
        </p:nvSpPr>
        <p:spPr>
          <a:xfrm>
            <a:off x="100731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133" name="TextBox 132">
            <a:extLst>
              <a:ext uri="{FF2B5EF4-FFF2-40B4-BE49-F238E27FC236}">
                <a16:creationId xmlns:a16="http://schemas.microsoft.com/office/drawing/2014/main" id="{3F838DA8-9CC3-3A3A-5588-C54524471E62}"/>
              </a:ext>
            </a:extLst>
          </p:cNvPr>
          <p:cNvSpPr txBox="1"/>
          <p:nvPr/>
        </p:nvSpPr>
        <p:spPr>
          <a:xfrm>
            <a:off x="102065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134" name="TextBox 133">
            <a:extLst>
              <a:ext uri="{FF2B5EF4-FFF2-40B4-BE49-F238E27FC236}">
                <a16:creationId xmlns:a16="http://schemas.microsoft.com/office/drawing/2014/main" id="{82795A86-2FEB-3F83-0889-635F56CEEC17}"/>
              </a:ext>
            </a:extLst>
          </p:cNvPr>
          <p:cNvSpPr txBox="1"/>
          <p:nvPr/>
        </p:nvSpPr>
        <p:spPr>
          <a:xfrm>
            <a:off x="103462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135" name="TextBox 134">
            <a:extLst>
              <a:ext uri="{FF2B5EF4-FFF2-40B4-BE49-F238E27FC236}">
                <a16:creationId xmlns:a16="http://schemas.microsoft.com/office/drawing/2014/main" id="{52133FB1-FBBD-F6F3-61BE-87DDE04BF43A}"/>
              </a:ext>
            </a:extLst>
          </p:cNvPr>
          <p:cNvSpPr txBox="1"/>
          <p:nvPr/>
        </p:nvSpPr>
        <p:spPr>
          <a:xfrm>
            <a:off x="104795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136" name="TextBox 135">
            <a:extLst>
              <a:ext uri="{FF2B5EF4-FFF2-40B4-BE49-F238E27FC236}">
                <a16:creationId xmlns:a16="http://schemas.microsoft.com/office/drawing/2014/main" id="{2D9C4B09-6619-DD75-FAC4-8ACBA4C886CC}"/>
              </a:ext>
            </a:extLst>
          </p:cNvPr>
          <p:cNvSpPr txBox="1"/>
          <p:nvPr/>
        </p:nvSpPr>
        <p:spPr>
          <a:xfrm>
            <a:off x="106129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37" name="TextBox 136">
            <a:extLst>
              <a:ext uri="{FF2B5EF4-FFF2-40B4-BE49-F238E27FC236}">
                <a16:creationId xmlns:a16="http://schemas.microsoft.com/office/drawing/2014/main" id="{AED3E659-B300-B0E0-567A-15E8CE614B55}"/>
              </a:ext>
            </a:extLst>
          </p:cNvPr>
          <p:cNvSpPr txBox="1"/>
          <p:nvPr/>
        </p:nvSpPr>
        <p:spPr>
          <a:xfrm>
            <a:off x="1075261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138" name="TextBox 137">
            <a:extLst>
              <a:ext uri="{FF2B5EF4-FFF2-40B4-BE49-F238E27FC236}">
                <a16:creationId xmlns:a16="http://schemas.microsoft.com/office/drawing/2014/main" id="{F8EC19F4-B1F9-ED66-CAD7-1B1C0CE66D40}"/>
              </a:ext>
            </a:extLst>
          </p:cNvPr>
          <p:cNvSpPr txBox="1"/>
          <p:nvPr/>
        </p:nvSpPr>
        <p:spPr>
          <a:xfrm>
            <a:off x="108827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39" name="TextBox 138">
            <a:extLst>
              <a:ext uri="{FF2B5EF4-FFF2-40B4-BE49-F238E27FC236}">
                <a16:creationId xmlns:a16="http://schemas.microsoft.com/office/drawing/2014/main" id="{2F873E13-FC9E-A288-3E6C-89A4A94F2D44}"/>
              </a:ext>
            </a:extLst>
          </p:cNvPr>
          <p:cNvSpPr txBox="1"/>
          <p:nvPr/>
        </p:nvSpPr>
        <p:spPr>
          <a:xfrm>
            <a:off x="1102248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140" name="TextBox 139">
            <a:extLst>
              <a:ext uri="{FF2B5EF4-FFF2-40B4-BE49-F238E27FC236}">
                <a16:creationId xmlns:a16="http://schemas.microsoft.com/office/drawing/2014/main" id="{156D699B-91F6-8C7E-7DB4-06978DF2DBB8}"/>
              </a:ext>
            </a:extLst>
          </p:cNvPr>
          <p:cNvSpPr txBox="1"/>
          <p:nvPr/>
        </p:nvSpPr>
        <p:spPr>
          <a:xfrm>
            <a:off x="111558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141" name="TextBox 140">
            <a:extLst>
              <a:ext uri="{FF2B5EF4-FFF2-40B4-BE49-F238E27FC236}">
                <a16:creationId xmlns:a16="http://schemas.microsoft.com/office/drawing/2014/main" id="{E6A4FE4B-0BC8-4443-4494-89B056C823B3}"/>
              </a:ext>
            </a:extLst>
          </p:cNvPr>
          <p:cNvSpPr txBox="1"/>
          <p:nvPr/>
        </p:nvSpPr>
        <p:spPr>
          <a:xfrm>
            <a:off x="11292361"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p:txBody>
      </p:sp>
      <p:sp>
        <p:nvSpPr>
          <p:cNvPr id="142" name="TextBox 141">
            <a:extLst>
              <a:ext uri="{FF2B5EF4-FFF2-40B4-BE49-F238E27FC236}">
                <a16:creationId xmlns:a16="http://schemas.microsoft.com/office/drawing/2014/main" id="{0C9F9DFF-3958-605A-5769-6167AB198EFE}"/>
              </a:ext>
            </a:extLst>
          </p:cNvPr>
          <p:cNvSpPr txBox="1"/>
          <p:nvPr/>
        </p:nvSpPr>
        <p:spPr>
          <a:xfrm>
            <a:off x="11435236" y="3889499"/>
            <a:ext cx="115416" cy="123111"/>
          </a:xfrm>
          <a:prstGeom prst="rect">
            <a:avLst/>
          </a:prstGeom>
          <a:noFill/>
        </p:spPr>
        <p:txBody>
          <a:bodyPr wrap="squar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43" name="TekstSylinder 12">
            <a:extLst>
              <a:ext uri="{FF2B5EF4-FFF2-40B4-BE49-F238E27FC236}">
                <a16:creationId xmlns:a16="http://schemas.microsoft.com/office/drawing/2014/main" id="{119C7448-0D65-968F-CF97-33F92FB27D5E}"/>
              </a:ext>
            </a:extLst>
          </p:cNvPr>
          <p:cNvSpPr txBox="1"/>
          <p:nvPr/>
        </p:nvSpPr>
        <p:spPr>
          <a:xfrm>
            <a:off x="10591923" y="3525250"/>
            <a:ext cx="1779148" cy="246221"/>
          </a:xfrm>
          <a:prstGeom prst="rect">
            <a:avLst/>
          </a:prstGeom>
          <a:noFill/>
        </p:spPr>
        <p:txBody>
          <a:bodyPr wrap="square" rtlCol="0">
            <a:spAutoFit/>
          </a:bodyPr>
          <a:lstStyle/>
          <a:p>
            <a:pPr defTabSz="1219170">
              <a:defRPr/>
            </a:pPr>
            <a:r>
              <a:rPr lang="en-GB" sz="1000" dirty="0">
                <a:solidFill>
                  <a:schemeClr val="tx2"/>
                </a:solidFill>
                <a:latin typeface="Arial" panose="020B0604020202020204" pitchFamily="34" charset="0"/>
                <a:cs typeface="Arial" panose="020B0604020202020204" pitchFamily="34" charset="0"/>
              </a:rPr>
              <a:t>Vd mPFS 9.5 months</a:t>
            </a:r>
          </a:p>
        </p:txBody>
      </p:sp>
      <p:sp>
        <p:nvSpPr>
          <p:cNvPr id="144" name="TekstSylinder 12">
            <a:extLst>
              <a:ext uri="{FF2B5EF4-FFF2-40B4-BE49-F238E27FC236}">
                <a16:creationId xmlns:a16="http://schemas.microsoft.com/office/drawing/2014/main" id="{892741D8-5AA1-F913-3CE8-63005A3D6AF1}"/>
              </a:ext>
            </a:extLst>
          </p:cNvPr>
          <p:cNvSpPr txBox="1"/>
          <p:nvPr/>
        </p:nvSpPr>
        <p:spPr>
          <a:xfrm>
            <a:off x="10314078" y="2926580"/>
            <a:ext cx="1779148" cy="246221"/>
          </a:xfrm>
          <a:prstGeom prst="rect">
            <a:avLst/>
          </a:prstGeom>
          <a:noFill/>
        </p:spPr>
        <p:txBody>
          <a:bodyPr wrap="square" rtlCol="0">
            <a:spAutoFit/>
          </a:bodyPr>
          <a:lstStyle/>
          <a:p>
            <a:pPr defTabSz="1219170">
              <a:defRPr/>
            </a:pPr>
            <a:r>
              <a:rPr lang="en-GB" sz="1000" dirty="0">
                <a:solidFill>
                  <a:schemeClr val="accent1"/>
                </a:solidFill>
                <a:latin typeface="Arial" panose="020B0604020202020204" pitchFamily="34" charset="0"/>
                <a:cs typeface="Arial" panose="020B0604020202020204" pitchFamily="34" charset="0"/>
              </a:rPr>
              <a:t>SelVd mPFS 13.9 months</a:t>
            </a:r>
          </a:p>
        </p:txBody>
      </p:sp>
      <p:sp>
        <p:nvSpPr>
          <p:cNvPr id="145" name="TextBox 144">
            <a:extLst>
              <a:ext uri="{FF2B5EF4-FFF2-40B4-BE49-F238E27FC236}">
                <a16:creationId xmlns:a16="http://schemas.microsoft.com/office/drawing/2014/main" id="{85B5D1D6-A180-96DC-6837-16A02F1A6E49}"/>
              </a:ext>
            </a:extLst>
          </p:cNvPr>
          <p:cNvSpPr txBox="1"/>
          <p:nvPr/>
        </p:nvSpPr>
        <p:spPr>
          <a:xfrm rot="16200000">
            <a:off x="48218" y="3055646"/>
            <a:ext cx="387928"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PFS (%)</a:t>
            </a:r>
          </a:p>
        </p:txBody>
      </p:sp>
      <p:sp>
        <p:nvSpPr>
          <p:cNvPr id="146" name="TextBox 145">
            <a:extLst>
              <a:ext uri="{FF2B5EF4-FFF2-40B4-BE49-F238E27FC236}">
                <a16:creationId xmlns:a16="http://schemas.microsoft.com/office/drawing/2014/main" id="{AFD87EF2-B125-15EF-0290-952714E576DC}"/>
              </a:ext>
            </a:extLst>
          </p:cNvPr>
          <p:cNvSpPr txBox="1"/>
          <p:nvPr/>
        </p:nvSpPr>
        <p:spPr>
          <a:xfrm flipH="1">
            <a:off x="285347" y="2317957"/>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147" name="TextBox 146">
            <a:extLst>
              <a:ext uri="{FF2B5EF4-FFF2-40B4-BE49-F238E27FC236}">
                <a16:creationId xmlns:a16="http://schemas.microsoft.com/office/drawing/2014/main" id="{D79C1C1B-07C9-15FA-0D29-67F785DA7B9E}"/>
              </a:ext>
            </a:extLst>
          </p:cNvPr>
          <p:cNvSpPr txBox="1"/>
          <p:nvPr/>
        </p:nvSpPr>
        <p:spPr>
          <a:xfrm flipH="1">
            <a:off x="285347" y="2616407"/>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148" name="TextBox 147">
            <a:extLst>
              <a:ext uri="{FF2B5EF4-FFF2-40B4-BE49-F238E27FC236}">
                <a16:creationId xmlns:a16="http://schemas.microsoft.com/office/drawing/2014/main" id="{4CD72B96-53A3-1509-F098-E4E34DDA73B3}"/>
              </a:ext>
            </a:extLst>
          </p:cNvPr>
          <p:cNvSpPr txBox="1"/>
          <p:nvPr/>
        </p:nvSpPr>
        <p:spPr>
          <a:xfrm flipH="1">
            <a:off x="285347" y="2911682"/>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149" name="TextBox 148">
            <a:extLst>
              <a:ext uri="{FF2B5EF4-FFF2-40B4-BE49-F238E27FC236}">
                <a16:creationId xmlns:a16="http://schemas.microsoft.com/office/drawing/2014/main" id="{D4829BAB-54AF-8C40-49C5-34684F8964C9}"/>
              </a:ext>
            </a:extLst>
          </p:cNvPr>
          <p:cNvSpPr txBox="1"/>
          <p:nvPr/>
        </p:nvSpPr>
        <p:spPr>
          <a:xfrm flipH="1">
            <a:off x="285347" y="3200607"/>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150" name="TextBox 149">
            <a:extLst>
              <a:ext uri="{FF2B5EF4-FFF2-40B4-BE49-F238E27FC236}">
                <a16:creationId xmlns:a16="http://schemas.microsoft.com/office/drawing/2014/main" id="{AC1B33FF-BC03-A945-3582-19E45A2A7957}"/>
              </a:ext>
            </a:extLst>
          </p:cNvPr>
          <p:cNvSpPr txBox="1"/>
          <p:nvPr/>
        </p:nvSpPr>
        <p:spPr>
          <a:xfrm flipH="1">
            <a:off x="285347" y="3492707"/>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151" name="TextBox 150">
            <a:extLst>
              <a:ext uri="{FF2B5EF4-FFF2-40B4-BE49-F238E27FC236}">
                <a16:creationId xmlns:a16="http://schemas.microsoft.com/office/drawing/2014/main" id="{EDD0AAFE-3D02-F1BB-F296-843F7941101F}"/>
              </a:ext>
            </a:extLst>
          </p:cNvPr>
          <p:cNvSpPr txBox="1"/>
          <p:nvPr/>
        </p:nvSpPr>
        <p:spPr>
          <a:xfrm flipH="1">
            <a:off x="285347" y="3781632"/>
            <a:ext cx="188306"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152" name="TextBox 151">
            <a:extLst>
              <a:ext uri="{FF2B5EF4-FFF2-40B4-BE49-F238E27FC236}">
                <a16:creationId xmlns:a16="http://schemas.microsoft.com/office/drawing/2014/main" id="{79623243-8C43-C6DE-88EC-06AE9DA00CCE}"/>
              </a:ext>
            </a:extLst>
          </p:cNvPr>
          <p:cNvSpPr txBox="1"/>
          <p:nvPr/>
        </p:nvSpPr>
        <p:spPr>
          <a:xfrm>
            <a:off x="331225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153" name="TextBox 152">
            <a:extLst>
              <a:ext uri="{FF2B5EF4-FFF2-40B4-BE49-F238E27FC236}">
                <a16:creationId xmlns:a16="http://schemas.microsoft.com/office/drawing/2014/main" id="{0C4BEE6E-0D82-0508-AF03-4E65D85F7747}"/>
              </a:ext>
            </a:extLst>
          </p:cNvPr>
          <p:cNvSpPr txBox="1"/>
          <p:nvPr/>
        </p:nvSpPr>
        <p:spPr>
          <a:xfrm>
            <a:off x="1573759" y="4025969"/>
            <a:ext cx="706924" cy="123111"/>
          </a:xfrm>
          <a:prstGeom prst="rect">
            <a:avLst/>
          </a:prstGeom>
          <a:noFill/>
        </p:spPr>
        <p:txBody>
          <a:bodyPr wrap="none" lIns="0" tIns="0" rIns="0" bIns="0" rtlCol="0">
            <a:spAutoFit/>
          </a:bodyPr>
          <a:lstStyle/>
          <a:p>
            <a:pPr algn="ctr"/>
            <a:r>
              <a:rPr lang="en-GB" sz="800" b="1" dirty="0">
                <a:latin typeface="Arial" panose="020B0604020202020204" pitchFamily="34" charset="0"/>
                <a:ea typeface="Aileron" charset="0"/>
                <a:cs typeface="Arial" panose="020B0604020202020204" pitchFamily="34" charset="0"/>
              </a:rPr>
              <a:t>Time (months)</a:t>
            </a:r>
          </a:p>
        </p:txBody>
      </p:sp>
      <p:sp>
        <p:nvSpPr>
          <p:cNvPr id="154" name="TextBox 153">
            <a:extLst>
              <a:ext uri="{FF2B5EF4-FFF2-40B4-BE49-F238E27FC236}">
                <a16:creationId xmlns:a16="http://schemas.microsoft.com/office/drawing/2014/main" id="{DD44D5A8-B1A4-6B9B-C898-68A9CBD9663C}"/>
              </a:ext>
            </a:extLst>
          </p:cNvPr>
          <p:cNvSpPr txBox="1"/>
          <p:nvPr/>
        </p:nvSpPr>
        <p:spPr>
          <a:xfrm>
            <a:off x="2743933"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55" name="TextBox 154">
            <a:extLst>
              <a:ext uri="{FF2B5EF4-FFF2-40B4-BE49-F238E27FC236}">
                <a16:creationId xmlns:a16="http://schemas.microsoft.com/office/drawing/2014/main" id="{15AD34BA-B726-C3C3-0B64-121A560DA125}"/>
              </a:ext>
            </a:extLst>
          </p:cNvPr>
          <p:cNvSpPr txBox="1"/>
          <p:nvPr/>
        </p:nvSpPr>
        <p:spPr>
          <a:xfrm>
            <a:off x="217560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56" name="TextBox 155">
            <a:extLst>
              <a:ext uri="{FF2B5EF4-FFF2-40B4-BE49-F238E27FC236}">
                <a16:creationId xmlns:a16="http://schemas.microsoft.com/office/drawing/2014/main" id="{3F76704B-6BEE-E4C4-4D7C-530F669B44DB}"/>
              </a:ext>
            </a:extLst>
          </p:cNvPr>
          <p:cNvSpPr txBox="1"/>
          <p:nvPr/>
        </p:nvSpPr>
        <p:spPr>
          <a:xfrm>
            <a:off x="493137"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57" name="TextBox 156">
            <a:extLst>
              <a:ext uri="{FF2B5EF4-FFF2-40B4-BE49-F238E27FC236}">
                <a16:creationId xmlns:a16="http://schemas.microsoft.com/office/drawing/2014/main" id="{A7965327-8A5D-E815-3A65-58AF75A687E2}"/>
              </a:ext>
            </a:extLst>
          </p:cNvPr>
          <p:cNvSpPr txBox="1"/>
          <p:nvPr/>
        </p:nvSpPr>
        <p:spPr>
          <a:xfrm>
            <a:off x="1061462" y="388949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58" name="TextBox 157">
            <a:extLst>
              <a:ext uri="{FF2B5EF4-FFF2-40B4-BE49-F238E27FC236}">
                <a16:creationId xmlns:a16="http://schemas.microsoft.com/office/drawing/2014/main" id="{79044004-6579-D66F-8EA5-D407C5AD96B6}"/>
              </a:ext>
            </a:extLst>
          </p:cNvPr>
          <p:cNvSpPr txBox="1"/>
          <p:nvPr/>
        </p:nvSpPr>
        <p:spPr>
          <a:xfrm>
            <a:off x="1604108" y="3889499"/>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graphicFrame>
        <p:nvGraphicFramePr>
          <p:cNvPr id="159" name="Table 158">
            <a:extLst>
              <a:ext uri="{FF2B5EF4-FFF2-40B4-BE49-F238E27FC236}">
                <a16:creationId xmlns:a16="http://schemas.microsoft.com/office/drawing/2014/main" id="{998BC052-4AF1-5734-D522-A9ACEF11223A}"/>
              </a:ext>
            </a:extLst>
          </p:cNvPr>
          <p:cNvGraphicFramePr>
            <a:graphicFrameLocks noGrp="1"/>
          </p:cNvGraphicFramePr>
          <p:nvPr/>
        </p:nvGraphicFramePr>
        <p:xfrm>
          <a:off x="767408" y="1838532"/>
          <a:ext cx="2585452" cy="697504"/>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85834">
                  <a:extLst>
                    <a:ext uri="{9D8B030D-6E8A-4147-A177-3AD203B41FA5}">
                      <a16:colId xmlns:a16="http://schemas.microsoft.com/office/drawing/2014/main" val="20001"/>
                    </a:ext>
                  </a:extLst>
                </a:gridCol>
                <a:gridCol w="719498">
                  <a:extLst>
                    <a:ext uri="{9D8B030D-6E8A-4147-A177-3AD203B41FA5}">
                      <a16:colId xmlns:a16="http://schemas.microsoft.com/office/drawing/2014/main" val="20002"/>
                    </a:ext>
                  </a:extLst>
                </a:gridCol>
              </a:tblGrid>
              <a:tr h="234073">
                <a:tc>
                  <a:txBody>
                    <a:bodyPr/>
                    <a:lstStyle/>
                    <a:p>
                      <a:pPr marL="92075" marR="0" lvl="0" indent="0" algn="l" defTabSz="554235"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Carfilzomib </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group</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(n=464)</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700" b="1" dirty="0">
                          <a:solidFill>
                            <a:schemeClr val="tx1"/>
                          </a:solidFill>
                          <a:effectLst/>
                          <a:latin typeface="Arial" panose="020B0604020202020204" pitchFamily="34" charset="0"/>
                          <a:cs typeface="Arial" panose="020B0604020202020204" pitchFamily="34" charset="0"/>
                        </a:rPr>
                        <a:t>Bortezomib group</a:t>
                      </a:r>
                      <a:br>
                        <a:rPr lang="en-US" sz="700" b="1" dirty="0">
                          <a:solidFill>
                            <a:schemeClr val="tx1"/>
                          </a:solidFill>
                          <a:effectLst/>
                          <a:latin typeface="Arial" panose="020B0604020202020204" pitchFamily="34" charset="0"/>
                          <a:cs typeface="Arial" panose="020B0604020202020204" pitchFamily="34" charset="0"/>
                        </a:rPr>
                      </a:br>
                      <a:r>
                        <a:rPr lang="en-US" sz="700" b="1" dirty="0">
                          <a:solidFill>
                            <a:schemeClr val="tx1"/>
                          </a:solidFill>
                          <a:effectLst/>
                          <a:latin typeface="Arial" panose="020B0604020202020204" pitchFamily="34" charset="0"/>
                          <a:cs typeface="Arial" panose="020B0604020202020204" pitchFamily="34" charset="0"/>
                        </a:rPr>
                        <a:t>(n=465)</a:t>
                      </a: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 marR="7200" marT="7200" marB="720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943">
                <a:tc>
                  <a:txBody>
                    <a:bodyPr/>
                    <a:lstStyle/>
                    <a:p>
                      <a:pPr marL="7938" marR="0" lvl="0" indent="0" algn="l" defTabSz="914400" eaLnBrk="1" fontAlgn="b" latinLnBrk="0" hangingPunct="1">
                        <a:lnSpc>
                          <a:spcPct val="100000"/>
                        </a:lnSpc>
                        <a:spcBef>
                          <a:spcPts val="0"/>
                        </a:spcBef>
                        <a:spcAft>
                          <a:spcPts val="0"/>
                        </a:spcAft>
                        <a:buClrTx/>
                        <a:buSzTx/>
                        <a:buFontTx/>
                        <a:buNone/>
                        <a:tabLst/>
                        <a:defRPr/>
                      </a:pPr>
                      <a:r>
                        <a:rPr lang="en-GB" sz="700" b="1" u="none" strike="noStrike" dirty="0">
                          <a:solidFill>
                            <a:schemeClr val="tx1"/>
                          </a:solidFill>
                          <a:effectLst/>
                          <a:latin typeface="Arial" panose="020B0604020202020204" pitchFamily="34" charset="0"/>
                          <a:cs typeface="Arial" panose="020B0604020202020204" pitchFamily="34" charset="0"/>
                        </a:rPr>
                        <a:t>Median progression-free survival (months)</a:t>
                      </a:r>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18.7 </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(95% CI 15.6-NE)</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700" dirty="0">
                          <a:solidFill>
                            <a:schemeClr val="tx1"/>
                          </a:solidFill>
                          <a:latin typeface="Arial" panose="020B0604020202020204" pitchFamily="34" charset="0"/>
                          <a:cs typeface="Arial" panose="020B0604020202020204" pitchFamily="34" charset="0"/>
                        </a:rPr>
                        <a:t>9.4 </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(95% CI 8.4-10.4)</a:t>
                      </a:r>
                    </a:p>
                  </a:txBody>
                  <a:tcPr marL="7200" marR="7200" marT="7200" marB="72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1329">
                <a:tc>
                  <a:txBody>
                    <a:bodyPr/>
                    <a:lstStyle>
                      <a:lvl1pPr marL="0" algn="l" defTabSz="914377" rtl="0" eaLnBrk="1" latinLnBrk="0" hangingPunct="1">
                        <a:defRPr sz="1800" b="1" kern="1200">
                          <a:solidFill>
                            <a:schemeClr val="dk1"/>
                          </a:solidFill>
                          <a:latin typeface="Calibri"/>
                        </a:defRPr>
                      </a:lvl1pPr>
                      <a:lvl2pPr marL="457189" algn="l" defTabSz="914377" rtl="0" eaLnBrk="1" latinLnBrk="0" hangingPunct="1">
                        <a:defRPr sz="1800" b="1" kern="1200">
                          <a:solidFill>
                            <a:schemeClr val="dk1"/>
                          </a:solidFill>
                          <a:latin typeface="Calibri"/>
                        </a:defRPr>
                      </a:lvl2pPr>
                      <a:lvl3pPr marL="914377" algn="l" defTabSz="914377" rtl="0" eaLnBrk="1" latinLnBrk="0" hangingPunct="1">
                        <a:defRPr sz="1800" b="1" kern="1200">
                          <a:solidFill>
                            <a:schemeClr val="dk1"/>
                          </a:solidFill>
                          <a:latin typeface="Calibri"/>
                        </a:defRPr>
                      </a:lvl3pPr>
                      <a:lvl4pPr marL="1371566" algn="l" defTabSz="914377" rtl="0" eaLnBrk="1" latinLnBrk="0" hangingPunct="1">
                        <a:defRPr sz="1800" b="1" kern="1200">
                          <a:solidFill>
                            <a:schemeClr val="dk1"/>
                          </a:solidFill>
                          <a:latin typeface="Calibri"/>
                        </a:defRPr>
                      </a:lvl4pPr>
                      <a:lvl5pPr marL="1828754" algn="l" defTabSz="914377" rtl="0" eaLnBrk="1" latinLnBrk="0" hangingPunct="1">
                        <a:defRPr sz="1800" b="1" kern="1200">
                          <a:solidFill>
                            <a:schemeClr val="dk1"/>
                          </a:solidFill>
                          <a:latin typeface="Calibri"/>
                        </a:defRPr>
                      </a:lvl5pPr>
                      <a:lvl6pPr marL="2285943" algn="l" defTabSz="914377" rtl="0" eaLnBrk="1" latinLnBrk="0" hangingPunct="1">
                        <a:defRPr sz="1800" b="1" kern="1200">
                          <a:solidFill>
                            <a:schemeClr val="dk1"/>
                          </a:solidFill>
                          <a:latin typeface="Calibri"/>
                        </a:defRPr>
                      </a:lvl6pPr>
                      <a:lvl7pPr marL="2743131" algn="l" defTabSz="914377" rtl="0" eaLnBrk="1" latinLnBrk="0" hangingPunct="1">
                        <a:defRPr sz="1800" b="1" kern="1200">
                          <a:solidFill>
                            <a:schemeClr val="dk1"/>
                          </a:solidFill>
                          <a:latin typeface="Calibri"/>
                        </a:defRPr>
                      </a:lvl7pPr>
                      <a:lvl8pPr marL="3200320" algn="l" defTabSz="914377" rtl="0" eaLnBrk="1" latinLnBrk="0" hangingPunct="1">
                        <a:defRPr sz="1800" b="1" kern="1200">
                          <a:solidFill>
                            <a:schemeClr val="dk1"/>
                          </a:solidFill>
                          <a:latin typeface="Calibri"/>
                        </a:defRPr>
                      </a:lvl8pPr>
                      <a:lvl9pPr marL="3657509" algn="l" defTabSz="914377" rtl="0" eaLnBrk="1" latinLnBrk="0" hangingPunct="1">
                        <a:defRPr sz="1800" b="1" kern="1200">
                          <a:solidFill>
                            <a:schemeClr val="dk1"/>
                          </a:solidFill>
                          <a:latin typeface="Calibri"/>
                        </a:defRPr>
                      </a:lvl9pPr>
                    </a:lstStyle>
                    <a:p>
                      <a:pPr marL="92075" lvl="1" indent="0" algn="l" fontAlgn="b"/>
                      <a:endParaRPr lang="en-GB" sz="700" b="1" i="0" u="none" strike="noStrike" dirty="0">
                        <a:solidFill>
                          <a:schemeClr val="tx1"/>
                        </a:solidFill>
                        <a:effectLst/>
                        <a:latin typeface="Arial" panose="020B0604020202020204" pitchFamily="34" charset="0"/>
                        <a:cs typeface="Arial" panose="020B0604020202020204" pitchFamily="34" charset="0"/>
                      </a:endParaRPr>
                    </a:p>
                  </a:txBody>
                  <a:tcPr marL="7200" marR="7200" marT="7200" marB="7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en-GB" sz="700" b="0" u="none" strike="noStrike" dirty="0">
                          <a:solidFill>
                            <a:schemeClr val="tx1"/>
                          </a:solidFill>
                          <a:effectLst/>
                          <a:latin typeface="Arial" panose="020B0604020202020204" pitchFamily="34" charset="0"/>
                          <a:cs typeface="Arial" panose="020B0604020202020204" pitchFamily="34" charset="0"/>
                        </a:rPr>
                        <a:t>HR 0.53 (0.44-0.65); p&lt;0.0001</a:t>
                      </a:r>
                    </a:p>
                  </a:txBody>
                  <a:tcPr marL="7200" marR="7200" marT="7200" marB="7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dirty="0"/>
                    </a:p>
                  </a:txBody>
                  <a:tcPr marL="5880" marR="5880" marT="588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53489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DEFFF7DF-5AAC-3552-F04C-66852CA1C699}"/>
              </a:ext>
            </a:extLst>
          </p:cNvPr>
          <p:cNvPicPr>
            <a:picLocks noChangeAspect="1"/>
          </p:cNvPicPr>
          <p:nvPr/>
        </p:nvPicPr>
        <p:blipFill>
          <a:blip r:embed="rId2"/>
          <a:srcRect/>
          <a:stretch/>
        </p:blipFill>
        <p:spPr>
          <a:xfrm>
            <a:off x="1951733" y="2153814"/>
            <a:ext cx="7772397" cy="2142176"/>
          </a:xfrm>
          <a:prstGeom prst="rect">
            <a:avLst/>
          </a:prstGeom>
        </p:spPr>
      </p:pic>
      <p:sp>
        <p:nvSpPr>
          <p:cNvPr id="6" name="Content Placeholder 5">
            <a:extLst>
              <a:ext uri="{FF2B5EF4-FFF2-40B4-BE49-F238E27FC236}">
                <a16:creationId xmlns:a16="http://schemas.microsoft.com/office/drawing/2014/main" id="{63D35C1A-412C-F1B1-FD04-B4A91C88A9BD}"/>
              </a:ext>
            </a:extLst>
          </p:cNvPr>
          <p:cNvSpPr>
            <a:spLocks noGrp="1"/>
          </p:cNvSpPr>
          <p:nvPr>
            <p:ph sz="quarter" idx="12"/>
          </p:nvPr>
        </p:nvSpPr>
        <p:spPr>
          <a:xfrm>
            <a:off x="620713" y="5229200"/>
            <a:ext cx="10963275" cy="722338"/>
          </a:xfrm>
        </p:spPr>
        <p:txBody>
          <a:bodyPr/>
          <a:lstStyle/>
          <a:p>
            <a:r>
              <a:rPr lang="en-GB" sz="1800" dirty="0"/>
              <a:t>Higher ORR with </a:t>
            </a:r>
            <a:r>
              <a:rPr lang="en-GB" sz="1800" dirty="0" err="1"/>
              <a:t>SVd</a:t>
            </a:r>
            <a:r>
              <a:rPr lang="en-GB" sz="1800" dirty="0"/>
              <a:t> vs </a:t>
            </a:r>
            <a:r>
              <a:rPr lang="en-GB" sz="1800" dirty="0" err="1"/>
              <a:t>Vd</a:t>
            </a:r>
            <a:r>
              <a:rPr lang="en-GB" sz="1800" dirty="0"/>
              <a:t> (80.8% vs 66.7%; OR 2.40; p=0.005)</a:t>
            </a:r>
          </a:p>
          <a:p>
            <a:r>
              <a:rPr lang="en-GB" sz="1800" dirty="0"/>
              <a:t>Higher ≥ VGPR with </a:t>
            </a:r>
            <a:r>
              <a:rPr lang="en-GB" sz="1800" dirty="0" err="1"/>
              <a:t>SVd</a:t>
            </a:r>
            <a:r>
              <a:rPr lang="en-GB" sz="1800" dirty="0"/>
              <a:t> vs </a:t>
            </a:r>
            <a:r>
              <a:rPr lang="en-GB" sz="1800" dirty="0" err="1"/>
              <a:t>Vd</a:t>
            </a:r>
            <a:r>
              <a:rPr lang="en-GB" sz="1800" dirty="0"/>
              <a:t> (52.5% vs 29.3%; OR 2.65; p&lt;0.001)</a:t>
            </a:r>
          </a:p>
        </p:txBody>
      </p:sp>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fontScale="90000"/>
          </a:bodyPr>
          <a:lstStyle/>
          <a:p>
            <a:r>
              <a:rPr lang="en-GB" dirty="0"/>
              <a:t>BOSTON subgroup analysis of patients with one prior line of therapy: </a:t>
            </a:r>
            <a:r>
              <a:rPr lang="en-GB" dirty="0">
                <a:solidFill>
                  <a:schemeClr val="accent1"/>
                </a:solidFill>
              </a:rPr>
              <a:t>Significant improvement in PFS with </a:t>
            </a:r>
            <a:r>
              <a:rPr lang="en-GB" dirty="0" err="1">
                <a:solidFill>
                  <a:schemeClr val="accent1"/>
                </a:solidFill>
              </a:rPr>
              <a:t>SV</a:t>
            </a:r>
            <a:r>
              <a:rPr lang="en-GB" cap="none" dirty="0" err="1">
                <a:solidFill>
                  <a:schemeClr val="accent1"/>
                </a:solidFill>
              </a:rPr>
              <a:t>d</a:t>
            </a:r>
            <a:r>
              <a:rPr lang="en-GB" dirty="0">
                <a:solidFill>
                  <a:schemeClr val="accent1"/>
                </a:solidFill>
              </a:rPr>
              <a:t> vs </a:t>
            </a:r>
            <a:r>
              <a:rPr lang="en-GB" dirty="0" err="1">
                <a:solidFill>
                  <a:schemeClr val="accent1"/>
                </a:solidFill>
              </a:rPr>
              <a:t>V</a:t>
            </a:r>
            <a:r>
              <a:rPr lang="en-GB" cap="none" dirty="0" err="1">
                <a:solidFill>
                  <a:schemeClr val="accent1"/>
                </a:solidFill>
              </a:rPr>
              <a:t>d</a:t>
            </a:r>
            <a:endParaRPr lang="en-GB" dirty="0">
              <a:solidFill>
                <a:schemeClr val="accent1"/>
              </a:solidFill>
            </a:endParaRP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183" y="6356351"/>
            <a:ext cx="10180339" cy="365125"/>
          </a:xfrm>
        </p:spPr>
        <p:txBody>
          <a:bodyPr anchor="b" anchorCtr="0"/>
          <a:lstStyle/>
          <a:p>
            <a:r>
              <a:rPr lang="en-GB" dirty="0"/>
              <a:t>CI, confidence intervals; NR, not reached; OR, odds ratio; ORR, overall response rate; OS, overall survival; PFS, progression-free survival; </a:t>
            </a:r>
            <a:br>
              <a:rPr lang="en-GB" dirty="0"/>
            </a:br>
            <a:r>
              <a:rPr lang="en-GB" dirty="0" err="1"/>
              <a:t>SVd</a:t>
            </a:r>
            <a:r>
              <a:rPr lang="en-GB" dirty="0"/>
              <a:t>, </a:t>
            </a:r>
            <a:r>
              <a:rPr lang="en-GB" dirty="0" err="1"/>
              <a:t>selinexor</a:t>
            </a:r>
            <a:r>
              <a:rPr lang="en-GB" dirty="0"/>
              <a:t>, bortezomib, dexamethasone; </a:t>
            </a:r>
            <a:r>
              <a:rPr lang="en-GB" dirty="0" err="1"/>
              <a:t>Vd</a:t>
            </a:r>
            <a:r>
              <a:rPr lang="en-GB" dirty="0"/>
              <a:t>, bortezomib, dexamethasone; VGPR, very good partial response</a:t>
            </a:r>
          </a:p>
          <a:p>
            <a:r>
              <a:rPr lang="en-GB" dirty="0" err="1"/>
              <a:t>Mateos</a:t>
            </a:r>
            <a:r>
              <a:rPr lang="en-GB" dirty="0"/>
              <a:t> MV, et al. </a:t>
            </a:r>
            <a:r>
              <a:rPr lang="en-GB" dirty="0" err="1"/>
              <a:t>Eur</a:t>
            </a:r>
            <a:r>
              <a:rPr lang="en-GB" dirty="0"/>
              <a:t> J </a:t>
            </a:r>
            <a:r>
              <a:rPr lang="en-GB" dirty="0" err="1"/>
              <a:t>Haematol</a:t>
            </a:r>
            <a:r>
              <a:rPr lang="en-GB" dirty="0"/>
              <a:t>. 2024;1-11</a:t>
            </a:r>
          </a:p>
        </p:txBody>
      </p:sp>
      <p:sp>
        <p:nvSpPr>
          <p:cNvPr id="10" name="TextBox 9">
            <a:extLst>
              <a:ext uri="{FF2B5EF4-FFF2-40B4-BE49-F238E27FC236}">
                <a16:creationId xmlns:a16="http://schemas.microsoft.com/office/drawing/2014/main" id="{327A7F56-2D39-0D62-8117-8320AC3F44AD}"/>
              </a:ext>
            </a:extLst>
          </p:cNvPr>
          <p:cNvSpPr txBox="1"/>
          <p:nvPr/>
        </p:nvSpPr>
        <p:spPr>
          <a:xfrm>
            <a:off x="3326256" y="1274983"/>
            <a:ext cx="6335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PFS</a:t>
            </a:r>
          </a:p>
        </p:txBody>
      </p:sp>
      <p:sp>
        <p:nvSpPr>
          <p:cNvPr id="12" name="TextBox 11">
            <a:extLst>
              <a:ext uri="{FF2B5EF4-FFF2-40B4-BE49-F238E27FC236}">
                <a16:creationId xmlns:a16="http://schemas.microsoft.com/office/drawing/2014/main" id="{AF63CEB5-9D34-CF2F-EB6D-7EA0F1FE23C2}"/>
              </a:ext>
            </a:extLst>
          </p:cNvPr>
          <p:cNvSpPr txBox="1"/>
          <p:nvPr/>
        </p:nvSpPr>
        <p:spPr>
          <a:xfrm rot="16200000">
            <a:off x="761690" y="3036480"/>
            <a:ext cx="1363121" cy="411257"/>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Progression-free </a:t>
            </a:r>
            <a:b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13" name="TextBox 12">
            <a:extLst>
              <a:ext uri="{FF2B5EF4-FFF2-40B4-BE49-F238E27FC236}">
                <a16:creationId xmlns:a16="http://schemas.microsoft.com/office/drawing/2014/main" id="{C3304F5C-5A0F-161A-0BB0-1D37A93C720A}"/>
              </a:ext>
            </a:extLst>
          </p:cNvPr>
          <p:cNvSpPr txBox="1"/>
          <p:nvPr/>
        </p:nvSpPr>
        <p:spPr>
          <a:xfrm>
            <a:off x="208295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4" name="TextBox 13">
            <a:extLst>
              <a:ext uri="{FF2B5EF4-FFF2-40B4-BE49-F238E27FC236}">
                <a16:creationId xmlns:a16="http://schemas.microsoft.com/office/drawing/2014/main" id="{AB852B2E-C5DE-24B1-1E81-8270044DEF52}"/>
              </a:ext>
            </a:extLst>
          </p:cNvPr>
          <p:cNvSpPr txBox="1"/>
          <p:nvPr/>
        </p:nvSpPr>
        <p:spPr>
          <a:xfrm>
            <a:off x="911424"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5" name="TextBox 14">
            <a:extLst>
              <a:ext uri="{FF2B5EF4-FFF2-40B4-BE49-F238E27FC236}">
                <a16:creationId xmlns:a16="http://schemas.microsoft.com/office/drawing/2014/main" id="{BDBE9D79-0D12-BDBF-F0DA-6FD216F73505}"/>
              </a:ext>
            </a:extLst>
          </p:cNvPr>
          <p:cNvSpPr txBox="1"/>
          <p:nvPr/>
        </p:nvSpPr>
        <p:spPr>
          <a:xfrm>
            <a:off x="2126614"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EB9CB777-6DEE-B95C-EC06-DECE165E6D94}"/>
              </a:ext>
            </a:extLst>
          </p:cNvPr>
          <p:cNvSpPr txBox="1"/>
          <p:nvPr/>
        </p:nvSpPr>
        <p:spPr>
          <a:xfrm>
            <a:off x="1683804" y="212730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0" name="TextBox 19">
            <a:extLst>
              <a:ext uri="{FF2B5EF4-FFF2-40B4-BE49-F238E27FC236}">
                <a16:creationId xmlns:a16="http://schemas.microsoft.com/office/drawing/2014/main" id="{BE86A031-38A1-04B7-E399-20156F63C5E1}"/>
              </a:ext>
            </a:extLst>
          </p:cNvPr>
          <p:cNvSpPr txBox="1"/>
          <p:nvPr/>
        </p:nvSpPr>
        <p:spPr>
          <a:xfrm>
            <a:off x="1683804" y="253753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22" name="TextBox 21">
            <a:extLst>
              <a:ext uri="{FF2B5EF4-FFF2-40B4-BE49-F238E27FC236}">
                <a16:creationId xmlns:a16="http://schemas.microsoft.com/office/drawing/2014/main" id="{DDF08577-3BB2-3780-E742-7E0939C4385C}"/>
              </a:ext>
            </a:extLst>
          </p:cNvPr>
          <p:cNvSpPr txBox="1"/>
          <p:nvPr/>
        </p:nvSpPr>
        <p:spPr>
          <a:xfrm>
            <a:off x="1683804" y="291567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5" name="TextBox 24">
            <a:extLst>
              <a:ext uri="{FF2B5EF4-FFF2-40B4-BE49-F238E27FC236}">
                <a16:creationId xmlns:a16="http://schemas.microsoft.com/office/drawing/2014/main" id="{41642FC5-E699-4E4E-B004-8C8AA1A8BBCF}"/>
              </a:ext>
            </a:extLst>
          </p:cNvPr>
          <p:cNvSpPr txBox="1"/>
          <p:nvPr/>
        </p:nvSpPr>
        <p:spPr>
          <a:xfrm>
            <a:off x="1683804"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30" name="TextBox 29">
            <a:extLst>
              <a:ext uri="{FF2B5EF4-FFF2-40B4-BE49-F238E27FC236}">
                <a16:creationId xmlns:a16="http://schemas.microsoft.com/office/drawing/2014/main" id="{263D0304-6BFE-17C7-6CC2-F938F1960135}"/>
              </a:ext>
            </a:extLst>
          </p:cNvPr>
          <p:cNvSpPr txBox="1"/>
          <p:nvPr/>
        </p:nvSpPr>
        <p:spPr>
          <a:xfrm>
            <a:off x="2448603"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81B57A3E-ADC6-E73F-FDC7-CCA6ABCD6A9A}"/>
              </a:ext>
            </a:extLst>
          </p:cNvPr>
          <p:cNvSpPr txBox="1"/>
          <p:nvPr/>
        </p:nvSpPr>
        <p:spPr>
          <a:xfrm>
            <a:off x="2493791"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32" name="TextBox 31">
            <a:extLst>
              <a:ext uri="{FF2B5EF4-FFF2-40B4-BE49-F238E27FC236}">
                <a16:creationId xmlns:a16="http://schemas.microsoft.com/office/drawing/2014/main" id="{4AFAFBC5-345E-1103-A33C-9D75DDE4EF9F}"/>
              </a:ext>
            </a:extLst>
          </p:cNvPr>
          <p:cNvSpPr txBox="1"/>
          <p:nvPr/>
        </p:nvSpPr>
        <p:spPr>
          <a:xfrm>
            <a:off x="2877947"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AD701724-A483-B17F-019A-EF1E7A0CC761}"/>
              </a:ext>
            </a:extLst>
          </p:cNvPr>
          <p:cNvSpPr txBox="1"/>
          <p:nvPr/>
        </p:nvSpPr>
        <p:spPr>
          <a:xfrm>
            <a:off x="2877519"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B2EC0D42-F6CF-3836-34E4-191C6A111FF8}"/>
              </a:ext>
            </a:extLst>
          </p:cNvPr>
          <p:cNvSpPr txBox="1"/>
          <p:nvPr/>
        </p:nvSpPr>
        <p:spPr>
          <a:xfrm>
            <a:off x="328302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C451D37A-9207-EF0D-6801-A3394D720770}"/>
              </a:ext>
            </a:extLst>
          </p:cNvPr>
          <p:cNvSpPr txBox="1"/>
          <p:nvPr/>
        </p:nvSpPr>
        <p:spPr>
          <a:xfrm>
            <a:off x="3275372"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36" name="TextBox 35">
            <a:extLst>
              <a:ext uri="{FF2B5EF4-FFF2-40B4-BE49-F238E27FC236}">
                <a16:creationId xmlns:a16="http://schemas.microsoft.com/office/drawing/2014/main" id="{7A1B5915-A677-340B-6FFB-09DF6F2D73E5}"/>
              </a:ext>
            </a:extLst>
          </p:cNvPr>
          <p:cNvSpPr txBox="1"/>
          <p:nvPr/>
        </p:nvSpPr>
        <p:spPr>
          <a:xfrm>
            <a:off x="371546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67B2A2EB-5708-8242-4964-EE9E337ABD6F}"/>
              </a:ext>
            </a:extLst>
          </p:cNvPr>
          <p:cNvSpPr txBox="1"/>
          <p:nvPr/>
        </p:nvSpPr>
        <p:spPr>
          <a:xfrm>
            <a:off x="370956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16012416-690C-E50C-6880-7B92844E970D}"/>
              </a:ext>
            </a:extLst>
          </p:cNvPr>
          <p:cNvSpPr txBox="1"/>
          <p:nvPr/>
        </p:nvSpPr>
        <p:spPr>
          <a:xfrm>
            <a:off x="4080117"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E8E281B0-CCD7-F999-75D8-E1DC431B028E}"/>
              </a:ext>
            </a:extLst>
          </p:cNvPr>
          <p:cNvSpPr txBox="1"/>
          <p:nvPr/>
        </p:nvSpPr>
        <p:spPr>
          <a:xfrm>
            <a:off x="4080118"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42" name="TextBox 41">
            <a:extLst>
              <a:ext uri="{FF2B5EF4-FFF2-40B4-BE49-F238E27FC236}">
                <a16:creationId xmlns:a16="http://schemas.microsoft.com/office/drawing/2014/main" id="{933B2810-27A1-6553-EA1C-3C10108AABDA}"/>
              </a:ext>
            </a:extLst>
          </p:cNvPr>
          <p:cNvSpPr txBox="1"/>
          <p:nvPr/>
        </p:nvSpPr>
        <p:spPr>
          <a:xfrm>
            <a:off x="453855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43" name="TextBox 42">
            <a:extLst>
              <a:ext uri="{FF2B5EF4-FFF2-40B4-BE49-F238E27FC236}">
                <a16:creationId xmlns:a16="http://schemas.microsoft.com/office/drawing/2014/main" id="{F53D7019-9E79-2C4D-21FD-78AAB582A58A}"/>
              </a:ext>
            </a:extLst>
          </p:cNvPr>
          <p:cNvSpPr txBox="1"/>
          <p:nvPr/>
        </p:nvSpPr>
        <p:spPr>
          <a:xfrm>
            <a:off x="4490530"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44" name="TextBox 43">
            <a:extLst>
              <a:ext uri="{FF2B5EF4-FFF2-40B4-BE49-F238E27FC236}">
                <a16:creationId xmlns:a16="http://schemas.microsoft.com/office/drawing/2014/main" id="{D4FF133A-C8E1-B29F-E854-CD50BC45A29C}"/>
              </a:ext>
            </a:extLst>
          </p:cNvPr>
          <p:cNvSpPr txBox="1"/>
          <p:nvPr/>
        </p:nvSpPr>
        <p:spPr>
          <a:xfrm>
            <a:off x="4909784"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5" name="TextBox 44">
            <a:extLst>
              <a:ext uri="{FF2B5EF4-FFF2-40B4-BE49-F238E27FC236}">
                <a16:creationId xmlns:a16="http://schemas.microsoft.com/office/drawing/2014/main" id="{63AE5B36-9509-753E-DBB0-D1A7C63066B0}"/>
              </a:ext>
            </a:extLst>
          </p:cNvPr>
          <p:cNvSpPr txBox="1"/>
          <p:nvPr/>
        </p:nvSpPr>
        <p:spPr>
          <a:xfrm>
            <a:off x="488435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47" name="TextBox 46">
            <a:extLst>
              <a:ext uri="{FF2B5EF4-FFF2-40B4-BE49-F238E27FC236}">
                <a16:creationId xmlns:a16="http://schemas.microsoft.com/office/drawing/2014/main" id="{DCCCA4AD-A721-4C1B-5FD2-0CCBAAA9F0C9}"/>
              </a:ext>
            </a:extLst>
          </p:cNvPr>
          <p:cNvSpPr txBox="1"/>
          <p:nvPr/>
        </p:nvSpPr>
        <p:spPr>
          <a:xfrm>
            <a:off x="531008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48" name="TextBox 47">
            <a:extLst>
              <a:ext uri="{FF2B5EF4-FFF2-40B4-BE49-F238E27FC236}">
                <a16:creationId xmlns:a16="http://schemas.microsoft.com/office/drawing/2014/main" id="{FCE7EACC-9508-091D-0964-9B77466A52E8}"/>
              </a:ext>
            </a:extLst>
          </p:cNvPr>
          <p:cNvSpPr txBox="1"/>
          <p:nvPr/>
        </p:nvSpPr>
        <p:spPr>
          <a:xfrm>
            <a:off x="5175151" y="3941430"/>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49" name="TextBox 48">
            <a:extLst>
              <a:ext uri="{FF2B5EF4-FFF2-40B4-BE49-F238E27FC236}">
                <a16:creationId xmlns:a16="http://schemas.microsoft.com/office/drawing/2014/main" id="{BF12C172-1347-BB25-DF9E-40B13B56DF89}"/>
              </a:ext>
            </a:extLst>
          </p:cNvPr>
          <p:cNvSpPr txBox="1"/>
          <p:nvPr/>
        </p:nvSpPr>
        <p:spPr>
          <a:xfrm>
            <a:off x="4983231" y="3190793"/>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52" name="TextBox 51">
            <a:extLst>
              <a:ext uri="{FF2B5EF4-FFF2-40B4-BE49-F238E27FC236}">
                <a16:creationId xmlns:a16="http://schemas.microsoft.com/office/drawing/2014/main" id="{7C3BA109-4FA9-AE33-DF84-CC79EF1B23C2}"/>
              </a:ext>
            </a:extLst>
          </p:cNvPr>
          <p:cNvSpPr txBox="1"/>
          <p:nvPr/>
        </p:nvSpPr>
        <p:spPr>
          <a:xfrm>
            <a:off x="3502337"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54" name="TextBox 53">
            <a:extLst>
              <a:ext uri="{FF2B5EF4-FFF2-40B4-BE49-F238E27FC236}">
                <a16:creationId xmlns:a16="http://schemas.microsoft.com/office/drawing/2014/main" id="{1019217A-8D94-B8E0-5CAB-C3C8E3AEDA43}"/>
              </a:ext>
            </a:extLst>
          </p:cNvPr>
          <p:cNvSpPr txBox="1"/>
          <p:nvPr/>
        </p:nvSpPr>
        <p:spPr>
          <a:xfrm>
            <a:off x="1683804"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55" name="TextBox 54">
            <a:extLst>
              <a:ext uri="{FF2B5EF4-FFF2-40B4-BE49-F238E27FC236}">
                <a16:creationId xmlns:a16="http://schemas.microsoft.com/office/drawing/2014/main" id="{AC94BE67-0B6A-3A83-C117-7562AB7C6C84}"/>
              </a:ext>
            </a:extLst>
          </p:cNvPr>
          <p:cNvSpPr txBox="1"/>
          <p:nvPr/>
        </p:nvSpPr>
        <p:spPr>
          <a:xfrm>
            <a:off x="1683804"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56" name="Table 55">
            <a:extLst>
              <a:ext uri="{FF2B5EF4-FFF2-40B4-BE49-F238E27FC236}">
                <a16:creationId xmlns:a16="http://schemas.microsoft.com/office/drawing/2014/main" id="{7B2B1DC8-C8B5-7415-C960-DFC50CED35C3}"/>
              </a:ext>
            </a:extLst>
          </p:cNvPr>
          <p:cNvGraphicFramePr>
            <a:graphicFrameLocks noGrp="1"/>
          </p:cNvGraphicFramePr>
          <p:nvPr>
            <p:extLst>
              <p:ext uri="{D42A27DB-BD31-4B8C-83A1-F6EECF244321}">
                <p14:modId xmlns:p14="http://schemas.microsoft.com/office/powerpoint/2010/main" val="3519812689"/>
              </p:ext>
            </p:extLst>
          </p:nvPr>
        </p:nvGraphicFramePr>
        <p:xfrm>
          <a:off x="3524602" y="1764895"/>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chemeClr val="tx1"/>
                          </a:solidFill>
                          <a:latin typeface="Arial" panose="020B0604020202020204" pitchFamily="34" charset="0"/>
                          <a:cs typeface="Arial" panose="020B0604020202020204" pitchFamily="34" charset="0"/>
                        </a:rPr>
                        <a:t>SVd</a:t>
                      </a:r>
                      <a:endParaRPr lang="en-US" sz="900" dirty="0">
                        <a:solidFill>
                          <a:schemeClr val="tx1"/>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chemeClr val="tx1"/>
                          </a:solidFill>
                          <a:latin typeface="Arial" panose="020B0604020202020204" pitchFamily="34" charset="0"/>
                          <a:cs typeface="Arial" panose="020B0604020202020204" pitchFamily="34" charset="0"/>
                        </a:rPr>
                        <a:t>Vd</a:t>
                      </a:r>
                      <a:endParaRPr lang="en-US" sz="900" dirty="0">
                        <a:solidFill>
                          <a:schemeClr val="tx1"/>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chemeClr val="tx1"/>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21.0</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10.7</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chemeClr val="tx1"/>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0.62</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(0.41, 0.95)</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chemeClr val="tx1"/>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0.014</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
        <p:nvSpPr>
          <p:cNvPr id="88" name="TextBox 87">
            <a:extLst>
              <a:ext uri="{FF2B5EF4-FFF2-40B4-BE49-F238E27FC236}">
                <a16:creationId xmlns:a16="http://schemas.microsoft.com/office/drawing/2014/main" id="{69D20F26-4610-8100-158D-2DECAC6D0866}"/>
              </a:ext>
            </a:extLst>
          </p:cNvPr>
          <p:cNvSpPr txBox="1"/>
          <p:nvPr/>
        </p:nvSpPr>
        <p:spPr>
          <a:xfrm>
            <a:off x="7788925" y="1274983"/>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1"/>
                </a:solidFill>
                <a:latin typeface="Arial" panose="020B0604020202020204" pitchFamily="34" charset="0"/>
                <a:ea typeface="Aileron" charset="0"/>
                <a:cs typeface="Arial" panose="020B0604020202020204" pitchFamily="34" charset="0"/>
              </a:rPr>
              <a:t>O</a:t>
            </a: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S</a:t>
            </a:r>
          </a:p>
        </p:txBody>
      </p:sp>
      <p:sp>
        <p:nvSpPr>
          <p:cNvPr id="89" name="TextBox 88">
            <a:extLst>
              <a:ext uri="{FF2B5EF4-FFF2-40B4-BE49-F238E27FC236}">
                <a16:creationId xmlns:a16="http://schemas.microsoft.com/office/drawing/2014/main" id="{13F0C3FF-C2FF-E28B-3A19-04FC40D4D0A7}"/>
              </a:ext>
            </a:extLst>
          </p:cNvPr>
          <p:cNvSpPr txBox="1"/>
          <p:nvPr/>
        </p:nvSpPr>
        <p:spPr>
          <a:xfrm rot="16200000">
            <a:off x="5146915" y="3121118"/>
            <a:ext cx="1379151"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90" name="TextBox 89">
            <a:extLst>
              <a:ext uri="{FF2B5EF4-FFF2-40B4-BE49-F238E27FC236}">
                <a16:creationId xmlns:a16="http://schemas.microsoft.com/office/drawing/2014/main" id="{7EBFD288-DD51-AFBC-AED5-008D5E772ABE}"/>
              </a:ext>
            </a:extLst>
          </p:cNvPr>
          <p:cNvSpPr txBox="1"/>
          <p:nvPr/>
        </p:nvSpPr>
        <p:spPr>
          <a:xfrm>
            <a:off x="6410740"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99</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1" name="TextBox 90">
            <a:extLst>
              <a:ext uri="{FF2B5EF4-FFF2-40B4-BE49-F238E27FC236}">
                <a16:creationId xmlns:a16="http://schemas.microsoft.com/office/drawing/2014/main" id="{9C394FAD-EF33-65AA-0600-E9616F0FF303}"/>
              </a:ext>
            </a:extLst>
          </p:cNvPr>
          <p:cNvSpPr txBox="1"/>
          <p:nvPr/>
        </p:nvSpPr>
        <p:spPr>
          <a:xfrm>
            <a:off x="5228243"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92" name="TextBox 91">
            <a:extLst>
              <a:ext uri="{FF2B5EF4-FFF2-40B4-BE49-F238E27FC236}">
                <a16:creationId xmlns:a16="http://schemas.microsoft.com/office/drawing/2014/main" id="{53F48B9E-64F4-27F5-7314-1D807547FA49}"/>
              </a:ext>
            </a:extLst>
          </p:cNvPr>
          <p:cNvSpPr txBox="1"/>
          <p:nvPr/>
        </p:nvSpPr>
        <p:spPr>
          <a:xfrm>
            <a:off x="6454403"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93" name="TextBox 92">
            <a:extLst>
              <a:ext uri="{FF2B5EF4-FFF2-40B4-BE49-F238E27FC236}">
                <a16:creationId xmlns:a16="http://schemas.microsoft.com/office/drawing/2014/main" id="{C762F3C3-C00C-7A45-0C3B-E186B5830909}"/>
              </a:ext>
            </a:extLst>
          </p:cNvPr>
          <p:cNvSpPr txBox="1"/>
          <p:nvPr/>
        </p:nvSpPr>
        <p:spPr>
          <a:xfrm>
            <a:off x="6000623" y="2169863"/>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94" name="TextBox 93">
            <a:extLst>
              <a:ext uri="{FF2B5EF4-FFF2-40B4-BE49-F238E27FC236}">
                <a16:creationId xmlns:a16="http://schemas.microsoft.com/office/drawing/2014/main" id="{FB058398-02DC-93B7-925E-3F6D2903D90B}"/>
              </a:ext>
            </a:extLst>
          </p:cNvPr>
          <p:cNvSpPr txBox="1"/>
          <p:nvPr/>
        </p:nvSpPr>
        <p:spPr>
          <a:xfrm>
            <a:off x="6000623" y="255589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95" name="TextBox 94">
            <a:extLst>
              <a:ext uri="{FF2B5EF4-FFF2-40B4-BE49-F238E27FC236}">
                <a16:creationId xmlns:a16="http://schemas.microsoft.com/office/drawing/2014/main" id="{08A45584-C887-DDFF-06A4-A09FD13F701F}"/>
              </a:ext>
            </a:extLst>
          </p:cNvPr>
          <p:cNvSpPr txBox="1"/>
          <p:nvPr/>
        </p:nvSpPr>
        <p:spPr>
          <a:xfrm>
            <a:off x="6000623" y="294458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96" name="TextBox 95">
            <a:extLst>
              <a:ext uri="{FF2B5EF4-FFF2-40B4-BE49-F238E27FC236}">
                <a16:creationId xmlns:a16="http://schemas.microsoft.com/office/drawing/2014/main" id="{5123DE5A-1336-C979-1AF9-D8620FDA868E}"/>
              </a:ext>
            </a:extLst>
          </p:cNvPr>
          <p:cNvSpPr txBox="1"/>
          <p:nvPr/>
        </p:nvSpPr>
        <p:spPr>
          <a:xfrm>
            <a:off x="6000623"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97" name="TextBox 96">
            <a:extLst>
              <a:ext uri="{FF2B5EF4-FFF2-40B4-BE49-F238E27FC236}">
                <a16:creationId xmlns:a16="http://schemas.microsoft.com/office/drawing/2014/main" id="{1E5A7E3C-75BB-A557-3962-F28C2C018C10}"/>
              </a:ext>
            </a:extLst>
          </p:cNvPr>
          <p:cNvSpPr txBox="1"/>
          <p:nvPr/>
        </p:nvSpPr>
        <p:spPr>
          <a:xfrm>
            <a:off x="669948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84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8" name="TextBox 97">
            <a:extLst>
              <a:ext uri="{FF2B5EF4-FFF2-40B4-BE49-F238E27FC236}">
                <a16:creationId xmlns:a16="http://schemas.microsoft.com/office/drawing/2014/main" id="{F5372D94-12C2-CCD0-6943-8F92C53DB358}"/>
              </a:ext>
            </a:extLst>
          </p:cNvPr>
          <p:cNvSpPr txBox="1"/>
          <p:nvPr/>
        </p:nvSpPr>
        <p:spPr>
          <a:xfrm>
            <a:off x="6744672"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99" name="TextBox 98">
            <a:extLst>
              <a:ext uri="{FF2B5EF4-FFF2-40B4-BE49-F238E27FC236}">
                <a16:creationId xmlns:a16="http://schemas.microsoft.com/office/drawing/2014/main" id="{BE1D14D8-82A9-F5DE-E08D-CE4AAD41F0E2}"/>
              </a:ext>
            </a:extLst>
          </p:cNvPr>
          <p:cNvSpPr txBox="1"/>
          <p:nvPr/>
        </p:nvSpPr>
        <p:spPr>
          <a:xfrm>
            <a:off x="703395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72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0" name="TextBox 99">
            <a:extLst>
              <a:ext uri="{FF2B5EF4-FFF2-40B4-BE49-F238E27FC236}">
                <a16:creationId xmlns:a16="http://schemas.microsoft.com/office/drawing/2014/main" id="{CE27E9AE-23FA-DE84-E362-DAACDFB0E347}"/>
              </a:ext>
            </a:extLst>
          </p:cNvPr>
          <p:cNvSpPr txBox="1"/>
          <p:nvPr/>
        </p:nvSpPr>
        <p:spPr>
          <a:xfrm>
            <a:off x="703352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01" name="TextBox 100">
            <a:extLst>
              <a:ext uri="{FF2B5EF4-FFF2-40B4-BE49-F238E27FC236}">
                <a16:creationId xmlns:a16="http://schemas.microsoft.com/office/drawing/2014/main" id="{2FCD7882-AAF2-453D-142A-5E3530286895}"/>
              </a:ext>
            </a:extLst>
          </p:cNvPr>
          <p:cNvSpPr txBox="1"/>
          <p:nvPr/>
        </p:nvSpPr>
        <p:spPr>
          <a:xfrm>
            <a:off x="7382740"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2" name="TextBox 101">
            <a:extLst>
              <a:ext uri="{FF2B5EF4-FFF2-40B4-BE49-F238E27FC236}">
                <a16:creationId xmlns:a16="http://schemas.microsoft.com/office/drawing/2014/main" id="{15959AF6-64D6-2B5D-6CE2-F9EFC9FA2362}"/>
              </a:ext>
            </a:extLst>
          </p:cNvPr>
          <p:cNvSpPr txBox="1"/>
          <p:nvPr/>
        </p:nvSpPr>
        <p:spPr>
          <a:xfrm>
            <a:off x="7375091"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103" name="TextBox 102">
            <a:extLst>
              <a:ext uri="{FF2B5EF4-FFF2-40B4-BE49-F238E27FC236}">
                <a16:creationId xmlns:a16="http://schemas.microsoft.com/office/drawing/2014/main" id="{37542AF2-53EC-674E-5F31-6F039C0B2AF5}"/>
              </a:ext>
            </a:extLst>
          </p:cNvPr>
          <p:cNvSpPr txBox="1"/>
          <p:nvPr/>
        </p:nvSpPr>
        <p:spPr>
          <a:xfrm>
            <a:off x="773214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50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4" name="TextBox 103">
            <a:extLst>
              <a:ext uri="{FF2B5EF4-FFF2-40B4-BE49-F238E27FC236}">
                <a16:creationId xmlns:a16="http://schemas.microsoft.com/office/drawing/2014/main" id="{3C987971-9256-B62F-FFE8-01C8BC6B3B57}"/>
              </a:ext>
            </a:extLst>
          </p:cNvPr>
          <p:cNvSpPr txBox="1"/>
          <p:nvPr/>
        </p:nvSpPr>
        <p:spPr>
          <a:xfrm>
            <a:off x="772624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105" name="TextBox 104">
            <a:extLst>
              <a:ext uri="{FF2B5EF4-FFF2-40B4-BE49-F238E27FC236}">
                <a16:creationId xmlns:a16="http://schemas.microsoft.com/office/drawing/2014/main" id="{19ED8170-B8A8-CA5E-32E9-E46505682EEF}"/>
              </a:ext>
            </a:extLst>
          </p:cNvPr>
          <p:cNvSpPr txBox="1"/>
          <p:nvPr/>
        </p:nvSpPr>
        <p:spPr>
          <a:xfrm>
            <a:off x="805963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6" name="TextBox 105">
            <a:extLst>
              <a:ext uri="{FF2B5EF4-FFF2-40B4-BE49-F238E27FC236}">
                <a16:creationId xmlns:a16="http://schemas.microsoft.com/office/drawing/2014/main" id="{7AFDC69A-1B59-779F-51FF-1B8098C969F8}"/>
              </a:ext>
            </a:extLst>
          </p:cNvPr>
          <p:cNvSpPr txBox="1"/>
          <p:nvPr/>
        </p:nvSpPr>
        <p:spPr>
          <a:xfrm>
            <a:off x="8059635"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107" name="TextBox 106">
            <a:extLst>
              <a:ext uri="{FF2B5EF4-FFF2-40B4-BE49-F238E27FC236}">
                <a16:creationId xmlns:a16="http://schemas.microsoft.com/office/drawing/2014/main" id="{882F94E1-CCEF-15E0-7495-28569C7BAF82}"/>
              </a:ext>
            </a:extLst>
          </p:cNvPr>
          <p:cNvSpPr txBox="1"/>
          <p:nvPr/>
        </p:nvSpPr>
        <p:spPr>
          <a:xfrm>
            <a:off x="841099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15</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8" name="TextBox 107">
            <a:extLst>
              <a:ext uri="{FF2B5EF4-FFF2-40B4-BE49-F238E27FC236}">
                <a16:creationId xmlns:a16="http://schemas.microsoft.com/office/drawing/2014/main" id="{331AB86E-3CD2-4337-84E9-A9C1CF33B321}"/>
              </a:ext>
            </a:extLst>
          </p:cNvPr>
          <p:cNvSpPr txBox="1"/>
          <p:nvPr/>
        </p:nvSpPr>
        <p:spPr>
          <a:xfrm>
            <a:off x="8395025"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09" name="TextBox 108">
            <a:extLst>
              <a:ext uri="{FF2B5EF4-FFF2-40B4-BE49-F238E27FC236}">
                <a16:creationId xmlns:a16="http://schemas.microsoft.com/office/drawing/2014/main" id="{14E42671-C718-F9D3-514C-36FA524A2ABF}"/>
              </a:ext>
            </a:extLst>
          </p:cNvPr>
          <p:cNvSpPr txBox="1"/>
          <p:nvPr/>
        </p:nvSpPr>
        <p:spPr>
          <a:xfrm>
            <a:off x="8762348"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0" name="TextBox 109">
            <a:extLst>
              <a:ext uri="{FF2B5EF4-FFF2-40B4-BE49-F238E27FC236}">
                <a16:creationId xmlns:a16="http://schemas.microsoft.com/office/drawing/2014/main" id="{AA00C267-6003-5010-3648-E83E8106C812}"/>
              </a:ext>
            </a:extLst>
          </p:cNvPr>
          <p:cNvSpPr txBox="1"/>
          <p:nvPr/>
        </p:nvSpPr>
        <p:spPr>
          <a:xfrm>
            <a:off x="8736918"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111" name="TextBox 110">
            <a:extLst>
              <a:ext uri="{FF2B5EF4-FFF2-40B4-BE49-F238E27FC236}">
                <a16:creationId xmlns:a16="http://schemas.microsoft.com/office/drawing/2014/main" id="{70E1C8A2-6F06-7BCA-750B-5F34EA53D335}"/>
              </a:ext>
            </a:extLst>
          </p:cNvPr>
          <p:cNvSpPr txBox="1"/>
          <p:nvPr/>
        </p:nvSpPr>
        <p:spPr>
          <a:xfrm>
            <a:off x="906784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112" name="TextBox 111">
            <a:extLst>
              <a:ext uri="{FF2B5EF4-FFF2-40B4-BE49-F238E27FC236}">
                <a16:creationId xmlns:a16="http://schemas.microsoft.com/office/drawing/2014/main" id="{19E64A96-D0C7-65FF-CC41-6580B0391A0A}"/>
              </a:ext>
            </a:extLst>
          </p:cNvPr>
          <p:cNvSpPr txBox="1"/>
          <p:nvPr/>
        </p:nvSpPr>
        <p:spPr>
          <a:xfrm>
            <a:off x="8968225" y="3302397"/>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13" name="TextBox 112">
            <a:extLst>
              <a:ext uri="{FF2B5EF4-FFF2-40B4-BE49-F238E27FC236}">
                <a16:creationId xmlns:a16="http://schemas.microsoft.com/office/drawing/2014/main" id="{384C3234-E8F2-21A6-3CB2-FAEEA445BE51}"/>
              </a:ext>
            </a:extLst>
          </p:cNvPr>
          <p:cNvSpPr txBox="1"/>
          <p:nvPr/>
        </p:nvSpPr>
        <p:spPr>
          <a:xfrm>
            <a:off x="9535017" y="3016711"/>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14" name="TextBox 113">
            <a:extLst>
              <a:ext uri="{FF2B5EF4-FFF2-40B4-BE49-F238E27FC236}">
                <a16:creationId xmlns:a16="http://schemas.microsoft.com/office/drawing/2014/main" id="{F14EA0BC-BE6E-9425-1BCF-1E316A210BCB}"/>
              </a:ext>
            </a:extLst>
          </p:cNvPr>
          <p:cNvSpPr txBox="1"/>
          <p:nvPr/>
        </p:nvSpPr>
        <p:spPr>
          <a:xfrm>
            <a:off x="7819156"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115" name="TextBox 114">
            <a:extLst>
              <a:ext uri="{FF2B5EF4-FFF2-40B4-BE49-F238E27FC236}">
                <a16:creationId xmlns:a16="http://schemas.microsoft.com/office/drawing/2014/main" id="{6865371E-34F9-CB2A-FBFB-481401644F78}"/>
              </a:ext>
            </a:extLst>
          </p:cNvPr>
          <p:cNvSpPr txBox="1"/>
          <p:nvPr/>
        </p:nvSpPr>
        <p:spPr>
          <a:xfrm>
            <a:off x="6000623"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116" name="TextBox 115">
            <a:extLst>
              <a:ext uri="{FF2B5EF4-FFF2-40B4-BE49-F238E27FC236}">
                <a16:creationId xmlns:a16="http://schemas.microsoft.com/office/drawing/2014/main" id="{F5581669-AC27-EADB-BFDE-88CD13CE7EDD}"/>
              </a:ext>
            </a:extLst>
          </p:cNvPr>
          <p:cNvSpPr txBox="1"/>
          <p:nvPr/>
        </p:nvSpPr>
        <p:spPr>
          <a:xfrm>
            <a:off x="6000623"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117" name="Table 116">
            <a:extLst>
              <a:ext uri="{FF2B5EF4-FFF2-40B4-BE49-F238E27FC236}">
                <a16:creationId xmlns:a16="http://schemas.microsoft.com/office/drawing/2014/main" id="{AC0CA80F-E936-523D-83EC-0B5FE0D3F0C4}"/>
              </a:ext>
            </a:extLst>
          </p:cNvPr>
          <p:cNvGraphicFramePr>
            <a:graphicFrameLocks noGrp="1"/>
          </p:cNvGraphicFramePr>
          <p:nvPr>
            <p:extLst>
              <p:ext uri="{D42A27DB-BD31-4B8C-83A1-F6EECF244321}">
                <p14:modId xmlns:p14="http://schemas.microsoft.com/office/powerpoint/2010/main" val="1327432561"/>
              </p:ext>
            </p:extLst>
          </p:nvPr>
        </p:nvGraphicFramePr>
        <p:xfrm>
          <a:off x="6481251" y="3195641"/>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SVd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chemeClr val="tx1"/>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NR</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32.8</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chemeClr val="tx1"/>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0.91</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(0.57, 1.45)</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chemeClr val="tx1"/>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chemeClr val="tx1"/>
                          </a:solidFill>
                          <a:latin typeface="Arial" panose="020B0604020202020204" pitchFamily="34" charset="0"/>
                          <a:cs typeface="Arial" panose="020B0604020202020204" pitchFamily="34" charset="0"/>
                        </a:rPr>
                        <a:t>0.344</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
        <p:nvSpPr>
          <p:cNvPr id="119" name="TextBox 118">
            <a:extLst>
              <a:ext uri="{FF2B5EF4-FFF2-40B4-BE49-F238E27FC236}">
                <a16:creationId xmlns:a16="http://schemas.microsoft.com/office/drawing/2014/main" id="{C3FE51FB-A10E-CC8C-FD05-56D3D6713C58}"/>
              </a:ext>
            </a:extLst>
          </p:cNvPr>
          <p:cNvSpPr txBox="1"/>
          <p:nvPr/>
        </p:nvSpPr>
        <p:spPr>
          <a:xfrm>
            <a:off x="5355695"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20" name="TextBox 119">
            <a:extLst>
              <a:ext uri="{FF2B5EF4-FFF2-40B4-BE49-F238E27FC236}">
                <a16:creationId xmlns:a16="http://schemas.microsoft.com/office/drawing/2014/main" id="{D99AFDB8-B45A-32DC-8892-EEA603ACE25A}"/>
              </a:ext>
            </a:extLst>
          </p:cNvPr>
          <p:cNvSpPr txBox="1"/>
          <p:nvPr/>
        </p:nvSpPr>
        <p:spPr>
          <a:xfrm>
            <a:off x="9113112"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6" name="TextBox 125">
            <a:extLst>
              <a:ext uri="{FF2B5EF4-FFF2-40B4-BE49-F238E27FC236}">
                <a16:creationId xmlns:a16="http://schemas.microsoft.com/office/drawing/2014/main" id="{6572D207-95F0-A99C-2783-45B8DDEEB2E9}"/>
              </a:ext>
            </a:extLst>
          </p:cNvPr>
          <p:cNvSpPr txBox="1"/>
          <p:nvPr/>
        </p:nvSpPr>
        <p:spPr>
          <a:xfrm>
            <a:off x="9478237" y="470839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22821565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90BE5-2063-CE4C-B3B3-C1772E175CC1}"/>
              </a:ext>
            </a:extLst>
          </p:cNvPr>
          <p:cNvSpPr>
            <a:spLocks noGrp="1"/>
          </p:cNvSpPr>
          <p:nvPr>
            <p:ph type="title"/>
          </p:nvPr>
        </p:nvSpPr>
        <p:spPr/>
        <p:txBody>
          <a:bodyPr>
            <a:normAutofit fontScale="90000"/>
          </a:bodyPr>
          <a:lstStyle/>
          <a:p>
            <a:pPr marL="0" lvl="0" indent="0" algn="ctr" defTabSz="622300">
              <a:lnSpc>
                <a:spcPct val="90000"/>
              </a:lnSpc>
              <a:spcBef>
                <a:spcPct val="0"/>
              </a:spcBef>
              <a:spcAft>
                <a:spcPts val="300"/>
              </a:spcAft>
              <a:buNone/>
            </a:pPr>
            <a:br>
              <a:rPr lang="en-GB" sz="3600" dirty="0"/>
            </a:br>
            <a:br>
              <a:rPr lang="en-GB" sz="3600" dirty="0"/>
            </a:br>
            <a:r>
              <a:rPr lang="en-GB" sz="3600" dirty="0"/>
              <a:t>Part 2</a:t>
            </a:r>
            <a:br>
              <a:rPr lang="en-GB" sz="3600" dirty="0"/>
            </a:br>
            <a:br>
              <a:rPr lang="en-GB" sz="3600" dirty="0"/>
            </a:br>
            <a:r>
              <a:rPr lang="en-GB" sz="3600" dirty="0"/>
              <a:t>Multiple myeloma:</a:t>
            </a:r>
            <a:br>
              <a:rPr lang="en-GB" sz="3600" dirty="0"/>
            </a:br>
            <a:r>
              <a:rPr lang="en-GB" sz="3600" dirty="0"/>
              <a:t>the relevance of adding </a:t>
            </a:r>
            <a:br>
              <a:rPr lang="en-GB" sz="3600" dirty="0"/>
            </a:br>
            <a:r>
              <a:rPr lang="en-GB" sz="3600" dirty="0"/>
              <a:t>a new m</a:t>
            </a:r>
            <a:r>
              <a:rPr lang="en-GB" sz="3600" cap="none" dirty="0"/>
              <a:t>o</a:t>
            </a:r>
            <a:r>
              <a:rPr lang="en-GB" sz="3600" dirty="0"/>
              <a:t>a in the treatment of RRMM – an expert view</a:t>
            </a:r>
            <a:br>
              <a:rPr lang="en-GB" sz="3600" dirty="0"/>
            </a:br>
            <a:br>
              <a:rPr lang="en-GB" sz="3600" dirty="0"/>
            </a:br>
            <a:r>
              <a:rPr lang="en-GB" sz="3200" b="1" kern="1200" cap="none" dirty="0"/>
              <a:t>Dr Fredrik Schjesvold</a:t>
            </a:r>
            <a:br>
              <a:rPr lang="en-GB" sz="2800" b="1" kern="1200" cap="none" dirty="0"/>
            </a:br>
            <a:r>
              <a:rPr lang="en-GB" sz="2400" cap="none" dirty="0"/>
              <a:t>Oslo Myeloma Center, </a:t>
            </a:r>
            <a:r>
              <a:rPr lang="en-GB" sz="2400" kern="1200" cap="none" dirty="0"/>
              <a:t>Norway</a:t>
            </a:r>
            <a:br>
              <a:rPr lang="en-GB" sz="2800" kern="1200" cap="none" dirty="0"/>
            </a:br>
            <a:br>
              <a:rPr lang="en-GB" sz="2800" b="1" kern="1200" cap="none" dirty="0"/>
            </a:br>
            <a:br>
              <a:rPr lang="en-GB" sz="2800" dirty="0"/>
            </a:br>
            <a:r>
              <a:rPr lang="en-GB" sz="2400" cap="none" dirty="0"/>
              <a:t>September 2024</a:t>
            </a:r>
            <a:endParaRPr lang="en-GB" sz="3600" dirty="0"/>
          </a:p>
        </p:txBody>
      </p:sp>
      <p:sp>
        <p:nvSpPr>
          <p:cNvPr id="25603" name="Slide Number Placeholder 1">
            <a:extLst>
              <a:ext uri="{FF2B5EF4-FFF2-40B4-BE49-F238E27FC236}">
                <a16:creationId xmlns:a16="http://schemas.microsoft.com/office/drawing/2014/main" id="{30A4752D-DDFB-4A42-B366-ED88E306C600}"/>
              </a:ext>
            </a:extLst>
          </p:cNvPr>
          <p:cNvSpPr>
            <a:spLocks noGrp="1" noChangeArrowheads="1"/>
          </p:cNvSpPr>
          <p:nvPr>
            <p:ph type="sldNum" sz="quarter" idx="10"/>
          </p:nvPr>
        </p:nvSpPr>
        <p:spPr bwMode="auto">
          <a:xfrm>
            <a:off x="10512425" y="6356350"/>
            <a:ext cx="1069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r" rtl="0" eaLnBrk="0" fontAlgn="base" hangingPunct="0">
              <a:spcBef>
                <a:spcPct val="0"/>
              </a:spcBef>
              <a:spcAft>
                <a:spcPct val="0"/>
              </a:spcAft>
              <a:defRPr sz="12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50B39680-A7CE-F14D-A109-F5432E72624F}" type="slidenum">
              <a:rPr lang="en-GB" altLang="en-US" smtClean="0"/>
              <a:pPr/>
              <a:t>2</a:t>
            </a:fld>
            <a:endParaRPr lang="en-GB" altLang="en-US" dirty="0">
              <a:solidFill>
                <a:srgbClr val="FFFFFF"/>
              </a:solidFill>
            </a:endParaRPr>
          </a:p>
        </p:txBody>
      </p:sp>
      <p:sp>
        <p:nvSpPr>
          <p:cNvPr id="2" name="Content Placeholder 3">
            <a:extLst>
              <a:ext uri="{FF2B5EF4-FFF2-40B4-BE49-F238E27FC236}">
                <a16:creationId xmlns:a16="http://schemas.microsoft.com/office/drawing/2014/main" id="{7EFDBFBA-DEF3-E4B5-405F-0756540E3B88}"/>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200" dirty="0">
                <a:solidFill>
                  <a:schemeClr val="bg1"/>
                </a:solidFill>
              </a:rPr>
              <a:t>MoA, mechanism of action; MM, multiple myeloma; RR, relapse/refractory</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C6D47B2D-DFC7-4929-2472-F1E805B29A6C}"/>
              </a:ext>
            </a:extLst>
          </p:cNvPr>
          <p:cNvPicPr>
            <a:picLocks noChangeAspect="1"/>
          </p:cNvPicPr>
          <p:nvPr/>
        </p:nvPicPr>
        <p:blipFill>
          <a:blip r:embed="rId2"/>
          <a:srcRect/>
          <a:stretch/>
        </p:blipFill>
        <p:spPr>
          <a:xfrm>
            <a:off x="1951732" y="2134412"/>
            <a:ext cx="7772400" cy="2153392"/>
          </a:xfrm>
          <a:prstGeom prst="rect">
            <a:avLst/>
          </a:prstGeom>
        </p:spPr>
      </p:pic>
      <p:sp>
        <p:nvSpPr>
          <p:cNvPr id="6" name="Content Placeholder 5">
            <a:extLst>
              <a:ext uri="{FF2B5EF4-FFF2-40B4-BE49-F238E27FC236}">
                <a16:creationId xmlns:a16="http://schemas.microsoft.com/office/drawing/2014/main" id="{63D35C1A-412C-F1B1-FD04-B4A91C88A9BD}"/>
              </a:ext>
            </a:extLst>
          </p:cNvPr>
          <p:cNvSpPr>
            <a:spLocks noGrp="1"/>
          </p:cNvSpPr>
          <p:nvPr>
            <p:ph sz="quarter" idx="12"/>
          </p:nvPr>
        </p:nvSpPr>
        <p:spPr>
          <a:xfrm>
            <a:off x="620713" y="5229200"/>
            <a:ext cx="10963275" cy="722338"/>
          </a:xfrm>
        </p:spPr>
        <p:txBody>
          <a:bodyPr/>
          <a:lstStyle/>
          <a:p>
            <a:r>
              <a:rPr lang="en-GB" sz="1800" dirty="0"/>
              <a:t>Higher ORR with </a:t>
            </a:r>
            <a:r>
              <a:rPr lang="en-GB" sz="1800" dirty="0" err="1"/>
              <a:t>SVd</a:t>
            </a:r>
            <a:r>
              <a:rPr lang="en-GB" sz="1800" dirty="0"/>
              <a:t> vs </a:t>
            </a:r>
            <a:r>
              <a:rPr lang="en-GB" sz="1800" dirty="0" err="1"/>
              <a:t>Vd</a:t>
            </a:r>
            <a:r>
              <a:rPr lang="en-GB" sz="1800" dirty="0"/>
              <a:t> (67.9% vs 47.2%; OR 2.59 [95% CI, 1.17–5.77]; p=0.009)</a:t>
            </a:r>
          </a:p>
          <a:p>
            <a:r>
              <a:rPr lang="en-GB" sz="1800" dirty="0"/>
              <a:t>Higher ≥ VGPR with </a:t>
            </a:r>
            <a:r>
              <a:rPr lang="en-GB" sz="1800" dirty="0" err="1"/>
              <a:t>SVd</a:t>
            </a:r>
            <a:r>
              <a:rPr lang="en-GB" sz="1800" dirty="0"/>
              <a:t> vs </a:t>
            </a:r>
            <a:r>
              <a:rPr lang="en-GB" sz="1800" dirty="0" err="1"/>
              <a:t>Vd</a:t>
            </a:r>
            <a:r>
              <a:rPr lang="en-GB" sz="1800" dirty="0"/>
              <a:t> (35.8% vs 24.5%; OR 1.74 [95% CI, 0.72–4.21]; p=0.109)</a:t>
            </a:r>
          </a:p>
        </p:txBody>
      </p:sp>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a:bodyPr>
          <a:lstStyle/>
          <a:p>
            <a:r>
              <a:rPr lang="en-GB" dirty="0"/>
              <a:t>BOSTON subgroup analysis of patients with PI naïve MM: </a:t>
            </a:r>
            <a:r>
              <a:rPr lang="en-GB" dirty="0">
                <a:solidFill>
                  <a:schemeClr val="accent1"/>
                </a:solidFill>
              </a:rPr>
              <a:t>Significant improvement in PFS with </a:t>
            </a:r>
            <a:r>
              <a:rPr lang="en-GB" dirty="0" err="1">
                <a:solidFill>
                  <a:schemeClr val="accent1"/>
                </a:solidFill>
              </a:rPr>
              <a:t>SV</a:t>
            </a:r>
            <a:r>
              <a:rPr lang="en-GB" cap="none" dirty="0" err="1">
                <a:solidFill>
                  <a:schemeClr val="accent1"/>
                </a:solidFill>
              </a:rPr>
              <a:t>d</a:t>
            </a:r>
            <a:r>
              <a:rPr lang="en-GB" dirty="0">
                <a:solidFill>
                  <a:schemeClr val="accent1"/>
                </a:solidFill>
              </a:rPr>
              <a:t> vs </a:t>
            </a:r>
            <a:r>
              <a:rPr lang="en-GB" dirty="0" err="1">
                <a:solidFill>
                  <a:schemeClr val="accent1"/>
                </a:solidFill>
              </a:rPr>
              <a:t>V</a:t>
            </a:r>
            <a:r>
              <a:rPr lang="en-GB" cap="none" dirty="0" err="1">
                <a:solidFill>
                  <a:schemeClr val="accent1"/>
                </a:solidFill>
              </a:rPr>
              <a:t>d</a:t>
            </a:r>
            <a:endParaRPr lang="en-GB" dirty="0">
              <a:solidFill>
                <a:schemeClr val="accent1"/>
              </a:solidFill>
            </a:endParaRP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183" y="6356351"/>
            <a:ext cx="10180339" cy="365125"/>
          </a:xfrm>
        </p:spPr>
        <p:txBody>
          <a:bodyPr anchor="b" anchorCtr="0"/>
          <a:lstStyle/>
          <a:p>
            <a:r>
              <a:rPr lang="en-GB" dirty="0"/>
              <a:t>CI, confidence intervals; MM, multiple myeloma; NR, not reached; OR, odds ratio; ORR, overall response rate; OS, overall survival; PFS, progression-free survival; PI, proteasome inhibitor; </a:t>
            </a:r>
            <a:r>
              <a:rPr lang="en-GB" dirty="0" err="1"/>
              <a:t>SVd</a:t>
            </a:r>
            <a:r>
              <a:rPr lang="en-GB" dirty="0"/>
              <a:t>, </a:t>
            </a:r>
            <a:r>
              <a:rPr lang="en-GB" dirty="0" err="1"/>
              <a:t>selinexor</a:t>
            </a:r>
            <a:r>
              <a:rPr lang="en-GB" dirty="0"/>
              <a:t>, bortezomib, dexamethasone; </a:t>
            </a:r>
            <a:r>
              <a:rPr lang="en-GB" dirty="0" err="1"/>
              <a:t>Vd</a:t>
            </a:r>
            <a:r>
              <a:rPr lang="en-GB" dirty="0"/>
              <a:t>, bortezomib, dexamethasone; VGPR, very good partial response</a:t>
            </a:r>
          </a:p>
          <a:p>
            <a:r>
              <a:rPr lang="en-GB" dirty="0" err="1"/>
              <a:t>Mateos</a:t>
            </a:r>
            <a:r>
              <a:rPr lang="en-GB" dirty="0"/>
              <a:t> MV, et al. </a:t>
            </a:r>
            <a:r>
              <a:rPr lang="en-GB" dirty="0" err="1"/>
              <a:t>Eur</a:t>
            </a:r>
            <a:r>
              <a:rPr lang="en-GB" dirty="0"/>
              <a:t> J </a:t>
            </a:r>
            <a:r>
              <a:rPr lang="en-GB" dirty="0" err="1"/>
              <a:t>Haematol</a:t>
            </a:r>
            <a:r>
              <a:rPr lang="en-GB" dirty="0"/>
              <a:t>. 2024;1-11</a:t>
            </a:r>
          </a:p>
        </p:txBody>
      </p:sp>
      <p:sp>
        <p:nvSpPr>
          <p:cNvPr id="10" name="TextBox 9">
            <a:extLst>
              <a:ext uri="{FF2B5EF4-FFF2-40B4-BE49-F238E27FC236}">
                <a16:creationId xmlns:a16="http://schemas.microsoft.com/office/drawing/2014/main" id="{327A7F56-2D39-0D62-8117-8320AC3F44AD}"/>
              </a:ext>
            </a:extLst>
          </p:cNvPr>
          <p:cNvSpPr txBox="1"/>
          <p:nvPr/>
        </p:nvSpPr>
        <p:spPr>
          <a:xfrm>
            <a:off x="3326256" y="1274983"/>
            <a:ext cx="6335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PFS</a:t>
            </a:r>
          </a:p>
        </p:txBody>
      </p:sp>
      <p:sp>
        <p:nvSpPr>
          <p:cNvPr id="12" name="TextBox 11">
            <a:extLst>
              <a:ext uri="{FF2B5EF4-FFF2-40B4-BE49-F238E27FC236}">
                <a16:creationId xmlns:a16="http://schemas.microsoft.com/office/drawing/2014/main" id="{AF63CEB5-9D34-CF2F-EB6D-7EA0F1FE23C2}"/>
              </a:ext>
            </a:extLst>
          </p:cNvPr>
          <p:cNvSpPr txBox="1"/>
          <p:nvPr/>
        </p:nvSpPr>
        <p:spPr>
          <a:xfrm rot="16200000">
            <a:off x="761690" y="3036480"/>
            <a:ext cx="1363121" cy="411257"/>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Progression-free </a:t>
            </a:r>
            <a:b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13" name="TextBox 12">
            <a:extLst>
              <a:ext uri="{FF2B5EF4-FFF2-40B4-BE49-F238E27FC236}">
                <a16:creationId xmlns:a16="http://schemas.microsoft.com/office/drawing/2014/main" id="{C3304F5C-5A0F-161A-0BB0-1D37A93C720A}"/>
              </a:ext>
            </a:extLst>
          </p:cNvPr>
          <p:cNvSpPr txBox="1"/>
          <p:nvPr/>
        </p:nvSpPr>
        <p:spPr>
          <a:xfrm>
            <a:off x="208295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4" name="TextBox 13">
            <a:extLst>
              <a:ext uri="{FF2B5EF4-FFF2-40B4-BE49-F238E27FC236}">
                <a16:creationId xmlns:a16="http://schemas.microsoft.com/office/drawing/2014/main" id="{AB852B2E-C5DE-24B1-1E81-8270044DEF52}"/>
              </a:ext>
            </a:extLst>
          </p:cNvPr>
          <p:cNvSpPr txBox="1"/>
          <p:nvPr/>
        </p:nvSpPr>
        <p:spPr>
          <a:xfrm>
            <a:off x="911424"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5" name="TextBox 14">
            <a:extLst>
              <a:ext uri="{FF2B5EF4-FFF2-40B4-BE49-F238E27FC236}">
                <a16:creationId xmlns:a16="http://schemas.microsoft.com/office/drawing/2014/main" id="{BDBE9D79-0D12-BDBF-F0DA-6FD216F73505}"/>
              </a:ext>
            </a:extLst>
          </p:cNvPr>
          <p:cNvSpPr txBox="1"/>
          <p:nvPr/>
        </p:nvSpPr>
        <p:spPr>
          <a:xfrm>
            <a:off x="2126614"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EB9CB777-6DEE-B95C-EC06-DECE165E6D94}"/>
              </a:ext>
            </a:extLst>
          </p:cNvPr>
          <p:cNvSpPr txBox="1"/>
          <p:nvPr/>
        </p:nvSpPr>
        <p:spPr>
          <a:xfrm>
            <a:off x="1683804" y="212730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0" name="TextBox 19">
            <a:extLst>
              <a:ext uri="{FF2B5EF4-FFF2-40B4-BE49-F238E27FC236}">
                <a16:creationId xmlns:a16="http://schemas.microsoft.com/office/drawing/2014/main" id="{BE86A031-38A1-04B7-E399-20156F63C5E1}"/>
              </a:ext>
            </a:extLst>
          </p:cNvPr>
          <p:cNvSpPr txBox="1"/>
          <p:nvPr/>
        </p:nvSpPr>
        <p:spPr>
          <a:xfrm>
            <a:off x="1683804" y="253753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22" name="TextBox 21">
            <a:extLst>
              <a:ext uri="{FF2B5EF4-FFF2-40B4-BE49-F238E27FC236}">
                <a16:creationId xmlns:a16="http://schemas.microsoft.com/office/drawing/2014/main" id="{DDF08577-3BB2-3780-E742-7E0939C4385C}"/>
              </a:ext>
            </a:extLst>
          </p:cNvPr>
          <p:cNvSpPr txBox="1"/>
          <p:nvPr/>
        </p:nvSpPr>
        <p:spPr>
          <a:xfrm>
            <a:off x="1683804" y="291567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5" name="TextBox 24">
            <a:extLst>
              <a:ext uri="{FF2B5EF4-FFF2-40B4-BE49-F238E27FC236}">
                <a16:creationId xmlns:a16="http://schemas.microsoft.com/office/drawing/2014/main" id="{41642FC5-E699-4E4E-B004-8C8AA1A8BBCF}"/>
              </a:ext>
            </a:extLst>
          </p:cNvPr>
          <p:cNvSpPr txBox="1"/>
          <p:nvPr/>
        </p:nvSpPr>
        <p:spPr>
          <a:xfrm>
            <a:off x="1683804"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30" name="TextBox 29">
            <a:extLst>
              <a:ext uri="{FF2B5EF4-FFF2-40B4-BE49-F238E27FC236}">
                <a16:creationId xmlns:a16="http://schemas.microsoft.com/office/drawing/2014/main" id="{263D0304-6BFE-17C7-6CC2-F938F1960135}"/>
              </a:ext>
            </a:extLst>
          </p:cNvPr>
          <p:cNvSpPr txBox="1"/>
          <p:nvPr/>
        </p:nvSpPr>
        <p:spPr>
          <a:xfrm>
            <a:off x="2448603"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81B57A3E-ADC6-E73F-FDC7-CCA6ABCD6A9A}"/>
              </a:ext>
            </a:extLst>
          </p:cNvPr>
          <p:cNvSpPr txBox="1"/>
          <p:nvPr/>
        </p:nvSpPr>
        <p:spPr>
          <a:xfrm>
            <a:off x="2493791"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32" name="TextBox 31">
            <a:extLst>
              <a:ext uri="{FF2B5EF4-FFF2-40B4-BE49-F238E27FC236}">
                <a16:creationId xmlns:a16="http://schemas.microsoft.com/office/drawing/2014/main" id="{4AFAFBC5-345E-1103-A33C-9D75DDE4EF9F}"/>
              </a:ext>
            </a:extLst>
          </p:cNvPr>
          <p:cNvSpPr txBox="1"/>
          <p:nvPr/>
        </p:nvSpPr>
        <p:spPr>
          <a:xfrm>
            <a:off x="2877947"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AD701724-A483-B17F-019A-EF1E7A0CC761}"/>
              </a:ext>
            </a:extLst>
          </p:cNvPr>
          <p:cNvSpPr txBox="1"/>
          <p:nvPr/>
        </p:nvSpPr>
        <p:spPr>
          <a:xfrm>
            <a:off x="2877519"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B2EC0D42-F6CF-3836-34E4-191C6A111FF8}"/>
              </a:ext>
            </a:extLst>
          </p:cNvPr>
          <p:cNvSpPr txBox="1"/>
          <p:nvPr/>
        </p:nvSpPr>
        <p:spPr>
          <a:xfrm>
            <a:off x="328302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C451D37A-9207-EF0D-6801-A3394D720770}"/>
              </a:ext>
            </a:extLst>
          </p:cNvPr>
          <p:cNvSpPr txBox="1"/>
          <p:nvPr/>
        </p:nvSpPr>
        <p:spPr>
          <a:xfrm>
            <a:off x="3275372"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36" name="TextBox 35">
            <a:extLst>
              <a:ext uri="{FF2B5EF4-FFF2-40B4-BE49-F238E27FC236}">
                <a16:creationId xmlns:a16="http://schemas.microsoft.com/office/drawing/2014/main" id="{7A1B5915-A677-340B-6FFB-09DF6F2D73E5}"/>
              </a:ext>
            </a:extLst>
          </p:cNvPr>
          <p:cNvSpPr txBox="1"/>
          <p:nvPr/>
        </p:nvSpPr>
        <p:spPr>
          <a:xfrm>
            <a:off x="371546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67B2A2EB-5708-8242-4964-EE9E337ABD6F}"/>
              </a:ext>
            </a:extLst>
          </p:cNvPr>
          <p:cNvSpPr txBox="1"/>
          <p:nvPr/>
        </p:nvSpPr>
        <p:spPr>
          <a:xfrm>
            <a:off x="370956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16012416-690C-E50C-6880-7B92844E970D}"/>
              </a:ext>
            </a:extLst>
          </p:cNvPr>
          <p:cNvSpPr txBox="1"/>
          <p:nvPr/>
        </p:nvSpPr>
        <p:spPr>
          <a:xfrm>
            <a:off x="4080117"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E8E281B0-CCD7-F999-75D8-E1DC431B028E}"/>
              </a:ext>
            </a:extLst>
          </p:cNvPr>
          <p:cNvSpPr txBox="1"/>
          <p:nvPr/>
        </p:nvSpPr>
        <p:spPr>
          <a:xfrm>
            <a:off x="4080118"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42" name="TextBox 41">
            <a:extLst>
              <a:ext uri="{FF2B5EF4-FFF2-40B4-BE49-F238E27FC236}">
                <a16:creationId xmlns:a16="http://schemas.microsoft.com/office/drawing/2014/main" id="{933B2810-27A1-6553-EA1C-3C10108AABDA}"/>
              </a:ext>
            </a:extLst>
          </p:cNvPr>
          <p:cNvSpPr txBox="1"/>
          <p:nvPr/>
        </p:nvSpPr>
        <p:spPr>
          <a:xfrm>
            <a:off x="453855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3" name="TextBox 42">
            <a:extLst>
              <a:ext uri="{FF2B5EF4-FFF2-40B4-BE49-F238E27FC236}">
                <a16:creationId xmlns:a16="http://schemas.microsoft.com/office/drawing/2014/main" id="{F53D7019-9E79-2C4D-21FD-78AAB582A58A}"/>
              </a:ext>
            </a:extLst>
          </p:cNvPr>
          <p:cNvSpPr txBox="1"/>
          <p:nvPr/>
        </p:nvSpPr>
        <p:spPr>
          <a:xfrm>
            <a:off x="4490530"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44" name="TextBox 43">
            <a:extLst>
              <a:ext uri="{FF2B5EF4-FFF2-40B4-BE49-F238E27FC236}">
                <a16:creationId xmlns:a16="http://schemas.microsoft.com/office/drawing/2014/main" id="{D4FF133A-C8E1-B29F-E854-CD50BC45A29C}"/>
              </a:ext>
            </a:extLst>
          </p:cNvPr>
          <p:cNvSpPr txBox="1"/>
          <p:nvPr/>
        </p:nvSpPr>
        <p:spPr>
          <a:xfrm>
            <a:off x="4909784"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5" name="TextBox 44">
            <a:extLst>
              <a:ext uri="{FF2B5EF4-FFF2-40B4-BE49-F238E27FC236}">
                <a16:creationId xmlns:a16="http://schemas.microsoft.com/office/drawing/2014/main" id="{63AE5B36-9509-753E-DBB0-D1A7C63066B0}"/>
              </a:ext>
            </a:extLst>
          </p:cNvPr>
          <p:cNvSpPr txBox="1"/>
          <p:nvPr/>
        </p:nvSpPr>
        <p:spPr>
          <a:xfrm>
            <a:off x="488435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47" name="TextBox 46">
            <a:extLst>
              <a:ext uri="{FF2B5EF4-FFF2-40B4-BE49-F238E27FC236}">
                <a16:creationId xmlns:a16="http://schemas.microsoft.com/office/drawing/2014/main" id="{DCCCA4AD-A721-4C1B-5FD2-0CCBAAA9F0C9}"/>
              </a:ext>
            </a:extLst>
          </p:cNvPr>
          <p:cNvSpPr txBox="1"/>
          <p:nvPr/>
        </p:nvSpPr>
        <p:spPr>
          <a:xfrm>
            <a:off x="531008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48" name="TextBox 47">
            <a:extLst>
              <a:ext uri="{FF2B5EF4-FFF2-40B4-BE49-F238E27FC236}">
                <a16:creationId xmlns:a16="http://schemas.microsoft.com/office/drawing/2014/main" id="{FCE7EACC-9508-091D-0964-9B77466A52E8}"/>
              </a:ext>
            </a:extLst>
          </p:cNvPr>
          <p:cNvSpPr txBox="1"/>
          <p:nvPr/>
        </p:nvSpPr>
        <p:spPr>
          <a:xfrm>
            <a:off x="4888249" y="3919197"/>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49" name="TextBox 48">
            <a:extLst>
              <a:ext uri="{FF2B5EF4-FFF2-40B4-BE49-F238E27FC236}">
                <a16:creationId xmlns:a16="http://schemas.microsoft.com/office/drawing/2014/main" id="{BF12C172-1347-BB25-DF9E-40B13B56DF89}"/>
              </a:ext>
            </a:extLst>
          </p:cNvPr>
          <p:cNvSpPr txBox="1"/>
          <p:nvPr/>
        </p:nvSpPr>
        <p:spPr>
          <a:xfrm>
            <a:off x="4983231" y="3339250"/>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52" name="TextBox 51">
            <a:extLst>
              <a:ext uri="{FF2B5EF4-FFF2-40B4-BE49-F238E27FC236}">
                <a16:creationId xmlns:a16="http://schemas.microsoft.com/office/drawing/2014/main" id="{7C3BA109-4FA9-AE33-DF84-CC79EF1B23C2}"/>
              </a:ext>
            </a:extLst>
          </p:cNvPr>
          <p:cNvSpPr txBox="1"/>
          <p:nvPr/>
        </p:nvSpPr>
        <p:spPr>
          <a:xfrm>
            <a:off x="3502337"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54" name="TextBox 53">
            <a:extLst>
              <a:ext uri="{FF2B5EF4-FFF2-40B4-BE49-F238E27FC236}">
                <a16:creationId xmlns:a16="http://schemas.microsoft.com/office/drawing/2014/main" id="{1019217A-8D94-B8E0-5CAB-C3C8E3AEDA43}"/>
              </a:ext>
            </a:extLst>
          </p:cNvPr>
          <p:cNvSpPr txBox="1"/>
          <p:nvPr/>
        </p:nvSpPr>
        <p:spPr>
          <a:xfrm>
            <a:off x="1683804"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55" name="TextBox 54">
            <a:extLst>
              <a:ext uri="{FF2B5EF4-FFF2-40B4-BE49-F238E27FC236}">
                <a16:creationId xmlns:a16="http://schemas.microsoft.com/office/drawing/2014/main" id="{AC94BE67-0B6A-3A83-C117-7562AB7C6C84}"/>
              </a:ext>
            </a:extLst>
          </p:cNvPr>
          <p:cNvSpPr txBox="1"/>
          <p:nvPr/>
        </p:nvSpPr>
        <p:spPr>
          <a:xfrm>
            <a:off x="1683804"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56" name="Table 55">
            <a:extLst>
              <a:ext uri="{FF2B5EF4-FFF2-40B4-BE49-F238E27FC236}">
                <a16:creationId xmlns:a16="http://schemas.microsoft.com/office/drawing/2014/main" id="{7B2B1DC8-C8B5-7415-C960-DFC50CED35C3}"/>
              </a:ext>
            </a:extLst>
          </p:cNvPr>
          <p:cNvGraphicFramePr>
            <a:graphicFrameLocks noGrp="1"/>
          </p:cNvGraphicFramePr>
          <p:nvPr>
            <p:extLst>
              <p:ext uri="{D42A27DB-BD31-4B8C-83A1-F6EECF244321}">
                <p14:modId xmlns:p14="http://schemas.microsoft.com/office/powerpoint/2010/main" val="4099995483"/>
              </p:ext>
            </p:extLst>
          </p:nvPr>
        </p:nvGraphicFramePr>
        <p:xfrm>
          <a:off x="3800149" y="1603624"/>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SVd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29.5</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9.7</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ysClr val="windowText" lastClr="000000"/>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0.29</a:t>
                      </a:r>
                      <a:br>
                        <a:rPr lang="en-US" sz="900" dirty="0">
                          <a:solidFill>
                            <a:sysClr val="windowText" lastClr="000000"/>
                          </a:solidFill>
                          <a:latin typeface="Arial" panose="020B0604020202020204" pitchFamily="34" charset="0"/>
                          <a:cs typeface="Arial" panose="020B0604020202020204" pitchFamily="34" charset="0"/>
                        </a:rPr>
                      </a:br>
                      <a:r>
                        <a:rPr lang="en-US" sz="900" dirty="0">
                          <a:solidFill>
                            <a:sysClr val="windowText" lastClr="000000"/>
                          </a:solidFill>
                          <a:latin typeface="Arial" panose="020B0604020202020204" pitchFamily="34" charset="0"/>
                          <a:cs typeface="Arial" panose="020B0604020202020204" pitchFamily="34" charset="0"/>
                        </a:rPr>
                        <a:t>(0.14, 0.63)</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&lt;0.001</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
        <p:nvSpPr>
          <p:cNvPr id="88" name="TextBox 87">
            <a:extLst>
              <a:ext uri="{FF2B5EF4-FFF2-40B4-BE49-F238E27FC236}">
                <a16:creationId xmlns:a16="http://schemas.microsoft.com/office/drawing/2014/main" id="{69D20F26-4610-8100-158D-2DECAC6D0866}"/>
              </a:ext>
            </a:extLst>
          </p:cNvPr>
          <p:cNvSpPr txBox="1"/>
          <p:nvPr/>
        </p:nvSpPr>
        <p:spPr>
          <a:xfrm>
            <a:off x="7788925" y="1274983"/>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1"/>
                </a:solidFill>
                <a:latin typeface="Arial" panose="020B0604020202020204" pitchFamily="34" charset="0"/>
                <a:ea typeface="Aileron" charset="0"/>
                <a:cs typeface="Arial" panose="020B0604020202020204" pitchFamily="34" charset="0"/>
              </a:rPr>
              <a:t>O</a:t>
            </a: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S</a:t>
            </a:r>
          </a:p>
        </p:txBody>
      </p:sp>
      <p:sp>
        <p:nvSpPr>
          <p:cNvPr id="89" name="TextBox 88">
            <a:extLst>
              <a:ext uri="{FF2B5EF4-FFF2-40B4-BE49-F238E27FC236}">
                <a16:creationId xmlns:a16="http://schemas.microsoft.com/office/drawing/2014/main" id="{13F0C3FF-C2FF-E28B-3A19-04FC40D4D0A7}"/>
              </a:ext>
            </a:extLst>
          </p:cNvPr>
          <p:cNvSpPr txBox="1"/>
          <p:nvPr/>
        </p:nvSpPr>
        <p:spPr>
          <a:xfrm rot="16200000">
            <a:off x="5146915" y="3121118"/>
            <a:ext cx="1379151"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90" name="TextBox 89">
            <a:extLst>
              <a:ext uri="{FF2B5EF4-FFF2-40B4-BE49-F238E27FC236}">
                <a16:creationId xmlns:a16="http://schemas.microsoft.com/office/drawing/2014/main" id="{7EBFD288-DD51-AFBC-AED5-008D5E772ABE}"/>
              </a:ext>
            </a:extLst>
          </p:cNvPr>
          <p:cNvSpPr txBox="1"/>
          <p:nvPr/>
        </p:nvSpPr>
        <p:spPr>
          <a:xfrm>
            <a:off x="6410740"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1" name="TextBox 90">
            <a:extLst>
              <a:ext uri="{FF2B5EF4-FFF2-40B4-BE49-F238E27FC236}">
                <a16:creationId xmlns:a16="http://schemas.microsoft.com/office/drawing/2014/main" id="{9C394FAD-EF33-65AA-0600-E9616F0FF303}"/>
              </a:ext>
            </a:extLst>
          </p:cNvPr>
          <p:cNvSpPr txBox="1"/>
          <p:nvPr/>
        </p:nvSpPr>
        <p:spPr>
          <a:xfrm>
            <a:off x="5228243"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92" name="TextBox 91">
            <a:extLst>
              <a:ext uri="{FF2B5EF4-FFF2-40B4-BE49-F238E27FC236}">
                <a16:creationId xmlns:a16="http://schemas.microsoft.com/office/drawing/2014/main" id="{53F48B9E-64F4-27F5-7314-1D807547FA49}"/>
              </a:ext>
            </a:extLst>
          </p:cNvPr>
          <p:cNvSpPr txBox="1"/>
          <p:nvPr/>
        </p:nvSpPr>
        <p:spPr>
          <a:xfrm>
            <a:off x="6454403"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93" name="TextBox 92">
            <a:extLst>
              <a:ext uri="{FF2B5EF4-FFF2-40B4-BE49-F238E27FC236}">
                <a16:creationId xmlns:a16="http://schemas.microsoft.com/office/drawing/2014/main" id="{C762F3C3-C00C-7A45-0C3B-E186B5830909}"/>
              </a:ext>
            </a:extLst>
          </p:cNvPr>
          <p:cNvSpPr txBox="1"/>
          <p:nvPr/>
        </p:nvSpPr>
        <p:spPr>
          <a:xfrm>
            <a:off x="6000623" y="2169863"/>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94" name="TextBox 93">
            <a:extLst>
              <a:ext uri="{FF2B5EF4-FFF2-40B4-BE49-F238E27FC236}">
                <a16:creationId xmlns:a16="http://schemas.microsoft.com/office/drawing/2014/main" id="{FB058398-02DC-93B7-925E-3F6D2903D90B}"/>
              </a:ext>
            </a:extLst>
          </p:cNvPr>
          <p:cNvSpPr txBox="1"/>
          <p:nvPr/>
        </p:nvSpPr>
        <p:spPr>
          <a:xfrm>
            <a:off x="6000623" y="255589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95" name="TextBox 94">
            <a:extLst>
              <a:ext uri="{FF2B5EF4-FFF2-40B4-BE49-F238E27FC236}">
                <a16:creationId xmlns:a16="http://schemas.microsoft.com/office/drawing/2014/main" id="{08A45584-C887-DDFF-06A4-A09FD13F701F}"/>
              </a:ext>
            </a:extLst>
          </p:cNvPr>
          <p:cNvSpPr txBox="1"/>
          <p:nvPr/>
        </p:nvSpPr>
        <p:spPr>
          <a:xfrm>
            <a:off x="6000623" y="294458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96" name="TextBox 95">
            <a:extLst>
              <a:ext uri="{FF2B5EF4-FFF2-40B4-BE49-F238E27FC236}">
                <a16:creationId xmlns:a16="http://schemas.microsoft.com/office/drawing/2014/main" id="{5123DE5A-1336-C979-1AF9-D8620FDA868E}"/>
              </a:ext>
            </a:extLst>
          </p:cNvPr>
          <p:cNvSpPr txBox="1"/>
          <p:nvPr/>
        </p:nvSpPr>
        <p:spPr>
          <a:xfrm>
            <a:off x="6000623"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97" name="TextBox 96">
            <a:extLst>
              <a:ext uri="{FF2B5EF4-FFF2-40B4-BE49-F238E27FC236}">
                <a16:creationId xmlns:a16="http://schemas.microsoft.com/office/drawing/2014/main" id="{1E5A7E3C-75BB-A557-3962-F28C2C018C10}"/>
              </a:ext>
            </a:extLst>
          </p:cNvPr>
          <p:cNvSpPr txBox="1"/>
          <p:nvPr/>
        </p:nvSpPr>
        <p:spPr>
          <a:xfrm>
            <a:off x="676789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8" name="TextBox 97">
            <a:extLst>
              <a:ext uri="{FF2B5EF4-FFF2-40B4-BE49-F238E27FC236}">
                <a16:creationId xmlns:a16="http://schemas.microsoft.com/office/drawing/2014/main" id="{F5372D94-12C2-CCD0-6943-8F92C53DB358}"/>
              </a:ext>
            </a:extLst>
          </p:cNvPr>
          <p:cNvSpPr txBox="1"/>
          <p:nvPr/>
        </p:nvSpPr>
        <p:spPr>
          <a:xfrm>
            <a:off x="6813082"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99" name="TextBox 98">
            <a:extLst>
              <a:ext uri="{FF2B5EF4-FFF2-40B4-BE49-F238E27FC236}">
                <a16:creationId xmlns:a16="http://schemas.microsoft.com/office/drawing/2014/main" id="{BE1D14D8-82A9-F5DE-E08D-CE4AAD41F0E2}"/>
              </a:ext>
            </a:extLst>
          </p:cNvPr>
          <p:cNvSpPr txBox="1"/>
          <p:nvPr/>
        </p:nvSpPr>
        <p:spPr>
          <a:xfrm>
            <a:off x="717873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37</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0" name="TextBox 99">
            <a:extLst>
              <a:ext uri="{FF2B5EF4-FFF2-40B4-BE49-F238E27FC236}">
                <a16:creationId xmlns:a16="http://schemas.microsoft.com/office/drawing/2014/main" id="{CE27E9AE-23FA-DE84-E362-DAACDFB0E347}"/>
              </a:ext>
            </a:extLst>
          </p:cNvPr>
          <p:cNvSpPr txBox="1"/>
          <p:nvPr/>
        </p:nvSpPr>
        <p:spPr>
          <a:xfrm>
            <a:off x="71783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01" name="TextBox 100">
            <a:extLst>
              <a:ext uri="{FF2B5EF4-FFF2-40B4-BE49-F238E27FC236}">
                <a16:creationId xmlns:a16="http://schemas.microsoft.com/office/drawing/2014/main" id="{2FCD7882-AAF2-453D-142A-5E3530286895}"/>
              </a:ext>
            </a:extLst>
          </p:cNvPr>
          <p:cNvSpPr txBox="1"/>
          <p:nvPr/>
        </p:nvSpPr>
        <p:spPr>
          <a:xfrm>
            <a:off x="7560755"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31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2" name="TextBox 101">
            <a:extLst>
              <a:ext uri="{FF2B5EF4-FFF2-40B4-BE49-F238E27FC236}">
                <a16:creationId xmlns:a16="http://schemas.microsoft.com/office/drawing/2014/main" id="{15959AF6-64D6-2B5D-6CE2-F9EFC9FA2362}"/>
              </a:ext>
            </a:extLst>
          </p:cNvPr>
          <p:cNvSpPr txBox="1"/>
          <p:nvPr/>
        </p:nvSpPr>
        <p:spPr>
          <a:xfrm>
            <a:off x="75531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103" name="TextBox 102">
            <a:extLst>
              <a:ext uri="{FF2B5EF4-FFF2-40B4-BE49-F238E27FC236}">
                <a16:creationId xmlns:a16="http://schemas.microsoft.com/office/drawing/2014/main" id="{37542AF2-53EC-674E-5F31-6F039C0B2AF5}"/>
              </a:ext>
            </a:extLst>
          </p:cNvPr>
          <p:cNvSpPr txBox="1"/>
          <p:nvPr/>
        </p:nvSpPr>
        <p:spPr>
          <a:xfrm>
            <a:off x="7935788"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28</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4" name="TextBox 103">
            <a:extLst>
              <a:ext uri="{FF2B5EF4-FFF2-40B4-BE49-F238E27FC236}">
                <a16:creationId xmlns:a16="http://schemas.microsoft.com/office/drawing/2014/main" id="{3C987971-9256-B62F-FFE8-01C8BC6B3B57}"/>
              </a:ext>
            </a:extLst>
          </p:cNvPr>
          <p:cNvSpPr txBox="1"/>
          <p:nvPr/>
        </p:nvSpPr>
        <p:spPr>
          <a:xfrm>
            <a:off x="7929891"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105" name="TextBox 104">
            <a:extLst>
              <a:ext uri="{FF2B5EF4-FFF2-40B4-BE49-F238E27FC236}">
                <a16:creationId xmlns:a16="http://schemas.microsoft.com/office/drawing/2014/main" id="{19ED8170-B8A8-CA5E-32E9-E46505682EEF}"/>
              </a:ext>
            </a:extLst>
          </p:cNvPr>
          <p:cNvSpPr txBox="1"/>
          <p:nvPr/>
        </p:nvSpPr>
        <p:spPr>
          <a:xfrm>
            <a:off x="8307016"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6" name="TextBox 105">
            <a:extLst>
              <a:ext uri="{FF2B5EF4-FFF2-40B4-BE49-F238E27FC236}">
                <a16:creationId xmlns:a16="http://schemas.microsoft.com/office/drawing/2014/main" id="{7AFDC69A-1B59-779F-51FF-1B8098C969F8}"/>
              </a:ext>
            </a:extLst>
          </p:cNvPr>
          <p:cNvSpPr txBox="1"/>
          <p:nvPr/>
        </p:nvSpPr>
        <p:spPr>
          <a:xfrm>
            <a:off x="830701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107" name="TextBox 106">
            <a:extLst>
              <a:ext uri="{FF2B5EF4-FFF2-40B4-BE49-F238E27FC236}">
                <a16:creationId xmlns:a16="http://schemas.microsoft.com/office/drawing/2014/main" id="{882F94E1-CCEF-15E0-7495-28569C7BAF82}"/>
              </a:ext>
            </a:extLst>
          </p:cNvPr>
          <p:cNvSpPr txBox="1"/>
          <p:nvPr/>
        </p:nvSpPr>
        <p:spPr>
          <a:xfrm>
            <a:off x="8710305"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8" name="TextBox 107">
            <a:extLst>
              <a:ext uri="{FF2B5EF4-FFF2-40B4-BE49-F238E27FC236}">
                <a16:creationId xmlns:a16="http://schemas.microsoft.com/office/drawing/2014/main" id="{331AB86E-3CD2-4337-84E9-A9C1CF33B321}"/>
              </a:ext>
            </a:extLst>
          </p:cNvPr>
          <p:cNvSpPr txBox="1"/>
          <p:nvPr/>
        </p:nvSpPr>
        <p:spPr>
          <a:xfrm>
            <a:off x="8694339"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09" name="TextBox 108">
            <a:extLst>
              <a:ext uri="{FF2B5EF4-FFF2-40B4-BE49-F238E27FC236}">
                <a16:creationId xmlns:a16="http://schemas.microsoft.com/office/drawing/2014/main" id="{14E42671-C718-F9D3-514C-36FA524A2ABF}"/>
              </a:ext>
            </a:extLst>
          </p:cNvPr>
          <p:cNvSpPr txBox="1"/>
          <p:nvPr/>
        </p:nvSpPr>
        <p:spPr>
          <a:xfrm>
            <a:off x="909333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0" name="TextBox 109">
            <a:extLst>
              <a:ext uri="{FF2B5EF4-FFF2-40B4-BE49-F238E27FC236}">
                <a16:creationId xmlns:a16="http://schemas.microsoft.com/office/drawing/2014/main" id="{AA00C267-6003-5010-3648-E83E8106C812}"/>
              </a:ext>
            </a:extLst>
          </p:cNvPr>
          <p:cNvSpPr txBox="1"/>
          <p:nvPr/>
        </p:nvSpPr>
        <p:spPr>
          <a:xfrm>
            <a:off x="90679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111" name="TextBox 110">
            <a:extLst>
              <a:ext uri="{FF2B5EF4-FFF2-40B4-BE49-F238E27FC236}">
                <a16:creationId xmlns:a16="http://schemas.microsoft.com/office/drawing/2014/main" id="{70E1C8A2-6F06-7BCA-750B-5F34EA53D335}"/>
              </a:ext>
            </a:extLst>
          </p:cNvPr>
          <p:cNvSpPr txBox="1"/>
          <p:nvPr/>
        </p:nvSpPr>
        <p:spPr>
          <a:xfrm>
            <a:off x="9441473"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112" name="TextBox 111">
            <a:extLst>
              <a:ext uri="{FF2B5EF4-FFF2-40B4-BE49-F238E27FC236}">
                <a16:creationId xmlns:a16="http://schemas.microsoft.com/office/drawing/2014/main" id="{19E64A96-D0C7-65FF-CC41-6580B0391A0A}"/>
              </a:ext>
            </a:extLst>
          </p:cNvPr>
          <p:cNvSpPr txBox="1"/>
          <p:nvPr/>
        </p:nvSpPr>
        <p:spPr>
          <a:xfrm>
            <a:off x="9321248" y="3191087"/>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13" name="TextBox 112">
            <a:extLst>
              <a:ext uri="{FF2B5EF4-FFF2-40B4-BE49-F238E27FC236}">
                <a16:creationId xmlns:a16="http://schemas.microsoft.com/office/drawing/2014/main" id="{384C3234-E8F2-21A6-3CB2-FAEEA445BE51}"/>
              </a:ext>
            </a:extLst>
          </p:cNvPr>
          <p:cNvSpPr txBox="1"/>
          <p:nvPr/>
        </p:nvSpPr>
        <p:spPr>
          <a:xfrm>
            <a:off x="9456184" y="2708920"/>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14" name="TextBox 113">
            <a:extLst>
              <a:ext uri="{FF2B5EF4-FFF2-40B4-BE49-F238E27FC236}">
                <a16:creationId xmlns:a16="http://schemas.microsoft.com/office/drawing/2014/main" id="{F14EA0BC-BE6E-9425-1BCF-1E316A210BCB}"/>
              </a:ext>
            </a:extLst>
          </p:cNvPr>
          <p:cNvSpPr txBox="1"/>
          <p:nvPr/>
        </p:nvSpPr>
        <p:spPr>
          <a:xfrm>
            <a:off x="7819156"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115" name="TextBox 114">
            <a:extLst>
              <a:ext uri="{FF2B5EF4-FFF2-40B4-BE49-F238E27FC236}">
                <a16:creationId xmlns:a16="http://schemas.microsoft.com/office/drawing/2014/main" id="{6865371E-34F9-CB2A-FBFB-481401644F78}"/>
              </a:ext>
            </a:extLst>
          </p:cNvPr>
          <p:cNvSpPr txBox="1"/>
          <p:nvPr/>
        </p:nvSpPr>
        <p:spPr>
          <a:xfrm>
            <a:off x="6000623"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116" name="TextBox 115">
            <a:extLst>
              <a:ext uri="{FF2B5EF4-FFF2-40B4-BE49-F238E27FC236}">
                <a16:creationId xmlns:a16="http://schemas.microsoft.com/office/drawing/2014/main" id="{F5581669-AC27-EADB-BFDE-88CD13CE7EDD}"/>
              </a:ext>
            </a:extLst>
          </p:cNvPr>
          <p:cNvSpPr txBox="1"/>
          <p:nvPr/>
        </p:nvSpPr>
        <p:spPr>
          <a:xfrm>
            <a:off x="6000623"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117" name="Table 116">
            <a:extLst>
              <a:ext uri="{FF2B5EF4-FFF2-40B4-BE49-F238E27FC236}">
                <a16:creationId xmlns:a16="http://schemas.microsoft.com/office/drawing/2014/main" id="{AC0CA80F-E936-523D-83EC-0B5FE0D3F0C4}"/>
              </a:ext>
            </a:extLst>
          </p:cNvPr>
          <p:cNvGraphicFramePr>
            <a:graphicFrameLocks noGrp="1"/>
          </p:cNvGraphicFramePr>
          <p:nvPr>
            <p:extLst>
              <p:ext uri="{D42A27DB-BD31-4B8C-83A1-F6EECF244321}">
                <p14:modId xmlns:p14="http://schemas.microsoft.com/office/powerpoint/2010/main" val="2207325135"/>
              </p:ext>
            </p:extLst>
          </p:nvPr>
        </p:nvGraphicFramePr>
        <p:xfrm>
          <a:off x="6481251" y="3195641"/>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SVd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NR</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NR</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ysClr val="windowText" lastClr="000000"/>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0.54</a:t>
                      </a:r>
                      <a:br>
                        <a:rPr lang="en-US" sz="900" dirty="0">
                          <a:solidFill>
                            <a:sysClr val="windowText" lastClr="000000"/>
                          </a:solidFill>
                          <a:latin typeface="Arial" panose="020B0604020202020204" pitchFamily="34" charset="0"/>
                          <a:cs typeface="Arial" panose="020B0604020202020204" pitchFamily="34" charset="0"/>
                        </a:rPr>
                      </a:br>
                      <a:r>
                        <a:rPr lang="en-US" sz="900" dirty="0">
                          <a:solidFill>
                            <a:sysClr val="windowText" lastClr="000000"/>
                          </a:solidFill>
                          <a:latin typeface="Arial" panose="020B0604020202020204" pitchFamily="34" charset="0"/>
                          <a:cs typeface="Arial" panose="020B0604020202020204" pitchFamily="34" charset="0"/>
                        </a:rPr>
                        <a:t>(0.25, 1.20)</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0.062</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
        <p:nvSpPr>
          <p:cNvPr id="119" name="TextBox 118">
            <a:extLst>
              <a:ext uri="{FF2B5EF4-FFF2-40B4-BE49-F238E27FC236}">
                <a16:creationId xmlns:a16="http://schemas.microsoft.com/office/drawing/2014/main" id="{C3FE51FB-A10E-CC8C-FD05-56D3D6713C58}"/>
              </a:ext>
            </a:extLst>
          </p:cNvPr>
          <p:cNvSpPr txBox="1"/>
          <p:nvPr/>
        </p:nvSpPr>
        <p:spPr>
          <a:xfrm>
            <a:off x="5355695" y="470839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0" name="TextBox 119">
            <a:extLst>
              <a:ext uri="{FF2B5EF4-FFF2-40B4-BE49-F238E27FC236}">
                <a16:creationId xmlns:a16="http://schemas.microsoft.com/office/drawing/2014/main" id="{D99AFDB8-B45A-32DC-8892-EEA603ACE25A}"/>
              </a:ext>
            </a:extLst>
          </p:cNvPr>
          <p:cNvSpPr txBox="1"/>
          <p:nvPr/>
        </p:nvSpPr>
        <p:spPr>
          <a:xfrm>
            <a:off x="9486741"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0</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5147309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A graph on a black background&#10;&#10;Description automatically generated">
            <a:extLst>
              <a:ext uri="{FF2B5EF4-FFF2-40B4-BE49-F238E27FC236}">
                <a16:creationId xmlns:a16="http://schemas.microsoft.com/office/drawing/2014/main" id="{C6D47B2D-DFC7-4929-2472-F1E805B29A6C}"/>
              </a:ext>
            </a:extLst>
          </p:cNvPr>
          <p:cNvPicPr>
            <a:picLocks noChangeAspect="1"/>
          </p:cNvPicPr>
          <p:nvPr/>
        </p:nvPicPr>
        <p:blipFill>
          <a:blip r:embed="rId2"/>
          <a:stretch>
            <a:fillRect/>
          </a:stretch>
        </p:blipFill>
        <p:spPr>
          <a:xfrm>
            <a:off x="1951732" y="2132856"/>
            <a:ext cx="7772400" cy="2156504"/>
          </a:xfrm>
          <a:prstGeom prst="rect">
            <a:avLst/>
          </a:prstGeom>
        </p:spPr>
      </p:pic>
      <p:sp>
        <p:nvSpPr>
          <p:cNvPr id="6" name="Content Placeholder 5">
            <a:extLst>
              <a:ext uri="{FF2B5EF4-FFF2-40B4-BE49-F238E27FC236}">
                <a16:creationId xmlns:a16="http://schemas.microsoft.com/office/drawing/2014/main" id="{63D35C1A-412C-F1B1-FD04-B4A91C88A9BD}"/>
              </a:ext>
            </a:extLst>
          </p:cNvPr>
          <p:cNvSpPr>
            <a:spLocks noGrp="1"/>
          </p:cNvSpPr>
          <p:nvPr>
            <p:ph sz="quarter" idx="12"/>
          </p:nvPr>
        </p:nvSpPr>
        <p:spPr>
          <a:xfrm>
            <a:off x="620713" y="5229200"/>
            <a:ext cx="10963275" cy="722338"/>
          </a:xfrm>
        </p:spPr>
        <p:txBody>
          <a:bodyPr/>
          <a:lstStyle/>
          <a:p>
            <a:r>
              <a:rPr lang="en-GB" sz="1800" dirty="0"/>
              <a:t>Higher ORR with </a:t>
            </a:r>
            <a:r>
              <a:rPr lang="en-GB" sz="1800" dirty="0" err="1"/>
              <a:t>SVd</a:t>
            </a:r>
            <a:r>
              <a:rPr lang="en-GB" sz="1800" dirty="0"/>
              <a:t> vs </a:t>
            </a:r>
            <a:r>
              <a:rPr lang="en-GB" sz="1800" dirty="0" err="1"/>
              <a:t>Vd</a:t>
            </a:r>
            <a:r>
              <a:rPr lang="en-GB" sz="1800" dirty="0"/>
              <a:t> (76.6% vs 70.8%; OR 1.30 [95% CI, 0.51–3.33]; p=0.290)</a:t>
            </a:r>
          </a:p>
          <a:p>
            <a:r>
              <a:rPr lang="en-GB" sz="1800" dirty="0"/>
              <a:t>Higher ≥ VGPR with </a:t>
            </a:r>
            <a:r>
              <a:rPr lang="en-GB" sz="1800" dirty="0" err="1"/>
              <a:t>SVd</a:t>
            </a:r>
            <a:r>
              <a:rPr lang="en-GB" sz="1800" dirty="0"/>
              <a:t> vs </a:t>
            </a:r>
            <a:r>
              <a:rPr lang="en-GB" sz="1800" dirty="0" err="1"/>
              <a:t>Vd</a:t>
            </a:r>
            <a:r>
              <a:rPr lang="en-GB" sz="1800" dirty="0"/>
              <a:t> (53.2% vs 41.7%; OR 1.54 [95% CI, 0.68–3.48]; p=0.154)</a:t>
            </a:r>
          </a:p>
        </p:txBody>
      </p:sp>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201" y="259200"/>
            <a:ext cx="10963199" cy="864000"/>
          </a:xfrm>
        </p:spPr>
        <p:txBody>
          <a:bodyPr>
            <a:normAutofit fontScale="90000"/>
          </a:bodyPr>
          <a:lstStyle/>
          <a:p>
            <a:r>
              <a:rPr lang="en-GB" dirty="0"/>
              <a:t>BOSTON subgroup analysis of patients with lenalidomide-refractory MM: </a:t>
            </a:r>
            <a:r>
              <a:rPr lang="en-GB" dirty="0">
                <a:solidFill>
                  <a:schemeClr val="accent1"/>
                </a:solidFill>
              </a:rPr>
              <a:t>Significant improvement in PFS and OS with </a:t>
            </a:r>
            <a:r>
              <a:rPr lang="en-GB" dirty="0" err="1">
                <a:solidFill>
                  <a:schemeClr val="accent1"/>
                </a:solidFill>
              </a:rPr>
              <a:t>SV</a:t>
            </a:r>
            <a:r>
              <a:rPr lang="en-GB" cap="none" dirty="0" err="1">
                <a:solidFill>
                  <a:schemeClr val="accent1"/>
                </a:solidFill>
              </a:rPr>
              <a:t>d</a:t>
            </a:r>
            <a:r>
              <a:rPr lang="en-GB" dirty="0">
                <a:solidFill>
                  <a:schemeClr val="accent1"/>
                </a:solidFill>
              </a:rPr>
              <a:t> vs </a:t>
            </a:r>
            <a:r>
              <a:rPr lang="en-GB" dirty="0" err="1">
                <a:solidFill>
                  <a:schemeClr val="accent1"/>
                </a:solidFill>
              </a:rPr>
              <a:t>V</a:t>
            </a:r>
            <a:r>
              <a:rPr lang="en-GB" cap="none" dirty="0" err="1">
                <a:solidFill>
                  <a:schemeClr val="accent1"/>
                </a:solidFill>
              </a:rPr>
              <a:t>d</a:t>
            </a:r>
            <a:endParaRPr lang="en-GB" dirty="0">
              <a:solidFill>
                <a:schemeClr val="accent1"/>
              </a:solidFill>
            </a:endParaRP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183" y="6356351"/>
            <a:ext cx="10180339" cy="365125"/>
          </a:xfrm>
        </p:spPr>
        <p:txBody>
          <a:bodyPr anchor="b" anchorCtr="0"/>
          <a:lstStyle/>
          <a:p>
            <a:r>
              <a:rPr lang="en-GB" dirty="0"/>
              <a:t>CI, confidence intervals; MM, multiple myeloma; OR, odds ratio; ORR, overall response rate; OS, overall survival; PFS, progression-free survival; </a:t>
            </a:r>
            <a:br>
              <a:rPr lang="en-GB" dirty="0"/>
            </a:br>
            <a:r>
              <a:rPr lang="en-GB" dirty="0" err="1"/>
              <a:t>SVd</a:t>
            </a:r>
            <a:r>
              <a:rPr lang="en-GB" dirty="0"/>
              <a:t>, </a:t>
            </a:r>
            <a:r>
              <a:rPr lang="en-GB" dirty="0" err="1"/>
              <a:t>selinexor</a:t>
            </a:r>
            <a:r>
              <a:rPr lang="en-GB" dirty="0"/>
              <a:t>, bortezomib, dexamethasone; </a:t>
            </a:r>
            <a:r>
              <a:rPr lang="en-GB" dirty="0" err="1"/>
              <a:t>Vd</a:t>
            </a:r>
            <a:r>
              <a:rPr lang="en-GB" dirty="0"/>
              <a:t>, bortezomib, dexamethasone; VGPR, very good partial response</a:t>
            </a:r>
          </a:p>
          <a:p>
            <a:r>
              <a:rPr lang="en-GB" dirty="0" err="1"/>
              <a:t>Mateos</a:t>
            </a:r>
            <a:r>
              <a:rPr lang="en-GB" dirty="0"/>
              <a:t> MV, et al. </a:t>
            </a:r>
            <a:r>
              <a:rPr lang="en-GB" dirty="0" err="1"/>
              <a:t>Eur</a:t>
            </a:r>
            <a:r>
              <a:rPr lang="en-GB" dirty="0"/>
              <a:t> J </a:t>
            </a:r>
            <a:r>
              <a:rPr lang="en-GB" dirty="0" err="1"/>
              <a:t>Haematol</a:t>
            </a:r>
            <a:r>
              <a:rPr lang="en-GB" dirty="0"/>
              <a:t>. 2024;1-11</a:t>
            </a:r>
          </a:p>
        </p:txBody>
      </p:sp>
      <p:sp>
        <p:nvSpPr>
          <p:cNvPr id="10" name="TextBox 9">
            <a:extLst>
              <a:ext uri="{FF2B5EF4-FFF2-40B4-BE49-F238E27FC236}">
                <a16:creationId xmlns:a16="http://schemas.microsoft.com/office/drawing/2014/main" id="{327A7F56-2D39-0D62-8117-8320AC3F44AD}"/>
              </a:ext>
            </a:extLst>
          </p:cNvPr>
          <p:cNvSpPr txBox="1"/>
          <p:nvPr/>
        </p:nvSpPr>
        <p:spPr>
          <a:xfrm>
            <a:off x="3326256" y="1636300"/>
            <a:ext cx="6335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PFS</a:t>
            </a:r>
          </a:p>
        </p:txBody>
      </p:sp>
      <p:sp>
        <p:nvSpPr>
          <p:cNvPr id="12" name="TextBox 11">
            <a:extLst>
              <a:ext uri="{FF2B5EF4-FFF2-40B4-BE49-F238E27FC236}">
                <a16:creationId xmlns:a16="http://schemas.microsoft.com/office/drawing/2014/main" id="{AF63CEB5-9D34-CF2F-EB6D-7EA0F1FE23C2}"/>
              </a:ext>
            </a:extLst>
          </p:cNvPr>
          <p:cNvSpPr txBox="1"/>
          <p:nvPr/>
        </p:nvSpPr>
        <p:spPr>
          <a:xfrm rot="16200000">
            <a:off x="761690" y="3036480"/>
            <a:ext cx="1363121" cy="411257"/>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Progression-free </a:t>
            </a:r>
            <a:b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13" name="TextBox 12">
            <a:extLst>
              <a:ext uri="{FF2B5EF4-FFF2-40B4-BE49-F238E27FC236}">
                <a16:creationId xmlns:a16="http://schemas.microsoft.com/office/drawing/2014/main" id="{C3304F5C-5A0F-161A-0BB0-1D37A93C720A}"/>
              </a:ext>
            </a:extLst>
          </p:cNvPr>
          <p:cNvSpPr txBox="1"/>
          <p:nvPr/>
        </p:nvSpPr>
        <p:spPr>
          <a:xfrm>
            <a:off x="2028421"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53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4" name="TextBox 13">
            <a:extLst>
              <a:ext uri="{FF2B5EF4-FFF2-40B4-BE49-F238E27FC236}">
                <a16:creationId xmlns:a16="http://schemas.microsoft.com/office/drawing/2014/main" id="{AB852B2E-C5DE-24B1-1E81-8270044DEF52}"/>
              </a:ext>
            </a:extLst>
          </p:cNvPr>
          <p:cNvSpPr txBox="1"/>
          <p:nvPr/>
        </p:nvSpPr>
        <p:spPr>
          <a:xfrm>
            <a:off x="911424"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5" name="TextBox 14">
            <a:extLst>
              <a:ext uri="{FF2B5EF4-FFF2-40B4-BE49-F238E27FC236}">
                <a16:creationId xmlns:a16="http://schemas.microsoft.com/office/drawing/2014/main" id="{BDBE9D79-0D12-BDBF-F0DA-6FD216F73505}"/>
              </a:ext>
            </a:extLst>
          </p:cNvPr>
          <p:cNvSpPr txBox="1"/>
          <p:nvPr/>
        </p:nvSpPr>
        <p:spPr>
          <a:xfrm>
            <a:off x="2072084"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EB9CB777-6DEE-B95C-EC06-DECE165E6D94}"/>
              </a:ext>
            </a:extLst>
          </p:cNvPr>
          <p:cNvSpPr txBox="1"/>
          <p:nvPr/>
        </p:nvSpPr>
        <p:spPr>
          <a:xfrm>
            <a:off x="1683804" y="212730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0" name="TextBox 19">
            <a:extLst>
              <a:ext uri="{FF2B5EF4-FFF2-40B4-BE49-F238E27FC236}">
                <a16:creationId xmlns:a16="http://schemas.microsoft.com/office/drawing/2014/main" id="{BE86A031-38A1-04B7-E399-20156F63C5E1}"/>
              </a:ext>
            </a:extLst>
          </p:cNvPr>
          <p:cNvSpPr txBox="1"/>
          <p:nvPr/>
        </p:nvSpPr>
        <p:spPr>
          <a:xfrm>
            <a:off x="1683804" y="2537530"/>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22" name="TextBox 21">
            <a:extLst>
              <a:ext uri="{FF2B5EF4-FFF2-40B4-BE49-F238E27FC236}">
                <a16:creationId xmlns:a16="http://schemas.microsoft.com/office/drawing/2014/main" id="{DDF08577-3BB2-3780-E742-7E0939C4385C}"/>
              </a:ext>
            </a:extLst>
          </p:cNvPr>
          <p:cNvSpPr txBox="1"/>
          <p:nvPr/>
        </p:nvSpPr>
        <p:spPr>
          <a:xfrm>
            <a:off x="1683804" y="291567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5" name="TextBox 24">
            <a:extLst>
              <a:ext uri="{FF2B5EF4-FFF2-40B4-BE49-F238E27FC236}">
                <a16:creationId xmlns:a16="http://schemas.microsoft.com/office/drawing/2014/main" id="{41642FC5-E699-4E4E-B004-8C8AA1A8BBCF}"/>
              </a:ext>
            </a:extLst>
          </p:cNvPr>
          <p:cNvSpPr txBox="1"/>
          <p:nvPr/>
        </p:nvSpPr>
        <p:spPr>
          <a:xfrm>
            <a:off x="1683804"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30" name="TextBox 29">
            <a:extLst>
              <a:ext uri="{FF2B5EF4-FFF2-40B4-BE49-F238E27FC236}">
                <a16:creationId xmlns:a16="http://schemas.microsoft.com/office/drawing/2014/main" id="{263D0304-6BFE-17C7-6CC2-F938F1960135}"/>
              </a:ext>
            </a:extLst>
          </p:cNvPr>
          <p:cNvSpPr txBox="1"/>
          <p:nvPr/>
        </p:nvSpPr>
        <p:spPr>
          <a:xfrm>
            <a:off x="2448603"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81B57A3E-ADC6-E73F-FDC7-CCA6ABCD6A9A}"/>
              </a:ext>
            </a:extLst>
          </p:cNvPr>
          <p:cNvSpPr txBox="1"/>
          <p:nvPr/>
        </p:nvSpPr>
        <p:spPr>
          <a:xfrm>
            <a:off x="2493791"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32" name="TextBox 31">
            <a:extLst>
              <a:ext uri="{FF2B5EF4-FFF2-40B4-BE49-F238E27FC236}">
                <a16:creationId xmlns:a16="http://schemas.microsoft.com/office/drawing/2014/main" id="{4AFAFBC5-345E-1103-A33C-9D75DDE4EF9F}"/>
              </a:ext>
            </a:extLst>
          </p:cNvPr>
          <p:cNvSpPr txBox="1"/>
          <p:nvPr/>
        </p:nvSpPr>
        <p:spPr>
          <a:xfrm>
            <a:off x="2861915"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AD701724-A483-B17F-019A-EF1E7A0CC761}"/>
              </a:ext>
            </a:extLst>
          </p:cNvPr>
          <p:cNvSpPr txBox="1"/>
          <p:nvPr/>
        </p:nvSpPr>
        <p:spPr>
          <a:xfrm>
            <a:off x="286148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B2EC0D42-F6CF-3836-34E4-191C6A111FF8}"/>
              </a:ext>
            </a:extLst>
          </p:cNvPr>
          <p:cNvSpPr txBox="1"/>
          <p:nvPr/>
        </p:nvSpPr>
        <p:spPr>
          <a:xfrm>
            <a:off x="3299051"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C451D37A-9207-EF0D-6801-A3394D720770}"/>
              </a:ext>
            </a:extLst>
          </p:cNvPr>
          <p:cNvSpPr txBox="1"/>
          <p:nvPr/>
        </p:nvSpPr>
        <p:spPr>
          <a:xfrm>
            <a:off x="3259342"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36" name="TextBox 35">
            <a:extLst>
              <a:ext uri="{FF2B5EF4-FFF2-40B4-BE49-F238E27FC236}">
                <a16:creationId xmlns:a16="http://schemas.microsoft.com/office/drawing/2014/main" id="{7A1B5915-A677-340B-6FFB-09DF6F2D73E5}"/>
              </a:ext>
            </a:extLst>
          </p:cNvPr>
          <p:cNvSpPr txBox="1"/>
          <p:nvPr/>
        </p:nvSpPr>
        <p:spPr>
          <a:xfrm>
            <a:off x="3728462"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67B2A2EB-5708-8242-4964-EE9E337ABD6F}"/>
              </a:ext>
            </a:extLst>
          </p:cNvPr>
          <p:cNvSpPr txBox="1"/>
          <p:nvPr/>
        </p:nvSpPr>
        <p:spPr>
          <a:xfrm>
            <a:off x="3690505"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16012416-690C-E50C-6880-7B92844E970D}"/>
              </a:ext>
            </a:extLst>
          </p:cNvPr>
          <p:cNvSpPr txBox="1"/>
          <p:nvPr/>
        </p:nvSpPr>
        <p:spPr>
          <a:xfrm>
            <a:off x="4112177"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E8E281B0-CCD7-F999-75D8-E1DC431B028E}"/>
              </a:ext>
            </a:extLst>
          </p:cNvPr>
          <p:cNvSpPr txBox="1"/>
          <p:nvPr/>
        </p:nvSpPr>
        <p:spPr>
          <a:xfrm>
            <a:off x="4080118"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42" name="TextBox 41">
            <a:extLst>
              <a:ext uri="{FF2B5EF4-FFF2-40B4-BE49-F238E27FC236}">
                <a16:creationId xmlns:a16="http://schemas.microsoft.com/office/drawing/2014/main" id="{933B2810-27A1-6553-EA1C-3C10108AABDA}"/>
              </a:ext>
            </a:extLst>
          </p:cNvPr>
          <p:cNvSpPr txBox="1"/>
          <p:nvPr/>
        </p:nvSpPr>
        <p:spPr>
          <a:xfrm>
            <a:off x="453855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43" name="TextBox 42">
            <a:extLst>
              <a:ext uri="{FF2B5EF4-FFF2-40B4-BE49-F238E27FC236}">
                <a16:creationId xmlns:a16="http://schemas.microsoft.com/office/drawing/2014/main" id="{F53D7019-9E79-2C4D-21FD-78AAB582A58A}"/>
              </a:ext>
            </a:extLst>
          </p:cNvPr>
          <p:cNvSpPr txBox="1"/>
          <p:nvPr/>
        </p:nvSpPr>
        <p:spPr>
          <a:xfrm>
            <a:off x="4490530"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44" name="TextBox 43">
            <a:extLst>
              <a:ext uri="{FF2B5EF4-FFF2-40B4-BE49-F238E27FC236}">
                <a16:creationId xmlns:a16="http://schemas.microsoft.com/office/drawing/2014/main" id="{D4FF133A-C8E1-B29F-E854-CD50BC45A29C}"/>
              </a:ext>
            </a:extLst>
          </p:cNvPr>
          <p:cNvSpPr txBox="1"/>
          <p:nvPr/>
        </p:nvSpPr>
        <p:spPr>
          <a:xfrm>
            <a:off x="4909784"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45" name="TextBox 44">
            <a:extLst>
              <a:ext uri="{FF2B5EF4-FFF2-40B4-BE49-F238E27FC236}">
                <a16:creationId xmlns:a16="http://schemas.microsoft.com/office/drawing/2014/main" id="{63AE5B36-9509-753E-DBB0-D1A7C63066B0}"/>
              </a:ext>
            </a:extLst>
          </p:cNvPr>
          <p:cNvSpPr txBox="1"/>
          <p:nvPr/>
        </p:nvSpPr>
        <p:spPr>
          <a:xfrm>
            <a:off x="4884354"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47" name="TextBox 46">
            <a:extLst>
              <a:ext uri="{FF2B5EF4-FFF2-40B4-BE49-F238E27FC236}">
                <a16:creationId xmlns:a16="http://schemas.microsoft.com/office/drawing/2014/main" id="{DCCCA4AD-A721-4C1B-5FD2-0CCBAAA9F0C9}"/>
              </a:ext>
            </a:extLst>
          </p:cNvPr>
          <p:cNvSpPr txBox="1"/>
          <p:nvPr/>
        </p:nvSpPr>
        <p:spPr>
          <a:xfrm>
            <a:off x="527057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48" name="TextBox 47">
            <a:extLst>
              <a:ext uri="{FF2B5EF4-FFF2-40B4-BE49-F238E27FC236}">
                <a16:creationId xmlns:a16="http://schemas.microsoft.com/office/drawing/2014/main" id="{FCE7EACC-9508-091D-0964-9B77466A52E8}"/>
              </a:ext>
            </a:extLst>
          </p:cNvPr>
          <p:cNvSpPr txBox="1"/>
          <p:nvPr/>
        </p:nvSpPr>
        <p:spPr>
          <a:xfrm>
            <a:off x="4888249" y="4010680"/>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49" name="TextBox 48">
            <a:extLst>
              <a:ext uri="{FF2B5EF4-FFF2-40B4-BE49-F238E27FC236}">
                <a16:creationId xmlns:a16="http://schemas.microsoft.com/office/drawing/2014/main" id="{BF12C172-1347-BB25-DF9E-40B13B56DF89}"/>
              </a:ext>
            </a:extLst>
          </p:cNvPr>
          <p:cNvSpPr txBox="1"/>
          <p:nvPr/>
        </p:nvSpPr>
        <p:spPr>
          <a:xfrm>
            <a:off x="4905883" y="3798269"/>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52" name="TextBox 51">
            <a:extLst>
              <a:ext uri="{FF2B5EF4-FFF2-40B4-BE49-F238E27FC236}">
                <a16:creationId xmlns:a16="http://schemas.microsoft.com/office/drawing/2014/main" id="{7C3BA109-4FA9-AE33-DF84-CC79EF1B23C2}"/>
              </a:ext>
            </a:extLst>
          </p:cNvPr>
          <p:cNvSpPr txBox="1"/>
          <p:nvPr/>
        </p:nvSpPr>
        <p:spPr>
          <a:xfrm>
            <a:off x="3502337"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54" name="TextBox 53">
            <a:extLst>
              <a:ext uri="{FF2B5EF4-FFF2-40B4-BE49-F238E27FC236}">
                <a16:creationId xmlns:a16="http://schemas.microsoft.com/office/drawing/2014/main" id="{1019217A-8D94-B8E0-5CAB-C3C8E3AEDA43}"/>
              </a:ext>
            </a:extLst>
          </p:cNvPr>
          <p:cNvSpPr txBox="1"/>
          <p:nvPr/>
        </p:nvSpPr>
        <p:spPr>
          <a:xfrm>
            <a:off x="1683804"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55" name="TextBox 54">
            <a:extLst>
              <a:ext uri="{FF2B5EF4-FFF2-40B4-BE49-F238E27FC236}">
                <a16:creationId xmlns:a16="http://schemas.microsoft.com/office/drawing/2014/main" id="{AC94BE67-0B6A-3A83-C117-7562AB7C6C84}"/>
              </a:ext>
            </a:extLst>
          </p:cNvPr>
          <p:cNvSpPr txBox="1"/>
          <p:nvPr/>
        </p:nvSpPr>
        <p:spPr>
          <a:xfrm>
            <a:off x="1683804"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56" name="Table 55">
            <a:extLst>
              <a:ext uri="{FF2B5EF4-FFF2-40B4-BE49-F238E27FC236}">
                <a16:creationId xmlns:a16="http://schemas.microsoft.com/office/drawing/2014/main" id="{7B2B1DC8-C8B5-7415-C960-DFC50CED35C3}"/>
              </a:ext>
            </a:extLst>
          </p:cNvPr>
          <p:cNvGraphicFramePr>
            <a:graphicFrameLocks noGrp="1"/>
          </p:cNvGraphicFramePr>
          <p:nvPr>
            <p:extLst>
              <p:ext uri="{D42A27DB-BD31-4B8C-83A1-F6EECF244321}">
                <p14:modId xmlns:p14="http://schemas.microsoft.com/office/powerpoint/2010/main" val="1646593859"/>
              </p:ext>
            </p:extLst>
          </p:nvPr>
        </p:nvGraphicFramePr>
        <p:xfrm>
          <a:off x="3319521" y="1988840"/>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SVd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10.2</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7.1</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ysClr val="windowText" lastClr="000000"/>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0.52</a:t>
                      </a:r>
                      <a:br>
                        <a:rPr lang="en-US" sz="900" dirty="0">
                          <a:solidFill>
                            <a:sysClr val="windowText" lastClr="000000"/>
                          </a:solidFill>
                          <a:latin typeface="Arial" panose="020B0604020202020204" pitchFamily="34" charset="0"/>
                          <a:cs typeface="Arial" panose="020B0604020202020204" pitchFamily="34" charset="0"/>
                        </a:rPr>
                      </a:br>
                      <a:r>
                        <a:rPr lang="en-US" sz="900" dirty="0">
                          <a:solidFill>
                            <a:sysClr val="windowText" lastClr="000000"/>
                          </a:solidFill>
                          <a:latin typeface="Arial" panose="020B0604020202020204" pitchFamily="34" charset="0"/>
                          <a:cs typeface="Arial" panose="020B0604020202020204" pitchFamily="34" charset="0"/>
                        </a:rPr>
                        <a:t>(0.31, 0.88)</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0.006</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
        <p:nvSpPr>
          <p:cNvPr id="88" name="TextBox 87">
            <a:extLst>
              <a:ext uri="{FF2B5EF4-FFF2-40B4-BE49-F238E27FC236}">
                <a16:creationId xmlns:a16="http://schemas.microsoft.com/office/drawing/2014/main" id="{69D20F26-4610-8100-158D-2DECAC6D0866}"/>
              </a:ext>
            </a:extLst>
          </p:cNvPr>
          <p:cNvSpPr txBox="1"/>
          <p:nvPr/>
        </p:nvSpPr>
        <p:spPr>
          <a:xfrm>
            <a:off x="7589704" y="1636300"/>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1"/>
                </a:solidFill>
                <a:latin typeface="Arial" panose="020B0604020202020204" pitchFamily="34" charset="0"/>
                <a:ea typeface="Aileron" charset="0"/>
                <a:cs typeface="Arial" panose="020B0604020202020204" pitchFamily="34" charset="0"/>
              </a:rPr>
              <a:t>O</a:t>
            </a: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S</a:t>
            </a:r>
          </a:p>
        </p:txBody>
      </p:sp>
      <p:sp>
        <p:nvSpPr>
          <p:cNvPr id="89" name="TextBox 88">
            <a:extLst>
              <a:ext uri="{FF2B5EF4-FFF2-40B4-BE49-F238E27FC236}">
                <a16:creationId xmlns:a16="http://schemas.microsoft.com/office/drawing/2014/main" id="{13F0C3FF-C2FF-E28B-3A19-04FC40D4D0A7}"/>
              </a:ext>
            </a:extLst>
          </p:cNvPr>
          <p:cNvSpPr txBox="1"/>
          <p:nvPr/>
        </p:nvSpPr>
        <p:spPr>
          <a:xfrm rot="16200000">
            <a:off x="5146915" y="3121118"/>
            <a:ext cx="1379151" cy="241980"/>
          </a:xfrm>
          <a:prstGeom prst="rect">
            <a:avLst/>
          </a:prstGeom>
          <a:noFill/>
        </p:spPr>
        <p:txBody>
          <a:bodyPr wrap="none" lIns="36000" tIns="36000" rIns="36000" bIns="36000"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Survival probability</a:t>
            </a:r>
          </a:p>
        </p:txBody>
      </p:sp>
      <p:sp>
        <p:nvSpPr>
          <p:cNvPr id="90" name="TextBox 89">
            <a:extLst>
              <a:ext uri="{FF2B5EF4-FFF2-40B4-BE49-F238E27FC236}">
                <a16:creationId xmlns:a16="http://schemas.microsoft.com/office/drawing/2014/main" id="{7EBFD288-DD51-AFBC-AED5-008D5E772ABE}"/>
              </a:ext>
            </a:extLst>
          </p:cNvPr>
          <p:cNvSpPr txBox="1"/>
          <p:nvPr/>
        </p:nvSpPr>
        <p:spPr>
          <a:xfrm>
            <a:off x="6410740"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53</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1" name="TextBox 90">
            <a:extLst>
              <a:ext uri="{FF2B5EF4-FFF2-40B4-BE49-F238E27FC236}">
                <a16:creationId xmlns:a16="http://schemas.microsoft.com/office/drawing/2014/main" id="{9C394FAD-EF33-65AA-0600-E9616F0FF303}"/>
              </a:ext>
            </a:extLst>
          </p:cNvPr>
          <p:cNvSpPr txBox="1"/>
          <p:nvPr/>
        </p:nvSpPr>
        <p:spPr>
          <a:xfrm>
            <a:off x="5228243" y="4708398"/>
            <a:ext cx="1063653" cy="249299"/>
          </a:xfrm>
          <a:prstGeom prst="rect">
            <a:avLst/>
          </a:prstGeom>
          <a:noFill/>
        </p:spPr>
        <p:txBody>
          <a:bodyPr wrap="squar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5D8298"/>
                </a:solidFill>
                <a:effectLst/>
                <a:uLnTx/>
                <a:uFillTx/>
                <a:latin typeface="Arial" panose="020B0604020202020204" pitchFamily="34" charset="0"/>
                <a:ea typeface="Aileron" charset="0"/>
                <a:cs typeface="Arial" panose="020B0604020202020204" pitchFamily="34" charset="0"/>
              </a:rPr>
              <a:t>SVd</a:t>
            </a:r>
            <a:endParaRPr kumimoji="0" lang="en-GB" sz="9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9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92" name="TextBox 91">
            <a:extLst>
              <a:ext uri="{FF2B5EF4-FFF2-40B4-BE49-F238E27FC236}">
                <a16:creationId xmlns:a16="http://schemas.microsoft.com/office/drawing/2014/main" id="{53F48B9E-64F4-27F5-7314-1D807547FA49}"/>
              </a:ext>
            </a:extLst>
          </p:cNvPr>
          <p:cNvSpPr txBox="1"/>
          <p:nvPr/>
        </p:nvSpPr>
        <p:spPr>
          <a:xfrm>
            <a:off x="6454403"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93" name="TextBox 92">
            <a:extLst>
              <a:ext uri="{FF2B5EF4-FFF2-40B4-BE49-F238E27FC236}">
                <a16:creationId xmlns:a16="http://schemas.microsoft.com/office/drawing/2014/main" id="{C762F3C3-C00C-7A45-0C3B-E186B5830909}"/>
              </a:ext>
            </a:extLst>
          </p:cNvPr>
          <p:cNvSpPr txBox="1"/>
          <p:nvPr/>
        </p:nvSpPr>
        <p:spPr>
          <a:xfrm>
            <a:off x="6000623" y="2169863"/>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94" name="TextBox 93">
            <a:extLst>
              <a:ext uri="{FF2B5EF4-FFF2-40B4-BE49-F238E27FC236}">
                <a16:creationId xmlns:a16="http://schemas.microsoft.com/office/drawing/2014/main" id="{FB058398-02DC-93B7-925E-3F6D2903D90B}"/>
              </a:ext>
            </a:extLst>
          </p:cNvPr>
          <p:cNvSpPr txBox="1"/>
          <p:nvPr/>
        </p:nvSpPr>
        <p:spPr>
          <a:xfrm>
            <a:off x="6000623" y="2555895"/>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sp>
        <p:nvSpPr>
          <p:cNvPr id="95" name="TextBox 94">
            <a:extLst>
              <a:ext uri="{FF2B5EF4-FFF2-40B4-BE49-F238E27FC236}">
                <a16:creationId xmlns:a16="http://schemas.microsoft.com/office/drawing/2014/main" id="{08A45584-C887-DDFF-06A4-A09FD13F701F}"/>
              </a:ext>
            </a:extLst>
          </p:cNvPr>
          <p:cNvSpPr txBox="1"/>
          <p:nvPr/>
        </p:nvSpPr>
        <p:spPr>
          <a:xfrm>
            <a:off x="6000623" y="2944584"/>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96" name="TextBox 95">
            <a:extLst>
              <a:ext uri="{FF2B5EF4-FFF2-40B4-BE49-F238E27FC236}">
                <a16:creationId xmlns:a16="http://schemas.microsoft.com/office/drawing/2014/main" id="{5123DE5A-1336-C979-1AF9-D8620FDA868E}"/>
              </a:ext>
            </a:extLst>
          </p:cNvPr>
          <p:cNvSpPr txBox="1"/>
          <p:nvPr/>
        </p:nvSpPr>
        <p:spPr>
          <a:xfrm>
            <a:off x="6000623" y="371084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97" name="TextBox 96">
            <a:extLst>
              <a:ext uri="{FF2B5EF4-FFF2-40B4-BE49-F238E27FC236}">
                <a16:creationId xmlns:a16="http://schemas.microsoft.com/office/drawing/2014/main" id="{1E5A7E3C-75BB-A557-3962-F28C2C018C10}"/>
              </a:ext>
            </a:extLst>
          </p:cNvPr>
          <p:cNvSpPr txBox="1"/>
          <p:nvPr/>
        </p:nvSpPr>
        <p:spPr>
          <a:xfrm>
            <a:off x="676789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27</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22</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98" name="TextBox 97">
            <a:extLst>
              <a:ext uri="{FF2B5EF4-FFF2-40B4-BE49-F238E27FC236}">
                <a16:creationId xmlns:a16="http://schemas.microsoft.com/office/drawing/2014/main" id="{F5372D94-12C2-CCD0-6943-8F92C53DB358}"/>
              </a:ext>
            </a:extLst>
          </p:cNvPr>
          <p:cNvSpPr txBox="1"/>
          <p:nvPr/>
        </p:nvSpPr>
        <p:spPr>
          <a:xfrm>
            <a:off x="6813082" y="4339878"/>
            <a:ext cx="13682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sp>
        <p:nvSpPr>
          <p:cNvPr id="99" name="TextBox 98">
            <a:extLst>
              <a:ext uri="{FF2B5EF4-FFF2-40B4-BE49-F238E27FC236}">
                <a16:creationId xmlns:a16="http://schemas.microsoft.com/office/drawing/2014/main" id="{BE1D14D8-82A9-F5DE-E08D-CE4AAD41F0E2}"/>
              </a:ext>
            </a:extLst>
          </p:cNvPr>
          <p:cNvSpPr txBox="1"/>
          <p:nvPr/>
        </p:nvSpPr>
        <p:spPr>
          <a:xfrm>
            <a:off x="7178734" y="4708398"/>
            <a:ext cx="20094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0" name="TextBox 99">
            <a:extLst>
              <a:ext uri="{FF2B5EF4-FFF2-40B4-BE49-F238E27FC236}">
                <a16:creationId xmlns:a16="http://schemas.microsoft.com/office/drawing/2014/main" id="{CE27E9AE-23FA-DE84-E362-DAACDFB0E347}"/>
              </a:ext>
            </a:extLst>
          </p:cNvPr>
          <p:cNvSpPr txBox="1"/>
          <p:nvPr/>
        </p:nvSpPr>
        <p:spPr>
          <a:xfrm>
            <a:off x="71783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01" name="TextBox 100">
            <a:extLst>
              <a:ext uri="{FF2B5EF4-FFF2-40B4-BE49-F238E27FC236}">
                <a16:creationId xmlns:a16="http://schemas.microsoft.com/office/drawing/2014/main" id="{2FCD7882-AAF2-453D-142A-5E3530286895}"/>
              </a:ext>
            </a:extLst>
          </p:cNvPr>
          <p:cNvSpPr txBox="1"/>
          <p:nvPr/>
        </p:nvSpPr>
        <p:spPr>
          <a:xfrm>
            <a:off x="7592815"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6</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2" name="TextBox 101">
            <a:extLst>
              <a:ext uri="{FF2B5EF4-FFF2-40B4-BE49-F238E27FC236}">
                <a16:creationId xmlns:a16="http://schemas.microsoft.com/office/drawing/2014/main" id="{15959AF6-64D6-2B5D-6CE2-F9EFC9FA2362}"/>
              </a:ext>
            </a:extLst>
          </p:cNvPr>
          <p:cNvSpPr txBox="1"/>
          <p:nvPr/>
        </p:nvSpPr>
        <p:spPr>
          <a:xfrm>
            <a:off x="75531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103" name="TextBox 102">
            <a:extLst>
              <a:ext uri="{FF2B5EF4-FFF2-40B4-BE49-F238E27FC236}">
                <a16:creationId xmlns:a16="http://schemas.microsoft.com/office/drawing/2014/main" id="{37542AF2-53EC-674E-5F31-6F039C0B2AF5}"/>
              </a:ext>
            </a:extLst>
          </p:cNvPr>
          <p:cNvSpPr txBox="1"/>
          <p:nvPr/>
        </p:nvSpPr>
        <p:spPr>
          <a:xfrm>
            <a:off x="7967848"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4" name="TextBox 103">
            <a:extLst>
              <a:ext uri="{FF2B5EF4-FFF2-40B4-BE49-F238E27FC236}">
                <a16:creationId xmlns:a16="http://schemas.microsoft.com/office/drawing/2014/main" id="{3C987971-9256-B62F-FFE8-01C8BC6B3B57}"/>
              </a:ext>
            </a:extLst>
          </p:cNvPr>
          <p:cNvSpPr txBox="1"/>
          <p:nvPr/>
        </p:nvSpPr>
        <p:spPr>
          <a:xfrm>
            <a:off x="7929891"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105" name="TextBox 104">
            <a:extLst>
              <a:ext uri="{FF2B5EF4-FFF2-40B4-BE49-F238E27FC236}">
                <a16:creationId xmlns:a16="http://schemas.microsoft.com/office/drawing/2014/main" id="{19ED8170-B8A8-CA5E-32E9-E46505682EEF}"/>
              </a:ext>
            </a:extLst>
          </p:cNvPr>
          <p:cNvSpPr txBox="1"/>
          <p:nvPr/>
        </p:nvSpPr>
        <p:spPr>
          <a:xfrm>
            <a:off x="833907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4</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6" name="TextBox 105">
            <a:extLst>
              <a:ext uri="{FF2B5EF4-FFF2-40B4-BE49-F238E27FC236}">
                <a16:creationId xmlns:a16="http://schemas.microsoft.com/office/drawing/2014/main" id="{7AFDC69A-1B59-779F-51FF-1B8098C969F8}"/>
              </a:ext>
            </a:extLst>
          </p:cNvPr>
          <p:cNvSpPr txBox="1"/>
          <p:nvPr/>
        </p:nvSpPr>
        <p:spPr>
          <a:xfrm>
            <a:off x="8307017"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107" name="TextBox 106">
            <a:extLst>
              <a:ext uri="{FF2B5EF4-FFF2-40B4-BE49-F238E27FC236}">
                <a16:creationId xmlns:a16="http://schemas.microsoft.com/office/drawing/2014/main" id="{882F94E1-CCEF-15E0-7495-28569C7BAF82}"/>
              </a:ext>
            </a:extLst>
          </p:cNvPr>
          <p:cNvSpPr txBox="1"/>
          <p:nvPr/>
        </p:nvSpPr>
        <p:spPr>
          <a:xfrm>
            <a:off x="8742365"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342900" rtl="0" eaLnBrk="1" fontAlgn="auto" latinLnBrk="0" hangingPunct="1">
              <a:lnSpc>
                <a:spcPct val="90000"/>
              </a:lnSpc>
              <a:spcBef>
                <a:spcPts val="0"/>
              </a:spcBef>
              <a:spcAft>
                <a:spcPts val="0"/>
              </a:spcAft>
              <a:buClrTx/>
              <a:buSzTx/>
              <a:buFontTx/>
              <a:buNone/>
              <a:tabLst/>
              <a:defRPr/>
            </a:pPr>
            <a:r>
              <a:rPr lang="en-GB" sz="900" dirty="0">
                <a:solidFill>
                  <a:srgbClr val="000000"/>
                </a:solidFill>
                <a:latin typeface="Arial" panose="020B0604020202020204" pitchFamily="34" charset="0"/>
                <a:ea typeface="Aileron" charset="0"/>
                <a:cs typeface="Arial" panose="020B0604020202020204" pitchFamily="34" charset="0"/>
              </a:rPr>
              <a:t>1</a:t>
            </a:r>
            <a:endPar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8" name="TextBox 107">
            <a:extLst>
              <a:ext uri="{FF2B5EF4-FFF2-40B4-BE49-F238E27FC236}">
                <a16:creationId xmlns:a16="http://schemas.microsoft.com/office/drawing/2014/main" id="{331AB86E-3CD2-4337-84E9-A9C1CF33B321}"/>
              </a:ext>
            </a:extLst>
          </p:cNvPr>
          <p:cNvSpPr txBox="1"/>
          <p:nvPr/>
        </p:nvSpPr>
        <p:spPr>
          <a:xfrm>
            <a:off x="8694339"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09" name="TextBox 108">
            <a:extLst>
              <a:ext uri="{FF2B5EF4-FFF2-40B4-BE49-F238E27FC236}">
                <a16:creationId xmlns:a16="http://schemas.microsoft.com/office/drawing/2014/main" id="{14E42671-C718-F9D3-514C-36FA524A2ABF}"/>
              </a:ext>
            </a:extLst>
          </p:cNvPr>
          <p:cNvSpPr txBox="1"/>
          <p:nvPr/>
        </p:nvSpPr>
        <p:spPr>
          <a:xfrm>
            <a:off x="9093336" y="4708398"/>
            <a:ext cx="136823" cy="2492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AA00C267-6003-5010-3648-E83E8106C812}"/>
              </a:ext>
            </a:extLst>
          </p:cNvPr>
          <p:cNvSpPr txBox="1"/>
          <p:nvPr/>
        </p:nvSpPr>
        <p:spPr>
          <a:xfrm>
            <a:off x="9067906"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35</a:t>
            </a:r>
          </a:p>
        </p:txBody>
      </p:sp>
      <p:sp>
        <p:nvSpPr>
          <p:cNvPr id="111" name="TextBox 110">
            <a:extLst>
              <a:ext uri="{FF2B5EF4-FFF2-40B4-BE49-F238E27FC236}">
                <a16:creationId xmlns:a16="http://schemas.microsoft.com/office/drawing/2014/main" id="{70E1C8A2-6F06-7BCA-750B-5F34EA53D335}"/>
              </a:ext>
            </a:extLst>
          </p:cNvPr>
          <p:cNvSpPr txBox="1"/>
          <p:nvPr/>
        </p:nvSpPr>
        <p:spPr>
          <a:xfrm>
            <a:off x="9441473" y="4339878"/>
            <a:ext cx="200943" cy="124650"/>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112" name="TextBox 111">
            <a:extLst>
              <a:ext uri="{FF2B5EF4-FFF2-40B4-BE49-F238E27FC236}">
                <a16:creationId xmlns:a16="http://schemas.microsoft.com/office/drawing/2014/main" id="{19E64A96-D0C7-65FF-CC41-6580B0391A0A}"/>
              </a:ext>
            </a:extLst>
          </p:cNvPr>
          <p:cNvSpPr txBox="1"/>
          <p:nvPr/>
        </p:nvSpPr>
        <p:spPr>
          <a:xfrm>
            <a:off x="8956731" y="3840570"/>
            <a:ext cx="269872"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err="1">
                <a:ln>
                  <a:noFill/>
                </a:ln>
                <a:solidFill>
                  <a:srgbClr val="C6573B"/>
                </a:solidFill>
                <a:effectLst/>
                <a:uLnTx/>
                <a:uFillTx/>
                <a:latin typeface="Arial" panose="020B0604020202020204" pitchFamily="34" charset="0"/>
                <a:ea typeface="Aileron" charset="0"/>
                <a:cs typeface="Arial" panose="020B0604020202020204" pitchFamily="34" charset="0"/>
              </a:rPr>
              <a:t>Vd</a:t>
            </a:r>
            <a:endParaRPr kumimoji="0" lang="en-GB" sz="12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13" name="TextBox 112">
            <a:extLst>
              <a:ext uri="{FF2B5EF4-FFF2-40B4-BE49-F238E27FC236}">
                <a16:creationId xmlns:a16="http://schemas.microsoft.com/office/drawing/2014/main" id="{384C3234-E8F2-21A6-3CB2-FAEEA445BE51}"/>
              </a:ext>
            </a:extLst>
          </p:cNvPr>
          <p:cNvSpPr txBox="1"/>
          <p:nvPr/>
        </p:nvSpPr>
        <p:spPr>
          <a:xfrm>
            <a:off x="9348785" y="3840570"/>
            <a:ext cx="372464" cy="166199"/>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lang="en-GB" sz="1200" b="1" dirty="0" err="1">
                <a:solidFill>
                  <a:srgbClr val="5D8298"/>
                </a:solidFill>
                <a:latin typeface="Arial" panose="020B0604020202020204" pitchFamily="34" charset="0"/>
                <a:ea typeface="Aileron" charset="0"/>
                <a:cs typeface="Arial" panose="020B0604020202020204" pitchFamily="34" charset="0"/>
              </a:rPr>
              <a:t>SVd</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14" name="TextBox 113">
            <a:extLst>
              <a:ext uri="{FF2B5EF4-FFF2-40B4-BE49-F238E27FC236}">
                <a16:creationId xmlns:a16="http://schemas.microsoft.com/office/drawing/2014/main" id="{F14EA0BC-BE6E-9425-1BCF-1E316A210BCB}"/>
              </a:ext>
            </a:extLst>
          </p:cNvPr>
          <p:cNvSpPr txBox="1"/>
          <p:nvPr/>
        </p:nvSpPr>
        <p:spPr>
          <a:xfrm>
            <a:off x="7819156" y="4482123"/>
            <a:ext cx="529559" cy="138499"/>
          </a:xfrm>
          <a:prstGeom prst="rect">
            <a:avLst/>
          </a:prstGeom>
          <a:noFill/>
        </p:spPr>
        <p:txBody>
          <a:bodyPr wrap="none" lIns="36000" tIns="0" rIns="36000" bIns="0" rtlCol="0">
            <a:spAutoFit/>
          </a:body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115" name="TextBox 114">
            <a:extLst>
              <a:ext uri="{FF2B5EF4-FFF2-40B4-BE49-F238E27FC236}">
                <a16:creationId xmlns:a16="http://schemas.microsoft.com/office/drawing/2014/main" id="{6865371E-34F9-CB2A-FBFB-481401644F78}"/>
              </a:ext>
            </a:extLst>
          </p:cNvPr>
          <p:cNvSpPr txBox="1"/>
          <p:nvPr/>
        </p:nvSpPr>
        <p:spPr>
          <a:xfrm>
            <a:off x="6000623" y="3323172"/>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sp>
        <p:nvSpPr>
          <p:cNvPr id="116" name="TextBox 115">
            <a:extLst>
              <a:ext uri="{FF2B5EF4-FFF2-40B4-BE49-F238E27FC236}">
                <a16:creationId xmlns:a16="http://schemas.microsoft.com/office/drawing/2014/main" id="{F5581669-AC27-EADB-BFDE-88CD13CE7EDD}"/>
              </a:ext>
            </a:extLst>
          </p:cNvPr>
          <p:cNvSpPr txBox="1"/>
          <p:nvPr/>
        </p:nvSpPr>
        <p:spPr>
          <a:xfrm>
            <a:off x="6000623" y="4107629"/>
            <a:ext cx="233004" cy="124650"/>
          </a:xfrm>
          <a:prstGeom prst="rect">
            <a:avLst/>
          </a:prstGeom>
          <a:noFill/>
        </p:spPr>
        <p:txBody>
          <a:bodyPr wrap="none" lIns="36000" tIns="0" rIns="36000" bIns="0" rtlCol="0">
            <a:spAutoFit/>
          </a:bodyPr>
          <a:lstStyle/>
          <a:p>
            <a:pPr marL="0" marR="0" lvl="0" indent="0" algn="r" defTabSz="3429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graphicFrame>
        <p:nvGraphicFramePr>
          <p:cNvPr id="117" name="Table 116">
            <a:extLst>
              <a:ext uri="{FF2B5EF4-FFF2-40B4-BE49-F238E27FC236}">
                <a16:creationId xmlns:a16="http://schemas.microsoft.com/office/drawing/2014/main" id="{AC0CA80F-E936-523D-83EC-0B5FE0D3F0C4}"/>
              </a:ext>
            </a:extLst>
          </p:cNvPr>
          <p:cNvGraphicFramePr>
            <a:graphicFrameLocks noGrp="1"/>
          </p:cNvGraphicFramePr>
          <p:nvPr>
            <p:extLst>
              <p:ext uri="{D42A27DB-BD31-4B8C-83A1-F6EECF244321}">
                <p14:modId xmlns:p14="http://schemas.microsoft.com/office/powerpoint/2010/main" val="3303781749"/>
              </p:ext>
            </p:extLst>
          </p:nvPr>
        </p:nvGraphicFramePr>
        <p:xfrm>
          <a:off x="8359429" y="1988840"/>
          <a:ext cx="1872209" cy="973800"/>
        </p:xfrm>
        <a:graphic>
          <a:graphicData uri="http://schemas.openxmlformats.org/drawingml/2006/table">
            <a:tbl>
              <a:tblPr firstRow="1" bandRow="1">
                <a:tableStyleId>{5C22544A-7EE6-4342-B048-85BDC9FD1C3A}</a:tableStyleId>
              </a:tblPr>
              <a:tblGrid>
                <a:gridCol w="785119">
                  <a:extLst>
                    <a:ext uri="{9D8B030D-6E8A-4147-A177-3AD203B41FA5}">
                      <a16:colId xmlns:a16="http://schemas.microsoft.com/office/drawing/2014/main" val="115017917"/>
                    </a:ext>
                  </a:extLst>
                </a:gridCol>
                <a:gridCol w="543545">
                  <a:extLst>
                    <a:ext uri="{9D8B030D-6E8A-4147-A177-3AD203B41FA5}">
                      <a16:colId xmlns:a16="http://schemas.microsoft.com/office/drawing/2014/main" val="3447026380"/>
                    </a:ext>
                  </a:extLst>
                </a:gridCol>
                <a:gridCol w="543545">
                  <a:extLst>
                    <a:ext uri="{9D8B030D-6E8A-4147-A177-3AD203B41FA5}">
                      <a16:colId xmlns:a16="http://schemas.microsoft.com/office/drawing/2014/main" val="37654403"/>
                    </a:ext>
                  </a:extLst>
                </a:gridCol>
              </a:tblGrid>
              <a:tr h="0">
                <a:tc>
                  <a:txBody>
                    <a:bodyPr/>
                    <a:lstStyle/>
                    <a:p>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SVd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solidFill>
                            <a:sysClr val="windowText" lastClr="000000"/>
                          </a:solidFill>
                          <a:latin typeface="Arial" panose="020B0604020202020204" pitchFamily="34" charset="0"/>
                          <a:cs typeface="Arial" panose="020B0604020202020204" pitchFamily="34" charset="0"/>
                        </a:rPr>
                        <a:t>Vd</a:t>
                      </a:r>
                      <a:endParaRPr lang="en-US" sz="900" dirty="0">
                        <a:solidFill>
                          <a:sysClr val="windowText" lastClr="000000"/>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92754"/>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Median</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26.7</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panose="020B0604020202020204" pitchFamily="34" charset="0"/>
                          <a:cs typeface="Arial" panose="020B0604020202020204" pitchFamily="34" charset="0"/>
                        </a:rPr>
                        <a:t>18.6</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680557"/>
                  </a:ext>
                </a:extLst>
              </a:tr>
              <a:tr h="158539">
                <a:tc>
                  <a:txBody>
                    <a:bodyPr/>
                    <a:lstStyle/>
                    <a:p>
                      <a:r>
                        <a:rPr lang="en-US" sz="900" b="1" dirty="0">
                          <a:solidFill>
                            <a:sysClr val="windowText" lastClr="000000"/>
                          </a:solidFill>
                          <a:latin typeface="Arial" panose="020B0604020202020204" pitchFamily="34" charset="0"/>
                          <a:cs typeface="Arial" panose="020B0604020202020204" pitchFamily="34" charset="0"/>
                        </a:rPr>
                        <a:t>Hazard ratio (95% CI)</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0.53</a:t>
                      </a:r>
                      <a:br>
                        <a:rPr lang="en-US" sz="900" dirty="0">
                          <a:solidFill>
                            <a:sysClr val="windowText" lastClr="000000"/>
                          </a:solidFill>
                          <a:latin typeface="Arial" panose="020B0604020202020204" pitchFamily="34" charset="0"/>
                          <a:cs typeface="Arial" panose="020B0604020202020204" pitchFamily="34" charset="0"/>
                        </a:rPr>
                      </a:br>
                      <a:r>
                        <a:rPr lang="en-US" sz="900" dirty="0">
                          <a:solidFill>
                            <a:sysClr val="windowText" lastClr="000000"/>
                          </a:solidFill>
                          <a:latin typeface="Arial" panose="020B0604020202020204" pitchFamily="34" charset="0"/>
                          <a:cs typeface="Arial" panose="020B0604020202020204" pitchFamily="34" charset="0"/>
                        </a:rPr>
                        <a:t>(0.30, 0.95)</a:t>
                      </a:r>
                    </a:p>
                  </a:txBody>
                  <a:tcPr marL="19440" marR="19440" marT="36000" marB="3600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2973045267"/>
                  </a:ext>
                </a:extLst>
              </a:tr>
              <a:tr h="0">
                <a:tc>
                  <a:txBody>
                    <a:bodyPr/>
                    <a:lstStyle/>
                    <a:p>
                      <a:r>
                        <a:rPr lang="en-US" sz="900" b="1" dirty="0">
                          <a:solidFill>
                            <a:sysClr val="windowText" lastClr="000000"/>
                          </a:solidFill>
                          <a:latin typeface="Arial" panose="020B0604020202020204" pitchFamily="34" charset="0"/>
                          <a:cs typeface="Arial" panose="020B0604020202020204" pitchFamily="34" charset="0"/>
                        </a:rPr>
                        <a:t>P value</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900" dirty="0">
                          <a:solidFill>
                            <a:sysClr val="windowText" lastClr="000000"/>
                          </a:solidFill>
                          <a:latin typeface="Arial" panose="020B0604020202020204" pitchFamily="34" charset="0"/>
                          <a:cs typeface="Arial" panose="020B0604020202020204" pitchFamily="34" charset="0"/>
                        </a:rPr>
                        <a:t>0.015</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05915692"/>
                  </a:ext>
                </a:extLst>
              </a:tr>
            </a:tbl>
          </a:graphicData>
        </a:graphic>
      </p:graphicFrame>
    </p:spTree>
    <p:extLst>
      <p:ext uri="{BB962C8B-B14F-4D97-AF65-F5344CB8AC3E}">
        <p14:creationId xmlns:p14="http://schemas.microsoft.com/office/powerpoint/2010/main" val="22674217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0207E56-FBD3-C1B4-100D-3B4AD59BC634}"/>
              </a:ext>
            </a:extLst>
          </p:cNvPr>
          <p:cNvGraphicFramePr>
            <a:graphicFrameLocks noGrp="1"/>
          </p:cNvGraphicFramePr>
          <p:nvPr>
            <p:ph sz="quarter" idx="12"/>
            <p:extLst>
              <p:ext uri="{D42A27DB-BD31-4B8C-83A1-F6EECF244321}">
                <p14:modId xmlns:p14="http://schemas.microsoft.com/office/powerpoint/2010/main" val="3381276834"/>
              </p:ext>
            </p:extLst>
          </p:nvPr>
        </p:nvGraphicFramePr>
        <p:xfrm>
          <a:off x="620713" y="2348880"/>
          <a:ext cx="4467175" cy="3495168"/>
        </p:xfrm>
        <a:graphic>
          <a:graphicData uri="http://schemas.openxmlformats.org/drawingml/2006/table">
            <a:tbl>
              <a:tblPr firstRow="1" bandRow="1">
                <a:tableStyleId>{5C22544A-7EE6-4342-B048-85BDC9FD1C3A}</a:tableStyleId>
              </a:tblPr>
              <a:tblGrid>
                <a:gridCol w="2234927">
                  <a:extLst>
                    <a:ext uri="{9D8B030D-6E8A-4147-A177-3AD203B41FA5}">
                      <a16:colId xmlns:a16="http://schemas.microsoft.com/office/drawing/2014/main" val="1642280091"/>
                    </a:ext>
                  </a:extLst>
                </a:gridCol>
                <a:gridCol w="1116124">
                  <a:extLst>
                    <a:ext uri="{9D8B030D-6E8A-4147-A177-3AD203B41FA5}">
                      <a16:colId xmlns:a16="http://schemas.microsoft.com/office/drawing/2014/main" val="3181386382"/>
                    </a:ext>
                  </a:extLst>
                </a:gridCol>
                <a:gridCol w="1116124">
                  <a:extLst>
                    <a:ext uri="{9D8B030D-6E8A-4147-A177-3AD203B41FA5}">
                      <a16:colId xmlns:a16="http://schemas.microsoft.com/office/drawing/2014/main" val="2149542822"/>
                    </a:ext>
                  </a:extLst>
                </a:gridCol>
              </a:tblGrid>
              <a:tr h="0">
                <a:tc rowSpan="2">
                  <a:txBody>
                    <a:bodyPr/>
                    <a:lstStyle/>
                    <a:p>
                      <a:pPr>
                        <a:lnSpc>
                          <a:spcPct val="90000"/>
                        </a:lnSpc>
                      </a:pPr>
                      <a:r>
                        <a:rPr lang="en-GB" sz="1200" noProof="0" dirty="0">
                          <a:latin typeface="Arial" panose="020B0604020202020204" pitchFamily="34" charset="0"/>
                          <a:cs typeface="Arial" panose="020B0604020202020204" pitchFamily="34" charset="0"/>
                        </a:rPr>
                        <a:t>Preferred term, n (%)</a:t>
                      </a:r>
                    </a:p>
                  </a:txBody>
                  <a:tcPr marT="36000" marB="36000">
                    <a:lnB w="38100" cap="flat" cmpd="sng" algn="ctr">
                      <a:solidFill>
                        <a:schemeClr val="bg1"/>
                      </a:solidFill>
                      <a:prstDash val="solid"/>
                      <a:round/>
                      <a:headEnd type="none" w="med" len="med"/>
                      <a:tailEnd type="none" w="med" len="med"/>
                    </a:lnB>
                  </a:tcPr>
                </a:tc>
                <a:tc gridSpan="2">
                  <a:txBody>
                    <a:bodyPr/>
                    <a:lstStyle/>
                    <a:p>
                      <a:r>
                        <a:rPr lang="en-GB" sz="1200" noProof="0">
                          <a:latin typeface="Arial" panose="020B0604020202020204" pitchFamily="34" charset="0"/>
                          <a:cs typeface="Arial" panose="020B0604020202020204" pitchFamily="34" charset="0"/>
                        </a:rPr>
                        <a:t>Lenalidomide-refractory</a:t>
                      </a:r>
                      <a:endParaRPr lang="en-US"/>
                    </a:p>
                  </a:txBody>
                  <a:tcPr marT="36000" marB="36000">
                    <a:lnB w="12700" cap="flat" cmpd="sng" algn="ctr">
                      <a:solidFill>
                        <a:schemeClr val="bg1"/>
                      </a:solidFill>
                      <a:prstDash val="solid"/>
                      <a:round/>
                      <a:headEnd type="none" w="med" len="med"/>
                      <a:tailEnd type="none" w="med" len="med"/>
                    </a:lnB>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24250216"/>
                  </a:ext>
                </a:extLst>
              </a:tr>
              <a:tr h="0">
                <a:tc vMerge="1">
                  <a:txBody>
                    <a:bodyPr/>
                    <a:lstStyle/>
                    <a:p>
                      <a:pPr>
                        <a:lnSpc>
                          <a:spcPct val="90000"/>
                        </a:lnSpc>
                      </a:pPr>
                      <a:endParaRPr lang="en-GB" sz="1200" noProof="0" dirty="0">
                        <a:solidFill>
                          <a:schemeClr val="bg1"/>
                        </a:solidFill>
                        <a:latin typeface="Arial" panose="020B0604020202020204" pitchFamily="34" charset="0"/>
                        <a:cs typeface="Arial" panose="020B0604020202020204" pitchFamily="34" charset="0"/>
                      </a:endParaRP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90000"/>
                        </a:lnSpc>
                      </a:pPr>
                      <a:r>
                        <a:rPr lang="en-GB" sz="1200" b="1" noProof="0" dirty="0" err="1">
                          <a:solidFill>
                            <a:schemeClr val="bg1"/>
                          </a:solidFill>
                          <a:latin typeface="Arial" panose="020B0604020202020204" pitchFamily="34" charset="0"/>
                          <a:cs typeface="Arial" panose="020B0604020202020204" pitchFamily="34" charset="0"/>
                        </a:rPr>
                        <a:t>SVd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(n=53)</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90000"/>
                        </a:lnSpc>
                      </a:pPr>
                      <a:r>
                        <a:rPr lang="en-GB" sz="1200" b="1" noProof="0" dirty="0" err="1">
                          <a:solidFill>
                            <a:schemeClr val="bg1"/>
                          </a:solidFill>
                          <a:latin typeface="Arial" panose="020B0604020202020204" pitchFamily="34" charset="0"/>
                          <a:cs typeface="Arial" panose="020B0604020202020204" pitchFamily="34" charset="0"/>
                        </a:rPr>
                        <a:t>Vd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(n=52)</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18752961"/>
                  </a:ext>
                </a:extLst>
              </a:tr>
              <a:tr h="0">
                <a:tc gridSpan="3">
                  <a:txBody>
                    <a:bodyPr/>
                    <a:lstStyle/>
                    <a:p>
                      <a:pPr>
                        <a:lnSpc>
                          <a:spcPct val="90000"/>
                        </a:lnSpc>
                      </a:pPr>
                      <a:r>
                        <a:rPr lang="en-GB" sz="1200" b="1" noProof="0" dirty="0">
                          <a:latin typeface="Arial" panose="020B0604020202020204" pitchFamily="34" charset="0"/>
                          <a:cs typeface="Arial" panose="020B0604020202020204" pitchFamily="34" charset="0"/>
                        </a:rPr>
                        <a:t>Haematological</a:t>
                      </a:r>
                    </a:p>
                  </a:txBody>
                  <a:tcPr marT="36000" marB="36000">
                    <a:lnT w="38100" cap="flat" cmpd="sng" algn="ctr">
                      <a:solidFill>
                        <a:schemeClr val="bg1"/>
                      </a:solidFill>
                      <a:prstDash val="solid"/>
                      <a:round/>
                      <a:headEnd type="none" w="med" len="med"/>
                      <a:tailEnd type="none" w="med" len="med"/>
                    </a:lnT>
                  </a:tcPr>
                </a:tc>
                <a:tc hMerge="1">
                  <a:txBody>
                    <a:bodyPr/>
                    <a:lstStyle/>
                    <a:p>
                      <a:endParaRPr lang="en-US"/>
                    </a:p>
                  </a:txBody>
                  <a:tcPr>
                    <a:lnT w="38100" cap="flat" cmpd="sng" algn="ctr">
                      <a:solidFill>
                        <a:schemeClr val="bg1"/>
                      </a:solidFill>
                      <a:prstDash val="solid"/>
                      <a:round/>
                      <a:headEnd type="none" w="med" len="med"/>
                      <a:tailEnd type="none" w="med" len="med"/>
                    </a:lnT>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38014069"/>
                  </a:ext>
                </a:extLst>
              </a:tr>
              <a:tr h="0">
                <a:tc>
                  <a:txBody>
                    <a:bodyPr/>
                    <a:lstStyle/>
                    <a:p>
                      <a:pPr marL="0" indent="179388">
                        <a:lnSpc>
                          <a:spcPct val="90000"/>
                        </a:lnSpc>
                        <a:tabLst/>
                      </a:pPr>
                      <a:r>
                        <a:rPr lang="en-GB" sz="1200" noProof="0">
                          <a:latin typeface="Arial" panose="020B0604020202020204" pitchFamily="34" charset="0"/>
                          <a:cs typeface="Arial" panose="020B0604020202020204" pitchFamily="34" charset="0"/>
                        </a:rPr>
                        <a:t>Thrombocytopenia</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24 (45)</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16 (31)</a:t>
                      </a:r>
                    </a:p>
                  </a:txBody>
                  <a:tcPr marT="36000" marB="36000"/>
                </a:tc>
                <a:extLst>
                  <a:ext uri="{0D108BD9-81ED-4DB2-BD59-A6C34878D82A}">
                    <a16:rowId xmlns:a16="http://schemas.microsoft.com/office/drawing/2014/main" val="671944805"/>
                  </a:ext>
                </a:extLst>
              </a:tr>
              <a:tr h="0">
                <a:tc>
                  <a:txBody>
                    <a:bodyPr/>
                    <a:lstStyle/>
                    <a:p>
                      <a:pPr marL="0" indent="179388">
                        <a:lnSpc>
                          <a:spcPct val="90000"/>
                        </a:lnSpc>
                        <a:tabLst/>
                      </a:pPr>
                      <a:r>
                        <a:rPr lang="en-GB" sz="1200" noProof="0" dirty="0">
                          <a:latin typeface="Arial" panose="020B0604020202020204" pitchFamily="34" charset="0"/>
                          <a:cs typeface="Arial" panose="020B0604020202020204" pitchFamily="34" charset="0"/>
                        </a:rPr>
                        <a:t>Anaemia</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4 (8)</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(4)</a:t>
                      </a:r>
                    </a:p>
                  </a:txBody>
                  <a:tcPr marT="36000" marB="36000"/>
                </a:tc>
                <a:extLst>
                  <a:ext uri="{0D108BD9-81ED-4DB2-BD59-A6C34878D82A}">
                    <a16:rowId xmlns:a16="http://schemas.microsoft.com/office/drawing/2014/main" val="219636369"/>
                  </a:ext>
                </a:extLst>
              </a:tr>
              <a:tr h="0">
                <a:tc>
                  <a:txBody>
                    <a:bodyPr/>
                    <a:lstStyle/>
                    <a:p>
                      <a:pPr marL="0" indent="179388">
                        <a:lnSpc>
                          <a:spcPct val="90000"/>
                        </a:lnSpc>
                        <a:tabLst/>
                      </a:pPr>
                      <a:r>
                        <a:rPr lang="en-GB" sz="1200" noProof="0" dirty="0">
                          <a:latin typeface="Arial" panose="020B0604020202020204" pitchFamily="34" charset="0"/>
                          <a:cs typeface="Arial" panose="020B0604020202020204" pitchFamily="34" charset="0"/>
                        </a:rPr>
                        <a:t>Neutropenia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(4)</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 (2)</a:t>
                      </a:r>
                    </a:p>
                  </a:txBody>
                  <a:tcPr marT="36000" marB="36000"/>
                </a:tc>
                <a:extLst>
                  <a:ext uri="{0D108BD9-81ED-4DB2-BD59-A6C34878D82A}">
                    <a16:rowId xmlns:a16="http://schemas.microsoft.com/office/drawing/2014/main" val="3267070999"/>
                  </a:ext>
                </a:extLst>
              </a:tr>
              <a:tr h="0">
                <a:tc gridSpan="3">
                  <a:txBody>
                    <a:bodyPr/>
                    <a:lstStyle/>
                    <a:p>
                      <a:pPr marL="0" marR="0" lvl="0" indent="9525" algn="l" defTabSz="457200" rtl="0" eaLnBrk="1" fontAlgn="auto" latinLnBrk="0" hangingPunct="1">
                        <a:lnSpc>
                          <a:spcPct val="9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Non-haematological</a:t>
                      </a:r>
                    </a:p>
                  </a:txBody>
                  <a:tcPr marT="36000" marB="36000"/>
                </a:tc>
                <a:tc hMerge="1">
                  <a:txBody>
                    <a:bodyPr/>
                    <a:lstStyle/>
                    <a:p>
                      <a:endParaRPr lang="en-US"/>
                    </a:p>
                  </a:txBody>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02885881"/>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Fatigue</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5 (9)</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611724738"/>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Nausea</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5 (9)</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3762971228"/>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Diarrhoea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6 (11)</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746277777"/>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Peripheral neuropathy</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(4)</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4 (8)</a:t>
                      </a:r>
                    </a:p>
                  </a:txBody>
                  <a:tcPr marT="36000" marB="36000"/>
                </a:tc>
                <a:extLst>
                  <a:ext uri="{0D108BD9-81ED-4DB2-BD59-A6C34878D82A}">
                    <a16:rowId xmlns:a16="http://schemas.microsoft.com/office/drawing/2014/main" val="1524381704"/>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Asthenia</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1 (2)</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 (2)</a:t>
                      </a:r>
                    </a:p>
                  </a:txBody>
                  <a:tcPr marT="36000" marB="36000"/>
                </a:tc>
                <a:extLst>
                  <a:ext uri="{0D108BD9-81ED-4DB2-BD59-A6C34878D82A}">
                    <a16:rowId xmlns:a16="http://schemas.microsoft.com/office/drawing/2014/main" val="3252478554"/>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Cataract</a:t>
                      </a:r>
                    </a:p>
                  </a:txBody>
                  <a:tcPr marT="36000" marB="36000"/>
                </a:tc>
                <a:tc>
                  <a:txBody>
                    <a:bodyPr/>
                    <a:lstStyle/>
                    <a:p>
                      <a:pPr>
                        <a:lnSpc>
                          <a:spcPct val="90000"/>
                        </a:lnSpc>
                      </a:pPr>
                      <a:r>
                        <a:rPr lang="en-GB" sz="1200" noProof="0">
                          <a:latin typeface="Arial" panose="020B0604020202020204" pitchFamily="34" charset="0"/>
                          <a:cs typeface="Arial" panose="020B0604020202020204" pitchFamily="34" charset="0"/>
                        </a:rPr>
                        <a:t>7 (13)</a:t>
                      </a: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 (2)</a:t>
                      </a:r>
                    </a:p>
                  </a:txBody>
                  <a:tcPr marT="36000" marB="36000"/>
                </a:tc>
                <a:extLst>
                  <a:ext uri="{0D108BD9-81ED-4DB2-BD59-A6C34878D82A}">
                    <a16:rowId xmlns:a16="http://schemas.microsoft.com/office/drawing/2014/main" val="1573064313"/>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Vomiting</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4 (8)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2811183137"/>
                  </a:ext>
                </a:extLst>
              </a:tr>
            </a:tbl>
          </a:graphicData>
        </a:graphic>
      </p:graphicFrame>
      <p:sp>
        <p:nvSpPr>
          <p:cNvPr id="19" name="Title 18">
            <a:extLst>
              <a:ext uri="{FF2B5EF4-FFF2-40B4-BE49-F238E27FC236}">
                <a16:creationId xmlns:a16="http://schemas.microsoft.com/office/drawing/2014/main" id="{D130CDA5-3A9F-7F78-ABDF-E835E16ECD9C}"/>
              </a:ext>
            </a:extLst>
          </p:cNvPr>
          <p:cNvSpPr>
            <a:spLocks noGrp="1"/>
          </p:cNvSpPr>
          <p:nvPr>
            <p:ph type="title"/>
          </p:nvPr>
        </p:nvSpPr>
        <p:spPr>
          <a:xfrm>
            <a:off x="619125" y="258763"/>
            <a:ext cx="10963275" cy="865187"/>
          </a:xfrm>
        </p:spPr>
        <p:txBody>
          <a:bodyPr>
            <a:normAutofit fontScale="90000"/>
          </a:bodyPr>
          <a:lstStyle/>
          <a:p>
            <a:r>
              <a:rPr lang="en-GB" dirty="0"/>
              <a:t>BOSTON subgroup analyses: </a:t>
            </a:r>
            <a:br>
              <a:rPr lang="en-GB" dirty="0"/>
            </a:br>
            <a:r>
              <a:rPr lang="en-GB" sz="2200" dirty="0">
                <a:solidFill>
                  <a:schemeClr val="accent1"/>
                </a:solidFill>
              </a:rPr>
              <a:t>AE</a:t>
            </a:r>
            <a:r>
              <a:rPr lang="en-GB" sz="2200" cap="none" dirty="0">
                <a:solidFill>
                  <a:schemeClr val="accent1"/>
                </a:solidFill>
              </a:rPr>
              <a:t>s</a:t>
            </a:r>
            <a:r>
              <a:rPr lang="en-GB" sz="2200" dirty="0">
                <a:solidFill>
                  <a:schemeClr val="accent1"/>
                </a:solidFill>
              </a:rPr>
              <a:t> were generally manageable and safety profiles were similar across the subgroups</a:t>
            </a:r>
            <a:endParaRPr lang="en-GB" dirty="0">
              <a:solidFill>
                <a:schemeClr val="accent1"/>
              </a:solidFill>
            </a:endParaRPr>
          </a:p>
        </p:txBody>
      </p:sp>
      <p:sp>
        <p:nvSpPr>
          <p:cNvPr id="11" name="Slide Number Placeholder 3">
            <a:extLst>
              <a:ext uri="{FF2B5EF4-FFF2-40B4-BE49-F238E27FC236}">
                <a16:creationId xmlns:a16="http://schemas.microsoft.com/office/drawing/2014/main" id="{B889C7FC-6912-3267-A922-8DDD0173D1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4" name="Content Placeholder 3">
            <a:extLst>
              <a:ext uri="{FF2B5EF4-FFF2-40B4-BE49-F238E27FC236}">
                <a16:creationId xmlns:a16="http://schemas.microsoft.com/office/drawing/2014/main" id="{FA998197-2559-E448-86B8-32FEC832503A}"/>
              </a:ext>
            </a:extLst>
          </p:cNvPr>
          <p:cNvSpPr>
            <a:spLocks noGrp="1"/>
          </p:cNvSpPr>
          <p:nvPr>
            <p:ph sz="quarter" idx="15"/>
          </p:nvPr>
        </p:nvSpPr>
        <p:spPr>
          <a:xfrm>
            <a:off x="620712" y="6356350"/>
            <a:ext cx="10443839" cy="365125"/>
          </a:xfrm>
        </p:spPr>
        <p:txBody>
          <a:bodyPr>
            <a:noAutofit/>
          </a:bodyPr>
          <a:lstStyle/>
          <a:p>
            <a:r>
              <a:rPr lang="en-GB" dirty="0"/>
              <a:t>AE, adverse event; LOT, line of therapy; </a:t>
            </a:r>
            <a:r>
              <a:rPr lang="en-GB" dirty="0" err="1"/>
              <a:t>SVd</a:t>
            </a:r>
            <a:r>
              <a:rPr lang="en-GB" dirty="0"/>
              <a:t>, </a:t>
            </a:r>
            <a:r>
              <a:rPr lang="en-GB" dirty="0" err="1"/>
              <a:t>selinexor</a:t>
            </a:r>
            <a:r>
              <a:rPr lang="en-GB" dirty="0"/>
              <a:t>, bortezomib, dexamethasone; TRAEs, treatment-related adverse events; </a:t>
            </a:r>
            <a:r>
              <a:rPr lang="en-GB" dirty="0" err="1"/>
              <a:t>Vd</a:t>
            </a:r>
            <a:r>
              <a:rPr lang="en-GB" dirty="0"/>
              <a:t>, bortezomib, dexamethasone</a:t>
            </a:r>
          </a:p>
          <a:p>
            <a:r>
              <a:rPr lang="en-GB" dirty="0" err="1"/>
              <a:t>Mateos</a:t>
            </a:r>
            <a:r>
              <a:rPr lang="en-GB" dirty="0"/>
              <a:t> MV, et al. </a:t>
            </a:r>
            <a:r>
              <a:rPr lang="en-GB" dirty="0" err="1"/>
              <a:t>Eur</a:t>
            </a:r>
            <a:r>
              <a:rPr lang="en-GB" dirty="0"/>
              <a:t> J </a:t>
            </a:r>
            <a:r>
              <a:rPr lang="en-GB" dirty="0" err="1"/>
              <a:t>Haematol</a:t>
            </a:r>
            <a:r>
              <a:rPr lang="en-GB" dirty="0"/>
              <a:t>. 2024;1-11</a:t>
            </a:r>
          </a:p>
        </p:txBody>
      </p:sp>
      <p:sp>
        <p:nvSpPr>
          <p:cNvPr id="8" name="Text Placeholder 7">
            <a:extLst>
              <a:ext uri="{FF2B5EF4-FFF2-40B4-BE49-F238E27FC236}">
                <a16:creationId xmlns:a16="http://schemas.microsoft.com/office/drawing/2014/main" id="{4ED3E2ED-24FF-A8B6-788C-4240918A8971}"/>
              </a:ext>
            </a:extLst>
          </p:cNvPr>
          <p:cNvSpPr>
            <a:spLocks noGrp="1"/>
          </p:cNvSpPr>
          <p:nvPr>
            <p:ph type="body" sz="quarter" idx="4294967295"/>
          </p:nvPr>
        </p:nvSpPr>
        <p:spPr>
          <a:xfrm>
            <a:off x="5532955" y="1772880"/>
            <a:ext cx="4467175" cy="576000"/>
          </a:xfrm>
        </p:spPr>
        <p:txBody>
          <a:bodyPr>
            <a:normAutofit/>
          </a:bodyPr>
          <a:lstStyle/>
          <a:p>
            <a:pPr marL="0" indent="0" algn="ctr">
              <a:buNone/>
            </a:pPr>
            <a:r>
              <a:rPr lang="en-US" sz="1600" b="1" dirty="0">
                <a:solidFill>
                  <a:schemeClr val="accent1"/>
                </a:solidFill>
              </a:rPr>
              <a:t>Grade 3-4 TRAE</a:t>
            </a:r>
            <a:r>
              <a:rPr lang="en-US" sz="1600" b="1" cap="none" dirty="0">
                <a:solidFill>
                  <a:schemeClr val="accent1"/>
                </a:solidFill>
              </a:rPr>
              <a:t>s</a:t>
            </a:r>
            <a:r>
              <a:rPr lang="en-US" sz="1600" b="1" dirty="0">
                <a:solidFill>
                  <a:schemeClr val="accent1"/>
                </a:solidFill>
              </a:rPr>
              <a:t> occurring in &gt;5% </a:t>
            </a:r>
            <a:br>
              <a:rPr lang="en-US" sz="1600" b="1" dirty="0">
                <a:solidFill>
                  <a:schemeClr val="accent1"/>
                </a:solidFill>
              </a:rPr>
            </a:br>
            <a:r>
              <a:rPr lang="en-US" sz="1600" b="1" dirty="0">
                <a:solidFill>
                  <a:schemeClr val="accent1"/>
                </a:solidFill>
              </a:rPr>
              <a:t>of patients with one prior LOT</a:t>
            </a:r>
          </a:p>
        </p:txBody>
      </p:sp>
      <p:graphicFrame>
        <p:nvGraphicFramePr>
          <p:cNvPr id="17" name="Content Placeholder 9">
            <a:extLst>
              <a:ext uri="{FF2B5EF4-FFF2-40B4-BE49-F238E27FC236}">
                <a16:creationId xmlns:a16="http://schemas.microsoft.com/office/drawing/2014/main" id="{03C8A321-9F7A-9FAB-4FC2-B3821D304554}"/>
              </a:ext>
            </a:extLst>
          </p:cNvPr>
          <p:cNvGraphicFramePr>
            <a:graphicFrameLocks/>
          </p:cNvGraphicFramePr>
          <p:nvPr>
            <p:extLst>
              <p:ext uri="{D42A27DB-BD31-4B8C-83A1-F6EECF244321}">
                <p14:modId xmlns:p14="http://schemas.microsoft.com/office/powerpoint/2010/main" val="2169668609"/>
              </p:ext>
            </p:extLst>
          </p:nvPr>
        </p:nvGraphicFramePr>
        <p:xfrm>
          <a:off x="5532955" y="2348880"/>
          <a:ext cx="4467175" cy="3495168"/>
        </p:xfrm>
        <a:graphic>
          <a:graphicData uri="http://schemas.openxmlformats.org/drawingml/2006/table">
            <a:tbl>
              <a:tblPr firstRow="1" bandRow="1">
                <a:tableStyleId>{5C22544A-7EE6-4342-B048-85BDC9FD1C3A}</a:tableStyleId>
              </a:tblPr>
              <a:tblGrid>
                <a:gridCol w="2234927">
                  <a:extLst>
                    <a:ext uri="{9D8B030D-6E8A-4147-A177-3AD203B41FA5}">
                      <a16:colId xmlns:a16="http://schemas.microsoft.com/office/drawing/2014/main" val="1642280091"/>
                    </a:ext>
                  </a:extLst>
                </a:gridCol>
                <a:gridCol w="1116124">
                  <a:extLst>
                    <a:ext uri="{9D8B030D-6E8A-4147-A177-3AD203B41FA5}">
                      <a16:colId xmlns:a16="http://schemas.microsoft.com/office/drawing/2014/main" val="3181386382"/>
                    </a:ext>
                  </a:extLst>
                </a:gridCol>
                <a:gridCol w="1116124">
                  <a:extLst>
                    <a:ext uri="{9D8B030D-6E8A-4147-A177-3AD203B41FA5}">
                      <a16:colId xmlns:a16="http://schemas.microsoft.com/office/drawing/2014/main" val="2149542822"/>
                    </a:ext>
                  </a:extLst>
                </a:gridCol>
              </a:tblGrid>
              <a:tr h="0">
                <a:tc rowSpan="2">
                  <a:txBody>
                    <a:bodyPr/>
                    <a:lstStyle/>
                    <a:p>
                      <a:pPr>
                        <a:lnSpc>
                          <a:spcPct val="90000"/>
                        </a:lnSpc>
                      </a:pPr>
                      <a:r>
                        <a:rPr lang="en-GB" sz="1200" noProof="0" dirty="0">
                          <a:latin typeface="Arial" panose="020B0604020202020204" pitchFamily="34" charset="0"/>
                          <a:cs typeface="Arial" panose="020B0604020202020204" pitchFamily="34" charset="0"/>
                        </a:rPr>
                        <a:t>Preferred term, n (%)</a:t>
                      </a:r>
                    </a:p>
                  </a:txBody>
                  <a:tcPr marT="36000" marB="36000">
                    <a:lnB w="38100" cap="flat" cmpd="sng" algn="ctr">
                      <a:solidFill>
                        <a:schemeClr val="bg1"/>
                      </a:solidFill>
                      <a:prstDash val="solid"/>
                      <a:round/>
                      <a:headEnd type="none" w="med" len="med"/>
                      <a:tailEnd type="none" w="med" len="med"/>
                    </a:lnB>
                  </a:tcPr>
                </a:tc>
                <a:tc gridSpan="2">
                  <a:txBody>
                    <a:bodyPr/>
                    <a:lstStyle/>
                    <a:p>
                      <a:r>
                        <a:rPr lang="en-GB" sz="1200" noProof="0" dirty="0">
                          <a:latin typeface="Arial" panose="020B0604020202020204" pitchFamily="34" charset="0"/>
                          <a:cs typeface="Arial" panose="020B0604020202020204" pitchFamily="34" charset="0"/>
                        </a:rPr>
                        <a:t>One prior LOT</a:t>
                      </a:r>
                      <a:endParaRPr lang="en-US" dirty="0"/>
                    </a:p>
                  </a:txBody>
                  <a:tcPr marT="36000" marB="36000">
                    <a:lnB w="12700" cap="flat" cmpd="sng" algn="ctr">
                      <a:solidFill>
                        <a:schemeClr val="bg1"/>
                      </a:solidFill>
                      <a:prstDash val="solid"/>
                      <a:round/>
                      <a:headEnd type="none" w="med" len="med"/>
                      <a:tailEnd type="none" w="med" len="med"/>
                    </a:lnB>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24250216"/>
                  </a:ext>
                </a:extLst>
              </a:tr>
              <a:tr h="0">
                <a:tc vMerge="1">
                  <a:txBody>
                    <a:bodyPr/>
                    <a:lstStyle/>
                    <a:p>
                      <a:pPr>
                        <a:lnSpc>
                          <a:spcPct val="90000"/>
                        </a:lnSpc>
                      </a:pPr>
                      <a:endParaRPr lang="en-GB" sz="1200" noProof="0" dirty="0">
                        <a:solidFill>
                          <a:schemeClr val="bg1"/>
                        </a:solidFill>
                        <a:latin typeface="Arial" panose="020B0604020202020204" pitchFamily="34" charset="0"/>
                        <a:cs typeface="Arial" panose="020B0604020202020204" pitchFamily="34" charset="0"/>
                      </a:endParaRP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90000"/>
                        </a:lnSpc>
                      </a:pPr>
                      <a:r>
                        <a:rPr lang="en-GB" sz="1200" b="1" noProof="0" dirty="0" err="1">
                          <a:solidFill>
                            <a:schemeClr val="bg1"/>
                          </a:solidFill>
                          <a:latin typeface="Arial" panose="020B0604020202020204" pitchFamily="34" charset="0"/>
                          <a:cs typeface="Arial" panose="020B0604020202020204" pitchFamily="34" charset="0"/>
                        </a:rPr>
                        <a:t>SVd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(n=99)</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90000"/>
                        </a:lnSpc>
                      </a:pPr>
                      <a:r>
                        <a:rPr lang="en-GB" sz="1200" b="1" noProof="0" dirty="0" err="1">
                          <a:solidFill>
                            <a:schemeClr val="bg1"/>
                          </a:solidFill>
                          <a:latin typeface="Arial" panose="020B0604020202020204" pitchFamily="34" charset="0"/>
                          <a:cs typeface="Arial" panose="020B0604020202020204" pitchFamily="34" charset="0"/>
                        </a:rPr>
                        <a:t>Vd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(n=99)</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18752961"/>
                  </a:ext>
                </a:extLst>
              </a:tr>
              <a:tr h="0">
                <a:tc gridSpan="3">
                  <a:txBody>
                    <a:bodyPr/>
                    <a:lstStyle/>
                    <a:p>
                      <a:pPr>
                        <a:lnSpc>
                          <a:spcPct val="90000"/>
                        </a:lnSpc>
                      </a:pPr>
                      <a:r>
                        <a:rPr lang="en-GB" sz="1200" b="1" noProof="0" dirty="0">
                          <a:latin typeface="Arial" panose="020B0604020202020204" pitchFamily="34" charset="0"/>
                          <a:cs typeface="Arial" panose="020B0604020202020204" pitchFamily="34" charset="0"/>
                        </a:rPr>
                        <a:t>Haematological</a:t>
                      </a:r>
                    </a:p>
                  </a:txBody>
                  <a:tcPr marT="36000" marB="36000">
                    <a:lnT w="38100" cap="flat" cmpd="sng" algn="ctr">
                      <a:solidFill>
                        <a:schemeClr val="bg1"/>
                      </a:solidFill>
                      <a:prstDash val="solid"/>
                      <a:round/>
                      <a:headEnd type="none" w="med" len="med"/>
                      <a:tailEnd type="none" w="med" len="med"/>
                    </a:lnT>
                  </a:tcPr>
                </a:tc>
                <a:tc hMerge="1">
                  <a:txBody>
                    <a:bodyPr/>
                    <a:lstStyle/>
                    <a:p>
                      <a:endParaRPr lang="en-US"/>
                    </a:p>
                  </a:txBody>
                  <a:tcPr>
                    <a:lnT w="38100" cap="flat" cmpd="sng" algn="ctr">
                      <a:solidFill>
                        <a:schemeClr val="bg1"/>
                      </a:solidFill>
                      <a:prstDash val="solid"/>
                      <a:round/>
                      <a:headEnd type="none" w="med" len="med"/>
                      <a:tailEnd type="none" w="med" len="med"/>
                    </a:lnT>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38014069"/>
                  </a:ext>
                </a:extLst>
              </a:tr>
              <a:tr h="0">
                <a:tc>
                  <a:txBody>
                    <a:bodyPr/>
                    <a:lstStyle/>
                    <a:p>
                      <a:pPr marL="0" indent="179388">
                        <a:lnSpc>
                          <a:spcPct val="90000"/>
                        </a:lnSpc>
                        <a:tabLst/>
                      </a:pPr>
                      <a:r>
                        <a:rPr lang="en-GB" sz="1200" noProof="0">
                          <a:latin typeface="Arial" panose="020B0604020202020204" pitchFamily="34" charset="0"/>
                          <a:cs typeface="Arial" panose="020B0604020202020204" pitchFamily="34" charset="0"/>
                        </a:rPr>
                        <a:t>Thrombocytopenia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37 (37)</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16 (16)</a:t>
                      </a:r>
                    </a:p>
                  </a:txBody>
                  <a:tcPr marT="36000" marB="36000"/>
                </a:tc>
                <a:extLst>
                  <a:ext uri="{0D108BD9-81ED-4DB2-BD59-A6C34878D82A}">
                    <a16:rowId xmlns:a16="http://schemas.microsoft.com/office/drawing/2014/main" val="671944805"/>
                  </a:ext>
                </a:extLst>
              </a:tr>
              <a:tr h="0">
                <a:tc>
                  <a:txBody>
                    <a:bodyPr/>
                    <a:lstStyle/>
                    <a:p>
                      <a:pPr marL="0" indent="179388">
                        <a:lnSpc>
                          <a:spcPct val="90000"/>
                        </a:lnSpc>
                        <a:tabLst/>
                      </a:pPr>
                      <a:r>
                        <a:rPr lang="en-GB" sz="1200" noProof="0" dirty="0">
                          <a:latin typeface="Arial" panose="020B0604020202020204" pitchFamily="34" charset="0"/>
                          <a:cs typeface="Arial" panose="020B0604020202020204" pitchFamily="34" charset="0"/>
                        </a:rPr>
                        <a:t>Anaemia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5 (5)</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(2)</a:t>
                      </a:r>
                    </a:p>
                  </a:txBody>
                  <a:tcPr marT="36000" marB="36000"/>
                </a:tc>
                <a:extLst>
                  <a:ext uri="{0D108BD9-81ED-4DB2-BD59-A6C34878D82A}">
                    <a16:rowId xmlns:a16="http://schemas.microsoft.com/office/drawing/2014/main" val="219636369"/>
                  </a:ext>
                </a:extLst>
              </a:tr>
              <a:tr h="0">
                <a:tc>
                  <a:txBody>
                    <a:bodyPr/>
                    <a:lstStyle/>
                    <a:p>
                      <a:pPr marL="0" indent="179388">
                        <a:lnSpc>
                          <a:spcPct val="90000"/>
                        </a:lnSpc>
                        <a:tabLst/>
                      </a:pPr>
                      <a:r>
                        <a:rPr lang="en-GB" sz="1200" noProof="0" dirty="0">
                          <a:latin typeface="Arial" panose="020B0604020202020204" pitchFamily="34" charset="0"/>
                          <a:cs typeface="Arial" panose="020B0604020202020204" pitchFamily="34" charset="0"/>
                        </a:rPr>
                        <a:t>Neutropenia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9 (9)</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(2)</a:t>
                      </a:r>
                    </a:p>
                  </a:txBody>
                  <a:tcPr marT="36000" marB="36000"/>
                </a:tc>
                <a:extLst>
                  <a:ext uri="{0D108BD9-81ED-4DB2-BD59-A6C34878D82A}">
                    <a16:rowId xmlns:a16="http://schemas.microsoft.com/office/drawing/2014/main" val="3267070999"/>
                  </a:ext>
                </a:extLst>
              </a:tr>
              <a:tr h="0">
                <a:tc gridSpan="3">
                  <a:txBody>
                    <a:bodyPr/>
                    <a:lstStyle/>
                    <a:p>
                      <a:pPr marL="0" marR="0" lvl="0" indent="9525" algn="l" defTabSz="457200" rtl="0" eaLnBrk="1" fontAlgn="auto" latinLnBrk="0" hangingPunct="1">
                        <a:lnSpc>
                          <a:spcPct val="9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Non-haematological</a:t>
                      </a:r>
                    </a:p>
                  </a:txBody>
                  <a:tcPr marT="36000" marB="36000"/>
                </a:tc>
                <a:tc hMerge="1">
                  <a:txBody>
                    <a:bodyPr/>
                    <a:lstStyle/>
                    <a:p>
                      <a:endParaRPr lang="en-US"/>
                    </a:p>
                  </a:txBody>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02885881"/>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Fatigue</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12 (12)</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611724738"/>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Nausea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8 (8)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3762971228"/>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Diarrhoea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3 (3)</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746277777"/>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Peripheral neuropathy</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6 (6)</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9 (9)</a:t>
                      </a:r>
                    </a:p>
                  </a:txBody>
                  <a:tcPr marT="36000" marB="36000"/>
                </a:tc>
                <a:extLst>
                  <a:ext uri="{0D108BD9-81ED-4DB2-BD59-A6C34878D82A}">
                    <a16:rowId xmlns:a16="http://schemas.microsoft.com/office/drawing/2014/main" val="1524381704"/>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Asthenia</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9 (9)</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 (2)</a:t>
                      </a:r>
                    </a:p>
                  </a:txBody>
                  <a:tcPr marT="36000" marB="36000"/>
                </a:tc>
                <a:extLst>
                  <a:ext uri="{0D108BD9-81ED-4DB2-BD59-A6C34878D82A}">
                    <a16:rowId xmlns:a16="http://schemas.microsoft.com/office/drawing/2014/main" val="3252478554"/>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Cataract</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8 (8)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573064313"/>
                  </a:ext>
                </a:extLst>
              </a:tr>
              <a:tr h="0">
                <a:tc>
                  <a:txBody>
                    <a:bodyPr/>
                    <a:lstStyle/>
                    <a:p>
                      <a:pPr marL="0" marR="0" lvl="0" indent="17938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Vomiting</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5 (5)</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2811183137"/>
                  </a:ext>
                </a:extLst>
              </a:tr>
            </a:tbl>
          </a:graphicData>
        </a:graphic>
      </p:graphicFrame>
      <p:sp>
        <p:nvSpPr>
          <p:cNvPr id="18" name="Text Placeholder 7">
            <a:extLst>
              <a:ext uri="{FF2B5EF4-FFF2-40B4-BE49-F238E27FC236}">
                <a16:creationId xmlns:a16="http://schemas.microsoft.com/office/drawing/2014/main" id="{411CA2C6-A4DD-3FAF-7DAB-0E778D7F2C73}"/>
              </a:ext>
            </a:extLst>
          </p:cNvPr>
          <p:cNvSpPr txBox="1">
            <a:spLocks/>
          </p:cNvSpPr>
          <p:nvPr/>
        </p:nvSpPr>
        <p:spPr>
          <a:xfrm>
            <a:off x="619125" y="1772880"/>
            <a:ext cx="4467175" cy="576000"/>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rPr>
              <a:t>Grade 3-4 TRAEs occurring in &gt;5% of lenalidomide-refractory patients</a:t>
            </a:r>
          </a:p>
        </p:txBody>
      </p:sp>
    </p:spTree>
    <p:extLst>
      <p:ext uri="{BB962C8B-B14F-4D97-AF65-F5344CB8AC3E}">
        <p14:creationId xmlns:p14="http://schemas.microsoft.com/office/powerpoint/2010/main" val="5264160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7">
            <a:extLst>
              <a:ext uri="{FF2B5EF4-FFF2-40B4-BE49-F238E27FC236}">
                <a16:creationId xmlns:a16="http://schemas.microsoft.com/office/drawing/2014/main" id="{3089FFA5-89EB-D458-ABE5-2F137BC80DD2}"/>
              </a:ext>
            </a:extLst>
          </p:cNvPr>
          <p:cNvSpPr/>
          <p:nvPr/>
        </p:nvSpPr>
        <p:spPr>
          <a:xfrm>
            <a:off x="620713" y="1451666"/>
            <a:ext cx="9075687" cy="3773542"/>
          </a:xfrm>
          <a:prstGeom prst="roundRect">
            <a:avLst>
              <a:gd name="adj" fmla="val 2699"/>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Conclusions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14" name="Content Placeholder 13">
            <a:extLst>
              <a:ext uri="{FF2B5EF4-FFF2-40B4-BE49-F238E27FC236}">
                <a16:creationId xmlns:a16="http://schemas.microsoft.com/office/drawing/2014/main" id="{17C1C278-5777-26A1-8D95-D170F4E32291}"/>
              </a:ext>
            </a:extLst>
          </p:cNvPr>
          <p:cNvSpPr>
            <a:spLocks noGrp="1"/>
          </p:cNvSpPr>
          <p:nvPr>
            <p:ph sz="quarter" idx="15"/>
          </p:nvPr>
        </p:nvSpPr>
        <p:spPr/>
        <p:txBody>
          <a:bodyPr anchor="b" anchorCtr="0"/>
          <a:lstStyle/>
          <a:p>
            <a:r>
              <a:rPr lang="en-GB" dirty="0">
                <a:solidFill>
                  <a:schemeClr val="tx2"/>
                </a:solidFill>
              </a:rPr>
              <a:t>Expert view</a:t>
            </a:r>
          </a:p>
          <a:p>
            <a:r>
              <a:rPr lang="en-GB" dirty="0">
                <a:solidFill>
                  <a:schemeClr val="tx2"/>
                </a:solidFill>
              </a:rPr>
              <a:t>ASCT, autologous stem cell transplant; </a:t>
            </a:r>
            <a:r>
              <a:rPr lang="en-GB" dirty="0" err="1">
                <a:solidFill>
                  <a:schemeClr val="tx2"/>
                </a:solidFill>
              </a:rPr>
              <a:t>DKd</a:t>
            </a:r>
            <a:r>
              <a:rPr lang="en-GB" dirty="0">
                <a:solidFill>
                  <a:schemeClr val="tx2"/>
                </a:solidFill>
              </a:rPr>
              <a:t>, daratumumab, carfilzomib, dexamethasone; </a:t>
            </a:r>
            <a:r>
              <a:rPr lang="en-GB" dirty="0" err="1">
                <a:solidFill>
                  <a:schemeClr val="tx2"/>
                </a:solidFill>
              </a:rPr>
              <a:t>DPd</a:t>
            </a:r>
            <a:r>
              <a:rPr lang="en-GB" dirty="0">
                <a:solidFill>
                  <a:schemeClr val="tx2"/>
                </a:solidFill>
              </a:rPr>
              <a:t>, daratumumab, pomalidomide; </a:t>
            </a:r>
            <a:r>
              <a:rPr lang="en-GB" dirty="0" err="1">
                <a:solidFill>
                  <a:schemeClr val="tx2"/>
                </a:solidFill>
              </a:rPr>
              <a:t>DRd</a:t>
            </a:r>
            <a:r>
              <a:rPr lang="en-GB" dirty="0">
                <a:solidFill>
                  <a:schemeClr val="tx2"/>
                </a:solidFill>
              </a:rPr>
              <a:t>, daratumumab, lenalidomide, </a:t>
            </a:r>
            <a:r>
              <a:rPr lang="en-GB" dirty="0" err="1">
                <a:solidFill>
                  <a:schemeClr val="tx2"/>
                </a:solidFill>
              </a:rPr>
              <a:t>dexamethasome</a:t>
            </a:r>
            <a:r>
              <a:rPr lang="en-GB" dirty="0">
                <a:solidFill>
                  <a:schemeClr val="tx2"/>
                </a:solidFill>
              </a:rPr>
              <a:t>; D-VMP, daratumumab, bortezomib, melphalan, prednisone; </a:t>
            </a:r>
            <a:r>
              <a:rPr lang="en-GB" dirty="0" err="1">
                <a:solidFill>
                  <a:schemeClr val="tx2"/>
                </a:solidFill>
              </a:rPr>
              <a:t>EloPd</a:t>
            </a:r>
            <a:r>
              <a:rPr lang="en-GB" dirty="0">
                <a:solidFill>
                  <a:schemeClr val="tx2"/>
                </a:solidFill>
              </a:rPr>
              <a:t>, </a:t>
            </a:r>
            <a:r>
              <a:rPr lang="en-GB" dirty="0" err="1">
                <a:solidFill>
                  <a:schemeClr val="tx2"/>
                </a:solidFill>
              </a:rPr>
              <a:t>elotuzumab</a:t>
            </a:r>
            <a:r>
              <a:rPr lang="en-GB" dirty="0">
                <a:solidFill>
                  <a:schemeClr val="tx2"/>
                </a:solidFill>
              </a:rPr>
              <a:t>, pomalidomide; </a:t>
            </a:r>
            <a:r>
              <a:rPr lang="en-GB" dirty="0" err="1">
                <a:solidFill>
                  <a:schemeClr val="tx2"/>
                </a:solidFill>
              </a:rPr>
              <a:t>ERd</a:t>
            </a:r>
            <a:r>
              <a:rPr lang="en-GB" dirty="0">
                <a:solidFill>
                  <a:schemeClr val="tx2"/>
                </a:solidFill>
              </a:rPr>
              <a:t>, </a:t>
            </a:r>
            <a:r>
              <a:rPr lang="en-GB" dirty="0" err="1">
                <a:solidFill>
                  <a:schemeClr val="tx2"/>
                </a:solidFill>
              </a:rPr>
              <a:t>elotuzumab</a:t>
            </a:r>
            <a:r>
              <a:rPr lang="en-GB" dirty="0">
                <a:solidFill>
                  <a:schemeClr val="tx2"/>
                </a:solidFill>
              </a:rPr>
              <a:t>, lenalidomide, dexamethasone; </a:t>
            </a:r>
            <a:r>
              <a:rPr lang="en-GB" dirty="0" err="1">
                <a:solidFill>
                  <a:schemeClr val="tx2"/>
                </a:solidFill>
              </a:rPr>
              <a:t>IsaKd</a:t>
            </a:r>
            <a:r>
              <a:rPr lang="en-GB" dirty="0">
                <a:solidFill>
                  <a:schemeClr val="tx2"/>
                </a:solidFill>
              </a:rPr>
              <a:t>, </a:t>
            </a:r>
            <a:r>
              <a:rPr lang="en-GB" dirty="0" err="1">
                <a:solidFill>
                  <a:schemeClr val="tx2"/>
                </a:solidFill>
              </a:rPr>
              <a:t>isatuximab</a:t>
            </a:r>
            <a:r>
              <a:rPr lang="en-GB" dirty="0">
                <a:solidFill>
                  <a:schemeClr val="tx2"/>
                </a:solidFill>
              </a:rPr>
              <a:t>, carfilzomib, dexamethasone; </a:t>
            </a:r>
            <a:r>
              <a:rPr lang="en-GB" dirty="0" err="1">
                <a:solidFill>
                  <a:schemeClr val="tx2"/>
                </a:solidFill>
              </a:rPr>
              <a:t>IsaPd</a:t>
            </a:r>
            <a:r>
              <a:rPr lang="en-GB" dirty="0">
                <a:solidFill>
                  <a:schemeClr val="tx2"/>
                </a:solidFill>
              </a:rPr>
              <a:t>, </a:t>
            </a:r>
            <a:r>
              <a:rPr lang="en-GB" dirty="0" err="1">
                <a:solidFill>
                  <a:schemeClr val="tx2"/>
                </a:solidFill>
              </a:rPr>
              <a:t>isatuximab</a:t>
            </a:r>
            <a:r>
              <a:rPr lang="en-GB" dirty="0">
                <a:solidFill>
                  <a:schemeClr val="tx2"/>
                </a:solidFill>
              </a:rPr>
              <a:t>, pomalidomide; </a:t>
            </a:r>
            <a:r>
              <a:rPr lang="en-GB" dirty="0" err="1">
                <a:solidFill>
                  <a:schemeClr val="tx2"/>
                </a:solidFill>
              </a:rPr>
              <a:t>Kd</a:t>
            </a:r>
            <a:r>
              <a:rPr lang="en-GB" dirty="0">
                <a:solidFill>
                  <a:schemeClr val="tx2"/>
                </a:solidFill>
              </a:rPr>
              <a:t>, carfilzomib, dexamethasone; </a:t>
            </a:r>
            <a:r>
              <a:rPr lang="en-GB" dirty="0" err="1">
                <a:solidFill>
                  <a:schemeClr val="tx2"/>
                </a:solidFill>
              </a:rPr>
              <a:t>KRd</a:t>
            </a:r>
            <a:r>
              <a:rPr lang="en-GB" dirty="0">
                <a:solidFill>
                  <a:schemeClr val="tx2"/>
                </a:solidFill>
              </a:rPr>
              <a:t>, carfilzomib, lenalidomide, dexamethasone; Len, lenalidomide; Pd, pomalidomide; </a:t>
            </a:r>
            <a:r>
              <a:rPr lang="en-GB" dirty="0" err="1">
                <a:solidFill>
                  <a:schemeClr val="tx2"/>
                </a:solidFill>
              </a:rPr>
              <a:t>PVd</a:t>
            </a:r>
            <a:r>
              <a:rPr lang="en-GB" dirty="0">
                <a:solidFill>
                  <a:schemeClr val="tx2"/>
                </a:solidFill>
              </a:rPr>
              <a:t>, pomalidomide, bortezomib, and dexamethasone; Rd, lenalidomide, dexamethasone; </a:t>
            </a:r>
            <a:r>
              <a:rPr lang="en-GB" dirty="0" err="1">
                <a:solidFill>
                  <a:schemeClr val="tx2"/>
                </a:solidFill>
              </a:rPr>
              <a:t>SVd</a:t>
            </a:r>
            <a:r>
              <a:rPr lang="en-GB" dirty="0">
                <a:solidFill>
                  <a:schemeClr val="tx2"/>
                </a:solidFill>
              </a:rPr>
              <a:t>, </a:t>
            </a:r>
            <a:r>
              <a:rPr lang="en-GB" dirty="0" err="1">
                <a:solidFill>
                  <a:schemeClr val="tx2"/>
                </a:solidFill>
              </a:rPr>
              <a:t>selinexor</a:t>
            </a:r>
            <a:r>
              <a:rPr lang="en-GB" dirty="0">
                <a:solidFill>
                  <a:schemeClr val="tx2"/>
                </a:solidFill>
              </a:rPr>
              <a:t>, bortezomib, dexamethasone; V, bortezomib</a:t>
            </a:r>
          </a:p>
        </p:txBody>
      </p:sp>
      <p:sp>
        <p:nvSpPr>
          <p:cNvPr id="6" name="Content Placeholder 5">
            <a:extLst>
              <a:ext uri="{FF2B5EF4-FFF2-40B4-BE49-F238E27FC236}">
                <a16:creationId xmlns:a16="http://schemas.microsoft.com/office/drawing/2014/main" id="{6D6EEEC4-68E5-8DA7-16B3-B3C3D9219A42}"/>
              </a:ext>
            </a:extLst>
          </p:cNvPr>
          <p:cNvSpPr>
            <a:spLocks noGrp="1"/>
          </p:cNvSpPr>
          <p:nvPr>
            <p:ph sz="quarter" idx="12"/>
          </p:nvPr>
        </p:nvSpPr>
        <p:spPr>
          <a:xfrm>
            <a:off x="839416" y="1819485"/>
            <a:ext cx="2664296" cy="4249992"/>
          </a:xfrm>
        </p:spPr>
        <p:txBody>
          <a:bodyPr/>
          <a:lstStyle/>
          <a:p>
            <a:r>
              <a:rPr lang="en-GB" dirty="0">
                <a:solidFill>
                  <a:schemeClr val="tx1"/>
                </a:solidFill>
              </a:rPr>
              <a:t>(V)Rd/ASCT-Len</a:t>
            </a:r>
          </a:p>
          <a:p>
            <a:endParaRPr lang="en-GB" dirty="0">
              <a:solidFill>
                <a:schemeClr val="tx1"/>
              </a:solidFill>
            </a:endParaRPr>
          </a:p>
          <a:p>
            <a:r>
              <a:rPr lang="en-GB" dirty="0">
                <a:solidFill>
                  <a:schemeClr val="tx1"/>
                </a:solidFill>
              </a:rPr>
              <a:t>D-VMP</a:t>
            </a:r>
          </a:p>
          <a:p>
            <a:endParaRPr lang="en-GB" dirty="0">
              <a:solidFill>
                <a:schemeClr val="tx1"/>
              </a:solidFill>
            </a:endParaRPr>
          </a:p>
          <a:p>
            <a:endParaRPr lang="en-GB" dirty="0">
              <a:solidFill>
                <a:schemeClr val="tx1"/>
              </a:solidFill>
            </a:endParaRPr>
          </a:p>
          <a:p>
            <a:r>
              <a:rPr lang="en-GB" dirty="0" err="1">
                <a:solidFill>
                  <a:schemeClr val="tx1"/>
                </a:solidFill>
              </a:rPr>
              <a:t>DRd</a:t>
            </a:r>
            <a:endParaRPr lang="en-GB" dirty="0">
              <a:solidFill>
                <a:schemeClr val="tx1"/>
              </a:solidFill>
            </a:endParaRPr>
          </a:p>
        </p:txBody>
      </p:sp>
      <p:sp>
        <p:nvSpPr>
          <p:cNvPr id="7" name="Down Arrow 34">
            <a:extLst>
              <a:ext uri="{FF2B5EF4-FFF2-40B4-BE49-F238E27FC236}">
                <a16:creationId xmlns:a16="http://schemas.microsoft.com/office/drawing/2014/main" id="{4B235E23-11CA-6288-D21B-D89FD3E8F46A}"/>
              </a:ext>
            </a:extLst>
          </p:cNvPr>
          <p:cNvSpPr/>
          <p:nvPr/>
        </p:nvSpPr>
        <p:spPr>
          <a:xfrm rot="16200000">
            <a:off x="2752522" y="2823454"/>
            <a:ext cx="402077" cy="627889"/>
          </a:xfrm>
          <a:prstGeom prst="down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45" fontAlgn="base">
              <a:spcBef>
                <a:spcPct val="0"/>
              </a:spcBef>
              <a:spcAft>
                <a:spcPct val="0"/>
              </a:spcAft>
            </a:pPr>
            <a:endParaRPr lang="en-GB" dirty="0">
              <a:solidFill>
                <a:srgbClr val="FFFFFF"/>
              </a:solidFill>
              <a:latin typeface="Arial" charset="0"/>
              <a:cs typeface="Arial" charset="0"/>
            </a:endParaRPr>
          </a:p>
        </p:txBody>
      </p:sp>
      <p:sp>
        <p:nvSpPr>
          <p:cNvPr id="11" name="Rectangle: Rounded Corners 7">
            <a:extLst>
              <a:ext uri="{FF2B5EF4-FFF2-40B4-BE49-F238E27FC236}">
                <a16:creationId xmlns:a16="http://schemas.microsoft.com/office/drawing/2014/main" id="{99A73D6E-F08E-7D42-638C-C6BE92BB2B00}"/>
              </a:ext>
            </a:extLst>
          </p:cNvPr>
          <p:cNvSpPr/>
          <p:nvPr/>
        </p:nvSpPr>
        <p:spPr>
          <a:xfrm>
            <a:off x="3420836" y="1668285"/>
            <a:ext cx="2027092" cy="3344892"/>
          </a:xfrm>
          <a:prstGeom prst="roundRect">
            <a:avLst>
              <a:gd name="adj" fmla="val 2699"/>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Content Placeholder 5">
            <a:extLst>
              <a:ext uri="{FF2B5EF4-FFF2-40B4-BE49-F238E27FC236}">
                <a16:creationId xmlns:a16="http://schemas.microsoft.com/office/drawing/2014/main" id="{02C1CC4F-D6E6-FBDE-ECE2-14E7B921D92D}"/>
              </a:ext>
            </a:extLst>
          </p:cNvPr>
          <p:cNvSpPr txBox="1">
            <a:spLocks/>
          </p:cNvSpPr>
          <p:nvPr/>
        </p:nvSpPr>
        <p:spPr>
          <a:xfrm>
            <a:off x="3625307" y="1819485"/>
            <a:ext cx="2664296" cy="319369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err="1">
                <a:solidFill>
                  <a:schemeClr val="tx1"/>
                </a:solidFill>
              </a:rPr>
              <a:t>DKd</a:t>
            </a:r>
            <a:r>
              <a:rPr lang="en-GB" dirty="0">
                <a:solidFill>
                  <a:schemeClr val="tx1"/>
                </a:solidFill>
              </a:rPr>
              <a:t>/</a:t>
            </a:r>
            <a:r>
              <a:rPr lang="en-GB" dirty="0" err="1">
                <a:solidFill>
                  <a:schemeClr val="tx1"/>
                </a:solidFill>
              </a:rPr>
              <a:t>IsaKd</a:t>
            </a:r>
            <a:endParaRPr lang="en-GB" dirty="0">
              <a:solidFill>
                <a:schemeClr val="tx1"/>
              </a:solidFill>
            </a:endParaRPr>
          </a:p>
          <a:p>
            <a:endParaRPr lang="en-GB" dirty="0">
              <a:solidFill>
                <a:schemeClr val="tx1"/>
              </a:solidFill>
            </a:endParaRPr>
          </a:p>
          <a:p>
            <a:r>
              <a:rPr lang="en-GB" dirty="0" err="1">
                <a:solidFill>
                  <a:schemeClr val="tx1"/>
                </a:solidFill>
              </a:rPr>
              <a:t>KRd</a:t>
            </a:r>
            <a:endParaRPr lang="en-GB" dirty="0">
              <a:solidFill>
                <a:schemeClr val="tx1"/>
              </a:solidFill>
            </a:endParaRPr>
          </a:p>
          <a:p>
            <a:r>
              <a:rPr lang="en-GB" dirty="0" err="1">
                <a:solidFill>
                  <a:schemeClr val="tx1"/>
                </a:solidFill>
              </a:rPr>
              <a:t>ERd</a:t>
            </a:r>
            <a:endParaRPr lang="en-GB" dirty="0">
              <a:solidFill>
                <a:schemeClr val="tx1"/>
              </a:solidFill>
            </a:endParaRPr>
          </a:p>
          <a:p>
            <a:endParaRPr lang="en-GB" dirty="0">
              <a:solidFill>
                <a:schemeClr val="tx1"/>
              </a:solidFill>
            </a:endParaRPr>
          </a:p>
          <a:p>
            <a:r>
              <a:rPr lang="en-GB" dirty="0" err="1">
                <a:solidFill>
                  <a:schemeClr val="tx1"/>
                </a:solidFill>
              </a:rPr>
              <a:t>SVd</a:t>
            </a:r>
            <a:endParaRPr lang="en-GB" dirty="0">
              <a:solidFill>
                <a:schemeClr val="tx1"/>
              </a:solidFill>
            </a:endParaRPr>
          </a:p>
        </p:txBody>
      </p:sp>
      <p:sp>
        <p:nvSpPr>
          <p:cNvPr id="12" name="Rectangle: Rounded Corners 7">
            <a:extLst>
              <a:ext uri="{FF2B5EF4-FFF2-40B4-BE49-F238E27FC236}">
                <a16:creationId xmlns:a16="http://schemas.microsoft.com/office/drawing/2014/main" id="{4F25F727-1128-47CF-EB58-7789A79607E4}"/>
              </a:ext>
            </a:extLst>
          </p:cNvPr>
          <p:cNvSpPr/>
          <p:nvPr/>
        </p:nvSpPr>
        <p:spPr>
          <a:xfrm>
            <a:off x="6467592" y="1668285"/>
            <a:ext cx="2868767" cy="3344892"/>
          </a:xfrm>
          <a:prstGeom prst="roundRect">
            <a:avLst>
              <a:gd name="adj" fmla="val 2699"/>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Content Placeholder 5">
            <a:extLst>
              <a:ext uri="{FF2B5EF4-FFF2-40B4-BE49-F238E27FC236}">
                <a16:creationId xmlns:a16="http://schemas.microsoft.com/office/drawing/2014/main" id="{3EEEA4EA-54DD-E0BF-8547-2D20B425E386}"/>
              </a:ext>
            </a:extLst>
          </p:cNvPr>
          <p:cNvSpPr txBox="1">
            <a:spLocks/>
          </p:cNvSpPr>
          <p:nvPr/>
        </p:nvSpPr>
        <p:spPr>
          <a:xfrm>
            <a:off x="6672064" y="1819485"/>
            <a:ext cx="2664296" cy="319369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err="1">
                <a:solidFill>
                  <a:schemeClr val="tx1"/>
                </a:solidFill>
              </a:rPr>
              <a:t>EloPd</a:t>
            </a:r>
            <a:endParaRPr lang="en-GB" dirty="0">
              <a:solidFill>
                <a:schemeClr val="tx1"/>
              </a:solidFill>
            </a:endParaRPr>
          </a:p>
          <a:p>
            <a:endParaRPr lang="en-GB" dirty="0">
              <a:solidFill>
                <a:schemeClr val="tx1"/>
              </a:solidFill>
            </a:endParaRPr>
          </a:p>
          <a:p>
            <a:r>
              <a:rPr lang="en-GB" dirty="0" err="1">
                <a:solidFill>
                  <a:schemeClr val="tx1"/>
                </a:solidFill>
              </a:rPr>
              <a:t>EloPd</a:t>
            </a:r>
            <a:r>
              <a:rPr lang="en-GB" dirty="0">
                <a:solidFill>
                  <a:schemeClr val="tx1"/>
                </a:solidFill>
              </a:rPr>
              <a:t> (</a:t>
            </a:r>
            <a:r>
              <a:rPr lang="en-GB" dirty="0" err="1">
                <a:solidFill>
                  <a:schemeClr val="tx1"/>
                </a:solidFill>
              </a:rPr>
              <a:t>DPd</a:t>
            </a:r>
            <a:r>
              <a:rPr lang="en-GB" dirty="0">
                <a:solidFill>
                  <a:schemeClr val="tx1"/>
                </a:solidFill>
              </a:rPr>
              <a:t>/</a:t>
            </a:r>
            <a:r>
              <a:rPr lang="en-GB" dirty="0" err="1">
                <a:solidFill>
                  <a:schemeClr val="tx1"/>
                </a:solidFill>
              </a:rPr>
              <a:t>IsaPd</a:t>
            </a:r>
            <a:r>
              <a:rPr lang="en-GB" dirty="0">
                <a:solidFill>
                  <a:schemeClr val="tx1"/>
                </a:solidFill>
              </a:rPr>
              <a:t>)</a:t>
            </a:r>
          </a:p>
          <a:p>
            <a:r>
              <a:rPr lang="en-GB" dirty="0" err="1">
                <a:solidFill>
                  <a:schemeClr val="tx1"/>
                </a:solidFill>
              </a:rPr>
              <a:t>DKd</a:t>
            </a:r>
            <a:r>
              <a:rPr lang="en-GB" dirty="0">
                <a:solidFill>
                  <a:schemeClr val="tx1"/>
                </a:solidFill>
              </a:rPr>
              <a:t>/</a:t>
            </a:r>
            <a:r>
              <a:rPr lang="en-GB" dirty="0" err="1">
                <a:solidFill>
                  <a:schemeClr val="tx1"/>
                </a:solidFill>
              </a:rPr>
              <a:t>IsaKd</a:t>
            </a:r>
            <a:endParaRPr lang="en-GB" dirty="0">
              <a:solidFill>
                <a:schemeClr val="tx1"/>
              </a:solidFill>
            </a:endParaRPr>
          </a:p>
          <a:p>
            <a:endParaRPr lang="en-GB" dirty="0">
              <a:solidFill>
                <a:schemeClr val="tx1"/>
              </a:solidFill>
            </a:endParaRPr>
          </a:p>
          <a:p>
            <a:r>
              <a:rPr lang="en-GB" dirty="0" err="1">
                <a:solidFill>
                  <a:schemeClr val="tx1"/>
                </a:solidFill>
              </a:rPr>
              <a:t>EloPd</a:t>
            </a:r>
            <a:r>
              <a:rPr lang="en-GB" dirty="0">
                <a:solidFill>
                  <a:schemeClr val="tx1"/>
                </a:solidFill>
              </a:rPr>
              <a:t> (</a:t>
            </a:r>
            <a:r>
              <a:rPr lang="en-GB" dirty="0" err="1">
                <a:solidFill>
                  <a:schemeClr val="tx1"/>
                </a:solidFill>
              </a:rPr>
              <a:t>DPd</a:t>
            </a:r>
            <a:r>
              <a:rPr lang="en-GB" dirty="0">
                <a:solidFill>
                  <a:schemeClr val="tx1"/>
                </a:solidFill>
              </a:rPr>
              <a:t>/</a:t>
            </a:r>
            <a:r>
              <a:rPr lang="en-GB" dirty="0" err="1">
                <a:solidFill>
                  <a:schemeClr val="tx1"/>
                </a:solidFill>
              </a:rPr>
              <a:t>IsaPd</a:t>
            </a:r>
            <a:r>
              <a:rPr lang="en-GB" dirty="0">
                <a:solidFill>
                  <a:schemeClr val="tx1"/>
                </a:solidFill>
              </a:rPr>
              <a:t>)</a:t>
            </a:r>
          </a:p>
          <a:p>
            <a:r>
              <a:rPr lang="en-GB" dirty="0">
                <a:solidFill>
                  <a:schemeClr val="tx1"/>
                </a:solidFill>
              </a:rPr>
              <a:t>(</a:t>
            </a:r>
            <a:r>
              <a:rPr lang="en-GB" dirty="0" err="1">
                <a:solidFill>
                  <a:schemeClr val="tx1"/>
                </a:solidFill>
              </a:rPr>
              <a:t>Kd</a:t>
            </a:r>
            <a:r>
              <a:rPr lang="en-GB" dirty="0">
                <a:solidFill>
                  <a:schemeClr val="tx1"/>
                </a:solidFill>
              </a:rPr>
              <a:t>/</a:t>
            </a:r>
            <a:r>
              <a:rPr lang="en-GB" dirty="0" err="1">
                <a:solidFill>
                  <a:schemeClr val="tx1"/>
                </a:solidFill>
              </a:rPr>
              <a:t>DKd</a:t>
            </a:r>
            <a:r>
              <a:rPr lang="en-GB" dirty="0">
                <a:solidFill>
                  <a:schemeClr val="tx1"/>
                </a:solidFill>
              </a:rPr>
              <a:t>/</a:t>
            </a:r>
            <a:r>
              <a:rPr lang="en-GB" dirty="0" err="1">
                <a:solidFill>
                  <a:schemeClr val="tx1"/>
                </a:solidFill>
              </a:rPr>
              <a:t>IsaKd</a:t>
            </a:r>
            <a:r>
              <a:rPr lang="en-GB" dirty="0">
                <a:solidFill>
                  <a:schemeClr val="tx1"/>
                </a:solidFill>
              </a:rPr>
              <a:t>)</a:t>
            </a:r>
          </a:p>
        </p:txBody>
      </p:sp>
      <p:sp>
        <p:nvSpPr>
          <p:cNvPr id="15" name="Down Arrow 34">
            <a:extLst>
              <a:ext uri="{FF2B5EF4-FFF2-40B4-BE49-F238E27FC236}">
                <a16:creationId xmlns:a16="http://schemas.microsoft.com/office/drawing/2014/main" id="{C8C419E6-B65E-3C1F-0B16-1B9C5D283D6B}"/>
              </a:ext>
            </a:extLst>
          </p:cNvPr>
          <p:cNvSpPr/>
          <p:nvPr/>
        </p:nvSpPr>
        <p:spPr>
          <a:xfrm rot="16200000">
            <a:off x="5761536" y="2823454"/>
            <a:ext cx="402077" cy="627889"/>
          </a:xfrm>
          <a:prstGeom prst="down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45" fontAlgn="base">
              <a:spcBef>
                <a:spcPct val="0"/>
              </a:spcBef>
              <a:spcAft>
                <a:spcPct val="0"/>
              </a:spcAft>
            </a:pPr>
            <a:endParaRPr lang="en-GB" dirty="0">
              <a:solidFill>
                <a:srgbClr val="FFFFFF"/>
              </a:solidFill>
              <a:latin typeface="Arial" charset="0"/>
              <a:cs typeface="Arial" charset="0"/>
            </a:endParaRPr>
          </a:p>
        </p:txBody>
      </p:sp>
    </p:spTree>
    <p:extLst>
      <p:ext uri="{BB962C8B-B14F-4D97-AF65-F5344CB8AC3E}">
        <p14:creationId xmlns:p14="http://schemas.microsoft.com/office/powerpoint/2010/main" val="23554148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06D950C-154D-FBA8-4128-15D30E68765D}"/>
              </a:ext>
            </a:extLst>
          </p:cNvPr>
          <p:cNvSpPr>
            <a:spLocks noGrp="1"/>
          </p:cNvSpPr>
          <p:nvPr>
            <p:ph sz="quarter" idx="12"/>
          </p:nvPr>
        </p:nvSpPr>
        <p:spPr/>
        <p:txBody>
          <a:bodyPr/>
          <a:lstStyle/>
          <a:p>
            <a:r>
              <a:rPr lang="en-GB" dirty="0"/>
              <a:t>Multiple myeloma is a </a:t>
            </a:r>
            <a:r>
              <a:rPr lang="en-GB" b="1" dirty="0">
                <a:solidFill>
                  <a:schemeClr val="accent1"/>
                </a:solidFill>
              </a:rPr>
              <a:t>highly heterogeneous disease </a:t>
            </a:r>
            <a:r>
              <a:rPr lang="en-GB" dirty="0"/>
              <a:t>from diagnosis</a:t>
            </a:r>
          </a:p>
          <a:p>
            <a:r>
              <a:rPr lang="en-GB" dirty="0"/>
              <a:t>The </a:t>
            </a:r>
            <a:r>
              <a:rPr lang="en-GB" b="1" dirty="0">
                <a:solidFill>
                  <a:schemeClr val="accent1"/>
                </a:solidFill>
              </a:rPr>
              <a:t>heterogeneic clones </a:t>
            </a:r>
            <a:r>
              <a:rPr lang="en-GB" dirty="0"/>
              <a:t>vary in their sensitivity to different treatments. Therefore, </a:t>
            </a:r>
            <a:r>
              <a:rPr lang="en-GB" b="1" dirty="0">
                <a:solidFill>
                  <a:schemeClr val="accent1"/>
                </a:solidFill>
              </a:rPr>
              <a:t>combinations are preferable</a:t>
            </a:r>
            <a:endParaRPr lang="en-GB" dirty="0"/>
          </a:p>
          <a:p>
            <a:r>
              <a:rPr lang="en-GB" dirty="0"/>
              <a:t>Each new treatment should preferably include drugs with </a:t>
            </a:r>
            <a:r>
              <a:rPr lang="en-GB" b="1" dirty="0">
                <a:solidFill>
                  <a:schemeClr val="accent1"/>
                </a:solidFill>
              </a:rPr>
              <a:t>novel mechanisms of action</a:t>
            </a:r>
            <a:r>
              <a:rPr lang="en-GB" dirty="0"/>
              <a:t>, which is </a:t>
            </a:r>
            <a:r>
              <a:rPr lang="en-GB" b="1" dirty="0">
                <a:solidFill>
                  <a:schemeClr val="accent1"/>
                </a:solidFill>
              </a:rPr>
              <a:t>more important </a:t>
            </a:r>
            <a:r>
              <a:rPr lang="en-GB" dirty="0"/>
              <a:t>when multiple myeloma becomes </a:t>
            </a:r>
            <a:r>
              <a:rPr lang="en-GB" b="1" dirty="0">
                <a:solidFill>
                  <a:schemeClr val="accent1"/>
                </a:solidFill>
              </a:rPr>
              <a:t>refractory</a:t>
            </a:r>
            <a:r>
              <a:rPr lang="en-GB" dirty="0"/>
              <a:t> rather than just exposed</a:t>
            </a:r>
          </a:p>
          <a:p>
            <a:pPr marL="0" indent="0">
              <a:buNone/>
            </a:pPr>
            <a:endParaRPr lang="en-GB" sz="1800" dirty="0"/>
          </a:p>
        </p:txBody>
      </p:sp>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Key clinical takeaways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14" name="Content Placeholder 13">
            <a:extLst>
              <a:ext uri="{FF2B5EF4-FFF2-40B4-BE49-F238E27FC236}">
                <a16:creationId xmlns:a16="http://schemas.microsoft.com/office/drawing/2014/main" id="{17C1C278-5777-26A1-8D95-D170F4E32291}"/>
              </a:ext>
            </a:extLst>
          </p:cNvPr>
          <p:cNvSpPr>
            <a:spLocks noGrp="1"/>
          </p:cNvSpPr>
          <p:nvPr>
            <p:ph sz="quarter" idx="15"/>
          </p:nvPr>
        </p:nvSpPr>
        <p:spPr/>
        <p:txBody>
          <a:bodyPr/>
          <a:lstStyle/>
          <a:p>
            <a:r>
              <a:rPr lang="en-GB" dirty="0">
                <a:solidFill>
                  <a:schemeClr val="tx2"/>
                </a:solidFill>
              </a:rPr>
              <a:t>Expert view</a:t>
            </a:r>
          </a:p>
          <a:p>
            <a:r>
              <a:rPr lang="en-GB" dirty="0" err="1">
                <a:solidFill>
                  <a:schemeClr val="tx2"/>
                </a:solidFill>
              </a:rPr>
              <a:t>MoA</a:t>
            </a:r>
            <a:r>
              <a:rPr lang="en-GB" dirty="0">
                <a:solidFill>
                  <a:schemeClr val="tx2"/>
                </a:solidFill>
              </a:rPr>
              <a:t>, mechanisms of action; OS, overall survival</a:t>
            </a:r>
          </a:p>
        </p:txBody>
      </p:sp>
      <p:sp>
        <p:nvSpPr>
          <p:cNvPr id="5" name="Rectangle: Rounded Corners 4">
            <a:extLst>
              <a:ext uri="{FF2B5EF4-FFF2-40B4-BE49-F238E27FC236}">
                <a16:creationId xmlns:a16="http://schemas.microsoft.com/office/drawing/2014/main" id="{8F318313-D7FC-5228-E49D-0F92C9733574}"/>
              </a:ext>
            </a:extLst>
          </p:cNvPr>
          <p:cNvSpPr/>
          <p:nvPr/>
        </p:nvSpPr>
        <p:spPr>
          <a:xfrm>
            <a:off x="620184" y="4049164"/>
            <a:ext cx="3240360" cy="1800200"/>
          </a:xfrm>
          <a:prstGeom prst="roundRect">
            <a:avLst>
              <a:gd name="adj" fmla="val 583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USE</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The best available treatment</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Regimens from controlled clinical trials</a:t>
            </a:r>
          </a:p>
        </p:txBody>
      </p:sp>
      <p:sp>
        <p:nvSpPr>
          <p:cNvPr id="6" name="Rectangle: Rounded Corners 5">
            <a:extLst>
              <a:ext uri="{FF2B5EF4-FFF2-40B4-BE49-F238E27FC236}">
                <a16:creationId xmlns:a16="http://schemas.microsoft.com/office/drawing/2014/main" id="{4E3BDF84-4DA9-25EE-A4ED-96C1CB7B4C6F}"/>
              </a:ext>
            </a:extLst>
          </p:cNvPr>
          <p:cNvSpPr/>
          <p:nvPr/>
        </p:nvSpPr>
        <p:spPr>
          <a:xfrm>
            <a:off x="4012944" y="4049164"/>
            <a:ext cx="3240360" cy="1800200"/>
          </a:xfrm>
          <a:prstGeom prst="roundRect">
            <a:avLst>
              <a:gd name="adj" fmla="val 583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PREFER</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Treatments with OS benefit</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Changing (adding) </a:t>
            </a:r>
            <a:r>
              <a:rPr lang="en-GB" sz="1600" dirty="0" err="1">
                <a:latin typeface="Arial" panose="020B0604020202020204" pitchFamily="34" charset="0"/>
                <a:cs typeface="Arial" panose="020B0604020202020204" pitchFamily="34" charset="0"/>
              </a:rPr>
              <a:t>MoA</a:t>
            </a:r>
            <a:endParaRPr lang="en-GB" sz="16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Triplets</a:t>
            </a:r>
          </a:p>
        </p:txBody>
      </p:sp>
      <p:sp>
        <p:nvSpPr>
          <p:cNvPr id="7" name="Rectangle: Rounded Corners 6">
            <a:extLst>
              <a:ext uri="{FF2B5EF4-FFF2-40B4-BE49-F238E27FC236}">
                <a16:creationId xmlns:a16="http://schemas.microsoft.com/office/drawing/2014/main" id="{9BBD0774-B349-FF9B-CA12-1B9753EDA6C4}"/>
              </a:ext>
            </a:extLst>
          </p:cNvPr>
          <p:cNvSpPr/>
          <p:nvPr/>
        </p:nvSpPr>
        <p:spPr>
          <a:xfrm>
            <a:off x="7405704" y="4049164"/>
            <a:ext cx="3240360" cy="1800200"/>
          </a:xfrm>
          <a:prstGeom prst="roundRect">
            <a:avLst>
              <a:gd name="adj" fmla="val 583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TREAT</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At biochemical relapse</a:t>
            </a:r>
          </a:p>
          <a:p>
            <a:pPr marL="285750" indent="-285750" algn="ctr">
              <a:buFont typeface="Arial" panose="020B0604020202020204" pitchFamily="34" charset="0"/>
              <a:buChar char="•"/>
            </a:pPr>
            <a:r>
              <a:rPr lang="en-GB" sz="1600" dirty="0">
                <a:latin typeface="Arial" panose="020B0604020202020204" pitchFamily="34" charset="0"/>
                <a:cs typeface="Arial" panose="020B0604020202020204" pitchFamily="34" charset="0"/>
              </a:rPr>
              <a:t>Treatment approach should be continuous</a:t>
            </a:r>
          </a:p>
        </p:txBody>
      </p:sp>
    </p:spTree>
    <p:extLst>
      <p:ext uri="{BB962C8B-B14F-4D97-AF65-F5344CB8AC3E}">
        <p14:creationId xmlns:p14="http://schemas.microsoft.com/office/powerpoint/2010/main" val="44664414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90BE5-2063-CE4C-B3B3-C1772E175CC1}"/>
              </a:ext>
            </a:extLst>
          </p:cNvPr>
          <p:cNvSpPr>
            <a:spLocks noGrp="1"/>
          </p:cNvSpPr>
          <p:nvPr>
            <p:ph type="title"/>
          </p:nvPr>
        </p:nvSpPr>
        <p:spPr/>
        <p:txBody>
          <a:bodyPr>
            <a:normAutofit/>
          </a:bodyPr>
          <a:lstStyle/>
          <a:p>
            <a:pPr>
              <a:defRPr/>
            </a:pPr>
            <a:r>
              <a:rPr lang="en-GB" sz="3200" dirty="0"/>
              <a:t>Find out more about RRMM IN Parts 1 and 3</a:t>
            </a:r>
            <a:br>
              <a:rPr lang="en-GB" sz="3200" dirty="0"/>
            </a:br>
            <a:br>
              <a:rPr lang="en-GB" sz="3600" dirty="0"/>
            </a:br>
            <a:r>
              <a:rPr lang="en-GB" sz="1800" dirty="0">
                <a:hlinkClick r:id="rId3">
                  <a:extLst>
                    <a:ext uri="{A12FA001-AC4F-418D-AE19-62706E023703}">
                      <ahyp:hlinkClr xmlns:ahyp="http://schemas.microsoft.com/office/drawing/2018/hyperlinkcolor" val="tx"/>
                    </a:ext>
                  </a:extLst>
                </a:hlinkClick>
              </a:rPr>
              <a:t>part 1: Unmet medical needs in early relapse</a:t>
            </a:r>
            <a:br>
              <a:rPr lang="en-GB" sz="1800" dirty="0"/>
            </a:br>
            <a:br>
              <a:rPr lang="en-GB" sz="1800" dirty="0"/>
            </a:br>
            <a:r>
              <a:rPr lang="en-GB" sz="1800" dirty="0">
                <a:hlinkClick r:id="rId4">
                  <a:extLst>
                    <a:ext uri="{A12FA001-AC4F-418D-AE19-62706E023703}">
                      <ahyp:hlinkClr xmlns:ahyp="http://schemas.microsoft.com/office/drawing/2018/hyperlinkcolor" val="tx"/>
                    </a:ext>
                  </a:extLst>
                </a:hlinkClick>
              </a:rPr>
              <a:t>part 3: current best practices in the treatment of early RRMM – an expert view</a:t>
            </a:r>
            <a:br>
              <a:rPr lang="en-GB" sz="3600" dirty="0"/>
            </a:br>
            <a:r>
              <a:rPr lang="en-GB" sz="3600" dirty="0"/>
              <a:t>  </a:t>
            </a:r>
            <a:br>
              <a:rPr lang="en-GB" sz="3600" dirty="0"/>
            </a:br>
            <a:endParaRPr lang="en-GB" sz="3600" dirty="0"/>
          </a:p>
        </p:txBody>
      </p:sp>
      <p:sp>
        <p:nvSpPr>
          <p:cNvPr id="25603" name="Slide Number Placeholder 1">
            <a:extLst>
              <a:ext uri="{FF2B5EF4-FFF2-40B4-BE49-F238E27FC236}">
                <a16:creationId xmlns:a16="http://schemas.microsoft.com/office/drawing/2014/main" id="{30A4752D-DDFB-4A42-B366-ED88E306C600}"/>
              </a:ext>
            </a:extLst>
          </p:cNvPr>
          <p:cNvSpPr>
            <a:spLocks noGrp="1" noChangeArrowheads="1"/>
          </p:cNvSpPr>
          <p:nvPr>
            <p:ph type="sldNum" sz="quarter" idx="10"/>
          </p:nvPr>
        </p:nvSpPr>
        <p:spPr bwMode="auto">
          <a:xfrm>
            <a:off x="10512425" y="6356350"/>
            <a:ext cx="1069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r" rtl="0" eaLnBrk="0" fontAlgn="base" hangingPunct="0">
              <a:spcBef>
                <a:spcPct val="0"/>
              </a:spcBef>
              <a:spcAft>
                <a:spcPct val="0"/>
              </a:spcAft>
              <a:defRPr sz="12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50B39680-A7CE-F14D-A109-F5432E72624F}" type="slidenum">
              <a:rPr lang="en-GB" altLang="en-US" smtClean="0"/>
              <a:pPr eaLnBrk="1" hangingPunct="1"/>
              <a:t>25</a:t>
            </a:fld>
            <a:endParaRPr lang="en-GB" altLang="en-US">
              <a:solidFill>
                <a:srgbClr val="FFFFFF"/>
              </a:solidFill>
            </a:endParaRPr>
          </a:p>
        </p:txBody>
      </p:sp>
      <p:sp>
        <p:nvSpPr>
          <p:cNvPr id="2" name="Content Placeholder 13">
            <a:extLst>
              <a:ext uri="{FF2B5EF4-FFF2-40B4-BE49-F238E27FC236}">
                <a16:creationId xmlns:a16="http://schemas.microsoft.com/office/drawing/2014/main" id="{FB0CD70C-D2E1-8272-C12D-FF53196F9993}"/>
              </a:ext>
            </a:extLst>
          </p:cNvPr>
          <p:cNvSpPr txBox="1">
            <a:spLocks/>
          </p:cNvSpPr>
          <p:nvPr/>
        </p:nvSpPr>
        <p:spPr>
          <a:xfrm>
            <a:off x="620183" y="6356351"/>
            <a:ext cx="10180339"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MM, multiple myeloma; RR, relapsed/refractory;</a:t>
            </a:r>
          </a:p>
        </p:txBody>
      </p:sp>
    </p:spTree>
    <p:extLst>
      <p:ext uri="{BB962C8B-B14F-4D97-AF65-F5344CB8AC3E}">
        <p14:creationId xmlns:p14="http://schemas.microsoft.com/office/powerpoint/2010/main" val="156261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6" name="Tijdelijke aanduiding voor inhoud 10">
            <a:extLst>
              <a:ext uri="{FF2B5EF4-FFF2-40B4-BE49-F238E27FC236}">
                <a16:creationId xmlns:a16="http://schemas.microsoft.com/office/drawing/2014/main" id="{5F7016E1-EED7-1EDF-52EA-55B5975BA2F2}"/>
              </a:ext>
            </a:extLst>
          </p:cNvPr>
          <p:cNvSpPr>
            <a:spLocks noGrp="1"/>
          </p:cNvSpPr>
          <p:nvPr>
            <p:ph sz="quarter" idx="12"/>
          </p:nvPr>
        </p:nvSpPr>
        <p:spPr>
          <a:xfrm>
            <a:off x="620184" y="1329343"/>
            <a:ext cx="10963200" cy="5099015"/>
          </a:xfrm>
        </p:spPr>
        <p:txBody>
          <a:bodyPr>
            <a:normAutofit/>
          </a:bodyPr>
          <a:lstStyle/>
          <a:p>
            <a:pPr marL="0" indent="0">
              <a:lnSpc>
                <a:spcPct val="120000"/>
              </a:lnSpc>
              <a:spcBef>
                <a:spcPts val="0"/>
              </a:spcBef>
              <a:buNone/>
            </a:pPr>
            <a:r>
              <a:rPr lang="en-GB" altLang="en-US" sz="1600" b="1" dirty="0"/>
              <a:t>This programme is developed by LYMPHOMA &amp; MYELOMA </a:t>
            </a:r>
          </a:p>
          <a:p>
            <a:pPr marL="0" indent="0">
              <a:lnSpc>
                <a:spcPct val="120000"/>
              </a:lnSpc>
              <a:spcBef>
                <a:spcPts val="0"/>
              </a:spcBef>
              <a:buNone/>
            </a:pPr>
            <a:r>
              <a:rPr lang="en-GB" altLang="en-US" sz="1600" b="1" dirty="0"/>
              <a:t>CONNECT, an international group of experts working in the field </a:t>
            </a:r>
          </a:p>
          <a:p>
            <a:pPr marL="0" indent="0">
              <a:lnSpc>
                <a:spcPct val="120000"/>
              </a:lnSpc>
              <a:spcBef>
                <a:spcPts val="0"/>
              </a:spcBef>
              <a:buNone/>
            </a:pPr>
            <a:r>
              <a:rPr lang="en-GB" altLang="en-US" sz="1600" b="1" dirty="0"/>
              <a:t>of hematological malignancies</a:t>
            </a:r>
          </a:p>
          <a:p>
            <a:pPr marL="0" indent="0">
              <a:lnSpc>
                <a:spcPct val="120000"/>
              </a:lnSpc>
              <a:spcBef>
                <a:spcPts val="600"/>
              </a:spcBef>
              <a:buNone/>
            </a:pPr>
            <a:endParaRPr lang="en-GB" altLang="en-US" sz="1600" dirty="0">
              <a:latin typeface="Arial" panose="020B0604020202020204" pitchFamily="34" charset="0"/>
            </a:endParaRPr>
          </a:p>
          <a:p>
            <a:pPr marL="0" indent="0">
              <a:spcBef>
                <a:spcPts val="600"/>
              </a:spcBef>
              <a:buNone/>
            </a:pPr>
            <a:r>
              <a:rPr lang="en-GB" sz="1600" b="1" dirty="0">
                <a:solidFill>
                  <a:schemeClr val="accent1"/>
                </a:solidFill>
                <a:latin typeface="Arial" panose="020B0604020202020204" pitchFamily="34" charset="0"/>
              </a:rPr>
              <a:t>Acknowledgement and disclosures</a:t>
            </a:r>
            <a:endParaRPr lang="en-GB" altLang="en-US" sz="1600" b="1" dirty="0">
              <a:solidFill>
                <a:schemeClr val="accent1"/>
              </a:solidFill>
              <a:latin typeface="Arial" panose="020B0604020202020204" pitchFamily="34" charset="0"/>
            </a:endParaRPr>
          </a:p>
          <a:p>
            <a:pPr marL="0" indent="0">
              <a:buNone/>
            </a:pPr>
            <a:r>
              <a:rPr lang="en-GB" altLang="en-US" sz="1600" dirty="0">
                <a:latin typeface="Arial" panose="020B0604020202020204" pitchFamily="34" charset="0"/>
              </a:rPr>
              <a:t>This </a:t>
            </a:r>
            <a:r>
              <a:rPr lang="en-GB" altLang="en-US" sz="1600" dirty="0"/>
              <a:t>clinical topic newsletter is </a:t>
            </a:r>
            <a:r>
              <a:rPr lang="en-GB" altLang="en-US" sz="1600" dirty="0">
                <a:latin typeface="Arial" panose="020B0604020202020204" pitchFamily="34" charset="0"/>
              </a:rPr>
              <a:t>supported through an independent educational grant from Menarini Stemline Oncology. The programme is therefore independent, the content is not influenced by the supporter and is under the sole responsibility of the expert.</a:t>
            </a:r>
            <a:endParaRPr lang="en-GB" sz="1600" dirty="0">
              <a:latin typeface="Arial" panose="020B0604020202020204" pitchFamily="34" charset="0"/>
            </a:endParaRPr>
          </a:p>
          <a:p>
            <a:pPr marL="0" indent="0">
              <a:buNone/>
            </a:pPr>
            <a:r>
              <a:rPr lang="en-GB" sz="1600" b="1" dirty="0">
                <a:latin typeface="Arial" panose="020B0604020202020204" pitchFamily="34" charset="0"/>
              </a:rPr>
              <a:t>Please note:</a:t>
            </a:r>
            <a:r>
              <a:rPr lang="en-GB" sz="1600" dirty="0">
                <a:latin typeface="Arial" panose="020B0604020202020204" pitchFamily="34" charset="0"/>
              </a:rPr>
              <a:t> The views expressed within this programme are the personal opinions of the experts. They do not necessarily represent the views of the experts’ institution, employer, organisation or other group or individua</a:t>
            </a:r>
            <a:r>
              <a:rPr lang="en-GB" sz="1600" dirty="0"/>
              <a:t>l. </a:t>
            </a:r>
          </a:p>
          <a:p>
            <a:pPr marL="0" indent="0">
              <a:buNone/>
            </a:pPr>
            <a:r>
              <a:rPr lang="en-GB" sz="1600" dirty="0">
                <a:latin typeface="Arial" panose="020B0604020202020204" pitchFamily="34" charset="0"/>
              </a:rPr>
              <a:t>Expert disclosures:</a:t>
            </a:r>
          </a:p>
          <a:p>
            <a:r>
              <a:rPr lang="en-GB" sz="1600" b="1" dirty="0">
                <a:solidFill>
                  <a:schemeClr val="accent1"/>
                </a:solidFill>
                <a:latin typeface="Arial" panose="020B0604020202020204" pitchFamily="34" charset="0"/>
              </a:rPr>
              <a:t>Dr Fredrik Schjesvold </a:t>
            </a:r>
            <a:r>
              <a:rPr lang="en-GB" sz="1600" dirty="0">
                <a:latin typeface="Arial" panose="020B0604020202020204" pitchFamily="34" charset="0"/>
              </a:rPr>
              <a:t>has received financial support/sponsorship for research support, consultation, or speaker fees from the following companies: Targovax, Amgen, BMS, Takeda, Sanofi, Menarini, AbbVie, Janssen, Oncopeptides, GSK, Regeneron</a:t>
            </a:r>
          </a:p>
        </p:txBody>
      </p:sp>
      <p:sp>
        <p:nvSpPr>
          <p:cNvPr id="7" name="Title 3">
            <a:extLst>
              <a:ext uri="{FF2B5EF4-FFF2-40B4-BE49-F238E27FC236}">
                <a16:creationId xmlns:a16="http://schemas.microsoft.com/office/drawing/2014/main" id="{A2BF7BC9-D078-3B37-973F-FB1C1EC9AD70}"/>
              </a:ext>
            </a:extLst>
          </p:cNvPr>
          <p:cNvSpPr>
            <a:spLocks noGrp="1"/>
          </p:cNvSpPr>
          <p:nvPr>
            <p:ph type="title"/>
          </p:nvPr>
        </p:nvSpPr>
        <p:spPr>
          <a:xfrm>
            <a:off x="619201" y="259200"/>
            <a:ext cx="10963199" cy="864000"/>
          </a:xfrm>
        </p:spPr>
        <p:txBody>
          <a:bodyPr/>
          <a:lstStyle/>
          <a:p>
            <a:r>
              <a:rPr lang="en-GB" dirty="0">
                <a:latin typeface="Arial" panose="020B0604020202020204" pitchFamily="34" charset="0"/>
              </a:rPr>
              <a:t>Developed by COR2ED</a:t>
            </a:r>
          </a:p>
        </p:txBody>
      </p:sp>
      <p:pic>
        <p:nvPicPr>
          <p:cNvPr id="2" name="Google Shape;1312;p39" descr="preencoded.png">
            <a:extLst>
              <a:ext uri="{FF2B5EF4-FFF2-40B4-BE49-F238E27FC236}">
                <a16:creationId xmlns:a16="http://schemas.microsoft.com/office/drawing/2014/main" id="{14D73AD9-2348-67B1-2860-7EF16D716183}"/>
              </a:ext>
            </a:extLst>
          </p:cNvPr>
          <p:cNvPicPr preferRelativeResize="0"/>
          <p:nvPr/>
        </p:nvPicPr>
        <p:blipFill rotWithShape="1">
          <a:blip r:embed="rId2">
            <a:alphaModFix/>
          </a:blip>
          <a:srcRect/>
          <a:stretch/>
        </p:blipFill>
        <p:spPr>
          <a:xfrm>
            <a:off x="7032104" y="1098774"/>
            <a:ext cx="2549114" cy="1341642"/>
          </a:xfrm>
          <a:prstGeom prst="rect">
            <a:avLst/>
          </a:prstGeom>
          <a:noFill/>
          <a:ln>
            <a:noFill/>
          </a:ln>
        </p:spPr>
      </p:pic>
    </p:spTree>
    <p:extLst>
      <p:ext uri="{BB962C8B-B14F-4D97-AF65-F5344CB8AC3E}">
        <p14:creationId xmlns:p14="http://schemas.microsoft.com/office/powerpoint/2010/main" val="7295633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C5293-E781-C435-CB30-F7468819D5FB}"/>
              </a:ext>
            </a:extLst>
          </p:cNvPr>
          <p:cNvSpPr>
            <a:spLocks noGrp="1"/>
          </p:cNvSpPr>
          <p:nvPr>
            <p:ph type="title"/>
          </p:nvPr>
        </p:nvSpPr>
        <p:spPr/>
        <p:txBody>
          <a:bodyPr/>
          <a:lstStyle/>
          <a:p>
            <a:r>
              <a:rPr lang="en-GB" dirty="0"/>
              <a:t>Educational objectives</a:t>
            </a:r>
          </a:p>
        </p:txBody>
      </p:sp>
      <p:sp>
        <p:nvSpPr>
          <p:cNvPr id="5" name="Content Placeholder 4">
            <a:extLst>
              <a:ext uri="{FF2B5EF4-FFF2-40B4-BE49-F238E27FC236}">
                <a16:creationId xmlns:a16="http://schemas.microsoft.com/office/drawing/2014/main" id="{2A29236C-F8A7-36C7-6F79-DCB143CE5FD0}"/>
              </a:ext>
            </a:extLst>
          </p:cNvPr>
          <p:cNvSpPr>
            <a:spLocks noGrp="1"/>
          </p:cNvSpPr>
          <p:nvPr>
            <p:ph sz="quarter" idx="14"/>
          </p:nvPr>
        </p:nvSpPr>
        <p:spPr/>
        <p:txBody>
          <a:bodyPr/>
          <a:lstStyle/>
          <a:p>
            <a:r>
              <a:rPr lang="en-GB" dirty="0"/>
              <a:t>Know how to incorporate the </a:t>
            </a:r>
            <a:r>
              <a:rPr lang="en-GB" b="1" dirty="0">
                <a:solidFill>
                  <a:schemeClr val="accent1"/>
                </a:solidFill>
              </a:rPr>
              <a:t>latest scientific and clinical insights on the treatment of MM </a:t>
            </a:r>
            <a:r>
              <a:rPr lang="en-GB" dirty="0"/>
              <a:t>into clinical practice, focusing on the relapsed/refractory setting</a:t>
            </a:r>
          </a:p>
          <a:p>
            <a:r>
              <a:rPr lang="en-GB" dirty="0"/>
              <a:t>Knowing the </a:t>
            </a:r>
            <a:r>
              <a:rPr lang="en-GB" b="1" dirty="0" err="1">
                <a:solidFill>
                  <a:schemeClr val="accent1"/>
                </a:solidFill>
              </a:rPr>
              <a:t>MoA</a:t>
            </a:r>
            <a:r>
              <a:rPr lang="en-GB" dirty="0"/>
              <a:t> and how this translates into the </a:t>
            </a:r>
            <a:r>
              <a:rPr lang="en-GB" b="1" dirty="0">
                <a:solidFill>
                  <a:schemeClr val="accent1"/>
                </a:solidFill>
              </a:rPr>
              <a:t>efficacy</a:t>
            </a:r>
            <a:r>
              <a:rPr lang="en-GB" dirty="0"/>
              <a:t> profile of novel drugs</a:t>
            </a:r>
          </a:p>
          <a:p>
            <a:r>
              <a:rPr lang="en-GB" b="1" dirty="0">
                <a:solidFill>
                  <a:schemeClr val="accent1"/>
                </a:solidFill>
              </a:rPr>
              <a:t>Learning from best practices </a:t>
            </a:r>
            <a:r>
              <a:rPr lang="en-GB" dirty="0"/>
              <a:t>on treatment </a:t>
            </a:r>
            <a:r>
              <a:rPr lang="en-GB" b="1" dirty="0">
                <a:solidFill>
                  <a:schemeClr val="accent1"/>
                </a:solidFill>
              </a:rPr>
              <a:t>sequencing</a:t>
            </a:r>
            <a:r>
              <a:rPr lang="en-GB" dirty="0"/>
              <a:t>, treatment </a:t>
            </a:r>
            <a:r>
              <a:rPr lang="en-GB" b="1" dirty="0">
                <a:solidFill>
                  <a:schemeClr val="accent1"/>
                </a:solidFill>
              </a:rPr>
              <a:t>combinations</a:t>
            </a:r>
            <a:r>
              <a:rPr lang="en-GB" dirty="0"/>
              <a:t> and </a:t>
            </a:r>
            <a:r>
              <a:rPr lang="en-GB" b="1" dirty="0">
                <a:solidFill>
                  <a:schemeClr val="accent1"/>
                </a:solidFill>
              </a:rPr>
              <a:t>dosing</a:t>
            </a:r>
            <a:r>
              <a:rPr lang="en-GB" dirty="0"/>
              <a:t> in MM</a:t>
            </a:r>
          </a:p>
          <a:p>
            <a:r>
              <a:rPr lang="en-GB" dirty="0"/>
              <a:t>Knowing the </a:t>
            </a:r>
            <a:r>
              <a:rPr lang="en-GB" b="1" dirty="0">
                <a:solidFill>
                  <a:schemeClr val="accent1"/>
                </a:solidFill>
              </a:rPr>
              <a:t>safety</a:t>
            </a:r>
            <a:r>
              <a:rPr lang="en-GB" dirty="0"/>
              <a:t> profiles of novel drugs and what the best strategies are to prevent or act on side effects </a:t>
            </a:r>
          </a:p>
          <a:p>
            <a:pPr marL="0" indent="0">
              <a:buNone/>
            </a:pPr>
            <a:endParaRPr lang="en-GB" dirty="0"/>
          </a:p>
        </p:txBody>
      </p:sp>
      <p:sp>
        <p:nvSpPr>
          <p:cNvPr id="6" name="Content Placeholder 5">
            <a:extLst>
              <a:ext uri="{FF2B5EF4-FFF2-40B4-BE49-F238E27FC236}">
                <a16:creationId xmlns:a16="http://schemas.microsoft.com/office/drawing/2014/main" id="{B3AA9D47-3F4C-EED9-2084-8C0386EB919D}"/>
              </a:ext>
            </a:extLst>
          </p:cNvPr>
          <p:cNvSpPr>
            <a:spLocks noGrp="1"/>
          </p:cNvSpPr>
          <p:nvPr>
            <p:ph sz="quarter" idx="15"/>
          </p:nvPr>
        </p:nvSpPr>
        <p:spPr/>
        <p:txBody>
          <a:bodyPr/>
          <a:lstStyle/>
          <a:p>
            <a:endParaRPr lang="en-GB"/>
          </a:p>
        </p:txBody>
      </p:sp>
      <p:sp>
        <p:nvSpPr>
          <p:cNvPr id="3" name="Slide Number Placeholder 2">
            <a:extLst>
              <a:ext uri="{FF2B5EF4-FFF2-40B4-BE49-F238E27FC236}">
                <a16:creationId xmlns:a16="http://schemas.microsoft.com/office/drawing/2014/main" id="{7E614C66-8920-8A9F-CEE0-F6E6C53353F4}"/>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21298911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06D950C-154D-FBA8-4128-15D30E68765D}"/>
              </a:ext>
            </a:extLst>
          </p:cNvPr>
          <p:cNvSpPr>
            <a:spLocks noGrp="1"/>
          </p:cNvSpPr>
          <p:nvPr>
            <p:ph sz="quarter" idx="12"/>
          </p:nvPr>
        </p:nvSpPr>
        <p:spPr/>
        <p:txBody>
          <a:bodyPr/>
          <a:lstStyle/>
          <a:p>
            <a:r>
              <a:rPr lang="en-GB" sz="2400" dirty="0"/>
              <a:t>Usually contains</a:t>
            </a:r>
          </a:p>
          <a:p>
            <a:pPr lvl="1"/>
            <a:r>
              <a:rPr lang="en-GB" sz="2200" dirty="0"/>
              <a:t>Bortezomib</a:t>
            </a:r>
          </a:p>
          <a:p>
            <a:pPr lvl="1"/>
            <a:r>
              <a:rPr lang="en-GB" sz="2200" dirty="0"/>
              <a:t>Corticosteroids</a:t>
            </a:r>
          </a:p>
          <a:p>
            <a:pPr lvl="1"/>
            <a:r>
              <a:rPr lang="en-GB" sz="2200" dirty="0"/>
              <a:t>Lenalidomide</a:t>
            </a:r>
          </a:p>
          <a:p>
            <a:r>
              <a:rPr lang="en-GB" sz="2400" dirty="0"/>
              <a:t>Today may contain</a:t>
            </a:r>
          </a:p>
          <a:p>
            <a:pPr lvl="1"/>
            <a:r>
              <a:rPr lang="en-GB" sz="2200" dirty="0"/>
              <a:t>Daratumumab</a:t>
            </a:r>
          </a:p>
        </p:txBody>
      </p:sp>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First line treatment</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6" name="Content Placeholder 5">
            <a:extLst>
              <a:ext uri="{FF2B5EF4-FFF2-40B4-BE49-F238E27FC236}">
                <a16:creationId xmlns:a16="http://schemas.microsoft.com/office/drawing/2014/main" id="{E6B69555-8590-683A-2E75-B515C614402E}"/>
              </a:ext>
            </a:extLst>
          </p:cNvPr>
          <p:cNvSpPr>
            <a:spLocks noGrp="1"/>
          </p:cNvSpPr>
          <p:nvPr>
            <p:ph sz="quarter" idx="15"/>
          </p:nvPr>
        </p:nvSpPr>
        <p:spPr/>
        <p:txBody>
          <a:bodyPr/>
          <a:lstStyle/>
          <a:p>
            <a:r>
              <a:rPr lang="it-IT" dirty="0" err="1"/>
              <a:t>Dimopoulos</a:t>
            </a:r>
            <a:r>
              <a:rPr lang="it-IT" dirty="0"/>
              <a:t> MA, et al. Ann </a:t>
            </a:r>
            <a:r>
              <a:rPr lang="it-IT" dirty="0" err="1"/>
              <a:t>Oncol</a:t>
            </a:r>
            <a:r>
              <a:rPr lang="it-IT" dirty="0"/>
              <a:t>. 2021;32:309–322;</a:t>
            </a:r>
            <a:endParaRPr lang="en-GB" dirty="0"/>
          </a:p>
        </p:txBody>
      </p:sp>
    </p:spTree>
    <p:extLst>
      <p:ext uri="{BB962C8B-B14F-4D97-AF65-F5344CB8AC3E}">
        <p14:creationId xmlns:p14="http://schemas.microsoft.com/office/powerpoint/2010/main" val="12191373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1237439" cy="864000"/>
          </a:xfrm>
        </p:spPr>
        <p:txBody>
          <a:bodyPr>
            <a:normAutofit fontScale="90000"/>
          </a:bodyPr>
          <a:lstStyle/>
          <a:p>
            <a:r>
              <a:rPr lang="en-GB" sz="3100" dirty="0"/>
              <a:t>Multiple myeloma</a:t>
            </a:r>
            <a:br>
              <a:rPr lang="en-GB" sz="3200" dirty="0"/>
            </a:br>
            <a:r>
              <a:rPr lang="en-GB" sz="1600" dirty="0">
                <a:solidFill>
                  <a:schemeClr val="accent1"/>
                </a:solidFill>
              </a:rPr>
              <a:t>Premise 1: At diagnosis the disease is already complex with multiple (sub)clones and genome aberrations</a:t>
            </a:r>
            <a:r>
              <a:rPr lang="en-GB" sz="1600" baseline="30000" dirty="0">
                <a:solidFill>
                  <a:schemeClr val="accent1"/>
                </a:solidFill>
              </a:rPr>
              <a:t>1,2</a:t>
            </a:r>
            <a:r>
              <a:rPr lang="en-GB" sz="1600" dirty="0">
                <a:solidFill>
                  <a:schemeClr val="accent1"/>
                </a:solidFill>
              </a:rPr>
              <a:t> </a:t>
            </a:r>
            <a:br>
              <a:rPr lang="en-GB" sz="1600" dirty="0">
                <a:solidFill>
                  <a:schemeClr val="accent1"/>
                </a:solidFill>
              </a:rPr>
            </a:br>
            <a:r>
              <a:rPr lang="en-GB" sz="1600" dirty="0">
                <a:solidFill>
                  <a:schemeClr val="accent1"/>
                </a:solidFill>
              </a:rPr>
              <a:t>Premise 2: Genomic aberrations correlate to drug sensitivity/resistance</a:t>
            </a:r>
            <a:r>
              <a:rPr lang="en-GB" sz="1600" baseline="30000" dirty="0">
                <a:solidFill>
                  <a:schemeClr val="accent1"/>
                </a:solidFill>
              </a:rPr>
              <a:t>3,4</a:t>
            </a:r>
            <a:r>
              <a:rPr lang="en-GB" sz="1600" dirty="0">
                <a:solidFill>
                  <a:schemeClr val="accent1"/>
                </a:solidFill>
              </a:rPr>
              <a:t> </a:t>
            </a:r>
            <a:br>
              <a:rPr lang="en-GB" sz="1600" dirty="0">
                <a:solidFill>
                  <a:schemeClr val="accent1"/>
                </a:solidFill>
              </a:rPr>
            </a:br>
            <a:r>
              <a:rPr lang="en-GB" sz="1600" dirty="0">
                <a:solidFill>
                  <a:schemeClr val="accent1"/>
                </a:solidFill>
              </a:rPr>
              <a:t>Premise 3: At relapse the cancer genome has changed</a:t>
            </a:r>
            <a:r>
              <a:rPr lang="en-GB" sz="1600" baseline="30000" dirty="0">
                <a:solidFill>
                  <a:schemeClr val="accent1"/>
                </a:solidFill>
              </a:rPr>
              <a:t>5,6</a:t>
            </a:r>
            <a:r>
              <a:rPr lang="en-GB" sz="1600" dirty="0">
                <a:solidFill>
                  <a:schemeClr val="accent1"/>
                </a:solidFill>
              </a:rPr>
              <a:t> </a:t>
            </a:r>
            <a:br>
              <a:rPr lang="en-GB" sz="1600" dirty="0"/>
            </a:br>
            <a:endParaRPr lang="en-GB" sz="16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14" name="Content Placeholder 13">
            <a:extLst>
              <a:ext uri="{FF2B5EF4-FFF2-40B4-BE49-F238E27FC236}">
                <a16:creationId xmlns:a16="http://schemas.microsoft.com/office/drawing/2014/main" id="{17C1C278-5777-26A1-8D95-D170F4E32291}"/>
              </a:ext>
            </a:extLst>
          </p:cNvPr>
          <p:cNvSpPr>
            <a:spLocks noGrp="1"/>
          </p:cNvSpPr>
          <p:nvPr>
            <p:ph sz="quarter" idx="15"/>
          </p:nvPr>
        </p:nvSpPr>
        <p:spPr>
          <a:xfrm>
            <a:off x="620183" y="6381328"/>
            <a:ext cx="10372361" cy="365125"/>
          </a:xfrm>
        </p:spPr>
        <p:txBody>
          <a:bodyPr anchor="b"/>
          <a:lstStyle/>
          <a:p>
            <a:r>
              <a:rPr lang="en-GB" sz="1050" dirty="0">
                <a:solidFill>
                  <a:schemeClr val="tx2"/>
                </a:solidFill>
              </a:rPr>
              <a:t>M</a:t>
            </a:r>
            <a:r>
              <a:rPr lang="en-GB" sz="1050" baseline="30000" dirty="0">
                <a:solidFill>
                  <a:schemeClr val="tx2"/>
                </a:solidFill>
              </a:rPr>
              <a:t>3</a:t>
            </a:r>
            <a:r>
              <a:rPr lang="en-GB" sz="1050" dirty="0">
                <a:solidFill>
                  <a:schemeClr val="tx2"/>
                </a:solidFill>
              </a:rPr>
              <a:t>P, multiple myeloma mutational panel; MM, multiple myeloma; PI, proteasome inhibitor; PSMA1, proteasome 20S subunit alpha 1; PSMB5/8/9, proteasome 20S subunit beta 5/8/9; PSMD1, proteasome 26S subunit, non-ATPase 1; PSMG2, proteasome assembly chaperone 2</a:t>
            </a:r>
          </a:p>
          <a:p>
            <a:r>
              <a:rPr lang="en-GB" sz="1050" dirty="0">
                <a:solidFill>
                  <a:schemeClr val="tx2"/>
                </a:solidFill>
              </a:rPr>
              <a:t>1. Walker BA, et al. Blood. 2018;132:587-597; 2. </a:t>
            </a:r>
            <a:r>
              <a:rPr lang="en-GB" sz="1050" dirty="0" err="1">
                <a:solidFill>
                  <a:schemeClr val="tx2"/>
                </a:solidFill>
              </a:rPr>
              <a:t>Lohr</a:t>
            </a:r>
            <a:r>
              <a:rPr lang="en-GB" sz="1050" dirty="0">
                <a:solidFill>
                  <a:schemeClr val="tx2"/>
                </a:solidFill>
              </a:rPr>
              <a:t> JG, et al. Cancer Cell. 2014;25:91-101; 3. Marcotte R, et al. Cell. 2016;164:293-309; 4. Barrio S, et al. </a:t>
            </a:r>
            <a:r>
              <a:rPr lang="en-GB" sz="1050" dirty="0" err="1">
                <a:solidFill>
                  <a:schemeClr val="tx2"/>
                </a:solidFill>
              </a:rPr>
              <a:t>Leukemia</a:t>
            </a:r>
            <a:r>
              <a:rPr lang="en-GB" sz="1050" dirty="0">
                <a:solidFill>
                  <a:schemeClr val="tx2"/>
                </a:solidFill>
              </a:rPr>
              <a:t>. 2019;33:447-456; 5. Barrio S, et al. Leukemia. 2019;33:447-456 . 6. Keats JJ, et al. Blood. 2012;120:1067–1076</a:t>
            </a:r>
          </a:p>
        </p:txBody>
      </p:sp>
      <p:sp>
        <p:nvSpPr>
          <p:cNvPr id="22" name="TextBox 21">
            <a:extLst>
              <a:ext uri="{FF2B5EF4-FFF2-40B4-BE49-F238E27FC236}">
                <a16:creationId xmlns:a16="http://schemas.microsoft.com/office/drawing/2014/main" id="{4CBB89BC-B266-6C78-B97C-54CBA1232AA1}"/>
              </a:ext>
            </a:extLst>
          </p:cNvPr>
          <p:cNvSpPr txBox="1"/>
          <p:nvPr/>
        </p:nvSpPr>
        <p:spPr>
          <a:xfrm>
            <a:off x="3117763" y="5661248"/>
            <a:ext cx="2537874" cy="276999"/>
          </a:xfrm>
          <a:prstGeom prst="rect">
            <a:avLst/>
          </a:prstGeom>
          <a:noFill/>
        </p:spPr>
        <p:txBody>
          <a:bodyPr wrap="none" rtlCol="0">
            <a:spAutoFit/>
          </a:bodyPr>
          <a:lstStyle/>
          <a:p>
            <a:r>
              <a:rPr lang="en-GB" sz="1200" i="1" dirty="0">
                <a:latin typeface="Arial" panose="020B0604020202020204" pitchFamily="34" charset="0"/>
                <a:ea typeface="Aileron" charset="0"/>
                <a:cs typeface="Arial" panose="020B0604020202020204" pitchFamily="34" charset="0"/>
              </a:rPr>
              <a:t>Figure adapted from Barrio et al.</a:t>
            </a:r>
            <a:r>
              <a:rPr lang="en-GB" sz="1200" i="1" baseline="30000" dirty="0">
                <a:latin typeface="Arial" panose="020B0604020202020204" pitchFamily="34" charset="0"/>
                <a:ea typeface="Aileron" charset="0"/>
                <a:cs typeface="Arial" panose="020B0604020202020204" pitchFamily="34" charset="0"/>
              </a:rPr>
              <a:t>5</a:t>
            </a:r>
          </a:p>
        </p:txBody>
      </p:sp>
      <p:sp>
        <p:nvSpPr>
          <p:cNvPr id="8" name="TextBox 7">
            <a:extLst>
              <a:ext uri="{FF2B5EF4-FFF2-40B4-BE49-F238E27FC236}">
                <a16:creationId xmlns:a16="http://schemas.microsoft.com/office/drawing/2014/main" id="{7C997B0D-09C1-9A7A-A275-1B264E3431C9}"/>
              </a:ext>
            </a:extLst>
          </p:cNvPr>
          <p:cNvSpPr txBox="1"/>
          <p:nvPr/>
        </p:nvSpPr>
        <p:spPr>
          <a:xfrm>
            <a:off x="9141804" y="5661248"/>
            <a:ext cx="2436886" cy="276999"/>
          </a:xfrm>
          <a:prstGeom prst="rect">
            <a:avLst/>
          </a:prstGeom>
          <a:noFill/>
        </p:spPr>
        <p:txBody>
          <a:bodyPr wrap="none" rtlCol="0">
            <a:spAutoFit/>
          </a:bodyPr>
          <a:lstStyle/>
          <a:p>
            <a:r>
              <a:rPr lang="en-GB" sz="1200" i="1" dirty="0">
                <a:latin typeface="Arial" panose="020B0604020202020204" pitchFamily="34" charset="0"/>
                <a:ea typeface="Aileron" charset="0"/>
                <a:cs typeface="Arial" panose="020B0604020202020204" pitchFamily="34" charset="0"/>
              </a:rPr>
              <a:t>Figure adapted from Keats et al.</a:t>
            </a:r>
            <a:r>
              <a:rPr lang="en-GB" sz="1200" i="1" baseline="30000" dirty="0">
                <a:latin typeface="Arial" panose="020B0604020202020204" pitchFamily="34" charset="0"/>
                <a:ea typeface="Aileron" charset="0"/>
                <a:cs typeface="Arial" panose="020B0604020202020204" pitchFamily="34" charset="0"/>
              </a:rPr>
              <a:t>6</a:t>
            </a:r>
          </a:p>
        </p:txBody>
      </p:sp>
      <p:sp>
        <p:nvSpPr>
          <p:cNvPr id="7" name="TextBox 6">
            <a:extLst>
              <a:ext uri="{FF2B5EF4-FFF2-40B4-BE49-F238E27FC236}">
                <a16:creationId xmlns:a16="http://schemas.microsoft.com/office/drawing/2014/main" id="{7957053D-F8EE-8E82-E26E-DEA372664CE9}"/>
              </a:ext>
            </a:extLst>
          </p:cNvPr>
          <p:cNvSpPr txBox="1"/>
          <p:nvPr/>
        </p:nvSpPr>
        <p:spPr>
          <a:xfrm>
            <a:off x="9895418" y="3707078"/>
            <a:ext cx="1425070"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No changes (</a:t>
            </a:r>
            <a:r>
              <a:rPr lang="en-GB" sz="1000" dirty="0">
                <a:solidFill>
                  <a:schemeClr val="accent1"/>
                </a:solidFill>
                <a:latin typeface="Arial" panose="020B0604020202020204" pitchFamily="34" charset="0"/>
                <a:ea typeface="Aileron" charset="0"/>
                <a:cs typeface="Arial" panose="020B0604020202020204" pitchFamily="34" charset="0"/>
              </a:rPr>
              <a:t>35.7%</a:t>
            </a:r>
            <a:r>
              <a:rPr lang="en-GB" sz="1000" dirty="0">
                <a:latin typeface="Arial" panose="020B0604020202020204" pitchFamily="34" charset="0"/>
                <a:ea typeface="Aileron" charset="0"/>
                <a:cs typeface="Arial" panose="020B0604020202020204" pitchFamily="34" charset="0"/>
              </a:rPr>
              <a:t>)</a:t>
            </a:r>
          </a:p>
          <a:p>
            <a:pPr algn="ctr"/>
            <a:r>
              <a:rPr lang="en-GB" sz="1000" dirty="0">
                <a:latin typeface="Arial" panose="020B0604020202020204" pitchFamily="34" charset="0"/>
                <a:ea typeface="Aileron" charset="0"/>
                <a:cs typeface="Arial" panose="020B0604020202020204" pitchFamily="34" charset="0"/>
              </a:rPr>
              <a:t>1-38 months (median 13)</a:t>
            </a:r>
          </a:p>
        </p:txBody>
      </p:sp>
      <p:sp>
        <p:nvSpPr>
          <p:cNvPr id="10" name="TextBox 9">
            <a:extLst>
              <a:ext uri="{FF2B5EF4-FFF2-40B4-BE49-F238E27FC236}">
                <a16:creationId xmlns:a16="http://schemas.microsoft.com/office/drawing/2014/main" id="{F2AC5417-7ED2-0FB4-896E-6771B8EDAA16}"/>
              </a:ext>
            </a:extLst>
          </p:cNvPr>
          <p:cNvSpPr txBox="1"/>
          <p:nvPr/>
        </p:nvSpPr>
        <p:spPr>
          <a:xfrm>
            <a:off x="9779883" y="4397192"/>
            <a:ext cx="1530868"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Only new changes (</a:t>
            </a:r>
            <a:r>
              <a:rPr lang="en-GB" sz="1000" dirty="0">
                <a:solidFill>
                  <a:schemeClr val="accent1"/>
                </a:solidFill>
                <a:latin typeface="Arial" panose="020B0604020202020204" pitchFamily="34" charset="0"/>
                <a:ea typeface="Aileron" charset="0"/>
                <a:cs typeface="Arial" panose="020B0604020202020204" pitchFamily="34" charset="0"/>
              </a:rPr>
              <a:t>28.6%</a:t>
            </a:r>
            <a:r>
              <a:rPr lang="en-GB" sz="1000" dirty="0">
                <a:latin typeface="Arial" panose="020B0604020202020204" pitchFamily="34" charset="0"/>
                <a:ea typeface="Aileron" charset="0"/>
                <a:cs typeface="Arial" panose="020B0604020202020204" pitchFamily="34" charset="0"/>
              </a:rPr>
              <a:t>)</a:t>
            </a:r>
          </a:p>
          <a:p>
            <a:pPr algn="ctr"/>
            <a:r>
              <a:rPr lang="en-GB" sz="1000" dirty="0">
                <a:latin typeface="Arial" panose="020B0604020202020204" pitchFamily="34" charset="0"/>
                <a:ea typeface="Aileron" charset="0"/>
                <a:cs typeface="Arial" panose="020B0604020202020204" pitchFamily="34" charset="0"/>
              </a:rPr>
              <a:t>3-65 months (median 18)</a:t>
            </a:r>
          </a:p>
          <a:p>
            <a:pPr algn="ctr"/>
            <a:r>
              <a:rPr lang="en-GB" sz="1000" dirty="0">
                <a:latin typeface="Arial" panose="020B0604020202020204" pitchFamily="34" charset="0"/>
                <a:ea typeface="Aileron" charset="0"/>
                <a:cs typeface="Arial" panose="020B0604020202020204" pitchFamily="34" charset="0"/>
              </a:rPr>
              <a:t>1-15 changes (median 5)</a:t>
            </a:r>
          </a:p>
        </p:txBody>
      </p:sp>
      <p:cxnSp>
        <p:nvCxnSpPr>
          <p:cNvPr id="13" name="Straight Connector 12">
            <a:extLst>
              <a:ext uri="{FF2B5EF4-FFF2-40B4-BE49-F238E27FC236}">
                <a16:creationId xmlns:a16="http://schemas.microsoft.com/office/drawing/2014/main" id="{73E4FFEA-1155-B9EA-30CD-32210997A321}"/>
              </a:ext>
            </a:extLst>
          </p:cNvPr>
          <p:cNvCxnSpPr>
            <a:cxnSpLocks/>
          </p:cNvCxnSpPr>
          <p:nvPr/>
        </p:nvCxnSpPr>
        <p:spPr>
          <a:xfrm>
            <a:off x="9126472" y="4429116"/>
            <a:ext cx="3600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88AB11A5-9588-5F8B-579A-741D2CE7992E}"/>
              </a:ext>
            </a:extLst>
          </p:cNvPr>
          <p:cNvSpPr/>
          <p:nvPr/>
        </p:nvSpPr>
        <p:spPr>
          <a:xfrm>
            <a:off x="8915787" y="4251192"/>
            <a:ext cx="781371" cy="781371"/>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655CC5BA-A449-4032-E8C9-1DC580BB24C6}"/>
              </a:ext>
            </a:extLst>
          </p:cNvPr>
          <p:cNvCxnSpPr>
            <a:cxnSpLocks/>
          </p:cNvCxnSpPr>
          <p:nvPr/>
        </p:nvCxnSpPr>
        <p:spPr>
          <a:xfrm>
            <a:off x="9126472" y="4540241"/>
            <a:ext cx="360000"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289AFDF-C7BE-2CD2-DFFB-8FF5FBECE43D}"/>
              </a:ext>
            </a:extLst>
          </p:cNvPr>
          <p:cNvCxnSpPr>
            <a:cxnSpLocks/>
          </p:cNvCxnSpPr>
          <p:nvPr/>
        </p:nvCxnSpPr>
        <p:spPr>
          <a:xfrm>
            <a:off x="9126472" y="4651366"/>
            <a:ext cx="360000" cy="0"/>
          </a:xfrm>
          <a:prstGeom prst="line">
            <a:avLst/>
          </a:prstGeom>
          <a:ln w="34925">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6BDB379-F01A-FC62-C88B-87AAAC15DB23}"/>
              </a:ext>
            </a:extLst>
          </p:cNvPr>
          <p:cNvCxnSpPr>
            <a:cxnSpLocks/>
          </p:cNvCxnSpPr>
          <p:nvPr/>
        </p:nvCxnSpPr>
        <p:spPr>
          <a:xfrm>
            <a:off x="9126472" y="4762491"/>
            <a:ext cx="360000" cy="0"/>
          </a:xfrm>
          <a:prstGeom prst="line">
            <a:avLst/>
          </a:prstGeom>
          <a:ln w="34925">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54C31AD-F05E-8346-25D5-E58F4B3A28F0}"/>
              </a:ext>
            </a:extLst>
          </p:cNvPr>
          <p:cNvCxnSpPr>
            <a:cxnSpLocks/>
          </p:cNvCxnSpPr>
          <p:nvPr/>
        </p:nvCxnSpPr>
        <p:spPr>
          <a:xfrm>
            <a:off x="9126472" y="487361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83E3B59-BAA4-0742-1823-57CBF8699141}"/>
              </a:ext>
            </a:extLst>
          </p:cNvPr>
          <p:cNvCxnSpPr>
            <a:cxnSpLocks/>
          </p:cNvCxnSpPr>
          <p:nvPr/>
        </p:nvCxnSpPr>
        <p:spPr>
          <a:xfrm>
            <a:off x="9126472" y="2965441"/>
            <a:ext cx="3600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054A2E2B-BBDA-1DFE-2EDE-5D9BA675A4E1}"/>
              </a:ext>
            </a:extLst>
          </p:cNvPr>
          <p:cNvSpPr/>
          <p:nvPr/>
        </p:nvSpPr>
        <p:spPr>
          <a:xfrm>
            <a:off x="8915787" y="2787517"/>
            <a:ext cx="781371" cy="781371"/>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4783C0A8-4749-07DA-ECB9-C2597F189C55}"/>
              </a:ext>
            </a:extLst>
          </p:cNvPr>
          <p:cNvCxnSpPr>
            <a:cxnSpLocks/>
          </p:cNvCxnSpPr>
          <p:nvPr/>
        </p:nvCxnSpPr>
        <p:spPr>
          <a:xfrm>
            <a:off x="9126472" y="3076566"/>
            <a:ext cx="360000"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856294-7B49-BE21-B4CE-78E5AF0F0796}"/>
              </a:ext>
            </a:extLst>
          </p:cNvPr>
          <p:cNvCxnSpPr>
            <a:cxnSpLocks/>
          </p:cNvCxnSpPr>
          <p:nvPr/>
        </p:nvCxnSpPr>
        <p:spPr>
          <a:xfrm>
            <a:off x="9126472" y="3187691"/>
            <a:ext cx="360000" cy="0"/>
          </a:xfrm>
          <a:prstGeom prst="line">
            <a:avLst/>
          </a:prstGeom>
          <a:ln w="34925">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6CF866A-32D0-A57F-19B1-EEA27C9CF754}"/>
              </a:ext>
            </a:extLst>
          </p:cNvPr>
          <p:cNvCxnSpPr>
            <a:cxnSpLocks/>
          </p:cNvCxnSpPr>
          <p:nvPr/>
        </p:nvCxnSpPr>
        <p:spPr>
          <a:xfrm>
            <a:off x="9126472" y="329881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72F32A9-EDC7-23CF-8F2C-9C5AA8D8A0E0}"/>
              </a:ext>
            </a:extLst>
          </p:cNvPr>
          <p:cNvCxnSpPr>
            <a:cxnSpLocks/>
          </p:cNvCxnSpPr>
          <p:nvPr/>
        </p:nvCxnSpPr>
        <p:spPr>
          <a:xfrm>
            <a:off x="9126472" y="340994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FEB603A-890F-1C4F-7FF5-6F441A34D521}"/>
              </a:ext>
            </a:extLst>
          </p:cNvPr>
          <p:cNvSpPr txBox="1"/>
          <p:nvPr/>
        </p:nvSpPr>
        <p:spPr>
          <a:xfrm>
            <a:off x="9900185" y="3101258"/>
            <a:ext cx="488916" cy="153888"/>
          </a:xfrm>
          <a:prstGeom prst="rect">
            <a:avLst/>
          </a:prstGeom>
          <a:noFill/>
        </p:spPr>
        <p:txBody>
          <a:bodyPr wrap="none" lIns="0" tIns="0" rIns="0" bIns="0" rtlCol="0">
            <a:spAutoFit/>
          </a:bodyPr>
          <a:lstStyle/>
          <a:p>
            <a:pPr algn="ctr"/>
            <a:r>
              <a:rPr lang="en-GB" sz="1000" b="1" dirty="0">
                <a:solidFill>
                  <a:schemeClr val="accent1"/>
                </a:solidFill>
                <a:latin typeface="Arial" panose="020B0604020202020204" pitchFamily="34" charset="0"/>
                <a:ea typeface="Aileron" charset="0"/>
                <a:cs typeface="Arial" panose="020B0604020202020204" pitchFamily="34" charset="0"/>
              </a:rPr>
              <a:t>Relapse</a:t>
            </a:r>
          </a:p>
        </p:txBody>
      </p:sp>
      <p:sp>
        <p:nvSpPr>
          <p:cNvPr id="30" name="TextBox 29">
            <a:extLst>
              <a:ext uri="{FF2B5EF4-FFF2-40B4-BE49-F238E27FC236}">
                <a16:creationId xmlns:a16="http://schemas.microsoft.com/office/drawing/2014/main" id="{A61DD521-7D6B-1EA8-AD7F-1E6C85AC0909}"/>
              </a:ext>
            </a:extLst>
          </p:cNvPr>
          <p:cNvSpPr txBox="1"/>
          <p:nvPr/>
        </p:nvSpPr>
        <p:spPr>
          <a:xfrm>
            <a:off x="8962948" y="2569005"/>
            <a:ext cx="610745" cy="153888"/>
          </a:xfrm>
          <a:prstGeom prst="rect">
            <a:avLst/>
          </a:prstGeom>
          <a:noFill/>
        </p:spPr>
        <p:txBody>
          <a:bodyPr wrap="none" lIns="0" tIns="0" rIns="0" bIns="0" rtlCol="0">
            <a:spAutoFit/>
          </a:bodyPr>
          <a:lstStyle/>
          <a:p>
            <a:pPr algn="ctr"/>
            <a:r>
              <a:rPr lang="en-GB" sz="1000" b="1" dirty="0">
                <a:solidFill>
                  <a:srgbClr val="00B050"/>
                </a:solidFill>
                <a:latin typeface="Arial" panose="020B0604020202020204" pitchFamily="34" charset="0"/>
                <a:ea typeface="Aileron" charset="0"/>
                <a:cs typeface="Arial" panose="020B0604020202020204" pitchFamily="34" charset="0"/>
              </a:rPr>
              <a:t>Diagnosis</a:t>
            </a:r>
          </a:p>
        </p:txBody>
      </p:sp>
      <p:sp>
        <p:nvSpPr>
          <p:cNvPr id="31" name="TextBox 30">
            <a:extLst>
              <a:ext uri="{FF2B5EF4-FFF2-40B4-BE49-F238E27FC236}">
                <a16:creationId xmlns:a16="http://schemas.microsoft.com/office/drawing/2014/main" id="{2B248F5B-5F93-8260-EA2E-88B62D11D016}"/>
              </a:ext>
            </a:extLst>
          </p:cNvPr>
          <p:cNvSpPr txBox="1"/>
          <p:nvPr/>
        </p:nvSpPr>
        <p:spPr>
          <a:xfrm>
            <a:off x="9071510" y="5149133"/>
            <a:ext cx="488916" cy="153888"/>
          </a:xfrm>
          <a:prstGeom prst="rect">
            <a:avLst/>
          </a:prstGeom>
          <a:noFill/>
        </p:spPr>
        <p:txBody>
          <a:bodyPr wrap="none" lIns="0" tIns="0" rIns="0" bIns="0" rtlCol="0">
            <a:spAutoFit/>
          </a:bodyPr>
          <a:lstStyle/>
          <a:p>
            <a:pPr algn="ctr"/>
            <a:r>
              <a:rPr lang="en-GB" sz="1000" b="1" dirty="0">
                <a:solidFill>
                  <a:schemeClr val="accent1"/>
                </a:solidFill>
                <a:latin typeface="Arial" panose="020B0604020202020204" pitchFamily="34" charset="0"/>
                <a:ea typeface="Aileron" charset="0"/>
                <a:cs typeface="Arial" panose="020B0604020202020204" pitchFamily="34" charset="0"/>
              </a:rPr>
              <a:t>Relapse</a:t>
            </a:r>
          </a:p>
        </p:txBody>
      </p:sp>
      <p:cxnSp>
        <p:nvCxnSpPr>
          <p:cNvPr id="32" name="Straight Connector 31">
            <a:extLst>
              <a:ext uri="{FF2B5EF4-FFF2-40B4-BE49-F238E27FC236}">
                <a16:creationId xmlns:a16="http://schemas.microsoft.com/office/drawing/2014/main" id="{5A6BB68D-8144-D259-CE2C-B45E0ADE9895}"/>
              </a:ext>
            </a:extLst>
          </p:cNvPr>
          <p:cNvCxnSpPr>
            <a:cxnSpLocks/>
          </p:cNvCxnSpPr>
          <p:nvPr/>
        </p:nvCxnSpPr>
        <p:spPr>
          <a:xfrm flipH="1">
            <a:off x="8335746" y="3663628"/>
            <a:ext cx="580041" cy="515556"/>
          </a:xfrm>
          <a:prstGeom prst="line">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55A429F-0CB6-A2F3-5A3E-FDDDDBD38422}"/>
              </a:ext>
            </a:extLst>
          </p:cNvPr>
          <p:cNvCxnSpPr/>
          <p:nvPr/>
        </p:nvCxnSpPr>
        <p:spPr>
          <a:xfrm>
            <a:off x="6899563" y="3243080"/>
            <a:ext cx="468000" cy="0"/>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648CF31-ADDA-2C45-A3E1-8E9C79534BC2}"/>
              </a:ext>
            </a:extLst>
          </p:cNvPr>
          <p:cNvCxnSpPr/>
          <p:nvPr/>
        </p:nvCxnSpPr>
        <p:spPr>
          <a:xfrm>
            <a:off x="8341013" y="3243080"/>
            <a:ext cx="468000" cy="0"/>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C871EF9-D273-383D-BB70-61FA38FB755F}"/>
              </a:ext>
            </a:extLst>
          </p:cNvPr>
          <p:cNvCxnSpPr>
            <a:cxnSpLocks/>
          </p:cNvCxnSpPr>
          <p:nvPr/>
        </p:nvCxnSpPr>
        <p:spPr>
          <a:xfrm rot="5400000">
            <a:off x="9067702" y="3921406"/>
            <a:ext cx="468000" cy="0"/>
          </a:xfrm>
          <a:prstGeom prst="line">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05B1380-2DCF-18F4-581B-DA3444579C19}"/>
              </a:ext>
            </a:extLst>
          </p:cNvPr>
          <p:cNvCxnSpPr>
            <a:cxnSpLocks/>
          </p:cNvCxnSpPr>
          <p:nvPr/>
        </p:nvCxnSpPr>
        <p:spPr>
          <a:xfrm>
            <a:off x="7672322" y="2965441"/>
            <a:ext cx="3600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7F9F9480-F21A-385C-080F-8E6852C7C888}"/>
              </a:ext>
            </a:extLst>
          </p:cNvPr>
          <p:cNvSpPr/>
          <p:nvPr/>
        </p:nvSpPr>
        <p:spPr>
          <a:xfrm>
            <a:off x="7461637" y="2787517"/>
            <a:ext cx="781371" cy="781371"/>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2" name="Straight Connector 41">
            <a:extLst>
              <a:ext uri="{FF2B5EF4-FFF2-40B4-BE49-F238E27FC236}">
                <a16:creationId xmlns:a16="http://schemas.microsoft.com/office/drawing/2014/main" id="{565C0E49-96AA-22A3-E004-60F8D3352D8B}"/>
              </a:ext>
            </a:extLst>
          </p:cNvPr>
          <p:cNvCxnSpPr>
            <a:cxnSpLocks/>
          </p:cNvCxnSpPr>
          <p:nvPr/>
        </p:nvCxnSpPr>
        <p:spPr>
          <a:xfrm>
            <a:off x="7672322" y="3076566"/>
            <a:ext cx="360000"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224A5AD-231D-8E4B-18E7-CE1FECE25948}"/>
              </a:ext>
            </a:extLst>
          </p:cNvPr>
          <p:cNvCxnSpPr>
            <a:cxnSpLocks/>
          </p:cNvCxnSpPr>
          <p:nvPr/>
        </p:nvCxnSpPr>
        <p:spPr>
          <a:xfrm>
            <a:off x="7672322" y="318769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627D73C-A887-F7FE-A0BD-5A7078424D1C}"/>
              </a:ext>
            </a:extLst>
          </p:cNvPr>
          <p:cNvCxnSpPr>
            <a:cxnSpLocks/>
          </p:cNvCxnSpPr>
          <p:nvPr/>
        </p:nvCxnSpPr>
        <p:spPr>
          <a:xfrm>
            <a:off x="7672322" y="329881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904FE73-2268-F87F-803D-0485005FB8DB}"/>
              </a:ext>
            </a:extLst>
          </p:cNvPr>
          <p:cNvCxnSpPr>
            <a:cxnSpLocks/>
          </p:cNvCxnSpPr>
          <p:nvPr/>
        </p:nvCxnSpPr>
        <p:spPr>
          <a:xfrm>
            <a:off x="7672322" y="340994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5B4E2CB-1031-D573-20AD-56F754336BCD}"/>
              </a:ext>
            </a:extLst>
          </p:cNvPr>
          <p:cNvCxnSpPr>
            <a:cxnSpLocks/>
          </p:cNvCxnSpPr>
          <p:nvPr/>
        </p:nvCxnSpPr>
        <p:spPr>
          <a:xfrm>
            <a:off x="6227697" y="2965441"/>
            <a:ext cx="3600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733CEF05-37A4-4A8C-1AE5-47E76595E807}"/>
              </a:ext>
            </a:extLst>
          </p:cNvPr>
          <p:cNvSpPr/>
          <p:nvPr/>
        </p:nvSpPr>
        <p:spPr>
          <a:xfrm>
            <a:off x="6017012" y="2787517"/>
            <a:ext cx="781371" cy="781371"/>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8" name="Straight Connector 47">
            <a:extLst>
              <a:ext uri="{FF2B5EF4-FFF2-40B4-BE49-F238E27FC236}">
                <a16:creationId xmlns:a16="http://schemas.microsoft.com/office/drawing/2014/main" id="{1187A22A-1235-0163-835A-8863367D58E6}"/>
              </a:ext>
            </a:extLst>
          </p:cNvPr>
          <p:cNvCxnSpPr>
            <a:cxnSpLocks/>
          </p:cNvCxnSpPr>
          <p:nvPr/>
        </p:nvCxnSpPr>
        <p:spPr>
          <a:xfrm>
            <a:off x="6227697" y="307656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0A5F067-5F35-0827-A751-477DCC0C01F6}"/>
              </a:ext>
            </a:extLst>
          </p:cNvPr>
          <p:cNvCxnSpPr>
            <a:cxnSpLocks/>
          </p:cNvCxnSpPr>
          <p:nvPr/>
        </p:nvCxnSpPr>
        <p:spPr>
          <a:xfrm>
            <a:off x="6227697" y="318769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4A71462-EE95-0AA5-4597-B6171C212689}"/>
              </a:ext>
            </a:extLst>
          </p:cNvPr>
          <p:cNvCxnSpPr>
            <a:cxnSpLocks/>
          </p:cNvCxnSpPr>
          <p:nvPr/>
        </p:nvCxnSpPr>
        <p:spPr>
          <a:xfrm>
            <a:off x="6227697" y="329881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1F96967-A638-4330-F44A-3DB1C5B29D31}"/>
              </a:ext>
            </a:extLst>
          </p:cNvPr>
          <p:cNvCxnSpPr>
            <a:cxnSpLocks/>
          </p:cNvCxnSpPr>
          <p:nvPr/>
        </p:nvCxnSpPr>
        <p:spPr>
          <a:xfrm>
            <a:off x="6227697" y="340994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1CAB6AA-450E-6167-00DF-C7D1C25B8524}"/>
              </a:ext>
            </a:extLst>
          </p:cNvPr>
          <p:cNvCxnSpPr>
            <a:cxnSpLocks/>
          </p:cNvCxnSpPr>
          <p:nvPr/>
        </p:nvCxnSpPr>
        <p:spPr>
          <a:xfrm>
            <a:off x="7662797" y="4429116"/>
            <a:ext cx="3600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8A5E0B80-ECC5-9A3C-9323-AD52FF7D3B42}"/>
              </a:ext>
            </a:extLst>
          </p:cNvPr>
          <p:cNvSpPr/>
          <p:nvPr/>
        </p:nvSpPr>
        <p:spPr>
          <a:xfrm>
            <a:off x="7452112" y="4251192"/>
            <a:ext cx="781371" cy="781371"/>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id="{A4F8A5C4-70A6-F883-AFF1-8DA0B89A1B1C}"/>
              </a:ext>
            </a:extLst>
          </p:cNvPr>
          <p:cNvCxnSpPr>
            <a:cxnSpLocks/>
          </p:cNvCxnSpPr>
          <p:nvPr/>
        </p:nvCxnSpPr>
        <p:spPr>
          <a:xfrm>
            <a:off x="7662797" y="4540241"/>
            <a:ext cx="360000" cy="0"/>
          </a:xfrm>
          <a:prstGeom prst="line">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48890DB-D967-F170-7C71-2D26033C1FC9}"/>
              </a:ext>
            </a:extLst>
          </p:cNvPr>
          <p:cNvCxnSpPr>
            <a:cxnSpLocks/>
          </p:cNvCxnSpPr>
          <p:nvPr/>
        </p:nvCxnSpPr>
        <p:spPr>
          <a:xfrm>
            <a:off x="7662797" y="4651366"/>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71FC9A2-B971-DAB7-202E-EC790CA5CAA1}"/>
              </a:ext>
            </a:extLst>
          </p:cNvPr>
          <p:cNvCxnSpPr>
            <a:cxnSpLocks/>
          </p:cNvCxnSpPr>
          <p:nvPr/>
        </p:nvCxnSpPr>
        <p:spPr>
          <a:xfrm>
            <a:off x="7662797" y="4762491"/>
            <a:ext cx="360000" cy="0"/>
          </a:xfrm>
          <a:prstGeom prst="line">
            <a:avLst/>
          </a:prstGeom>
          <a:ln w="34925">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C635957-F010-4003-FAEC-3B58548B490F}"/>
              </a:ext>
            </a:extLst>
          </p:cNvPr>
          <p:cNvCxnSpPr>
            <a:cxnSpLocks/>
          </p:cNvCxnSpPr>
          <p:nvPr/>
        </p:nvCxnSpPr>
        <p:spPr>
          <a:xfrm>
            <a:off x="7662797" y="4873616"/>
            <a:ext cx="360000" cy="0"/>
          </a:xfrm>
          <a:prstGeom prst="line">
            <a:avLst/>
          </a:prstGeom>
          <a:ln w="34925">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8B149C9-7558-6B2A-581F-0FA40A2B0F86}"/>
              </a:ext>
            </a:extLst>
          </p:cNvPr>
          <p:cNvSpPr txBox="1"/>
          <p:nvPr/>
        </p:nvSpPr>
        <p:spPr>
          <a:xfrm>
            <a:off x="7607835" y="5149133"/>
            <a:ext cx="488916" cy="153888"/>
          </a:xfrm>
          <a:prstGeom prst="rect">
            <a:avLst/>
          </a:prstGeom>
          <a:noFill/>
        </p:spPr>
        <p:txBody>
          <a:bodyPr wrap="none" lIns="0" tIns="0" rIns="0" bIns="0" rtlCol="0">
            <a:spAutoFit/>
          </a:bodyPr>
          <a:lstStyle/>
          <a:p>
            <a:pPr algn="ctr"/>
            <a:r>
              <a:rPr lang="en-GB" sz="1000" b="1" dirty="0">
                <a:solidFill>
                  <a:schemeClr val="accent1"/>
                </a:solidFill>
                <a:latin typeface="Arial" panose="020B0604020202020204" pitchFamily="34" charset="0"/>
                <a:ea typeface="Aileron" charset="0"/>
                <a:cs typeface="Arial" panose="020B0604020202020204" pitchFamily="34" charset="0"/>
              </a:rPr>
              <a:t>Relapse</a:t>
            </a:r>
          </a:p>
        </p:txBody>
      </p:sp>
      <p:sp>
        <p:nvSpPr>
          <p:cNvPr id="59" name="TextBox 58">
            <a:extLst>
              <a:ext uri="{FF2B5EF4-FFF2-40B4-BE49-F238E27FC236}">
                <a16:creationId xmlns:a16="http://schemas.microsoft.com/office/drawing/2014/main" id="{8D2646CF-CB1C-7557-AABC-41E5BE8D8E52}"/>
              </a:ext>
            </a:extLst>
          </p:cNvPr>
          <p:cNvSpPr txBox="1"/>
          <p:nvPr/>
        </p:nvSpPr>
        <p:spPr>
          <a:xfrm>
            <a:off x="5879976" y="4397192"/>
            <a:ext cx="1487587"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Gains and losses (</a:t>
            </a:r>
            <a:r>
              <a:rPr lang="en-GB" sz="1000" dirty="0">
                <a:solidFill>
                  <a:schemeClr val="accent1"/>
                </a:solidFill>
                <a:latin typeface="Arial" panose="020B0604020202020204" pitchFamily="34" charset="0"/>
                <a:ea typeface="Aileron" charset="0"/>
                <a:cs typeface="Arial" panose="020B0604020202020204" pitchFamily="34" charset="0"/>
              </a:rPr>
              <a:t>35.7%</a:t>
            </a:r>
            <a:r>
              <a:rPr lang="en-GB" sz="1000" dirty="0">
                <a:latin typeface="Arial" panose="020B0604020202020204" pitchFamily="34" charset="0"/>
                <a:ea typeface="Aileron" charset="0"/>
                <a:cs typeface="Arial" panose="020B0604020202020204" pitchFamily="34" charset="0"/>
              </a:rPr>
              <a:t>)</a:t>
            </a:r>
          </a:p>
          <a:p>
            <a:pPr algn="ctr"/>
            <a:r>
              <a:rPr lang="en-GB" sz="1000" dirty="0">
                <a:latin typeface="Arial" panose="020B0604020202020204" pitchFamily="34" charset="0"/>
                <a:ea typeface="Aileron" charset="0"/>
                <a:cs typeface="Arial" panose="020B0604020202020204" pitchFamily="34" charset="0"/>
              </a:rPr>
              <a:t>6-29 months (median 21)</a:t>
            </a:r>
          </a:p>
          <a:p>
            <a:pPr algn="ctr"/>
            <a:r>
              <a:rPr lang="en-GB" sz="1000" dirty="0">
                <a:latin typeface="Arial" panose="020B0604020202020204" pitchFamily="34" charset="0"/>
                <a:ea typeface="Aileron" charset="0"/>
                <a:cs typeface="Arial" panose="020B0604020202020204" pitchFamily="34" charset="0"/>
              </a:rPr>
              <a:t>9-61 changes (median 26)</a:t>
            </a:r>
          </a:p>
        </p:txBody>
      </p:sp>
      <p:sp>
        <p:nvSpPr>
          <p:cNvPr id="60" name="TextBox 59">
            <a:extLst>
              <a:ext uri="{FF2B5EF4-FFF2-40B4-BE49-F238E27FC236}">
                <a16:creationId xmlns:a16="http://schemas.microsoft.com/office/drawing/2014/main" id="{B5C707BA-ED69-C103-C63E-DBF5F429B1BE}"/>
              </a:ext>
            </a:extLst>
          </p:cNvPr>
          <p:cNvSpPr txBox="1"/>
          <p:nvPr/>
        </p:nvSpPr>
        <p:spPr>
          <a:xfrm>
            <a:off x="7528486" y="2569005"/>
            <a:ext cx="647614"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Progenitor</a:t>
            </a:r>
          </a:p>
        </p:txBody>
      </p:sp>
      <p:sp>
        <p:nvSpPr>
          <p:cNvPr id="61" name="TextBox 60">
            <a:extLst>
              <a:ext uri="{FF2B5EF4-FFF2-40B4-BE49-F238E27FC236}">
                <a16:creationId xmlns:a16="http://schemas.microsoft.com/office/drawing/2014/main" id="{A8267C3A-A581-086D-AD4A-A123C657FC98}"/>
              </a:ext>
            </a:extLst>
          </p:cNvPr>
          <p:cNvSpPr txBox="1"/>
          <p:nvPr/>
        </p:nvSpPr>
        <p:spPr>
          <a:xfrm>
            <a:off x="6182854" y="2569005"/>
            <a:ext cx="469680"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First hit</a:t>
            </a:r>
          </a:p>
        </p:txBody>
      </p:sp>
      <p:sp>
        <p:nvSpPr>
          <p:cNvPr id="67" name="Freeform 66">
            <a:extLst>
              <a:ext uri="{FF2B5EF4-FFF2-40B4-BE49-F238E27FC236}">
                <a16:creationId xmlns:a16="http://schemas.microsoft.com/office/drawing/2014/main" id="{3EB4E8B4-6A1F-6321-7A13-8E31E948808B}"/>
              </a:ext>
            </a:extLst>
          </p:cNvPr>
          <p:cNvSpPr/>
          <p:nvPr/>
        </p:nvSpPr>
        <p:spPr>
          <a:xfrm>
            <a:off x="9805333" y="2735578"/>
            <a:ext cx="791209" cy="897728"/>
          </a:xfrm>
          <a:custGeom>
            <a:avLst/>
            <a:gdLst>
              <a:gd name="connsiteX0" fmla="*/ 19050 w 791209"/>
              <a:gd name="connsiteY0" fmla="*/ 154308 h 897728"/>
              <a:gd name="connsiteX1" fmla="*/ 206375 w 791209"/>
              <a:gd name="connsiteY1" fmla="*/ 20958 h 897728"/>
              <a:gd name="connsiteX2" fmla="*/ 457200 w 791209"/>
              <a:gd name="connsiteY2" fmla="*/ 14608 h 897728"/>
              <a:gd name="connsiteX3" fmla="*/ 692150 w 791209"/>
              <a:gd name="connsiteY3" fmla="*/ 160658 h 897728"/>
              <a:gd name="connsiteX4" fmla="*/ 784225 w 791209"/>
              <a:gd name="connsiteY4" fmla="*/ 395608 h 897728"/>
              <a:gd name="connsiteX5" fmla="*/ 768350 w 791209"/>
              <a:gd name="connsiteY5" fmla="*/ 598808 h 897728"/>
              <a:gd name="connsiteX6" fmla="*/ 638175 w 791209"/>
              <a:gd name="connsiteY6" fmla="*/ 795658 h 897728"/>
              <a:gd name="connsiteX7" fmla="*/ 403225 w 791209"/>
              <a:gd name="connsiteY7" fmla="*/ 894083 h 897728"/>
              <a:gd name="connsiteX8" fmla="*/ 184150 w 791209"/>
              <a:gd name="connsiteY8" fmla="*/ 862333 h 897728"/>
              <a:gd name="connsiteX9" fmla="*/ 0 w 791209"/>
              <a:gd name="connsiteY9" fmla="*/ 728983 h 89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209" h="897728">
                <a:moveTo>
                  <a:pt x="19050" y="154308"/>
                </a:moveTo>
                <a:cubicBezTo>
                  <a:pt x="76200" y="99274"/>
                  <a:pt x="133350" y="44241"/>
                  <a:pt x="206375" y="20958"/>
                </a:cubicBezTo>
                <a:cubicBezTo>
                  <a:pt x="279400" y="-2325"/>
                  <a:pt x="376238" y="-8675"/>
                  <a:pt x="457200" y="14608"/>
                </a:cubicBezTo>
                <a:cubicBezTo>
                  <a:pt x="538162" y="37891"/>
                  <a:pt x="637646" y="97158"/>
                  <a:pt x="692150" y="160658"/>
                </a:cubicBezTo>
                <a:cubicBezTo>
                  <a:pt x="746654" y="224158"/>
                  <a:pt x="771525" y="322583"/>
                  <a:pt x="784225" y="395608"/>
                </a:cubicBezTo>
                <a:cubicBezTo>
                  <a:pt x="796925" y="468633"/>
                  <a:pt x="792692" y="532133"/>
                  <a:pt x="768350" y="598808"/>
                </a:cubicBezTo>
                <a:cubicBezTo>
                  <a:pt x="744008" y="665483"/>
                  <a:pt x="699029" y="746446"/>
                  <a:pt x="638175" y="795658"/>
                </a:cubicBezTo>
                <a:cubicBezTo>
                  <a:pt x="577321" y="844871"/>
                  <a:pt x="478896" y="882971"/>
                  <a:pt x="403225" y="894083"/>
                </a:cubicBezTo>
                <a:cubicBezTo>
                  <a:pt x="327554" y="905195"/>
                  <a:pt x="251354" y="889850"/>
                  <a:pt x="184150" y="862333"/>
                </a:cubicBezTo>
                <a:cubicBezTo>
                  <a:pt x="116946" y="834816"/>
                  <a:pt x="58473" y="781899"/>
                  <a:pt x="0" y="728983"/>
                </a:cubicBezTo>
              </a:path>
            </a:pathLst>
          </a:custGeom>
          <a:noFill/>
          <a:ln w="19050">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9C1E5FF1-0689-858B-ACD2-F1BF844A30F4}"/>
              </a:ext>
            </a:extLst>
          </p:cNvPr>
          <p:cNvSpPr txBox="1"/>
          <p:nvPr/>
        </p:nvSpPr>
        <p:spPr>
          <a:xfrm>
            <a:off x="1761040" y="2196318"/>
            <a:ext cx="1612621" cy="461665"/>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Baseline/diagnosis (n=1241)</a:t>
            </a:r>
          </a:p>
          <a:p>
            <a:r>
              <a:rPr lang="en-GB" sz="1000" dirty="0">
                <a:latin typeface="Arial" panose="020B0604020202020204" pitchFamily="34" charset="0"/>
                <a:ea typeface="Aileron" charset="0"/>
                <a:cs typeface="Arial" panose="020B0604020202020204" pitchFamily="34" charset="0"/>
              </a:rPr>
              <a:t>First relapse (n=194)</a:t>
            </a:r>
          </a:p>
          <a:p>
            <a:r>
              <a:rPr lang="en-GB" sz="1000" dirty="0">
                <a:latin typeface="Arial" panose="020B0604020202020204" pitchFamily="34" charset="0"/>
                <a:ea typeface="Aileron" charset="0"/>
                <a:cs typeface="Arial" panose="020B0604020202020204" pitchFamily="34" charset="0"/>
              </a:rPr>
              <a:t>PI refractory MM (n=132)</a:t>
            </a:r>
          </a:p>
        </p:txBody>
      </p:sp>
      <p:sp>
        <p:nvSpPr>
          <p:cNvPr id="69" name="Rectangle 68">
            <a:extLst>
              <a:ext uri="{FF2B5EF4-FFF2-40B4-BE49-F238E27FC236}">
                <a16:creationId xmlns:a16="http://schemas.microsoft.com/office/drawing/2014/main" id="{F32BD715-B862-B93D-CE6E-B5A5DC2040C7}"/>
              </a:ext>
            </a:extLst>
          </p:cNvPr>
          <p:cNvSpPr/>
          <p:nvPr/>
        </p:nvSpPr>
        <p:spPr>
          <a:xfrm>
            <a:off x="1522575" y="2232534"/>
            <a:ext cx="166295" cy="816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70" name="Rectangle 69">
            <a:extLst>
              <a:ext uri="{FF2B5EF4-FFF2-40B4-BE49-F238E27FC236}">
                <a16:creationId xmlns:a16="http://schemas.microsoft.com/office/drawing/2014/main" id="{E9B43D1E-9049-0819-AA68-7552F479515B}"/>
              </a:ext>
            </a:extLst>
          </p:cNvPr>
          <p:cNvSpPr/>
          <p:nvPr/>
        </p:nvSpPr>
        <p:spPr>
          <a:xfrm>
            <a:off x="1522575" y="2383379"/>
            <a:ext cx="166295" cy="816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71" name="Rectangle 70">
            <a:extLst>
              <a:ext uri="{FF2B5EF4-FFF2-40B4-BE49-F238E27FC236}">
                <a16:creationId xmlns:a16="http://schemas.microsoft.com/office/drawing/2014/main" id="{A695EDE5-9301-A576-72D5-A805E4C1EB9A}"/>
              </a:ext>
            </a:extLst>
          </p:cNvPr>
          <p:cNvSpPr/>
          <p:nvPr/>
        </p:nvSpPr>
        <p:spPr>
          <a:xfrm>
            <a:off x="1522575" y="2534223"/>
            <a:ext cx="166295" cy="816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72" name="TextBox 71">
            <a:extLst>
              <a:ext uri="{FF2B5EF4-FFF2-40B4-BE49-F238E27FC236}">
                <a16:creationId xmlns:a16="http://schemas.microsoft.com/office/drawing/2014/main" id="{FA52C26A-A96F-A702-E866-D924D04E9B53}"/>
              </a:ext>
            </a:extLst>
          </p:cNvPr>
          <p:cNvSpPr txBox="1"/>
          <p:nvPr/>
        </p:nvSpPr>
        <p:spPr>
          <a:xfrm>
            <a:off x="2207568" y="5396527"/>
            <a:ext cx="2374048"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Proteasome related genes (M</a:t>
            </a:r>
            <a:r>
              <a:rPr lang="en-GB" sz="1200" b="1" baseline="30000" dirty="0">
                <a:latin typeface="Arial" panose="020B0604020202020204" pitchFamily="34" charset="0"/>
                <a:ea typeface="Aileron" charset="0"/>
                <a:cs typeface="Arial" panose="020B0604020202020204" pitchFamily="34" charset="0"/>
              </a:rPr>
              <a:t>3</a:t>
            </a:r>
            <a:r>
              <a:rPr lang="en-GB" sz="1200" b="1" dirty="0">
                <a:latin typeface="Arial" panose="020B0604020202020204" pitchFamily="34" charset="0"/>
                <a:ea typeface="Aileron" charset="0"/>
                <a:cs typeface="Arial" panose="020B0604020202020204" pitchFamily="34" charset="0"/>
              </a:rPr>
              <a:t>P)</a:t>
            </a:r>
          </a:p>
        </p:txBody>
      </p:sp>
      <p:sp>
        <p:nvSpPr>
          <p:cNvPr id="73" name="TextBox 72">
            <a:extLst>
              <a:ext uri="{FF2B5EF4-FFF2-40B4-BE49-F238E27FC236}">
                <a16:creationId xmlns:a16="http://schemas.microsoft.com/office/drawing/2014/main" id="{0CF1ADC2-A0AE-27A9-DC2E-77688D24CFD4}"/>
              </a:ext>
            </a:extLst>
          </p:cNvPr>
          <p:cNvSpPr txBox="1"/>
          <p:nvPr/>
        </p:nvSpPr>
        <p:spPr>
          <a:xfrm>
            <a:off x="1468994" y="5151558"/>
            <a:ext cx="43281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PSMA1</a:t>
            </a:r>
          </a:p>
        </p:txBody>
      </p:sp>
      <p:sp>
        <p:nvSpPr>
          <p:cNvPr id="74" name="TextBox 73">
            <a:extLst>
              <a:ext uri="{FF2B5EF4-FFF2-40B4-BE49-F238E27FC236}">
                <a16:creationId xmlns:a16="http://schemas.microsoft.com/office/drawing/2014/main" id="{84D9CDA1-BCEC-3B9B-D8A7-353D3FD059B2}"/>
              </a:ext>
            </a:extLst>
          </p:cNvPr>
          <p:cNvSpPr txBox="1"/>
          <p:nvPr/>
        </p:nvSpPr>
        <p:spPr>
          <a:xfrm>
            <a:off x="4853370" y="5151558"/>
            <a:ext cx="447238"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PSMG2</a:t>
            </a:r>
          </a:p>
        </p:txBody>
      </p:sp>
      <p:sp>
        <p:nvSpPr>
          <p:cNvPr id="75" name="TextBox 74">
            <a:extLst>
              <a:ext uri="{FF2B5EF4-FFF2-40B4-BE49-F238E27FC236}">
                <a16:creationId xmlns:a16="http://schemas.microsoft.com/office/drawing/2014/main" id="{BF7E0CEF-C110-C659-276E-68144891374B}"/>
              </a:ext>
            </a:extLst>
          </p:cNvPr>
          <p:cNvSpPr txBox="1"/>
          <p:nvPr/>
        </p:nvSpPr>
        <p:spPr>
          <a:xfrm>
            <a:off x="1085784" y="214465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80" name="Straight Connector 79">
            <a:extLst>
              <a:ext uri="{FF2B5EF4-FFF2-40B4-BE49-F238E27FC236}">
                <a16:creationId xmlns:a16="http://schemas.microsoft.com/office/drawing/2014/main" id="{6C92B47F-F360-DC43-E1E3-317A95FC432A}"/>
              </a:ext>
            </a:extLst>
          </p:cNvPr>
          <p:cNvCxnSpPr>
            <a:cxnSpLocks/>
          </p:cNvCxnSpPr>
          <p:nvPr/>
        </p:nvCxnSpPr>
        <p:spPr>
          <a:xfrm>
            <a:off x="1295548" y="5110335"/>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76953FF-F977-571F-961D-7D58C5A1A79C}"/>
              </a:ext>
            </a:extLst>
          </p:cNvPr>
          <p:cNvCxnSpPr>
            <a:cxnSpLocks/>
          </p:cNvCxnSpPr>
          <p:nvPr/>
        </p:nvCxnSpPr>
        <p:spPr>
          <a:xfrm>
            <a:off x="1295548" y="4532485"/>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49F9414-0EED-CA93-09FC-3B8BF0396D8F}"/>
              </a:ext>
            </a:extLst>
          </p:cNvPr>
          <p:cNvCxnSpPr>
            <a:cxnSpLocks/>
          </p:cNvCxnSpPr>
          <p:nvPr/>
        </p:nvCxnSpPr>
        <p:spPr>
          <a:xfrm>
            <a:off x="1295548" y="3957810"/>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17B1848-DC8E-982A-9044-8E8001B6B276}"/>
              </a:ext>
            </a:extLst>
          </p:cNvPr>
          <p:cNvCxnSpPr>
            <a:cxnSpLocks/>
          </p:cNvCxnSpPr>
          <p:nvPr/>
        </p:nvCxnSpPr>
        <p:spPr>
          <a:xfrm>
            <a:off x="1295548" y="3376785"/>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23C0A21-DC31-AD96-6395-FC17CAF8CAE5}"/>
              </a:ext>
            </a:extLst>
          </p:cNvPr>
          <p:cNvCxnSpPr>
            <a:cxnSpLocks/>
          </p:cNvCxnSpPr>
          <p:nvPr/>
        </p:nvCxnSpPr>
        <p:spPr>
          <a:xfrm>
            <a:off x="1295548" y="2798935"/>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D8939D3-D396-96DA-E050-64A61CEC9D59}"/>
              </a:ext>
            </a:extLst>
          </p:cNvPr>
          <p:cNvCxnSpPr>
            <a:cxnSpLocks/>
          </p:cNvCxnSpPr>
          <p:nvPr/>
        </p:nvCxnSpPr>
        <p:spPr>
          <a:xfrm>
            <a:off x="1295548" y="2227435"/>
            <a:ext cx="599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A5C46C8-BB6C-9C92-3799-00655179EE50}"/>
              </a:ext>
            </a:extLst>
          </p:cNvPr>
          <p:cNvCxnSpPr>
            <a:cxnSpLocks/>
          </p:cNvCxnSpPr>
          <p:nvPr/>
        </p:nvCxnSpPr>
        <p:spPr>
          <a:xfrm>
            <a:off x="1355450" y="2221595"/>
            <a:ext cx="0" cy="2888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09FF9EE1-15D4-CB86-38DE-63268421EC77}"/>
              </a:ext>
            </a:extLst>
          </p:cNvPr>
          <p:cNvSpPr txBox="1"/>
          <p:nvPr/>
        </p:nvSpPr>
        <p:spPr>
          <a:xfrm>
            <a:off x="1085784" y="272885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90" name="TextBox 89">
            <a:extLst>
              <a:ext uri="{FF2B5EF4-FFF2-40B4-BE49-F238E27FC236}">
                <a16:creationId xmlns:a16="http://schemas.microsoft.com/office/drawing/2014/main" id="{3C4BC993-A2B4-A459-A8AC-50DA4D02EA29}"/>
              </a:ext>
            </a:extLst>
          </p:cNvPr>
          <p:cNvSpPr txBox="1"/>
          <p:nvPr/>
        </p:nvSpPr>
        <p:spPr>
          <a:xfrm>
            <a:off x="1085784" y="329400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1.5</a:t>
            </a:r>
          </a:p>
        </p:txBody>
      </p:sp>
      <p:sp>
        <p:nvSpPr>
          <p:cNvPr id="91" name="TextBox 90">
            <a:extLst>
              <a:ext uri="{FF2B5EF4-FFF2-40B4-BE49-F238E27FC236}">
                <a16:creationId xmlns:a16="http://schemas.microsoft.com/office/drawing/2014/main" id="{4296CD26-1437-FDC7-E877-5D42E5AAA74F}"/>
              </a:ext>
            </a:extLst>
          </p:cNvPr>
          <p:cNvSpPr txBox="1"/>
          <p:nvPr/>
        </p:nvSpPr>
        <p:spPr>
          <a:xfrm>
            <a:off x="1085784" y="3875026"/>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92" name="TextBox 91">
            <a:extLst>
              <a:ext uri="{FF2B5EF4-FFF2-40B4-BE49-F238E27FC236}">
                <a16:creationId xmlns:a16="http://schemas.microsoft.com/office/drawing/2014/main" id="{36D48BAE-E552-FAA8-4BFE-82B6B753E4F6}"/>
              </a:ext>
            </a:extLst>
          </p:cNvPr>
          <p:cNvSpPr txBox="1"/>
          <p:nvPr/>
        </p:nvSpPr>
        <p:spPr>
          <a:xfrm>
            <a:off x="1085784" y="4446526"/>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93" name="TextBox 92">
            <a:extLst>
              <a:ext uri="{FF2B5EF4-FFF2-40B4-BE49-F238E27FC236}">
                <a16:creationId xmlns:a16="http://schemas.microsoft.com/office/drawing/2014/main" id="{D5FDF363-3853-FAD7-E54C-2125C542DF1E}"/>
              </a:ext>
            </a:extLst>
          </p:cNvPr>
          <p:cNvSpPr txBox="1"/>
          <p:nvPr/>
        </p:nvSpPr>
        <p:spPr>
          <a:xfrm>
            <a:off x="1191582" y="5033901"/>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94" name="TextBox 93">
            <a:extLst>
              <a:ext uri="{FF2B5EF4-FFF2-40B4-BE49-F238E27FC236}">
                <a16:creationId xmlns:a16="http://schemas.microsoft.com/office/drawing/2014/main" id="{2EC112EC-3EAA-E5AF-D58B-DD88DC3BE826}"/>
              </a:ext>
            </a:extLst>
          </p:cNvPr>
          <p:cNvSpPr txBox="1"/>
          <p:nvPr/>
        </p:nvSpPr>
        <p:spPr>
          <a:xfrm rot="16200000">
            <a:off x="33275" y="3532541"/>
            <a:ext cx="1702390"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Mutation frequency (%)</a:t>
            </a:r>
          </a:p>
        </p:txBody>
      </p:sp>
      <p:sp>
        <p:nvSpPr>
          <p:cNvPr id="95" name="Rectangle 94">
            <a:extLst>
              <a:ext uri="{FF2B5EF4-FFF2-40B4-BE49-F238E27FC236}">
                <a16:creationId xmlns:a16="http://schemas.microsoft.com/office/drawing/2014/main" id="{F3A04220-3671-A1CB-3F7A-34CF7E966314}"/>
              </a:ext>
            </a:extLst>
          </p:cNvPr>
          <p:cNvSpPr/>
          <p:nvPr/>
        </p:nvSpPr>
        <p:spPr>
          <a:xfrm>
            <a:off x="4222338" y="4835474"/>
            <a:ext cx="120257" cy="274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821BF557-8321-0606-E466-3A516F441D91}"/>
              </a:ext>
            </a:extLst>
          </p:cNvPr>
          <p:cNvSpPr/>
          <p:nvPr/>
        </p:nvSpPr>
        <p:spPr>
          <a:xfrm>
            <a:off x="4344998" y="3911549"/>
            <a:ext cx="120257" cy="1198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339611ED-0216-5525-9F92-8C75631F0F73}"/>
              </a:ext>
            </a:extLst>
          </p:cNvPr>
          <p:cNvSpPr/>
          <p:nvPr/>
        </p:nvSpPr>
        <p:spPr>
          <a:xfrm>
            <a:off x="4467138" y="2492324"/>
            <a:ext cx="120257" cy="261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8" name="TextBox 97">
            <a:extLst>
              <a:ext uri="{FF2B5EF4-FFF2-40B4-BE49-F238E27FC236}">
                <a16:creationId xmlns:a16="http://schemas.microsoft.com/office/drawing/2014/main" id="{08248F80-1CE2-D0E1-B47E-12D713D9BE11}"/>
              </a:ext>
            </a:extLst>
          </p:cNvPr>
          <p:cNvSpPr txBox="1"/>
          <p:nvPr/>
        </p:nvSpPr>
        <p:spPr>
          <a:xfrm>
            <a:off x="4183445" y="5151558"/>
            <a:ext cx="447238"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PSMD1</a:t>
            </a:r>
          </a:p>
        </p:txBody>
      </p:sp>
      <p:sp>
        <p:nvSpPr>
          <p:cNvPr id="99" name="Rectangle 98">
            <a:extLst>
              <a:ext uri="{FF2B5EF4-FFF2-40B4-BE49-F238E27FC236}">
                <a16:creationId xmlns:a16="http://schemas.microsoft.com/office/drawing/2014/main" id="{8F090E95-5EDC-7126-9F2F-14F66116863F}"/>
              </a:ext>
            </a:extLst>
          </p:cNvPr>
          <p:cNvSpPr/>
          <p:nvPr/>
        </p:nvSpPr>
        <p:spPr>
          <a:xfrm>
            <a:off x="4908138" y="5019624"/>
            <a:ext cx="120257" cy="90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52830DF0-E7DB-E749-F160-ECC49039C5E3}"/>
              </a:ext>
            </a:extLst>
          </p:cNvPr>
          <p:cNvSpPr/>
          <p:nvPr/>
        </p:nvSpPr>
        <p:spPr>
          <a:xfrm>
            <a:off x="5030798" y="4505274"/>
            <a:ext cx="120257" cy="6049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F1F6EC54-0FBD-2A52-E5C6-10CBED94B17E}"/>
              </a:ext>
            </a:extLst>
          </p:cNvPr>
          <p:cNvSpPr/>
          <p:nvPr/>
        </p:nvSpPr>
        <p:spPr>
          <a:xfrm>
            <a:off x="5152938" y="4229048"/>
            <a:ext cx="120257" cy="880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 name="TextBox 101">
            <a:extLst>
              <a:ext uri="{FF2B5EF4-FFF2-40B4-BE49-F238E27FC236}">
                <a16:creationId xmlns:a16="http://schemas.microsoft.com/office/drawing/2014/main" id="{FDBF834C-A8CE-3075-D796-845C4D38DAFF}"/>
              </a:ext>
            </a:extLst>
          </p:cNvPr>
          <p:cNvSpPr txBox="1"/>
          <p:nvPr/>
        </p:nvSpPr>
        <p:spPr>
          <a:xfrm>
            <a:off x="3500820" y="5151558"/>
            <a:ext cx="447238"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PSMB9</a:t>
            </a:r>
          </a:p>
        </p:txBody>
      </p:sp>
      <p:sp>
        <p:nvSpPr>
          <p:cNvPr id="103" name="Rectangle 102">
            <a:extLst>
              <a:ext uri="{FF2B5EF4-FFF2-40B4-BE49-F238E27FC236}">
                <a16:creationId xmlns:a16="http://schemas.microsoft.com/office/drawing/2014/main" id="{94CEDFB1-B291-B65D-8967-A30E8FEA454E}"/>
              </a:ext>
            </a:extLst>
          </p:cNvPr>
          <p:cNvSpPr/>
          <p:nvPr/>
        </p:nvSpPr>
        <p:spPr>
          <a:xfrm>
            <a:off x="3555588" y="4743399"/>
            <a:ext cx="120257" cy="3668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EE4C8DE7-918A-AC2C-7060-7AA415A8DABF}"/>
              </a:ext>
            </a:extLst>
          </p:cNvPr>
          <p:cNvSpPr/>
          <p:nvPr/>
        </p:nvSpPr>
        <p:spPr>
          <a:xfrm>
            <a:off x="3678248" y="4505274"/>
            <a:ext cx="120257" cy="6049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6" name="TextBox 105">
            <a:extLst>
              <a:ext uri="{FF2B5EF4-FFF2-40B4-BE49-F238E27FC236}">
                <a16:creationId xmlns:a16="http://schemas.microsoft.com/office/drawing/2014/main" id="{C7BD0945-B08A-B70E-AEE2-578F12D6F83F}"/>
              </a:ext>
            </a:extLst>
          </p:cNvPr>
          <p:cNvSpPr txBox="1"/>
          <p:nvPr/>
        </p:nvSpPr>
        <p:spPr>
          <a:xfrm>
            <a:off x="2818195" y="5151558"/>
            <a:ext cx="447238"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PSMB8</a:t>
            </a:r>
          </a:p>
        </p:txBody>
      </p:sp>
      <p:sp>
        <p:nvSpPr>
          <p:cNvPr id="107" name="Rectangle 106">
            <a:extLst>
              <a:ext uri="{FF2B5EF4-FFF2-40B4-BE49-F238E27FC236}">
                <a16:creationId xmlns:a16="http://schemas.microsoft.com/office/drawing/2014/main" id="{6F8A64DE-B559-D24D-532A-1DD3FD06C6FD}"/>
              </a:ext>
            </a:extLst>
          </p:cNvPr>
          <p:cNvSpPr/>
          <p:nvPr/>
        </p:nvSpPr>
        <p:spPr>
          <a:xfrm>
            <a:off x="2872963" y="4927549"/>
            <a:ext cx="120257" cy="1826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33EA8EA8-9686-A817-3EE2-DDBC7760CE4B}"/>
              </a:ext>
            </a:extLst>
          </p:cNvPr>
          <p:cNvSpPr/>
          <p:nvPr/>
        </p:nvSpPr>
        <p:spPr>
          <a:xfrm>
            <a:off x="3117763" y="4229048"/>
            <a:ext cx="120257" cy="880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0" name="Rectangle 109">
            <a:extLst>
              <a:ext uri="{FF2B5EF4-FFF2-40B4-BE49-F238E27FC236}">
                <a16:creationId xmlns:a16="http://schemas.microsoft.com/office/drawing/2014/main" id="{94092E0D-BAA6-1228-98A1-188A431541E7}"/>
              </a:ext>
            </a:extLst>
          </p:cNvPr>
          <p:cNvSpPr/>
          <p:nvPr/>
        </p:nvSpPr>
        <p:spPr>
          <a:xfrm>
            <a:off x="2190338" y="5019624"/>
            <a:ext cx="120257" cy="90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19B83876-77DC-F261-9A4D-22B36CDE3BA0}"/>
              </a:ext>
            </a:extLst>
          </p:cNvPr>
          <p:cNvSpPr/>
          <p:nvPr/>
        </p:nvSpPr>
        <p:spPr>
          <a:xfrm>
            <a:off x="2312998" y="3914724"/>
            <a:ext cx="120257" cy="11954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2F33DAD2-68CD-F713-AE7C-19733D929519}"/>
              </a:ext>
            </a:extLst>
          </p:cNvPr>
          <p:cNvSpPr/>
          <p:nvPr/>
        </p:nvSpPr>
        <p:spPr>
          <a:xfrm>
            <a:off x="2435138" y="3355924"/>
            <a:ext cx="120257" cy="1753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3" name="TextBox 112">
            <a:extLst>
              <a:ext uri="{FF2B5EF4-FFF2-40B4-BE49-F238E27FC236}">
                <a16:creationId xmlns:a16="http://schemas.microsoft.com/office/drawing/2014/main" id="{4AD69F97-2F5D-4283-52B6-5ADB7D112B4F}"/>
              </a:ext>
            </a:extLst>
          </p:cNvPr>
          <p:cNvSpPr txBox="1"/>
          <p:nvPr/>
        </p:nvSpPr>
        <p:spPr>
          <a:xfrm>
            <a:off x="2151445" y="5151558"/>
            <a:ext cx="447238"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PSMB5</a:t>
            </a:r>
          </a:p>
        </p:txBody>
      </p:sp>
      <p:sp>
        <p:nvSpPr>
          <p:cNvPr id="114" name="Rectangle 113">
            <a:extLst>
              <a:ext uri="{FF2B5EF4-FFF2-40B4-BE49-F238E27FC236}">
                <a16:creationId xmlns:a16="http://schemas.microsoft.com/office/drawing/2014/main" id="{B479A3C2-69FB-B7EE-250F-C895CB1C57E1}"/>
              </a:ext>
            </a:extLst>
          </p:cNvPr>
          <p:cNvSpPr/>
          <p:nvPr/>
        </p:nvSpPr>
        <p:spPr>
          <a:xfrm>
            <a:off x="1517238" y="4641799"/>
            <a:ext cx="120257" cy="4684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78" name="Straight Connector 77">
            <a:extLst>
              <a:ext uri="{FF2B5EF4-FFF2-40B4-BE49-F238E27FC236}">
                <a16:creationId xmlns:a16="http://schemas.microsoft.com/office/drawing/2014/main" id="{E96A79CB-A36F-2FCF-43C9-8D6CDD491DFA}"/>
              </a:ext>
            </a:extLst>
          </p:cNvPr>
          <p:cNvCxnSpPr>
            <a:cxnSpLocks/>
          </p:cNvCxnSpPr>
          <p:nvPr/>
        </p:nvCxnSpPr>
        <p:spPr>
          <a:xfrm>
            <a:off x="1343928" y="5110335"/>
            <a:ext cx="410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CC97971-B9CB-0612-C122-7605972990A7}"/>
              </a:ext>
            </a:extLst>
          </p:cNvPr>
          <p:cNvSpPr txBox="1"/>
          <p:nvPr/>
        </p:nvSpPr>
        <p:spPr>
          <a:xfrm>
            <a:off x="524406" y="1502786"/>
            <a:ext cx="5306970" cy="646331"/>
          </a:xfrm>
          <a:prstGeom prst="rect">
            <a:avLst/>
          </a:prstGeom>
          <a:noFill/>
        </p:spPr>
        <p:txBody>
          <a:bodyPr wrap="square">
            <a:spAutoFit/>
          </a:bodyPr>
          <a:lstStyle/>
          <a:p>
            <a:r>
              <a:rPr lang="en-US" sz="1800" dirty="0">
                <a:solidFill>
                  <a:schemeClr val="tx2"/>
                </a:solidFill>
                <a:effectLst/>
                <a:latin typeface="Arial" panose="020B0604020202020204" pitchFamily="34" charset="0"/>
                <a:cs typeface="Arial" panose="020B0604020202020204" pitchFamily="34" charset="0"/>
              </a:rPr>
              <a:t>Summary of proteasome subunit mutations from different myeloma cohorts</a:t>
            </a:r>
            <a:endParaRPr lang="en-GB"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DB660E-13BF-AA98-A18A-BC407D9B6059}"/>
              </a:ext>
            </a:extLst>
          </p:cNvPr>
          <p:cNvSpPr txBox="1"/>
          <p:nvPr/>
        </p:nvSpPr>
        <p:spPr>
          <a:xfrm>
            <a:off x="5879976" y="1484784"/>
            <a:ext cx="5306970" cy="646331"/>
          </a:xfrm>
          <a:prstGeom prst="rect">
            <a:avLst/>
          </a:prstGeom>
          <a:noFill/>
        </p:spPr>
        <p:txBody>
          <a:bodyPr wrap="square">
            <a:spAutoFit/>
          </a:bodyPr>
          <a:lstStyle/>
          <a:p>
            <a:r>
              <a:rPr lang="en-US" sz="1800" dirty="0">
                <a:solidFill>
                  <a:schemeClr val="tx2"/>
                </a:solidFill>
                <a:effectLst/>
                <a:latin typeface="Arial" panose="020B0604020202020204" pitchFamily="34" charset="0"/>
                <a:cs typeface="Arial" panose="020B0604020202020204" pitchFamily="34" charset="0"/>
              </a:rPr>
              <a:t>Summarized findings from 28 patients with a sequential sample pair</a:t>
            </a:r>
            <a:endParaRPr lang="en-GB" dirty="0">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B959800-22BA-CDF2-6E5E-42D24FE09C88}"/>
              </a:ext>
            </a:extLst>
          </p:cNvPr>
          <p:cNvSpPr txBox="1"/>
          <p:nvPr/>
        </p:nvSpPr>
        <p:spPr>
          <a:xfrm>
            <a:off x="5867446" y="5295839"/>
            <a:ext cx="4947133" cy="430887"/>
          </a:xfrm>
          <a:prstGeom prst="rect">
            <a:avLst/>
          </a:prstGeom>
          <a:noFill/>
        </p:spPr>
        <p:txBody>
          <a:bodyPr wrap="square">
            <a:spAutoFit/>
          </a:bodyPr>
          <a:lstStyle/>
          <a:p>
            <a:r>
              <a:rPr lang="en-US" sz="1100" i="1" dirty="0" err="1">
                <a:effectLst/>
                <a:latin typeface="Arial" panose="020B0604020202020204" pitchFamily="34" charset="0"/>
                <a:cs typeface="Arial" panose="020B0604020202020204" pitchFamily="34" charset="0"/>
              </a:rPr>
              <a:t>Coloured</a:t>
            </a:r>
            <a:r>
              <a:rPr lang="en-US" sz="1100" i="1" dirty="0">
                <a:effectLst/>
                <a:latin typeface="Arial" panose="020B0604020202020204" pitchFamily="34" charset="0"/>
                <a:cs typeface="Arial" panose="020B0604020202020204" pitchFamily="34" charset="0"/>
              </a:rPr>
              <a:t> bars represent theoretical CNAs perceived to exist at a particular point in the evolution of the </a:t>
            </a:r>
            <a:r>
              <a:rPr lang="en-US" sz="1100" i="1" dirty="0" err="1">
                <a:effectLst/>
                <a:latin typeface="Arial" panose="020B0604020202020204" pitchFamily="34" charset="0"/>
                <a:cs typeface="Arial" panose="020B0604020202020204" pitchFamily="34" charset="0"/>
              </a:rPr>
              <a:t>tumour</a:t>
            </a:r>
            <a:endParaRPr lang="en-GB"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9477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3DC2B4E-D616-87C9-486D-6E7C3289CFC6}"/>
              </a:ext>
            </a:extLst>
          </p:cNvPr>
          <p:cNvSpPr>
            <a:spLocks noGrp="1"/>
          </p:cNvSpPr>
          <p:nvPr>
            <p:ph sz="quarter" idx="12"/>
          </p:nvPr>
        </p:nvSpPr>
        <p:spPr>
          <a:xfrm>
            <a:off x="620184" y="991644"/>
            <a:ext cx="10963200" cy="4525200"/>
          </a:xfrm>
        </p:spPr>
        <p:txBody>
          <a:bodyPr/>
          <a:lstStyle/>
          <a:p>
            <a:pPr marL="0" indent="0">
              <a:buNone/>
            </a:pPr>
            <a:r>
              <a:rPr lang="en-GB" sz="1800" dirty="0"/>
              <a:t>Clonal dynamics in a patient with high-risk MM</a:t>
            </a:r>
          </a:p>
        </p:txBody>
      </p:sp>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Changing + adding drug class</a:t>
            </a: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14" name="Content Placeholder 13">
            <a:extLst>
              <a:ext uri="{FF2B5EF4-FFF2-40B4-BE49-F238E27FC236}">
                <a16:creationId xmlns:a16="http://schemas.microsoft.com/office/drawing/2014/main" id="{17C1C278-5777-26A1-8D95-D170F4E32291}"/>
              </a:ext>
            </a:extLst>
          </p:cNvPr>
          <p:cNvSpPr>
            <a:spLocks noGrp="1"/>
          </p:cNvSpPr>
          <p:nvPr>
            <p:ph sz="quarter" idx="15"/>
          </p:nvPr>
        </p:nvSpPr>
        <p:spPr>
          <a:xfrm>
            <a:off x="620183" y="6356351"/>
            <a:ext cx="10180339" cy="365125"/>
          </a:xfrm>
        </p:spPr>
        <p:txBody>
          <a:bodyPr anchor="b"/>
          <a:lstStyle/>
          <a:p>
            <a:r>
              <a:rPr lang="en-GB" dirty="0" err="1">
                <a:solidFill>
                  <a:schemeClr val="tx2"/>
                </a:solidFill>
              </a:rPr>
              <a:t>dex</a:t>
            </a:r>
            <a:r>
              <a:rPr lang="en-GB" dirty="0">
                <a:solidFill>
                  <a:schemeClr val="tx2"/>
                </a:solidFill>
              </a:rPr>
              <a:t>, dexamethasone; Len, lenalidomide; MM, multiple myeloma</a:t>
            </a:r>
          </a:p>
          <a:p>
            <a:r>
              <a:rPr lang="en-GB" dirty="0">
                <a:solidFill>
                  <a:schemeClr val="tx2"/>
                </a:solidFill>
              </a:rPr>
              <a:t>1. Keats JJ, et al. Blood. 2012;120:1067-1076; 2. expert view</a:t>
            </a:r>
          </a:p>
        </p:txBody>
      </p:sp>
      <p:sp>
        <p:nvSpPr>
          <p:cNvPr id="22" name="TextBox 21">
            <a:extLst>
              <a:ext uri="{FF2B5EF4-FFF2-40B4-BE49-F238E27FC236}">
                <a16:creationId xmlns:a16="http://schemas.microsoft.com/office/drawing/2014/main" id="{4CBB89BC-B266-6C78-B97C-54CBA1232AA1}"/>
              </a:ext>
            </a:extLst>
          </p:cNvPr>
          <p:cNvSpPr txBox="1"/>
          <p:nvPr/>
        </p:nvSpPr>
        <p:spPr>
          <a:xfrm>
            <a:off x="2787080" y="5960313"/>
            <a:ext cx="2436886" cy="276999"/>
          </a:xfrm>
          <a:prstGeom prst="rect">
            <a:avLst/>
          </a:prstGeom>
          <a:noFill/>
        </p:spPr>
        <p:txBody>
          <a:bodyPr wrap="none" rtlCol="0">
            <a:spAutoFit/>
          </a:bodyPr>
          <a:lstStyle/>
          <a:p>
            <a:r>
              <a:rPr lang="en-GB" sz="1200" i="1" dirty="0">
                <a:latin typeface="Arial" panose="020B0604020202020204" pitchFamily="34" charset="0"/>
                <a:ea typeface="Aileron" charset="0"/>
                <a:cs typeface="Arial" panose="020B0604020202020204" pitchFamily="34" charset="0"/>
              </a:rPr>
              <a:t>Figure adapted from Keats et al.</a:t>
            </a:r>
            <a:r>
              <a:rPr lang="en-GB" sz="1200" i="1" baseline="30000" dirty="0">
                <a:latin typeface="Arial" panose="020B0604020202020204" pitchFamily="34" charset="0"/>
                <a:ea typeface="Aileron" charset="0"/>
                <a:cs typeface="Arial" panose="020B0604020202020204" pitchFamily="34" charset="0"/>
              </a:rPr>
              <a:t>1</a:t>
            </a:r>
          </a:p>
        </p:txBody>
      </p:sp>
      <p:grpSp>
        <p:nvGrpSpPr>
          <p:cNvPr id="42" name="Group 41">
            <a:extLst>
              <a:ext uri="{FF2B5EF4-FFF2-40B4-BE49-F238E27FC236}">
                <a16:creationId xmlns:a16="http://schemas.microsoft.com/office/drawing/2014/main" id="{1F3819DC-B473-3913-FD96-1A07C308CD48}"/>
              </a:ext>
            </a:extLst>
          </p:cNvPr>
          <p:cNvGrpSpPr/>
          <p:nvPr/>
        </p:nvGrpSpPr>
        <p:grpSpPr>
          <a:xfrm>
            <a:off x="5559676" y="1844824"/>
            <a:ext cx="5888869" cy="3223170"/>
            <a:chOff x="5559676" y="1844824"/>
            <a:chExt cx="5888869" cy="3223170"/>
          </a:xfrm>
        </p:grpSpPr>
        <p:sp>
          <p:nvSpPr>
            <p:cNvPr id="17" name="Rounded Rectangle 48">
              <a:extLst>
                <a:ext uri="{FF2B5EF4-FFF2-40B4-BE49-F238E27FC236}">
                  <a16:creationId xmlns:a16="http://schemas.microsoft.com/office/drawing/2014/main" id="{64BFB1F1-67A1-9AA8-A4E0-A21DB0F59DBF}"/>
                </a:ext>
              </a:extLst>
            </p:cNvPr>
            <p:cNvSpPr/>
            <p:nvPr/>
          </p:nvSpPr>
          <p:spPr>
            <a:xfrm>
              <a:off x="5559676" y="2352730"/>
              <a:ext cx="1826185" cy="294631"/>
            </a:xfrm>
            <a:prstGeom prst="roundRect">
              <a:avLst>
                <a:gd name="adj" fmla="val 2264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Therapy</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ounded Rectangle 48">
              <a:extLst>
                <a:ext uri="{FF2B5EF4-FFF2-40B4-BE49-F238E27FC236}">
                  <a16:creationId xmlns:a16="http://schemas.microsoft.com/office/drawing/2014/main" id="{53ED385E-2B87-3FF9-1C8B-9DE756216957}"/>
                </a:ext>
              </a:extLst>
            </p:cNvPr>
            <p:cNvSpPr/>
            <p:nvPr/>
          </p:nvSpPr>
          <p:spPr>
            <a:xfrm>
              <a:off x="5559676" y="2765492"/>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Prior drug class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ounded Rectangle 48">
              <a:extLst>
                <a:ext uri="{FF2B5EF4-FFF2-40B4-BE49-F238E27FC236}">
                  <a16:creationId xmlns:a16="http://schemas.microsoft.com/office/drawing/2014/main" id="{37FF58B1-811F-4312-B930-5A12EDE8CEC2}"/>
                </a:ext>
              </a:extLst>
            </p:cNvPr>
            <p:cNvSpPr/>
            <p:nvPr/>
          </p:nvSpPr>
          <p:spPr>
            <a:xfrm>
              <a:off x="5559676" y="3326829"/>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Prior efficacy</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ounded Rectangle 48">
              <a:extLst>
                <a:ext uri="{FF2B5EF4-FFF2-40B4-BE49-F238E27FC236}">
                  <a16:creationId xmlns:a16="http://schemas.microsoft.com/office/drawing/2014/main" id="{A45C512F-6E65-30E8-2E61-A3388C8DEA85}"/>
                </a:ext>
              </a:extLst>
            </p:cNvPr>
            <p:cNvSpPr/>
            <p:nvPr/>
          </p:nvSpPr>
          <p:spPr>
            <a:xfrm>
              <a:off x="5559676" y="3688462"/>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Duration of treatment</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Rounded Rectangle 48">
              <a:extLst>
                <a:ext uri="{FF2B5EF4-FFF2-40B4-BE49-F238E27FC236}">
                  <a16:creationId xmlns:a16="http://schemas.microsoft.com/office/drawing/2014/main" id="{37175704-2433-8DED-E2C7-FE1F5A8707C0}"/>
                </a:ext>
              </a:extLst>
            </p:cNvPr>
            <p:cNvSpPr/>
            <p:nvPr/>
          </p:nvSpPr>
          <p:spPr>
            <a:xfrm>
              <a:off x="7591018" y="2352730"/>
              <a:ext cx="1826185" cy="294631"/>
            </a:xfrm>
            <a:prstGeom prst="roundRect">
              <a:avLst>
                <a:gd name="adj" fmla="val 2264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Patient</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Rounded Rectangle 48">
              <a:extLst>
                <a:ext uri="{FF2B5EF4-FFF2-40B4-BE49-F238E27FC236}">
                  <a16:creationId xmlns:a16="http://schemas.microsoft.com/office/drawing/2014/main" id="{8ABF7666-CC6B-E29C-F59A-2CF94690C601}"/>
                </a:ext>
              </a:extLst>
            </p:cNvPr>
            <p:cNvSpPr/>
            <p:nvPr/>
          </p:nvSpPr>
          <p:spPr>
            <a:xfrm>
              <a:off x="5559676" y="4050096"/>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Previous toxicities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Rounded Rectangle 48">
              <a:extLst>
                <a:ext uri="{FF2B5EF4-FFF2-40B4-BE49-F238E27FC236}">
                  <a16:creationId xmlns:a16="http://schemas.microsoft.com/office/drawing/2014/main" id="{3800E0CD-7EA7-0CDF-B627-3EF46327925E}"/>
                </a:ext>
              </a:extLst>
            </p:cNvPr>
            <p:cNvSpPr/>
            <p:nvPr/>
          </p:nvSpPr>
          <p:spPr>
            <a:xfrm>
              <a:off x="5559676" y="4411730"/>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Refractoriness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Rounded Rectangle 48">
              <a:extLst>
                <a:ext uri="{FF2B5EF4-FFF2-40B4-BE49-F238E27FC236}">
                  <a16:creationId xmlns:a16="http://schemas.microsoft.com/office/drawing/2014/main" id="{37D8F807-DA1F-1450-59C1-0174578B023D}"/>
                </a:ext>
              </a:extLst>
            </p:cNvPr>
            <p:cNvSpPr/>
            <p:nvPr/>
          </p:nvSpPr>
          <p:spPr>
            <a:xfrm>
              <a:off x="5559676" y="4773363"/>
              <a:ext cx="1826185" cy="294631"/>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Expected toxicities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ounded Rectangle 48">
              <a:extLst>
                <a:ext uri="{FF2B5EF4-FFF2-40B4-BE49-F238E27FC236}">
                  <a16:creationId xmlns:a16="http://schemas.microsoft.com/office/drawing/2014/main" id="{D8421168-937D-76E0-B7AF-B476E33DFCF8}"/>
                </a:ext>
              </a:extLst>
            </p:cNvPr>
            <p:cNvSpPr/>
            <p:nvPr/>
          </p:nvSpPr>
          <p:spPr>
            <a:xfrm>
              <a:off x="7591018" y="3326829"/>
              <a:ext cx="1826185" cy="294631"/>
            </a:xfrm>
            <a:prstGeom prst="roundRect">
              <a:avLst>
                <a:gd name="adj" fmla="val 22643"/>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Patient preferences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ounded Rectangle 48">
              <a:extLst>
                <a:ext uri="{FF2B5EF4-FFF2-40B4-BE49-F238E27FC236}">
                  <a16:creationId xmlns:a16="http://schemas.microsoft.com/office/drawing/2014/main" id="{9BBA9EC9-6A60-DB8B-D38D-E0D84BF11D23}"/>
                </a:ext>
              </a:extLst>
            </p:cNvPr>
            <p:cNvSpPr/>
            <p:nvPr/>
          </p:nvSpPr>
          <p:spPr>
            <a:xfrm>
              <a:off x="7591018" y="3688462"/>
              <a:ext cx="1826185" cy="294631"/>
            </a:xfrm>
            <a:prstGeom prst="roundRect">
              <a:avLst>
                <a:gd name="adj" fmla="val 22643"/>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Comorbidities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ounded Rectangle 48">
              <a:extLst>
                <a:ext uri="{FF2B5EF4-FFF2-40B4-BE49-F238E27FC236}">
                  <a16:creationId xmlns:a16="http://schemas.microsoft.com/office/drawing/2014/main" id="{B29D0ACD-54D5-E748-4F1F-B99EBE694FBF}"/>
                </a:ext>
              </a:extLst>
            </p:cNvPr>
            <p:cNvSpPr/>
            <p:nvPr/>
          </p:nvSpPr>
          <p:spPr>
            <a:xfrm>
              <a:off x="7591018" y="4050096"/>
              <a:ext cx="1826185" cy="294631"/>
            </a:xfrm>
            <a:prstGeom prst="roundRect">
              <a:avLst>
                <a:gd name="adj" fmla="val 22643"/>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Bone marrow reserve</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ounded Rectangle 48">
              <a:extLst>
                <a:ext uri="{FF2B5EF4-FFF2-40B4-BE49-F238E27FC236}">
                  <a16:creationId xmlns:a16="http://schemas.microsoft.com/office/drawing/2014/main" id="{2E628B62-6245-D62E-A815-6CAEA190E9B5}"/>
                </a:ext>
              </a:extLst>
            </p:cNvPr>
            <p:cNvSpPr/>
            <p:nvPr/>
          </p:nvSpPr>
          <p:spPr>
            <a:xfrm>
              <a:off x="7591018" y="4411730"/>
              <a:ext cx="1826185" cy="294631"/>
            </a:xfrm>
            <a:prstGeom prst="roundRect">
              <a:avLst>
                <a:gd name="adj" fmla="val 22643"/>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Quality of life</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ounded Rectangle 48">
              <a:extLst>
                <a:ext uri="{FF2B5EF4-FFF2-40B4-BE49-F238E27FC236}">
                  <a16:creationId xmlns:a16="http://schemas.microsoft.com/office/drawing/2014/main" id="{E8063BF1-A681-5B5B-194B-A3D4F05A3092}"/>
                </a:ext>
              </a:extLst>
            </p:cNvPr>
            <p:cNvSpPr/>
            <p:nvPr/>
          </p:nvSpPr>
          <p:spPr>
            <a:xfrm>
              <a:off x="7591018" y="4773363"/>
              <a:ext cx="1826185" cy="294631"/>
            </a:xfrm>
            <a:prstGeom prst="roundRect">
              <a:avLst>
                <a:gd name="adj" fmla="val 22643"/>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End organ function</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ounded Rectangle 48">
              <a:extLst>
                <a:ext uri="{FF2B5EF4-FFF2-40B4-BE49-F238E27FC236}">
                  <a16:creationId xmlns:a16="http://schemas.microsoft.com/office/drawing/2014/main" id="{AF1600EA-F192-1AED-CA1D-04F71F7D2668}"/>
                </a:ext>
              </a:extLst>
            </p:cNvPr>
            <p:cNvSpPr/>
            <p:nvPr/>
          </p:nvSpPr>
          <p:spPr>
            <a:xfrm>
              <a:off x="9622360" y="2352730"/>
              <a:ext cx="1826185" cy="294631"/>
            </a:xfrm>
            <a:prstGeom prst="roundRect">
              <a:avLst>
                <a:gd name="adj" fmla="val 2264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Disease characteristics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Rounded Rectangle 48">
              <a:extLst>
                <a:ext uri="{FF2B5EF4-FFF2-40B4-BE49-F238E27FC236}">
                  <a16:creationId xmlns:a16="http://schemas.microsoft.com/office/drawing/2014/main" id="{9B31210E-3DB8-EA71-52EA-BAE1A76719C8}"/>
                </a:ext>
              </a:extLst>
            </p:cNvPr>
            <p:cNvSpPr/>
            <p:nvPr/>
          </p:nvSpPr>
          <p:spPr>
            <a:xfrm>
              <a:off x="9622360" y="3149777"/>
              <a:ext cx="1826185" cy="471684"/>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Biochemical /</a:t>
              </a:r>
              <a:b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symptomatic relapse</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ounded Rectangle 48">
              <a:extLst>
                <a:ext uri="{FF2B5EF4-FFF2-40B4-BE49-F238E27FC236}">
                  <a16:creationId xmlns:a16="http://schemas.microsoft.com/office/drawing/2014/main" id="{9DE85CD2-FF21-45A3-0A98-F5B379640F79}"/>
                </a:ext>
              </a:extLst>
            </p:cNvPr>
            <p:cNvSpPr/>
            <p:nvPr/>
          </p:nvSpPr>
          <p:spPr>
            <a:xfrm>
              <a:off x="9622360" y="3688462"/>
              <a:ext cx="1826185" cy="294631"/>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Tumour burden</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ounded Rectangle 48">
              <a:extLst>
                <a:ext uri="{FF2B5EF4-FFF2-40B4-BE49-F238E27FC236}">
                  <a16:creationId xmlns:a16="http://schemas.microsoft.com/office/drawing/2014/main" id="{85BBB7B5-5D61-202B-62D3-1D1705895524}"/>
                </a:ext>
              </a:extLst>
            </p:cNvPr>
            <p:cNvSpPr/>
            <p:nvPr/>
          </p:nvSpPr>
          <p:spPr>
            <a:xfrm>
              <a:off x="9622360" y="4050095"/>
              <a:ext cx="1826185" cy="294631"/>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Cytogenetics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Rounded Rectangle 48">
              <a:extLst>
                <a:ext uri="{FF2B5EF4-FFF2-40B4-BE49-F238E27FC236}">
                  <a16:creationId xmlns:a16="http://schemas.microsoft.com/office/drawing/2014/main" id="{B502C06D-161F-AD5D-0DF4-60F5D0EBADD0}"/>
                </a:ext>
              </a:extLst>
            </p:cNvPr>
            <p:cNvSpPr/>
            <p:nvPr/>
          </p:nvSpPr>
          <p:spPr>
            <a:xfrm>
              <a:off x="9622360" y="4411728"/>
              <a:ext cx="1826185" cy="294631"/>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Aggressiveness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Rounded Rectangle 48">
              <a:extLst>
                <a:ext uri="{FF2B5EF4-FFF2-40B4-BE49-F238E27FC236}">
                  <a16:creationId xmlns:a16="http://schemas.microsoft.com/office/drawing/2014/main" id="{9E82ED00-6B27-E3CB-A27E-3665BB3A7D36}"/>
                </a:ext>
              </a:extLst>
            </p:cNvPr>
            <p:cNvSpPr/>
            <p:nvPr/>
          </p:nvSpPr>
          <p:spPr>
            <a:xfrm>
              <a:off x="9622360" y="4773363"/>
              <a:ext cx="1826185" cy="294631"/>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M-protein level</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Rounded Rectangle 48">
              <a:extLst>
                <a:ext uri="{FF2B5EF4-FFF2-40B4-BE49-F238E27FC236}">
                  <a16:creationId xmlns:a16="http://schemas.microsoft.com/office/drawing/2014/main" id="{14336D67-DFCD-48B3-942A-2C66C7A267E2}"/>
                </a:ext>
              </a:extLst>
            </p:cNvPr>
            <p:cNvSpPr/>
            <p:nvPr/>
          </p:nvSpPr>
          <p:spPr>
            <a:xfrm>
              <a:off x="7591018" y="2765492"/>
              <a:ext cx="1826185" cy="488752"/>
            </a:xfrm>
            <a:prstGeom prst="roundRect">
              <a:avLst>
                <a:gd name="adj" fmla="val 226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Age / frailty /</a:t>
              </a:r>
              <a:b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performance status</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Rounded Rectangle 48">
              <a:extLst>
                <a:ext uri="{FF2B5EF4-FFF2-40B4-BE49-F238E27FC236}">
                  <a16:creationId xmlns:a16="http://schemas.microsoft.com/office/drawing/2014/main" id="{9D4564E1-CF6D-2646-DB49-7ECC27926AC7}"/>
                </a:ext>
              </a:extLst>
            </p:cNvPr>
            <p:cNvSpPr/>
            <p:nvPr/>
          </p:nvSpPr>
          <p:spPr>
            <a:xfrm>
              <a:off x="9622360" y="2765492"/>
              <a:ext cx="1826185" cy="294631"/>
            </a:xfrm>
            <a:prstGeom prst="roundRect">
              <a:avLst>
                <a:gd name="adj" fmla="val 2264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Early / late relapse</a:t>
              </a:r>
              <a:endParaRPr kumimoji="0" lang="en-GB" sz="1300"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637A8C6-F191-A8DC-9516-F2472E73B2E7}"/>
                </a:ext>
              </a:extLst>
            </p:cNvPr>
            <p:cNvSpPr txBox="1"/>
            <p:nvPr/>
          </p:nvSpPr>
          <p:spPr>
            <a:xfrm>
              <a:off x="5559676" y="1844824"/>
              <a:ext cx="3228448" cy="307777"/>
            </a:xfrm>
            <a:prstGeom prst="rect">
              <a:avLst/>
            </a:prstGeom>
            <a:noFill/>
          </p:spPr>
          <p:txBody>
            <a:bodyPr wrap="none" lIns="0" tIns="0" rIns="0" bIns="0" rtlCol="0">
              <a:spAutoFit/>
            </a:bodyPr>
            <a:lstStyle/>
            <a:p>
              <a:r>
                <a:rPr lang="en-GB" sz="2000" b="1" dirty="0">
                  <a:solidFill>
                    <a:schemeClr val="tx2"/>
                  </a:solidFill>
                  <a:latin typeface="Arial" panose="020B0604020202020204" pitchFamily="34" charset="0"/>
                  <a:ea typeface="Aileron" charset="0"/>
                  <a:cs typeface="Arial" panose="020B0604020202020204" pitchFamily="34" charset="0"/>
                </a:rPr>
                <a:t>Considerations at relapse</a:t>
              </a:r>
              <a:r>
                <a:rPr lang="en-GB" sz="2000" b="1" baseline="30000" dirty="0">
                  <a:solidFill>
                    <a:schemeClr val="tx2"/>
                  </a:solidFill>
                  <a:latin typeface="Arial" panose="020B0604020202020204" pitchFamily="34" charset="0"/>
                  <a:ea typeface="Aileron" charset="0"/>
                  <a:cs typeface="Arial" panose="020B0604020202020204" pitchFamily="34" charset="0"/>
                </a:rPr>
                <a:t>1</a:t>
              </a:r>
            </a:p>
          </p:txBody>
        </p:sp>
      </p:grpSp>
      <p:grpSp>
        <p:nvGrpSpPr>
          <p:cNvPr id="7" name="Gruppe 10">
            <a:extLst>
              <a:ext uri="{FF2B5EF4-FFF2-40B4-BE49-F238E27FC236}">
                <a16:creationId xmlns:a16="http://schemas.microsoft.com/office/drawing/2014/main" id="{47AA8134-9F39-D693-1353-1645B1989264}"/>
              </a:ext>
            </a:extLst>
          </p:cNvPr>
          <p:cNvGrpSpPr/>
          <p:nvPr/>
        </p:nvGrpSpPr>
        <p:grpSpPr>
          <a:xfrm>
            <a:off x="5099019" y="2175641"/>
            <a:ext cx="7021661" cy="3573108"/>
            <a:chOff x="5099019" y="2175641"/>
            <a:chExt cx="7021661" cy="3573108"/>
          </a:xfrm>
        </p:grpSpPr>
        <p:sp>
          <p:nvSpPr>
            <p:cNvPr id="10" name="Rektangel 6">
              <a:extLst>
                <a:ext uri="{FF2B5EF4-FFF2-40B4-BE49-F238E27FC236}">
                  <a16:creationId xmlns:a16="http://schemas.microsoft.com/office/drawing/2014/main" id="{28934E1B-E072-B2F6-F117-1306F58B1506}"/>
                </a:ext>
              </a:extLst>
            </p:cNvPr>
            <p:cNvSpPr/>
            <p:nvPr/>
          </p:nvSpPr>
          <p:spPr>
            <a:xfrm>
              <a:off x="5099019" y="2175641"/>
              <a:ext cx="6869261" cy="5180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1" name="Rektangel 7">
              <a:extLst>
                <a:ext uri="{FF2B5EF4-FFF2-40B4-BE49-F238E27FC236}">
                  <a16:creationId xmlns:a16="http://schemas.microsoft.com/office/drawing/2014/main" id="{1A960F7B-CD64-0D92-BB7A-04C8A1BBA3A3}"/>
                </a:ext>
              </a:extLst>
            </p:cNvPr>
            <p:cNvSpPr/>
            <p:nvPr/>
          </p:nvSpPr>
          <p:spPr>
            <a:xfrm>
              <a:off x="7519272" y="2678056"/>
              <a:ext cx="4601408" cy="249450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2" name="Rektangel 8">
              <a:extLst>
                <a:ext uri="{FF2B5EF4-FFF2-40B4-BE49-F238E27FC236}">
                  <a16:creationId xmlns:a16="http://schemas.microsoft.com/office/drawing/2014/main" id="{F670FBE9-D5AA-A352-9CA9-75E8EB495B55}"/>
                </a:ext>
              </a:extLst>
            </p:cNvPr>
            <p:cNvSpPr/>
            <p:nvPr/>
          </p:nvSpPr>
          <p:spPr>
            <a:xfrm>
              <a:off x="5099019" y="3254244"/>
              <a:ext cx="2373836" cy="249450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grpSp>
      <p:sp>
        <p:nvSpPr>
          <p:cNvPr id="13" name="Ellipse 11">
            <a:extLst>
              <a:ext uri="{FF2B5EF4-FFF2-40B4-BE49-F238E27FC236}">
                <a16:creationId xmlns:a16="http://schemas.microsoft.com/office/drawing/2014/main" id="{B079D9E9-514D-DA74-AEE0-DBCC3337F631}"/>
              </a:ext>
            </a:extLst>
          </p:cNvPr>
          <p:cNvSpPr/>
          <p:nvPr/>
        </p:nvSpPr>
        <p:spPr>
          <a:xfrm>
            <a:off x="5271825" y="2671129"/>
            <a:ext cx="2390609" cy="4909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graphicFrame>
        <p:nvGraphicFramePr>
          <p:cNvPr id="43" name="Chart 42">
            <a:extLst>
              <a:ext uri="{FF2B5EF4-FFF2-40B4-BE49-F238E27FC236}">
                <a16:creationId xmlns:a16="http://schemas.microsoft.com/office/drawing/2014/main" id="{397460C9-C6B4-9313-786B-6C8CFF8A9D54}"/>
              </a:ext>
            </a:extLst>
          </p:cNvPr>
          <p:cNvGraphicFramePr/>
          <p:nvPr>
            <p:extLst>
              <p:ext uri="{D42A27DB-BD31-4B8C-83A1-F6EECF244321}">
                <p14:modId xmlns:p14="http://schemas.microsoft.com/office/powerpoint/2010/main" val="129749316"/>
              </p:ext>
            </p:extLst>
          </p:nvPr>
        </p:nvGraphicFramePr>
        <p:xfrm>
          <a:off x="1823876" y="1267471"/>
          <a:ext cx="1327695" cy="885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Chart 43">
            <a:extLst>
              <a:ext uri="{FF2B5EF4-FFF2-40B4-BE49-F238E27FC236}">
                <a16:creationId xmlns:a16="http://schemas.microsoft.com/office/drawing/2014/main" id="{BC4A2107-3B9E-B8C4-5C79-DDB75F20DA91}"/>
              </a:ext>
            </a:extLst>
          </p:cNvPr>
          <p:cNvGraphicFramePr/>
          <p:nvPr>
            <p:extLst>
              <p:ext uri="{D42A27DB-BD31-4B8C-83A1-F6EECF244321}">
                <p14:modId xmlns:p14="http://schemas.microsoft.com/office/powerpoint/2010/main" val="3336533307"/>
              </p:ext>
            </p:extLst>
          </p:nvPr>
        </p:nvGraphicFramePr>
        <p:xfrm>
          <a:off x="3121805" y="1492361"/>
          <a:ext cx="1327695" cy="885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hart 45">
            <a:extLst>
              <a:ext uri="{FF2B5EF4-FFF2-40B4-BE49-F238E27FC236}">
                <a16:creationId xmlns:a16="http://schemas.microsoft.com/office/drawing/2014/main" id="{54C7BEBE-761B-66FE-E3CB-F8AC6A587826}"/>
              </a:ext>
            </a:extLst>
          </p:cNvPr>
          <p:cNvGraphicFramePr/>
          <p:nvPr>
            <p:extLst>
              <p:ext uri="{D42A27DB-BD31-4B8C-83A1-F6EECF244321}">
                <p14:modId xmlns:p14="http://schemas.microsoft.com/office/powerpoint/2010/main" val="1428988140"/>
              </p:ext>
            </p:extLst>
          </p:nvPr>
        </p:nvGraphicFramePr>
        <p:xfrm>
          <a:off x="479376" y="2953445"/>
          <a:ext cx="1327695" cy="885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hart 46">
            <a:extLst>
              <a:ext uri="{FF2B5EF4-FFF2-40B4-BE49-F238E27FC236}">
                <a16:creationId xmlns:a16="http://schemas.microsoft.com/office/drawing/2014/main" id="{A100F017-F8C7-08DD-D15A-EA338057955F}"/>
              </a:ext>
            </a:extLst>
          </p:cNvPr>
          <p:cNvGraphicFramePr/>
          <p:nvPr>
            <p:extLst>
              <p:ext uri="{D42A27DB-BD31-4B8C-83A1-F6EECF244321}">
                <p14:modId xmlns:p14="http://schemas.microsoft.com/office/powerpoint/2010/main" val="3757765642"/>
              </p:ext>
            </p:extLst>
          </p:nvPr>
        </p:nvGraphicFramePr>
        <p:xfrm>
          <a:off x="3702386" y="3746961"/>
          <a:ext cx="1327695" cy="88513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CC1D0F77-ECC7-04F5-34BC-96963D04763F}"/>
              </a:ext>
            </a:extLst>
          </p:cNvPr>
          <p:cNvSpPr txBox="1"/>
          <p:nvPr/>
        </p:nvSpPr>
        <p:spPr>
          <a:xfrm>
            <a:off x="1495281" y="3272899"/>
            <a:ext cx="452047"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Diagnosis</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~2N</a:t>
            </a:r>
          </a:p>
        </p:txBody>
      </p:sp>
      <p:sp>
        <p:nvSpPr>
          <p:cNvPr id="49" name="TextBox 48">
            <a:extLst>
              <a:ext uri="{FF2B5EF4-FFF2-40B4-BE49-F238E27FC236}">
                <a16:creationId xmlns:a16="http://schemas.microsoft.com/office/drawing/2014/main" id="{233C9D99-43BC-03B4-A6EB-49203CB1A617}"/>
              </a:ext>
            </a:extLst>
          </p:cNvPr>
          <p:cNvSpPr txBox="1"/>
          <p:nvPr/>
        </p:nvSpPr>
        <p:spPr>
          <a:xfrm>
            <a:off x="1714692" y="4235515"/>
            <a:ext cx="318998"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cIg-high</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66%</a:t>
            </a:r>
          </a:p>
        </p:txBody>
      </p:sp>
      <p:sp>
        <p:nvSpPr>
          <p:cNvPr id="50" name="TextBox 49">
            <a:extLst>
              <a:ext uri="{FF2B5EF4-FFF2-40B4-BE49-F238E27FC236}">
                <a16:creationId xmlns:a16="http://schemas.microsoft.com/office/drawing/2014/main" id="{FDF5AEA0-6AEF-66B8-EDBE-2416A24A949B}"/>
              </a:ext>
            </a:extLst>
          </p:cNvPr>
          <p:cNvSpPr txBox="1"/>
          <p:nvPr/>
        </p:nvSpPr>
        <p:spPr>
          <a:xfrm>
            <a:off x="1371235" y="5109917"/>
            <a:ext cx="283731"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cIg-low</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34%</a:t>
            </a:r>
          </a:p>
        </p:txBody>
      </p:sp>
      <p:sp>
        <p:nvSpPr>
          <p:cNvPr id="51" name="TextBox 50">
            <a:extLst>
              <a:ext uri="{FF2B5EF4-FFF2-40B4-BE49-F238E27FC236}">
                <a16:creationId xmlns:a16="http://schemas.microsoft.com/office/drawing/2014/main" id="{A1AC8131-D861-7229-0B87-6A02D1FB78B5}"/>
              </a:ext>
            </a:extLst>
          </p:cNvPr>
          <p:cNvSpPr txBox="1"/>
          <p:nvPr/>
        </p:nvSpPr>
        <p:spPr>
          <a:xfrm>
            <a:off x="1575017" y="4864720"/>
            <a:ext cx="1024319"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Plasma cell leukaemia</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~3N</a:t>
            </a:r>
          </a:p>
        </p:txBody>
      </p:sp>
      <p:sp>
        <p:nvSpPr>
          <p:cNvPr id="52" name="TextBox 51">
            <a:extLst>
              <a:ext uri="{FF2B5EF4-FFF2-40B4-BE49-F238E27FC236}">
                <a16:creationId xmlns:a16="http://schemas.microsoft.com/office/drawing/2014/main" id="{24B0C6CD-F742-4E59-8CBE-107BF718CC40}"/>
              </a:ext>
            </a:extLst>
          </p:cNvPr>
          <p:cNvSpPr txBox="1"/>
          <p:nvPr/>
        </p:nvSpPr>
        <p:spPr>
          <a:xfrm>
            <a:off x="2996261" y="4971418"/>
            <a:ext cx="464872"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Relapse 4</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~3N</a:t>
            </a:r>
          </a:p>
        </p:txBody>
      </p:sp>
      <p:sp>
        <p:nvSpPr>
          <p:cNvPr id="54" name="TextBox 53">
            <a:extLst>
              <a:ext uri="{FF2B5EF4-FFF2-40B4-BE49-F238E27FC236}">
                <a16:creationId xmlns:a16="http://schemas.microsoft.com/office/drawing/2014/main" id="{1967479F-8682-E832-5560-9FAAECB08BE3}"/>
              </a:ext>
            </a:extLst>
          </p:cNvPr>
          <p:cNvSpPr txBox="1"/>
          <p:nvPr/>
        </p:nvSpPr>
        <p:spPr>
          <a:xfrm>
            <a:off x="3570429" y="4414512"/>
            <a:ext cx="318998"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cIg-high</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37%</a:t>
            </a:r>
          </a:p>
        </p:txBody>
      </p:sp>
      <p:sp>
        <p:nvSpPr>
          <p:cNvPr id="55" name="TextBox 54">
            <a:extLst>
              <a:ext uri="{FF2B5EF4-FFF2-40B4-BE49-F238E27FC236}">
                <a16:creationId xmlns:a16="http://schemas.microsoft.com/office/drawing/2014/main" id="{587836AA-7044-F506-B8CB-1F7A6623FBD1}"/>
              </a:ext>
            </a:extLst>
          </p:cNvPr>
          <p:cNvSpPr txBox="1"/>
          <p:nvPr/>
        </p:nvSpPr>
        <p:spPr>
          <a:xfrm>
            <a:off x="3721792" y="5309630"/>
            <a:ext cx="283731"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cIg-low</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63%</a:t>
            </a:r>
          </a:p>
        </p:txBody>
      </p:sp>
      <p:sp>
        <p:nvSpPr>
          <p:cNvPr id="56" name="TextBox 55">
            <a:extLst>
              <a:ext uri="{FF2B5EF4-FFF2-40B4-BE49-F238E27FC236}">
                <a16:creationId xmlns:a16="http://schemas.microsoft.com/office/drawing/2014/main" id="{D694D0A9-3E43-2024-D852-239771C57384}"/>
              </a:ext>
            </a:extLst>
          </p:cNvPr>
          <p:cNvSpPr txBox="1"/>
          <p:nvPr/>
        </p:nvSpPr>
        <p:spPr>
          <a:xfrm>
            <a:off x="3615970" y="3901876"/>
            <a:ext cx="464871"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Relapse 3</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~2N</a:t>
            </a:r>
          </a:p>
        </p:txBody>
      </p:sp>
      <p:sp>
        <p:nvSpPr>
          <p:cNvPr id="57" name="TextBox 56">
            <a:extLst>
              <a:ext uri="{FF2B5EF4-FFF2-40B4-BE49-F238E27FC236}">
                <a16:creationId xmlns:a16="http://schemas.microsoft.com/office/drawing/2014/main" id="{9915633D-7D6E-E20D-8D70-E23B1ECD5FCA}"/>
              </a:ext>
            </a:extLst>
          </p:cNvPr>
          <p:cNvSpPr txBox="1"/>
          <p:nvPr/>
        </p:nvSpPr>
        <p:spPr>
          <a:xfrm>
            <a:off x="3746234" y="3170601"/>
            <a:ext cx="464871"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Relapse 2</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~2N</a:t>
            </a:r>
          </a:p>
        </p:txBody>
      </p:sp>
      <p:sp>
        <p:nvSpPr>
          <p:cNvPr id="58" name="TextBox 57">
            <a:extLst>
              <a:ext uri="{FF2B5EF4-FFF2-40B4-BE49-F238E27FC236}">
                <a16:creationId xmlns:a16="http://schemas.microsoft.com/office/drawing/2014/main" id="{4233A715-84B0-9A9F-6ECB-7BA54DB127A9}"/>
              </a:ext>
            </a:extLst>
          </p:cNvPr>
          <p:cNvSpPr txBox="1"/>
          <p:nvPr/>
        </p:nvSpPr>
        <p:spPr>
          <a:xfrm>
            <a:off x="3436301" y="2274574"/>
            <a:ext cx="464871"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Relapse 1</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~2N</a:t>
            </a:r>
          </a:p>
        </p:txBody>
      </p:sp>
      <p:sp>
        <p:nvSpPr>
          <p:cNvPr id="59" name="TextBox 58">
            <a:extLst>
              <a:ext uri="{FF2B5EF4-FFF2-40B4-BE49-F238E27FC236}">
                <a16:creationId xmlns:a16="http://schemas.microsoft.com/office/drawing/2014/main" id="{042BCFD9-6C96-9C50-E41B-77F9A47E2D9D}"/>
              </a:ext>
            </a:extLst>
          </p:cNvPr>
          <p:cNvSpPr txBox="1"/>
          <p:nvPr/>
        </p:nvSpPr>
        <p:spPr>
          <a:xfrm>
            <a:off x="2910587" y="3014756"/>
            <a:ext cx="442429" cy="615553"/>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Clone 1.1</a:t>
            </a:r>
          </a:p>
          <a:p>
            <a:r>
              <a:rPr lang="en-GB" sz="800" dirty="0">
                <a:latin typeface="Arial" panose="020B0604020202020204" pitchFamily="34" charset="0"/>
                <a:ea typeface="Aileron" charset="0"/>
                <a:cs typeface="Arial" panose="020B0604020202020204" pitchFamily="34" charset="0"/>
              </a:rPr>
              <a:t>Clone 1.2</a:t>
            </a:r>
          </a:p>
          <a:p>
            <a:r>
              <a:rPr lang="en-GB" sz="800" dirty="0">
                <a:latin typeface="Arial" panose="020B0604020202020204" pitchFamily="34" charset="0"/>
                <a:ea typeface="Aileron" charset="0"/>
                <a:cs typeface="Arial" panose="020B0604020202020204" pitchFamily="34" charset="0"/>
              </a:rPr>
              <a:t>Clone 2.1</a:t>
            </a:r>
          </a:p>
          <a:p>
            <a:r>
              <a:rPr lang="en-GB" sz="800" dirty="0">
                <a:latin typeface="Arial" panose="020B0604020202020204" pitchFamily="34" charset="0"/>
                <a:ea typeface="Aileron" charset="0"/>
                <a:cs typeface="Arial" panose="020B0604020202020204" pitchFamily="34" charset="0"/>
              </a:rPr>
              <a:t>Clone 2.2</a:t>
            </a:r>
          </a:p>
          <a:p>
            <a:r>
              <a:rPr lang="en-GB" sz="800" dirty="0">
                <a:latin typeface="Arial" panose="020B0604020202020204" pitchFamily="34" charset="0"/>
                <a:ea typeface="Aileron" charset="0"/>
                <a:cs typeface="Arial" panose="020B0604020202020204" pitchFamily="34" charset="0"/>
              </a:rPr>
              <a:t>Misc</a:t>
            </a:r>
          </a:p>
        </p:txBody>
      </p:sp>
      <p:sp>
        <p:nvSpPr>
          <p:cNvPr id="61" name="Rectangle 60">
            <a:extLst>
              <a:ext uri="{FF2B5EF4-FFF2-40B4-BE49-F238E27FC236}">
                <a16:creationId xmlns:a16="http://schemas.microsoft.com/office/drawing/2014/main" id="{5489C034-96C8-BE5A-9996-46F996D739A0}"/>
              </a:ext>
            </a:extLst>
          </p:cNvPr>
          <p:cNvSpPr/>
          <p:nvPr/>
        </p:nvSpPr>
        <p:spPr>
          <a:xfrm>
            <a:off x="2672122" y="3037898"/>
            <a:ext cx="166295" cy="816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D6EEC632-AD9F-B3CD-4829-73520E7797AA}"/>
              </a:ext>
            </a:extLst>
          </p:cNvPr>
          <p:cNvSpPr/>
          <p:nvPr/>
        </p:nvSpPr>
        <p:spPr>
          <a:xfrm>
            <a:off x="2672122" y="3530023"/>
            <a:ext cx="166295" cy="816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1F1A874A-2583-CA2F-745A-69C1D3CE633D}"/>
              </a:ext>
            </a:extLst>
          </p:cNvPr>
          <p:cNvSpPr/>
          <p:nvPr/>
        </p:nvSpPr>
        <p:spPr>
          <a:xfrm>
            <a:off x="2672122" y="3160929"/>
            <a:ext cx="166295" cy="816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E116EF4E-D225-3D3A-5BA9-5CB69E0A6BC0}"/>
              </a:ext>
            </a:extLst>
          </p:cNvPr>
          <p:cNvSpPr/>
          <p:nvPr/>
        </p:nvSpPr>
        <p:spPr>
          <a:xfrm>
            <a:off x="2672122" y="3283960"/>
            <a:ext cx="166295" cy="816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EB410B2A-E533-E402-4467-D6421237E00B}"/>
              </a:ext>
            </a:extLst>
          </p:cNvPr>
          <p:cNvSpPr/>
          <p:nvPr/>
        </p:nvSpPr>
        <p:spPr>
          <a:xfrm>
            <a:off x="2672122" y="3406991"/>
            <a:ext cx="166295" cy="8166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35AFCDAC-9836-F1AD-CDA0-A1DA53922E9C}"/>
              </a:ext>
            </a:extLst>
          </p:cNvPr>
          <p:cNvSpPr txBox="1"/>
          <p:nvPr/>
        </p:nvSpPr>
        <p:spPr>
          <a:xfrm>
            <a:off x="2257612" y="1996300"/>
            <a:ext cx="479297"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Remission</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~2N</a:t>
            </a:r>
          </a:p>
        </p:txBody>
      </p:sp>
      <p:sp>
        <p:nvSpPr>
          <p:cNvPr id="67" name="TextBox 66">
            <a:extLst>
              <a:ext uri="{FF2B5EF4-FFF2-40B4-BE49-F238E27FC236}">
                <a16:creationId xmlns:a16="http://schemas.microsoft.com/office/drawing/2014/main" id="{53B8E3F6-0E32-CFA4-0D1F-721268D7074B}"/>
              </a:ext>
            </a:extLst>
          </p:cNvPr>
          <p:cNvSpPr txBox="1"/>
          <p:nvPr/>
        </p:nvSpPr>
        <p:spPr>
          <a:xfrm>
            <a:off x="1296461" y="2361318"/>
            <a:ext cx="384722"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Len/Dex</a:t>
            </a:r>
          </a:p>
        </p:txBody>
      </p:sp>
      <p:graphicFrame>
        <p:nvGraphicFramePr>
          <p:cNvPr id="69" name="Chart 68">
            <a:extLst>
              <a:ext uri="{FF2B5EF4-FFF2-40B4-BE49-F238E27FC236}">
                <a16:creationId xmlns:a16="http://schemas.microsoft.com/office/drawing/2014/main" id="{86676695-546C-837E-53D4-041B1DD59712}"/>
              </a:ext>
            </a:extLst>
          </p:cNvPr>
          <p:cNvGraphicFramePr/>
          <p:nvPr>
            <p:extLst>
              <p:ext uri="{D42A27DB-BD31-4B8C-83A1-F6EECF244321}">
                <p14:modId xmlns:p14="http://schemas.microsoft.com/office/powerpoint/2010/main" val="2194776925"/>
              </p:ext>
            </p:extLst>
          </p:nvPr>
        </p:nvGraphicFramePr>
        <p:xfrm>
          <a:off x="2663520" y="5094438"/>
          <a:ext cx="1327695" cy="8851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a:extLst>
              <a:ext uri="{FF2B5EF4-FFF2-40B4-BE49-F238E27FC236}">
                <a16:creationId xmlns:a16="http://schemas.microsoft.com/office/drawing/2014/main" id="{687241A0-8B0A-94E3-127D-1FD588B8F7D7}"/>
              </a:ext>
            </a:extLst>
          </p:cNvPr>
          <p:cNvGraphicFramePr/>
          <p:nvPr>
            <p:extLst>
              <p:ext uri="{D42A27DB-BD31-4B8C-83A1-F6EECF244321}">
                <p14:modId xmlns:p14="http://schemas.microsoft.com/office/powerpoint/2010/main" val="704398199"/>
              </p:ext>
            </p:extLst>
          </p:nvPr>
        </p:nvGraphicFramePr>
        <p:xfrm>
          <a:off x="1378649" y="4989912"/>
          <a:ext cx="1327695" cy="8851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1" name="Chart 70">
            <a:extLst>
              <a:ext uri="{FF2B5EF4-FFF2-40B4-BE49-F238E27FC236}">
                <a16:creationId xmlns:a16="http://schemas.microsoft.com/office/drawing/2014/main" id="{6E2EA338-243D-50CB-CB17-323376304B76}"/>
              </a:ext>
            </a:extLst>
          </p:cNvPr>
          <p:cNvGraphicFramePr/>
          <p:nvPr>
            <p:extLst>
              <p:ext uri="{D42A27DB-BD31-4B8C-83A1-F6EECF244321}">
                <p14:modId xmlns:p14="http://schemas.microsoft.com/office/powerpoint/2010/main" val="148479904"/>
              </p:ext>
            </p:extLst>
          </p:nvPr>
        </p:nvGraphicFramePr>
        <p:xfrm>
          <a:off x="1701768" y="4116740"/>
          <a:ext cx="1327695" cy="8851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2" name="Chart 71">
            <a:extLst>
              <a:ext uri="{FF2B5EF4-FFF2-40B4-BE49-F238E27FC236}">
                <a16:creationId xmlns:a16="http://schemas.microsoft.com/office/drawing/2014/main" id="{5B5FF6BD-A31E-2B7F-32E3-101A752ABE1F}"/>
              </a:ext>
            </a:extLst>
          </p:cNvPr>
          <p:cNvGraphicFramePr/>
          <p:nvPr>
            <p:extLst>
              <p:ext uri="{D42A27DB-BD31-4B8C-83A1-F6EECF244321}">
                <p14:modId xmlns:p14="http://schemas.microsoft.com/office/powerpoint/2010/main" val="261690817"/>
              </p:ext>
            </p:extLst>
          </p:nvPr>
        </p:nvGraphicFramePr>
        <p:xfrm>
          <a:off x="2560729" y="4195176"/>
          <a:ext cx="1327695" cy="8851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3" name="Chart 72">
            <a:extLst>
              <a:ext uri="{FF2B5EF4-FFF2-40B4-BE49-F238E27FC236}">
                <a16:creationId xmlns:a16="http://schemas.microsoft.com/office/drawing/2014/main" id="{9DA525AA-7CDF-7FDE-35AF-2D4F5203FEEB}"/>
              </a:ext>
            </a:extLst>
          </p:cNvPr>
          <p:cNvGraphicFramePr/>
          <p:nvPr>
            <p:extLst>
              <p:ext uri="{D42A27DB-BD31-4B8C-83A1-F6EECF244321}">
                <p14:modId xmlns:p14="http://schemas.microsoft.com/office/powerpoint/2010/main" val="1558965645"/>
              </p:ext>
            </p:extLst>
          </p:nvPr>
        </p:nvGraphicFramePr>
        <p:xfrm>
          <a:off x="3911581" y="2812689"/>
          <a:ext cx="1327695" cy="885130"/>
        </p:xfrm>
        <a:graphic>
          <a:graphicData uri="http://schemas.openxmlformats.org/drawingml/2006/chart">
            <c:chart xmlns:c="http://schemas.openxmlformats.org/drawingml/2006/chart" xmlns:r="http://schemas.openxmlformats.org/officeDocument/2006/relationships" r:id="rId10"/>
          </a:graphicData>
        </a:graphic>
      </p:graphicFrame>
      <p:cxnSp>
        <p:nvCxnSpPr>
          <p:cNvPr id="75" name="Straight Connector 74">
            <a:extLst>
              <a:ext uri="{FF2B5EF4-FFF2-40B4-BE49-F238E27FC236}">
                <a16:creationId xmlns:a16="http://schemas.microsoft.com/office/drawing/2014/main" id="{62157BD2-5F4E-30D0-817F-A7E04C67124D}"/>
              </a:ext>
            </a:extLst>
          </p:cNvPr>
          <p:cNvCxnSpPr>
            <a:cxnSpLocks/>
          </p:cNvCxnSpPr>
          <p:nvPr/>
        </p:nvCxnSpPr>
        <p:spPr>
          <a:xfrm flipH="1" flipV="1">
            <a:off x="2487723" y="5537003"/>
            <a:ext cx="422864" cy="52237"/>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DE77365-3F9D-D9C5-1121-CC4FCB0E6393}"/>
              </a:ext>
            </a:extLst>
          </p:cNvPr>
          <p:cNvCxnSpPr>
            <a:cxnSpLocks/>
          </p:cNvCxnSpPr>
          <p:nvPr/>
        </p:nvCxnSpPr>
        <p:spPr>
          <a:xfrm flipH="1" flipV="1">
            <a:off x="2702875" y="4685356"/>
            <a:ext cx="175126" cy="25912"/>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9B94E17-6013-5133-2A0A-367EE7546B4B}"/>
              </a:ext>
            </a:extLst>
          </p:cNvPr>
          <p:cNvCxnSpPr>
            <a:cxnSpLocks/>
          </p:cNvCxnSpPr>
          <p:nvPr/>
        </p:nvCxnSpPr>
        <p:spPr>
          <a:xfrm flipH="1">
            <a:off x="3663202" y="4505613"/>
            <a:ext cx="582104" cy="507563"/>
          </a:xfrm>
          <a:prstGeom prst="line">
            <a:avLst/>
          </a:prstGeom>
          <a:ln w="19050">
            <a:solidFill>
              <a:srgbClr val="505050"/>
            </a:solidFill>
            <a:tailEnd type="none"/>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9E3443D-B81C-0956-94BD-6F46925D316B}"/>
              </a:ext>
            </a:extLst>
          </p:cNvPr>
          <p:cNvSpPr txBox="1"/>
          <p:nvPr/>
        </p:nvSpPr>
        <p:spPr>
          <a:xfrm>
            <a:off x="4582941" y="3658929"/>
            <a:ext cx="52097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Bortezomib</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SGN-40</a:t>
            </a:r>
          </a:p>
        </p:txBody>
      </p:sp>
      <p:sp>
        <p:nvSpPr>
          <p:cNvPr id="83" name="TextBox 82">
            <a:extLst>
              <a:ext uri="{FF2B5EF4-FFF2-40B4-BE49-F238E27FC236}">
                <a16:creationId xmlns:a16="http://schemas.microsoft.com/office/drawing/2014/main" id="{AC8EE6A5-255C-4854-4912-01A4CCA35228}"/>
              </a:ext>
            </a:extLst>
          </p:cNvPr>
          <p:cNvSpPr txBox="1"/>
          <p:nvPr/>
        </p:nvSpPr>
        <p:spPr>
          <a:xfrm>
            <a:off x="4294210" y="2382902"/>
            <a:ext cx="512962"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Carfilzomib</a:t>
            </a:r>
          </a:p>
        </p:txBody>
      </p:sp>
      <p:sp>
        <p:nvSpPr>
          <p:cNvPr id="84" name="TextBox 83">
            <a:extLst>
              <a:ext uri="{FF2B5EF4-FFF2-40B4-BE49-F238E27FC236}">
                <a16:creationId xmlns:a16="http://schemas.microsoft.com/office/drawing/2014/main" id="{45A6DF69-C6A0-F7C9-D670-D354F487E3BA}"/>
              </a:ext>
            </a:extLst>
          </p:cNvPr>
          <p:cNvSpPr txBox="1"/>
          <p:nvPr/>
        </p:nvSpPr>
        <p:spPr>
          <a:xfrm>
            <a:off x="2996261" y="1581825"/>
            <a:ext cx="384722"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Len/Dex</a:t>
            </a:r>
          </a:p>
        </p:txBody>
      </p:sp>
      <p:cxnSp>
        <p:nvCxnSpPr>
          <p:cNvPr id="85" name="Straight Connector 84">
            <a:extLst>
              <a:ext uri="{FF2B5EF4-FFF2-40B4-BE49-F238E27FC236}">
                <a16:creationId xmlns:a16="http://schemas.microsoft.com/office/drawing/2014/main" id="{B0747B00-71A6-A6C5-6BFC-05CFB25093A7}"/>
              </a:ext>
            </a:extLst>
          </p:cNvPr>
          <p:cNvCxnSpPr>
            <a:cxnSpLocks/>
          </p:cNvCxnSpPr>
          <p:nvPr/>
        </p:nvCxnSpPr>
        <p:spPr>
          <a:xfrm flipV="1">
            <a:off x="1315052" y="1910507"/>
            <a:ext cx="837082" cy="1131006"/>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78626B1-D97F-53AD-EF0F-0A0E4F2E3D60}"/>
              </a:ext>
            </a:extLst>
          </p:cNvPr>
          <p:cNvCxnSpPr>
            <a:cxnSpLocks/>
          </p:cNvCxnSpPr>
          <p:nvPr/>
        </p:nvCxnSpPr>
        <p:spPr>
          <a:xfrm>
            <a:off x="4060579" y="2194581"/>
            <a:ext cx="430848" cy="689074"/>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32D4231-C2F6-4E31-5532-5BAECF77EC57}"/>
              </a:ext>
            </a:extLst>
          </p:cNvPr>
          <p:cNvCxnSpPr>
            <a:cxnSpLocks/>
          </p:cNvCxnSpPr>
          <p:nvPr/>
        </p:nvCxnSpPr>
        <p:spPr>
          <a:xfrm flipH="1" flipV="1">
            <a:off x="2624248" y="4924228"/>
            <a:ext cx="386231" cy="401133"/>
          </a:xfrm>
          <a:prstGeom prst="line">
            <a:avLst/>
          </a:prstGeom>
          <a:ln w="19050">
            <a:solidFill>
              <a:srgbClr val="50505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F2A704D-0ACA-B2D2-31A2-744EFC71AC30}"/>
              </a:ext>
            </a:extLst>
          </p:cNvPr>
          <p:cNvCxnSpPr>
            <a:cxnSpLocks/>
          </p:cNvCxnSpPr>
          <p:nvPr/>
        </p:nvCxnSpPr>
        <p:spPr>
          <a:xfrm flipH="1" flipV="1">
            <a:off x="3442650" y="4926656"/>
            <a:ext cx="221328" cy="81851"/>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764841E-E821-52B4-11B7-05896032E649}"/>
              </a:ext>
            </a:extLst>
          </p:cNvPr>
          <p:cNvCxnSpPr>
            <a:cxnSpLocks/>
          </p:cNvCxnSpPr>
          <p:nvPr/>
        </p:nvCxnSpPr>
        <p:spPr>
          <a:xfrm flipH="1">
            <a:off x="3524614" y="5008507"/>
            <a:ext cx="138588" cy="181366"/>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FDB25BE7-38CD-D8F3-A933-CA5446FCC275}"/>
              </a:ext>
            </a:extLst>
          </p:cNvPr>
          <p:cNvSpPr txBox="1"/>
          <p:nvPr/>
        </p:nvSpPr>
        <p:spPr>
          <a:xfrm>
            <a:off x="3989316" y="4768884"/>
            <a:ext cx="22281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MPV</a:t>
            </a:r>
          </a:p>
        </p:txBody>
      </p:sp>
      <p:cxnSp>
        <p:nvCxnSpPr>
          <p:cNvPr id="98" name="Straight Connector 97">
            <a:extLst>
              <a:ext uri="{FF2B5EF4-FFF2-40B4-BE49-F238E27FC236}">
                <a16:creationId xmlns:a16="http://schemas.microsoft.com/office/drawing/2014/main" id="{F24C7DAC-0225-30A0-1D16-A36F505268F8}"/>
              </a:ext>
            </a:extLst>
          </p:cNvPr>
          <p:cNvCxnSpPr>
            <a:cxnSpLocks/>
          </p:cNvCxnSpPr>
          <p:nvPr/>
        </p:nvCxnSpPr>
        <p:spPr>
          <a:xfrm flipH="1">
            <a:off x="4513373" y="3632261"/>
            <a:ext cx="18679" cy="187008"/>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9C5B774-2CE5-CC11-B281-769A0B5C270E}"/>
              </a:ext>
            </a:extLst>
          </p:cNvPr>
          <p:cNvCxnSpPr>
            <a:cxnSpLocks/>
          </p:cNvCxnSpPr>
          <p:nvPr/>
        </p:nvCxnSpPr>
        <p:spPr>
          <a:xfrm>
            <a:off x="2878001" y="1768757"/>
            <a:ext cx="572062" cy="42013"/>
          </a:xfrm>
          <a:prstGeom prst="line">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019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Strategy advice 1</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6" name="Content Placeholder 5">
            <a:extLst>
              <a:ext uri="{FF2B5EF4-FFF2-40B4-BE49-F238E27FC236}">
                <a16:creationId xmlns:a16="http://schemas.microsoft.com/office/drawing/2014/main" id="{E6B69555-8590-683A-2E75-B515C614402E}"/>
              </a:ext>
            </a:extLst>
          </p:cNvPr>
          <p:cNvSpPr>
            <a:spLocks noGrp="1"/>
          </p:cNvSpPr>
          <p:nvPr>
            <p:ph sz="quarter" idx="15"/>
          </p:nvPr>
        </p:nvSpPr>
        <p:spPr/>
        <p:txBody>
          <a:bodyPr/>
          <a:lstStyle/>
          <a:p>
            <a:r>
              <a:rPr lang="it-IT" dirty="0"/>
              <a:t>Expert </a:t>
            </a:r>
            <a:r>
              <a:rPr lang="it-IT" dirty="0" err="1"/>
              <a:t>view</a:t>
            </a:r>
            <a:endParaRPr lang="en-GB" dirty="0"/>
          </a:p>
        </p:txBody>
      </p:sp>
      <p:graphicFrame>
        <p:nvGraphicFramePr>
          <p:cNvPr id="3" name="Diagram 2">
            <a:extLst>
              <a:ext uri="{FF2B5EF4-FFF2-40B4-BE49-F238E27FC236}">
                <a16:creationId xmlns:a16="http://schemas.microsoft.com/office/drawing/2014/main" id="{F6B7B5B4-6123-8711-8B6B-0F7D401B5E03}"/>
              </a:ext>
            </a:extLst>
          </p:cNvPr>
          <p:cNvGraphicFramePr/>
          <p:nvPr>
            <p:extLst>
              <p:ext uri="{D42A27DB-BD31-4B8C-83A1-F6EECF244321}">
                <p14:modId xmlns:p14="http://schemas.microsoft.com/office/powerpoint/2010/main" val="1180910029"/>
              </p:ext>
            </p:extLst>
          </p:nvPr>
        </p:nvGraphicFramePr>
        <p:xfrm>
          <a:off x="619201" y="1831564"/>
          <a:ext cx="9001000" cy="3816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6812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7A2A85-FEB7-42DC-D3AC-DBAFD947DDEF}"/>
              </a:ext>
            </a:extLst>
          </p:cNvPr>
          <p:cNvSpPr>
            <a:spLocks noGrp="1"/>
          </p:cNvSpPr>
          <p:nvPr>
            <p:ph type="title"/>
          </p:nvPr>
        </p:nvSpPr>
        <p:spPr>
          <a:xfrm>
            <a:off x="619201" y="259200"/>
            <a:ext cx="10963199" cy="864000"/>
          </a:xfrm>
        </p:spPr>
        <p:txBody>
          <a:bodyPr>
            <a:normAutofit/>
          </a:bodyPr>
          <a:lstStyle/>
          <a:p>
            <a:r>
              <a:rPr lang="en-GB" dirty="0"/>
              <a:t>Strategy advice 2</a:t>
            </a:r>
            <a:br>
              <a:rPr lang="en-GB" dirty="0"/>
            </a:br>
            <a:r>
              <a:rPr lang="en-GB" dirty="0">
                <a:solidFill>
                  <a:schemeClr val="accent1"/>
                </a:solidFill>
              </a:rPr>
              <a:t>How to choose a regimen?</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79A6CF9C-AA1A-DD3D-AEE8-AB58F001A3E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6" name="Content Placeholder 5">
            <a:extLst>
              <a:ext uri="{FF2B5EF4-FFF2-40B4-BE49-F238E27FC236}">
                <a16:creationId xmlns:a16="http://schemas.microsoft.com/office/drawing/2014/main" id="{E6B69555-8590-683A-2E75-B515C614402E}"/>
              </a:ext>
            </a:extLst>
          </p:cNvPr>
          <p:cNvSpPr>
            <a:spLocks noGrp="1"/>
          </p:cNvSpPr>
          <p:nvPr>
            <p:ph sz="quarter" idx="15"/>
          </p:nvPr>
        </p:nvSpPr>
        <p:spPr/>
        <p:txBody>
          <a:bodyPr/>
          <a:lstStyle/>
          <a:p>
            <a:r>
              <a:rPr lang="it-IT" dirty="0"/>
              <a:t>Expert </a:t>
            </a:r>
            <a:r>
              <a:rPr lang="it-IT" dirty="0" err="1"/>
              <a:t>view</a:t>
            </a:r>
            <a:endParaRPr lang="it-IT" dirty="0"/>
          </a:p>
          <a:p>
            <a:r>
              <a:rPr lang="it-IT" dirty="0" err="1"/>
              <a:t>MoA</a:t>
            </a:r>
            <a:r>
              <a:rPr lang="it-IT" dirty="0"/>
              <a:t>, </a:t>
            </a:r>
            <a:r>
              <a:rPr lang="it-IT" dirty="0" err="1"/>
              <a:t>mechanism</a:t>
            </a:r>
            <a:r>
              <a:rPr lang="it-IT" dirty="0"/>
              <a:t> of action;</a:t>
            </a:r>
            <a:endParaRPr lang="en-GB" dirty="0"/>
          </a:p>
        </p:txBody>
      </p:sp>
      <p:sp>
        <p:nvSpPr>
          <p:cNvPr id="3" name="Content Placeholder 12">
            <a:extLst>
              <a:ext uri="{FF2B5EF4-FFF2-40B4-BE49-F238E27FC236}">
                <a16:creationId xmlns:a16="http://schemas.microsoft.com/office/drawing/2014/main" id="{6B1EF5EC-6460-64D0-8E73-7B59116177AF}"/>
              </a:ext>
            </a:extLst>
          </p:cNvPr>
          <p:cNvSpPr>
            <a:spLocks noGrp="1"/>
          </p:cNvSpPr>
          <p:nvPr>
            <p:ph sz="quarter" idx="12"/>
          </p:nvPr>
        </p:nvSpPr>
        <p:spPr>
          <a:xfrm>
            <a:off x="620184" y="1425600"/>
            <a:ext cx="10963200" cy="4525200"/>
          </a:xfrm>
        </p:spPr>
        <p:txBody>
          <a:bodyPr/>
          <a:lstStyle/>
          <a:p>
            <a:r>
              <a:rPr lang="en-GB" sz="2400" dirty="0"/>
              <a:t>If two regimens are “equally effective”</a:t>
            </a:r>
            <a:endParaRPr lang="en-GB" sz="2200" dirty="0"/>
          </a:p>
        </p:txBody>
      </p:sp>
      <p:sp>
        <p:nvSpPr>
          <p:cNvPr id="11" name="TextBox 10">
            <a:extLst>
              <a:ext uri="{FF2B5EF4-FFF2-40B4-BE49-F238E27FC236}">
                <a16:creationId xmlns:a16="http://schemas.microsoft.com/office/drawing/2014/main" id="{682ABACA-03F8-5E62-F77D-ACBC4485E9CC}"/>
              </a:ext>
            </a:extLst>
          </p:cNvPr>
          <p:cNvSpPr txBox="1"/>
          <p:nvPr/>
        </p:nvSpPr>
        <p:spPr>
          <a:xfrm>
            <a:off x="2044112" y="2772251"/>
            <a:ext cx="712053" cy="400110"/>
          </a:xfrm>
          <a:prstGeom prst="rect">
            <a:avLst/>
          </a:prstGeom>
          <a:noFill/>
        </p:spPr>
        <p:txBody>
          <a:bodyPr wrap="none" rtlCol="0">
            <a:spAutoFit/>
          </a:bodyPr>
          <a:lstStyle/>
          <a:p>
            <a:pPr algn="ctr"/>
            <a:r>
              <a:rPr lang="en-US" sz="2000" dirty="0" err="1">
                <a:latin typeface="Arial" panose="020B0604020202020204" pitchFamily="34" charset="0"/>
                <a:ea typeface="Aileron" charset="0"/>
                <a:cs typeface="Arial" panose="020B0604020202020204" pitchFamily="34" charset="0"/>
              </a:rPr>
              <a:t>MoA</a:t>
            </a:r>
            <a:endParaRPr lang="en-US" sz="2000" dirty="0">
              <a:latin typeface="Arial" panose="020B0604020202020204" pitchFamily="34" charset="0"/>
              <a:ea typeface="Aileron" charset="0"/>
              <a:cs typeface="Arial" panose="020B0604020202020204" pitchFamily="34" charset="0"/>
            </a:endParaRPr>
          </a:p>
        </p:txBody>
      </p:sp>
      <p:sp>
        <p:nvSpPr>
          <p:cNvPr id="12" name="TextBox 11">
            <a:extLst>
              <a:ext uri="{FF2B5EF4-FFF2-40B4-BE49-F238E27FC236}">
                <a16:creationId xmlns:a16="http://schemas.microsoft.com/office/drawing/2014/main" id="{D48CB80B-508C-F57E-3A75-B6E22E57F633}"/>
              </a:ext>
            </a:extLst>
          </p:cNvPr>
          <p:cNvSpPr txBox="1"/>
          <p:nvPr/>
        </p:nvSpPr>
        <p:spPr>
          <a:xfrm>
            <a:off x="1445390" y="3768781"/>
            <a:ext cx="1909497" cy="1015663"/>
          </a:xfrm>
          <a:prstGeom prst="rect">
            <a:avLst/>
          </a:prstGeom>
          <a:noFill/>
        </p:spPr>
        <p:txBody>
          <a:bodyPr wrap="none" rtlCol="0">
            <a:spAutoFit/>
          </a:bodyPr>
          <a:lstStyle/>
          <a:p>
            <a:pPr algn="ctr"/>
            <a:r>
              <a:rPr lang="en-US" sz="2000" dirty="0">
                <a:latin typeface="Arial" panose="020B0604020202020204" pitchFamily="34" charset="0"/>
                <a:ea typeface="Aileron" charset="0"/>
                <a:cs typeface="Arial" panose="020B0604020202020204" pitchFamily="34" charset="0"/>
              </a:rPr>
              <a:t>(Think ahead)?</a:t>
            </a:r>
          </a:p>
          <a:p>
            <a:pPr algn="ctr"/>
            <a:r>
              <a:rPr lang="en-US" sz="2000" dirty="0">
                <a:latin typeface="Arial" panose="020B0604020202020204" pitchFamily="34" charset="0"/>
                <a:ea typeface="Aileron" charset="0"/>
                <a:cs typeface="Arial" panose="020B0604020202020204" pitchFamily="34" charset="0"/>
              </a:rPr>
              <a:t>Consider the</a:t>
            </a:r>
            <a:br>
              <a:rPr lang="en-US" sz="2000" dirty="0">
                <a:latin typeface="Arial" panose="020B0604020202020204" pitchFamily="34" charset="0"/>
                <a:ea typeface="Aileron" charset="0"/>
                <a:cs typeface="Arial" panose="020B0604020202020204" pitchFamily="34" charset="0"/>
              </a:rPr>
            </a:br>
            <a:r>
              <a:rPr lang="en-US" sz="2000" dirty="0">
                <a:latin typeface="Arial" panose="020B0604020202020204" pitchFamily="34" charset="0"/>
                <a:ea typeface="Aileron" charset="0"/>
                <a:cs typeface="Arial" panose="020B0604020202020204" pitchFamily="34" charset="0"/>
              </a:rPr>
              <a:t>next lines</a:t>
            </a:r>
          </a:p>
        </p:txBody>
      </p:sp>
      <p:sp>
        <p:nvSpPr>
          <p:cNvPr id="13" name="Left Brace 12">
            <a:extLst>
              <a:ext uri="{FF2B5EF4-FFF2-40B4-BE49-F238E27FC236}">
                <a16:creationId xmlns:a16="http://schemas.microsoft.com/office/drawing/2014/main" id="{E9035B7F-5936-1336-6514-DD70C5EC221F}"/>
              </a:ext>
            </a:extLst>
          </p:cNvPr>
          <p:cNvSpPr/>
          <p:nvPr/>
        </p:nvSpPr>
        <p:spPr>
          <a:xfrm>
            <a:off x="3639639" y="2492896"/>
            <a:ext cx="360040" cy="1039728"/>
          </a:xfrm>
          <a:prstGeom prst="leftBrace">
            <a:avLst>
              <a:gd name="adj1" fmla="val 24407"/>
              <a:gd name="adj2" fmla="val 50000"/>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F5B8B528-EBAF-4A1A-35C4-3AA1CA304527}"/>
              </a:ext>
            </a:extLst>
          </p:cNvPr>
          <p:cNvSpPr/>
          <p:nvPr/>
        </p:nvSpPr>
        <p:spPr>
          <a:xfrm>
            <a:off x="3639639" y="3766112"/>
            <a:ext cx="360040" cy="1039728"/>
          </a:xfrm>
          <a:prstGeom prst="leftBrace">
            <a:avLst>
              <a:gd name="adj1" fmla="val 24407"/>
              <a:gd name="adj2" fmla="val 50000"/>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08CA90BB-0DEE-D6F0-CB37-2BD0A750171D}"/>
              </a:ext>
            </a:extLst>
          </p:cNvPr>
          <p:cNvSpPr/>
          <p:nvPr/>
        </p:nvSpPr>
        <p:spPr>
          <a:xfrm>
            <a:off x="4213760" y="2511516"/>
            <a:ext cx="5842679" cy="983135"/>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Aim for completely new </a:t>
            </a:r>
            <a:r>
              <a:rPr lang="en-GB" sz="1500" dirty="0" err="1">
                <a:solidFill>
                  <a:schemeClr val="bg1"/>
                </a:solidFill>
                <a:effectLst/>
                <a:latin typeface="Arial" panose="020B0604020202020204" pitchFamily="34" charset="0"/>
                <a:cs typeface="Arial" panose="020B0604020202020204" pitchFamily="34" charset="0"/>
              </a:rPr>
              <a:t>MoAs</a:t>
            </a:r>
            <a:r>
              <a:rPr lang="en-GB" sz="1500" dirty="0">
                <a:solidFill>
                  <a:schemeClr val="bg1"/>
                </a:solidFill>
                <a:effectLst/>
                <a:latin typeface="Arial" panose="020B0604020202020204" pitchFamily="34" charset="0"/>
                <a:cs typeface="Arial" panose="020B0604020202020204" pitchFamily="34" charset="0"/>
              </a:rPr>
              <a:t>, if not ➔</a:t>
            </a:r>
          </a:p>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What gives the biggest change in </a:t>
            </a:r>
            <a:r>
              <a:rPr lang="en-GB" sz="1500" dirty="0" err="1">
                <a:solidFill>
                  <a:schemeClr val="bg1"/>
                </a:solidFill>
                <a:effectLst/>
                <a:latin typeface="Arial" panose="020B0604020202020204" pitchFamily="34" charset="0"/>
                <a:cs typeface="Arial" panose="020B0604020202020204" pitchFamily="34" charset="0"/>
              </a:rPr>
              <a:t>MoA</a:t>
            </a:r>
            <a:r>
              <a:rPr lang="en-GB" sz="1500" dirty="0">
                <a:solidFill>
                  <a:schemeClr val="bg1"/>
                </a:solidFill>
                <a:effectLst/>
                <a:latin typeface="Arial" panose="020B0604020202020204" pitchFamily="34" charset="0"/>
                <a:cs typeface="Arial" panose="020B0604020202020204" pitchFamily="34" charset="0"/>
              </a:rPr>
              <a:t> from the last treatment?</a:t>
            </a:r>
          </a:p>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Aim for drugs that the patient has not received</a:t>
            </a:r>
          </a:p>
        </p:txBody>
      </p:sp>
      <p:sp>
        <p:nvSpPr>
          <p:cNvPr id="16" name="Rounded Rectangle 15">
            <a:extLst>
              <a:ext uri="{FF2B5EF4-FFF2-40B4-BE49-F238E27FC236}">
                <a16:creationId xmlns:a16="http://schemas.microsoft.com/office/drawing/2014/main" id="{A253F275-B934-303E-A645-7152CA0CA923}"/>
              </a:ext>
            </a:extLst>
          </p:cNvPr>
          <p:cNvSpPr/>
          <p:nvPr/>
        </p:nvSpPr>
        <p:spPr>
          <a:xfrm>
            <a:off x="4213760" y="3784170"/>
            <a:ext cx="5842679" cy="98313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7325" indent="-187325">
              <a:spcAft>
                <a:spcPts val="300"/>
              </a:spcAft>
              <a:buFont typeface="Arial" panose="020B0604020202020204" pitchFamily="34" charset="0"/>
              <a:buChar char="•"/>
            </a:pPr>
            <a:r>
              <a:rPr lang="en-GB" sz="1500" dirty="0">
                <a:solidFill>
                  <a:schemeClr val="bg1"/>
                </a:solidFill>
                <a:effectLst/>
                <a:latin typeface="Arial" panose="020B0604020202020204" pitchFamily="34" charset="0"/>
                <a:cs typeface="Arial" panose="020B0604020202020204" pitchFamily="34" charset="0"/>
              </a:rPr>
              <a:t>Drugs with limited combinations</a:t>
            </a:r>
          </a:p>
          <a:p>
            <a:pPr marL="187325" indent="-187325">
              <a:spcAft>
                <a:spcPts val="300"/>
              </a:spcAft>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Studies</a:t>
            </a:r>
            <a:endParaRPr lang="en-GB" sz="15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232297"/>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50505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4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TotalTime>
  <Words>4769</Words>
  <Application>Microsoft Macintosh PowerPoint</Application>
  <PresentationFormat>Widescreen</PresentationFormat>
  <Paragraphs>1292</Paragraphs>
  <Slides>26</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Helvetica</vt:lpstr>
      <vt:lpstr>Lucida Grande</vt:lpstr>
      <vt:lpstr>PT Sans Narrow</vt:lpstr>
      <vt:lpstr>Thème Office</vt:lpstr>
      <vt:lpstr>1_Thème Office</vt:lpstr>
      <vt:lpstr>4_Thème Office</vt:lpstr>
      <vt:lpstr>PowerPoint Presentation</vt:lpstr>
      <vt:lpstr>  Part 2  Multiple myeloma: the relevance of adding  a new moa in the treatment of RRMM – an expert view  Dr Fredrik Schjesvold Oslo Myeloma Center, Norway   September 2024</vt:lpstr>
      <vt:lpstr>Developed by COR2ED</vt:lpstr>
      <vt:lpstr>Educational objectives</vt:lpstr>
      <vt:lpstr>First line treatment</vt:lpstr>
      <vt:lpstr>Multiple myeloma Premise 1: At diagnosis the disease is already complex with multiple (sub)clones and genome aberrations1,2  Premise 2: Genomic aberrations correlate to drug sensitivity/resistance3,4  Premise 3: At relapse the cancer genome has changed5,6  </vt:lpstr>
      <vt:lpstr>Changing + adding drug class</vt:lpstr>
      <vt:lpstr>Strategy advice 1</vt:lpstr>
      <vt:lpstr>Strategy advice 2 How to choose a regimen?</vt:lpstr>
      <vt:lpstr>Strategy advice 2 How to choose a regimen?</vt:lpstr>
      <vt:lpstr>Relapse treatment overall response rate based on prior treatment history</vt:lpstr>
      <vt:lpstr>Options for second line treatment</vt:lpstr>
      <vt:lpstr>Proteasome inhibitor-based SECOND-line treatment  mPFS of different trials after Rd – or ASCT-Len</vt:lpstr>
      <vt:lpstr>Second line after d-vmp: Imid-based </vt:lpstr>
      <vt:lpstr>Second line after d-vmp: Imid-based KRd or EloRd </vt:lpstr>
      <vt:lpstr>Relapse treatment after drd?  </vt:lpstr>
      <vt:lpstr>Proteasome inhibitor-based SECOND-line treatment  mPFS of different trials after Rd – or ASCT-Len</vt:lpstr>
      <vt:lpstr>Relapse treatment after DRd  </vt:lpstr>
      <vt:lpstr>BOSTON subgroup analysis of patients with one prior line of therapy: Significant improvement in PFS with SVd vs Vd</vt:lpstr>
      <vt:lpstr>BOSTON subgroup analysis of patients with PI naïve MM: Significant improvement in PFS with SVd vs Vd</vt:lpstr>
      <vt:lpstr>BOSTON subgroup analysis of patients with lenalidomide-refractory MM: Significant improvement in PFS and OS with SVd vs Vd</vt:lpstr>
      <vt:lpstr>BOSTON subgroup analyses:  AEs were generally manageable and safety profiles were similar across the subgroups</vt:lpstr>
      <vt:lpstr>Conclusions</vt:lpstr>
      <vt:lpstr>Key clinical takeaways</vt:lpstr>
      <vt:lpstr>Find out more about RRMM IN Parts 1 and 3  part 1: Unmet medical needs in early relapse  part 3: current best practices in the treatment of early RRMM – an expert view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643</cp:revision>
  <cp:lastPrinted>2017-02-15T09:54:46Z</cp:lastPrinted>
  <dcterms:created xsi:type="dcterms:W3CDTF">2016-10-14T09:38:18Z</dcterms:created>
  <dcterms:modified xsi:type="dcterms:W3CDTF">2024-09-06T14:55:23Z</dcterms:modified>
</cp:coreProperties>
</file>