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6" r:id="rId2"/>
    <p:sldMasterId id="2147483699" r:id="rId3"/>
  </p:sldMasterIdLst>
  <p:notesMasterIdLst>
    <p:notesMasterId r:id="rId24"/>
  </p:notesMasterIdLst>
  <p:handoutMasterIdLst>
    <p:handoutMasterId r:id="rId25"/>
  </p:handoutMasterIdLst>
  <p:sldIdLst>
    <p:sldId id="12537" r:id="rId4"/>
    <p:sldId id="12542" r:id="rId5"/>
    <p:sldId id="12293" r:id="rId6"/>
    <p:sldId id="2147482379" r:id="rId7"/>
    <p:sldId id="2147482349" r:id="rId8"/>
    <p:sldId id="2147482352" r:id="rId9"/>
    <p:sldId id="2147482353" r:id="rId10"/>
    <p:sldId id="2147482356" r:id="rId11"/>
    <p:sldId id="2147482357" r:id="rId12"/>
    <p:sldId id="2147482359" r:id="rId13"/>
    <p:sldId id="2147482373" r:id="rId14"/>
    <p:sldId id="2147482374" r:id="rId15"/>
    <p:sldId id="2147482375" r:id="rId16"/>
    <p:sldId id="2147482376" r:id="rId17"/>
    <p:sldId id="2147482381" r:id="rId18"/>
    <p:sldId id="2147474491" r:id="rId19"/>
    <p:sldId id="2147482382" r:id="rId20"/>
    <p:sldId id="12559" r:id="rId21"/>
    <p:sldId id="2147482380" r:id="rId22"/>
    <p:sldId id="2147482377" r:id="rId23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10" userDrawn="1">
          <p15:clr>
            <a:srgbClr val="A4A3A4"/>
          </p15:clr>
        </p15:guide>
        <p15:guide id="4" orient="horz" pos="2773" userDrawn="1">
          <p15:clr>
            <a:srgbClr val="A4A3A4"/>
          </p15:clr>
        </p15:guide>
        <p15:guide id="5" orient="horz" pos="3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79B62A-1C92-1318-9C0A-A485E2FEF9AC}" name="Fact check" initials="HD" userId="Fact check" providerId="None"/>
  <p188:author id="{9F92AC40-C2DF-94FC-BD86-0B725610EE60}" name="Veronica Thomlinson" initials="VT" userId="86320afa48644b50" providerId="Windows Live"/>
  <p188:author id="{3E0F175B-B7E1-4B2F-F211-00C49472AABF}" name="Tonke de Jong" initials="Td" userId="571bb474b2c2e353" providerId="Windows Live"/>
  <p188:author id="{BA203774-26AF-7DC6-696C-D1D6181E9F23}" name="Howard Donohue" initials="HD" userId="4648ce945642090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ke de Jong" initials="Td" lastIdx="2" clrIdx="0">
    <p:extLst>
      <p:ext uri="{19B8F6BF-5375-455C-9EA6-DF929625EA0E}">
        <p15:presenceInfo xmlns:p15="http://schemas.microsoft.com/office/powerpoint/2012/main" userId="571bb474b2c2e3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FF"/>
    <a:srgbClr val="C6573B"/>
    <a:srgbClr val="505050"/>
    <a:srgbClr val="FC04C1"/>
    <a:srgbClr val="000000"/>
    <a:srgbClr val="EAD1CE"/>
    <a:srgbClr val="03C750"/>
    <a:srgbClr val="FFA402"/>
    <a:srgbClr val="5D8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4" autoAdjust="0"/>
    <p:restoredTop sz="93885" autoAdjust="0"/>
  </p:normalViewPr>
  <p:slideViewPr>
    <p:cSldViewPr snapToObjects="1">
      <p:cViewPr varScale="1">
        <p:scale>
          <a:sx n="104" d="100"/>
          <a:sy n="104" d="100"/>
        </p:scale>
        <p:origin x="1016" y="208"/>
      </p:cViewPr>
      <p:guideLst>
        <p:guide orient="horz" pos="2160"/>
        <p:guide pos="3840"/>
        <p:guide pos="3710"/>
        <p:guide orient="horz" pos="2773"/>
        <p:guide orient="horz" pos="3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404"/>
    </p:cViewPr>
  </p:sorterViewPr>
  <p:notesViewPr>
    <p:cSldViewPr snapToObjects="1" showGuides="1">
      <p:cViewPr varScale="1">
        <p:scale>
          <a:sx n="120" d="100"/>
          <a:sy n="120" d="100"/>
        </p:scale>
        <p:origin x="389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B3-3645-B03D-39AD3523946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B3-3645-B03D-39AD3523946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B3-3645-B03D-39AD3523946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076B3A3A-AC76-2040-9A76-4AA7AE5FD8B4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B3-3645-B03D-39AD3523946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7ECF9CF-4D38-2748-BC96-84304F122C28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6B3-3645-B03D-39AD35239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PI-based</c:v>
                </c:pt>
                <c:pt idx="1">
                  <c:v>Triplets</c:v>
                </c:pt>
                <c:pt idx="2">
                  <c:v>Pomalidomide based</c:v>
                </c:pt>
                <c:pt idx="3">
                  <c:v>Anti-CD38 based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6.4</c:v>
                </c:pt>
                <c:pt idx="1">
                  <c:v>6</c:v>
                </c:pt>
                <c:pt idx="2">
                  <c:v>4.5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3-3645-B03D-39AD35239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087331600"/>
        <c:axId val="1086490160"/>
      </c:barChart>
      <c:catAx>
        <c:axId val="108733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6490160"/>
        <c:crosses val="autoZero"/>
        <c:auto val="1"/>
        <c:lblAlgn val="ctr"/>
        <c:lblOffset val="100"/>
        <c:noMultiLvlLbl val="0"/>
      </c:catAx>
      <c:valAx>
        <c:axId val="1086490160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733160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9/6/24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9/6/24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123C338-59A2-D045-8BC2-36A9AE6F2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825" y="757238"/>
            <a:ext cx="6723063" cy="3781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2073BA0-CAF9-7144-BDB5-0B94A981E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05D71DEE-9794-FB4D-925B-E6E71B8BB2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D8DC7DA2-D801-E34C-8222-EEB1DF9D2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636EBD-55A7-8F4E-8235-B6DE7C059A1B}" type="slidenum">
              <a:rPr lang="fr-FR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fr-FR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03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33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57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1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764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713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123C338-59A2-D045-8BC2-36A9AE6F2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825" y="757238"/>
            <a:ext cx="6723063" cy="3781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2073BA0-CAF9-7144-BDB5-0B94A981E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05D71DEE-9794-FB4D-925B-E6E71B8BB2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D8DC7DA2-D801-E34C-8222-EEB1DF9D2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636EBD-55A7-8F4E-8235-B6DE7C059A1B}" type="slidenum">
              <a:rPr lang="fr-FR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fr-FR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67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63CDFBB4-5FEF-3B47-9ED7-4017F3E18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317C09D-DCEC-144D-8A18-2039C1DB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7587" name="Footer Placeholder 3">
            <a:extLst>
              <a:ext uri="{FF2B5EF4-FFF2-40B4-BE49-F238E27FC236}">
                <a16:creationId xmlns:a16="http://schemas.microsoft.com/office/drawing/2014/main" id="{110BC07E-7F54-0145-8965-1F344066FA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CC97B9F2-7B6A-B442-8581-6E3644EA9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7EBF8-C25E-5747-B608-611B37692F4F}" type="slidenum"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8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frXH01_UXY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3.svg"/><Relationship Id="rId3" Type="http://schemas.openxmlformats.org/officeDocument/2006/relationships/image" Target="../media/image4.svg"/><Relationship Id="rId21" Type="http://schemas.openxmlformats.org/officeDocument/2006/relationships/image" Target="../media/image16.png"/><Relationship Id="rId7" Type="http://schemas.openxmlformats.org/officeDocument/2006/relationships/hyperlink" Target="https://www.linkedin.com/company/cor2ed/" TargetMode="External"/><Relationship Id="rId12" Type="http://schemas.openxmlformats.org/officeDocument/2006/relationships/hyperlink" Target="https://twitter.com/COR2EDMedEd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hyperlink" Target="mailto:info@cor2ed.com" TargetMode="External"/><Relationship Id="rId20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24" Type="http://schemas.openxmlformats.org/officeDocument/2006/relationships/image" Target="../media/image19.svg"/><Relationship Id="rId5" Type="http://schemas.openxmlformats.org/officeDocument/2006/relationships/image" Target="../media/image6.svg"/><Relationship Id="rId15" Type="http://schemas.openxmlformats.org/officeDocument/2006/relationships/image" Target="../media/image11.sv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hyperlink" Target="https://cor2ed.com/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r2ed.com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hyperlink" Target="https://youtu.be/-frXH01_UXY" TargetMode="External"/><Relationship Id="rId12" Type="http://schemas.openxmlformats.org/officeDocument/2006/relationships/hyperlink" Target="mailto:info@cor2ed.com" TargetMode="External"/><Relationship Id="rId17" Type="http://schemas.openxmlformats.org/officeDocument/2006/relationships/image" Target="../media/image16.png"/><Relationship Id="rId2" Type="http://schemas.openxmlformats.org/officeDocument/2006/relationships/image" Target="../media/image20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cor2ed/" TargetMode="External"/><Relationship Id="rId11" Type="http://schemas.openxmlformats.org/officeDocument/2006/relationships/hyperlink" Target="https://twitter.com/COR2EDMedEd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8.svg"/><Relationship Id="rId19" Type="http://schemas.openxmlformats.org/officeDocument/2006/relationships/image" Target="../media/image18.pn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r2ed.com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hyperlink" Target="https://youtu.be/-frXH01_UXY" TargetMode="External"/><Relationship Id="rId12" Type="http://schemas.openxmlformats.org/officeDocument/2006/relationships/hyperlink" Target="mailto:info@cor2ed.com" TargetMode="External"/><Relationship Id="rId17" Type="http://schemas.openxmlformats.org/officeDocument/2006/relationships/image" Target="../media/image16.png"/><Relationship Id="rId2" Type="http://schemas.openxmlformats.org/officeDocument/2006/relationships/image" Target="../media/image2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company/cor2ed/" TargetMode="External"/><Relationship Id="rId11" Type="http://schemas.openxmlformats.org/officeDocument/2006/relationships/hyperlink" Target="https://twitter.com/COR2EDMedEd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8.svg"/><Relationship Id="rId19" Type="http://schemas.openxmlformats.org/officeDocument/2006/relationships/image" Target="../media/image18.pn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7.svg"/><Relationship Id="rId18" Type="http://schemas.openxmlformats.org/officeDocument/2006/relationships/image" Target="../media/image12.png"/><Relationship Id="rId26" Type="http://schemas.openxmlformats.org/officeDocument/2006/relationships/hyperlink" Target="https://www.linkedin.com/company/23765823" TargetMode="External"/><Relationship Id="rId3" Type="http://schemas.openxmlformats.org/officeDocument/2006/relationships/image" Target="../media/image23.svg"/><Relationship Id="rId21" Type="http://schemas.openxmlformats.org/officeDocument/2006/relationships/image" Target="../media/image30.svg"/><Relationship Id="rId7" Type="http://schemas.openxmlformats.org/officeDocument/2006/relationships/image" Target="../media/image25.svg"/><Relationship Id="rId12" Type="http://schemas.openxmlformats.org/officeDocument/2006/relationships/image" Target="../media/image7.png"/><Relationship Id="rId17" Type="http://schemas.openxmlformats.org/officeDocument/2006/relationships/hyperlink" Target="mailto:info@cor2ed" TargetMode="External"/><Relationship Id="rId25" Type="http://schemas.openxmlformats.org/officeDocument/2006/relationships/image" Target="../media/image32.svg"/><Relationship Id="rId2" Type="http://schemas.openxmlformats.org/officeDocument/2006/relationships/image" Target="../media/image22.png"/><Relationship Id="rId16" Type="http://schemas.openxmlformats.org/officeDocument/2006/relationships/image" Target="../media/image28.sv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hyperlink" Target="https://cor2ed.com/" TargetMode="External"/><Relationship Id="rId24" Type="http://schemas.openxmlformats.org/officeDocument/2006/relationships/image" Target="../media/image18.png"/><Relationship Id="rId5" Type="http://schemas.openxmlformats.org/officeDocument/2006/relationships/image" Target="../media/image24.svg"/><Relationship Id="rId15" Type="http://schemas.openxmlformats.org/officeDocument/2006/relationships/image" Target="../media/image10.png"/><Relationship Id="rId23" Type="http://schemas.openxmlformats.org/officeDocument/2006/relationships/image" Target="../media/image31.svg"/><Relationship Id="rId28" Type="http://schemas.openxmlformats.org/officeDocument/2006/relationships/image" Target="../media/image33.png"/><Relationship Id="rId10" Type="http://schemas.openxmlformats.org/officeDocument/2006/relationships/hyperlink" Target="https://youtu.be/-frXH01_UXY" TargetMode="External"/><Relationship Id="rId19" Type="http://schemas.openxmlformats.org/officeDocument/2006/relationships/image" Target="../media/image29.sv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hyperlink" Target="https://twitter.com/LYM_MM_CONNECT" TargetMode="External"/><Relationship Id="rId22" Type="http://schemas.openxmlformats.org/officeDocument/2006/relationships/image" Target="../media/image16.png"/><Relationship Id="rId27" Type="http://schemas.openxmlformats.org/officeDocument/2006/relationships/hyperlink" Target="https://lymphomamyelomaconnect.cor2ed.com/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hyperlink" Target="mailto:info@cor2ed.com" TargetMode="External"/><Relationship Id="rId26" Type="http://schemas.openxmlformats.org/officeDocument/2006/relationships/image" Target="../media/image32.svg"/><Relationship Id="rId3" Type="http://schemas.openxmlformats.org/officeDocument/2006/relationships/image" Target="../media/image23.svg"/><Relationship Id="rId21" Type="http://schemas.openxmlformats.org/officeDocument/2006/relationships/image" Target="../media/image14.png"/><Relationship Id="rId7" Type="http://schemas.openxmlformats.org/officeDocument/2006/relationships/image" Target="../media/image25.svg"/><Relationship Id="rId12" Type="http://schemas.openxmlformats.org/officeDocument/2006/relationships/hyperlink" Target="https://cor2ed.com/" TargetMode="External"/><Relationship Id="rId17" Type="http://schemas.openxmlformats.org/officeDocument/2006/relationships/image" Target="../media/image28.svg"/><Relationship Id="rId25" Type="http://schemas.openxmlformats.org/officeDocument/2006/relationships/image" Target="../media/image18.png"/><Relationship Id="rId2" Type="http://schemas.openxmlformats.org/officeDocument/2006/relationships/image" Target="../media/image22.png"/><Relationship Id="rId16" Type="http://schemas.openxmlformats.org/officeDocument/2006/relationships/image" Target="../media/image10.png"/><Relationship Id="rId20" Type="http://schemas.openxmlformats.org/officeDocument/2006/relationships/image" Target="../media/image29.svg"/><Relationship Id="rId29" Type="http://schemas.openxmlformats.org/officeDocument/2006/relationships/hyperlink" Target="https://cor2ed.com/connects/breast-cancer-connect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hyperlink" Target="https://youtu.be/-frXH01_UXY" TargetMode="External"/><Relationship Id="rId24" Type="http://schemas.openxmlformats.org/officeDocument/2006/relationships/image" Target="../media/image31.svg"/><Relationship Id="rId5" Type="http://schemas.openxmlformats.org/officeDocument/2006/relationships/image" Target="../media/image24.svg"/><Relationship Id="rId15" Type="http://schemas.openxmlformats.org/officeDocument/2006/relationships/hyperlink" Target="https://twitter.com/BreastCaConnect" TargetMode="External"/><Relationship Id="rId23" Type="http://schemas.openxmlformats.org/officeDocument/2006/relationships/image" Target="../media/image16.png"/><Relationship Id="rId28" Type="http://schemas.openxmlformats.org/officeDocument/2006/relationships/hyperlink" Target="https://www.linkedin.com/company/giconnect/" TargetMode="External"/><Relationship Id="rId10" Type="http://schemas.openxmlformats.org/officeDocument/2006/relationships/hyperlink" Target="https://www.linkedin.com/company/breastcancerconnect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27.svg"/><Relationship Id="rId22" Type="http://schemas.openxmlformats.org/officeDocument/2006/relationships/image" Target="../media/image30.svg"/><Relationship Id="rId27" Type="http://schemas.openxmlformats.org/officeDocument/2006/relationships/hyperlink" Target="mailto:info@cor2ed" TargetMode="External"/><Relationship Id="rId30" Type="http://schemas.openxmlformats.org/officeDocument/2006/relationships/image" Target="../media/image3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14387B29-F50D-2040-8C97-7FCDF346B9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Drop an image or click on the </a:t>
            </a:r>
            <a:r>
              <a:rPr lang="en-GB" noProof="0"/>
              <a:t>icon</a:t>
            </a:r>
            <a:r>
              <a:rPr lang="en-GB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CAFAA1B-DD9E-D12A-041A-2478C7EF6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6671A92-8E7E-7CF5-89DA-B5258B69D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36470EF-27EB-F92D-4A4C-4B75E7C7D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C5C49C56-D619-F575-28CE-284F9724A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7D2F2D88-C863-C64B-8B27-F5B0C60E99C4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72160347-7BC5-DF46-BB29-75C62D9EE3D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E86449C-0B52-214E-B091-696B68B6D8EC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AC31C948-65C2-4740-B113-C0D563D6A027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143DF8CA-B6DF-054F-8DAE-917E5C7CF79A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9FF232-4850-224E-BBA0-624CDB282CC3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B93650B-AD78-2D40-9E09-A0F596F44E14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Graphic 29" descr="Speaker Phone">
              <a:extLst>
                <a:ext uri="{FF2B5EF4-FFF2-40B4-BE49-F238E27FC236}">
                  <a16:creationId xmlns:a16="http://schemas.microsoft.com/office/drawing/2014/main" id="{BCC8E367-C7A4-A049-8A2F-852B0C2CDC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ED6FBE6E-43BC-8C46-BA6B-8E319F0D2063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phic 31" descr="Envelope">
            <a:extLst>
              <a:ext uri="{FF2B5EF4-FFF2-40B4-BE49-F238E27FC236}">
                <a16:creationId xmlns:a16="http://schemas.microsoft.com/office/drawing/2014/main" id="{D748C46E-5A9C-E046-9A47-DDA77B4BEC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B5A0090-E0C3-0C49-99EB-2D32FCF67E0D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36D01D0-BF46-B04F-8D3D-304A7069C4D6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Graphic 34" descr="Speaker Phone">
              <a:extLst>
                <a:ext uri="{FF2B5EF4-FFF2-40B4-BE49-F238E27FC236}">
                  <a16:creationId xmlns:a16="http://schemas.microsoft.com/office/drawing/2014/main" id="{5C0044D9-F95E-9948-8963-45EDF68B33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D89C2DAA-7338-5242-A65D-4977E27C8388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Graphic 36" descr="Envelope">
            <a:extLst>
              <a:ext uri="{FF2B5EF4-FFF2-40B4-BE49-F238E27FC236}">
                <a16:creationId xmlns:a16="http://schemas.microsoft.com/office/drawing/2014/main" id="{CEB92A65-5E87-F541-BD37-BD00ED6155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38" name="Titre 1">
            <a:extLst>
              <a:ext uri="{FF2B5EF4-FFF2-40B4-BE49-F238E27FC236}">
                <a16:creationId xmlns:a16="http://schemas.microsoft.com/office/drawing/2014/main" id="{08DC0A97-6AE6-374D-8DE8-21F4681223F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07D00C85-A6C8-F046-AB48-7DC46D532347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5C263F9-CE67-F24E-8FD8-47D46BBE67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E84BF38-09C2-6645-92E3-602FD4BA8151}"/>
              </a:ext>
            </a:extLst>
          </p:cNvPr>
          <p:cNvSpPr txBox="1"/>
          <p:nvPr userDrawn="1"/>
        </p:nvSpPr>
        <p:spPr>
          <a:xfrm>
            <a:off x="787050" y="5497848"/>
            <a:ext cx="225126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7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87A0C9-B4D6-A142-9EC9-E78948B12C28}"/>
              </a:ext>
            </a:extLst>
          </p:cNvPr>
          <p:cNvSpPr txBox="1"/>
          <p:nvPr userDrawn="1"/>
        </p:nvSpPr>
        <p:spPr>
          <a:xfrm>
            <a:off x="3491564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8"/>
              </a:rPr>
              <a:t>@COR2ED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FFC551F-1537-374A-A20F-4320DE2F3E73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839D75-38C0-6642-B538-AB66FCA8382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https://cor2ed.com/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hlinkClick r:id="rId9"/>
            <a:extLst>
              <a:ext uri="{FF2B5EF4-FFF2-40B4-BE49-F238E27FC236}">
                <a16:creationId xmlns:a16="http://schemas.microsoft.com/office/drawing/2014/main" id="{BA63285A-459E-4B4D-B8B8-4C384DADE30E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Graphic 64" descr="World">
            <a:extLst>
              <a:ext uri="{FF2B5EF4-FFF2-40B4-BE49-F238E27FC236}">
                <a16:creationId xmlns:a16="http://schemas.microsoft.com/office/drawing/2014/main" id="{9FF95DF6-7020-934F-95C8-A675895DC40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DED3A94-E4BA-844E-BCA3-DC9D0A84A7DB}"/>
              </a:ext>
            </a:extLst>
          </p:cNvPr>
          <p:cNvSpPr txBox="1"/>
          <p:nvPr userDrawn="1"/>
        </p:nvSpPr>
        <p:spPr>
          <a:xfrm>
            <a:off x="3501522" y="6033094"/>
            <a:ext cx="22966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u="sng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2"/>
              </a:rPr>
              <a:t>@COR2EDMedEd</a:t>
            </a:r>
            <a:endParaRPr lang="en-GB" sz="1400" u="sng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hlinkClick r:id="rId12"/>
            <a:extLst>
              <a:ext uri="{FF2B5EF4-FFF2-40B4-BE49-F238E27FC236}">
                <a16:creationId xmlns:a16="http://schemas.microsoft.com/office/drawing/2014/main" id="{D59F0703-8804-EA47-AA67-3E0C47D9EB54}"/>
              </a:ext>
            </a:extLst>
          </p:cNvPr>
          <p:cNvSpPr/>
          <p:nvPr userDrawn="1"/>
        </p:nvSpPr>
        <p:spPr>
          <a:xfrm>
            <a:off x="3083140" y="6005049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FEBC6954-39C9-0845-B3B3-17EB0B380D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538" y="809204"/>
            <a:ext cx="9308741" cy="4474895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69" name="Graphic 68" descr="Marker with solid fill">
            <a:extLst>
              <a:ext uri="{FF2B5EF4-FFF2-40B4-BE49-F238E27FC236}">
                <a16:creationId xmlns:a16="http://schemas.microsoft.com/office/drawing/2014/main" id="{DE3958FC-0522-604A-A7DE-EAFE45DE1D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70" name="Graphic 69" descr="Marker with solid fill">
            <a:extLst>
              <a:ext uri="{FF2B5EF4-FFF2-40B4-BE49-F238E27FC236}">
                <a16:creationId xmlns:a16="http://schemas.microsoft.com/office/drawing/2014/main" id="{2578FDB9-D3BF-B64A-ACD8-C060D7DB17F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B8174C9F-7E14-D446-B4BA-713EF2836A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CD5632E1-BC51-4F4F-BFFD-0E91A65E1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9AB2573B-7EBC-0640-8003-7533FD0C8E4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F512EB56-72CD-754E-9386-C5CC723B6E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82E24632-59FF-F24A-B187-3D1CFA910F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C72E22A1-1523-2646-9874-53774999120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B0B340FE-F2E2-B441-A805-EFD4613301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6BAE1E12-2111-D046-8690-4525ADC70A4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C77DA28-3492-B04F-B7A7-0D2E807FAF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5E46572E-4DEA-F24F-8D22-392AA4F3ACA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7305AF6-0A35-D04C-8153-D567CB189566}"/>
              </a:ext>
            </a:extLst>
          </p:cNvPr>
          <p:cNvSpPr txBox="1"/>
          <p:nvPr userDrawn="1"/>
        </p:nvSpPr>
        <p:spPr>
          <a:xfrm>
            <a:off x="5953126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6"/>
              </a:rPr>
              <a:t>info@cor2ed</a:t>
            </a:r>
            <a:r>
              <a:rPr lang="en-GB" sz="1200" u="sng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6"/>
              </a:rPr>
              <a:t>.com</a:t>
            </a:r>
            <a:endParaRPr lang="en-GB" sz="1200" u="sng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049BA3EF-2213-7740-B1A1-1732D2C77DB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83571" y="5510213"/>
            <a:ext cx="371377" cy="371377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F1B5921D-3643-7446-83D4-C4890D03EDC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43403" y="6035310"/>
            <a:ext cx="373380" cy="37338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F8A2E73B-A94F-6246-80EB-64BFAAA041A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143403" y="5510213"/>
            <a:ext cx="373380" cy="37338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5BC2A64D-E186-1B41-8E20-DD77121AE84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24FB0AF4-9B96-9341-9519-C1DE6A45BE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2DFE7DA8-C2FF-F543-B02B-8A778E24BC7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5E2EB517-37DB-324F-B082-F4BE5BDA81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AB8E1AEB-F664-5144-B1FB-065A4EDC9B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510C23CF-1602-A745-9B20-AE2F005C4A9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3235DEAF-0DF1-4549-B607-D2724772B3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8ED1E4BB-6CD4-9944-829E-C17510B4A7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DEE37AC4-B85C-F54D-9FAF-E0B1D242D67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DC2B3215-544E-4244-BD0D-5AE3DD1FF2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99" name="Graphic 98" descr="Marker with solid fill">
            <a:extLst>
              <a:ext uri="{FF2B5EF4-FFF2-40B4-BE49-F238E27FC236}">
                <a16:creationId xmlns:a16="http://schemas.microsoft.com/office/drawing/2014/main" id="{4D16B3E8-FE8C-D642-BB50-9877F0E4567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100" name="Graphic 99" descr="Marker with solid fill">
            <a:extLst>
              <a:ext uri="{FF2B5EF4-FFF2-40B4-BE49-F238E27FC236}">
                <a16:creationId xmlns:a16="http://schemas.microsoft.com/office/drawing/2014/main" id="{DB3D2FB8-589C-F34E-96B1-71ED9B422A7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101" name="Graphic 100" descr="Marker with solid fill">
            <a:extLst>
              <a:ext uri="{FF2B5EF4-FFF2-40B4-BE49-F238E27FC236}">
                <a16:creationId xmlns:a16="http://schemas.microsoft.com/office/drawing/2014/main" id="{E7E9FF33-ED25-B44F-9C8E-BCA5FC6350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102" name="Graphic 101" descr="Marker with solid fill">
            <a:extLst>
              <a:ext uri="{FF2B5EF4-FFF2-40B4-BE49-F238E27FC236}">
                <a16:creationId xmlns:a16="http://schemas.microsoft.com/office/drawing/2014/main" id="{0557F424-7382-6449-9737-94AF5B6FA5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103" name="Graphic 102" descr="Marker with solid fill">
            <a:extLst>
              <a:ext uri="{FF2B5EF4-FFF2-40B4-BE49-F238E27FC236}">
                <a16:creationId xmlns:a16="http://schemas.microsoft.com/office/drawing/2014/main" id="{7795F296-781A-BE49-89B6-CE149E559A4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104" name="Graphic 103" descr="Marker with solid fill">
            <a:extLst>
              <a:ext uri="{FF2B5EF4-FFF2-40B4-BE49-F238E27FC236}">
                <a16:creationId xmlns:a16="http://schemas.microsoft.com/office/drawing/2014/main" id="{94EA6A21-BEA6-0945-A1F0-D0BAE2D2D4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105" name="Graphic 104" descr="Marker with solid fill">
            <a:extLst>
              <a:ext uri="{FF2B5EF4-FFF2-40B4-BE49-F238E27FC236}">
                <a16:creationId xmlns:a16="http://schemas.microsoft.com/office/drawing/2014/main" id="{BEE228D7-6F6F-6144-BB87-A5693E1831D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106" name="Graphic 105" descr="Marker with solid fill">
            <a:extLst>
              <a:ext uri="{FF2B5EF4-FFF2-40B4-BE49-F238E27FC236}">
                <a16:creationId xmlns:a16="http://schemas.microsoft.com/office/drawing/2014/main" id="{DFFD0F06-278E-4C40-833A-D3223BBE575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107" name="Graphic 106" descr="Marker with solid fill">
            <a:extLst>
              <a:ext uri="{FF2B5EF4-FFF2-40B4-BE49-F238E27FC236}">
                <a16:creationId xmlns:a16="http://schemas.microsoft.com/office/drawing/2014/main" id="{6D2C8C37-DE8A-194E-B162-29737231A4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108" name="Graphic 107" descr="Marker with solid fill">
            <a:extLst>
              <a:ext uri="{FF2B5EF4-FFF2-40B4-BE49-F238E27FC236}">
                <a16:creationId xmlns:a16="http://schemas.microsoft.com/office/drawing/2014/main" id="{568C0411-5B0A-E24A-8848-AC5381D8B2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109" name="Graphic 108" descr="Marker with solid fill">
            <a:extLst>
              <a:ext uri="{FF2B5EF4-FFF2-40B4-BE49-F238E27FC236}">
                <a16:creationId xmlns:a16="http://schemas.microsoft.com/office/drawing/2014/main" id="{5B8E2982-7EDB-9649-80C3-85DFB87FA7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110" name="Graphic 109" descr="Marker with solid fill">
            <a:extLst>
              <a:ext uri="{FF2B5EF4-FFF2-40B4-BE49-F238E27FC236}">
                <a16:creationId xmlns:a16="http://schemas.microsoft.com/office/drawing/2014/main" id="{6DEE2089-4221-6946-98D3-0D0222D788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111" name="Graphic 110" descr="Marker with solid fill">
            <a:extLst>
              <a:ext uri="{FF2B5EF4-FFF2-40B4-BE49-F238E27FC236}">
                <a16:creationId xmlns:a16="http://schemas.microsoft.com/office/drawing/2014/main" id="{E02DFED8-3CA9-4146-B359-047160DC7BC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112" name="Graphic 111" descr="Marker with solid fill">
            <a:extLst>
              <a:ext uri="{FF2B5EF4-FFF2-40B4-BE49-F238E27FC236}">
                <a16:creationId xmlns:a16="http://schemas.microsoft.com/office/drawing/2014/main" id="{4C421058-43F9-0848-AE19-4CFD8E5453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113" name="Graphic 112" descr="Marker with solid fill">
            <a:extLst>
              <a:ext uri="{FF2B5EF4-FFF2-40B4-BE49-F238E27FC236}">
                <a16:creationId xmlns:a16="http://schemas.microsoft.com/office/drawing/2014/main" id="{9996D4E1-58C5-6C4D-98C8-C71E669C31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114" name="Graphic 113" descr="Marker with solid fill">
            <a:extLst>
              <a:ext uri="{FF2B5EF4-FFF2-40B4-BE49-F238E27FC236}">
                <a16:creationId xmlns:a16="http://schemas.microsoft.com/office/drawing/2014/main" id="{73544125-D650-C642-B45C-D2767A5DE1D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115" name="Graphic 114" descr="Marker with solid fill">
            <a:extLst>
              <a:ext uri="{FF2B5EF4-FFF2-40B4-BE49-F238E27FC236}">
                <a16:creationId xmlns:a16="http://schemas.microsoft.com/office/drawing/2014/main" id="{A78782B0-924B-0548-9D04-0E964615CF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116" name="Graphic 115" descr="Marker with solid fill">
            <a:extLst>
              <a:ext uri="{FF2B5EF4-FFF2-40B4-BE49-F238E27FC236}">
                <a16:creationId xmlns:a16="http://schemas.microsoft.com/office/drawing/2014/main" id="{C67745D1-0413-D442-AF4A-B14B643C1A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117" name="Graphic 116" descr="Marker with solid fill">
            <a:extLst>
              <a:ext uri="{FF2B5EF4-FFF2-40B4-BE49-F238E27FC236}">
                <a16:creationId xmlns:a16="http://schemas.microsoft.com/office/drawing/2014/main" id="{D00F5A6F-5FF4-8F4A-8ED4-F43EBF912FD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118" name="Rectangle 117">
            <a:hlinkClick r:id="rId16"/>
            <a:extLst>
              <a:ext uri="{FF2B5EF4-FFF2-40B4-BE49-F238E27FC236}">
                <a16:creationId xmlns:a16="http://schemas.microsoft.com/office/drawing/2014/main" id="{82A0FE22-ED4D-904C-A351-E6C5B7471E0E}"/>
              </a:ext>
            </a:extLst>
          </p:cNvPr>
          <p:cNvSpPr/>
          <p:nvPr userDrawn="1"/>
        </p:nvSpPr>
        <p:spPr>
          <a:xfrm>
            <a:off x="5558949" y="5466125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hlinkClick r:id="rId7"/>
            <a:extLst>
              <a:ext uri="{FF2B5EF4-FFF2-40B4-BE49-F238E27FC236}">
                <a16:creationId xmlns:a16="http://schemas.microsoft.com/office/drawing/2014/main" id="{013F39C3-AF84-9343-8EDC-233E7A9EBAE9}"/>
              </a:ext>
            </a:extLst>
          </p:cNvPr>
          <p:cNvSpPr/>
          <p:nvPr userDrawn="1"/>
        </p:nvSpPr>
        <p:spPr>
          <a:xfrm>
            <a:off x="358738" y="5485779"/>
            <a:ext cx="253422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120">
            <a:hlinkClick r:id="rId8"/>
            <a:extLst>
              <a:ext uri="{FF2B5EF4-FFF2-40B4-BE49-F238E27FC236}">
                <a16:creationId xmlns:a16="http://schemas.microsoft.com/office/drawing/2014/main" id="{5BB80133-EE31-1E40-AFC9-92A91F12B0CF}"/>
              </a:ext>
            </a:extLst>
          </p:cNvPr>
          <p:cNvSpPr/>
          <p:nvPr userDrawn="1"/>
        </p:nvSpPr>
        <p:spPr>
          <a:xfrm>
            <a:off x="3083141" y="5482535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 userDrawn="1">
          <p15:clr>
            <a:srgbClr val="FBAE40"/>
          </p15:clr>
        </p15:guide>
        <p15:guide id="2" orient="horz" pos="548" userDrawn="1">
          <p15:clr>
            <a:srgbClr val="FBAE40"/>
          </p15:clr>
        </p15:guide>
        <p15:guide id="3" pos="147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847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B5221-4E05-E3C2-1B07-CBB0B2684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644" r="9788" b="5994"/>
          <a:stretch/>
        </p:blipFill>
        <p:spPr>
          <a:xfrm>
            <a:off x="5992020" y="0"/>
            <a:ext cx="6199980" cy="6858000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72160347-7BC5-DF46-BB29-75C62D9EE3D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E86449C-0B52-214E-B091-696B68B6D8EC}"/>
              </a:ext>
            </a:extLst>
          </p:cNvPr>
          <p:cNvSpPr txBox="1">
            <a:spLocks/>
          </p:cNvSpPr>
          <p:nvPr userDrawn="1"/>
        </p:nvSpPr>
        <p:spPr>
          <a:xfrm>
            <a:off x="355212" y="123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AC31C948-65C2-4740-B113-C0D563D6A027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143DF8CA-B6DF-054F-8DAE-917E5C7CF79A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5C263F9-CE67-F24E-8FD8-47D46BBE67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3740" y="602124"/>
            <a:ext cx="1914541" cy="50923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E84BF38-09C2-6645-92E3-602FD4BA8151}"/>
              </a:ext>
            </a:extLst>
          </p:cNvPr>
          <p:cNvSpPr txBox="1"/>
          <p:nvPr userDrawn="1"/>
        </p:nvSpPr>
        <p:spPr>
          <a:xfrm>
            <a:off x="718579" y="4780067"/>
            <a:ext cx="225126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6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87A0C9-B4D6-A142-9EC9-E78948B12C28}"/>
              </a:ext>
            </a:extLst>
          </p:cNvPr>
          <p:cNvSpPr txBox="1"/>
          <p:nvPr userDrawn="1"/>
        </p:nvSpPr>
        <p:spPr>
          <a:xfrm>
            <a:off x="3423093" y="4780067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7"/>
              </a:rPr>
              <a:t>@COR2ED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FFC551F-1537-374A-A20F-4320DE2F3E73}"/>
              </a:ext>
            </a:extLst>
          </p:cNvPr>
          <p:cNvSpPr/>
          <p:nvPr userDrawn="1"/>
        </p:nvSpPr>
        <p:spPr>
          <a:xfrm>
            <a:off x="347860" y="5315313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839D75-38C0-6642-B538-AB66FCA83821}"/>
              </a:ext>
            </a:extLst>
          </p:cNvPr>
          <p:cNvSpPr txBox="1"/>
          <p:nvPr userDrawn="1"/>
        </p:nvSpPr>
        <p:spPr>
          <a:xfrm>
            <a:off x="736987" y="5295786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https://cor2ed.com/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hlinkClick r:id="rId8"/>
            <a:extLst>
              <a:ext uri="{FF2B5EF4-FFF2-40B4-BE49-F238E27FC236}">
                <a16:creationId xmlns:a16="http://schemas.microsoft.com/office/drawing/2014/main" id="{BA63285A-459E-4B4D-B8B8-4C384DADE30E}"/>
              </a:ext>
            </a:extLst>
          </p:cNvPr>
          <p:cNvSpPr/>
          <p:nvPr userDrawn="1"/>
        </p:nvSpPr>
        <p:spPr>
          <a:xfrm>
            <a:off x="322846" y="5298423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Graphic 64" descr="World">
            <a:extLst>
              <a:ext uri="{FF2B5EF4-FFF2-40B4-BE49-F238E27FC236}">
                <a16:creationId xmlns:a16="http://schemas.microsoft.com/office/drawing/2014/main" id="{9FF95DF6-7020-934F-95C8-A675895DC40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518" y="5353122"/>
            <a:ext cx="306593" cy="30659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DED3A94-E4BA-844E-BCA3-DC9D0A84A7DB}"/>
              </a:ext>
            </a:extLst>
          </p:cNvPr>
          <p:cNvSpPr txBox="1"/>
          <p:nvPr userDrawn="1"/>
        </p:nvSpPr>
        <p:spPr>
          <a:xfrm>
            <a:off x="3432288" y="5353122"/>
            <a:ext cx="22966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u="sng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@COR2EDMedEd</a:t>
            </a:r>
            <a:endParaRPr lang="en-GB" sz="1400" u="sng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hlinkClick r:id="rId11"/>
            <a:extLst>
              <a:ext uri="{FF2B5EF4-FFF2-40B4-BE49-F238E27FC236}">
                <a16:creationId xmlns:a16="http://schemas.microsoft.com/office/drawing/2014/main" id="{D59F0703-8804-EA47-AA67-3E0C47D9EB54}"/>
              </a:ext>
            </a:extLst>
          </p:cNvPr>
          <p:cNvSpPr/>
          <p:nvPr userDrawn="1"/>
        </p:nvSpPr>
        <p:spPr>
          <a:xfrm>
            <a:off x="3014669" y="5287268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305AF6-0A35-D04C-8153-D567CB189566}"/>
              </a:ext>
            </a:extLst>
          </p:cNvPr>
          <p:cNvSpPr txBox="1"/>
          <p:nvPr userDrawn="1"/>
        </p:nvSpPr>
        <p:spPr>
          <a:xfrm>
            <a:off x="736987" y="5852248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2"/>
              </a:rPr>
              <a:t>info@cor2ed</a:t>
            </a:r>
            <a:r>
              <a:rPr lang="en-GB" sz="1200" u="sng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2"/>
              </a:rPr>
              <a:t>.com</a:t>
            </a:r>
            <a:endParaRPr lang="en-GB" sz="1200" u="sng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049BA3EF-2213-7740-B1A1-1732D2C77D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3393" y="5878956"/>
            <a:ext cx="371377" cy="371377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F1B5921D-3643-7446-83D4-C4890D03ED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74932" y="5317529"/>
            <a:ext cx="373380" cy="37338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F8A2E73B-A94F-6246-80EB-64BFAAA041A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74932" y="4792432"/>
            <a:ext cx="373380" cy="37338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5BC2A64D-E186-1B41-8E20-DD77121AE84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7860" y="4792432"/>
            <a:ext cx="373380" cy="373380"/>
          </a:xfrm>
          <a:prstGeom prst="rect">
            <a:avLst/>
          </a:prstGeom>
        </p:spPr>
      </p:pic>
      <p:sp>
        <p:nvSpPr>
          <p:cNvPr id="118" name="Rectangle 117">
            <a:hlinkClick r:id="rId12"/>
            <a:extLst>
              <a:ext uri="{FF2B5EF4-FFF2-40B4-BE49-F238E27FC236}">
                <a16:creationId xmlns:a16="http://schemas.microsoft.com/office/drawing/2014/main" id="{82A0FE22-ED4D-904C-A351-E6C5B7471E0E}"/>
              </a:ext>
            </a:extLst>
          </p:cNvPr>
          <p:cNvSpPr/>
          <p:nvPr userDrawn="1"/>
        </p:nvSpPr>
        <p:spPr>
          <a:xfrm>
            <a:off x="754868" y="5858872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hlinkClick r:id="rId6"/>
            <a:extLst>
              <a:ext uri="{FF2B5EF4-FFF2-40B4-BE49-F238E27FC236}">
                <a16:creationId xmlns:a16="http://schemas.microsoft.com/office/drawing/2014/main" id="{013F39C3-AF84-9343-8EDC-233E7A9EBAE9}"/>
              </a:ext>
            </a:extLst>
          </p:cNvPr>
          <p:cNvSpPr/>
          <p:nvPr userDrawn="1"/>
        </p:nvSpPr>
        <p:spPr>
          <a:xfrm>
            <a:off x="290267" y="4767998"/>
            <a:ext cx="253422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120">
            <a:hlinkClick r:id="rId7"/>
            <a:extLst>
              <a:ext uri="{FF2B5EF4-FFF2-40B4-BE49-F238E27FC236}">
                <a16:creationId xmlns:a16="http://schemas.microsoft.com/office/drawing/2014/main" id="{5BB80133-EE31-1E40-AFC9-92A91F12B0CF}"/>
              </a:ext>
            </a:extLst>
          </p:cNvPr>
          <p:cNvSpPr/>
          <p:nvPr userDrawn="1"/>
        </p:nvSpPr>
        <p:spPr>
          <a:xfrm>
            <a:off x="3014670" y="4764754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151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291B2962-A670-C346-A563-E9EDE21B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1338-5D06-384A-A890-A09EAFFC5131}" type="datetimeFigureOut">
              <a:rPr lang="en-GB"/>
              <a:pPr>
                <a:defRPr/>
              </a:pPr>
              <a:t>06/09/2024</a:t>
            </a:fld>
            <a:endParaRPr lang="en-GB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CC6A395-56BA-FA40-932C-7E9DDA82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82D5FF7-1928-A541-9978-441A1173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34C7E-88D8-B442-8AFF-B94AE122C0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9350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people with circles and dots&#10;&#10;Description automatically generated">
            <a:extLst>
              <a:ext uri="{FF2B5EF4-FFF2-40B4-BE49-F238E27FC236}">
                <a16:creationId xmlns:a16="http://schemas.microsoft.com/office/drawing/2014/main" id="{A33F93A8-FC98-E80C-3688-ADA526C38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644" r="9788" b="5994"/>
          <a:stretch/>
        </p:blipFill>
        <p:spPr>
          <a:xfrm>
            <a:off x="5992020" y="0"/>
            <a:ext cx="6199980" cy="6858000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72160347-7BC5-DF46-BB29-75C62D9EE3D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E86449C-0B52-214E-B091-696B68B6D8EC}"/>
              </a:ext>
            </a:extLst>
          </p:cNvPr>
          <p:cNvSpPr txBox="1">
            <a:spLocks/>
          </p:cNvSpPr>
          <p:nvPr userDrawn="1"/>
        </p:nvSpPr>
        <p:spPr>
          <a:xfrm>
            <a:off x="355212" y="123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AC31C948-65C2-4740-B113-C0D563D6A027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143DF8CA-B6DF-054F-8DAE-917E5C7CF79A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5C263F9-CE67-F24E-8FD8-47D46BBE67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3740" y="602124"/>
            <a:ext cx="1914541" cy="50923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E84BF38-09C2-6645-92E3-602FD4BA8151}"/>
              </a:ext>
            </a:extLst>
          </p:cNvPr>
          <p:cNvSpPr txBox="1"/>
          <p:nvPr userDrawn="1"/>
        </p:nvSpPr>
        <p:spPr>
          <a:xfrm>
            <a:off x="718579" y="4780067"/>
            <a:ext cx="225126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6"/>
              </a:rPr>
              <a:t>@COR2ED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87A0C9-B4D6-A142-9EC9-E78948B12C28}"/>
              </a:ext>
            </a:extLst>
          </p:cNvPr>
          <p:cNvSpPr txBox="1"/>
          <p:nvPr userDrawn="1"/>
        </p:nvSpPr>
        <p:spPr>
          <a:xfrm>
            <a:off x="3423093" y="4780067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7"/>
              </a:rPr>
              <a:t>@COR2ED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FFC551F-1537-374A-A20F-4320DE2F3E73}"/>
              </a:ext>
            </a:extLst>
          </p:cNvPr>
          <p:cNvSpPr/>
          <p:nvPr userDrawn="1"/>
        </p:nvSpPr>
        <p:spPr>
          <a:xfrm>
            <a:off x="347860" y="5315313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839D75-38C0-6642-B538-AB66FCA83821}"/>
              </a:ext>
            </a:extLst>
          </p:cNvPr>
          <p:cNvSpPr txBox="1"/>
          <p:nvPr userDrawn="1"/>
        </p:nvSpPr>
        <p:spPr>
          <a:xfrm>
            <a:off x="736987" y="5295786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https://cor2ed.com/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hlinkClick r:id="rId8"/>
            <a:extLst>
              <a:ext uri="{FF2B5EF4-FFF2-40B4-BE49-F238E27FC236}">
                <a16:creationId xmlns:a16="http://schemas.microsoft.com/office/drawing/2014/main" id="{BA63285A-459E-4B4D-B8B8-4C384DADE30E}"/>
              </a:ext>
            </a:extLst>
          </p:cNvPr>
          <p:cNvSpPr/>
          <p:nvPr userDrawn="1"/>
        </p:nvSpPr>
        <p:spPr>
          <a:xfrm>
            <a:off x="322846" y="5298423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5" name="Graphic 64" descr="World">
            <a:extLst>
              <a:ext uri="{FF2B5EF4-FFF2-40B4-BE49-F238E27FC236}">
                <a16:creationId xmlns:a16="http://schemas.microsoft.com/office/drawing/2014/main" id="{9FF95DF6-7020-934F-95C8-A675895DC40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518" y="5353122"/>
            <a:ext cx="306593" cy="30659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DED3A94-E4BA-844E-BCA3-DC9D0A84A7DB}"/>
              </a:ext>
            </a:extLst>
          </p:cNvPr>
          <p:cNvSpPr txBox="1"/>
          <p:nvPr userDrawn="1"/>
        </p:nvSpPr>
        <p:spPr>
          <a:xfrm>
            <a:off x="3432288" y="5353122"/>
            <a:ext cx="22966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@COR2EDMedEd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hlinkClick r:id="rId11"/>
            <a:extLst>
              <a:ext uri="{FF2B5EF4-FFF2-40B4-BE49-F238E27FC236}">
                <a16:creationId xmlns:a16="http://schemas.microsoft.com/office/drawing/2014/main" id="{D59F0703-8804-EA47-AA67-3E0C47D9EB54}"/>
              </a:ext>
            </a:extLst>
          </p:cNvPr>
          <p:cNvSpPr/>
          <p:nvPr userDrawn="1"/>
        </p:nvSpPr>
        <p:spPr>
          <a:xfrm>
            <a:off x="3014669" y="5287268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305AF6-0A35-D04C-8153-D567CB189566}"/>
              </a:ext>
            </a:extLst>
          </p:cNvPr>
          <p:cNvSpPr txBox="1"/>
          <p:nvPr userDrawn="1"/>
        </p:nvSpPr>
        <p:spPr>
          <a:xfrm>
            <a:off x="736987" y="5852248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2"/>
              </a:rPr>
              <a:t>info@cor2ed</a:t>
            </a:r>
            <a:r>
              <a:rPr kumimoji="0" lang="en-GB" sz="1200" b="0" i="0" u="sng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2"/>
              </a:rPr>
              <a:t>.com</a:t>
            </a:r>
            <a:endParaRPr kumimoji="0" lang="en-GB" sz="12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049BA3EF-2213-7740-B1A1-1732D2C77D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3393" y="5878956"/>
            <a:ext cx="371377" cy="371377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F1B5921D-3643-7446-83D4-C4890D03ED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74932" y="5317529"/>
            <a:ext cx="373380" cy="37338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F8A2E73B-A94F-6246-80EB-64BFAAA041A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74932" y="4792432"/>
            <a:ext cx="373380" cy="37338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5BC2A64D-E186-1B41-8E20-DD77121AE84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7860" y="4792432"/>
            <a:ext cx="373380" cy="373380"/>
          </a:xfrm>
          <a:prstGeom prst="rect">
            <a:avLst/>
          </a:prstGeom>
        </p:spPr>
      </p:pic>
      <p:sp>
        <p:nvSpPr>
          <p:cNvPr id="118" name="Rectangle 117">
            <a:hlinkClick r:id="rId12"/>
            <a:extLst>
              <a:ext uri="{FF2B5EF4-FFF2-40B4-BE49-F238E27FC236}">
                <a16:creationId xmlns:a16="http://schemas.microsoft.com/office/drawing/2014/main" id="{82A0FE22-ED4D-904C-A351-E6C5B7471E0E}"/>
              </a:ext>
            </a:extLst>
          </p:cNvPr>
          <p:cNvSpPr/>
          <p:nvPr userDrawn="1"/>
        </p:nvSpPr>
        <p:spPr>
          <a:xfrm>
            <a:off x="754868" y="5858872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 119">
            <a:hlinkClick r:id="rId6"/>
            <a:extLst>
              <a:ext uri="{FF2B5EF4-FFF2-40B4-BE49-F238E27FC236}">
                <a16:creationId xmlns:a16="http://schemas.microsoft.com/office/drawing/2014/main" id="{013F39C3-AF84-9343-8EDC-233E7A9EBAE9}"/>
              </a:ext>
            </a:extLst>
          </p:cNvPr>
          <p:cNvSpPr/>
          <p:nvPr userDrawn="1"/>
        </p:nvSpPr>
        <p:spPr>
          <a:xfrm>
            <a:off x="290267" y="4767998"/>
            <a:ext cx="253422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Rectangle 120">
            <a:hlinkClick r:id="rId7"/>
            <a:extLst>
              <a:ext uri="{FF2B5EF4-FFF2-40B4-BE49-F238E27FC236}">
                <a16:creationId xmlns:a16="http://schemas.microsoft.com/office/drawing/2014/main" id="{5BB80133-EE31-1E40-AFC9-92A91F12B0CF}"/>
              </a:ext>
            </a:extLst>
          </p:cNvPr>
          <p:cNvSpPr/>
          <p:nvPr userDrawn="1"/>
        </p:nvSpPr>
        <p:spPr>
          <a:xfrm>
            <a:off x="3014670" y="4764754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-3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438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23B8AB04-FCD6-532F-7E28-5EF89A4447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22295" y="-1012043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8795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C08C87B3-6F0A-C627-321B-AE99F774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29696013-2CA0-3589-482E-D11E61A22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9600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29696013-2CA0-3589-482E-D11E61A22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047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72A7BF8-2634-42CE-7779-60B9CA019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62024C62-DEBA-FE08-856F-E4EDBC1AFE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9096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2178202B-EB6B-626D-5D8C-1606EFAC8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19496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0331787-EA65-9E53-EF00-0571ED093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8950B241-4B24-12B1-6E81-D61E0E0263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69782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25AA572-0B0D-5BC4-16D5-49B2EEEE4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0898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25AA572-0B0D-5BC4-16D5-49B2EEEE4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24C0-E35E-25F8-F81C-8C4B4580F2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548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BF543B19-47F2-228E-06AB-7F85E9CE6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3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Drop an image or click on the </a:t>
            </a:r>
            <a:r>
              <a:rPr lang="en-GB" noProof="0"/>
              <a:t>icon</a:t>
            </a:r>
            <a:r>
              <a:rPr lang="en-GB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8075C48-24AC-6C8D-0C25-7617D7714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4922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9E25C659-2A5A-34AB-98C0-39CF3AF5F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777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C08C87B3-6F0A-C627-321B-AE99F774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84362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4764205-F73A-C378-E512-FB372B4F9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3814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A68E8DC7-726A-1109-D4E7-8DE5A2286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19810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raphic 99">
            <a:extLst>
              <a:ext uri="{FF2B5EF4-FFF2-40B4-BE49-F238E27FC236}">
                <a16:creationId xmlns:a16="http://schemas.microsoft.com/office/drawing/2014/main" id="{A077E33A-709F-1144-BB69-763F7CD5D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Antoine Lacombe </a:t>
            </a:r>
            <a:r>
              <a:rPr lang="en-GB" sz="11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04275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</a:t>
            </a: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Sosef</a:t>
            </a: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1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343186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775607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831346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1405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7048" y="5426553"/>
            <a:ext cx="321340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indent="0">
              <a:lnSpc>
                <a:spcPct val="90000"/>
              </a:lnSpc>
              <a:tabLst>
                <a:tab pos="747713" algn="l"/>
              </a:tabLst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	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@LYMPHOMA &amp; MYELOMA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	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4469907" y="5426553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@COR2ED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https://cor2ed.com/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1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4479865" y="6033094"/>
            <a:ext cx="256651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4"/>
              </a:rPr>
              <a:t>@lym_mm_connect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4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4061483" y="6001816"/>
            <a:ext cx="2833582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00B0601-CB6B-5749-B122-5A714818F535}"/>
              </a:ext>
            </a:extLst>
          </p:cNvPr>
          <p:cNvSpPr txBox="1"/>
          <p:nvPr userDrawn="1"/>
        </p:nvSpPr>
        <p:spPr>
          <a:xfrm>
            <a:off x="316232" y="4077072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6931469" y="5424272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7"/>
              </a:rPr>
              <a:t>info@cor2ed</a:t>
            </a:r>
            <a:r>
              <a:rPr lang="en-GB" sz="1200" u="sng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61914" y="5438918"/>
            <a:ext cx="371377" cy="37137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AC80E8D-BB58-544E-93AC-E1DD6BDB271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21746" y="6035310"/>
            <a:ext cx="373380" cy="37338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21746" y="5438918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16331" y="5438918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17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6537292" y="5393016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rId26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358737" y="5417756"/>
            <a:ext cx="35585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01">
            <a:hlinkClick r:id="rId10"/>
            <a:extLst>
              <a:ext uri="{FF2B5EF4-FFF2-40B4-BE49-F238E27FC236}">
                <a16:creationId xmlns:a16="http://schemas.microsoft.com/office/drawing/2014/main" id="{6F45FC3A-EC6D-074D-B1BD-EB183B8127E8}"/>
              </a:ext>
            </a:extLst>
          </p:cNvPr>
          <p:cNvSpPr/>
          <p:nvPr userDrawn="1"/>
        </p:nvSpPr>
        <p:spPr>
          <a:xfrm>
            <a:off x="4061484" y="5413340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Picture 103">
            <a:hlinkClick r:id="rId27"/>
            <a:extLst>
              <a:ext uri="{FF2B5EF4-FFF2-40B4-BE49-F238E27FC236}">
                <a16:creationId xmlns:a16="http://schemas.microsoft.com/office/drawing/2014/main" id="{1F3E509E-B33B-BF4C-B0B0-389DAF504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/>
          <a:srcRect r="2126"/>
          <a:stretch/>
        </p:blipFill>
        <p:spPr>
          <a:xfrm>
            <a:off x="398781" y="4454194"/>
            <a:ext cx="1819402" cy="8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538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5689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5835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1_Titre et contenu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6"/>
          <p:cNvSpPr txBox="1">
            <a:spLocks noGrp="1"/>
          </p:cNvSpPr>
          <p:nvPr>
            <p:ph type="title"/>
          </p:nvPr>
        </p:nvSpPr>
        <p:spPr>
          <a:xfrm>
            <a:off x="619201" y="259200"/>
            <a:ext cx="109632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2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6"/>
          <p:cNvSpPr txBox="1">
            <a:spLocks noGrp="1"/>
          </p:cNvSpPr>
          <p:nvPr>
            <p:ph type="body" idx="1"/>
          </p:nvPr>
        </p:nvSpPr>
        <p:spPr>
          <a:xfrm>
            <a:off x="620184" y="1425600"/>
            <a:ext cx="109624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317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6"/>
          <p:cNvSpPr txBox="1">
            <a:spLocks noGrp="1"/>
          </p:cNvSpPr>
          <p:nvPr>
            <p:ph type="sldNum" idx="12"/>
          </p:nvPr>
        </p:nvSpPr>
        <p:spPr>
          <a:xfrm>
            <a:off x="10512491" y="6356351"/>
            <a:ext cx="1069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" name="Google Shape;19;p76"/>
          <p:cNvSpPr txBox="1">
            <a:spLocks noGrp="1"/>
          </p:cNvSpPr>
          <p:nvPr>
            <p:ph type="body" idx="2"/>
          </p:nvPr>
        </p:nvSpPr>
        <p:spPr>
          <a:xfrm>
            <a:off x="620183" y="6356351"/>
            <a:ext cx="10180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None/>
              <a:defRPr sz="120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828754" lvl="2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98932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8"/>
          <p:cNvSpPr txBox="1">
            <a:spLocks noGrp="1"/>
          </p:cNvSpPr>
          <p:nvPr>
            <p:ph type="body" idx="1"/>
          </p:nvPr>
        </p:nvSpPr>
        <p:spPr>
          <a:xfrm>
            <a:off x="620184" y="1425600"/>
            <a:ext cx="109632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317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8"/>
          <p:cNvSpPr txBox="1">
            <a:spLocks noGrp="1"/>
          </p:cNvSpPr>
          <p:nvPr>
            <p:ph type="title"/>
          </p:nvPr>
        </p:nvSpPr>
        <p:spPr>
          <a:xfrm>
            <a:off x="619201" y="259200"/>
            <a:ext cx="109632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2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8"/>
          <p:cNvSpPr txBox="1">
            <a:spLocks noGrp="1"/>
          </p:cNvSpPr>
          <p:nvPr>
            <p:ph type="sldNum" idx="12"/>
          </p:nvPr>
        </p:nvSpPr>
        <p:spPr>
          <a:xfrm>
            <a:off x="10800523" y="6428359"/>
            <a:ext cx="78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78"/>
          <p:cNvSpPr txBox="1">
            <a:spLocks noGrp="1"/>
          </p:cNvSpPr>
          <p:nvPr>
            <p:ph type="body" idx="2"/>
          </p:nvPr>
        </p:nvSpPr>
        <p:spPr>
          <a:xfrm>
            <a:off x="620183" y="6356351"/>
            <a:ext cx="10180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None/>
              <a:defRPr sz="120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828754" lvl="2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77332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2" y="2758364"/>
            <a:ext cx="5042679" cy="13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189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58213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and </a:t>
            </a:r>
            <a:r>
              <a:rPr lang="fr-FR" err="1"/>
              <a:t>Modify</a:t>
            </a:r>
            <a:r>
              <a:rPr lang="fr-FR"/>
              <a:t> </a:t>
            </a:r>
            <a:br>
              <a:rPr lang="fr-FR"/>
            </a:br>
            <a:r>
              <a:rPr lang="fr-FR"/>
              <a:t>the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4737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41624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4953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362DAD1A-9CA4-C144-AFCB-29FFCC6B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FF454F5-B99C-A19E-FBE9-6A92E5777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3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AND MODIFY THE TEXT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500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3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3" y="5125193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02435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2759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1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7F306939-B51D-D644-A9DD-CD59219C29EE}"/>
              </a:ext>
            </a:extLst>
          </p:cNvPr>
          <p:cNvSpPr txBox="1">
            <a:spLocks/>
          </p:cNvSpPr>
          <p:nvPr userDrawn="1"/>
        </p:nvSpPr>
        <p:spPr>
          <a:xfrm>
            <a:off x="10800524" y="6428360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457189" rtl="0" eaLnBrk="1" latinLnBrk="0" hangingPunct="1">
              <a:defRPr sz="1100" kern="12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96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7" y="239345"/>
            <a:ext cx="8931169" cy="4465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Drop an image or click on the </a:t>
            </a:r>
            <a:r>
              <a:rPr lang="en-GB" noProof="0"/>
              <a:t>icon</a:t>
            </a:r>
            <a:r>
              <a:rPr lang="en-GB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7"/>
            <a:ext cx="8942784" cy="8048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and add text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47372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10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6" y="1270569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457" indent="-342891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646" indent="-342891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71083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6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457" indent="-342891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646" indent="-342891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6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457" indent="-342891">
              <a:buFont typeface="Arial" charset="0"/>
              <a:buChar char="•"/>
              <a:defRPr sz="2000">
                <a:latin typeface="+mj-lt"/>
              </a:defRPr>
            </a:lvl4pPr>
            <a:lvl5pPr marL="2171646" indent="-342891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69997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0"/>
            <a:ext cx="5186755" cy="7152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6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457" indent="-342891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646" indent="-342891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/>
              <a:t>Add text</a:t>
            </a:r>
          </a:p>
          <a:p>
            <a:endParaRPr lang="en-GB" noProof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457" indent="-342891">
              <a:buFont typeface="Arial" charset="0"/>
              <a:buChar char="•"/>
              <a:defRPr sz="2000"/>
            </a:lvl4pPr>
            <a:lvl5pPr marL="2171646" indent="-342891">
              <a:buFont typeface="Arial" charset="0"/>
              <a:buChar char="•"/>
              <a:defRPr/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1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6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9132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raphic 145">
            <a:extLst>
              <a:ext uri="{FF2B5EF4-FFF2-40B4-BE49-F238E27FC236}">
                <a16:creationId xmlns:a16="http://schemas.microsoft.com/office/drawing/2014/main" id="{0BA6C29F-1EC0-F449-9240-F2836B269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1"/>
            <a:ext cx="9306371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9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1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9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4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3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7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3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9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90" y="6404237"/>
            <a:ext cx="6959903" cy="453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1" baseline="0" noProof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1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5" y="1562276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7051" y="5497849"/>
            <a:ext cx="35893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@BREASTCANCER CONNECT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4832501" y="5497849"/>
            <a:ext cx="18629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3" y="6033096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9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https://cor2ed.com/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2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6"/>
            <a:ext cx="217083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90" y="6070905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080282" y="6033096"/>
            <a:ext cx="25409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u="sng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5"/>
              </a:rPr>
              <a:t>@BreastCaConnect</a:t>
            </a:r>
            <a:endParaRPr lang="en-GB" sz="1400" u="sng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5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2661899" y="6015173"/>
            <a:ext cx="277313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007" y="1949575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5607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5323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23932" y="3054707"/>
            <a:ext cx="313184" cy="31318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00B0601-CB6B-5749-B122-5A714818F535}"/>
              </a:ext>
            </a:extLst>
          </p:cNvPr>
          <p:cNvSpPr txBox="1"/>
          <p:nvPr userDrawn="1"/>
        </p:nvSpPr>
        <p:spPr>
          <a:xfrm>
            <a:off x="328623" y="4161067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7294063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8"/>
              </a:rPr>
              <a:t>info@cor2ed</a:t>
            </a:r>
            <a:r>
              <a:rPr lang="en-GB" sz="1200" u="sng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8"/>
              </a:rPr>
              <a:t>.com</a:t>
            </a:r>
            <a:endParaRPr lang="en-GB" sz="1200" u="sng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24509" y="5510214"/>
            <a:ext cx="371377" cy="37137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AC80E8D-BB58-544E-93AC-E1DD6BDB271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22163" y="6035311"/>
            <a:ext cx="373380" cy="37338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484339" y="5510214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16331" y="5510214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76647" y="2164583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1793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8623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89497" y="3912463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45031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87275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9723" y="2262275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58163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28691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85335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1563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76367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12820" y="1703923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27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7093478" y="4887049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1" name="Rectangle 100">
            <a:hlinkClick r:id="rId28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645547" y="4714395"/>
            <a:ext cx="3853667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1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4424078" y="5480238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Text&#10;&#10;Description automatically generated with medium confidence">
            <a:hlinkClick r:id="rId29"/>
            <a:extLst>
              <a:ext uri="{FF2B5EF4-FFF2-40B4-BE49-F238E27FC236}">
                <a16:creationId xmlns:a16="http://schemas.microsoft.com/office/drawing/2014/main" id="{B3387532-306B-F559-350C-DBECE1B093A8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00855" y="4509469"/>
            <a:ext cx="1946955" cy="8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233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5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0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56817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0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5246291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D96C15DF-DF46-1A05-1B71-21450202F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pic>
        <p:nvPicPr>
          <p:cNvPr id="8" name="Image 4">
            <a:extLst>
              <a:ext uri="{FF2B5EF4-FFF2-40B4-BE49-F238E27FC236}">
                <a16:creationId xmlns:a16="http://schemas.microsoft.com/office/drawing/2014/main" id="{1720F905-5C14-8C4E-9AF1-86A206A4F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AC0C9F2-A63B-6396-8B10-F2D7158F2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CD3136E-0773-C417-FB01-111598ED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CD3136E-0773-C417-FB01-111598ED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D872F2-4CEF-FFB5-EE88-9DD31EA744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453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3D612B0E-A0D9-0BD1-3046-A78CD9066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8F0F29AF-06DB-9D41-8298-81F0E1522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  <p:sldLayoutId id="2147483662" r:id="rId4"/>
    <p:sldLayoutId id="2147483661" r:id="rId5"/>
    <p:sldLayoutId id="2147483658" r:id="rId6"/>
    <p:sldLayoutId id="2147483652" r:id="rId7"/>
    <p:sldLayoutId id="2147483694" r:id="rId8"/>
    <p:sldLayoutId id="2147483657" r:id="rId9"/>
    <p:sldLayoutId id="2147483654" r:id="rId10"/>
    <p:sldLayoutId id="2147483655" r:id="rId11"/>
    <p:sldLayoutId id="2147483675" r:id="rId12"/>
    <p:sldLayoutId id="2147483676" r:id="rId13"/>
    <p:sldLayoutId id="2147483656" r:id="rId14"/>
    <p:sldLayoutId id="2147483677" r:id="rId15"/>
    <p:sldLayoutId id="2147483691" r:id="rId16"/>
    <p:sldLayoutId id="214748369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8F0F29AF-06DB-9D41-8298-81F0E1522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6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F879821-8ECB-49FD-7C73-B31AAB8E9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71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2ed.com/lymphoma-myeloma-connect/programmes/multiple-myeloma-mm-unmet-medical-needs-in-early-relapse/?media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2ed.com/lymphoma-myeloma-connect/programmes/multiple-myeloma-mm-unmet-medical-needs-in-early-relapse/?media=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ymphomamyelomaconnect.cor2ed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683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rechallenged with anti-CD38 </a:t>
            </a:r>
            <a:r>
              <a:rPr lang="en-GB" cap="none" dirty="0"/>
              <a:t>m</a:t>
            </a:r>
            <a:r>
              <a:rPr lang="en-GB" dirty="0"/>
              <a:t>A</a:t>
            </a:r>
            <a:r>
              <a:rPr lang="en-GB" cap="none" dirty="0"/>
              <a:t>bs</a:t>
            </a:r>
            <a:br>
              <a:rPr lang="en-GB" sz="3200" dirty="0"/>
            </a:br>
            <a:r>
              <a:rPr lang="en-GB" sz="2400" dirty="0">
                <a:solidFill>
                  <a:schemeClr val="accent1"/>
                </a:solidFill>
              </a:rPr>
              <a:t>Outcomes are suboptimal in these patients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9" name="Content Placeholder 31">
            <a:extLst>
              <a:ext uri="{FF2B5EF4-FFF2-40B4-BE49-F238E27FC236}">
                <a16:creationId xmlns:a16="http://schemas.microsoft.com/office/drawing/2014/main" id="{041F9A99-C95D-C4CA-84E2-E36A90F0ED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2" y="6356351"/>
            <a:ext cx="10300353" cy="365125"/>
          </a:xfrm>
        </p:spPr>
        <p:txBody>
          <a:bodyPr anchor="b" anchorCtr="0"/>
          <a:lstStyle/>
          <a:p>
            <a:r>
              <a:rPr lang="en-GB" sz="1000" baseline="30000" dirty="0">
                <a:sym typeface="Calibri"/>
              </a:rPr>
              <a:t>a</a:t>
            </a:r>
            <a:r>
              <a:rPr lang="en-GB" sz="1000" dirty="0">
                <a:sym typeface="Calibri"/>
              </a:rPr>
              <a:t> The EMMY cohort is a non-interventional, prospective dynamic cohort study conducted by IFM group; </a:t>
            </a:r>
            <a:br>
              <a:rPr lang="en-GB" sz="1000" dirty="0">
                <a:sym typeface="Calibri"/>
              </a:rPr>
            </a:br>
            <a:r>
              <a:rPr lang="en-GB" sz="1000" baseline="30000" dirty="0">
                <a:sym typeface="Calibri"/>
              </a:rPr>
              <a:t>b </a:t>
            </a:r>
            <a:r>
              <a:rPr lang="en-GB" sz="1000" dirty="0">
                <a:sym typeface="Calibri"/>
              </a:rPr>
              <a:t>O</a:t>
            </a:r>
            <a:r>
              <a:rPr lang="en-GB" sz="1000" dirty="0"/>
              <a:t>nly </a:t>
            </a:r>
            <a:r>
              <a:rPr lang="en-GB" sz="1000" dirty="0">
                <a:solidFill>
                  <a:schemeClr val="tx2"/>
                </a:solidFill>
              </a:rPr>
              <a:t>regimens received by ≥20% of ITT patient population. </a:t>
            </a:r>
          </a:p>
          <a:p>
            <a:r>
              <a:rPr lang="en-GB" sz="1000" dirty="0">
                <a:solidFill>
                  <a:schemeClr val="tx2"/>
                </a:solidFill>
              </a:rPr>
              <a:t>CD38, cluster of differentiation 38; CI, confidence interval; IFM, </a:t>
            </a:r>
            <a:r>
              <a:rPr lang="en-GB" sz="1000" dirty="0" err="1">
                <a:solidFill>
                  <a:schemeClr val="tx2"/>
                </a:solidFill>
              </a:rPr>
              <a:t>Intergroupe</a:t>
            </a:r>
            <a:r>
              <a:rPr lang="en-GB" sz="1000" dirty="0">
                <a:solidFill>
                  <a:schemeClr val="tx2"/>
                </a:solidFill>
              </a:rPr>
              <a:t> Francophone du </a:t>
            </a:r>
            <a:r>
              <a:rPr lang="en-GB" sz="1000" dirty="0" err="1">
                <a:solidFill>
                  <a:schemeClr val="tx2"/>
                </a:solidFill>
              </a:rPr>
              <a:t>Myélome</a:t>
            </a:r>
            <a:r>
              <a:rPr lang="en-GB" sz="1000" dirty="0">
                <a:solidFill>
                  <a:schemeClr val="tx2"/>
                </a:solidFill>
              </a:rPr>
              <a:t>; </a:t>
            </a:r>
            <a:r>
              <a:rPr lang="en-GB" sz="1000" dirty="0">
                <a:solidFill>
                  <a:schemeClr val="tx2"/>
                </a:solidFill>
                <a:sym typeface="Calibri"/>
              </a:rPr>
              <a:t>ITT, intention to treat; LOT, line of therapy;  mAb, monoclonal antibody; (m)PFS, (median) progression-free survival; N/A, not applicable; NR, not reached; OS, overall survival; PI, proteasome inhibitor; </a:t>
            </a:r>
            <a:r>
              <a:rPr lang="en-GB" sz="1000" dirty="0">
                <a:solidFill>
                  <a:schemeClr val="tx2"/>
                </a:solidFill>
              </a:rPr>
              <a:t>Rd, lenalidomide-dexamethasone; </a:t>
            </a:r>
            <a:r>
              <a:rPr lang="en-GB" sz="1000" dirty="0">
                <a:solidFill>
                  <a:schemeClr val="tx2"/>
                </a:solidFill>
                <a:sym typeface="Calibri"/>
              </a:rPr>
              <a:t>RRMM, relapsed/refractory multiple myeloma</a:t>
            </a:r>
          </a:p>
          <a:p>
            <a:r>
              <a:rPr lang="en-GB" sz="1000" dirty="0">
                <a:solidFill>
                  <a:schemeClr val="tx2"/>
                </a:solidFill>
                <a:sym typeface="Calibri"/>
              </a:rPr>
              <a:t>1. Hulin C, et al. Blood. 2022;140 (supplement 1):7133-7135. Presented at the </a:t>
            </a:r>
            <a:r>
              <a:rPr lang="en-GB" sz="1000" dirty="0">
                <a:solidFill>
                  <a:schemeClr val="tx2"/>
                </a:solidFill>
              </a:rPr>
              <a:t>ASH Annual Meeting 2022 (Abstract #3174); </a:t>
            </a:r>
            <a:br>
              <a:rPr lang="en-GB" sz="1000" dirty="0">
                <a:solidFill>
                  <a:schemeClr val="tx2"/>
                </a:solidFill>
              </a:rPr>
            </a:br>
            <a:r>
              <a:rPr lang="en-GB" sz="1000" dirty="0">
                <a:solidFill>
                  <a:schemeClr val="tx2"/>
                </a:solidFill>
              </a:rPr>
              <a:t>2. </a:t>
            </a:r>
            <a:r>
              <a:rPr lang="en-GB" sz="1000" dirty="0" err="1">
                <a:solidFill>
                  <a:schemeClr val="tx2"/>
                </a:solidFill>
              </a:rPr>
              <a:t>Kastritis</a:t>
            </a:r>
            <a:r>
              <a:rPr lang="en-GB" sz="1000" dirty="0">
                <a:solidFill>
                  <a:schemeClr val="tx2"/>
                </a:solidFill>
              </a:rPr>
              <a:t> E, et al. Blood. 2022;140 (supplement 1):7324-7325. Presented at the ASH Annual Meeting 2022 (Abstract #3256)</a:t>
            </a:r>
            <a:endParaRPr lang="en-GB" sz="1000" dirty="0">
              <a:solidFill>
                <a:schemeClr val="tx2"/>
              </a:solidFill>
              <a:sym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8E3BD7-83A0-DA06-92C6-DAFB054DF6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5389349" cy="45252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In the EMMY cohort </a:t>
            </a:r>
            <a:r>
              <a:rPr lang="en-GB" sz="1800" dirty="0" err="1">
                <a:solidFill>
                  <a:schemeClr val="tx2"/>
                </a:solidFill>
              </a:rPr>
              <a:t>analysis,</a:t>
            </a:r>
            <a:r>
              <a:rPr lang="en-GB" sz="1800" baseline="30000" dirty="0" err="1">
                <a:solidFill>
                  <a:schemeClr val="tx2"/>
                </a:solidFill>
              </a:rPr>
              <a:t>a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b="1" dirty="0">
                <a:solidFill>
                  <a:schemeClr val="accent1"/>
                </a:solidFill>
              </a:rPr>
              <a:t>173 patients </a:t>
            </a:r>
            <a:r>
              <a:rPr lang="en-GB" sz="1800" dirty="0">
                <a:solidFill>
                  <a:schemeClr val="tx2"/>
                </a:solidFill>
              </a:rPr>
              <a:t>who initiated a second LOT with </a:t>
            </a:r>
            <a:r>
              <a:rPr lang="en-GB" sz="1800" b="1" dirty="0">
                <a:solidFill>
                  <a:schemeClr val="accent1"/>
                </a:solidFill>
              </a:rPr>
              <a:t>anti-CD38-based combinations</a:t>
            </a:r>
            <a:r>
              <a:rPr lang="en-GB" sz="1800" dirty="0">
                <a:solidFill>
                  <a:schemeClr val="tx2"/>
                </a:solidFill>
              </a:rPr>
              <a:t> after a first exposure to daratumumab or isatuximab were identified and described</a:t>
            </a:r>
            <a:r>
              <a:rPr lang="en-GB" sz="1800" baseline="30000" dirty="0">
                <a:solidFill>
                  <a:schemeClr val="tx2"/>
                </a:solidFill>
              </a:rPr>
              <a:t>1</a:t>
            </a:r>
          </a:p>
          <a:p>
            <a:r>
              <a:rPr lang="en-GB" sz="1600" dirty="0">
                <a:solidFill>
                  <a:schemeClr val="tx2"/>
                </a:solidFill>
              </a:rPr>
              <a:t>Of these, </a:t>
            </a:r>
            <a:r>
              <a:rPr lang="en-GB" sz="1600" b="1" dirty="0">
                <a:solidFill>
                  <a:schemeClr val="accent1"/>
                </a:solidFill>
              </a:rPr>
              <a:t>127 (73%) were anti-CD38 refractory</a:t>
            </a:r>
          </a:p>
          <a:p>
            <a:endParaRPr lang="en-GB" sz="1800" baseline="30000" dirty="0">
              <a:solidFill>
                <a:schemeClr val="tx2"/>
              </a:solidFill>
            </a:endParaRPr>
          </a:p>
          <a:p>
            <a:endParaRPr lang="en-GB" sz="1800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1EECA97-C60D-2854-7C62-B54A3529E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305350"/>
              </p:ext>
            </p:extLst>
          </p:nvPr>
        </p:nvGraphicFramePr>
        <p:xfrm>
          <a:off x="620184" y="3361098"/>
          <a:ext cx="5115775" cy="2198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621">
                <a:tc>
                  <a:txBody>
                    <a:bodyPr/>
                    <a:lstStyle/>
                    <a:p>
                      <a:pPr marL="92075" marR="0" lvl="0" indent="0" algn="l" defTabSz="55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group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669" marR="2566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 (95% CI), months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32" marR="4233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 (95% CI), months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332" marR="4233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21">
                <a:tc>
                  <a:txBody>
                    <a:bodyPr/>
                    <a:lstStyle/>
                    <a:p>
                      <a:pPr marL="92075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CD38-retreated (n=173)</a:t>
                      </a:r>
                      <a:endParaRPr lang="en-GB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" marR="5880" marT="58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 (3.8–6.5)</a:t>
                      </a:r>
                    </a:p>
                  </a:txBody>
                  <a:tcPr marL="5880" marR="5880" marT="588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 (13.9–21.6)</a:t>
                      </a:r>
                    </a:p>
                  </a:txBody>
                  <a:tcPr marL="5880" marR="5880" marT="588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62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lvl="1" indent="0" algn="l" fontAlgn="b"/>
                      <a:r>
                        <a:rPr lang="en-GB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Anti-CD38 non-refractory</a:t>
                      </a:r>
                      <a:endParaRPr lang="en-GB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" marR="5880" marT="58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 (3.4–NR)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" marR="5880" marT="58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" marR="5880" marT="588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62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lvl="1" indent="0" algn="l" fontAlgn="b"/>
                      <a:r>
                        <a:rPr lang="en-GB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Anti-CD38 refractory</a:t>
                      </a:r>
                      <a:endParaRPr lang="en-GB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" marR="5880" marT="58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 (3.7–6.0)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" marR="5880" marT="58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" marR="5880" marT="588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62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0" algn="l" fontAlgn="b"/>
                      <a:r>
                        <a:rPr lang="en-GB" sz="11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Anti-CD38-Rd (n=35)</a:t>
                      </a:r>
                      <a:endParaRPr lang="en-GB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" marR="5880" marT="58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 (1.8–7.2)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" marR="5880" marT="58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80" marR="5880" marT="588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DDF5165-4755-A812-18E0-31FC08A43D4B}"/>
              </a:ext>
            </a:extLst>
          </p:cNvPr>
          <p:cNvSpPr txBox="1"/>
          <p:nvPr/>
        </p:nvSpPr>
        <p:spPr>
          <a:xfrm>
            <a:off x="6720118" y="3325693"/>
            <a:ext cx="448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Median PFS in post anti-CD38 treatment line by regimen</a:t>
            </a:r>
            <a:r>
              <a:rPr lang="en-GB" sz="1200" b="1" baseline="30000">
                <a:latin typeface="Arial" panose="020B0604020202020204" pitchFamily="34" charset="0"/>
                <a:cs typeface="Arial" panose="020B0604020202020204" pitchFamily="34" charset="0"/>
              </a:rPr>
              <a:t>2,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481882-072A-DC13-AD01-8B7C0690E73F}"/>
              </a:ext>
            </a:extLst>
          </p:cNvPr>
          <p:cNvSpPr txBox="1"/>
          <p:nvPr/>
        </p:nvSpPr>
        <p:spPr>
          <a:xfrm>
            <a:off x="620184" y="3073066"/>
            <a:ext cx="4442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Median PFS and OS</a:t>
            </a:r>
            <a:r>
              <a:rPr lang="en-GB" sz="1200" b="1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3DA5936-40DB-70DF-2AD0-AB33E6CA205A}"/>
              </a:ext>
            </a:extLst>
          </p:cNvPr>
          <p:cNvSpPr txBox="1">
            <a:spLocks/>
          </p:cNvSpPr>
          <p:nvPr/>
        </p:nvSpPr>
        <p:spPr>
          <a:xfrm>
            <a:off x="6251267" y="1425601"/>
            <a:ext cx="5389349" cy="1787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>
                <a:solidFill>
                  <a:schemeClr val="tx2"/>
                </a:solidFill>
              </a:rPr>
              <a:t>A single-centre analysis described </a:t>
            </a:r>
            <a:r>
              <a:rPr lang="en-GB" sz="1800" b="1">
                <a:solidFill>
                  <a:schemeClr val="accent1"/>
                </a:solidFill>
              </a:rPr>
              <a:t>183 patients </a:t>
            </a:r>
            <a:r>
              <a:rPr lang="en-GB" sz="1800">
                <a:solidFill>
                  <a:schemeClr val="tx2"/>
                </a:solidFill>
              </a:rPr>
              <a:t>with RRMM who progressed during therapy with a daratumumab- or isatuximab-based regimen</a:t>
            </a:r>
            <a:r>
              <a:rPr lang="en-GB" sz="1800" b="1">
                <a:solidFill>
                  <a:schemeClr val="tx2"/>
                </a:solidFill>
              </a:rPr>
              <a:t>, </a:t>
            </a:r>
            <a:r>
              <a:rPr lang="en-GB" sz="1800" b="1">
                <a:solidFill>
                  <a:schemeClr val="accent1"/>
                </a:solidFill>
              </a:rPr>
              <a:t>then received further therapy</a:t>
            </a:r>
            <a:r>
              <a:rPr lang="en-GB" sz="1800" baseline="30000">
                <a:solidFill>
                  <a:schemeClr val="accent1"/>
                </a:solidFill>
              </a:rPr>
              <a:t>2</a:t>
            </a:r>
          </a:p>
          <a:p>
            <a:pPr>
              <a:spcBef>
                <a:spcPts val="600"/>
              </a:spcBef>
            </a:pPr>
            <a:r>
              <a:rPr lang="en-GB" sz="1600">
                <a:solidFill>
                  <a:schemeClr val="tx2"/>
                </a:solidFill>
              </a:rPr>
              <a:t>Patients received anti-CD38 therapy after a median </a:t>
            </a:r>
            <a:br>
              <a:rPr lang="en-GB" sz="1600">
                <a:solidFill>
                  <a:schemeClr val="tx2"/>
                </a:solidFill>
              </a:rPr>
            </a:br>
            <a:r>
              <a:rPr lang="en-GB" sz="1600">
                <a:solidFill>
                  <a:schemeClr val="tx2"/>
                </a:solidFill>
              </a:rPr>
              <a:t>of two prior LOTs (range, 1–10)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6AA9CC7-8BEF-1C65-9D9B-31155E240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285685"/>
              </p:ext>
            </p:extLst>
          </p:nvPr>
        </p:nvGraphicFramePr>
        <p:xfrm>
          <a:off x="6528048" y="3664249"/>
          <a:ext cx="5043768" cy="2097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053E1F0-B2FF-EB70-914F-D7B8CAEAD4E5}"/>
              </a:ext>
            </a:extLst>
          </p:cNvPr>
          <p:cNvSpPr txBox="1"/>
          <p:nvPr/>
        </p:nvSpPr>
        <p:spPr>
          <a:xfrm>
            <a:off x="8911051" y="5752603"/>
            <a:ext cx="64921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Regimen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CD290-A2F9-573F-61CB-FD2A219BFA97}"/>
              </a:ext>
            </a:extLst>
          </p:cNvPr>
          <p:cNvSpPr txBox="1"/>
          <p:nvPr/>
        </p:nvSpPr>
        <p:spPr>
          <a:xfrm rot="16200000">
            <a:off x="5870241" y="4435718"/>
            <a:ext cx="113813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mPFS (months)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97F91C-B5C4-7602-926A-7E3953341E30}"/>
              </a:ext>
            </a:extLst>
          </p:cNvPr>
          <p:cNvSpPr/>
          <p:nvPr/>
        </p:nvSpPr>
        <p:spPr>
          <a:xfrm>
            <a:off x="10369460" y="4365104"/>
            <a:ext cx="983123" cy="14040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3404"/>
                      <a:gd name="connsiteY0" fmla="*/ 0 h 1404000"/>
                      <a:gd name="connsiteX1" fmla="*/ 432868 w 883404"/>
                      <a:gd name="connsiteY1" fmla="*/ 0 h 1404000"/>
                      <a:gd name="connsiteX2" fmla="*/ 883404 w 883404"/>
                      <a:gd name="connsiteY2" fmla="*/ 0 h 1404000"/>
                      <a:gd name="connsiteX3" fmla="*/ 883404 w 883404"/>
                      <a:gd name="connsiteY3" fmla="*/ 496080 h 1404000"/>
                      <a:gd name="connsiteX4" fmla="*/ 883404 w 883404"/>
                      <a:gd name="connsiteY4" fmla="*/ 964080 h 1404000"/>
                      <a:gd name="connsiteX5" fmla="*/ 883404 w 883404"/>
                      <a:gd name="connsiteY5" fmla="*/ 1404000 h 1404000"/>
                      <a:gd name="connsiteX6" fmla="*/ 459370 w 883404"/>
                      <a:gd name="connsiteY6" fmla="*/ 1404000 h 1404000"/>
                      <a:gd name="connsiteX7" fmla="*/ 0 w 883404"/>
                      <a:gd name="connsiteY7" fmla="*/ 1404000 h 1404000"/>
                      <a:gd name="connsiteX8" fmla="*/ 0 w 883404"/>
                      <a:gd name="connsiteY8" fmla="*/ 907920 h 1404000"/>
                      <a:gd name="connsiteX9" fmla="*/ 0 w 883404"/>
                      <a:gd name="connsiteY9" fmla="*/ 411840 h 1404000"/>
                      <a:gd name="connsiteX10" fmla="*/ 0 w 883404"/>
                      <a:gd name="connsiteY10" fmla="*/ 0 h 140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83404" h="1404000" extrusionOk="0">
                        <a:moveTo>
                          <a:pt x="0" y="0"/>
                        </a:moveTo>
                        <a:cubicBezTo>
                          <a:pt x="126887" y="-32992"/>
                          <a:pt x="229679" y="8388"/>
                          <a:pt x="432868" y="0"/>
                        </a:cubicBezTo>
                        <a:cubicBezTo>
                          <a:pt x="636057" y="-8388"/>
                          <a:pt x="755093" y="53785"/>
                          <a:pt x="883404" y="0"/>
                        </a:cubicBezTo>
                        <a:cubicBezTo>
                          <a:pt x="896071" y="149491"/>
                          <a:pt x="875766" y="309561"/>
                          <a:pt x="883404" y="496080"/>
                        </a:cubicBezTo>
                        <a:cubicBezTo>
                          <a:pt x="891042" y="682599"/>
                          <a:pt x="831644" y="771277"/>
                          <a:pt x="883404" y="964080"/>
                        </a:cubicBezTo>
                        <a:cubicBezTo>
                          <a:pt x="935164" y="1156883"/>
                          <a:pt x="846042" y="1207614"/>
                          <a:pt x="883404" y="1404000"/>
                        </a:cubicBezTo>
                        <a:cubicBezTo>
                          <a:pt x="731685" y="1424110"/>
                          <a:pt x="573280" y="1402165"/>
                          <a:pt x="459370" y="1404000"/>
                        </a:cubicBezTo>
                        <a:cubicBezTo>
                          <a:pt x="345460" y="1405835"/>
                          <a:pt x="160694" y="1394996"/>
                          <a:pt x="0" y="1404000"/>
                        </a:cubicBezTo>
                        <a:cubicBezTo>
                          <a:pt x="-43000" y="1286471"/>
                          <a:pt x="6839" y="1147135"/>
                          <a:pt x="0" y="907920"/>
                        </a:cubicBezTo>
                        <a:cubicBezTo>
                          <a:pt x="-6839" y="668705"/>
                          <a:pt x="9611" y="565102"/>
                          <a:pt x="0" y="411840"/>
                        </a:cubicBezTo>
                        <a:cubicBezTo>
                          <a:pt x="-9611" y="258578"/>
                          <a:pt x="36730" y="1296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078B20-B113-2659-890D-807269D3C395}"/>
              </a:ext>
            </a:extLst>
          </p:cNvPr>
          <p:cNvSpPr/>
          <p:nvPr/>
        </p:nvSpPr>
        <p:spPr>
          <a:xfrm>
            <a:off x="615743" y="4712347"/>
            <a:ext cx="5120216" cy="384771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83404"/>
                      <a:gd name="connsiteY0" fmla="*/ 0 h 1404000"/>
                      <a:gd name="connsiteX1" fmla="*/ 432868 w 883404"/>
                      <a:gd name="connsiteY1" fmla="*/ 0 h 1404000"/>
                      <a:gd name="connsiteX2" fmla="*/ 883404 w 883404"/>
                      <a:gd name="connsiteY2" fmla="*/ 0 h 1404000"/>
                      <a:gd name="connsiteX3" fmla="*/ 883404 w 883404"/>
                      <a:gd name="connsiteY3" fmla="*/ 496080 h 1404000"/>
                      <a:gd name="connsiteX4" fmla="*/ 883404 w 883404"/>
                      <a:gd name="connsiteY4" fmla="*/ 964080 h 1404000"/>
                      <a:gd name="connsiteX5" fmla="*/ 883404 w 883404"/>
                      <a:gd name="connsiteY5" fmla="*/ 1404000 h 1404000"/>
                      <a:gd name="connsiteX6" fmla="*/ 459370 w 883404"/>
                      <a:gd name="connsiteY6" fmla="*/ 1404000 h 1404000"/>
                      <a:gd name="connsiteX7" fmla="*/ 0 w 883404"/>
                      <a:gd name="connsiteY7" fmla="*/ 1404000 h 1404000"/>
                      <a:gd name="connsiteX8" fmla="*/ 0 w 883404"/>
                      <a:gd name="connsiteY8" fmla="*/ 907920 h 1404000"/>
                      <a:gd name="connsiteX9" fmla="*/ 0 w 883404"/>
                      <a:gd name="connsiteY9" fmla="*/ 411840 h 1404000"/>
                      <a:gd name="connsiteX10" fmla="*/ 0 w 883404"/>
                      <a:gd name="connsiteY10" fmla="*/ 0 h 140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83404" h="1404000" extrusionOk="0">
                        <a:moveTo>
                          <a:pt x="0" y="0"/>
                        </a:moveTo>
                        <a:cubicBezTo>
                          <a:pt x="126887" y="-32992"/>
                          <a:pt x="229679" y="8388"/>
                          <a:pt x="432868" y="0"/>
                        </a:cubicBezTo>
                        <a:cubicBezTo>
                          <a:pt x="636057" y="-8388"/>
                          <a:pt x="755093" y="53785"/>
                          <a:pt x="883404" y="0"/>
                        </a:cubicBezTo>
                        <a:cubicBezTo>
                          <a:pt x="896071" y="149491"/>
                          <a:pt x="875766" y="309561"/>
                          <a:pt x="883404" y="496080"/>
                        </a:cubicBezTo>
                        <a:cubicBezTo>
                          <a:pt x="891042" y="682599"/>
                          <a:pt x="831644" y="771277"/>
                          <a:pt x="883404" y="964080"/>
                        </a:cubicBezTo>
                        <a:cubicBezTo>
                          <a:pt x="935164" y="1156883"/>
                          <a:pt x="846042" y="1207614"/>
                          <a:pt x="883404" y="1404000"/>
                        </a:cubicBezTo>
                        <a:cubicBezTo>
                          <a:pt x="731685" y="1424110"/>
                          <a:pt x="573280" y="1402165"/>
                          <a:pt x="459370" y="1404000"/>
                        </a:cubicBezTo>
                        <a:cubicBezTo>
                          <a:pt x="345460" y="1405835"/>
                          <a:pt x="160694" y="1394996"/>
                          <a:pt x="0" y="1404000"/>
                        </a:cubicBezTo>
                        <a:cubicBezTo>
                          <a:pt x="-43000" y="1286471"/>
                          <a:pt x="6839" y="1147135"/>
                          <a:pt x="0" y="907920"/>
                        </a:cubicBezTo>
                        <a:cubicBezTo>
                          <a:pt x="-6839" y="668705"/>
                          <a:pt x="9611" y="565102"/>
                          <a:pt x="0" y="411840"/>
                        </a:cubicBezTo>
                        <a:cubicBezTo>
                          <a:pt x="-9611" y="258578"/>
                          <a:pt x="36730" y="12969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070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Relapse treatment after </a:t>
            </a:r>
            <a:r>
              <a:rPr lang="en-GB" sz="3100" dirty="0" err="1"/>
              <a:t>DR</a:t>
            </a:r>
            <a:r>
              <a:rPr lang="en-GB" sz="3100" cap="none" dirty="0" err="1"/>
              <a:t>d</a:t>
            </a:r>
            <a:br>
              <a:rPr lang="en-GB" sz="3200" cap="none" dirty="0"/>
            </a:br>
            <a:br>
              <a:rPr lang="en-GB" sz="3200" dirty="0"/>
            </a:b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9" name="Content Placeholder 31">
            <a:extLst>
              <a:ext uri="{FF2B5EF4-FFF2-40B4-BE49-F238E27FC236}">
                <a16:creationId xmlns:a16="http://schemas.microsoft.com/office/drawing/2014/main" id="{041F9A99-C95D-C4CA-84E2-E36A90F0ED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2" y="6010421"/>
            <a:ext cx="10660393" cy="711056"/>
          </a:xfrm>
        </p:spPr>
        <p:txBody>
          <a:bodyPr anchor="b" anchorCtr="0"/>
          <a:lstStyle/>
          <a:p>
            <a:r>
              <a:rPr lang="en-GB" sz="1000" dirty="0">
                <a:solidFill>
                  <a:schemeClr val="tx2"/>
                </a:solidFill>
                <a:sym typeface="Calibri"/>
              </a:rPr>
              <a:t>CI, confidence interval; </a:t>
            </a:r>
            <a:r>
              <a:rPr lang="en-GB" sz="1000" dirty="0" err="1">
                <a:solidFill>
                  <a:schemeClr val="tx2"/>
                </a:solidFill>
                <a:sym typeface="Calibri"/>
              </a:rPr>
              <a:t>DRd</a:t>
            </a:r>
            <a:r>
              <a:rPr lang="en-GB" sz="1000" dirty="0">
                <a:solidFill>
                  <a:schemeClr val="tx2"/>
                </a:solidFill>
                <a:sym typeface="Calibri"/>
              </a:rPr>
              <a:t>, daratumumab, lenalidomide and dexamethasone; HR, hazard ratio; </a:t>
            </a:r>
            <a:r>
              <a:rPr lang="en-GB" sz="1000" dirty="0" err="1">
                <a:solidFill>
                  <a:schemeClr val="tx2"/>
                </a:solidFill>
                <a:sym typeface="Calibri"/>
              </a:rPr>
              <a:t>Kd</a:t>
            </a:r>
            <a:r>
              <a:rPr lang="en-GB" sz="1000" dirty="0">
                <a:solidFill>
                  <a:schemeClr val="tx2"/>
                </a:solidFill>
                <a:sym typeface="Calibri"/>
              </a:rPr>
              <a:t>, carfilzomib and dexamethasone; MoA, mechanism of action; (m)PFS, (median) progression-free survival; NE, not estimable; PI, proteasome inhibitor; </a:t>
            </a:r>
            <a:r>
              <a:rPr lang="en-GB" sz="1000" dirty="0" err="1">
                <a:solidFill>
                  <a:schemeClr val="tx2"/>
                </a:solidFill>
                <a:sym typeface="Calibri"/>
              </a:rPr>
              <a:t>PVd</a:t>
            </a:r>
            <a:r>
              <a:rPr lang="en-GB" sz="1000" dirty="0">
                <a:solidFill>
                  <a:schemeClr val="tx2"/>
                </a:solidFill>
                <a:sym typeface="Calibri"/>
              </a:rPr>
              <a:t>, pomalidomide, bortezomib, and dexamethasone;</a:t>
            </a:r>
          </a:p>
          <a:p>
            <a:r>
              <a:rPr lang="en-GB" sz="1000" dirty="0">
                <a:solidFill>
                  <a:schemeClr val="tx2"/>
                </a:solidFill>
                <a:sym typeface="Calibri"/>
              </a:rPr>
              <a:t>1. Dimopoulos MA, et al. Lancet Oncol. 2016.17:27-38; 2. Richardson PG, et al. Lancet Oncol. 2019;20:781-794;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C9868-FE47-5FFF-F631-B937AD3E2E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9128" y="4472642"/>
            <a:ext cx="3315576" cy="895406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Kd</a:t>
            </a:r>
            <a:r>
              <a:rPr kumimoji="0" lang="en-GB" sz="1600" b="1" i="0" u="none" strike="noStrike" kern="1200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1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Doublet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PI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One different MoA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8CCBF2-EF11-4294-EF3E-AE7D3B4CD948}"/>
              </a:ext>
            </a:extLst>
          </p:cNvPr>
          <p:cNvSpPr txBox="1">
            <a:spLocks/>
          </p:cNvSpPr>
          <p:nvPr/>
        </p:nvSpPr>
        <p:spPr>
          <a:xfrm>
            <a:off x="3719736" y="4472642"/>
            <a:ext cx="3315576" cy="895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PVd</a:t>
            </a:r>
            <a:r>
              <a:rPr kumimoji="0" lang="en-GB" sz="1600" b="1" i="0" u="none" strike="noStrike" kern="1200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2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Triplet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PI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One different MoA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E3BF7-8A83-3D9E-2157-24D09B51CE63}"/>
              </a:ext>
            </a:extLst>
          </p:cNvPr>
          <p:cNvSpPr txBox="1"/>
          <p:nvPr/>
        </p:nvSpPr>
        <p:spPr>
          <a:xfrm>
            <a:off x="263352" y="1301859"/>
            <a:ext cx="3216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ENDEAVOR</a:t>
            </a:r>
            <a:r>
              <a:rPr lang="en-GB" b="1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defRPr/>
            </a:pP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1–3 prior lines of therapy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394FF-60D3-325C-2799-721D2B0E05DE}"/>
              </a:ext>
            </a:extLst>
          </p:cNvPr>
          <p:cNvSpPr txBox="1"/>
          <p:nvPr/>
        </p:nvSpPr>
        <p:spPr>
          <a:xfrm>
            <a:off x="3588276" y="1301859"/>
            <a:ext cx="4030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OPTIMISMM</a:t>
            </a:r>
            <a:r>
              <a:rPr lang="en-GB" b="1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defRPr/>
            </a:pP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1–3 prior lines of therapy, received </a:t>
            </a: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treatment </a:t>
            </a:r>
            <a:b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lenalidomide-containing regimen </a:t>
            </a: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≥2</a:t>
            </a: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consecutive cycles, not bortezomib refractory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AF1E7E-1CF2-E027-AFBB-AEAEDFC9957C}"/>
              </a:ext>
            </a:extLst>
          </p:cNvPr>
          <p:cNvSpPr/>
          <p:nvPr/>
        </p:nvSpPr>
        <p:spPr>
          <a:xfrm>
            <a:off x="5544638" y="265935"/>
            <a:ext cx="678261" cy="4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F0BC442-8EF0-82A4-9692-8B5408FE2ACA}"/>
              </a:ext>
            </a:extLst>
          </p:cNvPr>
          <p:cNvSpPr txBox="1">
            <a:spLocks/>
          </p:cNvSpPr>
          <p:nvPr/>
        </p:nvSpPr>
        <p:spPr>
          <a:xfrm>
            <a:off x="374053" y="5609647"/>
            <a:ext cx="2995432" cy="322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Font typeface="Arial" panose="020B0604020202020204" pitchFamily="34" charset="0"/>
              <a:buNone/>
              <a:defRPr/>
            </a:pPr>
            <a:r>
              <a:rPr lang="en-GB" sz="1200">
                <a:solidFill>
                  <a:schemeClr val="tx2"/>
                </a:solidFill>
                <a:ea typeface="+mn-ea"/>
              </a:rPr>
              <a:t>Acceptable safety and tolerability profile of carfilzomib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29573ED-338B-2A92-D638-BB1750CA0345}"/>
              </a:ext>
            </a:extLst>
          </p:cNvPr>
          <p:cNvSpPr txBox="1">
            <a:spLocks/>
          </p:cNvSpPr>
          <p:nvPr/>
        </p:nvSpPr>
        <p:spPr>
          <a:xfrm>
            <a:off x="3719736" y="5609646"/>
            <a:ext cx="3560720" cy="322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Font typeface="Arial" panose="020B0604020202020204" pitchFamily="34" charset="0"/>
              <a:buNone/>
              <a:defRPr/>
            </a:pPr>
            <a:r>
              <a:rPr lang="en-GB" sz="1200">
                <a:solidFill>
                  <a:schemeClr val="tx2"/>
                </a:solidFill>
                <a:ea typeface="+mn-ea"/>
              </a:rPr>
              <a:t>Adverse events accorded with the individual profiles of pomalidomide, bortezomib, and dexamethasone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A110A0-E1BC-971F-B8D4-E0CB626828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8305" y="2361235"/>
            <a:ext cx="2885913" cy="15373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6217A6-DC4A-728F-AF42-5E5D84ADBC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61863" y="2334472"/>
            <a:ext cx="3554026" cy="155545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4C66C0F-060F-4223-EB96-90F555F7C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872" y="2289752"/>
            <a:ext cx="2284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Pomalidomide, bortezomib, and dexamethasone</a:t>
            </a:r>
          </a:p>
          <a:p>
            <a:pPr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Bortezomib and dexamethasone</a:t>
            </a:r>
          </a:p>
          <a:p>
            <a:pPr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0.61 (95% CI 0·49–0.77); two-sided p&lt;0.0001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CA4338-1664-0683-AC84-4C656766080C}"/>
              </a:ext>
            </a:extLst>
          </p:cNvPr>
          <p:cNvSpPr txBox="1"/>
          <p:nvPr/>
        </p:nvSpPr>
        <p:spPr>
          <a:xfrm rot="16200000">
            <a:off x="3515320" y="3030643"/>
            <a:ext cx="38792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 (%)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3FFE95-627E-46EA-EAC5-6BCC489729F1}"/>
              </a:ext>
            </a:extLst>
          </p:cNvPr>
          <p:cNvSpPr txBox="1"/>
          <p:nvPr/>
        </p:nvSpPr>
        <p:spPr>
          <a:xfrm flipH="1">
            <a:off x="3752686" y="229086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2D2CC3-3695-AE42-7286-833EE00C9859}"/>
              </a:ext>
            </a:extLst>
          </p:cNvPr>
          <p:cNvSpPr txBox="1"/>
          <p:nvPr/>
        </p:nvSpPr>
        <p:spPr>
          <a:xfrm flipH="1">
            <a:off x="3752686" y="244326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CA24E51-05DA-3252-75AA-B9B00703E8BD}"/>
              </a:ext>
            </a:extLst>
          </p:cNvPr>
          <p:cNvSpPr txBox="1"/>
          <p:nvPr/>
        </p:nvSpPr>
        <p:spPr>
          <a:xfrm flipH="1">
            <a:off x="3752686" y="258931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1F6E73B-A582-1746-2975-6B2BD391022A}"/>
              </a:ext>
            </a:extLst>
          </p:cNvPr>
          <p:cNvSpPr txBox="1"/>
          <p:nvPr/>
        </p:nvSpPr>
        <p:spPr>
          <a:xfrm flipH="1">
            <a:off x="3752686" y="2738541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F2CDD19-CDE7-E5F7-DC11-FE8D4CE33AEE}"/>
              </a:ext>
            </a:extLst>
          </p:cNvPr>
          <p:cNvSpPr txBox="1"/>
          <p:nvPr/>
        </p:nvSpPr>
        <p:spPr>
          <a:xfrm flipH="1">
            <a:off x="3752686" y="2890941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7A710-FD64-0E1D-C1E0-7D66222A25D2}"/>
              </a:ext>
            </a:extLst>
          </p:cNvPr>
          <p:cNvSpPr txBox="1"/>
          <p:nvPr/>
        </p:nvSpPr>
        <p:spPr>
          <a:xfrm>
            <a:off x="5423315" y="4025969"/>
            <a:ext cx="7069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8A5B72-2429-3D2B-762C-B38F23C2C5B0}"/>
              </a:ext>
            </a:extLst>
          </p:cNvPr>
          <p:cNvSpPr txBox="1"/>
          <p:nvPr/>
        </p:nvSpPr>
        <p:spPr>
          <a:xfrm>
            <a:off x="744293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F6D730-4ABA-5F30-7C34-A85826771828}"/>
              </a:ext>
            </a:extLst>
          </p:cNvPr>
          <p:cNvSpPr txBox="1"/>
          <p:nvPr/>
        </p:nvSpPr>
        <p:spPr>
          <a:xfrm>
            <a:off x="721750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D90E29-096E-CD3B-9630-0F4AC1894298}"/>
              </a:ext>
            </a:extLst>
          </p:cNvPr>
          <p:cNvSpPr txBox="1"/>
          <p:nvPr/>
        </p:nvSpPr>
        <p:spPr>
          <a:xfrm>
            <a:off x="698573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84087D-A1A2-055D-FD73-22C390345C1C}"/>
              </a:ext>
            </a:extLst>
          </p:cNvPr>
          <p:cNvSpPr txBox="1"/>
          <p:nvPr/>
        </p:nvSpPr>
        <p:spPr>
          <a:xfrm>
            <a:off x="674760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911E31-716A-5775-5B3C-CBDAD76207A7}"/>
              </a:ext>
            </a:extLst>
          </p:cNvPr>
          <p:cNvSpPr txBox="1"/>
          <p:nvPr/>
        </p:nvSpPr>
        <p:spPr>
          <a:xfrm>
            <a:off x="652853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01AD7F-FCE1-2915-C260-484C6C16DE10}"/>
              </a:ext>
            </a:extLst>
          </p:cNvPr>
          <p:cNvSpPr txBox="1"/>
          <p:nvPr/>
        </p:nvSpPr>
        <p:spPr>
          <a:xfrm>
            <a:off x="628723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6D6AAE-A675-CFD9-C94D-BFC4591478B1}"/>
              </a:ext>
            </a:extLst>
          </p:cNvPr>
          <p:cNvSpPr txBox="1"/>
          <p:nvPr/>
        </p:nvSpPr>
        <p:spPr>
          <a:xfrm>
            <a:off x="605545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92B5FD-EC93-3FC0-A7E8-8423454ABB45}"/>
              </a:ext>
            </a:extLst>
          </p:cNvPr>
          <p:cNvSpPr txBox="1"/>
          <p:nvPr/>
        </p:nvSpPr>
        <p:spPr>
          <a:xfrm>
            <a:off x="582368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53EBC6-2EAF-BF7E-3E27-2CC0F545CDF6}"/>
              </a:ext>
            </a:extLst>
          </p:cNvPr>
          <p:cNvSpPr txBox="1"/>
          <p:nvPr/>
        </p:nvSpPr>
        <p:spPr>
          <a:xfrm>
            <a:off x="558238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9EBE1E-700D-A256-CDE9-BDF50F93AC73}"/>
              </a:ext>
            </a:extLst>
          </p:cNvPr>
          <p:cNvSpPr txBox="1"/>
          <p:nvPr/>
        </p:nvSpPr>
        <p:spPr>
          <a:xfrm>
            <a:off x="535060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CFA990-9600-4953-DB99-B1AC3AFB7A7A}"/>
              </a:ext>
            </a:extLst>
          </p:cNvPr>
          <p:cNvSpPr txBox="1"/>
          <p:nvPr/>
        </p:nvSpPr>
        <p:spPr>
          <a:xfrm>
            <a:off x="511883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6A1C9E-6D1E-DFC2-AC6B-7EC7628860F9}"/>
              </a:ext>
            </a:extLst>
          </p:cNvPr>
          <p:cNvSpPr txBox="1"/>
          <p:nvPr/>
        </p:nvSpPr>
        <p:spPr>
          <a:xfrm>
            <a:off x="488388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F7A1AA-3F16-D0EE-330B-AB7779D06264}"/>
              </a:ext>
            </a:extLst>
          </p:cNvPr>
          <p:cNvSpPr txBox="1"/>
          <p:nvPr/>
        </p:nvSpPr>
        <p:spPr>
          <a:xfrm>
            <a:off x="4671437" y="388949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C9CE5B-9B7A-5BD3-BD04-4723FE64D990}"/>
              </a:ext>
            </a:extLst>
          </p:cNvPr>
          <p:cNvSpPr txBox="1"/>
          <p:nvPr/>
        </p:nvSpPr>
        <p:spPr>
          <a:xfrm>
            <a:off x="4436487" y="388949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0BBB298-6EB0-2826-6A0A-2D21CB1F3ED7}"/>
              </a:ext>
            </a:extLst>
          </p:cNvPr>
          <p:cNvSpPr txBox="1"/>
          <p:nvPr/>
        </p:nvSpPr>
        <p:spPr>
          <a:xfrm>
            <a:off x="4201537" y="388949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C0BB04E-2415-8F9F-D9FC-EA1D74185A8A}"/>
              </a:ext>
            </a:extLst>
          </p:cNvPr>
          <p:cNvSpPr txBox="1"/>
          <p:nvPr/>
        </p:nvSpPr>
        <p:spPr>
          <a:xfrm>
            <a:off x="3972937" y="388949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C2F30C1-F236-BC5C-05C1-D8B5F6308C41}"/>
              </a:ext>
            </a:extLst>
          </p:cNvPr>
          <p:cNvSpPr txBox="1"/>
          <p:nvPr/>
        </p:nvSpPr>
        <p:spPr>
          <a:xfrm flipH="1">
            <a:off x="3752686" y="378311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DD7D5AE-35B8-5F37-3E83-54A6C5073FDB}"/>
              </a:ext>
            </a:extLst>
          </p:cNvPr>
          <p:cNvSpPr txBox="1"/>
          <p:nvPr/>
        </p:nvSpPr>
        <p:spPr>
          <a:xfrm flipH="1">
            <a:off x="3752686" y="3043341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A329746-3A63-813E-3EF4-949553EB4024}"/>
              </a:ext>
            </a:extLst>
          </p:cNvPr>
          <p:cNvSpPr txBox="1"/>
          <p:nvPr/>
        </p:nvSpPr>
        <p:spPr>
          <a:xfrm flipH="1">
            <a:off x="3752686" y="319256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5B442F6-98BC-B2B9-CC55-06D2856731BD}"/>
              </a:ext>
            </a:extLst>
          </p:cNvPr>
          <p:cNvSpPr txBox="1"/>
          <p:nvPr/>
        </p:nvSpPr>
        <p:spPr>
          <a:xfrm flipH="1">
            <a:off x="3752686" y="3335441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6C3F4F0-A956-4F94-AB86-46A758A4F06A}"/>
              </a:ext>
            </a:extLst>
          </p:cNvPr>
          <p:cNvSpPr txBox="1"/>
          <p:nvPr/>
        </p:nvSpPr>
        <p:spPr>
          <a:xfrm flipH="1">
            <a:off x="3752686" y="348466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F35EBF0-3742-BE88-6DEB-A219CC495FE5}"/>
              </a:ext>
            </a:extLst>
          </p:cNvPr>
          <p:cNvSpPr txBox="1"/>
          <p:nvPr/>
        </p:nvSpPr>
        <p:spPr>
          <a:xfrm flipH="1">
            <a:off x="3752686" y="363071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8" name="TekstSylinder 1">
            <a:extLst>
              <a:ext uri="{FF2B5EF4-FFF2-40B4-BE49-F238E27FC236}">
                <a16:creationId xmlns:a16="http://schemas.microsoft.com/office/drawing/2014/main" id="{513F165C-7910-9E8C-9AD4-86182C79589A}"/>
              </a:ext>
            </a:extLst>
          </p:cNvPr>
          <p:cNvSpPr txBox="1"/>
          <p:nvPr/>
        </p:nvSpPr>
        <p:spPr>
          <a:xfrm>
            <a:off x="5320646" y="3018773"/>
            <a:ext cx="2023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PVd mPFS 11.2 months</a:t>
            </a:r>
          </a:p>
        </p:txBody>
      </p:sp>
      <p:sp>
        <p:nvSpPr>
          <p:cNvPr id="69" name="TekstSylinder 12">
            <a:extLst>
              <a:ext uri="{FF2B5EF4-FFF2-40B4-BE49-F238E27FC236}">
                <a16:creationId xmlns:a16="http://schemas.microsoft.com/office/drawing/2014/main" id="{935F59C8-C824-FBC3-1C7A-FE0FBDC4ED7F}"/>
              </a:ext>
            </a:extLst>
          </p:cNvPr>
          <p:cNvSpPr txBox="1"/>
          <p:nvPr/>
        </p:nvSpPr>
        <p:spPr>
          <a:xfrm>
            <a:off x="4100828" y="3584049"/>
            <a:ext cx="1779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 mPFS 7.1 months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9019C7D-FCB5-AC3C-D8B2-55404791BABD}"/>
              </a:ext>
            </a:extLst>
          </p:cNvPr>
          <p:cNvCxnSpPr>
            <a:cxnSpLocks/>
          </p:cNvCxnSpPr>
          <p:nvPr/>
        </p:nvCxnSpPr>
        <p:spPr>
          <a:xfrm>
            <a:off x="4999299" y="2475535"/>
            <a:ext cx="154738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2A2FCAD-78C9-C679-F7BD-F0FA3B33AD3F}"/>
              </a:ext>
            </a:extLst>
          </p:cNvPr>
          <p:cNvCxnSpPr>
            <a:cxnSpLocks/>
          </p:cNvCxnSpPr>
          <p:nvPr/>
        </p:nvCxnSpPr>
        <p:spPr>
          <a:xfrm>
            <a:off x="4999299" y="2353757"/>
            <a:ext cx="154738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kstSylinder 12">
            <a:extLst>
              <a:ext uri="{FF2B5EF4-FFF2-40B4-BE49-F238E27FC236}">
                <a16:creationId xmlns:a16="http://schemas.microsoft.com/office/drawing/2014/main" id="{D71C222A-E7A3-92A9-8EEC-129C1215BDE2}"/>
              </a:ext>
            </a:extLst>
          </p:cNvPr>
          <p:cNvSpPr txBox="1"/>
          <p:nvPr/>
        </p:nvSpPr>
        <p:spPr>
          <a:xfrm>
            <a:off x="1912067" y="3584049"/>
            <a:ext cx="1779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 mPFS 9.4 months</a:t>
            </a:r>
          </a:p>
        </p:txBody>
      </p:sp>
      <p:sp>
        <p:nvSpPr>
          <p:cNvPr id="107" name="TekstSylinder 12">
            <a:extLst>
              <a:ext uri="{FF2B5EF4-FFF2-40B4-BE49-F238E27FC236}">
                <a16:creationId xmlns:a16="http://schemas.microsoft.com/office/drawing/2014/main" id="{814F53DB-0907-ACFF-F204-06340496FD99}"/>
              </a:ext>
            </a:extLst>
          </p:cNvPr>
          <p:cNvSpPr txBox="1"/>
          <p:nvPr/>
        </p:nvSpPr>
        <p:spPr>
          <a:xfrm>
            <a:off x="1971686" y="2760690"/>
            <a:ext cx="1779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 mPFS 18.7 months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32FCE18-1481-6144-94B0-C0800062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59" y="3560976"/>
            <a:ext cx="8143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Bortezomib group</a:t>
            </a:r>
          </a:p>
          <a:p>
            <a:pPr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Carfilzomib group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E366141-1516-BB0D-3B25-586EC2690394}"/>
              </a:ext>
            </a:extLst>
          </p:cNvPr>
          <p:cNvCxnSpPr>
            <a:cxnSpLocks/>
          </p:cNvCxnSpPr>
          <p:nvPr/>
        </p:nvCxnSpPr>
        <p:spPr>
          <a:xfrm>
            <a:off x="606986" y="3746759"/>
            <a:ext cx="154738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0FB606A-CD2D-F95C-6E1C-31FD21ED5BDD}"/>
              </a:ext>
            </a:extLst>
          </p:cNvPr>
          <p:cNvCxnSpPr>
            <a:cxnSpLocks/>
          </p:cNvCxnSpPr>
          <p:nvPr/>
        </p:nvCxnSpPr>
        <p:spPr>
          <a:xfrm>
            <a:off x="606986" y="3624981"/>
            <a:ext cx="154738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85B5D1D6-A180-96DC-6837-16A02F1A6E49}"/>
              </a:ext>
            </a:extLst>
          </p:cNvPr>
          <p:cNvSpPr txBox="1"/>
          <p:nvPr/>
        </p:nvSpPr>
        <p:spPr>
          <a:xfrm rot="16200000">
            <a:off x="48218" y="3055646"/>
            <a:ext cx="38792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 (%)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FD87EF2-B125-15EF-0290-952714E576DC}"/>
              </a:ext>
            </a:extLst>
          </p:cNvPr>
          <p:cNvSpPr txBox="1"/>
          <p:nvPr/>
        </p:nvSpPr>
        <p:spPr>
          <a:xfrm flipH="1">
            <a:off x="285347" y="2317957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79C1C1B-07C9-15FA-0D29-67F785DA7B9E}"/>
              </a:ext>
            </a:extLst>
          </p:cNvPr>
          <p:cNvSpPr txBox="1"/>
          <p:nvPr/>
        </p:nvSpPr>
        <p:spPr>
          <a:xfrm flipH="1">
            <a:off x="285347" y="2616407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CD72B96-53A3-1509-F098-E4E34DDA73B3}"/>
              </a:ext>
            </a:extLst>
          </p:cNvPr>
          <p:cNvSpPr txBox="1"/>
          <p:nvPr/>
        </p:nvSpPr>
        <p:spPr>
          <a:xfrm flipH="1">
            <a:off x="285347" y="2911682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4829BAB-54AF-8C40-49C5-34684F8964C9}"/>
              </a:ext>
            </a:extLst>
          </p:cNvPr>
          <p:cNvSpPr txBox="1"/>
          <p:nvPr/>
        </p:nvSpPr>
        <p:spPr>
          <a:xfrm flipH="1">
            <a:off x="285347" y="3200607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C1B33FF-BC03-A945-3582-19E45A2A7957}"/>
              </a:ext>
            </a:extLst>
          </p:cNvPr>
          <p:cNvSpPr txBox="1"/>
          <p:nvPr/>
        </p:nvSpPr>
        <p:spPr>
          <a:xfrm flipH="1">
            <a:off x="285347" y="3492707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DD0AAFE-3D02-F1BB-F296-843F7941101F}"/>
              </a:ext>
            </a:extLst>
          </p:cNvPr>
          <p:cNvSpPr txBox="1"/>
          <p:nvPr/>
        </p:nvSpPr>
        <p:spPr>
          <a:xfrm flipH="1">
            <a:off x="285347" y="3781632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9623243-8C43-C6DE-88EC-06AE9DA00CCE}"/>
              </a:ext>
            </a:extLst>
          </p:cNvPr>
          <p:cNvSpPr txBox="1"/>
          <p:nvPr/>
        </p:nvSpPr>
        <p:spPr>
          <a:xfrm>
            <a:off x="331225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C4BEE6E-0D82-0508-AF03-4E65D85F7747}"/>
              </a:ext>
            </a:extLst>
          </p:cNvPr>
          <p:cNvSpPr txBox="1"/>
          <p:nvPr/>
        </p:nvSpPr>
        <p:spPr>
          <a:xfrm>
            <a:off x="1573759" y="4025969"/>
            <a:ext cx="7069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D44D5A8-B1A4-6B9B-C898-68A9CBD9663C}"/>
              </a:ext>
            </a:extLst>
          </p:cNvPr>
          <p:cNvSpPr txBox="1"/>
          <p:nvPr/>
        </p:nvSpPr>
        <p:spPr>
          <a:xfrm>
            <a:off x="274393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5AD34BA-B726-C3C3-0B64-121A560DA125}"/>
              </a:ext>
            </a:extLst>
          </p:cNvPr>
          <p:cNvSpPr txBox="1"/>
          <p:nvPr/>
        </p:nvSpPr>
        <p:spPr>
          <a:xfrm>
            <a:off x="217560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F76704B-6BEE-E4C4-4D7C-530F669B44DB}"/>
              </a:ext>
            </a:extLst>
          </p:cNvPr>
          <p:cNvSpPr txBox="1"/>
          <p:nvPr/>
        </p:nvSpPr>
        <p:spPr>
          <a:xfrm>
            <a:off x="493137" y="388949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7965327-8A5D-E815-3A65-58AF75A687E2}"/>
              </a:ext>
            </a:extLst>
          </p:cNvPr>
          <p:cNvSpPr txBox="1"/>
          <p:nvPr/>
        </p:nvSpPr>
        <p:spPr>
          <a:xfrm>
            <a:off x="1061462" y="388949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9044004-6579-D66F-8EA5-D407C5AD96B6}"/>
              </a:ext>
            </a:extLst>
          </p:cNvPr>
          <p:cNvSpPr txBox="1"/>
          <p:nvPr/>
        </p:nvSpPr>
        <p:spPr>
          <a:xfrm>
            <a:off x="160410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998BC052-4AF1-5734-D522-A9ACEF112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982087"/>
              </p:ext>
            </p:extLst>
          </p:nvPr>
        </p:nvGraphicFramePr>
        <p:xfrm>
          <a:off x="767408" y="1838532"/>
          <a:ext cx="2585452" cy="6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073">
                <a:tc>
                  <a:txBody>
                    <a:bodyPr/>
                    <a:lstStyle/>
                    <a:p>
                      <a:pPr marL="92075" marR="0" lvl="0" indent="0" algn="l" defTabSz="55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Carfilzomib </a:t>
                      </a:r>
                      <a:b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b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(n=464)</a:t>
                      </a:r>
                      <a:endParaRPr lang="en-US" sz="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Bortezomib group</a:t>
                      </a:r>
                      <a:b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(n=465)</a:t>
                      </a:r>
                      <a:endParaRPr lang="en-US" sz="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43">
                <a:tc>
                  <a:txBody>
                    <a:bodyPr/>
                    <a:lstStyle/>
                    <a:p>
                      <a:pPr marL="7938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progression-free survival (months)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 </a:t>
                      </a:r>
                      <a:br>
                        <a:rPr lang="en-GB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 15.6-NE)</a:t>
                      </a: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 </a:t>
                      </a:r>
                      <a:br>
                        <a:rPr lang="en-GB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 8.4-10.4)</a:t>
                      </a: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2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lvl="1" indent="0" algn="l" fontAlgn="b"/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0.53 (0.44-0.65); p&lt;0.0001</a:t>
                      </a: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5880" marR="5880" marT="588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3489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664D8D-8254-737F-0283-C8BA54F54FA3}"/>
              </a:ext>
            </a:extLst>
          </p:cNvPr>
          <p:cNvSpPr/>
          <p:nvPr/>
        </p:nvSpPr>
        <p:spPr>
          <a:xfrm>
            <a:off x="1445205" y="1365623"/>
            <a:ext cx="8467220" cy="4079601"/>
          </a:xfrm>
          <a:prstGeom prst="roundRect">
            <a:avLst>
              <a:gd name="adj" fmla="val 26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99AEF368-6CAC-2DF8-0301-62A347AC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/>
              <a:t>EHA-ESMO MM guidelines</a:t>
            </a:r>
            <a:br>
              <a:rPr lang="en-GB"/>
            </a:br>
            <a:r>
              <a:rPr lang="en-GB" sz="2400">
                <a:solidFill>
                  <a:schemeClr val="accent1"/>
                </a:solidFill>
              </a:rPr>
              <a:t>subsequent relapse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271D84E-EF12-638E-7F3E-5BBE62473C1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GB" sz="1000" baseline="30000" dirty="0">
                <a:sym typeface="Calibri"/>
              </a:rPr>
              <a:t>a </a:t>
            </a:r>
            <a:r>
              <a:rPr lang="en-GB" sz="1000" dirty="0">
                <a:solidFill>
                  <a:schemeClr val="tx2"/>
                </a:solidFill>
              </a:rPr>
              <a:t>Only phase 1b data are published for </a:t>
            </a:r>
            <a:r>
              <a:rPr lang="en-GB" sz="1000" dirty="0" err="1">
                <a:solidFill>
                  <a:schemeClr val="tx2"/>
                </a:solidFill>
              </a:rPr>
              <a:t>DaraPd</a:t>
            </a:r>
            <a:r>
              <a:rPr lang="en-GB" sz="1000" dirty="0">
                <a:solidFill>
                  <a:schemeClr val="tx2"/>
                </a:solidFill>
              </a:rPr>
              <a:t>. Publication of phase 3 data are expected in 2021.</a:t>
            </a:r>
            <a:r>
              <a:rPr lang="en-GB" sz="1000" dirty="0">
                <a:solidFill>
                  <a:schemeClr val="tx2"/>
                </a:solidFill>
                <a:sym typeface="Calibri"/>
              </a:rPr>
              <a:t> </a:t>
            </a:r>
            <a:r>
              <a:rPr lang="en-GB" sz="1000" baseline="30000" dirty="0">
                <a:solidFill>
                  <a:schemeClr val="tx2"/>
                </a:solidFill>
                <a:sym typeface="Calibri"/>
              </a:rPr>
              <a:t>b </a:t>
            </a:r>
            <a:r>
              <a:rPr lang="en-GB" sz="1000" dirty="0">
                <a:solidFill>
                  <a:schemeClr val="tx2"/>
                </a:solidFill>
              </a:rPr>
              <a:t>For patients with t(11;14) or high BCL-2 levels </a:t>
            </a:r>
          </a:p>
          <a:p>
            <a:r>
              <a:rPr lang="en-GB" sz="1000" dirty="0">
                <a:solidFill>
                  <a:schemeClr val="tx2"/>
                </a:solidFill>
                <a:sym typeface="Calibri"/>
              </a:rPr>
              <a:t>BCL-2, B-cell lymphoma 2; CD38, cluster of differentiation 38; </a:t>
            </a:r>
            <a:r>
              <a:rPr lang="en-GB" sz="1000" dirty="0">
                <a:solidFill>
                  <a:schemeClr val="tx2"/>
                </a:solidFill>
              </a:rPr>
              <a:t>Dara, daratumumab; </a:t>
            </a:r>
            <a:r>
              <a:rPr lang="en-GB" sz="1000" dirty="0">
                <a:solidFill>
                  <a:schemeClr val="tx2"/>
                </a:solidFill>
                <a:sym typeface="Helvetica"/>
              </a:rPr>
              <a:t>EHA, European Haematology Association; </a:t>
            </a:r>
            <a:r>
              <a:rPr lang="en-GB" sz="1000" dirty="0">
                <a:solidFill>
                  <a:schemeClr val="tx2"/>
                </a:solidFill>
              </a:rPr>
              <a:t>Elo, elotuzumab; </a:t>
            </a:r>
            <a:r>
              <a:rPr lang="en-GB" sz="1000" dirty="0">
                <a:solidFill>
                  <a:schemeClr val="tx2"/>
                </a:solidFill>
                <a:sym typeface="Helvetica"/>
              </a:rPr>
              <a:t>ESMO, European Society for Medical Oncology; </a:t>
            </a:r>
            <a:r>
              <a:rPr lang="en-GB" sz="1000" dirty="0">
                <a:solidFill>
                  <a:schemeClr val="tx2"/>
                </a:solidFill>
              </a:rPr>
              <a:t>IMiD, immunomodulatory drug; Isa, isatuximab; </a:t>
            </a:r>
            <a:r>
              <a:rPr lang="en-GB" sz="1000" dirty="0" err="1">
                <a:solidFill>
                  <a:schemeClr val="tx2"/>
                </a:solidFill>
              </a:rPr>
              <a:t>Kd</a:t>
            </a:r>
            <a:r>
              <a:rPr lang="en-GB" sz="1000" dirty="0">
                <a:solidFill>
                  <a:schemeClr val="tx2"/>
                </a:solidFill>
              </a:rPr>
              <a:t>, carfilzomib-dexamethasone; mAb, monoclonal antibody; MM, multiple myeloma; </a:t>
            </a:r>
            <a:r>
              <a:rPr lang="en-GB" sz="1000" dirty="0" err="1">
                <a:solidFill>
                  <a:schemeClr val="tx2"/>
                </a:solidFill>
              </a:rPr>
              <a:t>PCd</a:t>
            </a:r>
            <a:r>
              <a:rPr lang="en-GB" sz="1000" dirty="0">
                <a:solidFill>
                  <a:schemeClr val="tx2"/>
                </a:solidFill>
              </a:rPr>
              <a:t>, pomalidomide-cyclophosphamide-dexamethasone; Pd, pomalidomide-dexamethasone; PI, proteasome inhibitor; S, </a:t>
            </a:r>
            <a:r>
              <a:rPr lang="en-GB" sz="1000" dirty="0" err="1">
                <a:solidFill>
                  <a:schemeClr val="tx2"/>
                </a:solidFill>
              </a:rPr>
              <a:t>selinexor</a:t>
            </a:r>
            <a:r>
              <a:rPr lang="en-GB" sz="1000" dirty="0">
                <a:solidFill>
                  <a:schemeClr val="tx2"/>
                </a:solidFill>
              </a:rPr>
              <a:t>; Sd, Selinexor-dexamethasone; </a:t>
            </a:r>
            <a:r>
              <a:rPr lang="en-GB" sz="1000" dirty="0" err="1">
                <a:solidFill>
                  <a:schemeClr val="tx2"/>
                </a:solidFill>
              </a:rPr>
              <a:t>Vd</a:t>
            </a:r>
            <a:r>
              <a:rPr lang="en-GB" sz="1000" dirty="0">
                <a:solidFill>
                  <a:schemeClr val="tx2"/>
                </a:solidFill>
              </a:rPr>
              <a:t>, bortezomib-dexamethasone; Ven, </a:t>
            </a:r>
            <a:r>
              <a:rPr lang="en-GB" sz="1000" dirty="0" err="1">
                <a:solidFill>
                  <a:schemeClr val="tx2"/>
                </a:solidFill>
              </a:rPr>
              <a:t>venetoclax</a:t>
            </a:r>
            <a:endParaRPr lang="en-GB" sz="1000" dirty="0">
              <a:solidFill>
                <a:schemeClr val="tx2"/>
              </a:solidFill>
            </a:endParaRPr>
          </a:p>
          <a:p>
            <a:r>
              <a:rPr lang="en-GB" sz="1000" dirty="0">
                <a:solidFill>
                  <a:schemeClr val="tx2"/>
                </a:solidFill>
              </a:rPr>
              <a:t>Dimopoulos MA, et al. Ann Oncol. 2021;32:309-322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D81BBA-42F7-621A-DF5C-3192F18D961D}"/>
              </a:ext>
            </a:extLst>
          </p:cNvPr>
          <p:cNvSpPr txBox="1"/>
          <p:nvPr/>
        </p:nvSpPr>
        <p:spPr>
          <a:xfrm>
            <a:off x="7248128" y="5456257"/>
            <a:ext cx="279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Figure adapted from Dimopoulos et al.</a:t>
            </a:r>
            <a:endParaRPr lang="en-GB" sz="1200" i="1" baseline="30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3349CE-2677-1C1B-ED56-C794A0E64FEF}"/>
              </a:ext>
            </a:extLst>
          </p:cNvPr>
          <p:cNvCxnSpPr>
            <a:cxnSpLocks/>
          </p:cNvCxnSpPr>
          <p:nvPr/>
        </p:nvCxnSpPr>
        <p:spPr>
          <a:xfrm>
            <a:off x="2350734" y="2331553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028ADB-FF0F-E10F-F8BE-A621147F2F4A}"/>
              </a:ext>
            </a:extLst>
          </p:cNvPr>
          <p:cNvSpPr txBox="1"/>
          <p:nvPr/>
        </p:nvSpPr>
        <p:spPr>
          <a:xfrm>
            <a:off x="1631504" y="2777342"/>
            <a:ext cx="1438462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Lenalidomide and</a:t>
            </a:r>
            <a:b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bortezomib refractory</a:t>
            </a:r>
          </a:p>
        </p:txBody>
      </p:sp>
      <p:sp>
        <p:nvSpPr>
          <p:cNvPr id="9" name="Rounded Rectangle 37">
            <a:extLst>
              <a:ext uri="{FF2B5EF4-FFF2-40B4-BE49-F238E27FC236}">
                <a16:creationId xmlns:a16="http://schemas.microsoft.com/office/drawing/2014/main" id="{0BDB1260-FB4B-BDC9-E882-D2AD030208E5}"/>
              </a:ext>
            </a:extLst>
          </p:cNvPr>
          <p:cNvSpPr/>
          <p:nvPr/>
        </p:nvSpPr>
        <p:spPr>
          <a:xfrm>
            <a:off x="1865805" y="3915959"/>
            <a:ext cx="969858" cy="905424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DaraKd [I, A]</a:t>
            </a:r>
          </a:p>
          <a:p>
            <a:pPr algn="ctr" defTabSz="914400">
              <a:defRPr/>
            </a:pPr>
            <a:r>
              <a:rPr lang="en-GB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IsaPd </a:t>
            </a: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[I, A]</a:t>
            </a:r>
          </a:p>
          <a:p>
            <a:pPr algn="ctr" defTabSz="914400">
              <a:defRPr/>
            </a:pPr>
            <a:r>
              <a:rPr lang="en-GB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EloPd [II, B]</a:t>
            </a:r>
            <a:endParaRPr kumimoji="0" lang="en-GB" sz="10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IsaKd [I, A]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DaraPd [II, B]</a:t>
            </a:r>
            <a:r>
              <a:rPr kumimoji="0" lang="en-GB" sz="1000" b="0" i="0" u="none" strike="noStrike" kern="1200" cap="none" spc="0" normalizeH="0" baseline="3000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en-GB" sz="10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3F0EDE-E5B9-88B0-D7F8-5CD9F9ACD50B}"/>
              </a:ext>
            </a:extLst>
          </p:cNvPr>
          <p:cNvCxnSpPr>
            <a:cxnSpLocks/>
          </p:cNvCxnSpPr>
          <p:nvPr/>
        </p:nvCxnSpPr>
        <p:spPr>
          <a:xfrm>
            <a:off x="5619394" y="1700808"/>
            <a:ext cx="0" cy="2215151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EAC0096-9ABC-1505-4428-119B2F515C42}"/>
              </a:ext>
            </a:extLst>
          </p:cNvPr>
          <p:cNvSpPr txBox="1"/>
          <p:nvPr/>
        </p:nvSpPr>
        <p:spPr>
          <a:xfrm>
            <a:off x="4868905" y="2777342"/>
            <a:ext cx="1500978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Alternative</a:t>
            </a:r>
            <a:b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(less preferred) options</a:t>
            </a:r>
          </a:p>
        </p:txBody>
      </p:sp>
      <p:sp>
        <p:nvSpPr>
          <p:cNvPr id="12" name="Rounded Rectangle 40">
            <a:extLst>
              <a:ext uri="{FF2B5EF4-FFF2-40B4-BE49-F238E27FC236}">
                <a16:creationId xmlns:a16="http://schemas.microsoft.com/office/drawing/2014/main" id="{753222D1-2219-81EB-C81E-00AB1AF0A52F}"/>
              </a:ext>
            </a:extLst>
          </p:cNvPr>
          <p:cNvSpPr/>
          <p:nvPr/>
        </p:nvSpPr>
        <p:spPr>
          <a:xfrm>
            <a:off x="4994924" y="3915959"/>
            <a:ext cx="1248941" cy="445790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PCd [II, B]</a:t>
            </a:r>
          </a:p>
          <a:p>
            <a:pPr algn="ctr" defTabSz="914400">
              <a:defRPr/>
            </a:pPr>
            <a:r>
              <a:rPr lang="en-GB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Daratumumab </a:t>
            </a: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[I, A]</a:t>
            </a: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D0C1E4C8-24E7-ADF8-864C-E302535EFFC0}"/>
              </a:ext>
            </a:extLst>
          </p:cNvPr>
          <p:cNvSpPr/>
          <p:nvPr/>
        </p:nvSpPr>
        <p:spPr>
          <a:xfrm>
            <a:off x="3929486" y="1531190"/>
            <a:ext cx="3456375" cy="423751"/>
          </a:xfrm>
          <a:prstGeom prst="roundRect">
            <a:avLst>
              <a:gd name="adj" fmla="val 2264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second or subsequent relapse</a:t>
            </a:r>
            <a:endParaRPr kumimoji="0" lang="en-GB" sz="1000" b="1" i="0" u="none" strike="noStrike" kern="1200" cap="none" spc="0" normalizeH="0" baseline="3000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D4AB54-482B-ABB2-4BAF-AA97195A502D}"/>
              </a:ext>
            </a:extLst>
          </p:cNvPr>
          <p:cNvCxnSpPr>
            <a:cxnSpLocks/>
          </p:cNvCxnSpPr>
          <p:nvPr/>
        </p:nvCxnSpPr>
        <p:spPr>
          <a:xfrm>
            <a:off x="3979795" y="2331553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D1B8C2-A638-97B9-DD58-BA75E6636478}"/>
              </a:ext>
            </a:extLst>
          </p:cNvPr>
          <p:cNvSpPr txBox="1"/>
          <p:nvPr/>
        </p:nvSpPr>
        <p:spPr>
          <a:xfrm>
            <a:off x="3215680" y="2777342"/>
            <a:ext cx="1528230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Lenalidomide refractory</a:t>
            </a:r>
          </a:p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PI sensitive</a:t>
            </a:r>
          </a:p>
        </p:txBody>
      </p:sp>
      <p:sp>
        <p:nvSpPr>
          <p:cNvPr id="20" name="Rounded Rectangle 40">
            <a:extLst>
              <a:ext uri="{FF2B5EF4-FFF2-40B4-BE49-F238E27FC236}">
                <a16:creationId xmlns:a16="http://schemas.microsoft.com/office/drawing/2014/main" id="{5BE3561E-F5F5-30D7-00D9-153B9CE4CFF5}"/>
              </a:ext>
            </a:extLst>
          </p:cNvPr>
          <p:cNvSpPr/>
          <p:nvPr/>
        </p:nvSpPr>
        <p:spPr>
          <a:xfrm>
            <a:off x="3494866" y="3915958"/>
            <a:ext cx="969858" cy="1345997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DaraKd [I, A]</a:t>
            </a:r>
          </a:p>
          <a:p>
            <a:pPr algn="ctr" defTabSz="914400">
              <a:defRPr/>
            </a:pPr>
            <a:r>
              <a:rPr lang="en-GB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IsaPd </a:t>
            </a: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[I, A]</a:t>
            </a:r>
          </a:p>
          <a:p>
            <a:pPr algn="ctr" defTabSz="914400">
              <a:defRPr/>
            </a:pPr>
            <a:r>
              <a:rPr lang="en-GB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EloPd [II, B]</a:t>
            </a:r>
            <a:endParaRPr kumimoji="0" lang="en-GB" sz="10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IsaKd [I, A]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DaraPd [II, B]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DaraVd [I, A]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SVd [I, A]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GB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VenVd [I, A]</a:t>
            </a:r>
            <a:r>
              <a:rPr kumimoji="0" lang="en-GB" sz="1000" b="0" i="0" u="none" strike="noStrike" kern="1200" cap="none" spc="0" normalizeH="0" baseline="3000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198095-DCA3-4909-093B-39B8D79E7F3F}"/>
              </a:ext>
            </a:extLst>
          </p:cNvPr>
          <p:cNvCxnSpPr>
            <a:cxnSpLocks/>
          </p:cNvCxnSpPr>
          <p:nvPr/>
        </p:nvCxnSpPr>
        <p:spPr>
          <a:xfrm>
            <a:off x="8880710" y="2331553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40">
            <a:extLst>
              <a:ext uri="{FF2B5EF4-FFF2-40B4-BE49-F238E27FC236}">
                <a16:creationId xmlns:a16="http://schemas.microsoft.com/office/drawing/2014/main" id="{4D97976C-5333-CA15-E923-8F5B9BF6EF22}"/>
              </a:ext>
            </a:extLst>
          </p:cNvPr>
          <p:cNvSpPr/>
          <p:nvPr/>
        </p:nvSpPr>
        <p:spPr>
          <a:xfrm>
            <a:off x="8256240" y="3915958"/>
            <a:ext cx="1248941" cy="288000"/>
          </a:xfrm>
          <a:prstGeom prst="roundRect">
            <a:avLst>
              <a:gd name="adj" fmla="val 22446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trials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DF079C-B553-B90C-D18D-9BC9D348F533}"/>
              </a:ext>
            </a:extLst>
          </p:cNvPr>
          <p:cNvCxnSpPr>
            <a:cxnSpLocks/>
          </p:cNvCxnSpPr>
          <p:nvPr/>
        </p:nvCxnSpPr>
        <p:spPr>
          <a:xfrm>
            <a:off x="7337848" y="2331553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BA92BF-97BB-D0E1-9580-9B40898363C3}"/>
              </a:ext>
            </a:extLst>
          </p:cNvPr>
          <p:cNvSpPr txBox="1"/>
          <p:nvPr/>
        </p:nvSpPr>
        <p:spPr>
          <a:xfrm>
            <a:off x="6528048" y="2777342"/>
            <a:ext cx="1619601" cy="48820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triple-class refractory</a:t>
            </a:r>
            <a:br>
              <a:rPr kumimoji="0" lang="en-GB" sz="1000" b="1" i="0" u="none" strike="noStrike" kern="1200" cap="none" spc="0" normalizeH="0" baseline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(Pls, IMiDs and</a:t>
            </a:r>
            <a:br>
              <a:rPr kumimoji="0" lang="en-GB" sz="1000" b="1" i="0" u="none" strike="noStrike" kern="1200" cap="none" spc="0" normalizeH="0" baseline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mAbs against CD38)</a:t>
            </a:r>
          </a:p>
        </p:txBody>
      </p:sp>
      <p:sp>
        <p:nvSpPr>
          <p:cNvPr id="25" name="Rounded Rectangle 40">
            <a:extLst>
              <a:ext uri="{FF2B5EF4-FFF2-40B4-BE49-F238E27FC236}">
                <a16:creationId xmlns:a16="http://schemas.microsoft.com/office/drawing/2014/main" id="{90DBAD51-D77B-FC1F-6C27-D8E941371F12}"/>
              </a:ext>
            </a:extLst>
          </p:cNvPr>
          <p:cNvSpPr/>
          <p:nvPr/>
        </p:nvSpPr>
        <p:spPr>
          <a:xfrm>
            <a:off x="6713378" y="3915958"/>
            <a:ext cx="1248941" cy="593161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 [II, B]</a:t>
            </a:r>
          </a:p>
          <a:p>
            <a:pPr algn="ctr" defTabSz="914400">
              <a:defRPr/>
            </a:pPr>
            <a:r>
              <a:rPr lang="en-GB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Belantamab mafodotin </a:t>
            </a: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[II, B]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DA8129-894F-D69F-6539-061A4C7670F8}"/>
              </a:ext>
            </a:extLst>
          </p:cNvPr>
          <p:cNvCxnSpPr>
            <a:cxnSpLocks/>
          </p:cNvCxnSpPr>
          <p:nvPr/>
        </p:nvCxnSpPr>
        <p:spPr>
          <a:xfrm>
            <a:off x="2342307" y="2331553"/>
            <a:ext cx="6547693" cy="0"/>
          </a:xfrm>
          <a:prstGeom prst="line">
            <a:avLst/>
          </a:prstGeom>
          <a:ln w="19050">
            <a:solidFill>
              <a:srgbClr val="505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5012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99AEF368-6CAC-2DF8-0301-62A347AC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altLang="it-IT"/>
              <a:t>Third-line treatment Poma-based: </a:t>
            </a:r>
            <a:br>
              <a:rPr lang="en-GB" altLang="it-IT"/>
            </a:br>
            <a:r>
              <a:rPr lang="en-GB" altLang="it-IT" sz="2400">
                <a:solidFill>
                  <a:schemeClr val="accent1"/>
                </a:solidFill>
              </a:rPr>
              <a:t>E</a:t>
            </a:r>
            <a:r>
              <a:rPr lang="en-GB" altLang="it-IT" sz="2400" cap="none">
                <a:solidFill>
                  <a:schemeClr val="accent1"/>
                </a:solidFill>
              </a:rPr>
              <a:t>lo-</a:t>
            </a:r>
            <a:r>
              <a:rPr lang="en-GB" altLang="it-IT" sz="2400">
                <a:solidFill>
                  <a:schemeClr val="accent1"/>
                </a:solidFill>
              </a:rPr>
              <a:t>P</a:t>
            </a:r>
            <a:r>
              <a:rPr lang="en-GB" altLang="it-IT" sz="2400" cap="none">
                <a:solidFill>
                  <a:schemeClr val="accent1"/>
                </a:solidFill>
              </a:rPr>
              <a:t>d, </a:t>
            </a:r>
            <a:r>
              <a:rPr lang="en-GB" altLang="it-IT" sz="2400">
                <a:solidFill>
                  <a:schemeClr val="accent1"/>
                </a:solidFill>
              </a:rPr>
              <a:t>I</a:t>
            </a:r>
            <a:r>
              <a:rPr lang="en-GB" altLang="it-IT" sz="2400" cap="none">
                <a:solidFill>
                  <a:schemeClr val="accent1"/>
                </a:solidFill>
              </a:rPr>
              <a:t>sa-</a:t>
            </a:r>
            <a:r>
              <a:rPr lang="en-GB" altLang="it-IT" sz="2400">
                <a:solidFill>
                  <a:schemeClr val="accent1"/>
                </a:solidFill>
              </a:rPr>
              <a:t>P</a:t>
            </a:r>
            <a:r>
              <a:rPr lang="en-GB" altLang="it-IT" sz="2400" cap="none">
                <a:solidFill>
                  <a:schemeClr val="accent1"/>
                </a:solidFill>
              </a:rPr>
              <a:t>d, </a:t>
            </a:r>
            <a:r>
              <a:rPr lang="en-GB" altLang="it-IT" sz="2400">
                <a:solidFill>
                  <a:schemeClr val="accent1"/>
                </a:solidFill>
              </a:rPr>
              <a:t>D</a:t>
            </a:r>
            <a:r>
              <a:rPr lang="en-GB" altLang="it-IT" sz="2400" cap="none">
                <a:solidFill>
                  <a:schemeClr val="accent1"/>
                </a:solidFill>
              </a:rPr>
              <a:t>ara-</a:t>
            </a:r>
            <a:r>
              <a:rPr lang="en-GB" altLang="it-IT" sz="2400">
                <a:solidFill>
                  <a:schemeClr val="accent1"/>
                </a:solidFill>
              </a:rPr>
              <a:t>P</a:t>
            </a:r>
            <a:r>
              <a:rPr lang="en-GB" altLang="it-IT" sz="2400" cap="none">
                <a:solidFill>
                  <a:schemeClr val="accent1"/>
                </a:solidFill>
              </a:rPr>
              <a:t>d – STUDY RESULTS</a:t>
            </a:r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B7CA71-A7FB-EC04-02CA-F3AC0B87330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GB" sz="1000" dirty="0">
                <a:solidFill>
                  <a:schemeClr val="tx2"/>
                </a:solidFill>
              </a:rPr>
              <a:t>AE, adverse event; CR, complete response; Dara-Pd, daratumumab, pomalidomide and dexamethasone; Elo-Pd, elotuzumab, pomalidomide and dexamethasone; FISH, fluorescent in-situ hybridisation; gr, grade; HR, hazard ratio; IRR, infusion-related reaction; Isa-Pd, isatuximab, pomalidomide and dexamethasone; </a:t>
            </a:r>
            <a:r>
              <a:rPr lang="en-GB" sz="1000" dirty="0" err="1">
                <a:solidFill>
                  <a:schemeClr val="tx2"/>
                </a:solidFill>
              </a:rPr>
              <a:t>lena</a:t>
            </a:r>
            <a:r>
              <a:rPr lang="en-GB" sz="1000" dirty="0">
                <a:solidFill>
                  <a:schemeClr val="tx2"/>
                </a:solidFill>
              </a:rPr>
              <a:t>, lenalidomide; MRD, minimal residual disease; </a:t>
            </a:r>
            <a:br>
              <a:rPr lang="en-GB" sz="1000" dirty="0">
                <a:solidFill>
                  <a:schemeClr val="tx2"/>
                </a:solidFill>
              </a:rPr>
            </a:br>
            <a:r>
              <a:rPr lang="en-GB" sz="1000" dirty="0">
                <a:solidFill>
                  <a:schemeClr val="tx2"/>
                </a:solidFill>
              </a:rPr>
              <a:t>ORR, overall response rate; PFS, progression-free survival; PI proteosome inhibitor; Poma, pomalidomide</a:t>
            </a:r>
          </a:p>
          <a:p>
            <a:r>
              <a:rPr lang="en-GB" sz="1000" dirty="0">
                <a:solidFill>
                  <a:schemeClr val="tx2"/>
                </a:solidFill>
              </a:rPr>
              <a:t>Dimopoulos MA, et al. N </a:t>
            </a:r>
            <a:r>
              <a:rPr lang="en-GB" sz="1000" dirty="0" err="1">
                <a:solidFill>
                  <a:schemeClr val="tx2"/>
                </a:solidFill>
              </a:rPr>
              <a:t>Engl</a:t>
            </a:r>
            <a:r>
              <a:rPr lang="en-GB" sz="1000" dirty="0">
                <a:solidFill>
                  <a:schemeClr val="tx2"/>
                </a:solidFill>
              </a:rPr>
              <a:t> J Med. 2018;379:1811-1822; Attal M, et al. Lancet. 2019;394:2096-2107; Dimopoulos MA, et al. Lancet Oncol. 2021;22:801-812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5533B5-2F78-1C6C-9204-066A8C9EE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922700"/>
              </p:ext>
            </p:extLst>
          </p:nvPr>
        </p:nvGraphicFramePr>
        <p:xfrm>
          <a:off x="620183" y="1124744"/>
          <a:ext cx="10677739" cy="4745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4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6062">
                  <a:extLst>
                    <a:ext uri="{9D8B030D-6E8A-4147-A177-3AD203B41FA5}">
                      <a16:colId xmlns:a16="http://schemas.microsoft.com/office/drawing/2014/main" val="447423446"/>
                    </a:ext>
                  </a:extLst>
                </a:gridCol>
              </a:tblGrid>
              <a:tr h="366956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2873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Eloquent-3 Elo-Pd arm</a:t>
                      </a:r>
                      <a:endParaRPr kumimoji="0" lang="nl-BE" sz="1050" b="1" i="0" u="none" strike="noStrike" cap="none" normalizeH="0" baseline="3000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ICARIA Isa-Pd arm</a:t>
                      </a:r>
                      <a:endParaRPr kumimoji="0" lang="nl-BE" sz="1050" b="1" i="0" u="none" strike="noStrike" cap="none" normalizeH="0" baseline="3000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2873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APOLLO Dara-Pd arm</a:t>
                      </a:r>
                      <a:endParaRPr kumimoji="0" lang="nl-BE" sz="1050" u="none" strike="noStrike" cap="none" normalizeH="0" baseline="3000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744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prior lines of therapy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744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lenalidomide, % 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744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Lenalidomide refractory, %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744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refractory, %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744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refractory (lena + PI), %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extLst>
                  <a:ext uri="{0D108BD9-81ED-4DB2-BD59-A6C34878D82A}">
                    <a16:rowId xmlns:a16="http://schemas.microsoft.com/office/drawing/2014/main" val="2091966165"/>
                  </a:ext>
                </a:extLst>
              </a:tr>
              <a:tr h="218776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62F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kumimoji="0" lang="nl-BE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F62F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PFS</a:t>
                      </a:r>
                      <a:r>
                        <a:rPr kumimoji="0" lang="nl-BE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nl-BE" sz="105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BE" sz="105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endParaRPr kumimoji="0" lang="nl-BE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2873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rgbClr val="F62F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rgbClr val="F62F4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rgbClr val="F62F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rgbClr val="F62F4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2873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rgbClr val="F62F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rgbClr val="F62F4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extLst>
                  <a:ext uri="{0D108BD9-81ED-4DB2-BD59-A6C34878D82A}">
                    <a16:rowId xmlns:a16="http://schemas.microsoft.com/office/drawing/2014/main" val="665231538"/>
                  </a:ext>
                </a:extLst>
              </a:tr>
              <a:tr h="266593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for PFS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 (p=0.0078)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 (p=0.001)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(p=0.0018)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extLst>
                  <a:ext uri="{0D108BD9-81ED-4DB2-BD59-A6C34878D82A}">
                    <a16:rowId xmlns:a16="http://schemas.microsoft.com/office/drawing/2014/main" val="1359008774"/>
                  </a:ext>
                </a:extLst>
              </a:tr>
              <a:tr h="218744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rgbClr val="F62F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 in len-refractory patients</a:t>
                      </a: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months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rgbClr val="F62F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rgbClr val="F62F4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rgbClr val="F62F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 (HR 0.59)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rgbClr val="F62F4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rgbClr val="F62F4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 (HR 0.66)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rgbClr val="F62F4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extLst>
                  <a:ext uri="{0D108BD9-81ED-4DB2-BD59-A6C34878D82A}">
                    <a16:rowId xmlns:a16="http://schemas.microsoft.com/office/drawing/2014/main" val="1232146360"/>
                  </a:ext>
                </a:extLst>
              </a:tr>
              <a:tr h="218776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 in double-refractory patients, months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 (HR 0.56)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 (HR 0.58)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 (HR 0.74)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extLst>
                  <a:ext uri="{0D108BD9-81ED-4DB2-BD59-A6C34878D82A}">
                    <a16:rowId xmlns:a16="http://schemas.microsoft.com/office/drawing/2014/main" val="2675289869"/>
                  </a:ext>
                </a:extLst>
              </a:tr>
              <a:tr h="218776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for PFS in high-risk FISH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extLst>
                  <a:ext uri="{0D108BD9-81ED-4DB2-BD59-A6C34878D82A}">
                    <a16:rowId xmlns:a16="http://schemas.microsoft.com/office/drawing/2014/main" val="2014893491"/>
                  </a:ext>
                </a:extLst>
              </a:tr>
              <a:tr h="218776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ORR, %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extLst>
                  <a:ext uri="{0D108BD9-81ED-4DB2-BD59-A6C34878D82A}">
                    <a16:rowId xmlns:a16="http://schemas.microsoft.com/office/drawing/2014/main" val="656539033"/>
                  </a:ext>
                </a:extLst>
              </a:tr>
              <a:tr h="218776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 rate, %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(MRD neg 5%)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(MRD neg 9%)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5" marR="76555" marT="38252" marB="38252" horzOverflow="overflow"/>
                </a:tc>
                <a:extLst>
                  <a:ext uri="{0D108BD9-81ED-4DB2-BD59-A6C34878D82A}">
                    <a16:rowId xmlns:a16="http://schemas.microsoft.com/office/drawing/2014/main" val="3560273421"/>
                  </a:ext>
                </a:extLst>
              </a:tr>
              <a:tr h="503256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Haematologic toxicity (gr 3–4), %</a:t>
                      </a:r>
                    </a:p>
                    <a:p>
                      <a:pPr marL="171450" marR="0" lvl="0" indent="-17145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Neutropaenia</a:t>
                      </a:r>
                    </a:p>
                    <a:p>
                      <a:pPr marL="171450" marR="0" lvl="0" indent="-17145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Thrombocytopaenia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05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05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05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extLst>
                  <a:ext uri="{0D108BD9-81ED-4DB2-BD59-A6C34878D82A}">
                    <a16:rowId xmlns:a16="http://schemas.microsoft.com/office/drawing/2014/main" val="3042241145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Non-hematological (gr 3–4), %</a:t>
                      </a:r>
                    </a:p>
                    <a:p>
                      <a:pPr marL="171450" marR="0" lvl="0" indent="-17145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 (all grades)</a:t>
                      </a:r>
                    </a:p>
                    <a:p>
                      <a:pPr marL="171450" marR="0" lvl="0" indent="-17145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Infections</a:t>
                      </a:r>
                    </a:p>
                    <a:p>
                      <a:pPr marL="171450" marR="0" lvl="0" indent="-17145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Pneumonia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BE" sz="105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05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(3% gr 3–4) 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available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BE" sz="105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0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nl-BE" sz="105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extLst>
                  <a:ext uri="{0D108BD9-81ED-4DB2-BD59-A6C34878D82A}">
                    <a16:rowId xmlns:a16="http://schemas.microsoft.com/office/drawing/2014/main" val="3725145885"/>
                  </a:ext>
                </a:extLst>
              </a:tr>
              <a:tr h="218776">
                <a:tc>
                  <a:txBody>
                    <a:bodyPr/>
                    <a:lstStyle/>
                    <a:p>
                      <a:pPr marL="0" marR="0" lvl="0" indent="0" algn="l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discontinuation due to Aes, %</a:t>
                      </a:r>
                      <a:endParaRPr kumimoji="0" lang="nl-BE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vs 24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vs 13</a:t>
                      </a:r>
                      <a:endParaRPr kumimoji="0" lang="nl-BE" sz="105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nl-BE" sz="105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</a:t>
                      </a:r>
                      <a:r>
                        <a:rPr kumimoji="0" lang="nl-BE" sz="10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kumimoji="0" lang="nl-BE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552" marR="76552" marT="38268" marB="38268" horzOverflow="overflow"/>
                </a:tc>
                <a:extLst>
                  <a:ext uri="{0D108BD9-81ED-4DB2-BD59-A6C34878D82A}">
                    <a16:rowId xmlns:a16="http://schemas.microsoft.com/office/drawing/2014/main" val="206373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89034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06D950C-154D-FBA8-4128-15D30E6876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GB" dirty="0"/>
              <a:t>Limited effective treatment options for </a:t>
            </a:r>
            <a:r>
              <a:rPr lang="en-GB" b="1" dirty="0">
                <a:solidFill>
                  <a:schemeClr val="accent1"/>
                </a:solidFill>
              </a:rPr>
              <a:t>early relapsed double- </a:t>
            </a:r>
            <a:r>
              <a:rPr lang="en-GB" dirty="0"/>
              <a:t>and </a:t>
            </a:r>
            <a:r>
              <a:rPr lang="en-GB" b="1" dirty="0">
                <a:solidFill>
                  <a:schemeClr val="accent1"/>
                </a:solidFill>
              </a:rPr>
              <a:t>triple-refractory patients</a:t>
            </a:r>
            <a:r>
              <a:rPr lang="en-GB" baseline="30000" dirty="0">
                <a:solidFill>
                  <a:schemeClr val="accent1"/>
                </a:solidFill>
              </a:rPr>
              <a:t>1</a:t>
            </a:r>
          </a:p>
          <a:p>
            <a:pPr>
              <a:spcAft>
                <a:spcPts val="1600"/>
              </a:spcAft>
            </a:pPr>
            <a:r>
              <a:rPr lang="en-GB" dirty="0"/>
              <a:t>Due to patient attrition at each </a:t>
            </a:r>
            <a:r>
              <a:rPr lang="en-GB" dirty="0" err="1"/>
              <a:t>LoT</a:t>
            </a:r>
            <a:r>
              <a:rPr lang="en-GB" dirty="0"/>
              <a:t>, a substantial proportion of patients do not progress to third-line treatment</a:t>
            </a:r>
            <a:r>
              <a:rPr lang="en-GB" baseline="30000" dirty="0"/>
              <a:t>2</a:t>
            </a:r>
            <a:endParaRPr lang="en-GB" dirty="0"/>
          </a:p>
          <a:p>
            <a:pPr>
              <a:spcAft>
                <a:spcPts val="1600"/>
              </a:spcAft>
            </a:pPr>
            <a:r>
              <a:rPr lang="en-GB" dirty="0"/>
              <a:t>Limited effective treatment options for </a:t>
            </a:r>
            <a:r>
              <a:rPr lang="en-GB" b="1" dirty="0">
                <a:solidFill>
                  <a:schemeClr val="accent1"/>
                </a:solidFill>
              </a:rPr>
              <a:t>transplant-ineligible patients relapsing during </a:t>
            </a:r>
            <a:r>
              <a:rPr lang="en-GB" dirty="0"/>
              <a:t>or </a:t>
            </a:r>
            <a:r>
              <a:rPr lang="en-GB" b="1" dirty="0">
                <a:solidFill>
                  <a:schemeClr val="accent1"/>
                </a:solidFill>
              </a:rPr>
              <a:t>after Dara-Rd</a:t>
            </a:r>
            <a:r>
              <a:rPr lang="en-GB" dirty="0"/>
              <a:t>, including disappointing results with Dara re-treatment</a:t>
            </a:r>
            <a:r>
              <a:rPr lang="en-GB" baseline="30000" dirty="0"/>
              <a:t>3,4</a:t>
            </a:r>
          </a:p>
          <a:p>
            <a:pPr>
              <a:spcAft>
                <a:spcPts val="1600"/>
              </a:spcAft>
            </a:pPr>
            <a:r>
              <a:rPr lang="en-GB" b="1" dirty="0">
                <a:solidFill>
                  <a:schemeClr val="accent1"/>
                </a:solidFill>
              </a:rPr>
              <a:t>Lack of clear standard of care </a:t>
            </a:r>
            <a:r>
              <a:rPr lang="en-GB" dirty="0"/>
              <a:t>on the </a:t>
            </a:r>
            <a:r>
              <a:rPr lang="en-GB" b="1" dirty="0">
                <a:solidFill>
                  <a:schemeClr val="accent1"/>
                </a:solidFill>
              </a:rPr>
              <a:t>use</a:t>
            </a:r>
            <a:r>
              <a:rPr lang="en-GB" dirty="0">
                <a:solidFill>
                  <a:schemeClr val="accent1"/>
                </a:solidFill>
              </a:rPr>
              <a:t>, </a:t>
            </a:r>
            <a:r>
              <a:rPr lang="en-GB" b="1" dirty="0">
                <a:solidFill>
                  <a:schemeClr val="accent1"/>
                </a:solidFill>
              </a:rPr>
              <a:t>combination</a:t>
            </a:r>
            <a:r>
              <a:rPr lang="en-GB" dirty="0">
                <a:solidFill>
                  <a:schemeClr val="accent1"/>
                </a:solidFill>
              </a:rPr>
              <a:t> and </a:t>
            </a:r>
            <a:r>
              <a:rPr lang="en-GB" b="1" dirty="0">
                <a:solidFill>
                  <a:schemeClr val="accent1"/>
                </a:solidFill>
              </a:rPr>
              <a:t>sequencing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of the growing number of </a:t>
            </a:r>
            <a:r>
              <a:rPr lang="en-GB" b="1" dirty="0">
                <a:solidFill>
                  <a:schemeClr val="accent1"/>
                </a:solidFill>
              </a:rPr>
              <a:t>MM treatment options</a:t>
            </a:r>
            <a:r>
              <a:rPr lang="en-GB" dirty="0"/>
              <a:t>, complicated by the heterogeneity of this population</a:t>
            </a:r>
            <a:r>
              <a:rPr lang="en-GB" baseline="30000" dirty="0"/>
              <a:t>5,6</a:t>
            </a:r>
          </a:p>
          <a:p>
            <a:pPr>
              <a:spcAft>
                <a:spcPts val="1600"/>
              </a:spcAft>
            </a:pPr>
            <a:r>
              <a:rPr lang="en-GB" dirty="0"/>
              <a:t>Issues with </a:t>
            </a:r>
            <a:r>
              <a:rPr lang="en-GB" b="1" dirty="0">
                <a:solidFill>
                  <a:schemeClr val="accent1"/>
                </a:solidFill>
              </a:rPr>
              <a:t>access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/>
              <a:t>(approval and cost) to </a:t>
            </a:r>
            <a:r>
              <a:rPr lang="en-GB" b="1" dirty="0">
                <a:solidFill>
                  <a:schemeClr val="accent1"/>
                </a:solidFill>
              </a:rPr>
              <a:t>novel immunotherapies </a:t>
            </a:r>
            <a:r>
              <a:rPr lang="en-GB" dirty="0"/>
              <a:t>in many countries</a:t>
            </a:r>
            <a:r>
              <a:rPr lang="en-GB" baseline="30000" dirty="0"/>
              <a:t>7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/>
              <a:t>Current unmet needs in early R/R setting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C1C278-5777-26A1-8D95-D170F4E322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093296"/>
            <a:ext cx="10180339" cy="365125"/>
          </a:xfrm>
        </p:spPr>
        <p:txBody>
          <a:bodyPr/>
          <a:lstStyle/>
          <a:p>
            <a:r>
              <a:rPr lang="en-GB" dirty="0"/>
              <a:t>Dara, </a:t>
            </a:r>
            <a:r>
              <a:rPr lang="en-GB" dirty="0">
                <a:solidFill>
                  <a:schemeClr val="tx2"/>
                </a:solidFill>
              </a:rPr>
              <a:t>daratumumab; </a:t>
            </a:r>
            <a:r>
              <a:rPr lang="en-GB" dirty="0" err="1">
                <a:solidFill>
                  <a:schemeClr val="tx2"/>
                </a:solidFill>
              </a:rPr>
              <a:t>LoT</a:t>
            </a:r>
            <a:r>
              <a:rPr lang="en-GB" dirty="0">
                <a:solidFill>
                  <a:schemeClr val="tx2"/>
                </a:solidFill>
              </a:rPr>
              <a:t>, line of therapy; MM, multiple myeloma; Rd, lenalidomide and dexamethasone; R/R, relapsed/refractory</a:t>
            </a:r>
          </a:p>
          <a:p>
            <a:pPr algn="l"/>
            <a:r>
              <a:rPr lang="da-DK" b="0" i="0" u="none" strike="noStrike" baseline="0" dirty="0"/>
              <a:t>1. Kastritis E, et al. Blood 2022;139(19):2904–2917; 2. Fonseca R, et al. BMC Cancer 2020;20:1087; </a:t>
            </a:r>
            <a:r>
              <a:rPr lang="en-GB" b="0" i="0" u="none" strike="noStrike" baseline="0" dirty="0"/>
              <a:t>3. </a:t>
            </a:r>
            <a:r>
              <a:rPr lang="en-GB" b="0" i="0" u="none" strike="noStrike" baseline="0" dirty="0" err="1"/>
              <a:t>Dimopoulos</a:t>
            </a:r>
            <a:r>
              <a:rPr lang="en-GB" b="0" i="0" u="none" strike="noStrike" baseline="0" dirty="0"/>
              <a:t> MA, et al. Ann Oncol 2021;32(3):309–322; 4. </a:t>
            </a:r>
            <a:r>
              <a:rPr lang="en-GB" b="0" i="0" u="none" strike="noStrike" baseline="0" dirty="0" err="1"/>
              <a:t>Kastritis</a:t>
            </a:r>
            <a:r>
              <a:rPr lang="en-GB" b="0" i="0" u="none" strike="noStrike" baseline="0" dirty="0"/>
              <a:t> E et al. Abstract #3256. ASH Annual Meeting 2022; 5. </a:t>
            </a:r>
            <a:r>
              <a:rPr lang="en-GB" b="0" i="0" u="none" strike="noStrike" baseline="0" dirty="0" err="1"/>
              <a:t>Mateos</a:t>
            </a:r>
            <a:r>
              <a:rPr lang="en-GB" b="0" i="0" u="none" strike="noStrike" baseline="0" dirty="0"/>
              <a:t> MV, et </a:t>
            </a:r>
            <a:r>
              <a:rPr lang="nl-NL" b="0" i="0" u="none" strike="noStrike" baseline="0" dirty="0"/>
              <a:t>al. </a:t>
            </a:r>
            <a:r>
              <a:rPr lang="nl-NL" b="0" i="0" u="none" strike="noStrike" baseline="0" dirty="0" err="1"/>
              <a:t>Leukemia</a:t>
            </a:r>
            <a:r>
              <a:rPr lang="nl-NL" b="0" i="0" u="none" strike="noStrike" baseline="0" dirty="0"/>
              <a:t> 2022;36:1371‒1376; 6. </a:t>
            </a:r>
            <a:r>
              <a:rPr lang="nl-NL" b="0" i="0" u="none" strike="noStrike" baseline="0" dirty="0" err="1"/>
              <a:t>Ntanasis-Stathopoulos</a:t>
            </a:r>
            <a:r>
              <a:rPr lang="nl-NL" b="0" i="0" u="none" strike="noStrike" baseline="0" dirty="0"/>
              <a:t> I, et al. </a:t>
            </a:r>
            <a:r>
              <a:rPr lang="nl-NL" b="0" i="0" u="none" strike="noStrike" baseline="0" dirty="0" err="1"/>
              <a:t>Clin</a:t>
            </a:r>
            <a:r>
              <a:rPr lang="nl-NL" b="0" i="0" u="none" strike="noStrike" baseline="0" dirty="0"/>
              <a:t> </a:t>
            </a:r>
            <a:r>
              <a:rPr lang="nl-NL" b="0" i="0" u="none" strike="noStrike" baseline="0" dirty="0" err="1"/>
              <a:t>Lymphoma</a:t>
            </a:r>
            <a:r>
              <a:rPr lang="nl-NL" b="0" i="0" u="none" strike="noStrike" baseline="0" dirty="0"/>
              <a:t> </a:t>
            </a:r>
            <a:r>
              <a:rPr lang="nl-NL" b="0" i="0" u="none" strike="noStrike" baseline="0" dirty="0" err="1"/>
              <a:t>Myeloma</a:t>
            </a:r>
            <a:r>
              <a:rPr lang="nl-NL" b="0" i="0" u="none" strike="noStrike" baseline="0" dirty="0"/>
              <a:t> Leuk 2021;21(6):379–385. 7. </a:t>
            </a:r>
            <a:r>
              <a:rPr lang="nl-NL" b="0" i="0" u="none" strike="noStrike" baseline="0" dirty="0" err="1"/>
              <a:t>Bhatt</a:t>
            </a:r>
            <a:r>
              <a:rPr lang="nl-NL" b="0" i="0" u="none" strike="noStrike" baseline="0" dirty="0"/>
              <a:t> P, et al. </a:t>
            </a:r>
            <a:r>
              <a:rPr lang="it-IT" b="0" i="0" u="none" strike="noStrike" baseline="0" dirty="0" err="1"/>
              <a:t>Curr</a:t>
            </a:r>
            <a:r>
              <a:rPr lang="it-IT" b="0" i="0" u="none" strike="noStrike" baseline="0" dirty="0"/>
              <a:t> </a:t>
            </a:r>
            <a:r>
              <a:rPr lang="it-IT" b="0" i="0" u="none" strike="noStrike" baseline="0" dirty="0" err="1"/>
              <a:t>Oncol</a:t>
            </a:r>
            <a:r>
              <a:rPr lang="it-IT" b="0" i="0" u="none" strike="noStrike" baseline="0" dirty="0"/>
              <a:t> 2023;30(2):2322–2347; 8. Mateos MV, et al. Blood 2020:136(1):22–23; 9. </a:t>
            </a:r>
            <a:r>
              <a:rPr lang="it-IT" b="0" i="0" u="none" strike="noStrike" baseline="0" dirty="0" err="1"/>
              <a:t>Zamanillo</a:t>
            </a:r>
            <a:r>
              <a:rPr lang="it-IT" b="0" i="0" u="none" strike="noStrike" baseline="0" dirty="0"/>
              <a:t> I, et al. Blood 2024;143(20):2029–2036.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682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sz="3100" dirty="0"/>
              <a:t>addressing the unmet needs in early RRMM</a:t>
            </a:r>
            <a:br>
              <a:rPr lang="en-GB" dirty="0"/>
            </a:br>
            <a:r>
              <a:rPr lang="en-GB" sz="2000" dirty="0" err="1">
                <a:solidFill>
                  <a:schemeClr val="accent1"/>
                </a:solidFill>
              </a:rPr>
              <a:t>selinexor</a:t>
            </a:r>
            <a:r>
              <a:rPr lang="en-GB" sz="2000" dirty="0">
                <a:solidFill>
                  <a:schemeClr val="accent1"/>
                </a:solidFill>
              </a:rPr>
              <a:t> is approved from second line onwards</a:t>
            </a:r>
            <a:endParaRPr lang="en-GB" sz="27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C8097-4DB3-383E-9EFB-99E58C5453E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US" dirty="0"/>
              <a:t>▼ This medicinal product is subject to additional monitoring. This will allow quick identification of new safety information. Healthcare professionals are asked to report any suspected adverse reactions.</a:t>
            </a:r>
          </a:p>
          <a:p>
            <a:r>
              <a:rPr lang="en-US" dirty="0"/>
              <a:t>MM, multiple myeloma; RR, relapsed/refractory</a:t>
            </a:r>
          </a:p>
          <a:p>
            <a:r>
              <a:rPr lang="en-US" dirty="0"/>
              <a:t>Hernández-Rivas JÁ, et al. </a:t>
            </a:r>
            <a:r>
              <a:rPr lang="en-US" dirty="0" err="1"/>
              <a:t>Biomark</a:t>
            </a:r>
            <a:r>
              <a:rPr lang="en-US" dirty="0"/>
              <a:t> Res. 2022:10(1)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14B77-81BA-295B-E509-4A6C45C6ACF6}"/>
              </a:ext>
            </a:extLst>
          </p:cNvPr>
          <p:cNvSpPr txBox="1"/>
          <p:nvPr/>
        </p:nvSpPr>
        <p:spPr>
          <a:xfrm>
            <a:off x="3661890" y="3347245"/>
            <a:ext cx="3586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Novel strategies for R/R 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42B37-509E-BCF7-0BD3-D458A921CD83}"/>
              </a:ext>
            </a:extLst>
          </p:cNvPr>
          <p:cNvSpPr txBox="1"/>
          <p:nvPr/>
        </p:nvSpPr>
        <p:spPr>
          <a:xfrm>
            <a:off x="4469803" y="2254082"/>
            <a:ext cx="19704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Selective inhibitors of </a:t>
            </a:r>
          </a:p>
          <a:p>
            <a:pPr algn="ctr"/>
            <a:r>
              <a:rPr lang="en-US" sz="13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nuclear export 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</a:t>
            </a:r>
            <a:r>
              <a:rPr lang="en-US" sz="12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selinexor</a:t>
            </a: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57EC4-B829-4606-FF79-E3F77F5CC924}"/>
              </a:ext>
            </a:extLst>
          </p:cNvPr>
          <p:cNvSpPr txBox="1"/>
          <p:nvPr/>
        </p:nvSpPr>
        <p:spPr>
          <a:xfrm>
            <a:off x="7834326" y="2500859"/>
            <a:ext cx="2371162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Bispecific antibodies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(▼ </a:t>
            </a:r>
            <a:r>
              <a:rPr lang="en-US" sz="12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teclistamab</a:t>
            </a: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linvoseltamab</a:t>
            </a: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(▼ </a:t>
            </a:r>
            <a:r>
              <a:rPr lang="en-US" sz="12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elranatamab</a:t>
            </a: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talquetamab</a:t>
            </a: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cevostamab</a:t>
            </a: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76B8F9-5400-804C-94E9-2B1D79CA9876}"/>
              </a:ext>
            </a:extLst>
          </p:cNvPr>
          <p:cNvSpPr txBox="1"/>
          <p:nvPr/>
        </p:nvSpPr>
        <p:spPr>
          <a:xfrm>
            <a:off x="7931308" y="4797152"/>
            <a:ext cx="21771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Antibody-drug conjugate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</a:t>
            </a:r>
            <a:r>
              <a:rPr lang="en-US" sz="12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belantamab</a:t>
            </a: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mafodotin</a:t>
            </a: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1CAF13-EF48-EA9D-E3A6-BF4B30E0156F}"/>
              </a:ext>
            </a:extLst>
          </p:cNvPr>
          <p:cNvSpPr txBox="1"/>
          <p:nvPr/>
        </p:nvSpPr>
        <p:spPr>
          <a:xfrm>
            <a:off x="4705316" y="5112186"/>
            <a:ext cx="14993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Alkylating Agent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</a:t>
            </a:r>
            <a:r>
              <a:rPr lang="en-US" sz="12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melflufen</a:t>
            </a: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FEE2EF-FD1B-C27F-C719-369517E84D5D}"/>
              </a:ext>
            </a:extLst>
          </p:cNvPr>
          <p:cNvSpPr txBox="1"/>
          <p:nvPr/>
        </p:nvSpPr>
        <p:spPr>
          <a:xfrm>
            <a:off x="1343472" y="2685525"/>
            <a:ext cx="144783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Cellular therapy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</a:t>
            </a: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ide-</a:t>
            </a:r>
            <a:r>
              <a:rPr lang="en-US" sz="12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cel</a:t>
            </a:r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</a:t>
            </a:r>
            <a:b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200" b="1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cilta-cel</a:t>
            </a: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D8BBA0-8356-0669-D5C1-77E5F8A02268}"/>
              </a:ext>
            </a:extLst>
          </p:cNvPr>
          <p:cNvSpPr txBox="1"/>
          <p:nvPr/>
        </p:nvSpPr>
        <p:spPr>
          <a:xfrm>
            <a:off x="725514" y="4648140"/>
            <a:ext cx="26837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err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Cereblon</a:t>
            </a:r>
            <a:r>
              <a:rPr lang="en-US" sz="13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E3 ligase modulators </a:t>
            </a:r>
          </a:p>
          <a:p>
            <a:pPr algn="ctr"/>
            <a:r>
              <a:rPr lang="en-US" sz="13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</a:t>
            </a:r>
            <a:r>
              <a:rPr lang="en-US" sz="1300" b="1" dirty="0" err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CELMoDs</a:t>
            </a:r>
            <a:r>
              <a:rPr lang="en-US" sz="13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iberdomide</a:t>
            </a:r>
            <a:r>
              <a:rPr lang="en-US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, CC-92480)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F9A97A3-62BF-8E01-2466-C1A4DB687F98}"/>
              </a:ext>
            </a:extLst>
          </p:cNvPr>
          <p:cNvSpPr/>
          <p:nvPr/>
        </p:nvSpPr>
        <p:spPr>
          <a:xfrm>
            <a:off x="5069557" y="4237691"/>
            <a:ext cx="770903" cy="77090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DNA with solid fill">
            <a:extLst>
              <a:ext uri="{FF2B5EF4-FFF2-40B4-BE49-F238E27FC236}">
                <a16:creationId xmlns:a16="http://schemas.microsoft.com/office/drawing/2014/main" id="{825213FB-356E-ACFB-3DD8-274FDFEA8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195267">
            <a:off x="5131103" y="4313669"/>
            <a:ext cx="647811" cy="64781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52D0C2F9-CEFB-2AE3-DC86-BF86C4458CD3}"/>
              </a:ext>
            </a:extLst>
          </p:cNvPr>
          <p:cNvSpPr/>
          <p:nvPr/>
        </p:nvSpPr>
        <p:spPr>
          <a:xfrm>
            <a:off x="1694103" y="3810529"/>
            <a:ext cx="770903" cy="77090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Medicine with solid fill">
            <a:extLst>
              <a:ext uri="{FF2B5EF4-FFF2-40B4-BE49-F238E27FC236}">
                <a16:creationId xmlns:a16="http://schemas.microsoft.com/office/drawing/2014/main" id="{D44AE16A-6791-676A-25AC-207BD629F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3629" y="3869157"/>
            <a:ext cx="639963" cy="63996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BA13B3-F3C6-EC8A-E829-1E9AB83CAE05}"/>
              </a:ext>
            </a:extLst>
          </p:cNvPr>
          <p:cNvCxnSpPr>
            <a:cxnSpLocks/>
          </p:cNvCxnSpPr>
          <p:nvPr/>
        </p:nvCxnSpPr>
        <p:spPr>
          <a:xfrm flipH="1" flipV="1">
            <a:off x="3277594" y="3014522"/>
            <a:ext cx="678719" cy="207059"/>
          </a:xfrm>
          <a:prstGeom prst="line">
            <a:avLst/>
          </a:prstGeom>
          <a:ln w="317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329797-7E8A-84BC-4C13-371B66CF30D5}"/>
              </a:ext>
            </a:extLst>
          </p:cNvPr>
          <p:cNvCxnSpPr>
            <a:cxnSpLocks/>
          </p:cNvCxnSpPr>
          <p:nvPr/>
        </p:nvCxnSpPr>
        <p:spPr>
          <a:xfrm flipH="1">
            <a:off x="3277594" y="3869157"/>
            <a:ext cx="678719" cy="160126"/>
          </a:xfrm>
          <a:prstGeom prst="line">
            <a:avLst/>
          </a:prstGeom>
          <a:ln w="317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DFD0A9-B5F1-706A-A1CC-10F7E87E5A25}"/>
              </a:ext>
            </a:extLst>
          </p:cNvPr>
          <p:cNvCxnSpPr>
            <a:cxnSpLocks/>
          </p:cNvCxnSpPr>
          <p:nvPr/>
        </p:nvCxnSpPr>
        <p:spPr>
          <a:xfrm flipV="1">
            <a:off x="6888088" y="3014522"/>
            <a:ext cx="678719" cy="207059"/>
          </a:xfrm>
          <a:prstGeom prst="line">
            <a:avLst/>
          </a:prstGeom>
          <a:ln w="317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9DFAB0-C1DE-6298-EC89-532F807EE114}"/>
              </a:ext>
            </a:extLst>
          </p:cNvPr>
          <p:cNvCxnSpPr>
            <a:cxnSpLocks/>
          </p:cNvCxnSpPr>
          <p:nvPr/>
        </p:nvCxnSpPr>
        <p:spPr>
          <a:xfrm>
            <a:off x="6888088" y="3869157"/>
            <a:ext cx="678719" cy="160126"/>
          </a:xfrm>
          <a:prstGeom prst="line">
            <a:avLst/>
          </a:prstGeom>
          <a:ln w="317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D1D00C-B904-FE1F-73C9-F948A72A256C}"/>
              </a:ext>
            </a:extLst>
          </p:cNvPr>
          <p:cNvCxnSpPr>
            <a:cxnSpLocks/>
          </p:cNvCxnSpPr>
          <p:nvPr/>
        </p:nvCxnSpPr>
        <p:spPr>
          <a:xfrm>
            <a:off x="5455008" y="3789080"/>
            <a:ext cx="0" cy="360000"/>
          </a:xfrm>
          <a:prstGeom prst="line">
            <a:avLst/>
          </a:prstGeom>
          <a:ln w="317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E88B52-8A25-F5B6-A973-F49CA75B97AD}"/>
              </a:ext>
            </a:extLst>
          </p:cNvPr>
          <p:cNvCxnSpPr>
            <a:cxnSpLocks/>
          </p:cNvCxnSpPr>
          <p:nvPr/>
        </p:nvCxnSpPr>
        <p:spPr>
          <a:xfrm flipV="1">
            <a:off x="5455008" y="2996952"/>
            <a:ext cx="0" cy="360000"/>
          </a:xfrm>
          <a:prstGeom prst="line">
            <a:avLst/>
          </a:prstGeom>
          <a:ln w="317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4AB1F5AF-3E36-985D-CB00-B8344E39A0D2}"/>
              </a:ext>
            </a:extLst>
          </p:cNvPr>
          <p:cNvSpPr/>
          <p:nvPr/>
        </p:nvSpPr>
        <p:spPr>
          <a:xfrm>
            <a:off x="1694102" y="1825612"/>
            <a:ext cx="770903" cy="77090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F698467-32CB-ABCA-32E2-093B792C0DC7}"/>
              </a:ext>
            </a:extLst>
          </p:cNvPr>
          <p:cNvSpPr/>
          <p:nvPr/>
        </p:nvSpPr>
        <p:spPr>
          <a:xfrm>
            <a:off x="5069557" y="1484784"/>
            <a:ext cx="770903" cy="77090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0568B21-A332-5944-6B91-BB9C1042C07A}"/>
              </a:ext>
            </a:extLst>
          </p:cNvPr>
          <p:cNvSpPr/>
          <p:nvPr/>
        </p:nvSpPr>
        <p:spPr>
          <a:xfrm>
            <a:off x="8634456" y="3933193"/>
            <a:ext cx="770903" cy="77090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1F9299-D5FF-87D2-0802-BDFAB459EA04}"/>
              </a:ext>
            </a:extLst>
          </p:cNvPr>
          <p:cNvSpPr/>
          <p:nvPr/>
        </p:nvSpPr>
        <p:spPr>
          <a:xfrm>
            <a:off x="8634456" y="1636867"/>
            <a:ext cx="770903" cy="770903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 255">
            <a:extLst>
              <a:ext uri="{FF2B5EF4-FFF2-40B4-BE49-F238E27FC236}">
                <a16:creationId xmlns:a16="http://schemas.microsoft.com/office/drawing/2014/main" id="{DBFCA780-FD60-6254-7284-5028A9E3863E}"/>
              </a:ext>
            </a:extLst>
          </p:cNvPr>
          <p:cNvSpPr/>
          <p:nvPr/>
        </p:nvSpPr>
        <p:spPr>
          <a:xfrm rot="10372739">
            <a:off x="8815375" y="1769802"/>
            <a:ext cx="465761" cy="541429"/>
          </a:xfrm>
          <a:custGeom>
            <a:avLst/>
            <a:gdLst>
              <a:gd name="connsiteX0" fmla="*/ 28954 w 159984"/>
              <a:gd name="connsiteY0" fmla="*/ 174965 h 185975"/>
              <a:gd name="connsiteX1" fmla="*/ 80993 w 159984"/>
              <a:gd name="connsiteY1" fmla="*/ 122701 h 185975"/>
              <a:gd name="connsiteX2" fmla="*/ 80993 w 159984"/>
              <a:gd name="connsiteY2" fmla="*/ 122701 h 185975"/>
              <a:gd name="connsiteX3" fmla="*/ 80993 w 159984"/>
              <a:gd name="connsiteY3" fmla="*/ 122701 h 185975"/>
              <a:gd name="connsiteX4" fmla="*/ 95003 w 159984"/>
              <a:gd name="connsiteY4" fmla="*/ 1658 h 185975"/>
              <a:gd name="connsiteX5" fmla="*/ 80393 w 159984"/>
              <a:gd name="connsiteY5" fmla="*/ 0 h 185975"/>
              <a:gd name="connsiteX6" fmla="*/ 67316 w 159984"/>
              <a:gd name="connsiteY6" fmla="*/ 112952 h 185975"/>
              <a:gd name="connsiteX7" fmla="*/ 67316 w 159984"/>
              <a:gd name="connsiteY7" fmla="*/ 112952 h 185975"/>
              <a:gd name="connsiteX8" fmla="*/ 17146 w 159984"/>
              <a:gd name="connsiteY8" fmla="*/ 163093 h 185975"/>
              <a:gd name="connsiteX9" fmla="*/ 29021 w 159984"/>
              <a:gd name="connsiteY9" fmla="*/ 174965 h 185975"/>
              <a:gd name="connsiteX10" fmla="*/ 11875 w 159984"/>
              <a:gd name="connsiteY10" fmla="*/ 159379 h 185975"/>
              <a:gd name="connsiteX11" fmla="*/ 60111 w 159984"/>
              <a:gd name="connsiteY11" fmla="*/ 110696 h 185975"/>
              <a:gd name="connsiteX12" fmla="*/ 48235 w 159984"/>
              <a:gd name="connsiteY12" fmla="*/ 98824 h 185975"/>
              <a:gd name="connsiteX13" fmla="*/ 0 w 159984"/>
              <a:gd name="connsiteY13" fmla="*/ 147507 h 185975"/>
              <a:gd name="connsiteX14" fmla="*/ 11875 w 159984"/>
              <a:gd name="connsiteY14" fmla="*/ 159379 h 185975"/>
              <a:gd name="connsiteX15" fmla="*/ 125493 w 159984"/>
              <a:gd name="connsiteY15" fmla="*/ 185975 h 185975"/>
              <a:gd name="connsiteX16" fmla="*/ 139770 w 159984"/>
              <a:gd name="connsiteY16" fmla="*/ 177088 h 185975"/>
              <a:gd name="connsiteX17" fmla="*/ 102342 w 159984"/>
              <a:gd name="connsiteY17" fmla="*/ 116865 h 185975"/>
              <a:gd name="connsiteX18" fmla="*/ 102342 w 159984"/>
              <a:gd name="connsiteY18" fmla="*/ 116865 h 185975"/>
              <a:gd name="connsiteX19" fmla="*/ 115418 w 159984"/>
              <a:gd name="connsiteY19" fmla="*/ 3913 h 185975"/>
              <a:gd name="connsiteX20" fmla="*/ 100808 w 159984"/>
              <a:gd name="connsiteY20" fmla="*/ 2255 h 185975"/>
              <a:gd name="connsiteX21" fmla="*/ 86797 w 159984"/>
              <a:gd name="connsiteY21" fmla="*/ 123298 h 185975"/>
              <a:gd name="connsiteX22" fmla="*/ 86797 w 159984"/>
              <a:gd name="connsiteY22" fmla="*/ 123298 h 185975"/>
              <a:gd name="connsiteX23" fmla="*/ 86797 w 159984"/>
              <a:gd name="connsiteY23" fmla="*/ 123298 h 185975"/>
              <a:gd name="connsiteX24" fmla="*/ 125559 w 159984"/>
              <a:gd name="connsiteY24" fmla="*/ 185909 h 185975"/>
              <a:gd name="connsiteX25" fmla="*/ 159985 w 159984"/>
              <a:gd name="connsiteY25" fmla="*/ 165813 h 185975"/>
              <a:gd name="connsiteX26" fmla="*/ 124091 w 159984"/>
              <a:gd name="connsiteY26" fmla="*/ 107513 h 185975"/>
              <a:gd name="connsiteX27" fmla="*/ 109814 w 159984"/>
              <a:gd name="connsiteY27" fmla="*/ 116400 h 185975"/>
              <a:gd name="connsiteX28" fmla="*/ 145707 w 159984"/>
              <a:gd name="connsiteY28" fmla="*/ 174700 h 185975"/>
              <a:gd name="connsiteX29" fmla="*/ 159985 w 159984"/>
              <a:gd name="connsiteY29" fmla="*/ 165813 h 1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9984" h="185975">
                <a:moveTo>
                  <a:pt x="28954" y="174965"/>
                </a:moveTo>
                <a:lnTo>
                  <a:pt x="80993" y="122701"/>
                </a:lnTo>
                <a:lnTo>
                  <a:pt x="80993" y="122701"/>
                </a:lnTo>
                <a:cubicBezTo>
                  <a:pt x="80993" y="122701"/>
                  <a:pt x="80993" y="122701"/>
                  <a:pt x="80993" y="122701"/>
                </a:cubicBezTo>
                <a:lnTo>
                  <a:pt x="95003" y="1658"/>
                </a:lnTo>
                <a:lnTo>
                  <a:pt x="80393" y="0"/>
                </a:lnTo>
                <a:lnTo>
                  <a:pt x="67316" y="112952"/>
                </a:lnTo>
                <a:lnTo>
                  <a:pt x="67316" y="112952"/>
                </a:lnTo>
                <a:cubicBezTo>
                  <a:pt x="67316" y="112952"/>
                  <a:pt x="17146" y="163093"/>
                  <a:pt x="17146" y="163093"/>
                </a:cubicBezTo>
                <a:lnTo>
                  <a:pt x="29021" y="174965"/>
                </a:lnTo>
                <a:close/>
                <a:moveTo>
                  <a:pt x="11875" y="159379"/>
                </a:moveTo>
                <a:lnTo>
                  <a:pt x="60111" y="110696"/>
                </a:lnTo>
                <a:lnTo>
                  <a:pt x="48235" y="98824"/>
                </a:lnTo>
                <a:lnTo>
                  <a:pt x="0" y="147507"/>
                </a:lnTo>
                <a:lnTo>
                  <a:pt x="11875" y="159379"/>
                </a:lnTo>
                <a:close/>
                <a:moveTo>
                  <a:pt x="125493" y="185975"/>
                </a:moveTo>
                <a:lnTo>
                  <a:pt x="139770" y="177088"/>
                </a:lnTo>
                <a:lnTo>
                  <a:pt x="102342" y="116865"/>
                </a:lnTo>
                <a:lnTo>
                  <a:pt x="102342" y="116865"/>
                </a:lnTo>
                <a:cubicBezTo>
                  <a:pt x="102342" y="116865"/>
                  <a:pt x="115418" y="3913"/>
                  <a:pt x="115418" y="3913"/>
                </a:cubicBezTo>
                <a:lnTo>
                  <a:pt x="100808" y="2255"/>
                </a:lnTo>
                <a:lnTo>
                  <a:pt x="86797" y="123298"/>
                </a:lnTo>
                <a:lnTo>
                  <a:pt x="86797" y="123298"/>
                </a:lnTo>
                <a:cubicBezTo>
                  <a:pt x="86797" y="123298"/>
                  <a:pt x="86797" y="123298"/>
                  <a:pt x="86797" y="123298"/>
                </a:cubicBezTo>
                <a:lnTo>
                  <a:pt x="125559" y="185909"/>
                </a:lnTo>
                <a:close/>
                <a:moveTo>
                  <a:pt x="159985" y="165813"/>
                </a:moveTo>
                <a:lnTo>
                  <a:pt x="124091" y="107513"/>
                </a:lnTo>
                <a:lnTo>
                  <a:pt x="109814" y="116400"/>
                </a:lnTo>
                <a:lnTo>
                  <a:pt x="145707" y="174700"/>
                </a:lnTo>
                <a:lnTo>
                  <a:pt x="159985" y="165813"/>
                </a:lnTo>
                <a:close/>
              </a:path>
            </a:pathLst>
          </a:custGeom>
          <a:solidFill>
            <a:schemeClr val="accent1"/>
          </a:solidFill>
          <a:ln w="1801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1" name="Freeform 290">
            <a:extLst>
              <a:ext uri="{FF2B5EF4-FFF2-40B4-BE49-F238E27FC236}">
                <a16:creationId xmlns:a16="http://schemas.microsoft.com/office/drawing/2014/main" id="{95D52E78-3CA8-10AC-FC67-28898842FFE8}"/>
              </a:ext>
            </a:extLst>
          </p:cNvPr>
          <p:cNvSpPr/>
          <p:nvPr/>
        </p:nvSpPr>
        <p:spPr>
          <a:xfrm rot="10372739">
            <a:off x="8815375" y="4055802"/>
            <a:ext cx="465761" cy="541429"/>
          </a:xfrm>
          <a:custGeom>
            <a:avLst/>
            <a:gdLst>
              <a:gd name="connsiteX0" fmla="*/ 28954 w 159984"/>
              <a:gd name="connsiteY0" fmla="*/ 174965 h 185975"/>
              <a:gd name="connsiteX1" fmla="*/ 80993 w 159984"/>
              <a:gd name="connsiteY1" fmla="*/ 122701 h 185975"/>
              <a:gd name="connsiteX2" fmla="*/ 80993 w 159984"/>
              <a:gd name="connsiteY2" fmla="*/ 122701 h 185975"/>
              <a:gd name="connsiteX3" fmla="*/ 80993 w 159984"/>
              <a:gd name="connsiteY3" fmla="*/ 122701 h 185975"/>
              <a:gd name="connsiteX4" fmla="*/ 95003 w 159984"/>
              <a:gd name="connsiteY4" fmla="*/ 1658 h 185975"/>
              <a:gd name="connsiteX5" fmla="*/ 80393 w 159984"/>
              <a:gd name="connsiteY5" fmla="*/ 0 h 185975"/>
              <a:gd name="connsiteX6" fmla="*/ 67316 w 159984"/>
              <a:gd name="connsiteY6" fmla="*/ 112952 h 185975"/>
              <a:gd name="connsiteX7" fmla="*/ 67316 w 159984"/>
              <a:gd name="connsiteY7" fmla="*/ 112952 h 185975"/>
              <a:gd name="connsiteX8" fmla="*/ 17146 w 159984"/>
              <a:gd name="connsiteY8" fmla="*/ 163093 h 185975"/>
              <a:gd name="connsiteX9" fmla="*/ 29021 w 159984"/>
              <a:gd name="connsiteY9" fmla="*/ 174965 h 185975"/>
              <a:gd name="connsiteX10" fmla="*/ 11875 w 159984"/>
              <a:gd name="connsiteY10" fmla="*/ 159379 h 185975"/>
              <a:gd name="connsiteX11" fmla="*/ 60111 w 159984"/>
              <a:gd name="connsiteY11" fmla="*/ 110696 h 185975"/>
              <a:gd name="connsiteX12" fmla="*/ 48235 w 159984"/>
              <a:gd name="connsiteY12" fmla="*/ 98824 h 185975"/>
              <a:gd name="connsiteX13" fmla="*/ 0 w 159984"/>
              <a:gd name="connsiteY13" fmla="*/ 147507 h 185975"/>
              <a:gd name="connsiteX14" fmla="*/ 11875 w 159984"/>
              <a:gd name="connsiteY14" fmla="*/ 159379 h 185975"/>
              <a:gd name="connsiteX15" fmla="*/ 125493 w 159984"/>
              <a:gd name="connsiteY15" fmla="*/ 185975 h 185975"/>
              <a:gd name="connsiteX16" fmla="*/ 139770 w 159984"/>
              <a:gd name="connsiteY16" fmla="*/ 177088 h 185975"/>
              <a:gd name="connsiteX17" fmla="*/ 102342 w 159984"/>
              <a:gd name="connsiteY17" fmla="*/ 116865 h 185975"/>
              <a:gd name="connsiteX18" fmla="*/ 102342 w 159984"/>
              <a:gd name="connsiteY18" fmla="*/ 116865 h 185975"/>
              <a:gd name="connsiteX19" fmla="*/ 115418 w 159984"/>
              <a:gd name="connsiteY19" fmla="*/ 3913 h 185975"/>
              <a:gd name="connsiteX20" fmla="*/ 100808 w 159984"/>
              <a:gd name="connsiteY20" fmla="*/ 2255 h 185975"/>
              <a:gd name="connsiteX21" fmla="*/ 86797 w 159984"/>
              <a:gd name="connsiteY21" fmla="*/ 123298 h 185975"/>
              <a:gd name="connsiteX22" fmla="*/ 86797 w 159984"/>
              <a:gd name="connsiteY22" fmla="*/ 123298 h 185975"/>
              <a:gd name="connsiteX23" fmla="*/ 86797 w 159984"/>
              <a:gd name="connsiteY23" fmla="*/ 123298 h 185975"/>
              <a:gd name="connsiteX24" fmla="*/ 125559 w 159984"/>
              <a:gd name="connsiteY24" fmla="*/ 185909 h 185975"/>
              <a:gd name="connsiteX25" fmla="*/ 159985 w 159984"/>
              <a:gd name="connsiteY25" fmla="*/ 165813 h 185975"/>
              <a:gd name="connsiteX26" fmla="*/ 124091 w 159984"/>
              <a:gd name="connsiteY26" fmla="*/ 107513 h 185975"/>
              <a:gd name="connsiteX27" fmla="*/ 109814 w 159984"/>
              <a:gd name="connsiteY27" fmla="*/ 116400 h 185975"/>
              <a:gd name="connsiteX28" fmla="*/ 145707 w 159984"/>
              <a:gd name="connsiteY28" fmla="*/ 174700 h 185975"/>
              <a:gd name="connsiteX29" fmla="*/ 159985 w 159984"/>
              <a:gd name="connsiteY29" fmla="*/ 165813 h 1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9984" h="185975">
                <a:moveTo>
                  <a:pt x="28954" y="174965"/>
                </a:moveTo>
                <a:lnTo>
                  <a:pt x="80993" y="122701"/>
                </a:lnTo>
                <a:lnTo>
                  <a:pt x="80993" y="122701"/>
                </a:lnTo>
                <a:cubicBezTo>
                  <a:pt x="80993" y="122701"/>
                  <a:pt x="80993" y="122701"/>
                  <a:pt x="80993" y="122701"/>
                </a:cubicBezTo>
                <a:lnTo>
                  <a:pt x="95003" y="1658"/>
                </a:lnTo>
                <a:lnTo>
                  <a:pt x="80393" y="0"/>
                </a:lnTo>
                <a:lnTo>
                  <a:pt x="67316" y="112952"/>
                </a:lnTo>
                <a:lnTo>
                  <a:pt x="67316" y="112952"/>
                </a:lnTo>
                <a:cubicBezTo>
                  <a:pt x="67316" y="112952"/>
                  <a:pt x="17146" y="163093"/>
                  <a:pt x="17146" y="163093"/>
                </a:cubicBezTo>
                <a:lnTo>
                  <a:pt x="29021" y="174965"/>
                </a:lnTo>
                <a:close/>
                <a:moveTo>
                  <a:pt x="11875" y="159379"/>
                </a:moveTo>
                <a:lnTo>
                  <a:pt x="60111" y="110696"/>
                </a:lnTo>
                <a:lnTo>
                  <a:pt x="48235" y="98824"/>
                </a:lnTo>
                <a:lnTo>
                  <a:pt x="0" y="147507"/>
                </a:lnTo>
                <a:lnTo>
                  <a:pt x="11875" y="159379"/>
                </a:lnTo>
                <a:close/>
                <a:moveTo>
                  <a:pt x="125493" y="185975"/>
                </a:moveTo>
                <a:lnTo>
                  <a:pt x="139770" y="177088"/>
                </a:lnTo>
                <a:lnTo>
                  <a:pt x="102342" y="116865"/>
                </a:lnTo>
                <a:lnTo>
                  <a:pt x="102342" y="116865"/>
                </a:lnTo>
                <a:cubicBezTo>
                  <a:pt x="102342" y="116865"/>
                  <a:pt x="115418" y="3913"/>
                  <a:pt x="115418" y="3913"/>
                </a:cubicBezTo>
                <a:lnTo>
                  <a:pt x="100808" y="2255"/>
                </a:lnTo>
                <a:lnTo>
                  <a:pt x="86797" y="123298"/>
                </a:lnTo>
                <a:lnTo>
                  <a:pt x="86797" y="123298"/>
                </a:lnTo>
                <a:cubicBezTo>
                  <a:pt x="86797" y="123298"/>
                  <a:pt x="86797" y="123298"/>
                  <a:pt x="86797" y="123298"/>
                </a:cubicBezTo>
                <a:lnTo>
                  <a:pt x="125559" y="185909"/>
                </a:lnTo>
                <a:close/>
                <a:moveTo>
                  <a:pt x="159985" y="165813"/>
                </a:moveTo>
                <a:lnTo>
                  <a:pt x="124091" y="107513"/>
                </a:lnTo>
                <a:lnTo>
                  <a:pt x="109814" y="116400"/>
                </a:lnTo>
                <a:lnTo>
                  <a:pt x="145707" y="174700"/>
                </a:lnTo>
                <a:lnTo>
                  <a:pt x="159985" y="165813"/>
                </a:lnTo>
                <a:close/>
              </a:path>
            </a:pathLst>
          </a:custGeom>
          <a:solidFill>
            <a:schemeClr val="accent1"/>
          </a:solidFill>
          <a:ln w="1801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3" name="7-point Star 292">
            <a:extLst>
              <a:ext uri="{FF2B5EF4-FFF2-40B4-BE49-F238E27FC236}">
                <a16:creationId xmlns:a16="http://schemas.microsoft.com/office/drawing/2014/main" id="{42DAE8F0-3DE2-ED47-E5E8-5EBC9CE17F0C}"/>
              </a:ext>
            </a:extLst>
          </p:cNvPr>
          <p:cNvSpPr/>
          <p:nvPr/>
        </p:nvSpPr>
        <p:spPr>
          <a:xfrm>
            <a:off x="8856252" y="4377048"/>
            <a:ext cx="156295" cy="156295"/>
          </a:xfrm>
          <a:prstGeom prst="star7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7-point Star 293">
            <a:extLst>
              <a:ext uri="{FF2B5EF4-FFF2-40B4-BE49-F238E27FC236}">
                <a16:creationId xmlns:a16="http://schemas.microsoft.com/office/drawing/2014/main" id="{E6F78D6A-4CFF-0E57-31B7-6A135D8CE0FE}"/>
              </a:ext>
            </a:extLst>
          </p:cNvPr>
          <p:cNvSpPr/>
          <p:nvPr/>
        </p:nvSpPr>
        <p:spPr>
          <a:xfrm>
            <a:off x="9056277" y="4377048"/>
            <a:ext cx="156295" cy="156295"/>
          </a:xfrm>
          <a:prstGeom prst="star7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" name="Graphic 295" descr="Petri Dish outline">
            <a:extLst>
              <a:ext uri="{FF2B5EF4-FFF2-40B4-BE49-F238E27FC236}">
                <a16:creationId xmlns:a16="http://schemas.microsoft.com/office/drawing/2014/main" id="{A4259582-9942-C794-C52A-8B12DFC1B6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4103" y="1825611"/>
            <a:ext cx="770903" cy="770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4DB316-9FC9-5AC6-4642-206B71BC7D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8015" t="16978" r="46880" b="73725"/>
          <a:stretch/>
        </p:blipFill>
        <p:spPr>
          <a:xfrm>
            <a:off x="5205527" y="1640284"/>
            <a:ext cx="504825" cy="4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1382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id="{B2AFD45A-CCC4-3492-9C74-2AEEAF093294}"/>
              </a:ext>
            </a:extLst>
          </p:cNvPr>
          <p:cNvSpPr/>
          <p:nvPr/>
        </p:nvSpPr>
        <p:spPr>
          <a:xfrm>
            <a:off x="7423150" y="2399650"/>
            <a:ext cx="3724275" cy="2762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B818EF-3923-4C45-2092-C4B84F2B8BBD}"/>
              </a:ext>
            </a:extLst>
          </p:cNvPr>
          <p:cNvSpPr/>
          <p:nvPr/>
        </p:nvSpPr>
        <p:spPr>
          <a:xfrm>
            <a:off x="8633579" y="2886169"/>
            <a:ext cx="1950861" cy="1474578"/>
          </a:xfrm>
          <a:prstGeom prst="ellipse">
            <a:avLst/>
          </a:prstGeom>
          <a:solidFill>
            <a:schemeClr val="accent1">
              <a:alpha val="68000"/>
            </a:schemeClr>
          </a:solidFill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89925-D15B-7728-5D89-01E5151DD21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713" y="1425575"/>
            <a:ext cx="6254219" cy="436868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GB" sz="1500" b="1" dirty="0">
                <a:solidFill>
                  <a:schemeClr val="accent1"/>
                </a:solidFill>
              </a:rPr>
              <a:t>XPO1: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tx2"/>
                </a:solidFill>
              </a:rPr>
              <a:t>XPO1 is a </a:t>
            </a:r>
            <a:r>
              <a:rPr lang="en-GB" sz="1500" b="1" dirty="0">
                <a:solidFill>
                  <a:schemeClr val="accent1"/>
                </a:solidFill>
              </a:rPr>
              <a:t>nuclear</a:t>
            </a:r>
            <a:r>
              <a:rPr lang="en-GB" sz="1500" dirty="0">
                <a:solidFill>
                  <a:schemeClr val="accent1"/>
                </a:solidFill>
              </a:rPr>
              <a:t> </a:t>
            </a:r>
            <a:r>
              <a:rPr lang="en-GB" sz="1500" b="1" dirty="0">
                <a:solidFill>
                  <a:schemeClr val="accent1"/>
                </a:solidFill>
              </a:rPr>
              <a:t>export protein </a:t>
            </a:r>
            <a:r>
              <a:rPr lang="en-GB" sz="1500" dirty="0">
                <a:solidFill>
                  <a:schemeClr val="tx2"/>
                </a:solidFill>
              </a:rPr>
              <a:t>that transports nuclear proteins to the cytoplasm via nuclear pore complexes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tx2"/>
                </a:solidFill>
              </a:rPr>
              <a:t>XPO1 is </a:t>
            </a:r>
            <a:r>
              <a:rPr lang="en-GB" sz="1500" b="1" dirty="0">
                <a:solidFill>
                  <a:schemeClr val="accent1"/>
                </a:solidFill>
              </a:rPr>
              <a:t>overexpressed in many tumour types</a:t>
            </a:r>
            <a:r>
              <a:rPr lang="en-GB" sz="1500" dirty="0">
                <a:solidFill>
                  <a:schemeClr val="tx2"/>
                </a:solidFill>
              </a:rPr>
              <a:t>, including MM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tx2"/>
                </a:solidFill>
              </a:rPr>
              <a:t>It exports TSPs to the cytoplasm, where they are unable to function and elevates cytosolic levels of pro-survival proteins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tx2"/>
                </a:solidFill>
              </a:rPr>
              <a:t>This results in </a:t>
            </a:r>
            <a:r>
              <a:rPr lang="en-GB" sz="1500" b="1" dirty="0">
                <a:solidFill>
                  <a:schemeClr val="accent1"/>
                </a:solidFill>
              </a:rPr>
              <a:t>dysregulation of growth signalling </a:t>
            </a:r>
            <a:r>
              <a:rPr lang="en-GB" sz="1500" dirty="0">
                <a:solidFill>
                  <a:schemeClr val="accent1"/>
                </a:solidFill>
              </a:rPr>
              <a:t>and </a:t>
            </a:r>
            <a:r>
              <a:rPr lang="en-GB" sz="1500" b="1" dirty="0">
                <a:solidFill>
                  <a:schemeClr val="accent1"/>
                </a:solidFill>
              </a:rPr>
              <a:t>increased anti-apoptotic signalling</a:t>
            </a:r>
          </a:p>
          <a:p>
            <a:pPr marL="0" indent="0">
              <a:lnSpc>
                <a:spcPct val="120000"/>
              </a:lnSpc>
              <a:spcBef>
                <a:spcPts val="2000"/>
              </a:spcBef>
              <a:buNone/>
            </a:pPr>
            <a:r>
              <a:rPr lang="en-GB" sz="1500" b="1" dirty="0">
                <a:solidFill>
                  <a:schemeClr val="accent1"/>
                </a:solidFill>
              </a:rPr>
              <a:t>Selinexor: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tx2"/>
                </a:solidFill>
              </a:rPr>
              <a:t>Blocks XPO1 so that it </a:t>
            </a:r>
            <a:r>
              <a:rPr lang="en-GB" sz="1500" b="1" dirty="0">
                <a:solidFill>
                  <a:schemeClr val="accent1"/>
                </a:solidFill>
              </a:rPr>
              <a:t>cannot carry cargo </a:t>
            </a:r>
            <a:r>
              <a:rPr lang="en-GB" sz="1500" dirty="0">
                <a:solidFill>
                  <a:schemeClr val="tx2"/>
                </a:solidFill>
              </a:rPr>
              <a:t>out of the nucleus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b="1" dirty="0">
                <a:solidFill>
                  <a:schemeClr val="accent1"/>
                </a:solidFill>
              </a:rPr>
              <a:t>TSPs accumulate in the nucleus</a:t>
            </a:r>
            <a:r>
              <a:rPr lang="en-GB" sz="1500" dirty="0">
                <a:solidFill>
                  <a:schemeClr val="tx2"/>
                </a:solidFill>
              </a:rPr>
              <a:t>, causing </a:t>
            </a:r>
            <a:r>
              <a:rPr lang="en-GB" sz="1500" b="1" dirty="0">
                <a:solidFill>
                  <a:schemeClr val="accent1"/>
                </a:solidFill>
              </a:rPr>
              <a:t>cell cycle arrest </a:t>
            </a:r>
            <a:r>
              <a:rPr lang="en-GB" sz="1500" dirty="0">
                <a:solidFill>
                  <a:schemeClr val="tx2"/>
                </a:solidFill>
              </a:rPr>
              <a:t>and </a:t>
            </a:r>
            <a:r>
              <a:rPr lang="en-GB" sz="1500" b="1" dirty="0">
                <a:solidFill>
                  <a:schemeClr val="accent1"/>
                </a:solidFill>
              </a:rPr>
              <a:t>apoptosis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tx2"/>
                </a:solidFill>
              </a:rPr>
              <a:t>Traps oncoprotein mRNA in the nucleus, so they cannot be translated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05DAC-391E-0B0A-FD08-EC116A54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/>
              <a:t>Selinexor is a first in class oral XPO1 inhibitor </a:t>
            </a:r>
            <a:br>
              <a:rPr lang="en-GB"/>
            </a:br>
            <a:r>
              <a:rPr lang="en-GB" sz="2400">
                <a:solidFill>
                  <a:schemeClr val="accent1"/>
                </a:solidFill>
              </a:rPr>
              <a:t>mechanism of action</a:t>
            </a:r>
            <a:r>
              <a:rPr lang="en-GB" sz="2400" baseline="30000">
                <a:solidFill>
                  <a:schemeClr val="accent1"/>
                </a:solidFill>
              </a:rPr>
              <a:t>1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ECC3D-DCA9-EFFF-686C-DE7DC0E3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FCE43C0F-8A7B-3A4B-9DB5-B3472E36E833}" type="slidenum">
              <a:rPr lang="en-GB" smtClean="0"/>
              <a:pPr lvl="0"/>
              <a:t>16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0753-2EEE-CC41-CF93-FB0D42BA2A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100" dirty="0">
                <a:solidFill>
                  <a:schemeClr val="tx2"/>
                </a:solidFill>
              </a:rPr>
              <a:t>ESMO, European Society for Medical Oncology; MM, multiple myeloma; mRNA, messenger RNA; TSP, tumour suppressor protein; XPO1, exportin 1</a:t>
            </a:r>
          </a:p>
          <a:p>
            <a:r>
              <a:rPr lang="en-GB" sz="1100" dirty="0">
                <a:solidFill>
                  <a:schemeClr val="tx2"/>
                </a:solidFill>
              </a:rPr>
              <a:t>1. Mo CC, et al. </a:t>
            </a:r>
            <a:r>
              <a:rPr lang="en-GB" sz="1100" dirty="0" err="1">
                <a:solidFill>
                  <a:schemeClr val="tx2"/>
                </a:solidFill>
              </a:rPr>
              <a:t>EJHaem</a:t>
            </a:r>
            <a:r>
              <a:rPr lang="en-GB" sz="1100" dirty="0">
                <a:solidFill>
                  <a:schemeClr val="tx2"/>
                </a:solidFill>
              </a:rPr>
              <a:t>. 2023;4:792-810; 2. Dimopoulos MA, et al. Ann Oncol. 2021;32:309-322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64D313FB-BF18-8B80-0CC6-632D76DB969E}"/>
              </a:ext>
            </a:extLst>
          </p:cNvPr>
          <p:cNvSpPr/>
          <p:nvPr/>
        </p:nvSpPr>
        <p:spPr>
          <a:xfrm>
            <a:off x="9211003" y="4034911"/>
            <a:ext cx="163618" cy="125528"/>
          </a:xfrm>
          <a:prstGeom prst="hept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endParaRPr lang="en-GB" sz="900" spc="-3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5">
            <a:extLst>
              <a:ext uri="{FF2B5EF4-FFF2-40B4-BE49-F238E27FC236}">
                <a16:creationId xmlns:a16="http://schemas.microsoft.com/office/drawing/2014/main" id="{96F003A8-0F53-CA7A-9BC3-471952760CDA}"/>
              </a:ext>
            </a:extLst>
          </p:cNvPr>
          <p:cNvSpPr txBox="1"/>
          <p:nvPr/>
        </p:nvSpPr>
        <p:spPr>
          <a:xfrm>
            <a:off x="9292812" y="3244726"/>
            <a:ext cx="981075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400" b="1" spc="-1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10" name="Heptagon 9">
            <a:extLst>
              <a:ext uri="{FF2B5EF4-FFF2-40B4-BE49-F238E27FC236}">
                <a16:creationId xmlns:a16="http://schemas.microsoft.com/office/drawing/2014/main" id="{6A38B3FE-EC97-3E18-ACE8-75062B7166F1}"/>
              </a:ext>
            </a:extLst>
          </p:cNvPr>
          <p:cNvSpPr/>
          <p:nvPr/>
        </p:nvSpPr>
        <p:spPr>
          <a:xfrm>
            <a:off x="8917414" y="3788883"/>
            <a:ext cx="208454" cy="159926"/>
          </a:xfrm>
          <a:prstGeom prst="hept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endParaRPr lang="en-GB" sz="900" spc="-3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8CD0F741-FAAC-2AFD-8643-487B6E35335C}"/>
              </a:ext>
            </a:extLst>
          </p:cNvPr>
          <p:cNvSpPr/>
          <p:nvPr/>
        </p:nvSpPr>
        <p:spPr>
          <a:xfrm>
            <a:off x="9413621" y="4055199"/>
            <a:ext cx="163618" cy="125528"/>
          </a:xfrm>
          <a:prstGeom prst="heptagon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endParaRPr lang="en-GB" sz="900" spc="-3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84D783CE-B703-48B3-69AB-B8038C6F7261}"/>
              </a:ext>
            </a:extLst>
          </p:cNvPr>
          <p:cNvSpPr/>
          <p:nvPr/>
        </p:nvSpPr>
        <p:spPr>
          <a:xfrm>
            <a:off x="8402141" y="4614825"/>
            <a:ext cx="163618" cy="125528"/>
          </a:xfrm>
          <a:prstGeom prst="hept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endParaRPr lang="en-GB" sz="900" spc="-3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id="{F861A200-4FA4-08AE-9C52-33DF29FA0EB3}"/>
              </a:ext>
            </a:extLst>
          </p:cNvPr>
          <p:cNvSpPr/>
          <p:nvPr/>
        </p:nvSpPr>
        <p:spPr>
          <a:xfrm>
            <a:off x="8500532" y="4456787"/>
            <a:ext cx="208454" cy="159926"/>
          </a:xfrm>
          <a:prstGeom prst="hept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endParaRPr lang="en-GB" sz="900" spc="-3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3B547881-603F-205E-6B27-9B8B38BAECED}"/>
              </a:ext>
            </a:extLst>
          </p:cNvPr>
          <p:cNvSpPr/>
          <p:nvPr/>
        </p:nvSpPr>
        <p:spPr>
          <a:xfrm>
            <a:off x="8604759" y="4635113"/>
            <a:ext cx="163618" cy="125528"/>
          </a:xfrm>
          <a:prstGeom prst="heptagon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endParaRPr lang="en-GB" sz="900" spc="-3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6C63998-58B0-A0A7-F074-1C8791D305D3}"/>
              </a:ext>
            </a:extLst>
          </p:cNvPr>
          <p:cNvSpPr/>
          <p:nvPr/>
        </p:nvSpPr>
        <p:spPr>
          <a:xfrm rot="10141104">
            <a:off x="8127803" y="4782894"/>
            <a:ext cx="553209" cy="606990"/>
          </a:xfrm>
          <a:custGeom>
            <a:avLst/>
            <a:gdLst>
              <a:gd name="connsiteX0" fmla="*/ 0 w 666750"/>
              <a:gd name="connsiteY0" fmla="*/ 657225 h 657225"/>
              <a:gd name="connsiteX1" fmla="*/ 666750 w 666750"/>
              <a:gd name="connsiteY1" fmla="*/ 0 h 657225"/>
              <a:gd name="connsiteX2" fmla="*/ 603250 w 666750"/>
              <a:gd name="connsiteY2" fmla="*/ 434975 h 657225"/>
              <a:gd name="connsiteX0" fmla="*/ 0 w 666750"/>
              <a:gd name="connsiteY0" fmla="*/ 657225 h 760863"/>
              <a:gd name="connsiteX1" fmla="*/ 666750 w 666750"/>
              <a:gd name="connsiteY1" fmla="*/ 0 h 760863"/>
              <a:gd name="connsiteX2" fmla="*/ 201715 w 666750"/>
              <a:gd name="connsiteY2" fmla="*/ 760863 h 760863"/>
              <a:gd name="connsiteX0" fmla="*/ 0 w 666750"/>
              <a:gd name="connsiteY0" fmla="*/ 657225 h 760863"/>
              <a:gd name="connsiteX1" fmla="*/ 666750 w 666750"/>
              <a:gd name="connsiteY1" fmla="*/ 0 h 760863"/>
              <a:gd name="connsiteX2" fmla="*/ 201715 w 666750"/>
              <a:gd name="connsiteY2" fmla="*/ 760863 h 7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760863">
                <a:moveTo>
                  <a:pt x="0" y="657225"/>
                </a:moveTo>
                <a:lnTo>
                  <a:pt x="666750" y="0"/>
                </a:lnTo>
                <a:cubicBezTo>
                  <a:pt x="645583" y="144992"/>
                  <a:pt x="264943" y="633792"/>
                  <a:pt x="201715" y="760863"/>
                </a:cubicBez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ject 35">
            <a:extLst>
              <a:ext uri="{FF2B5EF4-FFF2-40B4-BE49-F238E27FC236}">
                <a16:creationId xmlns:a16="http://schemas.microsoft.com/office/drawing/2014/main" id="{616EC7BC-C879-22DD-890D-F5433C58087E}"/>
              </a:ext>
            </a:extLst>
          </p:cNvPr>
          <p:cNvSpPr txBox="1"/>
          <p:nvPr/>
        </p:nvSpPr>
        <p:spPr>
          <a:xfrm>
            <a:off x="7536160" y="5479282"/>
            <a:ext cx="1237992" cy="614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50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Proteins</a:t>
            </a:r>
          </a:p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50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(TSPs, oncoprotein</a:t>
            </a:r>
            <a:br>
              <a:rPr lang="en-GB" sz="1050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mRNAs, growth</a:t>
            </a:r>
            <a:br>
              <a:rPr lang="en-GB" sz="1050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regulators)</a:t>
            </a:r>
          </a:p>
        </p:txBody>
      </p:sp>
      <p:pic>
        <p:nvPicPr>
          <p:cNvPr id="24" name="Picture 23" descr="A blue swirly design on a black background&#10;&#10;Description automatically generated">
            <a:extLst>
              <a:ext uri="{FF2B5EF4-FFF2-40B4-BE49-F238E27FC236}">
                <a16:creationId xmlns:a16="http://schemas.microsoft.com/office/drawing/2014/main" id="{B39526BC-E25F-D5B4-DB3D-28851B845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595" y="2488580"/>
            <a:ext cx="372007" cy="186004"/>
          </a:xfrm>
          <a:prstGeom prst="rect">
            <a:avLst/>
          </a:prstGeom>
        </p:spPr>
      </p:pic>
      <p:sp>
        <p:nvSpPr>
          <p:cNvPr id="26" name="Freeform 25">
            <a:extLst>
              <a:ext uri="{FF2B5EF4-FFF2-40B4-BE49-F238E27FC236}">
                <a16:creationId xmlns:a16="http://schemas.microsoft.com/office/drawing/2014/main" id="{3C917F97-31DA-E974-4F40-396FD2B30106}"/>
              </a:ext>
            </a:extLst>
          </p:cNvPr>
          <p:cNvSpPr/>
          <p:nvPr/>
        </p:nvSpPr>
        <p:spPr>
          <a:xfrm rot="16811019">
            <a:off x="7771942" y="2658991"/>
            <a:ext cx="231281" cy="480511"/>
          </a:xfrm>
          <a:custGeom>
            <a:avLst/>
            <a:gdLst>
              <a:gd name="connsiteX0" fmla="*/ 0 w 666750"/>
              <a:gd name="connsiteY0" fmla="*/ 657225 h 657225"/>
              <a:gd name="connsiteX1" fmla="*/ 666750 w 666750"/>
              <a:gd name="connsiteY1" fmla="*/ 0 h 657225"/>
              <a:gd name="connsiteX2" fmla="*/ 603250 w 666750"/>
              <a:gd name="connsiteY2" fmla="*/ 434975 h 657225"/>
              <a:gd name="connsiteX0" fmla="*/ 0 w 666750"/>
              <a:gd name="connsiteY0" fmla="*/ 657225 h 657225"/>
              <a:gd name="connsiteX1" fmla="*/ 666750 w 666750"/>
              <a:gd name="connsiteY1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657225">
                <a:moveTo>
                  <a:pt x="0" y="657225"/>
                </a:moveTo>
                <a:lnTo>
                  <a:pt x="66675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bject 35">
            <a:extLst>
              <a:ext uri="{FF2B5EF4-FFF2-40B4-BE49-F238E27FC236}">
                <a16:creationId xmlns:a16="http://schemas.microsoft.com/office/drawing/2014/main" id="{129F1645-32AF-85D1-33E3-4AAC0F3A3D9D}"/>
              </a:ext>
            </a:extLst>
          </p:cNvPr>
          <p:cNvSpPr txBox="1"/>
          <p:nvPr/>
        </p:nvSpPr>
        <p:spPr>
          <a:xfrm>
            <a:off x="7248128" y="2580039"/>
            <a:ext cx="977597" cy="307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50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Cytoplasm</a:t>
            </a:r>
          </a:p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050" spc="-15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35">
            <a:extLst>
              <a:ext uri="{FF2B5EF4-FFF2-40B4-BE49-F238E27FC236}">
                <a16:creationId xmlns:a16="http://schemas.microsoft.com/office/drawing/2014/main" id="{90EAC271-1672-E9DD-C0B0-A2F58D41982B}"/>
              </a:ext>
            </a:extLst>
          </p:cNvPr>
          <p:cNvSpPr txBox="1"/>
          <p:nvPr/>
        </p:nvSpPr>
        <p:spPr>
          <a:xfrm>
            <a:off x="9674315" y="3817126"/>
            <a:ext cx="570716" cy="307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50" b="1" spc="-1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</a:t>
            </a:r>
            <a:br>
              <a:rPr lang="en-GB" sz="1050" b="1" spc="-1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b="1" spc="-1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831406-D297-E5BE-EB6B-6020CB0ADE9E}"/>
              </a:ext>
            </a:extLst>
          </p:cNvPr>
          <p:cNvGrpSpPr/>
          <p:nvPr/>
        </p:nvGrpSpPr>
        <p:grpSpPr>
          <a:xfrm>
            <a:off x="7848868" y="3488967"/>
            <a:ext cx="513833" cy="283554"/>
            <a:chOff x="9558494" y="3789994"/>
            <a:chExt cx="314325" cy="188595"/>
          </a:xfrm>
        </p:grpSpPr>
        <p:sp>
          <p:nvSpPr>
            <p:cNvPr id="33" name="Stored Data 32">
              <a:extLst>
                <a:ext uri="{FF2B5EF4-FFF2-40B4-BE49-F238E27FC236}">
                  <a16:creationId xmlns:a16="http://schemas.microsoft.com/office/drawing/2014/main" id="{7E809E0C-5DEE-A461-6E20-223BEAFA141B}"/>
                </a:ext>
              </a:extLst>
            </p:cNvPr>
            <p:cNvSpPr/>
            <p:nvPr/>
          </p:nvSpPr>
          <p:spPr>
            <a:xfrm rot="16200000">
              <a:off x="9621359" y="3733642"/>
              <a:ext cx="188595" cy="301300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bg1"/>
                </a:solidFill>
              </a:endParaRPr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1FAF5CE7-D75C-8E82-1A0E-3692D8A4E337}"/>
                </a:ext>
              </a:extLst>
            </p:cNvPr>
            <p:cNvSpPr txBox="1"/>
            <p:nvPr/>
          </p:nvSpPr>
          <p:spPr>
            <a:xfrm>
              <a:off x="9558494" y="3839219"/>
              <a:ext cx="314325" cy="1013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100" b="1" spc="-15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XPO1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67C52D24-04FC-8670-755A-280B1560CD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8600128" y="3518777"/>
            <a:ext cx="121353" cy="1459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1699695-172E-F6B2-35EF-02B088E66D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2961615">
            <a:off x="8948720" y="4106583"/>
            <a:ext cx="121353" cy="145912"/>
          </a:xfrm>
          <a:prstGeom prst="rect">
            <a:avLst/>
          </a:prstGeom>
        </p:spPr>
      </p:pic>
      <p:sp>
        <p:nvSpPr>
          <p:cNvPr id="64" name="Freeform 63">
            <a:extLst>
              <a:ext uri="{FF2B5EF4-FFF2-40B4-BE49-F238E27FC236}">
                <a16:creationId xmlns:a16="http://schemas.microsoft.com/office/drawing/2014/main" id="{3016863B-D473-750A-3CE4-336D2019CC2D}"/>
              </a:ext>
            </a:extLst>
          </p:cNvPr>
          <p:cNvSpPr/>
          <p:nvPr/>
        </p:nvSpPr>
        <p:spPr>
          <a:xfrm rot="738717">
            <a:off x="8819396" y="4036717"/>
            <a:ext cx="231281" cy="480511"/>
          </a:xfrm>
          <a:custGeom>
            <a:avLst/>
            <a:gdLst>
              <a:gd name="connsiteX0" fmla="*/ 0 w 666750"/>
              <a:gd name="connsiteY0" fmla="*/ 657225 h 657225"/>
              <a:gd name="connsiteX1" fmla="*/ 666750 w 666750"/>
              <a:gd name="connsiteY1" fmla="*/ 0 h 657225"/>
              <a:gd name="connsiteX2" fmla="*/ 603250 w 666750"/>
              <a:gd name="connsiteY2" fmla="*/ 434975 h 657225"/>
              <a:gd name="connsiteX0" fmla="*/ 0 w 666750"/>
              <a:gd name="connsiteY0" fmla="*/ 657225 h 657225"/>
              <a:gd name="connsiteX1" fmla="*/ 666750 w 666750"/>
              <a:gd name="connsiteY1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657225">
                <a:moveTo>
                  <a:pt x="0" y="657225"/>
                </a:moveTo>
                <a:lnTo>
                  <a:pt x="66675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050BE489-9897-9D3A-3AF4-BBFF7C384CD1}"/>
              </a:ext>
            </a:extLst>
          </p:cNvPr>
          <p:cNvSpPr/>
          <p:nvPr/>
        </p:nvSpPr>
        <p:spPr>
          <a:xfrm rot="4621560">
            <a:off x="8715164" y="3190808"/>
            <a:ext cx="231281" cy="828000"/>
          </a:xfrm>
          <a:custGeom>
            <a:avLst/>
            <a:gdLst>
              <a:gd name="connsiteX0" fmla="*/ 0 w 666750"/>
              <a:gd name="connsiteY0" fmla="*/ 657225 h 657225"/>
              <a:gd name="connsiteX1" fmla="*/ 666750 w 666750"/>
              <a:gd name="connsiteY1" fmla="*/ 0 h 657225"/>
              <a:gd name="connsiteX2" fmla="*/ 603250 w 666750"/>
              <a:gd name="connsiteY2" fmla="*/ 434975 h 657225"/>
              <a:gd name="connsiteX0" fmla="*/ 0 w 666750"/>
              <a:gd name="connsiteY0" fmla="*/ 657225 h 657225"/>
              <a:gd name="connsiteX1" fmla="*/ 666750 w 666750"/>
              <a:gd name="connsiteY1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657225">
                <a:moveTo>
                  <a:pt x="0" y="657225"/>
                </a:moveTo>
                <a:lnTo>
                  <a:pt x="66675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09A8AA9-ABA5-8F5E-21FA-122A0E21D5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508080">
            <a:off x="9178540" y="2889659"/>
            <a:ext cx="121353" cy="145912"/>
          </a:xfrm>
          <a:prstGeom prst="rect">
            <a:avLst/>
          </a:prstGeom>
        </p:spPr>
      </p:pic>
      <p:sp>
        <p:nvSpPr>
          <p:cNvPr id="71" name="object 35">
            <a:extLst>
              <a:ext uri="{FF2B5EF4-FFF2-40B4-BE49-F238E27FC236}">
                <a16:creationId xmlns:a16="http://schemas.microsoft.com/office/drawing/2014/main" id="{77F00524-4D35-B2A5-6966-E5D870860311}"/>
              </a:ext>
            </a:extLst>
          </p:cNvPr>
          <p:cNvSpPr txBox="1"/>
          <p:nvPr/>
        </p:nvSpPr>
        <p:spPr>
          <a:xfrm>
            <a:off x="9411430" y="2531055"/>
            <a:ext cx="977597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00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Oncoprotein</a:t>
            </a:r>
            <a:br>
              <a:rPr lang="en-GB" sz="1000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mRNAs</a:t>
            </a:r>
          </a:p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000" spc="-15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189025BE-1FAF-6AD5-40D4-04C1365F28B5}"/>
              </a:ext>
            </a:extLst>
          </p:cNvPr>
          <p:cNvSpPr/>
          <p:nvPr/>
        </p:nvSpPr>
        <p:spPr>
          <a:xfrm rot="9108039">
            <a:off x="9182360" y="4210892"/>
            <a:ext cx="231281" cy="1303140"/>
          </a:xfrm>
          <a:custGeom>
            <a:avLst/>
            <a:gdLst>
              <a:gd name="connsiteX0" fmla="*/ 0 w 666750"/>
              <a:gd name="connsiteY0" fmla="*/ 657225 h 657225"/>
              <a:gd name="connsiteX1" fmla="*/ 666750 w 666750"/>
              <a:gd name="connsiteY1" fmla="*/ 0 h 657225"/>
              <a:gd name="connsiteX2" fmla="*/ 603250 w 666750"/>
              <a:gd name="connsiteY2" fmla="*/ 434975 h 657225"/>
              <a:gd name="connsiteX0" fmla="*/ 0 w 666750"/>
              <a:gd name="connsiteY0" fmla="*/ 657225 h 657225"/>
              <a:gd name="connsiteX1" fmla="*/ 666750 w 666750"/>
              <a:gd name="connsiteY1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657225">
                <a:moveTo>
                  <a:pt x="0" y="657225"/>
                </a:moveTo>
                <a:lnTo>
                  <a:pt x="66675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bject 35">
            <a:extLst>
              <a:ext uri="{FF2B5EF4-FFF2-40B4-BE49-F238E27FC236}">
                <a16:creationId xmlns:a16="http://schemas.microsoft.com/office/drawing/2014/main" id="{0B620469-317C-535A-F0CB-D8A212614EC6}"/>
              </a:ext>
            </a:extLst>
          </p:cNvPr>
          <p:cNvSpPr txBox="1"/>
          <p:nvPr/>
        </p:nvSpPr>
        <p:spPr>
          <a:xfrm>
            <a:off x="9305097" y="5538776"/>
            <a:ext cx="977597" cy="307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50" b="1" spc="-1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Pore</a:t>
            </a:r>
          </a:p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050" spc="-15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AFE994-B5E1-8B7F-0239-F0688A60559B}"/>
              </a:ext>
            </a:extLst>
          </p:cNvPr>
          <p:cNvSpPr txBox="1"/>
          <p:nvPr/>
        </p:nvSpPr>
        <p:spPr>
          <a:xfrm>
            <a:off x="8303671" y="1880225"/>
            <a:ext cx="20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MYELOMA CELL</a:t>
            </a:r>
            <a:endParaRPr lang="en-GB" b="1" baseline="3000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1ED1CDED-8C3A-AA52-35CD-6EF110491594}"/>
              </a:ext>
            </a:extLst>
          </p:cNvPr>
          <p:cNvSpPr/>
          <p:nvPr/>
        </p:nvSpPr>
        <p:spPr>
          <a:xfrm rot="8110576">
            <a:off x="9130606" y="2730455"/>
            <a:ext cx="231281" cy="480511"/>
          </a:xfrm>
          <a:custGeom>
            <a:avLst/>
            <a:gdLst>
              <a:gd name="connsiteX0" fmla="*/ 0 w 666750"/>
              <a:gd name="connsiteY0" fmla="*/ 657225 h 657225"/>
              <a:gd name="connsiteX1" fmla="*/ 666750 w 666750"/>
              <a:gd name="connsiteY1" fmla="*/ 0 h 657225"/>
              <a:gd name="connsiteX2" fmla="*/ 603250 w 666750"/>
              <a:gd name="connsiteY2" fmla="*/ 434975 h 657225"/>
              <a:gd name="connsiteX0" fmla="*/ 0 w 666750"/>
              <a:gd name="connsiteY0" fmla="*/ 657225 h 657225"/>
              <a:gd name="connsiteX1" fmla="*/ 666750 w 666750"/>
              <a:gd name="connsiteY1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657225">
                <a:moveTo>
                  <a:pt x="0" y="657225"/>
                </a:moveTo>
                <a:lnTo>
                  <a:pt x="66675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79563A-D960-4426-7481-AD63A3D10E8D}"/>
              </a:ext>
            </a:extLst>
          </p:cNvPr>
          <p:cNvGrpSpPr/>
          <p:nvPr/>
        </p:nvGrpSpPr>
        <p:grpSpPr>
          <a:xfrm>
            <a:off x="9316213" y="3482022"/>
            <a:ext cx="513833" cy="283554"/>
            <a:chOff x="9558493" y="3789994"/>
            <a:chExt cx="314325" cy="188595"/>
          </a:xfrm>
        </p:grpSpPr>
        <p:sp>
          <p:nvSpPr>
            <p:cNvPr id="9" name="Stored Data 32">
              <a:extLst>
                <a:ext uri="{FF2B5EF4-FFF2-40B4-BE49-F238E27FC236}">
                  <a16:creationId xmlns:a16="http://schemas.microsoft.com/office/drawing/2014/main" id="{F4AA364B-7F59-439C-7B6E-A3A123D77FE5}"/>
                </a:ext>
              </a:extLst>
            </p:cNvPr>
            <p:cNvSpPr/>
            <p:nvPr/>
          </p:nvSpPr>
          <p:spPr>
            <a:xfrm rot="16200000">
              <a:off x="9621359" y="3733642"/>
              <a:ext cx="188595" cy="301300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bg1"/>
                </a:solidFill>
              </a:endParaRPr>
            </a:p>
          </p:txBody>
        </p:sp>
        <p:sp>
          <p:nvSpPr>
            <p:cNvPr id="17" name="object 35">
              <a:extLst>
                <a:ext uri="{FF2B5EF4-FFF2-40B4-BE49-F238E27FC236}">
                  <a16:creationId xmlns:a16="http://schemas.microsoft.com/office/drawing/2014/main" id="{DC224AD6-27B7-FB7C-37B6-BDFDDB14C3D8}"/>
                </a:ext>
              </a:extLst>
            </p:cNvPr>
            <p:cNvSpPr txBox="1"/>
            <p:nvPr/>
          </p:nvSpPr>
          <p:spPr>
            <a:xfrm>
              <a:off x="9558493" y="3839215"/>
              <a:ext cx="314325" cy="1013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100" b="1" spc="-15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XPO1</a:t>
              </a: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7C183BA1-C5D1-89F8-4E08-4261FFC358F5}"/>
              </a:ext>
            </a:extLst>
          </p:cNvPr>
          <p:cNvSpPr/>
          <p:nvPr/>
        </p:nvSpPr>
        <p:spPr>
          <a:xfrm>
            <a:off x="4655840" y="821207"/>
            <a:ext cx="7091999" cy="88875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5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 recommendations for daratumumab-pretreated patients include regimens containing </a:t>
            </a:r>
            <a:r>
              <a:rPr lang="en-GB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selinexor in combination with bortezomib and dexamethasone</a:t>
            </a:r>
            <a:r>
              <a:rPr lang="en-GB" sz="15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well as carfilzomib and pomalidomide-based regimens</a:t>
            </a:r>
            <a:r>
              <a:rPr lang="en-GB" sz="15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042489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Relapse treatment after </a:t>
            </a:r>
            <a:r>
              <a:rPr lang="en-GB" sz="3100" dirty="0" err="1"/>
              <a:t>DR</a:t>
            </a:r>
            <a:r>
              <a:rPr lang="en-GB" sz="3100" cap="none" dirty="0" err="1"/>
              <a:t>d</a:t>
            </a:r>
            <a:br>
              <a:rPr lang="en-GB" sz="3100" cap="none" dirty="0"/>
            </a:br>
            <a:r>
              <a:rPr lang="en-GB" sz="2700" dirty="0">
                <a:solidFill>
                  <a:schemeClr val="accent1"/>
                </a:solidFill>
              </a:rPr>
              <a:t>How does </a:t>
            </a:r>
            <a:r>
              <a:rPr lang="en-GB" sz="2700" dirty="0" err="1">
                <a:solidFill>
                  <a:schemeClr val="accent1"/>
                </a:solidFill>
              </a:rPr>
              <a:t>SVd</a:t>
            </a:r>
            <a:r>
              <a:rPr lang="en-GB" sz="2700" dirty="0">
                <a:solidFill>
                  <a:schemeClr val="accent1"/>
                </a:solidFill>
              </a:rPr>
              <a:t> fit with other treatments?</a:t>
            </a:r>
            <a:br>
              <a:rPr lang="en-GB" sz="3200" cap="none" dirty="0"/>
            </a:br>
            <a:br>
              <a:rPr lang="en-GB" sz="3200" dirty="0"/>
            </a:b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9" name="Content Placeholder 31">
            <a:extLst>
              <a:ext uri="{FF2B5EF4-FFF2-40B4-BE49-F238E27FC236}">
                <a16:creationId xmlns:a16="http://schemas.microsoft.com/office/drawing/2014/main" id="{041F9A99-C95D-C4CA-84E2-E36A90F0ED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2" y="6010421"/>
            <a:ext cx="10660393" cy="711056"/>
          </a:xfrm>
        </p:spPr>
        <p:txBody>
          <a:bodyPr anchor="b" anchorCtr="0"/>
          <a:lstStyle/>
          <a:p>
            <a:r>
              <a:rPr lang="en-GB" sz="1000" dirty="0">
                <a:solidFill>
                  <a:schemeClr val="tx2"/>
                </a:solidFill>
                <a:sym typeface="Calibri"/>
              </a:rPr>
              <a:t>CI, confidence interval; </a:t>
            </a:r>
            <a:r>
              <a:rPr lang="en-GB" sz="1000" dirty="0" err="1">
                <a:solidFill>
                  <a:schemeClr val="tx2"/>
                </a:solidFill>
                <a:sym typeface="Calibri"/>
              </a:rPr>
              <a:t>DRd</a:t>
            </a:r>
            <a:r>
              <a:rPr lang="en-GB" sz="1000" dirty="0">
                <a:solidFill>
                  <a:schemeClr val="tx2"/>
                </a:solidFill>
                <a:sym typeface="Calibri"/>
              </a:rPr>
              <a:t>, daratumumab, lenalidomide and dexamethasone; HR, hazard ratio; </a:t>
            </a:r>
            <a:r>
              <a:rPr lang="en-GB" sz="1000" dirty="0" err="1">
                <a:solidFill>
                  <a:schemeClr val="tx2"/>
                </a:solidFill>
                <a:sym typeface="Calibri"/>
              </a:rPr>
              <a:t>Kd</a:t>
            </a:r>
            <a:r>
              <a:rPr lang="en-GB" sz="1000" dirty="0">
                <a:solidFill>
                  <a:schemeClr val="tx2"/>
                </a:solidFill>
                <a:sym typeface="Calibri"/>
              </a:rPr>
              <a:t>, carfilzomib and dexamethasone; MoA, mechanism of action; (m)PFS, (median) progression-free survival; NE, not estimable; PI, proteasome inhibitor; </a:t>
            </a:r>
            <a:r>
              <a:rPr lang="en-GB" sz="1000" dirty="0" err="1">
                <a:solidFill>
                  <a:schemeClr val="tx2"/>
                </a:solidFill>
                <a:sym typeface="Calibri"/>
              </a:rPr>
              <a:t>PVd</a:t>
            </a:r>
            <a:r>
              <a:rPr lang="en-GB" sz="1000" dirty="0">
                <a:solidFill>
                  <a:schemeClr val="tx2"/>
                </a:solidFill>
                <a:sym typeface="Calibri"/>
              </a:rPr>
              <a:t>, pomalidomide, bortezomib, and dexamethasone; </a:t>
            </a:r>
            <a:r>
              <a:rPr lang="en-GB" sz="1000" dirty="0" err="1">
                <a:solidFill>
                  <a:schemeClr val="tx2"/>
                </a:solidFill>
                <a:sym typeface="Calibri"/>
              </a:rPr>
              <a:t>SVd</a:t>
            </a:r>
            <a:r>
              <a:rPr lang="en-GB" sz="1000" dirty="0">
                <a:solidFill>
                  <a:schemeClr val="tx2"/>
                </a:solidFill>
                <a:sym typeface="Calibri"/>
              </a:rPr>
              <a:t>, </a:t>
            </a:r>
            <a:r>
              <a:rPr lang="en-GB" sz="1000" dirty="0" err="1">
                <a:solidFill>
                  <a:schemeClr val="tx2"/>
                </a:solidFill>
                <a:sym typeface="Calibri"/>
              </a:rPr>
              <a:t>selinexor</a:t>
            </a:r>
            <a:r>
              <a:rPr lang="en-GB" sz="1000" dirty="0">
                <a:solidFill>
                  <a:schemeClr val="tx2"/>
                </a:solidFill>
                <a:sym typeface="Calibri"/>
              </a:rPr>
              <a:t>, bortezomib, and dexamethasone; </a:t>
            </a:r>
            <a:r>
              <a:rPr lang="en-GB" sz="1000" dirty="0" err="1">
                <a:solidFill>
                  <a:schemeClr val="tx2"/>
                </a:solidFill>
                <a:sym typeface="Calibri"/>
              </a:rPr>
              <a:t>Vd</a:t>
            </a:r>
            <a:r>
              <a:rPr lang="en-GB" sz="1000" dirty="0">
                <a:solidFill>
                  <a:schemeClr val="tx2"/>
                </a:solidFill>
                <a:sym typeface="Calibri"/>
              </a:rPr>
              <a:t>, bortezomib and dexamethasone.</a:t>
            </a:r>
          </a:p>
          <a:p>
            <a:r>
              <a:rPr lang="en-GB" sz="1000" dirty="0">
                <a:solidFill>
                  <a:schemeClr val="tx2"/>
                </a:solidFill>
                <a:sym typeface="Calibri"/>
              </a:rPr>
              <a:t>1. Dimopoulos MA, et al. Lancet Oncol. 2016.17:27-38; 2. Richardson PG, et al. Lancet Oncol. 2019;20:781-794; 3. </a:t>
            </a:r>
            <a:r>
              <a:rPr lang="en-GB" sz="1000" dirty="0" err="1">
                <a:solidFill>
                  <a:schemeClr val="tx2"/>
                </a:solidFill>
                <a:sym typeface="Calibri"/>
              </a:rPr>
              <a:t>Grosicki</a:t>
            </a:r>
            <a:r>
              <a:rPr lang="en-GB" sz="1000" dirty="0">
                <a:solidFill>
                  <a:schemeClr val="tx2"/>
                </a:solidFill>
                <a:sym typeface="Calibri"/>
              </a:rPr>
              <a:t> S, et al. Lancet. 2020;396:1563-1573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C9868-FE47-5FFF-F631-B937AD3E2E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9128" y="4472642"/>
            <a:ext cx="3315576" cy="895406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Kd</a:t>
            </a:r>
            <a:r>
              <a:rPr kumimoji="0" lang="en-GB" sz="1600" b="1" i="0" u="none" strike="noStrike" kern="1200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1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Doublet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PI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One different MoA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8CCBF2-EF11-4294-EF3E-AE7D3B4CD948}"/>
              </a:ext>
            </a:extLst>
          </p:cNvPr>
          <p:cNvSpPr txBox="1">
            <a:spLocks/>
          </p:cNvSpPr>
          <p:nvPr/>
        </p:nvSpPr>
        <p:spPr>
          <a:xfrm>
            <a:off x="3719736" y="4472642"/>
            <a:ext cx="3315576" cy="895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PVd</a:t>
            </a:r>
            <a:r>
              <a:rPr kumimoji="0" lang="en-GB" sz="1600" b="1" i="0" u="none" strike="noStrike" kern="1200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2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Triplet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PI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One different MoA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E3BF7-8A83-3D9E-2157-24D09B51CE63}"/>
              </a:ext>
            </a:extLst>
          </p:cNvPr>
          <p:cNvSpPr txBox="1"/>
          <p:nvPr/>
        </p:nvSpPr>
        <p:spPr>
          <a:xfrm>
            <a:off x="263352" y="1301859"/>
            <a:ext cx="3216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ENDEAVOR</a:t>
            </a:r>
            <a:r>
              <a:rPr lang="en-GB" b="1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>
              <a:defRPr/>
            </a:pP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1–3 prior lines of therapy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394FF-60D3-325C-2799-721D2B0E05DE}"/>
              </a:ext>
            </a:extLst>
          </p:cNvPr>
          <p:cNvSpPr txBox="1"/>
          <p:nvPr/>
        </p:nvSpPr>
        <p:spPr>
          <a:xfrm>
            <a:off x="3588276" y="1301859"/>
            <a:ext cx="4030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OPTIMISMM</a:t>
            </a:r>
            <a:r>
              <a:rPr lang="en-GB" b="1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defRPr/>
            </a:pP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1–3 prior lines of therapy, received </a:t>
            </a: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treatment </a:t>
            </a:r>
            <a:b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lenalidomide-containing regimen </a:t>
            </a: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≥2</a:t>
            </a: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consecutive cycles, not bortezomib refractory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1A761-75E4-1B67-3E94-C653661A387C}"/>
              </a:ext>
            </a:extLst>
          </p:cNvPr>
          <p:cNvSpPr txBox="1"/>
          <p:nvPr/>
        </p:nvSpPr>
        <p:spPr>
          <a:xfrm>
            <a:off x="7488934" y="1301859"/>
            <a:ext cx="4452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</a:t>
            </a:r>
            <a:r>
              <a:rPr lang="en-GB" b="1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>
              <a:defRPr/>
            </a:pP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1–3 prior lines of therapy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AF1E7E-1CF2-E027-AFBB-AEAEDFC9957C}"/>
              </a:ext>
            </a:extLst>
          </p:cNvPr>
          <p:cNvSpPr/>
          <p:nvPr/>
        </p:nvSpPr>
        <p:spPr>
          <a:xfrm>
            <a:off x="5544638" y="265935"/>
            <a:ext cx="678261" cy="4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GB" sz="186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F0BC442-8EF0-82A4-9692-8B5408FE2ACA}"/>
              </a:ext>
            </a:extLst>
          </p:cNvPr>
          <p:cNvSpPr txBox="1">
            <a:spLocks/>
          </p:cNvSpPr>
          <p:nvPr/>
        </p:nvSpPr>
        <p:spPr>
          <a:xfrm>
            <a:off x="374053" y="5609647"/>
            <a:ext cx="2995432" cy="322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Font typeface="Arial" panose="020B0604020202020204" pitchFamily="34" charset="0"/>
              <a:buNone/>
              <a:defRPr/>
            </a:pPr>
            <a:r>
              <a:rPr lang="en-GB" sz="1200">
                <a:solidFill>
                  <a:schemeClr val="tx2"/>
                </a:solidFill>
                <a:ea typeface="+mn-ea"/>
              </a:rPr>
              <a:t>Acceptable safety and tolerability profile of carfilzomib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29573ED-338B-2A92-D638-BB1750CA0345}"/>
              </a:ext>
            </a:extLst>
          </p:cNvPr>
          <p:cNvSpPr txBox="1">
            <a:spLocks/>
          </p:cNvSpPr>
          <p:nvPr/>
        </p:nvSpPr>
        <p:spPr>
          <a:xfrm>
            <a:off x="3719736" y="5609646"/>
            <a:ext cx="3560720" cy="322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Font typeface="Arial" panose="020B0604020202020204" pitchFamily="34" charset="0"/>
              <a:buNone/>
              <a:defRPr/>
            </a:pPr>
            <a:r>
              <a:rPr lang="en-GB" sz="1200">
                <a:solidFill>
                  <a:schemeClr val="tx2"/>
                </a:solidFill>
                <a:ea typeface="+mn-ea"/>
              </a:rPr>
              <a:t>Adverse events accorded with the individual profiles of pomalidomide, bortezomib, and dexamethasone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9971F10-9E3B-5179-220E-DD8818B7529A}"/>
              </a:ext>
            </a:extLst>
          </p:cNvPr>
          <p:cNvSpPr txBox="1">
            <a:spLocks/>
          </p:cNvSpPr>
          <p:nvPr/>
        </p:nvSpPr>
        <p:spPr>
          <a:xfrm>
            <a:off x="7819542" y="5594779"/>
            <a:ext cx="4030904" cy="322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90000"/>
              </a:lnSpc>
              <a:spcBef>
                <a:spcPts val="750"/>
              </a:spcBef>
              <a:buClr>
                <a:srgbClr val="5B9BD5"/>
              </a:buClr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tx2"/>
                </a:solidFill>
                <a:ea typeface="+mn-ea"/>
              </a:rPr>
              <a:t>Safety results were consistent with the individual adverse event profiles of </a:t>
            </a:r>
            <a:r>
              <a:rPr lang="en-GB" sz="1200" dirty="0" err="1">
                <a:solidFill>
                  <a:schemeClr val="tx2"/>
                </a:solidFill>
                <a:ea typeface="+mn-ea"/>
              </a:rPr>
              <a:t>selinexor</a:t>
            </a:r>
            <a:r>
              <a:rPr lang="en-GB" sz="1200" dirty="0">
                <a:solidFill>
                  <a:schemeClr val="tx2"/>
                </a:solidFill>
                <a:ea typeface="+mn-ea"/>
              </a:rPr>
              <a:t>, bortezomib, and dexamethasone</a:t>
            </a:r>
          </a:p>
        </p:txBody>
      </p:sp>
      <p:sp>
        <p:nvSpPr>
          <p:cNvPr id="20" name="Rectangle: Rounded Corners 72">
            <a:extLst>
              <a:ext uri="{FF2B5EF4-FFF2-40B4-BE49-F238E27FC236}">
                <a16:creationId xmlns:a16="http://schemas.microsoft.com/office/drawing/2014/main" id="{045A5D3C-B753-7EF0-82DB-1EF07547E82C}"/>
              </a:ext>
            </a:extLst>
          </p:cNvPr>
          <p:cNvSpPr/>
          <p:nvPr/>
        </p:nvSpPr>
        <p:spPr>
          <a:xfrm>
            <a:off x="8268231" y="5238376"/>
            <a:ext cx="2053695" cy="288000"/>
          </a:xfrm>
          <a:prstGeom prst="roundRect">
            <a:avLst>
              <a:gd name="adj" fmla="val 25649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19085FB-8322-0381-EFE5-323136D40EE3}"/>
              </a:ext>
            </a:extLst>
          </p:cNvPr>
          <p:cNvSpPr txBox="1">
            <a:spLocks/>
          </p:cNvSpPr>
          <p:nvPr/>
        </p:nvSpPr>
        <p:spPr>
          <a:xfrm>
            <a:off x="7819542" y="4472642"/>
            <a:ext cx="3315576" cy="895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SelVd</a:t>
            </a:r>
            <a:r>
              <a:rPr kumimoji="0" lang="en-GB" sz="1600" b="1" i="0" u="none" strike="noStrike" kern="1200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3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Triplet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</a:rPr>
              <a:t>PI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Two </a:t>
            </a:r>
            <a:r>
              <a:rPr lang="en-GB" sz="1600" b="1" dirty="0">
                <a:solidFill>
                  <a:schemeClr val="bg1"/>
                </a:solidFill>
                <a:ea typeface="+mn-ea"/>
              </a:rPr>
              <a:t>different</a:t>
            </a:r>
            <a:r>
              <a:rPr kumimoji="0" lang="en-GB" sz="1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GB" sz="1600" b="1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MoAs</a:t>
            </a:r>
            <a:endParaRPr kumimoji="0" lang="en-GB" sz="16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A110A0-E1BC-971F-B8D4-E0CB626828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8305" y="2361235"/>
            <a:ext cx="2885913" cy="15373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6217A6-DC4A-728F-AF42-5E5D84ADBC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61863" y="2334472"/>
            <a:ext cx="3554026" cy="155545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4C66C0F-060F-4223-EB96-90F555F7C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872" y="2289752"/>
            <a:ext cx="2284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Pomalidomide, bortezomib, and dexamethasone</a:t>
            </a:r>
          </a:p>
          <a:p>
            <a:pPr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Bortezomib and dexamethasone</a:t>
            </a:r>
          </a:p>
          <a:p>
            <a:pPr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0.61 (95% CI 0·49–0.77); two-sided p&lt;0.0001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CA4338-1664-0683-AC84-4C656766080C}"/>
              </a:ext>
            </a:extLst>
          </p:cNvPr>
          <p:cNvSpPr txBox="1"/>
          <p:nvPr/>
        </p:nvSpPr>
        <p:spPr>
          <a:xfrm rot="16200000">
            <a:off x="3515320" y="3030643"/>
            <a:ext cx="38792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 (%)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3FFE95-627E-46EA-EAC5-6BCC489729F1}"/>
              </a:ext>
            </a:extLst>
          </p:cNvPr>
          <p:cNvSpPr txBox="1"/>
          <p:nvPr/>
        </p:nvSpPr>
        <p:spPr>
          <a:xfrm flipH="1">
            <a:off x="3752686" y="229086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2D2CC3-3695-AE42-7286-833EE00C9859}"/>
              </a:ext>
            </a:extLst>
          </p:cNvPr>
          <p:cNvSpPr txBox="1"/>
          <p:nvPr/>
        </p:nvSpPr>
        <p:spPr>
          <a:xfrm flipH="1">
            <a:off x="3752686" y="244326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CA24E51-05DA-3252-75AA-B9B00703E8BD}"/>
              </a:ext>
            </a:extLst>
          </p:cNvPr>
          <p:cNvSpPr txBox="1"/>
          <p:nvPr/>
        </p:nvSpPr>
        <p:spPr>
          <a:xfrm flipH="1">
            <a:off x="3752686" y="258931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1F6E73B-A582-1746-2975-6B2BD391022A}"/>
              </a:ext>
            </a:extLst>
          </p:cNvPr>
          <p:cNvSpPr txBox="1"/>
          <p:nvPr/>
        </p:nvSpPr>
        <p:spPr>
          <a:xfrm flipH="1">
            <a:off x="3752686" y="2738541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F2CDD19-CDE7-E5F7-DC11-FE8D4CE33AEE}"/>
              </a:ext>
            </a:extLst>
          </p:cNvPr>
          <p:cNvSpPr txBox="1"/>
          <p:nvPr/>
        </p:nvSpPr>
        <p:spPr>
          <a:xfrm flipH="1">
            <a:off x="3752686" y="2890941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87A710-FD64-0E1D-C1E0-7D66222A25D2}"/>
              </a:ext>
            </a:extLst>
          </p:cNvPr>
          <p:cNvSpPr txBox="1"/>
          <p:nvPr/>
        </p:nvSpPr>
        <p:spPr>
          <a:xfrm>
            <a:off x="5423315" y="4025969"/>
            <a:ext cx="7069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8A5B72-2429-3D2B-762C-B38F23C2C5B0}"/>
              </a:ext>
            </a:extLst>
          </p:cNvPr>
          <p:cNvSpPr txBox="1"/>
          <p:nvPr/>
        </p:nvSpPr>
        <p:spPr>
          <a:xfrm>
            <a:off x="744293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F6D730-4ABA-5F30-7C34-A85826771828}"/>
              </a:ext>
            </a:extLst>
          </p:cNvPr>
          <p:cNvSpPr txBox="1"/>
          <p:nvPr/>
        </p:nvSpPr>
        <p:spPr>
          <a:xfrm>
            <a:off x="721750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D90E29-096E-CD3B-9630-0F4AC1894298}"/>
              </a:ext>
            </a:extLst>
          </p:cNvPr>
          <p:cNvSpPr txBox="1"/>
          <p:nvPr/>
        </p:nvSpPr>
        <p:spPr>
          <a:xfrm>
            <a:off x="698573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84087D-A1A2-055D-FD73-22C390345C1C}"/>
              </a:ext>
            </a:extLst>
          </p:cNvPr>
          <p:cNvSpPr txBox="1"/>
          <p:nvPr/>
        </p:nvSpPr>
        <p:spPr>
          <a:xfrm>
            <a:off x="674760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911E31-716A-5775-5B3C-CBDAD76207A7}"/>
              </a:ext>
            </a:extLst>
          </p:cNvPr>
          <p:cNvSpPr txBox="1"/>
          <p:nvPr/>
        </p:nvSpPr>
        <p:spPr>
          <a:xfrm>
            <a:off x="652853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01AD7F-FCE1-2915-C260-484C6C16DE10}"/>
              </a:ext>
            </a:extLst>
          </p:cNvPr>
          <p:cNvSpPr txBox="1"/>
          <p:nvPr/>
        </p:nvSpPr>
        <p:spPr>
          <a:xfrm>
            <a:off x="628723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6D6AAE-A675-CFD9-C94D-BFC4591478B1}"/>
              </a:ext>
            </a:extLst>
          </p:cNvPr>
          <p:cNvSpPr txBox="1"/>
          <p:nvPr/>
        </p:nvSpPr>
        <p:spPr>
          <a:xfrm>
            <a:off x="605545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92B5FD-EC93-3FC0-A7E8-8423454ABB45}"/>
              </a:ext>
            </a:extLst>
          </p:cNvPr>
          <p:cNvSpPr txBox="1"/>
          <p:nvPr/>
        </p:nvSpPr>
        <p:spPr>
          <a:xfrm>
            <a:off x="582368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53EBC6-2EAF-BF7E-3E27-2CC0F545CDF6}"/>
              </a:ext>
            </a:extLst>
          </p:cNvPr>
          <p:cNvSpPr txBox="1"/>
          <p:nvPr/>
        </p:nvSpPr>
        <p:spPr>
          <a:xfrm>
            <a:off x="558238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9EBE1E-700D-A256-CDE9-BDF50F93AC73}"/>
              </a:ext>
            </a:extLst>
          </p:cNvPr>
          <p:cNvSpPr txBox="1"/>
          <p:nvPr/>
        </p:nvSpPr>
        <p:spPr>
          <a:xfrm>
            <a:off x="535060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CFA990-9600-4953-DB99-B1AC3AFB7A7A}"/>
              </a:ext>
            </a:extLst>
          </p:cNvPr>
          <p:cNvSpPr txBox="1"/>
          <p:nvPr/>
        </p:nvSpPr>
        <p:spPr>
          <a:xfrm>
            <a:off x="511883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6A1C9E-6D1E-DFC2-AC6B-7EC7628860F9}"/>
              </a:ext>
            </a:extLst>
          </p:cNvPr>
          <p:cNvSpPr txBox="1"/>
          <p:nvPr/>
        </p:nvSpPr>
        <p:spPr>
          <a:xfrm>
            <a:off x="488388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F7A1AA-3F16-D0EE-330B-AB7779D06264}"/>
              </a:ext>
            </a:extLst>
          </p:cNvPr>
          <p:cNvSpPr txBox="1"/>
          <p:nvPr/>
        </p:nvSpPr>
        <p:spPr>
          <a:xfrm>
            <a:off x="4671437" y="388949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C9CE5B-9B7A-5BD3-BD04-4723FE64D990}"/>
              </a:ext>
            </a:extLst>
          </p:cNvPr>
          <p:cNvSpPr txBox="1"/>
          <p:nvPr/>
        </p:nvSpPr>
        <p:spPr>
          <a:xfrm>
            <a:off x="4436487" y="388949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0BBB298-6EB0-2826-6A0A-2D21CB1F3ED7}"/>
              </a:ext>
            </a:extLst>
          </p:cNvPr>
          <p:cNvSpPr txBox="1"/>
          <p:nvPr/>
        </p:nvSpPr>
        <p:spPr>
          <a:xfrm>
            <a:off x="4201537" y="388949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C0BB04E-2415-8F9F-D9FC-EA1D74185A8A}"/>
              </a:ext>
            </a:extLst>
          </p:cNvPr>
          <p:cNvSpPr txBox="1"/>
          <p:nvPr/>
        </p:nvSpPr>
        <p:spPr>
          <a:xfrm>
            <a:off x="3972937" y="388949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C2F30C1-F236-BC5C-05C1-D8B5F6308C41}"/>
              </a:ext>
            </a:extLst>
          </p:cNvPr>
          <p:cNvSpPr txBox="1"/>
          <p:nvPr/>
        </p:nvSpPr>
        <p:spPr>
          <a:xfrm flipH="1">
            <a:off x="3752686" y="378311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DD7D5AE-35B8-5F37-3E83-54A6C5073FDB}"/>
              </a:ext>
            </a:extLst>
          </p:cNvPr>
          <p:cNvSpPr txBox="1"/>
          <p:nvPr/>
        </p:nvSpPr>
        <p:spPr>
          <a:xfrm flipH="1">
            <a:off x="3752686" y="3043341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A329746-3A63-813E-3EF4-949553EB4024}"/>
              </a:ext>
            </a:extLst>
          </p:cNvPr>
          <p:cNvSpPr txBox="1"/>
          <p:nvPr/>
        </p:nvSpPr>
        <p:spPr>
          <a:xfrm flipH="1">
            <a:off x="3752686" y="319256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5B442F6-98BC-B2B9-CC55-06D2856731BD}"/>
              </a:ext>
            </a:extLst>
          </p:cNvPr>
          <p:cNvSpPr txBox="1"/>
          <p:nvPr/>
        </p:nvSpPr>
        <p:spPr>
          <a:xfrm flipH="1">
            <a:off x="3752686" y="3335441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6C3F4F0-A956-4F94-AB86-46A758A4F06A}"/>
              </a:ext>
            </a:extLst>
          </p:cNvPr>
          <p:cNvSpPr txBox="1"/>
          <p:nvPr/>
        </p:nvSpPr>
        <p:spPr>
          <a:xfrm flipH="1">
            <a:off x="3752686" y="348466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F35EBF0-3742-BE88-6DEB-A219CC495FE5}"/>
              </a:ext>
            </a:extLst>
          </p:cNvPr>
          <p:cNvSpPr txBox="1"/>
          <p:nvPr/>
        </p:nvSpPr>
        <p:spPr>
          <a:xfrm flipH="1">
            <a:off x="3752686" y="3630716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8" name="TekstSylinder 1">
            <a:extLst>
              <a:ext uri="{FF2B5EF4-FFF2-40B4-BE49-F238E27FC236}">
                <a16:creationId xmlns:a16="http://schemas.microsoft.com/office/drawing/2014/main" id="{513F165C-7910-9E8C-9AD4-86182C79589A}"/>
              </a:ext>
            </a:extLst>
          </p:cNvPr>
          <p:cNvSpPr txBox="1"/>
          <p:nvPr/>
        </p:nvSpPr>
        <p:spPr>
          <a:xfrm>
            <a:off x="5320646" y="3018773"/>
            <a:ext cx="2023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PVd mPFS 11.2 months</a:t>
            </a:r>
          </a:p>
        </p:txBody>
      </p:sp>
      <p:sp>
        <p:nvSpPr>
          <p:cNvPr id="69" name="TekstSylinder 12">
            <a:extLst>
              <a:ext uri="{FF2B5EF4-FFF2-40B4-BE49-F238E27FC236}">
                <a16:creationId xmlns:a16="http://schemas.microsoft.com/office/drawing/2014/main" id="{935F59C8-C824-FBC3-1C7A-FE0FBDC4ED7F}"/>
              </a:ext>
            </a:extLst>
          </p:cNvPr>
          <p:cNvSpPr txBox="1"/>
          <p:nvPr/>
        </p:nvSpPr>
        <p:spPr>
          <a:xfrm>
            <a:off x="4100828" y="3584049"/>
            <a:ext cx="1779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 mPFS 7.1 months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9019C7D-FCB5-AC3C-D8B2-55404791BABD}"/>
              </a:ext>
            </a:extLst>
          </p:cNvPr>
          <p:cNvCxnSpPr>
            <a:cxnSpLocks/>
          </p:cNvCxnSpPr>
          <p:nvPr/>
        </p:nvCxnSpPr>
        <p:spPr>
          <a:xfrm>
            <a:off x="4999299" y="2475535"/>
            <a:ext cx="154738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2A2FCAD-78C9-C679-F7BD-F0FA3B33AD3F}"/>
              </a:ext>
            </a:extLst>
          </p:cNvPr>
          <p:cNvCxnSpPr>
            <a:cxnSpLocks/>
          </p:cNvCxnSpPr>
          <p:nvPr/>
        </p:nvCxnSpPr>
        <p:spPr>
          <a:xfrm>
            <a:off x="4999299" y="2353757"/>
            <a:ext cx="154738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3EC2D20-693E-39A2-4717-2C86CC6A8CCA}"/>
              </a:ext>
            </a:extLst>
          </p:cNvPr>
          <p:cNvSpPr txBox="1"/>
          <p:nvPr/>
        </p:nvSpPr>
        <p:spPr>
          <a:xfrm rot="16200000">
            <a:off x="7387192" y="3030643"/>
            <a:ext cx="88646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Probability of PFS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FC2C282-4721-D4E3-B477-3BBA6874B6C4}"/>
              </a:ext>
            </a:extLst>
          </p:cNvPr>
          <p:cNvSpPr txBox="1"/>
          <p:nvPr/>
        </p:nvSpPr>
        <p:spPr>
          <a:xfrm flipH="1">
            <a:off x="7910741" y="2290866"/>
            <a:ext cx="24480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D573D22-8BEE-85FE-E6D1-B6B2C79587EB}"/>
              </a:ext>
            </a:extLst>
          </p:cNvPr>
          <p:cNvSpPr txBox="1"/>
          <p:nvPr/>
        </p:nvSpPr>
        <p:spPr>
          <a:xfrm>
            <a:off x="9637868" y="4025969"/>
            <a:ext cx="7069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pic>
        <p:nvPicPr>
          <p:cNvPr id="102" name="Picture 10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52EC49DB-0442-DB59-25B5-0A7CC28FC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51" y="2337498"/>
            <a:ext cx="3695700" cy="1549400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3CD10814-D78B-5A82-50F8-CC2AD1C42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531" y="3328207"/>
            <a:ext cx="2083904" cy="48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sz="700" dirty="0">
                <a:effectLst/>
                <a:latin typeface="Helvetica" pitchFamily="2" charset="0"/>
              </a:rPr>
              <a:t>Selinexor, bortezomib, and dexamethasone: </a:t>
            </a:r>
            <a:br>
              <a:rPr lang="en-GB" sz="700" dirty="0">
                <a:effectLst/>
                <a:latin typeface="Helvetica" pitchFamily="2" charset="0"/>
              </a:rPr>
            </a:br>
            <a:r>
              <a:rPr lang="en-GB" sz="700" dirty="0">
                <a:effectLst/>
                <a:latin typeface="Helvetica" pitchFamily="2" charset="0"/>
              </a:rPr>
              <a:t>median 13.93 months (95% CI 11.73-not evaluable) </a:t>
            </a:r>
            <a:br>
              <a:rPr lang="en-GB" sz="700" dirty="0">
                <a:effectLst/>
                <a:latin typeface="Helvetica" pitchFamily="2" charset="0"/>
              </a:rPr>
            </a:br>
            <a:r>
              <a:rPr lang="en-GB" sz="700" dirty="0">
                <a:effectLst/>
                <a:latin typeface="Helvetica" pitchFamily="2" charset="0"/>
              </a:rPr>
              <a:t>Bortezomib and dexamethasone: </a:t>
            </a:r>
            <a:br>
              <a:rPr lang="en-GB" sz="700" dirty="0">
                <a:effectLst/>
                <a:latin typeface="Helvetica" pitchFamily="2" charset="0"/>
              </a:rPr>
            </a:br>
            <a:r>
              <a:rPr lang="en-GB" sz="700" dirty="0">
                <a:effectLst/>
                <a:latin typeface="Helvetica" pitchFamily="2" charset="0"/>
              </a:rPr>
              <a:t>median 9.46 months (95% CI 8.11-10.78)</a:t>
            </a:r>
            <a:br>
              <a:rPr lang="en-GB" sz="700" dirty="0">
                <a:effectLst/>
                <a:latin typeface="Helvetica" pitchFamily="2" charset="0"/>
              </a:rPr>
            </a:br>
            <a:r>
              <a:rPr lang="en-GB" sz="700" dirty="0">
                <a:effectLst/>
                <a:latin typeface="Helvetica" pitchFamily="2" charset="0"/>
              </a:rPr>
              <a:t>HR 0.70 (95% CI 0.53-0·93), p=0.0075 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2380DFB-E8D4-F43C-CA44-3553BA408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5054" y="2289752"/>
            <a:ext cx="20213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GB" sz="800">
                <a:solidFill>
                  <a:srgbClr val="211D1E"/>
                </a:solidFill>
                <a:effectLst/>
                <a:latin typeface="Helvetica" pitchFamily="2" charset="0"/>
              </a:rPr>
              <a:t>Selinexor, bortezomib, and dexamethasone </a:t>
            </a:r>
            <a:br>
              <a:rPr lang="en-GB" sz="800">
                <a:solidFill>
                  <a:srgbClr val="211D1E"/>
                </a:solidFill>
                <a:effectLst/>
                <a:latin typeface="Helvetica" pitchFamily="2" charset="0"/>
              </a:rPr>
            </a:br>
            <a:r>
              <a:rPr lang="en-GB" sz="800">
                <a:solidFill>
                  <a:srgbClr val="211D1E"/>
                </a:solidFill>
                <a:effectLst/>
                <a:latin typeface="Helvetica" pitchFamily="2" charset="0"/>
              </a:rPr>
              <a:t>Bortezomib and dexamethasone 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424CDDC-F49F-108A-C184-5B4EF9462333}"/>
              </a:ext>
            </a:extLst>
          </p:cNvPr>
          <p:cNvCxnSpPr>
            <a:cxnSpLocks/>
          </p:cNvCxnSpPr>
          <p:nvPr/>
        </p:nvCxnSpPr>
        <p:spPr>
          <a:xfrm>
            <a:off x="9363481" y="2475535"/>
            <a:ext cx="154738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62552E3-97E1-078B-E510-0FC3683E20A1}"/>
              </a:ext>
            </a:extLst>
          </p:cNvPr>
          <p:cNvCxnSpPr>
            <a:cxnSpLocks/>
          </p:cNvCxnSpPr>
          <p:nvPr/>
        </p:nvCxnSpPr>
        <p:spPr>
          <a:xfrm>
            <a:off x="9363481" y="2353757"/>
            <a:ext cx="154738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kstSylinder 12">
            <a:extLst>
              <a:ext uri="{FF2B5EF4-FFF2-40B4-BE49-F238E27FC236}">
                <a16:creationId xmlns:a16="http://schemas.microsoft.com/office/drawing/2014/main" id="{D71C222A-E7A3-92A9-8EEC-129C1215BDE2}"/>
              </a:ext>
            </a:extLst>
          </p:cNvPr>
          <p:cNvSpPr txBox="1"/>
          <p:nvPr/>
        </p:nvSpPr>
        <p:spPr>
          <a:xfrm>
            <a:off x="1912067" y="3584049"/>
            <a:ext cx="1779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 mPFS 9.4 months</a:t>
            </a:r>
          </a:p>
        </p:txBody>
      </p:sp>
      <p:sp>
        <p:nvSpPr>
          <p:cNvPr id="107" name="TekstSylinder 12">
            <a:extLst>
              <a:ext uri="{FF2B5EF4-FFF2-40B4-BE49-F238E27FC236}">
                <a16:creationId xmlns:a16="http://schemas.microsoft.com/office/drawing/2014/main" id="{814F53DB-0907-ACFF-F204-06340496FD99}"/>
              </a:ext>
            </a:extLst>
          </p:cNvPr>
          <p:cNvSpPr txBox="1"/>
          <p:nvPr/>
        </p:nvSpPr>
        <p:spPr>
          <a:xfrm>
            <a:off x="1971686" y="2760690"/>
            <a:ext cx="1779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 mPFS 18.7 months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32FCE18-1481-6144-94B0-C0800062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59" y="3560976"/>
            <a:ext cx="8143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Bortezomib group</a:t>
            </a:r>
          </a:p>
          <a:p>
            <a:pPr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Carfilzomib group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E366141-1516-BB0D-3B25-586EC2690394}"/>
              </a:ext>
            </a:extLst>
          </p:cNvPr>
          <p:cNvCxnSpPr>
            <a:cxnSpLocks/>
          </p:cNvCxnSpPr>
          <p:nvPr/>
        </p:nvCxnSpPr>
        <p:spPr>
          <a:xfrm>
            <a:off x="606986" y="3746759"/>
            <a:ext cx="154738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0FB606A-CD2D-F95C-6E1C-31FD21ED5BDD}"/>
              </a:ext>
            </a:extLst>
          </p:cNvPr>
          <p:cNvCxnSpPr>
            <a:cxnSpLocks/>
          </p:cNvCxnSpPr>
          <p:nvPr/>
        </p:nvCxnSpPr>
        <p:spPr>
          <a:xfrm>
            <a:off x="606986" y="3624981"/>
            <a:ext cx="154738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BD92BC1F-AF3C-B615-5C06-D29DA99C3549}"/>
              </a:ext>
            </a:extLst>
          </p:cNvPr>
          <p:cNvSpPr txBox="1"/>
          <p:nvPr/>
        </p:nvSpPr>
        <p:spPr>
          <a:xfrm flipH="1">
            <a:off x="7910741" y="2662341"/>
            <a:ext cx="24480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0.75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8B43384-2050-227A-9ADA-E69CE64B76E6}"/>
              </a:ext>
            </a:extLst>
          </p:cNvPr>
          <p:cNvSpPr txBox="1"/>
          <p:nvPr/>
        </p:nvSpPr>
        <p:spPr>
          <a:xfrm flipH="1">
            <a:off x="7910741" y="3049691"/>
            <a:ext cx="24480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FB68969-67BD-7C71-F306-990C34A24AB4}"/>
              </a:ext>
            </a:extLst>
          </p:cNvPr>
          <p:cNvSpPr txBox="1"/>
          <p:nvPr/>
        </p:nvSpPr>
        <p:spPr>
          <a:xfrm flipH="1">
            <a:off x="7910741" y="3414816"/>
            <a:ext cx="24480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653282E-F6CB-6437-A5E3-C5EE065BF3B7}"/>
              </a:ext>
            </a:extLst>
          </p:cNvPr>
          <p:cNvSpPr txBox="1"/>
          <p:nvPr/>
        </p:nvSpPr>
        <p:spPr>
          <a:xfrm flipH="1">
            <a:off x="7910741" y="3783116"/>
            <a:ext cx="24480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A0F5EA2-9ABD-679E-45EE-15CF7A8C6E2B}"/>
              </a:ext>
            </a:extLst>
          </p:cNvPr>
          <p:cNvSpPr txBox="1"/>
          <p:nvPr/>
        </p:nvSpPr>
        <p:spPr>
          <a:xfrm>
            <a:off x="11705111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DDB4A61-3F54-5A09-BA24-6E83ACE9FF03}"/>
              </a:ext>
            </a:extLst>
          </p:cNvPr>
          <p:cNvSpPr txBox="1"/>
          <p:nvPr/>
        </p:nvSpPr>
        <p:spPr>
          <a:xfrm>
            <a:off x="11571761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EB6D809-CB01-2848-5602-FFDB22881E55}"/>
              </a:ext>
            </a:extLst>
          </p:cNvPr>
          <p:cNvSpPr txBox="1"/>
          <p:nvPr/>
        </p:nvSpPr>
        <p:spPr>
          <a:xfrm>
            <a:off x="8177686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D5F44E1-4A40-2721-64F1-33B42C49FCAC}"/>
              </a:ext>
            </a:extLst>
          </p:cNvPr>
          <p:cNvSpPr txBox="1"/>
          <p:nvPr/>
        </p:nvSpPr>
        <p:spPr>
          <a:xfrm>
            <a:off x="8311036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C32778A-D845-DC4C-70C2-789A62E40BD4}"/>
              </a:ext>
            </a:extLst>
          </p:cNvPr>
          <p:cNvSpPr txBox="1"/>
          <p:nvPr/>
        </p:nvSpPr>
        <p:spPr>
          <a:xfrm>
            <a:off x="8447561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FA872E7-3FF2-E72E-E66B-987CD6604455}"/>
              </a:ext>
            </a:extLst>
          </p:cNvPr>
          <p:cNvSpPr txBox="1"/>
          <p:nvPr/>
        </p:nvSpPr>
        <p:spPr>
          <a:xfrm>
            <a:off x="8577736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2817591-B87B-5A65-3498-D454CA661F5B}"/>
              </a:ext>
            </a:extLst>
          </p:cNvPr>
          <p:cNvSpPr txBox="1"/>
          <p:nvPr/>
        </p:nvSpPr>
        <p:spPr>
          <a:xfrm>
            <a:off x="8717436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8DB5A03-0F2A-BE25-3D66-59EEEE77CB63}"/>
              </a:ext>
            </a:extLst>
          </p:cNvPr>
          <p:cNvSpPr txBox="1"/>
          <p:nvPr/>
        </p:nvSpPr>
        <p:spPr>
          <a:xfrm>
            <a:off x="8847611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6261F05-0BC6-38FC-3062-123E142C7F3B}"/>
              </a:ext>
            </a:extLst>
          </p:cNvPr>
          <p:cNvSpPr txBox="1"/>
          <p:nvPr/>
        </p:nvSpPr>
        <p:spPr>
          <a:xfrm>
            <a:off x="8987311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8802191-C4B4-098B-DE6E-A5CCCEBF2BD0}"/>
              </a:ext>
            </a:extLst>
          </p:cNvPr>
          <p:cNvSpPr txBox="1"/>
          <p:nvPr/>
        </p:nvSpPr>
        <p:spPr>
          <a:xfrm>
            <a:off x="9117486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75D1E01-18F9-4F1C-2E91-4F22BAF81F32}"/>
              </a:ext>
            </a:extLst>
          </p:cNvPr>
          <p:cNvSpPr txBox="1"/>
          <p:nvPr/>
        </p:nvSpPr>
        <p:spPr>
          <a:xfrm>
            <a:off x="9247661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C17359E-669D-D29A-5742-98E97AA60E5D}"/>
              </a:ext>
            </a:extLst>
          </p:cNvPr>
          <p:cNvSpPr txBox="1"/>
          <p:nvPr/>
        </p:nvSpPr>
        <p:spPr>
          <a:xfrm>
            <a:off x="9390536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F3BE16D-06A1-7427-837E-BD196DCBFCFD}"/>
              </a:ext>
            </a:extLst>
          </p:cNvPr>
          <p:cNvSpPr txBox="1"/>
          <p:nvPr/>
        </p:nvSpPr>
        <p:spPr>
          <a:xfrm>
            <a:off x="9523886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6D04AF8-A619-01FA-59A8-8903F776CF8F}"/>
              </a:ext>
            </a:extLst>
          </p:cNvPr>
          <p:cNvSpPr txBox="1"/>
          <p:nvPr/>
        </p:nvSpPr>
        <p:spPr>
          <a:xfrm>
            <a:off x="9654061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D46BE18-6612-DB5C-58C3-4CC653B6E074}"/>
              </a:ext>
            </a:extLst>
          </p:cNvPr>
          <p:cNvSpPr txBox="1"/>
          <p:nvPr/>
        </p:nvSpPr>
        <p:spPr>
          <a:xfrm>
            <a:off x="9796936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F357C14-5C02-318D-4E21-219B1C1BEC65}"/>
              </a:ext>
            </a:extLst>
          </p:cNvPr>
          <p:cNvSpPr txBox="1"/>
          <p:nvPr/>
        </p:nvSpPr>
        <p:spPr>
          <a:xfrm>
            <a:off x="9930286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0505143-2D5E-C6AF-733F-1B113880ED10}"/>
              </a:ext>
            </a:extLst>
          </p:cNvPr>
          <p:cNvSpPr txBox="1"/>
          <p:nvPr/>
        </p:nvSpPr>
        <p:spPr>
          <a:xfrm>
            <a:off x="10073161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F838DA8-9CC3-3A3A-5588-C54524471E62}"/>
              </a:ext>
            </a:extLst>
          </p:cNvPr>
          <p:cNvSpPr txBox="1"/>
          <p:nvPr/>
        </p:nvSpPr>
        <p:spPr>
          <a:xfrm>
            <a:off x="10206511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2795A86-2FEB-3F83-0889-635F56CEEC17}"/>
              </a:ext>
            </a:extLst>
          </p:cNvPr>
          <p:cNvSpPr txBox="1"/>
          <p:nvPr/>
        </p:nvSpPr>
        <p:spPr>
          <a:xfrm>
            <a:off x="10346211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2133FB1-FBBD-F6F3-61BE-87DDE04BF43A}"/>
              </a:ext>
            </a:extLst>
          </p:cNvPr>
          <p:cNvSpPr txBox="1"/>
          <p:nvPr/>
        </p:nvSpPr>
        <p:spPr>
          <a:xfrm>
            <a:off x="10479561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D9C4B09-6619-DD75-FAC4-8ACBA4C886CC}"/>
              </a:ext>
            </a:extLst>
          </p:cNvPr>
          <p:cNvSpPr txBox="1"/>
          <p:nvPr/>
        </p:nvSpPr>
        <p:spPr>
          <a:xfrm>
            <a:off x="10612911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ED3E659-B300-B0E0-567A-15E8CE614B55}"/>
              </a:ext>
            </a:extLst>
          </p:cNvPr>
          <p:cNvSpPr txBox="1"/>
          <p:nvPr/>
        </p:nvSpPr>
        <p:spPr>
          <a:xfrm>
            <a:off x="10752611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8EC19F4-B1F9-ED66-CAD7-1B1C0CE66D40}"/>
              </a:ext>
            </a:extLst>
          </p:cNvPr>
          <p:cNvSpPr txBox="1"/>
          <p:nvPr/>
        </p:nvSpPr>
        <p:spPr>
          <a:xfrm>
            <a:off x="10882786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F873E13-FC9E-A288-3E6C-89A4A94F2D44}"/>
              </a:ext>
            </a:extLst>
          </p:cNvPr>
          <p:cNvSpPr txBox="1"/>
          <p:nvPr/>
        </p:nvSpPr>
        <p:spPr>
          <a:xfrm>
            <a:off x="11022486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56D699B-91F6-8C7E-7DB4-06978DF2DBB8}"/>
              </a:ext>
            </a:extLst>
          </p:cNvPr>
          <p:cNvSpPr txBox="1"/>
          <p:nvPr/>
        </p:nvSpPr>
        <p:spPr>
          <a:xfrm>
            <a:off x="11155836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6A4FE4B-0BC8-4443-4494-89B056C823B3}"/>
              </a:ext>
            </a:extLst>
          </p:cNvPr>
          <p:cNvSpPr txBox="1"/>
          <p:nvPr/>
        </p:nvSpPr>
        <p:spPr>
          <a:xfrm>
            <a:off x="11292361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C9F9DFF-3958-605A-5769-6167AB198EFE}"/>
              </a:ext>
            </a:extLst>
          </p:cNvPr>
          <p:cNvSpPr txBox="1"/>
          <p:nvPr/>
        </p:nvSpPr>
        <p:spPr>
          <a:xfrm>
            <a:off x="11435236" y="3889499"/>
            <a:ext cx="11541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3" name="TekstSylinder 12">
            <a:extLst>
              <a:ext uri="{FF2B5EF4-FFF2-40B4-BE49-F238E27FC236}">
                <a16:creationId xmlns:a16="http://schemas.microsoft.com/office/drawing/2014/main" id="{119C7448-0D65-968F-CF97-33F92FB27D5E}"/>
              </a:ext>
            </a:extLst>
          </p:cNvPr>
          <p:cNvSpPr txBox="1"/>
          <p:nvPr/>
        </p:nvSpPr>
        <p:spPr>
          <a:xfrm>
            <a:off x="10591923" y="3525250"/>
            <a:ext cx="1779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 mPFS 9.5 months</a:t>
            </a:r>
          </a:p>
        </p:txBody>
      </p:sp>
      <p:sp>
        <p:nvSpPr>
          <p:cNvPr id="144" name="TekstSylinder 12">
            <a:extLst>
              <a:ext uri="{FF2B5EF4-FFF2-40B4-BE49-F238E27FC236}">
                <a16:creationId xmlns:a16="http://schemas.microsoft.com/office/drawing/2014/main" id="{892741D8-5AA1-F913-3CE8-63005A3D6AF1}"/>
              </a:ext>
            </a:extLst>
          </p:cNvPr>
          <p:cNvSpPr txBox="1"/>
          <p:nvPr/>
        </p:nvSpPr>
        <p:spPr>
          <a:xfrm>
            <a:off x="10314078" y="2926580"/>
            <a:ext cx="1779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1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SVd</a:t>
            </a:r>
            <a:r>
              <a:rPr lang="en-GB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mPFS</a:t>
            </a:r>
            <a:r>
              <a:rPr lang="en-GB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13.9 months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5B5D1D6-A180-96DC-6837-16A02F1A6E49}"/>
              </a:ext>
            </a:extLst>
          </p:cNvPr>
          <p:cNvSpPr txBox="1"/>
          <p:nvPr/>
        </p:nvSpPr>
        <p:spPr>
          <a:xfrm rot="16200000">
            <a:off x="48218" y="3055646"/>
            <a:ext cx="38792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 (%)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FD87EF2-B125-15EF-0290-952714E576DC}"/>
              </a:ext>
            </a:extLst>
          </p:cNvPr>
          <p:cNvSpPr txBox="1"/>
          <p:nvPr/>
        </p:nvSpPr>
        <p:spPr>
          <a:xfrm flipH="1">
            <a:off x="285347" y="2317957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79C1C1B-07C9-15FA-0D29-67F785DA7B9E}"/>
              </a:ext>
            </a:extLst>
          </p:cNvPr>
          <p:cNvSpPr txBox="1"/>
          <p:nvPr/>
        </p:nvSpPr>
        <p:spPr>
          <a:xfrm flipH="1">
            <a:off x="285347" y="2616407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CD72B96-53A3-1509-F098-E4E34DDA73B3}"/>
              </a:ext>
            </a:extLst>
          </p:cNvPr>
          <p:cNvSpPr txBox="1"/>
          <p:nvPr/>
        </p:nvSpPr>
        <p:spPr>
          <a:xfrm flipH="1">
            <a:off x="285347" y="2911682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4829BAB-54AF-8C40-49C5-34684F8964C9}"/>
              </a:ext>
            </a:extLst>
          </p:cNvPr>
          <p:cNvSpPr txBox="1"/>
          <p:nvPr/>
        </p:nvSpPr>
        <p:spPr>
          <a:xfrm flipH="1">
            <a:off x="285347" y="3200607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C1B33FF-BC03-A945-3582-19E45A2A7957}"/>
              </a:ext>
            </a:extLst>
          </p:cNvPr>
          <p:cNvSpPr txBox="1"/>
          <p:nvPr/>
        </p:nvSpPr>
        <p:spPr>
          <a:xfrm flipH="1">
            <a:off x="285347" y="3492707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DD0AAFE-3D02-F1BB-F296-843F7941101F}"/>
              </a:ext>
            </a:extLst>
          </p:cNvPr>
          <p:cNvSpPr txBox="1"/>
          <p:nvPr/>
        </p:nvSpPr>
        <p:spPr>
          <a:xfrm flipH="1">
            <a:off x="285347" y="3781632"/>
            <a:ext cx="188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9623243-8C43-C6DE-88EC-06AE9DA00CCE}"/>
              </a:ext>
            </a:extLst>
          </p:cNvPr>
          <p:cNvSpPr txBox="1"/>
          <p:nvPr/>
        </p:nvSpPr>
        <p:spPr>
          <a:xfrm>
            <a:off x="331225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C4BEE6E-0D82-0508-AF03-4E65D85F7747}"/>
              </a:ext>
            </a:extLst>
          </p:cNvPr>
          <p:cNvSpPr txBox="1"/>
          <p:nvPr/>
        </p:nvSpPr>
        <p:spPr>
          <a:xfrm>
            <a:off x="1573759" y="4025969"/>
            <a:ext cx="7069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D44D5A8-B1A4-6B9B-C898-68A9CBD9663C}"/>
              </a:ext>
            </a:extLst>
          </p:cNvPr>
          <p:cNvSpPr txBox="1"/>
          <p:nvPr/>
        </p:nvSpPr>
        <p:spPr>
          <a:xfrm>
            <a:off x="2743933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5AD34BA-B726-C3C3-0B64-121A560DA125}"/>
              </a:ext>
            </a:extLst>
          </p:cNvPr>
          <p:cNvSpPr txBox="1"/>
          <p:nvPr/>
        </p:nvSpPr>
        <p:spPr>
          <a:xfrm>
            <a:off x="217560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F76704B-6BEE-E4C4-4D7C-530F669B44DB}"/>
              </a:ext>
            </a:extLst>
          </p:cNvPr>
          <p:cNvSpPr txBox="1"/>
          <p:nvPr/>
        </p:nvSpPr>
        <p:spPr>
          <a:xfrm>
            <a:off x="493137" y="388949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7965327-8A5D-E815-3A65-58AF75A687E2}"/>
              </a:ext>
            </a:extLst>
          </p:cNvPr>
          <p:cNvSpPr txBox="1"/>
          <p:nvPr/>
        </p:nvSpPr>
        <p:spPr>
          <a:xfrm>
            <a:off x="1061462" y="3889499"/>
            <a:ext cx="5770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9044004-6579-D66F-8EA5-D407C5AD96B6}"/>
              </a:ext>
            </a:extLst>
          </p:cNvPr>
          <p:cNvSpPr txBox="1"/>
          <p:nvPr/>
        </p:nvSpPr>
        <p:spPr>
          <a:xfrm>
            <a:off x="1604108" y="3889499"/>
            <a:ext cx="11541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998BC052-4AF1-5734-D522-A9ACEF11223A}"/>
              </a:ext>
            </a:extLst>
          </p:cNvPr>
          <p:cNvGraphicFramePr>
            <a:graphicFrameLocks noGrp="1"/>
          </p:cNvGraphicFramePr>
          <p:nvPr/>
        </p:nvGraphicFramePr>
        <p:xfrm>
          <a:off x="767408" y="1838532"/>
          <a:ext cx="2585452" cy="6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073">
                <a:tc>
                  <a:txBody>
                    <a:bodyPr/>
                    <a:lstStyle/>
                    <a:p>
                      <a:pPr marL="92075" marR="0" lvl="0" indent="0" algn="l" defTabSz="55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Carfilzomib </a:t>
                      </a:r>
                      <a:b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b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(n=464)</a:t>
                      </a:r>
                      <a:endParaRPr lang="en-US" sz="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Bortezomib group</a:t>
                      </a:r>
                      <a:b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(n=465)</a:t>
                      </a:r>
                      <a:endParaRPr lang="en-US" sz="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43">
                <a:tc>
                  <a:txBody>
                    <a:bodyPr/>
                    <a:lstStyle/>
                    <a:p>
                      <a:pPr marL="7938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progression-free survival (months)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 </a:t>
                      </a:r>
                      <a:br>
                        <a:rPr lang="en-GB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 15.6-NE)</a:t>
                      </a: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 </a:t>
                      </a:r>
                      <a:br>
                        <a:rPr lang="en-GB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 8.4-10.4)</a:t>
                      </a: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2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lvl="1" indent="0" algn="l" fontAlgn="b"/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700" b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0.53 (0.44-0.65); p&lt;0.0001</a:t>
                      </a:r>
                    </a:p>
                  </a:txBody>
                  <a:tcPr marL="7200" marR="7200" marT="720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5880" marR="5880" marT="588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89116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06D950C-154D-FBA8-4128-15D30E6876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Current guidelines recommend </a:t>
            </a:r>
            <a:r>
              <a:rPr lang="en-GB" b="1" dirty="0">
                <a:solidFill>
                  <a:schemeClr val="accent1"/>
                </a:solidFill>
              </a:rPr>
              <a:t>lenalidomide-based treatment in the frontline setting</a:t>
            </a:r>
          </a:p>
          <a:p>
            <a:r>
              <a:rPr lang="en-GB" b="1" dirty="0">
                <a:solidFill>
                  <a:schemeClr val="accent1"/>
                </a:solidFill>
              </a:rPr>
              <a:t>Non-transplant eligible patients may become anti-CD38 refractory </a:t>
            </a:r>
            <a:r>
              <a:rPr lang="en-GB" dirty="0"/>
              <a:t>after one </a:t>
            </a:r>
            <a:br>
              <a:rPr lang="en-GB" dirty="0"/>
            </a:br>
            <a:r>
              <a:rPr lang="en-GB" dirty="0"/>
              <a:t>prior line of therapy</a:t>
            </a:r>
          </a:p>
          <a:p>
            <a:r>
              <a:rPr lang="en-GB" dirty="0"/>
              <a:t>Although therapeutic advances in MM have improved outcomes, this has generated a </a:t>
            </a:r>
            <a:br>
              <a:rPr lang="en-GB" dirty="0"/>
            </a:br>
            <a:r>
              <a:rPr lang="en-GB" b="1" dirty="0">
                <a:solidFill>
                  <a:schemeClr val="accent1"/>
                </a:solidFill>
              </a:rPr>
              <a:t>wide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range of patient profiles at early relapse</a:t>
            </a:r>
            <a:r>
              <a:rPr lang="en-GB" dirty="0"/>
              <a:t>, many with </a:t>
            </a:r>
            <a:r>
              <a:rPr lang="en-GB" dirty="0">
                <a:solidFill>
                  <a:schemeClr val="tx2"/>
                </a:solidFill>
              </a:rPr>
              <a:t>substantial</a:t>
            </a:r>
            <a:r>
              <a:rPr lang="en-GB" b="1" dirty="0">
                <a:solidFill>
                  <a:schemeClr val="accent1"/>
                </a:solidFill>
              </a:rPr>
              <a:t> unmet needs</a:t>
            </a:r>
          </a:p>
          <a:p>
            <a:r>
              <a:rPr lang="en-GB" dirty="0"/>
              <a:t>There is a need for </a:t>
            </a:r>
            <a:r>
              <a:rPr lang="en-GB" b="1" dirty="0">
                <a:solidFill>
                  <a:schemeClr val="accent1"/>
                </a:solidFill>
              </a:rPr>
              <a:t>new targets/new drugs </a:t>
            </a:r>
            <a:r>
              <a:rPr lang="en-GB" dirty="0">
                <a:solidFill>
                  <a:schemeClr val="tx2"/>
                </a:solidFill>
              </a:rPr>
              <a:t>with different </a:t>
            </a:r>
            <a:r>
              <a:rPr lang="en-GB" b="1" dirty="0">
                <a:solidFill>
                  <a:schemeClr val="accent1"/>
                </a:solidFill>
              </a:rPr>
              <a:t>mechanism of action</a:t>
            </a:r>
          </a:p>
          <a:p>
            <a:r>
              <a:rPr lang="en-GB" b="1" dirty="0" err="1">
                <a:solidFill>
                  <a:schemeClr val="accent1"/>
                </a:solidFill>
              </a:rPr>
              <a:t>SVd</a:t>
            </a:r>
            <a:r>
              <a:rPr lang="en-GB" dirty="0">
                <a:solidFill>
                  <a:schemeClr val="tx2"/>
                </a:solidFill>
              </a:rPr>
              <a:t> may be a suitable treatment option for early relapsed patients previously treated with lenalidomide and daratumumab, as it offers a </a:t>
            </a:r>
            <a:r>
              <a:rPr lang="en-GB" b="1" dirty="0">
                <a:solidFill>
                  <a:schemeClr val="accent1"/>
                </a:solidFill>
              </a:rPr>
              <a:t>double </a:t>
            </a:r>
            <a:r>
              <a:rPr lang="en-GB" b="1" dirty="0" err="1">
                <a:solidFill>
                  <a:schemeClr val="accent1"/>
                </a:solidFill>
              </a:rPr>
              <a:t>MoA</a:t>
            </a:r>
            <a:r>
              <a:rPr lang="en-GB" b="1" dirty="0">
                <a:solidFill>
                  <a:schemeClr val="accent1"/>
                </a:solidFill>
              </a:rPr>
              <a:t> switch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Key clinical takeaways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C1C278-5777-26A1-8D95-D170F4E3229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CD38, cluster of differentiation 38; MM, multiple myeloma</a:t>
            </a:r>
          </a:p>
        </p:txBody>
      </p:sp>
    </p:spTree>
    <p:extLst>
      <p:ext uri="{BB962C8B-B14F-4D97-AF65-F5344CB8AC3E}">
        <p14:creationId xmlns:p14="http://schemas.microsoft.com/office/powerpoint/2010/main" val="235541489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B90BE5-2063-CE4C-B3B3-C1772E17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Find out more about RRMM in Parts 2 and 3</a:t>
            </a:r>
            <a:br>
              <a:rPr lang="en-GB" sz="3200" dirty="0"/>
            </a:br>
            <a:br>
              <a:rPr lang="en-GB" sz="3600" dirty="0"/>
            </a:br>
            <a:r>
              <a:rPr lang="en-GB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2: the relevance of adding a new m</a:t>
            </a:r>
            <a:r>
              <a:rPr lang="en-GB" sz="1800" cap="non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en-GB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in treating RRMM – an expert view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3: current best practices in the treatment of early RRMM – an expert view</a:t>
            </a:r>
            <a:br>
              <a:rPr lang="en-GB" sz="3600" dirty="0"/>
            </a:br>
            <a:r>
              <a:rPr lang="en-GB" sz="3600" dirty="0"/>
              <a:t>  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30A4752D-DDFB-4A42-B366-ED88E306C6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512425" y="6356350"/>
            <a:ext cx="1069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0B39680-A7CE-F14D-A109-F5432E72624F}" type="slidenum">
              <a:rPr lang="en-GB" altLang="en-US" smtClean="0"/>
              <a:pPr eaLnBrk="1" hangingPunct="1"/>
              <a:t>19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FB0CD70C-D2E1-8272-C12D-FF53196F9993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/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MM, multiple myeloma; RR, relapsed/refractory;</a:t>
            </a:r>
          </a:p>
        </p:txBody>
      </p:sp>
    </p:spTree>
    <p:extLst>
      <p:ext uri="{BB962C8B-B14F-4D97-AF65-F5344CB8AC3E}">
        <p14:creationId xmlns:p14="http://schemas.microsoft.com/office/powerpoint/2010/main" val="15626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B90BE5-2063-CE4C-B3B3-C1772E17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</a:pP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Part 1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Multiple myeloma:</a:t>
            </a:r>
            <a:br>
              <a:rPr lang="en-GB" sz="3600" dirty="0"/>
            </a:br>
            <a:r>
              <a:rPr lang="en-GB" sz="3600" dirty="0"/>
              <a:t>Unmet medical needs in early relapse</a:t>
            </a:r>
            <a:br>
              <a:rPr lang="en-GB" sz="3600" dirty="0"/>
            </a:br>
            <a:br>
              <a:rPr lang="en-GB" sz="3600" dirty="0"/>
            </a:br>
            <a:br>
              <a:rPr lang="en-GB" sz="2800" dirty="0"/>
            </a:br>
            <a:r>
              <a:rPr lang="en-GB" sz="2800" cap="none" dirty="0"/>
              <a:t>Dr Elena Zamagni, </a:t>
            </a:r>
            <a:br>
              <a:rPr lang="en-GB" sz="2800" cap="none" dirty="0"/>
            </a:br>
            <a:r>
              <a:rPr lang="en-GB" sz="2800" cap="none" dirty="0"/>
              <a:t>University of Bologna, Italy</a:t>
            </a:r>
            <a:br>
              <a:rPr lang="en-GB" sz="2800" kern="1200" dirty="0"/>
            </a:br>
            <a:br>
              <a:rPr lang="en-GB" sz="2800" dirty="0"/>
            </a:br>
            <a:r>
              <a:rPr lang="en-GB" sz="2400" cap="none" dirty="0"/>
              <a:t>September 2024</a:t>
            </a:r>
            <a:endParaRPr lang="en-GB" sz="3600" dirty="0"/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30A4752D-DDFB-4A42-B366-ED88E306C6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512425" y="6356350"/>
            <a:ext cx="1069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0B39680-A7CE-F14D-A109-F5432E72624F}" type="slidenum">
              <a:rPr lang="en-GB" altLang="en-US" smtClean="0"/>
              <a:pPr/>
              <a:t>2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5536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A8DF8F-A965-254A-A13D-3C88670E2F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9307" y="1268760"/>
            <a:ext cx="109632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This programme is developed by </a:t>
            </a:r>
            <a:r>
              <a:rPr lang="en-GB" altLang="en-US" sz="1800" b="1" dirty="0"/>
              <a:t>LYMPHOMA &amp; MYELOMA</a:t>
            </a:r>
            <a:r>
              <a:rPr lang="en-GB" altLang="en-US" sz="1800" b="1" dirty="0">
                <a:latin typeface="Arial" panose="020B0604020202020204" pitchFamily="34" charset="0"/>
              </a:rPr>
              <a:t> CONNECT, </a:t>
            </a:r>
            <a:br>
              <a:rPr lang="en-GB" altLang="en-US" sz="1800" b="1" dirty="0">
                <a:latin typeface="Arial" panose="020B0604020202020204" pitchFamily="34" charset="0"/>
              </a:rPr>
            </a:br>
            <a:r>
              <a:rPr lang="en-GB" altLang="en-US" sz="1800" b="1" dirty="0">
                <a:latin typeface="Arial" panose="020B0604020202020204" pitchFamily="34" charset="0"/>
              </a:rPr>
              <a:t>an international group of experts in the field of </a:t>
            </a:r>
            <a:r>
              <a:rPr lang="en-GB" sz="1800" b="1" dirty="0"/>
              <a:t>hematological malignancies.</a:t>
            </a:r>
            <a:endParaRPr lang="en-GB" altLang="en-US" sz="1800" b="1" dirty="0"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accent1"/>
                </a:solidFill>
                <a:latin typeface="Arial" panose="020B0604020202020204" pitchFamily="34" charset="0"/>
              </a:rPr>
              <a:t>Acknowledgement and disclosures</a:t>
            </a:r>
            <a:endParaRPr lang="en-GB" altLang="en-US" sz="18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This </a:t>
            </a:r>
            <a:r>
              <a:rPr lang="en-GB" altLang="en-US" sz="1800" dirty="0"/>
              <a:t>LYMPHOMA &amp; MYELOMA </a:t>
            </a:r>
            <a:r>
              <a:rPr lang="en-GB" altLang="en-US" sz="1800" dirty="0">
                <a:latin typeface="Arial" panose="020B0604020202020204" pitchFamily="34" charset="0"/>
              </a:rPr>
              <a:t>CONNECT programme is supported through an independent educational grant from </a:t>
            </a:r>
            <a:r>
              <a:rPr lang="en-GB" sz="1800" dirty="0"/>
              <a:t>Menarini Stemline Oncology</a:t>
            </a:r>
            <a:r>
              <a:rPr lang="en-GB" altLang="en-US" sz="1800" dirty="0">
                <a:latin typeface="Arial" panose="020B0604020202020204" pitchFamily="34" charset="0"/>
              </a:rPr>
              <a:t>. The programme is therefore independent, the content is not influenced by the supporter and is under the sole responsibility of the experts.</a:t>
            </a:r>
            <a:endParaRPr lang="en-GB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</a:rPr>
              <a:t>Please note:</a:t>
            </a:r>
            <a:r>
              <a:rPr lang="en-GB" sz="1800" dirty="0">
                <a:latin typeface="Arial" panose="020B0604020202020204" pitchFamily="34" charset="0"/>
              </a:rPr>
              <a:t> The views expressed within this programme are the personal opinions of the experts. They do not necessarily represent the views of the experts’ institutions, or the rest of the LYMPHOMA &amp; MYELOMA CONNECT group.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</a:rPr>
              <a:t>Expert disclaimer:</a:t>
            </a:r>
          </a:p>
          <a:p>
            <a:r>
              <a:rPr lang="en-GB" sz="1800" b="1" dirty="0">
                <a:solidFill>
                  <a:schemeClr val="accent1"/>
                </a:solidFill>
                <a:latin typeface="Arial" panose="020B0604020202020204" pitchFamily="34" charset="0"/>
              </a:rPr>
              <a:t>Dr Elena Zamagni </a:t>
            </a:r>
            <a:r>
              <a:rPr lang="en-GB" sz="1800" dirty="0">
                <a:latin typeface="Arial" panose="020B0604020202020204" pitchFamily="34" charset="0"/>
              </a:rPr>
              <a:t>has received financial support/sponsorship for research support, consultation, </a:t>
            </a:r>
            <a:br>
              <a:rPr lang="en-GB" sz="1800" dirty="0">
                <a:latin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</a:rPr>
              <a:t>or speaker fees from the following companies: Janssen, BMS, Amgen, Pfizer, GSK and Sanofi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B539B-2B35-41E4-A3FE-C1C75548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9509247" cy="864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</a:rPr>
              <a:t>Developed by lymphoma &amp; myeloma COnnect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ileron" charset="0"/>
              <a:ea typeface="Aileron" charset="0"/>
              <a:cs typeface="Aileron" charset="0"/>
            </a:endParaRP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CDB3EADE-2838-E14C-B202-534F7790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26"/>
          <a:stretch/>
        </p:blipFill>
        <p:spPr>
          <a:xfrm>
            <a:off x="8912965" y="874885"/>
            <a:ext cx="2538805" cy="12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829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5C5293-E781-C435-CB30-F7468819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Educational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29236C-F8A7-36C7-6F79-DCB143CE5FD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Know how to incorporate the </a:t>
            </a:r>
            <a:r>
              <a:rPr lang="en-GB" b="1" dirty="0">
                <a:solidFill>
                  <a:schemeClr val="accent1"/>
                </a:solidFill>
              </a:rPr>
              <a:t>latest scientific and clinical insights on the treatment of MM </a:t>
            </a:r>
            <a:r>
              <a:rPr lang="en-GB" dirty="0"/>
              <a:t>into clinical practice, focusing on the relapsed/refractory setting</a:t>
            </a:r>
          </a:p>
          <a:p>
            <a:r>
              <a:rPr lang="en-GB" dirty="0"/>
              <a:t>Knowing the </a:t>
            </a:r>
            <a:r>
              <a:rPr lang="en-GB" b="1" dirty="0" err="1">
                <a:solidFill>
                  <a:schemeClr val="accent1"/>
                </a:solidFill>
              </a:rPr>
              <a:t>MoA</a:t>
            </a:r>
            <a:r>
              <a:rPr lang="en-GB" dirty="0"/>
              <a:t> and how this translates into the </a:t>
            </a:r>
            <a:r>
              <a:rPr lang="en-GB" b="1" dirty="0">
                <a:solidFill>
                  <a:schemeClr val="accent1"/>
                </a:solidFill>
              </a:rPr>
              <a:t>efficacy</a:t>
            </a:r>
            <a:r>
              <a:rPr lang="en-GB" dirty="0"/>
              <a:t> profile of novel drugs</a:t>
            </a:r>
          </a:p>
          <a:p>
            <a:r>
              <a:rPr lang="en-GB" b="1" dirty="0">
                <a:solidFill>
                  <a:schemeClr val="accent1"/>
                </a:solidFill>
              </a:rPr>
              <a:t>Learning from best practices </a:t>
            </a:r>
            <a:r>
              <a:rPr lang="en-GB" dirty="0"/>
              <a:t>on treatment </a:t>
            </a:r>
            <a:r>
              <a:rPr lang="en-GB" b="1" dirty="0">
                <a:solidFill>
                  <a:schemeClr val="accent1"/>
                </a:solidFill>
              </a:rPr>
              <a:t>sequencing</a:t>
            </a:r>
            <a:r>
              <a:rPr lang="en-GB" dirty="0"/>
              <a:t>, treatment </a:t>
            </a:r>
            <a:r>
              <a:rPr lang="en-GB" b="1" dirty="0">
                <a:solidFill>
                  <a:schemeClr val="accent1"/>
                </a:solidFill>
              </a:rPr>
              <a:t>combinations</a:t>
            </a:r>
            <a:r>
              <a:rPr lang="en-GB" dirty="0"/>
              <a:t> and </a:t>
            </a:r>
            <a:r>
              <a:rPr lang="en-GB" b="1" dirty="0">
                <a:solidFill>
                  <a:schemeClr val="accent1"/>
                </a:solidFill>
              </a:rPr>
              <a:t>dosing</a:t>
            </a:r>
            <a:r>
              <a:rPr lang="en-GB" dirty="0"/>
              <a:t> in MM</a:t>
            </a:r>
          </a:p>
          <a:p>
            <a:r>
              <a:rPr lang="en-GB" dirty="0"/>
              <a:t>Knowing the </a:t>
            </a:r>
            <a:r>
              <a:rPr lang="en-GB" b="1" dirty="0">
                <a:solidFill>
                  <a:schemeClr val="accent1"/>
                </a:solidFill>
              </a:rPr>
              <a:t>safety</a:t>
            </a:r>
            <a:r>
              <a:rPr lang="en-GB" dirty="0"/>
              <a:t> profiles of novel drugs and what the best strategies are to prevent or act on side effects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A9D47-3F4C-EED9-2084-8C0386EB919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14C66-8920-8A9F-CEE0-F6E6C5335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911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D176C409-CE31-ACCC-3045-95567B4C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multiple myeloma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Current treatment landscape and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EC0797A-4E14-3305-73EE-14004CB041D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/>
          <a:lstStyle/>
          <a:p>
            <a:r>
              <a:rPr lang="en-GB" dirty="0"/>
              <a:t>CD38, cluster of differentiation 38; ESMO, European Society for Medical Oncology; mAb, monoclonal antibody; NDMM, newly diagnosed multiple myeloma</a:t>
            </a:r>
          </a:p>
          <a:p>
            <a:r>
              <a:rPr lang="en-GB" dirty="0"/>
              <a:t>1. Dimopoulos MA, et al. Ann </a:t>
            </a:r>
            <a:r>
              <a:rPr lang="en-GB" dirty="0">
                <a:solidFill>
                  <a:schemeClr val="tx2"/>
                </a:solidFill>
              </a:rPr>
              <a:t>Oncol. 2021;32:309-322; 2. </a:t>
            </a:r>
            <a:r>
              <a:rPr lang="en-GB" dirty="0" err="1">
                <a:solidFill>
                  <a:schemeClr val="tx2"/>
                </a:solidFill>
              </a:rPr>
              <a:t>Morè</a:t>
            </a:r>
            <a:r>
              <a:rPr lang="en-GB" dirty="0">
                <a:solidFill>
                  <a:schemeClr val="tx2"/>
                </a:solidFill>
              </a:rPr>
              <a:t> S, et al. Cancers (Basel) 2023;15(8):2203.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23FBD3-C750-C575-271D-07E7E702C475}"/>
              </a:ext>
            </a:extLst>
          </p:cNvPr>
          <p:cNvSpPr/>
          <p:nvPr/>
        </p:nvSpPr>
        <p:spPr>
          <a:xfrm>
            <a:off x="431799" y="1891247"/>
            <a:ext cx="11328400" cy="8762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40"/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GB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 treatment guidelines </a:t>
            </a:r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 frontline regimens including </a:t>
            </a:r>
            <a:r>
              <a:rPr lang="en-GB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anti-CD38</a:t>
            </a:r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mAbs </a:t>
            </a:r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proteasome inhibitors </a:t>
            </a:r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 </a:t>
            </a:r>
            <a:r>
              <a:rPr lang="en-GB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immunomodulators agents </a:t>
            </a:r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NDMM</a:t>
            </a:r>
            <a:r>
              <a:rPr lang="en-GB" sz="20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9E6AB0B-4982-7681-376B-9A91A7FA74F9}"/>
              </a:ext>
            </a:extLst>
          </p:cNvPr>
          <p:cNvSpPr/>
          <p:nvPr/>
        </p:nvSpPr>
        <p:spPr>
          <a:xfrm>
            <a:off x="1199456" y="2970679"/>
            <a:ext cx="10560746" cy="8762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40"/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with earlier use of triplet combinations in first-line, patients are now becoming </a:t>
            </a:r>
            <a:b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triple- or penta-exposed</a:t>
            </a:r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even </a:t>
            </a:r>
            <a:r>
              <a:rPr lang="en-GB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penta-refractory</a:t>
            </a:r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very few lines of therapy</a:t>
            </a:r>
            <a:r>
              <a:rPr lang="en-GB" sz="20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1D9A25DD-3802-0561-CB01-228331B1836B}"/>
              </a:ext>
            </a:extLst>
          </p:cNvPr>
          <p:cNvSpPr/>
          <p:nvPr/>
        </p:nvSpPr>
        <p:spPr>
          <a:xfrm>
            <a:off x="1919535" y="4050111"/>
            <a:ext cx="9840661" cy="8762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40"/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include treatments containing the immunomodulator </a:t>
            </a:r>
            <a:r>
              <a:rPr lang="en-GB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lenalidomide</a:t>
            </a:r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b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anti-CD38 </a:t>
            </a:r>
            <a:r>
              <a:rPr lang="en-GB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</a:t>
            </a:r>
            <a:r>
              <a:rPr lang="en-GB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daratumumab</a:t>
            </a:r>
            <a:r>
              <a:rPr lang="en-GB" sz="2000" b="1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287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914D711-3DB8-3E22-6E40-3A51BB6D0265}"/>
              </a:ext>
            </a:extLst>
          </p:cNvPr>
          <p:cNvSpPr/>
          <p:nvPr/>
        </p:nvSpPr>
        <p:spPr>
          <a:xfrm>
            <a:off x="617694" y="1212000"/>
            <a:ext cx="11310953" cy="4017200"/>
          </a:xfrm>
          <a:prstGeom prst="roundRect">
            <a:avLst>
              <a:gd name="adj" fmla="val 26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99AEF368-6CAC-2DF8-0301-62A347AC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GB" dirty="0"/>
              <a:t>EHA-ESMO MM guidelines – transplant-ineligible patients</a:t>
            </a:r>
            <a:br>
              <a:rPr lang="en-GB" dirty="0"/>
            </a:br>
            <a:r>
              <a:rPr lang="en-GB" sz="2400" dirty="0">
                <a:solidFill>
                  <a:schemeClr val="accent1"/>
                </a:solidFill>
              </a:rPr>
              <a:t>The treatment paradigm in MM has changed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AA7524B-7994-A1A3-B9F7-87EB3F22A44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588385" cy="365125"/>
          </a:xfrm>
        </p:spPr>
        <p:txBody>
          <a:bodyPr anchor="b" anchorCtr="0"/>
          <a:lstStyle/>
          <a:p>
            <a:pPr>
              <a:lnSpc>
                <a:spcPct val="90000"/>
              </a:lnSpc>
            </a:pPr>
            <a:br>
              <a:rPr lang="en-GB" sz="1100" dirty="0">
                <a:solidFill>
                  <a:schemeClr val="tx2"/>
                </a:solidFill>
              </a:rPr>
            </a:br>
            <a:r>
              <a:rPr lang="en-GB" sz="1100" dirty="0">
                <a:solidFill>
                  <a:schemeClr val="tx2"/>
                </a:solidFill>
              </a:rPr>
              <a:t>1L, first-line; ASCT, autologous stem cell transplantation; B, bendamustine; C, cyclophosphamide; CD38, cluster of differentiation 38; d, dexamethasone; D, daratumumab; EHA, European Hematology Association; ESMO, European Society for Medical Oncology; IMiD, immunomodulatory drug; M, melphalan; MM, multiple myeloma; P, prednisone; PI, proteasome inhibitor; R, lenalidomide; T, thalidomide; V, bortezomib </a:t>
            </a:r>
          </a:p>
          <a:p>
            <a:pPr>
              <a:lnSpc>
                <a:spcPct val="90000"/>
              </a:lnSpc>
            </a:pPr>
            <a:r>
              <a:rPr lang="en-GB" sz="1100" dirty="0">
                <a:solidFill>
                  <a:schemeClr val="tx2"/>
                </a:solidFill>
              </a:rPr>
              <a:t>Dimopoulos MA, et al. Ann Oncol. 2021;32:309-322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sp>
        <p:nvSpPr>
          <p:cNvPr id="12" name="Comorbidities…">
            <a:extLst>
              <a:ext uri="{FF2B5EF4-FFF2-40B4-BE49-F238E27FC236}">
                <a16:creationId xmlns:a16="http://schemas.microsoft.com/office/drawing/2014/main" id="{F5E6B7FF-4792-4116-0E67-9AB63BB4FBCE}"/>
              </a:ext>
            </a:extLst>
          </p:cNvPr>
          <p:cNvSpPr/>
          <p:nvPr/>
        </p:nvSpPr>
        <p:spPr>
          <a:xfrm>
            <a:off x="2660898" y="5331676"/>
            <a:ext cx="6870203" cy="559445"/>
          </a:xfrm>
          <a:prstGeom prst="roundRect">
            <a:avLst>
              <a:gd name="adj" fmla="val 16886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/>
          <a:p>
            <a:pPr marL="0" lvl="1" indent="321449" algn="ctr" defTabSz="1219096" hangingPunct="0">
              <a:defRPr sz="1800"/>
            </a:pPr>
            <a:r>
              <a:rPr lang="en-GB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Anti-CD38 mAbs, IMiDs or PIs are used as early as 1L</a:t>
            </a: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721AB1F7-39EE-362A-DB2D-C02624368E91}"/>
              </a:ext>
            </a:extLst>
          </p:cNvPr>
          <p:cNvSpPr/>
          <p:nvPr/>
        </p:nvSpPr>
        <p:spPr>
          <a:xfrm>
            <a:off x="4119020" y="3179522"/>
            <a:ext cx="1976980" cy="1842989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Option 1:</a:t>
            </a:r>
            <a:b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DaraRd, DaraVMP, VRd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Option 2:</a:t>
            </a:r>
            <a:b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VCd, MPT, VMP, 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options:</a:t>
            </a:r>
            <a:b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BP, CTd, MP</a:t>
            </a: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13B60404-D6DA-7828-0FB0-6A1141139A42}"/>
              </a:ext>
            </a:extLst>
          </p:cNvPr>
          <p:cNvSpPr/>
          <p:nvPr/>
        </p:nvSpPr>
        <p:spPr>
          <a:xfrm>
            <a:off x="9354167" y="1728956"/>
            <a:ext cx="2456832" cy="816592"/>
          </a:xfrm>
          <a:prstGeom prst="roundRect">
            <a:avLst>
              <a:gd name="adj" fmla="val 16795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Maintenance: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Lenalidomide (Daratumumab/Isatuximab)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0196762D-0FA0-7EBD-ACF8-3ED4070FEA7B}"/>
              </a:ext>
            </a:extLst>
          </p:cNvPr>
          <p:cNvSpPr/>
          <p:nvPr/>
        </p:nvSpPr>
        <p:spPr>
          <a:xfrm>
            <a:off x="744002" y="2869726"/>
            <a:ext cx="2170282" cy="330449"/>
          </a:xfrm>
          <a:prstGeom prst="roundRect">
            <a:avLst>
              <a:gd name="adj" fmla="val 2264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Eligibility for ASCT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64F1DD-BB17-0E78-DB8E-1E5DF03CB017}"/>
              </a:ext>
            </a:extLst>
          </p:cNvPr>
          <p:cNvSpPr txBox="1"/>
          <p:nvPr/>
        </p:nvSpPr>
        <p:spPr>
          <a:xfrm>
            <a:off x="3596391" y="2003951"/>
            <a:ext cx="462296" cy="2666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F4EEE3-7D94-AC44-863C-62659CF93278}"/>
              </a:ext>
            </a:extLst>
          </p:cNvPr>
          <p:cNvSpPr txBox="1"/>
          <p:nvPr/>
        </p:nvSpPr>
        <p:spPr>
          <a:xfrm>
            <a:off x="3596391" y="3967715"/>
            <a:ext cx="377210" cy="2666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6AC416A4-9855-35D3-71F0-405AA3D9BC8E}"/>
              </a:ext>
            </a:extLst>
          </p:cNvPr>
          <p:cNvSpPr/>
          <p:nvPr/>
        </p:nvSpPr>
        <p:spPr>
          <a:xfrm>
            <a:off x="4119020" y="1385474"/>
            <a:ext cx="1976980" cy="1503556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Induction: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4-drug regimens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DVTd  </a:t>
            </a:r>
            <a:b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DVRd</a:t>
            </a:r>
            <a:endParaRPr kumimoji="0" lang="en-GB" sz="1400" b="0" i="0" u="none" strike="noStrike" kern="1200" cap="none" spc="0" normalizeH="0" baseline="30000" dirty="0">
              <a:ln>
                <a:noFill/>
              </a:ln>
              <a:solidFill>
                <a:srgbClr val="FFFFFF"/>
              </a:solidFill>
              <a:effectLst/>
              <a:highlight>
                <a:srgbClr val="FF00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E01EEF4C-3AA8-C8AB-8DFC-92CC33994087}"/>
              </a:ext>
            </a:extLst>
          </p:cNvPr>
          <p:cNvSpPr/>
          <p:nvPr/>
        </p:nvSpPr>
        <p:spPr>
          <a:xfrm>
            <a:off x="6496667" y="1715033"/>
            <a:ext cx="2456833" cy="844438"/>
          </a:xfrm>
          <a:prstGeom prst="roundRect">
            <a:avLst>
              <a:gd name="adj" fmla="val 16795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 mg/m</a:t>
            </a:r>
            <a:r>
              <a:rPr kumimoji="0" lang="en-GB" sz="1400" b="0" i="0" u="none" strike="noStrike" kern="1200" cap="none" spc="0" normalizeH="0" baseline="300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melphalan</a:t>
            </a:r>
            <a:b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followed by ASCT</a:t>
            </a:r>
            <a:endParaRPr kumimoji="0" lang="en-GB" sz="1400" b="0" i="0" u="none" strike="noStrike" kern="1200" cap="none" spc="0" normalizeH="0" baseline="30000" dirty="0">
              <a:ln>
                <a:noFill/>
              </a:ln>
              <a:solidFill>
                <a:srgbClr val="FFFFFF"/>
              </a:solidFill>
              <a:effectLst/>
              <a:highlight>
                <a:srgbClr val="FF00FF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43849F84-521C-FFF2-4483-AE64AC96F4E3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flipV="1">
            <a:off x="2914284" y="2137252"/>
            <a:ext cx="682107" cy="89769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63CB566-D42D-239F-D6DB-56A647672483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2914284" y="3034951"/>
            <a:ext cx="682107" cy="106606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03E7B8-1A7B-3E0D-17AC-C9D0BE874B5C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6096000" y="2137252"/>
            <a:ext cx="4006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B87BE7-5515-E092-FCF4-5738EFBD31E8}"/>
              </a:ext>
            </a:extLst>
          </p:cNvPr>
          <p:cNvCxnSpPr>
            <a:cxnSpLocks/>
          </p:cNvCxnSpPr>
          <p:nvPr/>
        </p:nvCxnSpPr>
        <p:spPr>
          <a:xfrm>
            <a:off x="8953500" y="2137252"/>
            <a:ext cx="40066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8E1B5DD-8BEB-4575-E762-98FFE12B210D}"/>
              </a:ext>
            </a:extLst>
          </p:cNvPr>
          <p:cNvSpPr txBox="1"/>
          <p:nvPr/>
        </p:nvSpPr>
        <p:spPr>
          <a:xfrm>
            <a:off x="8932928" y="4899694"/>
            <a:ext cx="2836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Figure adapted from Dimopoulos et al.</a:t>
            </a:r>
            <a:endParaRPr lang="en-GB" sz="1200" i="1" baseline="30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095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0C59283-CC3C-AA07-C489-5112E548AA41}"/>
              </a:ext>
            </a:extLst>
          </p:cNvPr>
          <p:cNvSpPr/>
          <p:nvPr/>
        </p:nvSpPr>
        <p:spPr>
          <a:xfrm>
            <a:off x="5438303" y="1278591"/>
            <a:ext cx="2553511" cy="4058049"/>
          </a:xfrm>
          <a:prstGeom prst="roundRect">
            <a:avLst>
              <a:gd name="adj" fmla="val 26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D0B2BE0-E205-826F-4D61-5D95F96EBF29}"/>
              </a:ext>
            </a:extLst>
          </p:cNvPr>
          <p:cNvSpPr/>
          <p:nvPr/>
        </p:nvSpPr>
        <p:spPr>
          <a:xfrm>
            <a:off x="617695" y="1278591"/>
            <a:ext cx="4611527" cy="4058050"/>
          </a:xfrm>
          <a:prstGeom prst="roundRect">
            <a:avLst>
              <a:gd name="adj" fmla="val 26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5194CA2-1EF6-F7C8-CA79-58C88895A624}"/>
              </a:ext>
            </a:extLst>
          </p:cNvPr>
          <p:cNvSpPr/>
          <p:nvPr/>
        </p:nvSpPr>
        <p:spPr>
          <a:xfrm>
            <a:off x="8170268" y="1273874"/>
            <a:ext cx="2553511" cy="4058049"/>
          </a:xfrm>
          <a:prstGeom prst="roundRect">
            <a:avLst>
              <a:gd name="adj" fmla="val 26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176C409-CE31-ACCC-3045-95567B4C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multiple myeloma: </a:t>
            </a:r>
            <a:br>
              <a:rPr lang="en-GB" dirty="0"/>
            </a:br>
            <a:r>
              <a:rPr lang="en-GB" sz="2400" dirty="0">
                <a:solidFill>
                  <a:schemeClr val="accent1"/>
                </a:solidFill>
              </a:rPr>
              <a:t>EHA-ESMO guidelines For initial relapse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sp>
        <p:nvSpPr>
          <p:cNvPr id="6" name="Content Placeholder 31">
            <a:extLst>
              <a:ext uri="{FF2B5EF4-FFF2-40B4-BE49-F238E27FC236}">
                <a16:creationId xmlns:a16="http://schemas.microsoft.com/office/drawing/2014/main" id="{E9166AF2-D9F8-1493-7622-5DA92E745EF2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2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Arial" panose="020B0604020202020204" pitchFamily="34" charset="0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aseline="30000" dirty="0"/>
              <a:t>a </a:t>
            </a:r>
            <a:r>
              <a:rPr lang="en-GB" sz="1100" dirty="0"/>
              <a:t>Patients with t(11;14)</a:t>
            </a:r>
            <a:br>
              <a:rPr lang="en-GB" sz="1100" dirty="0"/>
            </a:br>
            <a:r>
              <a:rPr lang="en-GB" sz="1100" baseline="30000" dirty="0"/>
              <a:t>b </a:t>
            </a:r>
            <a:r>
              <a:rPr lang="en-GB" sz="1100" dirty="0">
                <a:solidFill>
                  <a:schemeClr val="tx2"/>
                </a:solidFill>
              </a:rPr>
              <a:t>Patients who progress while on monthly daratumumab are considered as daratumumab-refractory</a:t>
            </a:r>
            <a:br>
              <a:rPr lang="en-GB" sz="1100" dirty="0">
                <a:solidFill>
                  <a:schemeClr val="tx2"/>
                </a:solidFill>
              </a:rPr>
            </a:br>
            <a:r>
              <a:rPr lang="en-GB" sz="1100" baseline="30000" dirty="0">
                <a:solidFill>
                  <a:schemeClr val="tx2"/>
                </a:solidFill>
              </a:rPr>
              <a:t>c </a:t>
            </a:r>
            <a:r>
              <a:rPr lang="en-GB" sz="1100" dirty="0">
                <a:solidFill>
                  <a:schemeClr val="tx2"/>
                </a:solidFill>
              </a:rPr>
              <a:t>All recommendations for patients who receive front-line therapy with daratumumab-based therapies are based on panel consensus as there are no trials evaluating regimens in second-line therapy that include patients who are refractory or exposed to daratumumab </a:t>
            </a:r>
          </a:p>
          <a:p>
            <a:r>
              <a:rPr lang="en-GB" sz="1100" dirty="0">
                <a:solidFill>
                  <a:schemeClr val="tx2"/>
                </a:solidFill>
              </a:rPr>
              <a:t>d, dexamethasone; Dara, daratumumab; EHA, European Hematology Association; Elo, elotuzumab; ESMO, European Society for Medical Oncology; Isa, isatuximab; </a:t>
            </a:r>
            <a:r>
              <a:rPr lang="en-GB" sz="1100" dirty="0" err="1">
                <a:solidFill>
                  <a:schemeClr val="tx2"/>
                </a:solidFill>
              </a:rPr>
              <a:t>Ixa</a:t>
            </a:r>
            <a:r>
              <a:rPr lang="en-GB" sz="1100" dirty="0">
                <a:solidFill>
                  <a:schemeClr val="tx2"/>
                </a:solidFill>
              </a:rPr>
              <a:t>, </a:t>
            </a:r>
            <a:r>
              <a:rPr lang="en-GB" sz="1100" dirty="0" err="1">
                <a:solidFill>
                  <a:schemeClr val="tx2"/>
                </a:solidFill>
              </a:rPr>
              <a:t>ixazomib</a:t>
            </a:r>
            <a:r>
              <a:rPr lang="en-GB" sz="1100" dirty="0">
                <a:solidFill>
                  <a:schemeClr val="tx2"/>
                </a:solidFill>
              </a:rPr>
              <a:t>; K, carfilzomib; M, melphalan; P, prednisone; Pom, pomalidomide; R, lenalidomide; S, </a:t>
            </a:r>
            <a:r>
              <a:rPr lang="en-GB" sz="1100" dirty="0" err="1">
                <a:solidFill>
                  <a:schemeClr val="tx2"/>
                </a:solidFill>
              </a:rPr>
              <a:t>selinexor</a:t>
            </a:r>
            <a:r>
              <a:rPr lang="en-GB" sz="1100" dirty="0">
                <a:solidFill>
                  <a:schemeClr val="tx2"/>
                </a:solidFill>
              </a:rPr>
              <a:t>; T, thalidomide; V, bortezomib; Ven, </a:t>
            </a:r>
            <a:r>
              <a:rPr lang="en-GB" sz="1100" dirty="0" err="1">
                <a:solidFill>
                  <a:schemeClr val="tx2"/>
                </a:solidFill>
              </a:rPr>
              <a:t>venetoclax</a:t>
            </a:r>
            <a:r>
              <a:rPr lang="en-GB" sz="1100" dirty="0">
                <a:solidFill>
                  <a:schemeClr val="tx2"/>
                </a:solidFill>
              </a:rPr>
              <a:t> </a:t>
            </a:r>
          </a:p>
          <a:p>
            <a:r>
              <a:rPr lang="en-GB" dirty="0">
                <a:solidFill>
                  <a:schemeClr val="tx2"/>
                </a:solidFill>
              </a:rPr>
              <a:t>Dimopoulos MA, et al. Ann Oncol. 2021;32:309-322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0EFBB2-8B66-29C9-943C-F5E2F64743E2}"/>
              </a:ext>
            </a:extLst>
          </p:cNvPr>
          <p:cNvCxnSpPr>
            <a:cxnSpLocks/>
          </p:cNvCxnSpPr>
          <p:nvPr/>
        </p:nvCxnSpPr>
        <p:spPr>
          <a:xfrm>
            <a:off x="1210823" y="2176282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9E509E-EF8D-45D7-61E6-0F91C0CDD538}"/>
              </a:ext>
            </a:extLst>
          </p:cNvPr>
          <p:cNvCxnSpPr>
            <a:cxnSpLocks/>
          </p:cNvCxnSpPr>
          <p:nvPr/>
        </p:nvCxnSpPr>
        <p:spPr>
          <a:xfrm>
            <a:off x="1203786" y="2176282"/>
            <a:ext cx="3384000" cy="0"/>
          </a:xfrm>
          <a:prstGeom prst="line">
            <a:avLst/>
          </a:prstGeom>
          <a:ln w="19050">
            <a:solidFill>
              <a:srgbClr val="505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002BB8-4E71-90F4-0021-A05B34FCEF84}"/>
              </a:ext>
            </a:extLst>
          </p:cNvPr>
          <p:cNvSpPr txBox="1"/>
          <p:nvPr/>
        </p:nvSpPr>
        <p:spPr>
          <a:xfrm>
            <a:off x="740859" y="2622071"/>
            <a:ext cx="939928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Lenalidomide-</a:t>
            </a:r>
            <a:b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sensitive</a:t>
            </a: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AD5C979B-34C5-5AE3-BA90-DB61AE4E24BF}"/>
              </a:ext>
            </a:extLst>
          </p:cNvPr>
          <p:cNvSpPr/>
          <p:nvPr/>
        </p:nvSpPr>
        <p:spPr>
          <a:xfrm>
            <a:off x="725894" y="3760687"/>
            <a:ext cx="969858" cy="1369809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DaraRd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EloRd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PomVd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DaraKd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IsaKd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IxaRd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0030CE-44F2-52C7-1031-CA6DE46C47FA}"/>
              </a:ext>
            </a:extLst>
          </p:cNvPr>
          <p:cNvCxnSpPr>
            <a:cxnSpLocks/>
          </p:cNvCxnSpPr>
          <p:nvPr/>
        </p:nvCxnSpPr>
        <p:spPr>
          <a:xfrm>
            <a:off x="2329205" y="2176282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B8714F2-3320-1869-6F83-C041B2BBBA34}"/>
              </a:ext>
            </a:extLst>
          </p:cNvPr>
          <p:cNvSpPr txBox="1"/>
          <p:nvPr/>
        </p:nvSpPr>
        <p:spPr>
          <a:xfrm>
            <a:off x="1859241" y="2622071"/>
            <a:ext cx="939928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Lenalidomide-</a:t>
            </a:r>
            <a:b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refractory</a:t>
            </a:r>
          </a:p>
        </p:txBody>
      </p:sp>
      <p:sp>
        <p:nvSpPr>
          <p:cNvPr id="19" name="Rounded Rectangle 23">
            <a:extLst>
              <a:ext uri="{FF2B5EF4-FFF2-40B4-BE49-F238E27FC236}">
                <a16:creationId xmlns:a16="http://schemas.microsoft.com/office/drawing/2014/main" id="{57E13B58-141B-28F2-7FF8-611CBF25FA2F}"/>
              </a:ext>
            </a:extLst>
          </p:cNvPr>
          <p:cNvSpPr/>
          <p:nvPr/>
        </p:nvSpPr>
        <p:spPr>
          <a:xfrm>
            <a:off x="1844276" y="3760688"/>
            <a:ext cx="969858" cy="757864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PomVd [I, A]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DaraKd [I, A]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IsaKd [I, A]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SVd [I, A]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F76D84-7DAD-EBAC-5C95-3D2177C53038}"/>
              </a:ext>
            </a:extLst>
          </p:cNvPr>
          <p:cNvCxnSpPr>
            <a:cxnSpLocks/>
          </p:cNvCxnSpPr>
          <p:nvPr/>
        </p:nvCxnSpPr>
        <p:spPr>
          <a:xfrm>
            <a:off x="3468687" y="2176282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734D9CE-9AEC-26BA-90C1-CE870926FE23}"/>
              </a:ext>
            </a:extLst>
          </p:cNvPr>
          <p:cNvSpPr txBox="1"/>
          <p:nvPr/>
        </p:nvSpPr>
        <p:spPr>
          <a:xfrm>
            <a:off x="3058035" y="2622071"/>
            <a:ext cx="821306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Bortezomib-</a:t>
            </a:r>
            <a:b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sensitive</a:t>
            </a:r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349F6429-F6E3-85AE-FA56-1157CED0E346}"/>
              </a:ext>
            </a:extLst>
          </p:cNvPr>
          <p:cNvSpPr/>
          <p:nvPr/>
        </p:nvSpPr>
        <p:spPr>
          <a:xfrm>
            <a:off x="2983758" y="3760687"/>
            <a:ext cx="969858" cy="1538622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DaraRd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EloRd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PomVd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DaraKd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DaraVd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IsaKd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SVd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VenVd</a:t>
            </a:r>
            <a:r>
              <a:rPr kumimoji="0" lang="en-GB" sz="1000" b="0" i="0" u="none" strike="noStrike" kern="1200" cap="none" spc="0" normalizeH="0" baseline="3000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[I, A]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AAEA39-B2C8-C149-37F6-1132F4DBD002}"/>
              </a:ext>
            </a:extLst>
          </p:cNvPr>
          <p:cNvCxnSpPr>
            <a:cxnSpLocks/>
          </p:cNvCxnSpPr>
          <p:nvPr/>
        </p:nvCxnSpPr>
        <p:spPr>
          <a:xfrm>
            <a:off x="4587069" y="2176282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369679-A933-D4E1-7F73-595A8D8E1EF2}"/>
              </a:ext>
            </a:extLst>
          </p:cNvPr>
          <p:cNvSpPr txBox="1"/>
          <p:nvPr/>
        </p:nvSpPr>
        <p:spPr>
          <a:xfrm>
            <a:off x="4052183" y="2622071"/>
            <a:ext cx="1069772" cy="48820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Lenalidomide</a:t>
            </a:r>
          </a:p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bortezomib-</a:t>
            </a:r>
            <a:b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refractory</a:t>
            </a: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3A97B23F-C48A-6911-C921-0351D1324156}"/>
              </a:ext>
            </a:extLst>
          </p:cNvPr>
          <p:cNvSpPr/>
          <p:nvPr/>
        </p:nvSpPr>
        <p:spPr>
          <a:xfrm>
            <a:off x="4102140" y="3760688"/>
            <a:ext cx="969858" cy="445788"/>
          </a:xfrm>
          <a:prstGeom prst="roundRect">
            <a:avLst>
              <a:gd name="adj" fmla="val 19775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DaraKd [I, A]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IsaKd [I, A]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EC1AE4-CBD1-E92F-8843-4015631684BE}"/>
              </a:ext>
            </a:extLst>
          </p:cNvPr>
          <p:cNvCxnSpPr>
            <a:cxnSpLocks/>
          </p:cNvCxnSpPr>
          <p:nvPr/>
        </p:nvCxnSpPr>
        <p:spPr>
          <a:xfrm>
            <a:off x="2898946" y="1628508"/>
            <a:ext cx="0" cy="547774"/>
          </a:xfrm>
          <a:prstGeom prst="line">
            <a:avLst/>
          </a:prstGeom>
          <a:ln w="19050">
            <a:solidFill>
              <a:srgbClr val="505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68D9685E-1109-36DE-1428-9798EB5512CA}"/>
              </a:ext>
            </a:extLst>
          </p:cNvPr>
          <p:cNvSpPr/>
          <p:nvPr/>
        </p:nvSpPr>
        <p:spPr>
          <a:xfrm>
            <a:off x="1660582" y="1375919"/>
            <a:ext cx="2304000" cy="423751"/>
          </a:xfrm>
          <a:prstGeom prst="roundRect">
            <a:avLst>
              <a:gd name="adj" fmla="val 2264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Second-line options after VRd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426B21-CC5E-303C-781F-1A8FF04FB97D}"/>
              </a:ext>
            </a:extLst>
          </p:cNvPr>
          <p:cNvCxnSpPr>
            <a:cxnSpLocks/>
          </p:cNvCxnSpPr>
          <p:nvPr/>
        </p:nvCxnSpPr>
        <p:spPr>
          <a:xfrm>
            <a:off x="6152352" y="2176282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FA915B-2B9C-EEB6-AFDA-10AE20C3F5A0}"/>
              </a:ext>
            </a:extLst>
          </p:cNvPr>
          <p:cNvCxnSpPr>
            <a:cxnSpLocks/>
          </p:cNvCxnSpPr>
          <p:nvPr/>
        </p:nvCxnSpPr>
        <p:spPr>
          <a:xfrm>
            <a:off x="6145315" y="2176282"/>
            <a:ext cx="1125419" cy="0"/>
          </a:xfrm>
          <a:prstGeom prst="line">
            <a:avLst/>
          </a:prstGeom>
          <a:ln w="19050">
            <a:solidFill>
              <a:srgbClr val="505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19A2A09-02F6-BAC3-F257-378CBDAC4059}"/>
              </a:ext>
            </a:extLst>
          </p:cNvPr>
          <p:cNvSpPr txBox="1"/>
          <p:nvPr/>
        </p:nvSpPr>
        <p:spPr>
          <a:xfrm>
            <a:off x="5682388" y="2622071"/>
            <a:ext cx="939928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Lenalidomide-</a:t>
            </a:r>
            <a:b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sensitive</a:t>
            </a:r>
          </a:p>
        </p:txBody>
      </p:sp>
      <p:sp>
        <p:nvSpPr>
          <p:cNvPr id="31" name="Rounded Rectangle 37">
            <a:extLst>
              <a:ext uri="{FF2B5EF4-FFF2-40B4-BE49-F238E27FC236}">
                <a16:creationId xmlns:a16="http://schemas.microsoft.com/office/drawing/2014/main" id="{0D1EBCE9-1448-62CB-8641-6C3A994E5A2C}"/>
              </a:ext>
            </a:extLst>
          </p:cNvPr>
          <p:cNvSpPr/>
          <p:nvPr/>
        </p:nvSpPr>
        <p:spPr>
          <a:xfrm>
            <a:off x="5667423" y="3760687"/>
            <a:ext cx="969858" cy="1292443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PomVd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Kd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KRd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IxaRd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SVd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VenVd</a:t>
            </a:r>
            <a:r>
              <a:rPr kumimoji="0" lang="en-GB" sz="1000" b="0" i="0" u="none" strike="noStrike" kern="1200" cap="none" spc="0" normalizeH="0" baseline="3000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0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2ED2149-86FD-56EC-D8FE-7E0A04DD81F8}"/>
              </a:ext>
            </a:extLst>
          </p:cNvPr>
          <p:cNvCxnSpPr>
            <a:cxnSpLocks/>
          </p:cNvCxnSpPr>
          <p:nvPr/>
        </p:nvCxnSpPr>
        <p:spPr>
          <a:xfrm>
            <a:off x="7270734" y="2176282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1DDAD70-5EA3-9100-F724-7A22534E70B2}"/>
              </a:ext>
            </a:extLst>
          </p:cNvPr>
          <p:cNvSpPr txBox="1"/>
          <p:nvPr/>
        </p:nvSpPr>
        <p:spPr>
          <a:xfrm>
            <a:off x="6800770" y="2622071"/>
            <a:ext cx="939928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Lenalidomide-</a:t>
            </a:r>
            <a:b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refractory</a:t>
            </a:r>
          </a:p>
        </p:txBody>
      </p:sp>
      <p:sp>
        <p:nvSpPr>
          <p:cNvPr id="34" name="Rounded Rectangle 40">
            <a:extLst>
              <a:ext uri="{FF2B5EF4-FFF2-40B4-BE49-F238E27FC236}">
                <a16:creationId xmlns:a16="http://schemas.microsoft.com/office/drawing/2014/main" id="{47A3403A-7F8D-0F06-368F-6606A8E1FF82}"/>
              </a:ext>
            </a:extLst>
          </p:cNvPr>
          <p:cNvSpPr/>
          <p:nvPr/>
        </p:nvSpPr>
        <p:spPr>
          <a:xfrm>
            <a:off x="6785805" y="3760688"/>
            <a:ext cx="969858" cy="757864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PomVd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Kd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SVd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VenVd</a:t>
            </a:r>
            <a:r>
              <a:rPr kumimoji="0" lang="en-GB" sz="1000" b="0" i="0" u="none" strike="noStrike" kern="1200" cap="none" spc="0" normalizeH="0" baseline="3000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b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0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4E715CC-2E5A-F8A1-9B30-FD5EA4DC275C}"/>
              </a:ext>
            </a:extLst>
          </p:cNvPr>
          <p:cNvCxnSpPr>
            <a:cxnSpLocks/>
          </p:cNvCxnSpPr>
          <p:nvPr/>
        </p:nvCxnSpPr>
        <p:spPr>
          <a:xfrm>
            <a:off x="6711543" y="1628508"/>
            <a:ext cx="0" cy="547774"/>
          </a:xfrm>
          <a:prstGeom prst="line">
            <a:avLst/>
          </a:prstGeom>
          <a:ln w="19050">
            <a:solidFill>
              <a:srgbClr val="505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48">
            <a:extLst>
              <a:ext uri="{FF2B5EF4-FFF2-40B4-BE49-F238E27FC236}">
                <a16:creationId xmlns:a16="http://schemas.microsoft.com/office/drawing/2014/main" id="{DFFEE224-BDE1-6D83-038E-8B159CD1297C}"/>
              </a:ext>
            </a:extLst>
          </p:cNvPr>
          <p:cNvSpPr/>
          <p:nvPr/>
        </p:nvSpPr>
        <p:spPr>
          <a:xfrm>
            <a:off x="5561045" y="1375919"/>
            <a:ext cx="2304000" cy="423751"/>
          </a:xfrm>
          <a:prstGeom prst="roundRect">
            <a:avLst>
              <a:gd name="adj" fmla="val 2264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Second-line options after DaraRd</a:t>
            </a:r>
            <a:r>
              <a:rPr kumimoji="0" lang="en-GB" sz="1000" b="1" i="0" u="none" strike="noStrike" kern="1200" cap="none" spc="0" normalizeH="0" baseline="3000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b,c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0B15E2-D3C6-E4E8-35D6-56456BDA3B48}"/>
              </a:ext>
            </a:extLst>
          </p:cNvPr>
          <p:cNvCxnSpPr>
            <a:cxnSpLocks/>
          </p:cNvCxnSpPr>
          <p:nvPr/>
        </p:nvCxnSpPr>
        <p:spPr>
          <a:xfrm>
            <a:off x="8887396" y="2176282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782FF7-4AE7-17C7-7846-64E86E2E4A56}"/>
              </a:ext>
            </a:extLst>
          </p:cNvPr>
          <p:cNvCxnSpPr>
            <a:cxnSpLocks/>
          </p:cNvCxnSpPr>
          <p:nvPr/>
        </p:nvCxnSpPr>
        <p:spPr>
          <a:xfrm>
            <a:off x="8880359" y="2176282"/>
            <a:ext cx="1125419" cy="0"/>
          </a:xfrm>
          <a:prstGeom prst="line">
            <a:avLst/>
          </a:prstGeom>
          <a:ln w="19050">
            <a:solidFill>
              <a:srgbClr val="505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1DAFFC4-B0EA-1599-6DC1-4D3661CE62A1}"/>
              </a:ext>
            </a:extLst>
          </p:cNvPr>
          <p:cNvSpPr txBox="1"/>
          <p:nvPr/>
        </p:nvSpPr>
        <p:spPr>
          <a:xfrm>
            <a:off x="8476744" y="2622071"/>
            <a:ext cx="821306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Bortezomib-</a:t>
            </a:r>
            <a:b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sensitive</a:t>
            </a:r>
          </a:p>
        </p:txBody>
      </p:sp>
      <p:sp>
        <p:nvSpPr>
          <p:cNvPr id="40" name="Rounded Rectangle 53">
            <a:extLst>
              <a:ext uri="{FF2B5EF4-FFF2-40B4-BE49-F238E27FC236}">
                <a16:creationId xmlns:a16="http://schemas.microsoft.com/office/drawing/2014/main" id="{5719FC3C-56B2-73C0-54BD-50B9C760761B}"/>
              </a:ext>
            </a:extLst>
          </p:cNvPr>
          <p:cNvSpPr/>
          <p:nvPr/>
        </p:nvSpPr>
        <p:spPr>
          <a:xfrm>
            <a:off x="8402467" y="3760687"/>
            <a:ext cx="969858" cy="1369807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EloRd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KRd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IxaRd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VRd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SVd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Kd</a:t>
            </a:r>
            <a:b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VenVd</a:t>
            </a:r>
            <a:r>
              <a:rPr kumimoji="0" lang="en-GB" sz="1000" b="0" i="0" u="none" strike="noStrike" kern="1200" cap="none" spc="0" normalizeH="0" baseline="3000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en-GB" sz="1000" b="0" i="0" u="none" strike="noStrike" kern="1200" cap="none" spc="0" normalizeH="0" baseline="300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89C06FF-CAED-E573-5187-1C71FBC72392}"/>
              </a:ext>
            </a:extLst>
          </p:cNvPr>
          <p:cNvCxnSpPr>
            <a:cxnSpLocks/>
          </p:cNvCxnSpPr>
          <p:nvPr/>
        </p:nvCxnSpPr>
        <p:spPr>
          <a:xfrm>
            <a:off x="10005778" y="2176282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780D003-882B-1AC4-9360-2F559EE269A6}"/>
              </a:ext>
            </a:extLst>
          </p:cNvPr>
          <p:cNvSpPr txBox="1"/>
          <p:nvPr/>
        </p:nvSpPr>
        <p:spPr>
          <a:xfrm>
            <a:off x="9595126" y="2622071"/>
            <a:ext cx="821306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Bortezomib-</a:t>
            </a:r>
            <a:b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refractory</a:t>
            </a:r>
          </a:p>
        </p:txBody>
      </p:sp>
      <p:sp>
        <p:nvSpPr>
          <p:cNvPr id="43" name="Rounded Rectangle 56">
            <a:extLst>
              <a:ext uri="{FF2B5EF4-FFF2-40B4-BE49-F238E27FC236}">
                <a16:creationId xmlns:a16="http://schemas.microsoft.com/office/drawing/2014/main" id="{B31CBC0C-6456-FF07-CDBD-8A7E824EA7DC}"/>
              </a:ext>
            </a:extLst>
          </p:cNvPr>
          <p:cNvSpPr/>
          <p:nvPr/>
        </p:nvSpPr>
        <p:spPr>
          <a:xfrm>
            <a:off x="9520849" y="3760688"/>
            <a:ext cx="969858" cy="307777"/>
          </a:xfrm>
          <a:prstGeom prst="roundRect">
            <a:avLst>
              <a:gd name="adj" fmla="val 20798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EloRd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26693A-C8B8-ED19-4078-C6C871D8A287}"/>
              </a:ext>
            </a:extLst>
          </p:cNvPr>
          <p:cNvCxnSpPr>
            <a:cxnSpLocks/>
          </p:cNvCxnSpPr>
          <p:nvPr/>
        </p:nvCxnSpPr>
        <p:spPr>
          <a:xfrm>
            <a:off x="9446587" y="1628508"/>
            <a:ext cx="0" cy="547774"/>
          </a:xfrm>
          <a:prstGeom prst="line">
            <a:avLst/>
          </a:prstGeom>
          <a:ln w="19050">
            <a:solidFill>
              <a:srgbClr val="505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58">
            <a:extLst>
              <a:ext uri="{FF2B5EF4-FFF2-40B4-BE49-F238E27FC236}">
                <a16:creationId xmlns:a16="http://schemas.microsoft.com/office/drawing/2014/main" id="{28E0C46E-7F87-95D4-0BA8-DEEFB4BC0DB1}"/>
              </a:ext>
            </a:extLst>
          </p:cNvPr>
          <p:cNvSpPr/>
          <p:nvPr/>
        </p:nvSpPr>
        <p:spPr>
          <a:xfrm>
            <a:off x="8296089" y="1375919"/>
            <a:ext cx="2304000" cy="423751"/>
          </a:xfrm>
          <a:prstGeom prst="roundRect">
            <a:avLst>
              <a:gd name="adj" fmla="val 2264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Second-line options after</a:t>
            </a:r>
            <a:b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DaraVMP</a:t>
            </a:r>
            <a:r>
              <a:rPr kumimoji="0" lang="en-GB" sz="1000" b="1" i="0" u="none" strike="noStrike" kern="1200" cap="none" spc="0" normalizeH="0" baseline="3000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b,c</a:t>
            </a:r>
            <a:r>
              <a:rPr kumimoji="0" lang="en-GB" sz="10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 DaraVTd</a:t>
            </a:r>
            <a:r>
              <a:rPr kumimoji="0" lang="en-GB" sz="1000" b="1" i="0" u="none" strike="noStrike" kern="1200" cap="none" spc="0" normalizeH="0" baseline="3000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b,c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43019-055C-434B-C1E1-6EC6679E9B04}"/>
              </a:ext>
            </a:extLst>
          </p:cNvPr>
          <p:cNvSpPr txBox="1"/>
          <p:nvPr/>
        </p:nvSpPr>
        <p:spPr>
          <a:xfrm>
            <a:off x="7916519" y="5371552"/>
            <a:ext cx="279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Figure adapted from Dimopoulos et al.</a:t>
            </a:r>
            <a:endParaRPr lang="en-GB" sz="1200" i="1" baseline="30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93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 descr="A line graph with a black background&#10;&#10;Description automatically generated">
            <a:extLst>
              <a:ext uri="{FF2B5EF4-FFF2-40B4-BE49-F238E27FC236}">
                <a16:creationId xmlns:a16="http://schemas.microsoft.com/office/drawing/2014/main" id="{BE27FFD9-BDED-1F61-9EFB-6BE597444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76" r="34509"/>
          <a:stretch/>
        </p:blipFill>
        <p:spPr>
          <a:xfrm>
            <a:off x="4728072" y="2505099"/>
            <a:ext cx="2915133" cy="1310259"/>
          </a:xfrm>
          <a:prstGeom prst="rect">
            <a:avLst/>
          </a:prstGeom>
        </p:spPr>
      </p:pic>
      <p:pic>
        <p:nvPicPr>
          <p:cNvPr id="106" name="Picture 105" descr="A line graph with a black background&#10;&#10;Description automatically generated">
            <a:extLst>
              <a:ext uri="{FF2B5EF4-FFF2-40B4-BE49-F238E27FC236}">
                <a16:creationId xmlns:a16="http://schemas.microsoft.com/office/drawing/2014/main" id="{53088D7E-3CD0-FA0D-732F-D9848ACF2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525"/>
          <a:stretch/>
        </p:blipFill>
        <p:spPr>
          <a:xfrm>
            <a:off x="1756381" y="2505099"/>
            <a:ext cx="2559045" cy="131025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4348ACE-3751-0B6C-7C49-293C7D0E123E}"/>
              </a:ext>
            </a:extLst>
          </p:cNvPr>
          <p:cNvSpPr/>
          <p:nvPr/>
        </p:nvSpPr>
        <p:spPr>
          <a:xfrm>
            <a:off x="627784" y="4653136"/>
            <a:ext cx="10172739" cy="1321816"/>
          </a:xfrm>
          <a:prstGeom prst="roundRect">
            <a:avLst>
              <a:gd name="adj" fmla="val 770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lenalidomide resistance defined? What are the mechanisms?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impact of lenalidomide dose?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duration of prior lenalidomide exposure significant?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newer IMiDs (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CELMoDs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able to overcome lenalidomide resistance more effectively?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/>
              <a:t>NDMM (transplant-eligible) patient journey: </a:t>
            </a:r>
            <a:br>
              <a:rPr lang="en-GB"/>
            </a:br>
            <a:r>
              <a:rPr lang="en-GB" sz="2400">
                <a:solidFill>
                  <a:schemeClr val="accent1"/>
                </a:solidFill>
              </a:rPr>
              <a:t>first relapse lenalidomide refractoriness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C1C278-5777-26A1-8D95-D170F4E322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noFill/>
        </p:spPr>
        <p:txBody>
          <a:bodyPr anchor="b" anchorCtr="0"/>
          <a:lstStyle/>
          <a:p>
            <a:r>
              <a:rPr lang="en-GB" dirty="0" err="1"/>
              <a:t>CELMoD</a:t>
            </a:r>
            <a:r>
              <a:rPr lang="en-GB" dirty="0"/>
              <a:t>, </a:t>
            </a:r>
            <a:r>
              <a:rPr lang="en-GB" dirty="0" err="1"/>
              <a:t>cereblon</a:t>
            </a:r>
            <a:r>
              <a:rPr lang="en-GB" dirty="0"/>
              <a:t> E3 ligase modulatory drug; </a:t>
            </a:r>
            <a:r>
              <a:rPr lang="en-GB" dirty="0" err="1"/>
              <a:t>Dex</a:t>
            </a:r>
            <a:r>
              <a:rPr lang="en-GB" dirty="0"/>
              <a:t>, dexamethasone; IMiD, immunomodulatory drug; IMWG, International Myeloma Working Group; NDMM, newly diagnosed multiple myeloma; LEN, </a:t>
            </a:r>
            <a:r>
              <a:rPr lang="en-GB" altLang="it-IT" dirty="0">
                <a:solidFill>
                  <a:schemeClr val="tx2"/>
                </a:solidFill>
              </a:rPr>
              <a:t>lenalidomide</a:t>
            </a:r>
            <a:r>
              <a:rPr lang="en-GB" dirty="0">
                <a:solidFill>
                  <a:schemeClr val="tx2"/>
                </a:solidFill>
              </a:rPr>
              <a:t>; </a:t>
            </a:r>
            <a:r>
              <a:rPr lang="en-GB" dirty="0" err="1">
                <a:solidFill>
                  <a:schemeClr val="tx2"/>
                </a:solidFill>
              </a:rPr>
              <a:t>mo</a:t>
            </a:r>
            <a:r>
              <a:rPr lang="en-GB" dirty="0">
                <a:solidFill>
                  <a:schemeClr val="tx2"/>
                </a:solidFill>
              </a:rPr>
              <a:t>, months; OS, overall survival; PFS, progression-free survival; Pom, pomalidomide</a:t>
            </a:r>
          </a:p>
          <a:p>
            <a:r>
              <a:rPr lang="en-GB" dirty="0" err="1">
                <a:solidFill>
                  <a:schemeClr val="tx2"/>
                </a:solidFill>
              </a:rPr>
              <a:t>Kastritis</a:t>
            </a:r>
            <a:r>
              <a:rPr lang="en-GB" dirty="0">
                <a:solidFill>
                  <a:schemeClr val="tx2"/>
                </a:solidFill>
              </a:rPr>
              <a:t> E, et al. Blood Adv. 2019;3:4095-4103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BA2D93B-2560-A09B-B27C-3BD1CED03E66}"/>
              </a:ext>
            </a:extLst>
          </p:cNvPr>
          <p:cNvSpPr/>
          <p:nvPr/>
        </p:nvSpPr>
        <p:spPr>
          <a:xfrm>
            <a:off x="611601" y="1268760"/>
            <a:ext cx="10188921" cy="654570"/>
          </a:xfrm>
          <a:prstGeom prst="roundRect">
            <a:avLst>
              <a:gd name="adj" fmla="val 770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IMWG definition of refractoriness: </a:t>
            </a:r>
          </a:p>
          <a:p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 during treatment or within 2 months of treatment discontinuation</a:t>
            </a:r>
            <a:endParaRPr lang="en-GB" sz="1600">
              <a:solidFill>
                <a:schemeClr val="bg1"/>
              </a:solidFill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33747-D161-2E26-F3CB-6FEAE540B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658" y="2521195"/>
            <a:ext cx="1835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PomDex treated patients </a:t>
            </a:r>
          </a:p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PFS: 4.9 vs 5 months (p=0.929)</a:t>
            </a:r>
          </a:p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OS: 11.9 vs 12.8 months (p=0.194)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81C156-BBA8-45B2-D2D7-C0D330924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472" y="2521195"/>
            <a:ext cx="1778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PomDex treated patients </a:t>
            </a:r>
          </a:p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PFS: 3.2 vs 7.8 months (p=0.023)</a:t>
            </a:r>
          </a:p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OS: 7.9 vs 16.5 months (p=0.005)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7F657-12E4-3E29-0841-C50A73E83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716" y="1988840"/>
            <a:ext cx="2735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12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PFS according to last LEN dose </a:t>
            </a:r>
          </a:p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12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(5–15 mg vs 25 mg)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FFD5E-BAC9-E1CA-AA77-AB735CA2E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352" y="1989281"/>
            <a:ext cx="2504317" cy="46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12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PFS according to duration on </a:t>
            </a:r>
          </a:p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12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LEN therapy &lt;12 vs ≥12 months 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097F9D0C-B29A-D824-3486-B21DAD1C5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060" y="1997130"/>
            <a:ext cx="2735710" cy="46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12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PFS according to IMiD free interval </a:t>
            </a:r>
          </a:p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12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(&lt;18 months vs ≥18 months)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FC1A92-7AFE-F7E3-3DB3-B9748854FED5}"/>
              </a:ext>
            </a:extLst>
          </p:cNvPr>
          <p:cNvSpPr txBox="1"/>
          <p:nvPr/>
        </p:nvSpPr>
        <p:spPr>
          <a:xfrm>
            <a:off x="2510432" y="3951318"/>
            <a:ext cx="8335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 (months)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4ADDA5-F651-A0D0-E90B-88D23AEE3E87}"/>
              </a:ext>
            </a:extLst>
          </p:cNvPr>
          <p:cNvSpPr txBox="1"/>
          <p:nvPr/>
        </p:nvSpPr>
        <p:spPr>
          <a:xfrm>
            <a:off x="1879297" y="380578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4409D3-3EDF-6B00-8CDC-94AB4D45FE8C}"/>
              </a:ext>
            </a:extLst>
          </p:cNvPr>
          <p:cNvSpPr txBox="1"/>
          <p:nvPr/>
        </p:nvSpPr>
        <p:spPr>
          <a:xfrm>
            <a:off x="2523481" y="380578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274536-9030-0DDF-1CD5-054D40B39C11}"/>
              </a:ext>
            </a:extLst>
          </p:cNvPr>
          <p:cNvSpPr txBox="1"/>
          <p:nvPr/>
        </p:nvSpPr>
        <p:spPr>
          <a:xfrm>
            <a:off x="3202931" y="380578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74F825-1283-68A0-1C32-6C8E000D116D}"/>
              </a:ext>
            </a:extLst>
          </p:cNvPr>
          <p:cNvSpPr txBox="1"/>
          <p:nvPr/>
        </p:nvSpPr>
        <p:spPr>
          <a:xfrm>
            <a:off x="3888731" y="380578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84B6A7-BD9A-7E2F-0ED4-85CD40457FCB}"/>
              </a:ext>
            </a:extLst>
          </p:cNvPr>
          <p:cNvSpPr txBox="1"/>
          <p:nvPr/>
        </p:nvSpPr>
        <p:spPr>
          <a:xfrm rot="16200000">
            <a:off x="799673" y="3056385"/>
            <a:ext cx="120545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Cumulative survival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13BDA2-480E-E3E8-332E-E64F849BBE65}"/>
              </a:ext>
            </a:extLst>
          </p:cNvPr>
          <p:cNvSpPr txBox="1"/>
          <p:nvPr/>
        </p:nvSpPr>
        <p:spPr>
          <a:xfrm>
            <a:off x="1562527" y="2490821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FF7FD4-B827-E1FD-C5C1-CD9F700E897C}"/>
              </a:ext>
            </a:extLst>
          </p:cNvPr>
          <p:cNvSpPr txBox="1"/>
          <p:nvPr/>
        </p:nvSpPr>
        <p:spPr>
          <a:xfrm>
            <a:off x="1562527" y="2717484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A50D73-F5C0-C843-BB5C-BA2497734993}"/>
              </a:ext>
            </a:extLst>
          </p:cNvPr>
          <p:cNvSpPr txBox="1"/>
          <p:nvPr/>
        </p:nvSpPr>
        <p:spPr>
          <a:xfrm>
            <a:off x="1562527" y="294414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DFB091-AF43-D22F-E28A-D7905D5E8DC2}"/>
              </a:ext>
            </a:extLst>
          </p:cNvPr>
          <p:cNvSpPr txBox="1"/>
          <p:nvPr/>
        </p:nvSpPr>
        <p:spPr>
          <a:xfrm>
            <a:off x="1562527" y="3170810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9EBCE6-F9BF-1D53-F099-73BA4AF1179F}"/>
              </a:ext>
            </a:extLst>
          </p:cNvPr>
          <p:cNvSpPr txBox="1"/>
          <p:nvPr/>
        </p:nvSpPr>
        <p:spPr>
          <a:xfrm>
            <a:off x="1562527" y="339747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BD3359-CD2E-E55A-F38B-5BB3A7C16CD5}"/>
              </a:ext>
            </a:extLst>
          </p:cNvPr>
          <p:cNvSpPr txBox="1"/>
          <p:nvPr/>
        </p:nvSpPr>
        <p:spPr>
          <a:xfrm>
            <a:off x="1562527" y="362413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0DFD68-BF7B-B1AB-0FBC-4E61B74FE0E3}"/>
              </a:ext>
            </a:extLst>
          </p:cNvPr>
          <p:cNvSpPr txBox="1"/>
          <p:nvPr/>
        </p:nvSpPr>
        <p:spPr>
          <a:xfrm>
            <a:off x="695400" y="4203302"/>
            <a:ext cx="1099660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 last dose 5-15 mg</a:t>
            </a:r>
          </a:p>
          <a:p>
            <a:pPr algn="r">
              <a:lnSpc>
                <a:spcPct val="90000"/>
              </a:lnSpc>
            </a:pPr>
            <a:r>
              <a:rPr lang="en-GB" sz="800" b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 last dose 25 mg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C71C4B0-041E-E63F-DC02-E41DE7728401}"/>
              </a:ext>
            </a:extLst>
          </p:cNvPr>
          <p:cNvSpPr txBox="1"/>
          <p:nvPr/>
        </p:nvSpPr>
        <p:spPr>
          <a:xfrm>
            <a:off x="1855941" y="420330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52</a:t>
            </a:r>
          </a:p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819DCD-D56F-3C89-1E82-4842AA060082}"/>
              </a:ext>
            </a:extLst>
          </p:cNvPr>
          <p:cNvSpPr txBox="1"/>
          <p:nvPr/>
        </p:nvSpPr>
        <p:spPr>
          <a:xfrm>
            <a:off x="2560791" y="4203302"/>
            <a:ext cx="11541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</a:t>
            </a:r>
          </a:p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F5D5C4-46B4-3B6B-61D6-2643D7BF6469}"/>
              </a:ext>
            </a:extLst>
          </p:cNvPr>
          <p:cNvSpPr txBox="1"/>
          <p:nvPr/>
        </p:nvSpPr>
        <p:spPr>
          <a:xfrm>
            <a:off x="3278899" y="4203302"/>
            <a:ext cx="5770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586B68-BF1F-DF0D-869A-52327C68D4BB}"/>
              </a:ext>
            </a:extLst>
          </p:cNvPr>
          <p:cNvSpPr txBox="1"/>
          <p:nvPr/>
        </p:nvSpPr>
        <p:spPr>
          <a:xfrm>
            <a:off x="3946622" y="4203302"/>
            <a:ext cx="5777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endParaRPr lang="en-GB" sz="80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CCF052-1C84-72D1-B3FD-90D865F65231}"/>
              </a:ext>
            </a:extLst>
          </p:cNvPr>
          <p:cNvSpPr txBox="1"/>
          <p:nvPr/>
        </p:nvSpPr>
        <p:spPr>
          <a:xfrm rot="16200000">
            <a:off x="4202287" y="3077357"/>
            <a:ext cx="120545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Cumulative survival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559712-54BD-DE80-EA50-D2196600C4EA}"/>
              </a:ext>
            </a:extLst>
          </p:cNvPr>
          <p:cNvSpPr txBox="1"/>
          <p:nvPr/>
        </p:nvSpPr>
        <p:spPr>
          <a:xfrm>
            <a:off x="4965141" y="251179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5D1F7CD-E6CE-1BDF-A192-9EBD40FA1145}"/>
              </a:ext>
            </a:extLst>
          </p:cNvPr>
          <p:cNvSpPr txBox="1"/>
          <p:nvPr/>
        </p:nvSpPr>
        <p:spPr>
          <a:xfrm>
            <a:off x="4965141" y="2738456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5B7C7AC-0EDD-A57F-5FAC-EAC874CB39FC}"/>
              </a:ext>
            </a:extLst>
          </p:cNvPr>
          <p:cNvSpPr txBox="1"/>
          <p:nvPr/>
        </p:nvSpPr>
        <p:spPr>
          <a:xfrm>
            <a:off x="4965141" y="296511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4236C90-8459-3725-4AF7-4F4E0622F5FE}"/>
              </a:ext>
            </a:extLst>
          </p:cNvPr>
          <p:cNvSpPr txBox="1"/>
          <p:nvPr/>
        </p:nvSpPr>
        <p:spPr>
          <a:xfrm>
            <a:off x="4965141" y="3191782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40C9018-AE85-AE78-667D-057A4AF1957E}"/>
              </a:ext>
            </a:extLst>
          </p:cNvPr>
          <p:cNvSpPr txBox="1"/>
          <p:nvPr/>
        </p:nvSpPr>
        <p:spPr>
          <a:xfrm>
            <a:off x="4965141" y="3418445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3D107E6-6152-9FCA-1DC2-CADB5F5070ED}"/>
              </a:ext>
            </a:extLst>
          </p:cNvPr>
          <p:cNvSpPr txBox="1"/>
          <p:nvPr/>
        </p:nvSpPr>
        <p:spPr>
          <a:xfrm>
            <a:off x="4965141" y="364510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499ECC-CD86-C847-D5BD-439597EF39D7}"/>
              </a:ext>
            </a:extLst>
          </p:cNvPr>
          <p:cNvSpPr txBox="1"/>
          <p:nvPr/>
        </p:nvSpPr>
        <p:spPr>
          <a:xfrm>
            <a:off x="5935271" y="3951318"/>
            <a:ext cx="8335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 (months)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10153D-6503-1AAD-A270-8C3EAE3656F4}"/>
              </a:ext>
            </a:extLst>
          </p:cNvPr>
          <p:cNvSpPr txBox="1"/>
          <p:nvPr/>
        </p:nvSpPr>
        <p:spPr>
          <a:xfrm>
            <a:off x="5304136" y="380578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359FC1-A02B-7876-247E-8C73B30FAB5E}"/>
              </a:ext>
            </a:extLst>
          </p:cNvPr>
          <p:cNvSpPr txBox="1"/>
          <p:nvPr/>
        </p:nvSpPr>
        <p:spPr>
          <a:xfrm>
            <a:off x="5948320" y="380578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750AACA-994C-C13D-06F1-9F39DC2D20CC}"/>
              </a:ext>
            </a:extLst>
          </p:cNvPr>
          <p:cNvSpPr txBox="1"/>
          <p:nvPr/>
        </p:nvSpPr>
        <p:spPr>
          <a:xfrm>
            <a:off x="6627770" y="380578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8A93063-5565-6C2E-0A44-CA5FEC3F66A5}"/>
              </a:ext>
            </a:extLst>
          </p:cNvPr>
          <p:cNvSpPr txBox="1"/>
          <p:nvPr/>
        </p:nvSpPr>
        <p:spPr>
          <a:xfrm>
            <a:off x="7313570" y="380578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1805BD4-959F-F9E2-BACA-16A2877D971E}"/>
              </a:ext>
            </a:extLst>
          </p:cNvPr>
          <p:cNvSpPr txBox="1"/>
          <p:nvPr/>
        </p:nvSpPr>
        <p:spPr>
          <a:xfrm>
            <a:off x="4195518" y="4203302"/>
            <a:ext cx="1030731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 duration &lt;12 mo</a:t>
            </a:r>
          </a:p>
          <a:p>
            <a:pPr algn="r">
              <a:lnSpc>
                <a:spcPct val="90000"/>
              </a:lnSpc>
            </a:pPr>
            <a:r>
              <a:rPr lang="en-GB" sz="800" b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 </a:t>
            </a:r>
            <a:r>
              <a:rPr lang="en-GB" sz="800" b="1">
                <a:solidFill>
                  <a:srgbClr val="C6573B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duration &gt;12 </a:t>
            </a:r>
            <a:r>
              <a:rPr lang="en-GB" sz="800" b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B7E2382-0FA6-B8B1-0F49-2D01A1A268D9}"/>
              </a:ext>
            </a:extLst>
          </p:cNvPr>
          <p:cNvSpPr txBox="1"/>
          <p:nvPr/>
        </p:nvSpPr>
        <p:spPr>
          <a:xfrm>
            <a:off x="5287065" y="4203302"/>
            <a:ext cx="115481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86</a:t>
            </a:r>
          </a:p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5BD6A32-0F03-B10A-2EE2-E19E9D4447AE}"/>
              </a:ext>
            </a:extLst>
          </p:cNvPr>
          <p:cNvSpPr txBox="1"/>
          <p:nvPr/>
        </p:nvSpPr>
        <p:spPr>
          <a:xfrm>
            <a:off x="5991915" y="4203302"/>
            <a:ext cx="115481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FEE8748-8C55-498F-5E79-04E5A0AF3196}"/>
              </a:ext>
            </a:extLst>
          </p:cNvPr>
          <p:cNvSpPr txBox="1"/>
          <p:nvPr/>
        </p:nvSpPr>
        <p:spPr>
          <a:xfrm>
            <a:off x="6710023" y="4203302"/>
            <a:ext cx="5777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BDB0F54-913B-E3B1-4341-6E5102AB60A0}"/>
              </a:ext>
            </a:extLst>
          </p:cNvPr>
          <p:cNvSpPr txBox="1"/>
          <p:nvPr/>
        </p:nvSpPr>
        <p:spPr>
          <a:xfrm>
            <a:off x="7377811" y="4203302"/>
            <a:ext cx="5777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DDEAC4F-AC0B-7C9F-1E30-57AB7857D147}"/>
              </a:ext>
            </a:extLst>
          </p:cNvPr>
          <p:cNvSpPr txBox="1"/>
          <p:nvPr/>
        </p:nvSpPr>
        <p:spPr>
          <a:xfrm>
            <a:off x="9557134" y="3951318"/>
            <a:ext cx="83356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PFS (months)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888D24E-E8F0-ABC2-DE94-A032536ABE83}"/>
              </a:ext>
            </a:extLst>
          </p:cNvPr>
          <p:cNvSpPr txBox="1"/>
          <p:nvPr/>
        </p:nvSpPr>
        <p:spPr>
          <a:xfrm>
            <a:off x="8925999" y="3805786"/>
            <a:ext cx="7053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F2FCC44-75C5-AF3F-7F07-1DF47F759BA5}"/>
              </a:ext>
            </a:extLst>
          </p:cNvPr>
          <p:cNvSpPr txBox="1"/>
          <p:nvPr/>
        </p:nvSpPr>
        <p:spPr>
          <a:xfrm>
            <a:off x="9570183" y="380578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9CD3B1E-EB9C-295D-870C-E0D520664E90}"/>
              </a:ext>
            </a:extLst>
          </p:cNvPr>
          <p:cNvSpPr txBox="1"/>
          <p:nvPr/>
        </p:nvSpPr>
        <p:spPr>
          <a:xfrm>
            <a:off x="10249633" y="380578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4AE709B-5A34-D583-F2CA-CA340D41D7BE}"/>
              </a:ext>
            </a:extLst>
          </p:cNvPr>
          <p:cNvSpPr txBox="1"/>
          <p:nvPr/>
        </p:nvSpPr>
        <p:spPr>
          <a:xfrm>
            <a:off x="10935433" y="3805786"/>
            <a:ext cx="14106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BD58443-BA31-CD27-DBFE-9034D625C7A2}"/>
              </a:ext>
            </a:extLst>
          </p:cNvPr>
          <p:cNvSpPr txBox="1"/>
          <p:nvPr/>
        </p:nvSpPr>
        <p:spPr>
          <a:xfrm>
            <a:off x="7625020" y="4203302"/>
            <a:ext cx="1223092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IMiD free interval &lt;18 </a:t>
            </a:r>
            <a:r>
              <a:rPr lang="en-GB" sz="800" b="1" dirty="0" err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</a:t>
            </a:r>
            <a:endParaRPr lang="en-GB" sz="800" b="1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GB" sz="8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IMiD free interval &gt;18 </a:t>
            </a:r>
            <a:r>
              <a:rPr lang="en-GB" sz="800" b="1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</a:t>
            </a:r>
            <a:endParaRPr lang="en-GB" sz="8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57A8160-A7A7-195F-5548-DC120BD71D6A}"/>
              </a:ext>
            </a:extLst>
          </p:cNvPr>
          <p:cNvSpPr txBox="1"/>
          <p:nvPr/>
        </p:nvSpPr>
        <p:spPr>
          <a:xfrm>
            <a:off x="8851221" y="4203302"/>
            <a:ext cx="17318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110</a:t>
            </a:r>
          </a:p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9C2D637-0E92-89BD-65E4-C1E866FCE94E}"/>
              </a:ext>
            </a:extLst>
          </p:cNvPr>
          <p:cNvSpPr txBox="1"/>
          <p:nvPr/>
        </p:nvSpPr>
        <p:spPr>
          <a:xfrm>
            <a:off x="9613778" y="4203302"/>
            <a:ext cx="115481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</a:t>
            </a:r>
          </a:p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9EA6ED6-FCA8-A782-0B5B-DEBA8F52F904}"/>
              </a:ext>
            </a:extLst>
          </p:cNvPr>
          <p:cNvSpPr txBox="1"/>
          <p:nvPr/>
        </p:nvSpPr>
        <p:spPr>
          <a:xfrm>
            <a:off x="10331886" y="4203302"/>
            <a:ext cx="5777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78EF30B-08C1-6DBC-7991-44B78780C5B3}"/>
              </a:ext>
            </a:extLst>
          </p:cNvPr>
          <p:cNvSpPr txBox="1"/>
          <p:nvPr/>
        </p:nvSpPr>
        <p:spPr>
          <a:xfrm>
            <a:off x="10999674" y="4203302"/>
            <a:ext cx="5777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  <a:p>
            <a:pPr algn="r">
              <a:lnSpc>
                <a:spcPct val="90000"/>
              </a:lnSpc>
            </a:pPr>
            <a:r>
              <a:rPr lang="en-GB" sz="8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65D6B5A-6C39-5984-9A9E-A2FBDFACA879}"/>
              </a:ext>
            </a:extLst>
          </p:cNvPr>
          <p:cNvSpPr txBox="1"/>
          <p:nvPr/>
        </p:nvSpPr>
        <p:spPr>
          <a:xfrm rot="16200000">
            <a:off x="7810460" y="3077357"/>
            <a:ext cx="120545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Cumulative survival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563D728-84EC-09A0-866E-AAFEEA0DC1E5}"/>
              </a:ext>
            </a:extLst>
          </p:cNvPr>
          <p:cNvSpPr txBox="1"/>
          <p:nvPr/>
        </p:nvSpPr>
        <p:spPr>
          <a:xfrm>
            <a:off x="8573314" y="251179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BA62657-520C-01E0-11F6-AEBDA5F325A7}"/>
              </a:ext>
            </a:extLst>
          </p:cNvPr>
          <p:cNvSpPr txBox="1"/>
          <p:nvPr/>
        </p:nvSpPr>
        <p:spPr>
          <a:xfrm>
            <a:off x="8573314" y="2738456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12F4B2-7241-47E0-3416-3A7717BFF59B}"/>
              </a:ext>
            </a:extLst>
          </p:cNvPr>
          <p:cNvSpPr txBox="1"/>
          <p:nvPr/>
        </p:nvSpPr>
        <p:spPr>
          <a:xfrm>
            <a:off x="8573314" y="296511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4F40457-F9B8-C565-EBED-C7CBE6676E9E}"/>
              </a:ext>
            </a:extLst>
          </p:cNvPr>
          <p:cNvSpPr txBox="1"/>
          <p:nvPr/>
        </p:nvSpPr>
        <p:spPr>
          <a:xfrm>
            <a:off x="8573314" y="3191782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1D41364-8D4F-78F2-5F82-F811F2D98F8F}"/>
              </a:ext>
            </a:extLst>
          </p:cNvPr>
          <p:cNvSpPr txBox="1"/>
          <p:nvPr/>
        </p:nvSpPr>
        <p:spPr>
          <a:xfrm>
            <a:off x="8573314" y="3418445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FA2864C-DA64-C3B0-9AF2-752F9770ABE7}"/>
              </a:ext>
            </a:extLst>
          </p:cNvPr>
          <p:cNvSpPr txBox="1"/>
          <p:nvPr/>
        </p:nvSpPr>
        <p:spPr>
          <a:xfrm>
            <a:off x="8573314" y="364510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</a:t>
            </a:r>
          </a:p>
        </p:txBody>
      </p:sp>
      <p:pic>
        <p:nvPicPr>
          <p:cNvPr id="108" name="Picture 107" descr="A line graph with a black background&#10;&#10;Description automatically generated">
            <a:extLst>
              <a:ext uri="{FF2B5EF4-FFF2-40B4-BE49-F238E27FC236}">
                <a16:creationId xmlns:a16="http://schemas.microsoft.com/office/drawing/2014/main" id="{20F9FB70-3BC8-FA21-0D3B-94935CCCD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40"/>
          <a:stretch/>
        </p:blipFill>
        <p:spPr>
          <a:xfrm>
            <a:off x="8528368" y="2505099"/>
            <a:ext cx="2582950" cy="1310259"/>
          </a:xfrm>
          <a:prstGeom prst="rect">
            <a:avLst/>
          </a:prstGeom>
        </p:spPr>
      </p:pic>
      <p:sp>
        <p:nvSpPr>
          <p:cNvPr id="16" name="Rectangle 13">
            <a:extLst>
              <a:ext uri="{FF2B5EF4-FFF2-40B4-BE49-F238E27FC236}">
                <a16:creationId xmlns:a16="http://schemas.microsoft.com/office/drawing/2014/main" id="{C31B4CC3-F305-68BD-03E2-AD5BE1526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895" y="2521195"/>
            <a:ext cx="180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PomDex treated patients </a:t>
            </a:r>
          </a:p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PFS: 3.9 vs 10.3 months (p=0.003)</a:t>
            </a:r>
          </a:p>
          <a:p>
            <a:pPr algn="ctr" defTabSz="68461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it-IT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OS: 9.3 vs 27.1 months (p=0.008) </a:t>
            </a:r>
          </a:p>
        </p:txBody>
      </p:sp>
    </p:spTree>
    <p:extLst>
      <p:ext uri="{BB962C8B-B14F-4D97-AF65-F5344CB8AC3E}">
        <p14:creationId xmlns:p14="http://schemas.microsoft.com/office/powerpoint/2010/main" val="15734771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FEE8366-58EF-7053-BFFB-9C5F3FA8D6B5}"/>
              </a:ext>
            </a:extLst>
          </p:cNvPr>
          <p:cNvSpPr/>
          <p:nvPr/>
        </p:nvSpPr>
        <p:spPr>
          <a:xfrm>
            <a:off x="8261665" y="1196752"/>
            <a:ext cx="2553511" cy="4058049"/>
          </a:xfrm>
          <a:prstGeom prst="roundRect">
            <a:avLst>
              <a:gd name="adj" fmla="val 26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161E181-A4E9-2EA7-7EA5-7F419FCF59B7}"/>
              </a:ext>
            </a:extLst>
          </p:cNvPr>
          <p:cNvSpPr/>
          <p:nvPr/>
        </p:nvSpPr>
        <p:spPr>
          <a:xfrm>
            <a:off x="5519240" y="1196752"/>
            <a:ext cx="2553511" cy="4058049"/>
          </a:xfrm>
          <a:prstGeom prst="roundRect">
            <a:avLst>
              <a:gd name="adj" fmla="val 26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06D950C-154D-FBA8-4128-15D30E6876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3" y="1425600"/>
            <a:ext cx="4843343" cy="4525200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There are </a:t>
            </a:r>
            <a:r>
              <a:rPr lang="en-GB" b="1">
                <a:solidFill>
                  <a:schemeClr val="tx2"/>
                </a:solidFill>
              </a:rPr>
              <a:t>limited second-line options for difficult-to-treat MM patients who are:</a:t>
            </a:r>
          </a:p>
          <a:p>
            <a:r>
              <a:rPr lang="en-GB">
                <a:solidFill>
                  <a:schemeClr val="tx2"/>
                </a:solidFill>
              </a:rPr>
              <a:t>Anti-CD38-mAb-exposed/refractory</a:t>
            </a:r>
          </a:p>
          <a:p>
            <a:r>
              <a:rPr lang="en-GB">
                <a:solidFill>
                  <a:schemeClr val="tx2"/>
                </a:solidFill>
              </a:rPr>
              <a:t>Lenalidomide-refractory</a:t>
            </a:r>
          </a:p>
          <a:p>
            <a:r>
              <a:rPr lang="en-GB">
                <a:solidFill>
                  <a:schemeClr val="tx2"/>
                </a:solidFill>
              </a:rPr>
              <a:t>PI-naïve</a:t>
            </a:r>
          </a:p>
          <a:p>
            <a:endParaRPr lang="en-GB" b="1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GB" sz="3100"/>
              <a:t>EHA-ESMO MM guidelines </a:t>
            </a:r>
            <a:br>
              <a:rPr lang="en-GB" sz="3200"/>
            </a:br>
            <a:r>
              <a:rPr lang="en-GB" sz="2700">
                <a:solidFill>
                  <a:schemeClr val="accent1"/>
                </a:solidFill>
              </a:rPr>
              <a:t>second-line options after front-line daratumumab</a:t>
            </a:r>
            <a:endParaRPr lang="en-GB" sz="200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88E5DF-EF90-A5C9-2F39-776DE28634B1}"/>
              </a:ext>
            </a:extLst>
          </p:cNvPr>
          <p:cNvCxnSpPr>
            <a:cxnSpLocks/>
          </p:cNvCxnSpPr>
          <p:nvPr/>
        </p:nvCxnSpPr>
        <p:spPr>
          <a:xfrm>
            <a:off x="6233289" y="2141130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F16328-6CB4-4320-F7D4-574C98DB3BF6}"/>
              </a:ext>
            </a:extLst>
          </p:cNvPr>
          <p:cNvCxnSpPr>
            <a:cxnSpLocks/>
          </p:cNvCxnSpPr>
          <p:nvPr/>
        </p:nvCxnSpPr>
        <p:spPr>
          <a:xfrm>
            <a:off x="6226252" y="2141130"/>
            <a:ext cx="1125419" cy="0"/>
          </a:xfrm>
          <a:prstGeom prst="line">
            <a:avLst/>
          </a:prstGeom>
          <a:ln w="19050">
            <a:solidFill>
              <a:srgbClr val="505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C5BB5B-856B-C18D-F97A-17E3B4BAA5FA}"/>
              </a:ext>
            </a:extLst>
          </p:cNvPr>
          <p:cNvSpPr txBox="1"/>
          <p:nvPr/>
        </p:nvSpPr>
        <p:spPr>
          <a:xfrm>
            <a:off x="5763325" y="2586919"/>
            <a:ext cx="939928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Lenalidomide-</a:t>
            </a:r>
            <a:b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sensitive</a:t>
            </a:r>
          </a:p>
        </p:txBody>
      </p:sp>
      <p:sp>
        <p:nvSpPr>
          <p:cNvPr id="9" name="Rounded Rectangle 37">
            <a:extLst>
              <a:ext uri="{FF2B5EF4-FFF2-40B4-BE49-F238E27FC236}">
                <a16:creationId xmlns:a16="http://schemas.microsoft.com/office/drawing/2014/main" id="{D39F83E1-06FA-EC45-2B99-EE3561ACB3DC}"/>
              </a:ext>
            </a:extLst>
          </p:cNvPr>
          <p:cNvSpPr/>
          <p:nvPr/>
        </p:nvSpPr>
        <p:spPr>
          <a:xfrm>
            <a:off x="5748360" y="3725535"/>
            <a:ext cx="969858" cy="1292443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PomVd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Kd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KRd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IxaRd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SVd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VenVd</a:t>
            </a:r>
            <a:r>
              <a:rPr lang="en-GB" sz="1000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A47A77-E3A5-3F7C-1BAE-6E5100FBE5D8}"/>
              </a:ext>
            </a:extLst>
          </p:cNvPr>
          <p:cNvCxnSpPr>
            <a:cxnSpLocks/>
          </p:cNvCxnSpPr>
          <p:nvPr/>
        </p:nvCxnSpPr>
        <p:spPr>
          <a:xfrm>
            <a:off x="7351671" y="2141130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1CF3D69-D8F7-8E69-2FF1-014632872BE7}"/>
              </a:ext>
            </a:extLst>
          </p:cNvPr>
          <p:cNvSpPr txBox="1"/>
          <p:nvPr/>
        </p:nvSpPr>
        <p:spPr>
          <a:xfrm>
            <a:off x="6881707" y="2586919"/>
            <a:ext cx="939928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Lenalidomide-</a:t>
            </a:r>
            <a:b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refractory</a:t>
            </a:r>
          </a:p>
        </p:txBody>
      </p:sp>
      <p:sp>
        <p:nvSpPr>
          <p:cNvPr id="12" name="Rounded Rectangle 40">
            <a:extLst>
              <a:ext uri="{FF2B5EF4-FFF2-40B4-BE49-F238E27FC236}">
                <a16:creationId xmlns:a16="http://schemas.microsoft.com/office/drawing/2014/main" id="{17328AB1-6FF8-482D-D6EE-17D0E9F2F430}"/>
              </a:ext>
            </a:extLst>
          </p:cNvPr>
          <p:cNvSpPr/>
          <p:nvPr/>
        </p:nvSpPr>
        <p:spPr>
          <a:xfrm>
            <a:off x="6866742" y="3725536"/>
            <a:ext cx="969858" cy="757864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PomVd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Kd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SVd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VenVd</a:t>
            </a:r>
            <a:r>
              <a:rPr lang="en-GB" sz="1000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60D036-5237-A459-D536-ED541C205330}"/>
              </a:ext>
            </a:extLst>
          </p:cNvPr>
          <p:cNvCxnSpPr>
            <a:cxnSpLocks/>
          </p:cNvCxnSpPr>
          <p:nvPr/>
        </p:nvCxnSpPr>
        <p:spPr>
          <a:xfrm>
            <a:off x="6792480" y="1593356"/>
            <a:ext cx="0" cy="547774"/>
          </a:xfrm>
          <a:prstGeom prst="line">
            <a:avLst/>
          </a:prstGeom>
          <a:ln w="19050">
            <a:solidFill>
              <a:srgbClr val="505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C437D50A-9307-0595-94BC-F6D44653CD45}"/>
              </a:ext>
            </a:extLst>
          </p:cNvPr>
          <p:cNvSpPr/>
          <p:nvPr/>
        </p:nvSpPr>
        <p:spPr>
          <a:xfrm>
            <a:off x="5641982" y="1340767"/>
            <a:ext cx="2304000" cy="423751"/>
          </a:xfrm>
          <a:prstGeom prst="roundRect">
            <a:avLst>
              <a:gd name="adj" fmla="val 2264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Second-line options after DaraRd</a:t>
            </a:r>
            <a:r>
              <a:rPr lang="en-GB" sz="1000" b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10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en-GB" sz="1000" b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GB" sz="1000" b="1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A196DD-0AAB-83FC-0F79-ACD8F7EA9B1A}"/>
              </a:ext>
            </a:extLst>
          </p:cNvPr>
          <p:cNvCxnSpPr>
            <a:cxnSpLocks/>
          </p:cNvCxnSpPr>
          <p:nvPr/>
        </p:nvCxnSpPr>
        <p:spPr>
          <a:xfrm>
            <a:off x="8968333" y="2141130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DED50F-1C75-7693-3955-819CE0192471}"/>
              </a:ext>
            </a:extLst>
          </p:cNvPr>
          <p:cNvCxnSpPr>
            <a:cxnSpLocks/>
          </p:cNvCxnSpPr>
          <p:nvPr/>
        </p:nvCxnSpPr>
        <p:spPr>
          <a:xfrm>
            <a:off x="8961296" y="2141130"/>
            <a:ext cx="1125419" cy="0"/>
          </a:xfrm>
          <a:prstGeom prst="line">
            <a:avLst/>
          </a:prstGeom>
          <a:ln w="19050">
            <a:solidFill>
              <a:srgbClr val="505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FDDA84-EB8D-EB62-28EB-B54201B2864D}"/>
              </a:ext>
            </a:extLst>
          </p:cNvPr>
          <p:cNvSpPr txBox="1"/>
          <p:nvPr/>
        </p:nvSpPr>
        <p:spPr>
          <a:xfrm>
            <a:off x="8557681" y="2586919"/>
            <a:ext cx="821306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Bortezomib-</a:t>
            </a:r>
            <a:b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sensitive</a:t>
            </a:r>
          </a:p>
        </p:txBody>
      </p:sp>
      <p:sp>
        <p:nvSpPr>
          <p:cNvPr id="20" name="Rounded Rectangle 53">
            <a:extLst>
              <a:ext uri="{FF2B5EF4-FFF2-40B4-BE49-F238E27FC236}">
                <a16:creationId xmlns:a16="http://schemas.microsoft.com/office/drawing/2014/main" id="{4B9C5E4D-C39B-63A5-77E3-F56C12847141}"/>
              </a:ext>
            </a:extLst>
          </p:cNvPr>
          <p:cNvSpPr/>
          <p:nvPr/>
        </p:nvSpPr>
        <p:spPr>
          <a:xfrm>
            <a:off x="8483404" y="3725535"/>
            <a:ext cx="969858" cy="1369807"/>
          </a:xfrm>
          <a:prstGeom prst="roundRect">
            <a:avLst>
              <a:gd name="adj" fmla="val 873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EloRd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IxaRd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Kd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VenVd</a:t>
            </a:r>
            <a:r>
              <a:rPr lang="en-GB" sz="10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1D03AE-59EE-9BE2-023E-036A991EA829}"/>
              </a:ext>
            </a:extLst>
          </p:cNvPr>
          <p:cNvCxnSpPr>
            <a:cxnSpLocks/>
          </p:cNvCxnSpPr>
          <p:nvPr/>
        </p:nvCxnSpPr>
        <p:spPr>
          <a:xfrm>
            <a:off x="10086715" y="2141130"/>
            <a:ext cx="0" cy="1584406"/>
          </a:xfrm>
          <a:prstGeom prst="line">
            <a:avLst/>
          </a:prstGeom>
          <a:ln w="19050">
            <a:solidFill>
              <a:srgbClr val="505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6CC3A3B-3B94-7AE6-49AA-9EFACB2F13B9}"/>
              </a:ext>
            </a:extLst>
          </p:cNvPr>
          <p:cNvSpPr txBox="1"/>
          <p:nvPr/>
        </p:nvSpPr>
        <p:spPr>
          <a:xfrm>
            <a:off x="9676063" y="2586919"/>
            <a:ext cx="821306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Bortezomib-</a:t>
            </a:r>
            <a:b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refractory</a:t>
            </a:r>
          </a:p>
        </p:txBody>
      </p:sp>
      <p:sp>
        <p:nvSpPr>
          <p:cNvPr id="23" name="Rounded Rectangle 56">
            <a:extLst>
              <a:ext uri="{FF2B5EF4-FFF2-40B4-BE49-F238E27FC236}">
                <a16:creationId xmlns:a16="http://schemas.microsoft.com/office/drawing/2014/main" id="{8D9E666E-9CA3-2EF1-8310-8BCC840EE2CA}"/>
              </a:ext>
            </a:extLst>
          </p:cNvPr>
          <p:cNvSpPr/>
          <p:nvPr/>
        </p:nvSpPr>
        <p:spPr>
          <a:xfrm>
            <a:off x="9601786" y="3725536"/>
            <a:ext cx="969858" cy="307777"/>
          </a:xfrm>
          <a:prstGeom prst="roundRect">
            <a:avLst>
              <a:gd name="adj" fmla="val 20798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EloRd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229B38-A9C5-04F9-BD78-ECCFD5E4983C}"/>
              </a:ext>
            </a:extLst>
          </p:cNvPr>
          <p:cNvCxnSpPr>
            <a:cxnSpLocks/>
          </p:cNvCxnSpPr>
          <p:nvPr/>
        </p:nvCxnSpPr>
        <p:spPr>
          <a:xfrm>
            <a:off x="9527524" y="1593356"/>
            <a:ext cx="0" cy="547774"/>
          </a:xfrm>
          <a:prstGeom prst="line">
            <a:avLst/>
          </a:prstGeom>
          <a:ln w="19050">
            <a:solidFill>
              <a:srgbClr val="50505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58">
            <a:extLst>
              <a:ext uri="{FF2B5EF4-FFF2-40B4-BE49-F238E27FC236}">
                <a16:creationId xmlns:a16="http://schemas.microsoft.com/office/drawing/2014/main" id="{35D980D5-9695-665D-7C1B-1C2BC8B9D5A0}"/>
              </a:ext>
            </a:extLst>
          </p:cNvPr>
          <p:cNvSpPr/>
          <p:nvPr/>
        </p:nvSpPr>
        <p:spPr>
          <a:xfrm>
            <a:off x="8377026" y="1340767"/>
            <a:ext cx="2304000" cy="423751"/>
          </a:xfrm>
          <a:prstGeom prst="roundRect">
            <a:avLst>
              <a:gd name="adj" fmla="val 2264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Second-line options after</a:t>
            </a:r>
            <a:b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DaraVMP</a:t>
            </a:r>
            <a:r>
              <a:rPr kumimoji="0" lang="en-GB" sz="10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b,c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 DaraVTd</a:t>
            </a:r>
            <a:r>
              <a:rPr lang="en-GB" sz="1000" b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10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en-GB" sz="1000" b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GB" sz="1000" b="1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Content Placeholder 31">
            <a:extLst>
              <a:ext uri="{FF2B5EF4-FFF2-40B4-BE49-F238E27FC236}">
                <a16:creationId xmlns:a16="http://schemas.microsoft.com/office/drawing/2014/main" id="{041F9A99-C95D-C4CA-84E2-E36A90F0ED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pPr>
              <a:lnSpc>
                <a:spcPct val="90000"/>
              </a:lnSpc>
            </a:pPr>
            <a:br>
              <a:rPr lang="en-GB" sz="1100" dirty="0"/>
            </a:br>
            <a:r>
              <a:rPr lang="en-GB" sz="1100" baseline="30000" dirty="0"/>
              <a:t>a </a:t>
            </a:r>
            <a:r>
              <a:rPr lang="en-GB" sz="1100" dirty="0">
                <a:solidFill>
                  <a:schemeClr val="tx2"/>
                </a:solidFill>
              </a:rPr>
              <a:t>Patients who progress while on monthly daratumumab are considered as daratumumab-refractory</a:t>
            </a:r>
            <a:br>
              <a:rPr lang="en-GB" sz="1100" dirty="0">
                <a:solidFill>
                  <a:schemeClr val="tx2"/>
                </a:solidFill>
              </a:rPr>
            </a:br>
            <a:r>
              <a:rPr lang="en-GB" sz="1100" baseline="30000" dirty="0">
                <a:solidFill>
                  <a:schemeClr val="tx2"/>
                </a:solidFill>
              </a:rPr>
              <a:t>b </a:t>
            </a:r>
            <a:r>
              <a:rPr lang="en-GB" sz="1100" dirty="0">
                <a:solidFill>
                  <a:schemeClr val="tx2"/>
                </a:solidFill>
              </a:rPr>
              <a:t>All recommendations for patients who receive front-line therapy with daratumumab-based therapies are based on panel consensus as there are no trials evaluating regimens in second-line therapy that include patients who are refractory or exposed to daratumumab</a:t>
            </a:r>
          </a:p>
          <a:p>
            <a:pPr>
              <a:lnSpc>
                <a:spcPct val="90000"/>
              </a:lnSpc>
            </a:pPr>
            <a:r>
              <a:rPr lang="en-GB" sz="1100" baseline="30000" dirty="0"/>
              <a:t>c </a:t>
            </a:r>
            <a:r>
              <a:rPr lang="en-GB" sz="1100" dirty="0"/>
              <a:t>Patients with t(11;14)</a:t>
            </a:r>
            <a:endParaRPr lang="en-GB" sz="11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100" dirty="0">
                <a:solidFill>
                  <a:schemeClr val="tx2"/>
                </a:solidFill>
              </a:rPr>
              <a:t>CD38, cluster of differentiation 38; d, dexamethasone; Dara, daratumumab; EHA, European Hematology Association; Elo, elotuzumab; ESMO, European Society for Medical Oncology; </a:t>
            </a:r>
            <a:r>
              <a:rPr lang="en-GB" sz="1100" dirty="0" err="1">
                <a:solidFill>
                  <a:schemeClr val="tx2"/>
                </a:solidFill>
              </a:rPr>
              <a:t>Ixa</a:t>
            </a:r>
            <a:r>
              <a:rPr lang="en-GB" sz="1100" dirty="0">
                <a:solidFill>
                  <a:schemeClr val="tx2"/>
                </a:solidFill>
              </a:rPr>
              <a:t>, </a:t>
            </a:r>
            <a:r>
              <a:rPr lang="en-GB" sz="1100" dirty="0" err="1">
                <a:solidFill>
                  <a:schemeClr val="tx2"/>
                </a:solidFill>
              </a:rPr>
              <a:t>ixazomib</a:t>
            </a:r>
            <a:r>
              <a:rPr lang="en-GB" sz="1100" dirty="0">
                <a:solidFill>
                  <a:schemeClr val="tx2"/>
                </a:solidFill>
              </a:rPr>
              <a:t>; K, carfilzomib; M, melphalan; mAb, monoclonal antibody; MM, multiple myeloma; P, prednisone; PI, proteasome inhibitor; Pom, pomalidomide; R, lenalidomide; S, </a:t>
            </a:r>
            <a:r>
              <a:rPr lang="en-GB" sz="1100" dirty="0" err="1">
                <a:solidFill>
                  <a:schemeClr val="tx2"/>
                </a:solidFill>
              </a:rPr>
              <a:t>selinexor</a:t>
            </a:r>
            <a:r>
              <a:rPr lang="en-GB" sz="1100" dirty="0">
                <a:solidFill>
                  <a:schemeClr val="tx2"/>
                </a:solidFill>
              </a:rPr>
              <a:t>; T, thalidomide; V, bortezomib; Ven, </a:t>
            </a:r>
            <a:r>
              <a:rPr lang="en-GB" sz="1100" dirty="0" err="1">
                <a:solidFill>
                  <a:schemeClr val="tx2"/>
                </a:solidFill>
              </a:rPr>
              <a:t>venetoclax</a:t>
            </a:r>
            <a:r>
              <a:rPr lang="en-GB" sz="11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1100" dirty="0">
                <a:solidFill>
                  <a:schemeClr val="tx2"/>
                </a:solidFill>
              </a:rPr>
              <a:t>Dimopoulos MA, et al. Ann Oncol. 2021;32:309-322</a:t>
            </a:r>
          </a:p>
        </p:txBody>
      </p:sp>
      <p:sp>
        <p:nvSpPr>
          <p:cNvPr id="32" name="Comorbidities…">
            <a:extLst>
              <a:ext uri="{FF2B5EF4-FFF2-40B4-BE49-F238E27FC236}">
                <a16:creationId xmlns:a16="http://schemas.microsoft.com/office/drawing/2014/main" id="{1E94BC03-2433-660F-577F-DC0E744C5B59}"/>
              </a:ext>
            </a:extLst>
          </p:cNvPr>
          <p:cNvSpPr/>
          <p:nvPr/>
        </p:nvSpPr>
        <p:spPr>
          <a:xfrm>
            <a:off x="537602" y="3892092"/>
            <a:ext cx="4617299" cy="905060"/>
          </a:xfrm>
          <a:prstGeom prst="roundRect">
            <a:avLst>
              <a:gd name="adj" fmla="val 16886"/>
            </a:avLst>
          </a:prstGeom>
          <a:solidFill>
            <a:schemeClr val="accent1"/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/>
          <a:p>
            <a:pPr algn="ctr">
              <a:buClr>
                <a:srgbClr val="FFFFFF"/>
              </a:buClr>
              <a:buSzPts val="1800"/>
              <a:defRPr/>
            </a:pPr>
            <a:r>
              <a:rPr lang="en-GB" sz="1600" b="1" ker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Second-line options recommended by ESMO suggest </a:t>
            </a:r>
            <a:r>
              <a:rPr lang="en-GB" sz="1600" b="1" kern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switching target may be beneficial </a:t>
            </a:r>
            <a:endParaRPr lang="en-GB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2636E-AB88-AF29-2487-4B97DC086A4A}"/>
              </a:ext>
            </a:extLst>
          </p:cNvPr>
          <p:cNvSpPr txBox="1"/>
          <p:nvPr/>
        </p:nvSpPr>
        <p:spPr>
          <a:xfrm>
            <a:off x="7916519" y="5312241"/>
            <a:ext cx="279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Figure adapted from Dimopoulos et al.</a:t>
            </a:r>
            <a:endParaRPr lang="en-GB" sz="1200" i="1" baseline="30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679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1_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3.xml><?xml version="1.0" encoding="utf-8"?>
<a:theme xmlns:a="http://schemas.openxmlformats.org/drawingml/2006/main" name="4_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4087</Words>
  <Application>Microsoft Macintosh PowerPoint</Application>
  <PresentationFormat>Widescreen</PresentationFormat>
  <Paragraphs>603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Aileron</vt:lpstr>
      <vt:lpstr>Arial</vt:lpstr>
      <vt:lpstr>Calibri</vt:lpstr>
      <vt:lpstr>Helvetica</vt:lpstr>
      <vt:lpstr>Lucida Grande</vt:lpstr>
      <vt:lpstr>PT Sans Narrow</vt:lpstr>
      <vt:lpstr>Thème Office</vt:lpstr>
      <vt:lpstr>1_Thème Office</vt:lpstr>
      <vt:lpstr>4_Thème Office</vt:lpstr>
      <vt:lpstr>PowerPoint Presentation</vt:lpstr>
      <vt:lpstr>  Part 1  Multiple myeloma: Unmet medical needs in early relapse   Dr Elena Zamagni,  University of Bologna, Italy  September 2024</vt:lpstr>
      <vt:lpstr>Developed by lymphoma &amp; myeloma COnnect</vt:lpstr>
      <vt:lpstr>Educational objectives</vt:lpstr>
      <vt:lpstr>multiple myeloma Current treatment landscape and challenges</vt:lpstr>
      <vt:lpstr>EHA-ESMO MM guidelines – transplant-ineligible patients The treatment paradigm in MM has changed</vt:lpstr>
      <vt:lpstr>multiple myeloma:  EHA-ESMO guidelines For initial relapse</vt:lpstr>
      <vt:lpstr>NDMM (transplant-eligible) patient journey:  first relapse lenalidomide refractoriness</vt:lpstr>
      <vt:lpstr>EHA-ESMO MM guidelines  second-line options after front-line daratumumab</vt:lpstr>
      <vt:lpstr>rechallenged with anti-CD38 mAbs Outcomes are suboptimal in these patients</vt:lpstr>
      <vt:lpstr>Relapse treatment after DRd  </vt:lpstr>
      <vt:lpstr>EHA-ESMO MM guidelines subsequent relapse</vt:lpstr>
      <vt:lpstr>Third-line treatment Poma-based:  Elo-Pd, Isa-Pd, Dara-Pd – STUDY RESULTS</vt:lpstr>
      <vt:lpstr>Current unmet needs in early R/R setting</vt:lpstr>
      <vt:lpstr>addressing the unmet needs in early RRMM selinexor is approved from second line onwards</vt:lpstr>
      <vt:lpstr>Selinexor is a first in class oral XPO1 inhibitor  mechanism of action1</vt:lpstr>
      <vt:lpstr>Relapse treatment after DRd How does SVd fit with other treatments?  </vt:lpstr>
      <vt:lpstr>Key clinical takeaways</vt:lpstr>
      <vt:lpstr>Find out more about RRMM in Parts 2 and 3  Part 2: the relevance of adding a new moa in treating RRMM – an expert view  part 3: current best practices in the treatment of early RRMM – an expert view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Veronica Thomlinson</cp:lastModifiedBy>
  <cp:revision>627</cp:revision>
  <cp:lastPrinted>2017-02-15T09:54:46Z</cp:lastPrinted>
  <dcterms:created xsi:type="dcterms:W3CDTF">2016-10-14T09:38:18Z</dcterms:created>
  <dcterms:modified xsi:type="dcterms:W3CDTF">2024-09-06T14:47:27Z</dcterms:modified>
</cp:coreProperties>
</file>