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12537" r:id="rId2"/>
    <p:sldId id="12542" r:id="rId3"/>
    <p:sldId id="12293" r:id="rId4"/>
    <p:sldId id="2147474343" r:id="rId5"/>
    <p:sldId id="2147474344" r:id="rId6"/>
    <p:sldId id="2147474345" r:id="rId7"/>
    <p:sldId id="2147474328" r:id="rId8"/>
    <p:sldId id="2147474340" r:id="rId9"/>
    <p:sldId id="2147474330" r:id="rId10"/>
    <p:sldId id="2147474331" r:id="rId11"/>
    <p:sldId id="269" r:id="rId12"/>
    <p:sldId id="2147474335" r:id="rId13"/>
    <p:sldId id="2147474289" r:id="rId14"/>
    <p:sldId id="2147474308" r:id="rId15"/>
    <p:sldId id="272" r:id="rId16"/>
    <p:sldId id="2147474332" r:id="rId17"/>
    <p:sldId id="2147474320" r:id="rId18"/>
    <p:sldId id="2147474321" r:id="rId19"/>
    <p:sldId id="2147474322" r:id="rId20"/>
    <p:sldId id="2147474337" r:id="rId21"/>
    <p:sldId id="2147474327" r:id="rId22"/>
    <p:sldId id="2147474341" r:id="rId23"/>
    <p:sldId id="267" r:id="rId24"/>
    <p:sldId id="2147474338" r:id="rId25"/>
    <p:sldId id="2147474325" r:id="rId26"/>
    <p:sldId id="12539" r:id="rId27"/>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2" userDrawn="1">
          <p15:clr>
            <a:srgbClr val="A4A3A4"/>
          </p15:clr>
        </p15:guide>
        <p15:guide id="6" orient="horz" pos="3793" userDrawn="1">
          <p15:clr>
            <a:srgbClr val="A4A3A4"/>
          </p15:clr>
        </p15:guide>
        <p15:guide id="7" orient="horz" pos="403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D213FE9D-EF59-FC93-CB86-33805B90D06E}" name="donohue" initials="HD" userId="donohue" providerId="None"/>
  <p188:author id="{510CA6A1-3B24-D54C-D24D-D40D21BB3470}" name="Hong,David" initials="DH" userId="S::dshong@mdanderson.org::9006a845-20a5-4fa0-b358-fbc9b3fe31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98989"/>
    <a:srgbClr val="C7583B"/>
    <a:srgbClr val="C6573B"/>
    <a:srgbClr val="03C750"/>
    <a:srgbClr val="FF85FF"/>
    <a:srgbClr val="5D8298"/>
    <a:srgbClr val="C7573C"/>
    <a:srgbClr val="FFA402"/>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1" autoAdjust="0"/>
    <p:restoredTop sz="95921" autoAdjust="0"/>
  </p:normalViewPr>
  <p:slideViewPr>
    <p:cSldViewPr snapToObjects="1">
      <p:cViewPr varScale="1">
        <p:scale>
          <a:sx n="127" d="100"/>
          <a:sy n="127" d="100"/>
        </p:scale>
        <p:origin x="245" y="91"/>
      </p:cViewPr>
      <p:guideLst>
        <p:guide orient="horz" pos="2160"/>
        <p:guide pos="3840"/>
        <p:guide pos="1906"/>
        <p:guide orient="horz" pos="3471"/>
        <p:guide orient="horz" pos="3702"/>
        <p:guide orient="horz" pos="3793"/>
        <p:guide orient="horz" pos="4037"/>
      </p:guideLst>
    </p:cSldViewPr>
  </p:slideViewPr>
  <p:outlineViewPr>
    <p:cViewPr>
      <p:scale>
        <a:sx n="33" d="100"/>
        <a:sy n="33" d="100"/>
      </p:scale>
      <p:origin x="0" y="-6264"/>
    </p:cViewPr>
  </p:outlineViewPr>
  <p:notesTextViewPr>
    <p:cViewPr>
      <p:scale>
        <a:sx n="3" d="2"/>
        <a:sy n="3" d="2"/>
      </p:scale>
      <p:origin x="0" y="0"/>
    </p:cViewPr>
  </p:notesTextViewPr>
  <p:sorterViewPr>
    <p:cViewPr varScale="1">
      <p:scale>
        <a:sx n="1" d="1"/>
        <a:sy n="1" d="1"/>
      </p:scale>
      <p:origin x="0" y="-6216"/>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12700"/>
          </c:spPr>
          <c:dPt>
            <c:idx val="0"/>
            <c:bubble3D val="0"/>
            <c:spPr>
              <a:solidFill>
                <a:schemeClr val="tx2"/>
              </a:solidFill>
              <a:ln w="12700">
                <a:solidFill>
                  <a:schemeClr val="lt1"/>
                </a:solidFill>
              </a:ln>
              <a:effectLst/>
            </c:spPr>
            <c:extLst>
              <c:ext xmlns:c16="http://schemas.microsoft.com/office/drawing/2014/chart" uri="{C3380CC4-5D6E-409C-BE32-E72D297353CC}">
                <c16:uniqueId val="{00000001-5E74-E847-A6F3-FF6422F9F1E5}"/>
              </c:ext>
            </c:extLst>
          </c:dPt>
          <c:dPt>
            <c:idx val="1"/>
            <c:bubble3D val="0"/>
            <c:spPr>
              <a:solidFill>
                <a:srgbClr val="7030A0"/>
              </a:solidFill>
              <a:ln w="12700">
                <a:solidFill>
                  <a:schemeClr val="lt1"/>
                </a:solidFill>
              </a:ln>
              <a:effectLst/>
            </c:spPr>
            <c:extLst>
              <c:ext xmlns:c16="http://schemas.microsoft.com/office/drawing/2014/chart" uri="{C3380CC4-5D6E-409C-BE32-E72D297353CC}">
                <c16:uniqueId val="{00000003-5E74-E847-A6F3-FF6422F9F1E5}"/>
              </c:ext>
            </c:extLst>
          </c:dPt>
          <c:dPt>
            <c:idx val="2"/>
            <c:bubble3D val="0"/>
            <c:spPr>
              <a:solidFill>
                <a:schemeClr val="accent1"/>
              </a:solidFill>
              <a:ln w="12700">
                <a:solidFill>
                  <a:schemeClr val="lt1"/>
                </a:solidFill>
              </a:ln>
              <a:effectLst/>
            </c:spPr>
            <c:extLst>
              <c:ext xmlns:c16="http://schemas.microsoft.com/office/drawing/2014/chart" uri="{C3380CC4-5D6E-409C-BE32-E72D297353CC}">
                <c16:uniqueId val="{00000005-5E74-E847-A6F3-FF6422F9F1E5}"/>
              </c:ext>
            </c:extLst>
          </c:dPt>
          <c:dPt>
            <c:idx val="3"/>
            <c:bubble3D val="0"/>
            <c:spPr>
              <a:solidFill>
                <a:srgbClr val="7030A0"/>
              </a:solidFill>
              <a:ln w="12700">
                <a:solidFill>
                  <a:schemeClr val="lt1"/>
                </a:solidFill>
              </a:ln>
              <a:effectLst/>
            </c:spPr>
            <c:extLst>
              <c:ext xmlns:c16="http://schemas.microsoft.com/office/drawing/2014/chart" uri="{C3380CC4-5D6E-409C-BE32-E72D297353CC}">
                <c16:uniqueId val="{00000007-5E74-E847-A6F3-FF6422F9F1E5}"/>
              </c:ext>
            </c:extLst>
          </c:dPt>
          <c:dLbls>
            <c:dLbl>
              <c:idx val="0"/>
              <c:layout>
                <c:manualLayout>
                  <c:x val="-0.10038967892456394"/>
                  <c:y val="-0.2011688699632167"/>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r>
                      <a:rPr lang="en-US" sz="1400" b="1" dirty="0"/>
                      <a:t>K</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E74-E847-A6F3-FF6422F9F1E5}"/>
                </c:ext>
              </c:extLst>
            </c:dLbl>
            <c:dLbl>
              <c:idx val="1"/>
              <c:layout>
                <c:manualLayout>
                  <c:x val="1.3085351627596933E-2"/>
                  <c:y val="6.4543007761920434E-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solidFill>
                          <a:schemeClr val="tx1"/>
                        </a:solidFill>
                      </a:rPr>
                      <a:t>H</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E74-E847-A6F3-FF6422F9F1E5}"/>
                </c:ext>
              </c:extLst>
            </c:dLbl>
            <c:dLbl>
              <c:idx val="2"/>
              <c:delete val="1"/>
              <c:extLst>
                <c:ext xmlns:c15="http://schemas.microsoft.com/office/drawing/2012/chart" uri="{CE6537A1-D6FC-4f65-9D91-7224C49458BB}"/>
                <c:ext xmlns:c16="http://schemas.microsoft.com/office/drawing/2014/chart" uri="{C3380CC4-5D6E-409C-BE32-E72D297353CC}">
                  <c16:uniqueId val="{00000005-5E74-E847-A6F3-FF6422F9F1E5}"/>
                </c:ext>
              </c:extLst>
            </c:dLbl>
            <c:dLbl>
              <c:idx val="3"/>
              <c:delete val="1"/>
              <c:extLst>
                <c:ext xmlns:c15="http://schemas.microsoft.com/office/drawing/2012/chart" uri="{CE6537A1-D6FC-4f65-9D91-7224C49458BB}"/>
                <c:ext xmlns:c16="http://schemas.microsoft.com/office/drawing/2014/chart" uri="{C3380CC4-5D6E-409C-BE32-E72D297353CC}">
                  <c16:uniqueId val="{00000007-5E74-E847-A6F3-FF6422F9F1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94</c:v>
                </c:pt>
                <c:pt idx="1">
                  <c:v>2</c:v>
                </c:pt>
                <c:pt idx="2">
                  <c:v>4</c:v>
                </c:pt>
              </c:numCache>
            </c:numRef>
          </c:val>
          <c:extLst>
            <c:ext xmlns:c16="http://schemas.microsoft.com/office/drawing/2014/chart" uri="{C3380CC4-5D6E-409C-BE32-E72D297353CC}">
              <c16:uniqueId val="{00000008-5E74-E847-A6F3-FF6422F9F1E5}"/>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12700"/>
          </c:spPr>
          <c:dPt>
            <c:idx val="0"/>
            <c:bubble3D val="0"/>
            <c:spPr>
              <a:solidFill>
                <a:schemeClr val="tx2"/>
              </a:solidFill>
              <a:ln w="12700">
                <a:solidFill>
                  <a:schemeClr val="lt1"/>
                </a:solidFill>
              </a:ln>
              <a:effectLst/>
            </c:spPr>
            <c:extLst>
              <c:ext xmlns:c16="http://schemas.microsoft.com/office/drawing/2014/chart" uri="{C3380CC4-5D6E-409C-BE32-E72D297353CC}">
                <c16:uniqueId val="{00000001-5E74-E847-A6F3-FF6422F9F1E5}"/>
              </c:ext>
            </c:extLst>
          </c:dPt>
          <c:dPt>
            <c:idx val="1"/>
            <c:bubble3D val="0"/>
            <c:spPr>
              <a:solidFill>
                <a:srgbClr val="7030A0"/>
              </a:solidFill>
              <a:ln w="12700">
                <a:solidFill>
                  <a:schemeClr val="lt1"/>
                </a:solidFill>
              </a:ln>
              <a:effectLst/>
            </c:spPr>
            <c:extLst>
              <c:ext xmlns:c16="http://schemas.microsoft.com/office/drawing/2014/chart" uri="{C3380CC4-5D6E-409C-BE32-E72D297353CC}">
                <c16:uniqueId val="{00000003-5E74-E847-A6F3-FF6422F9F1E5}"/>
              </c:ext>
            </c:extLst>
          </c:dPt>
          <c:dPt>
            <c:idx val="2"/>
            <c:bubble3D val="0"/>
            <c:spPr>
              <a:solidFill>
                <a:schemeClr val="accent6"/>
              </a:solidFill>
              <a:ln w="12700">
                <a:solidFill>
                  <a:schemeClr val="lt1"/>
                </a:solidFill>
              </a:ln>
              <a:effectLst/>
            </c:spPr>
            <c:extLst>
              <c:ext xmlns:c16="http://schemas.microsoft.com/office/drawing/2014/chart" uri="{C3380CC4-5D6E-409C-BE32-E72D297353CC}">
                <c16:uniqueId val="{00000005-5E74-E847-A6F3-FF6422F9F1E5}"/>
              </c:ext>
            </c:extLst>
          </c:dPt>
          <c:dPt>
            <c:idx val="3"/>
            <c:bubble3D val="0"/>
            <c:spPr>
              <a:solidFill>
                <a:schemeClr val="accent1"/>
              </a:solidFill>
              <a:ln w="12700">
                <a:solidFill>
                  <a:schemeClr val="lt1"/>
                </a:solidFill>
              </a:ln>
              <a:effectLst/>
            </c:spPr>
            <c:extLst>
              <c:ext xmlns:c16="http://schemas.microsoft.com/office/drawing/2014/chart" uri="{C3380CC4-5D6E-409C-BE32-E72D297353CC}">
                <c16:uniqueId val="{00000007-5E74-E847-A6F3-FF6422F9F1E5}"/>
              </c:ext>
            </c:extLst>
          </c:dPt>
          <c:dLbls>
            <c:dLbl>
              <c:idx val="0"/>
              <c:layout>
                <c:manualLayout>
                  <c:x val="-0.17093739584490619"/>
                  <c:y val="-0.2064599479974520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sz="1400" b="1" dirty="0"/>
                      <a:t>12</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E74-E847-A6F3-FF6422F9F1E5}"/>
                </c:ext>
              </c:extLst>
            </c:dLbl>
            <c:dLbl>
              <c:idx val="1"/>
              <c:layout>
                <c:manualLayout>
                  <c:x val="1.3085351627596933E-2"/>
                  <c:y val="6.4543007761920434E-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solidFill>
                          <a:schemeClr val="tx1"/>
                        </a:solidFill>
                      </a:rPr>
                      <a:t>13</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E74-E847-A6F3-FF6422F9F1E5}"/>
                </c:ext>
              </c:extLst>
            </c:dLbl>
            <c:dLbl>
              <c:idx val="2"/>
              <c:layout>
                <c:manualLayout>
                  <c:x val="1.0033922998454644E-2"/>
                  <c:y val="1.0907877201163697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solidFill>
                          <a:schemeClr val="tx1"/>
                        </a:solidFill>
                      </a:rPr>
                      <a:t>61</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E74-E847-A6F3-FF6422F9F1E5}"/>
                </c:ext>
              </c:extLst>
            </c:dLbl>
            <c:dLbl>
              <c:idx val="3"/>
              <c:delete val="1"/>
              <c:extLst>
                <c:ext xmlns:c15="http://schemas.microsoft.com/office/drawing/2012/chart" uri="{CE6537A1-D6FC-4f65-9D91-7224C49458BB}"/>
                <c:ext xmlns:c16="http://schemas.microsoft.com/office/drawing/2014/chart" uri="{C3380CC4-5D6E-409C-BE32-E72D297353CC}">
                  <c16:uniqueId val="{00000007-5E74-E847-A6F3-FF6422F9F1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1st Qtr</c:v>
                </c:pt>
                <c:pt idx="1">
                  <c:v>2nd Qtr</c:v>
                </c:pt>
                <c:pt idx="2">
                  <c:v>3rd Qtr</c:v>
                </c:pt>
              </c:strCache>
            </c:strRef>
          </c:cat>
          <c:val>
            <c:numRef>
              <c:f>Sheet1!$B$2:$B$5</c:f>
              <c:numCache>
                <c:formatCode>General</c:formatCode>
                <c:ptCount val="4"/>
                <c:pt idx="0">
                  <c:v>88</c:v>
                </c:pt>
                <c:pt idx="1">
                  <c:v>7</c:v>
                </c:pt>
                <c:pt idx="2">
                  <c:v>2</c:v>
                </c:pt>
                <c:pt idx="3">
                  <c:v>4</c:v>
                </c:pt>
              </c:numCache>
            </c:numRef>
          </c:val>
          <c:extLst>
            <c:ext xmlns:c16="http://schemas.microsoft.com/office/drawing/2014/chart" uri="{C3380CC4-5D6E-409C-BE32-E72D297353CC}">
              <c16:uniqueId val="{00000008-5E74-E847-A6F3-FF6422F9F1E5}"/>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12/16/2024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12/16/2024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Calibri" panose="020F0502020204030204" pitchFamily="34" charset="0"/>
              <a:buNone/>
            </a:pPr>
            <a:endParaRPr lang="en-US" sz="105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C47DC74-1779-CA4C-BA90-0CC98055B360}" type="slidenum">
              <a:rPr lang="en-US" smtClean="0"/>
              <a:t>15</a:t>
            </a:fld>
            <a:endParaRPr lang="en-US" dirty="0"/>
          </a:p>
        </p:txBody>
      </p:sp>
    </p:spTree>
    <p:extLst>
      <p:ext uri="{BB962C8B-B14F-4D97-AF65-F5344CB8AC3E}">
        <p14:creationId xmlns:p14="http://schemas.microsoft.com/office/powerpoint/2010/main" val="175838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26</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hyperlink" Target="mailto:info@cor2ed" TargetMode="External"/><Relationship Id="rId26" Type="http://schemas.openxmlformats.org/officeDocument/2006/relationships/image" Target="../media/image21.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hyperlink" Target="https://twitter.com/ntrkconnectinfo" TargetMode="External"/><Relationship Id="rId23" Type="http://schemas.openxmlformats.org/officeDocument/2006/relationships/image" Target="../media/image18.png"/><Relationship Id="rId28" Type="http://schemas.openxmlformats.org/officeDocument/2006/relationships/image" Target="../media/image22.jpg"/><Relationship Id="rId10" Type="http://schemas.openxmlformats.org/officeDocument/2006/relationships/hyperlink" Target="https://www.linkedin.com/company/28472044"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7.svg"/><Relationship Id="rId27" Type="http://schemas.openxmlformats.org/officeDocument/2006/relationships/hyperlink" Target="https://cor2ed.com/connects/ntrk-connect/"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A7CD98BE-591D-7F02-8272-52F7F93E3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3057109-6C7D-A82F-E6A7-3364690782F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D012B304-72EA-8666-217E-74AFFDC6B2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62BAD7A-4C1B-EC85-6780-B2045B28B78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223ADA9F-04B6-A26D-5838-95448B908E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6" name="Graphic 105">
            <a:extLst>
              <a:ext uri="{FF2B5EF4-FFF2-40B4-BE49-F238E27FC236}">
                <a16:creationId xmlns:a16="http://schemas.microsoft.com/office/drawing/2014/main" id="{A7615075-57AA-C649-B52E-A01CFD868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52592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@NTRK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749827"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759785"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@ntrkconnectinfo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341403" y="6013567"/>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211389"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841834"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401666"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401666"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817212"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82882"/>
            <a:ext cx="28906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341404"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F252FFC7-612C-4E4B-9164-B9925A5E0ED4}"/>
              </a:ext>
            </a:extLst>
          </p:cNvPr>
          <p:cNvSpPr txBox="1"/>
          <p:nvPr userDrawn="1"/>
        </p:nvSpPr>
        <p:spPr>
          <a:xfrm>
            <a:off x="323528" y="4130089"/>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Picture 1" descr="A picture containing text, font, logo, graphics&#10;&#10;Description automatically generated">
            <a:hlinkClick r:id="rId27"/>
            <a:extLst>
              <a:ext uri="{FF2B5EF4-FFF2-40B4-BE49-F238E27FC236}">
                <a16:creationId xmlns:a16="http://schemas.microsoft.com/office/drawing/2014/main" id="{F400ABA1-C4CC-C41A-596B-25D4EF19730E}"/>
              </a:ext>
            </a:extLst>
          </p:cNvPr>
          <p:cNvPicPr>
            <a:picLocks noChangeAspect="1"/>
          </p:cNvPicPr>
          <p:nvPr userDrawn="1"/>
        </p:nvPicPr>
        <p:blipFill>
          <a:blip r:embed="rId28"/>
          <a:stretch>
            <a:fillRect/>
          </a:stretch>
        </p:blipFill>
        <p:spPr>
          <a:xfrm>
            <a:off x="373968" y="4472140"/>
            <a:ext cx="1833600" cy="945696"/>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guide id="4" pos="1317" userDrawn="1">
          <p15:clr>
            <a:srgbClr val="FBAE40"/>
          </p15:clr>
        </p15:guide>
        <p15:guide id="5" orient="horz" pos="2909" userDrawn="1">
          <p15:clr>
            <a:srgbClr val="FBAE40"/>
          </p15:clr>
        </p15:guide>
        <p15:guide id="6" orient="horz" pos="335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2C18-6E4C-5746-85D9-BED273EE79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11C142-E3CE-EF4C-9DD8-CDE8E01214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A4049-15A4-AE4C-AE38-7BF67D5B28D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2BA4801-C8AD-1A4B-88DD-ABBF2C95B1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53CF42-57D3-AC45-A6FE-7151C28D5C76}"/>
              </a:ext>
            </a:extLst>
          </p:cNvPr>
          <p:cNvSpPr>
            <a:spLocks noGrp="1"/>
          </p:cNvSpPr>
          <p:nvPr>
            <p:ph type="sldNum" sz="quarter" idx="12"/>
          </p:nvPr>
        </p:nvSpPr>
        <p:spPr/>
        <p:txBody>
          <a:bodyPr/>
          <a:lstStyle/>
          <a:p>
            <a:fld id="{744321BC-6B8C-A142-A07B-D86579F389EE}" type="slidenum">
              <a:rPr lang="en-US" smtClean="0"/>
              <a:t>‹#›</a:t>
            </a:fld>
            <a:endParaRPr lang="en-US" dirty="0"/>
          </a:p>
        </p:txBody>
      </p:sp>
    </p:spTree>
    <p:extLst>
      <p:ext uri="{BB962C8B-B14F-4D97-AF65-F5344CB8AC3E}">
        <p14:creationId xmlns:p14="http://schemas.microsoft.com/office/powerpoint/2010/main" val="3071169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lang="en-US" dirty="0"/>
          </a:p>
        </p:txBody>
      </p:sp>
      <p:sp>
        <p:nvSpPr>
          <p:cNvPr id="13" name="Slide Number Placeholder 12"/>
          <p:cNvSpPr>
            <a:spLocks noGrp="1"/>
          </p:cNvSpPr>
          <p:nvPr>
            <p:ph type="sldNum" sz="quarter" idx="11"/>
          </p:nvPr>
        </p:nvSpPr>
        <p:spPr/>
        <p:txBody>
          <a:bodyPr/>
          <a:lstStyle/>
          <a:p>
            <a:fld id="{25E50375-54B9-4391-8450-768398012C2B}"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3" name="Content Placeholder 2"/>
          <p:cNvSpPr>
            <a:spLocks noGrp="1"/>
          </p:cNvSpPr>
          <p:nvPr>
            <p:ph sz="quarter" idx="13"/>
          </p:nvPr>
        </p:nvSpPr>
        <p:spPr>
          <a:xfrm>
            <a:off x="548640" y="1950720"/>
            <a:ext cx="11094720" cy="4511040"/>
          </a:xfrm>
        </p:spPr>
        <p:txBody>
          <a:bodyPr/>
          <a:lstStyle>
            <a:lvl2pPr>
              <a:defRPr sz="2400"/>
            </a:lvl2pPr>
            <a:lvl3pPr>
              <a:defRPr sz="2133"/>
            </a:lvl3pPr>
            <a:lvl4pPr>
              <a:defRPr sz="1867" baseline="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37247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A29A-83C7-4B44-BE97-A01550152D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885421-5238-9D4B-8034-B5311D4AE7A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457E83A0-E043-D844-B73A-47675369DF3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0868E18-10BB-E14D-87E2-361665D8876F}"/>
              </a:ext>
            </a:extLst>
          </p:cNvPr>
          <p:cNvSpPr>
            <a:spLocks noGrp="1"/>
          </p:cNvSpPr>
          <p:nvPr>
            <p:ph type="sldNum" sz="quarter" idx="12"/>
          </p:nvPr>
        </p:nvSpPr>
        <p:spPr/>
        <p:txBody>
          <a:bodyPr/>
          <a:lstStyle/>
          <a:p>
            <a:fld id="{744321BC-6B8C-A142-A07B-D86579F389EE}" type="slidenum">
              <a:rPr lang="en-US" smtClean="0"/>
              <a:t>‹#›</a:t>
            </a:fld>
            <a:endParaRPr lang="en-US" dirty="0"/>
          </a:p>
        </p:txBody>
      </p:sp>
    </p:spTree>
    <p:extLst>
      <p:ext uri="{BB962C8B-B14F-4D97-AF65-F5344CB8AC3E}">
        <p14:creationId xmlns:p14="http://schemas.microsoft.com/office/powerpoint/2010/main" val="392897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108F-AF73-46F3-BBF1-19D749BB9D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4E5DAB-1866-45CB-8160-F4DFCA71F305}"/>
              </a:ext>
            </a:extLst>
          </p:cNvPr>
          <p:cNvSpPr>
            <a:spLocks noGrp="1"/>
          </p:cNvSpPr>
          <p:nvPr>
            <p:ph idx="1"/>
          </p:nvPr>
        </p:nvSpPr>
        <p:spPr>
          <a:xfrm>
            <a:off x="406400" y="1742400"/>
            <a:ext cx="113665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EDF539ED-88DB-43A6-8D4C-75E05F879590}"/>
              </a:ext>
            </a:extLst>
          </p:cNvPr>
          <p:cNvSpPr>
            <a:spLocks noGrp="1"/>
          </p:cNvSpPr>
          <p:nvPr>
            <p:ph type="sldNum" sz="quarter" idx="12"/>
          </p:nvPr>
        </p:nvSpPr>
        <p:spPr/>
        <p:txBody>
          <a:bodyPr/>
          <a:lstStyle/>
          <a:p>
            <a:fld id="{99FD09ED-20F4-4633-93D2-BE746F3698FB}" type="slidenum">
              <a:rPr lang="en-GB" smtClean="0"/>
              <a:t>‹#›</a:t>
            </a:fld>
            <a:endParaRPr lang="en-GB" dirty="0"/>
          </a:p>
        </p:txBody>
      </p:sp>
      <p:sp>
        <p:nvSpPr>
          <p:cNvPr id="8" name="Text Placeholder 7">
            <a:extLst>
              <a:ext uri="{FF2B5EF4-FFF2-40B4-BE49-F238E27FC236}">
                <a16:creationId xmlns:a16="http://schemas.microsoft.com/office/drawing/2014/main" id="{FDD21F79-8EA0-4B09-8C46-25EC30317004}"/>
              </a:ext>
            </a:extLst>
          </p:cNvPr>
          <p:cNvSpPr>
            <a:spLocks noGrp="1"/>
          </p:cNvSpPr>
          <p:nvPr>
            <p:ph type="body" sz="quarter" idx="13" hasCustomPrompt="1"/>
          </p:nvPr>
        </p:nvSpPr>
        <p:spPr>
          <a:xfrm>
            <a:off x="416560" y="6235700"/>
            <a:ext cx="11469688" cy="393700"/>
          </a:xfrm>
        </p:spPr>
        <p:txBody>
          <a:bodyPr anchor="b"/>
          <a:lstStyle>
            <a:lvl1pPr marL="0" indent="0">
              <a:lnSpc>
                <a:spcPct val="90000"/>
              </a:lnSpc>
              <a:spcBef>
                <a:spcPts val="0"/>
              </a:spcBef>
              <a:spcAft>
                <a:spcPts val="0"/>
              </a:spcAft>
              <a:buFontTx/>
              <a:buNone/>
              <a:defRPr sz="900">
                <a:solidFill>
                  <a:schemeClr val="tx1"/>
                </a:solidFill>
              </a:defRPr>
            </a:lvl1pPr>
          </a:lstStyle>
          <a:p>
            <a:pPr lvl="0"/>
            <a:r>
              <a:rPr lang="en-GB"/>
              <a:t>Reference and abbreviations</a:t>
            </a:r>
          </a:p>
        </p:txBody>
      </p:sp>
    </p:spTree>
    <p:extLst>
      <p:ext uri="{BB962C8B-B14F-4D97-AF65-F5344CB8AC3E}">
        <p14:creationId xmlns:p14="http://schemas.microsoft.com/office/powerpoint/2010/main" val="1293298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B00A-62D1-40F3-BBC4-9CDD9AAD35F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A09AC33D-7248-4D89-AAA8-9DB3B26FF6BC}"/>
              </a:ext>
            </a:extLst>
          </p:cNvPr>
          <p:cNvSpPr>
            <a:spLocks noGrp="1"/>
          </p:cNvSpPr>
          <p:nvPr>
            <p:ph type="sldNum" sz="quarter" idx="12"/>
          </p:nvPr>
        </p:nvSpPr>
        <p:spPr/>
        <p:txBody>
          <a:bodyPr/>
          <a:lstStyle/>
          <a:p>
            <a:fld id="{99FD09ED-20F4-4633-93D2-BE746F3698FB}" type="slidenum">
              <a:rPr lang="en-GB" smtClean="0"/>
              <a:t>‹#›</a:t>
            </a:fld>
            <a:endParaRPr lang="en-GB" dirty="0"/>
          </a:p>
        </p:txBody>
      </p:sp>
      <p:sp>
        <p:nvSpPr>
          <p:cNvPr id="6" name="Text Placeholder 7">
            <a:extLst>
              <a:ext uri="{FF2B5EF4-FFF2-40B4-BE49-F238E27FC236}">
                <a16:creationId xmlns:a16="http://schemas.microsoft.com/office/drawing/2014/main" id="{663F58A0-55C2-4246-89B0-C1A3B3D61CA0}"/>
              </a:ext>
            </a:extLst>
          </p:cNvPr>
          <p:cNvSpPr>
            <a:spLocks noGrp="1"/>
          </p:cNvSpPr>
          <p:nvPr>
            <p:ph type="body" sz="quarter" idx="13" hasCustomPrompt="1"/>
          </p:nvPr>
        </p:nvSpPr>
        <p:spPr>
          <a:xfrm>
            <a:off x="416560" y="6235700"/>
            <a:ext cx="11469688" cy="393700"/>
          </a:xfrm>
        </p:spPr>
        <p:txBody>
          <a:bodyPr anchor="b"/>
          <a:lstStyle>
            <a:lvl1pPr marL="0" indent="0">
              <a:lnSpc>
                <a:spcPct val="90000"/>
              </a:lnSpc>
              <a:spcBef>
                <a:spcPts val="0"/>
              </a:spcBef>
              <a:spcAft>
                <a:spcPts val="0"/>
              </a:spcAft>
              <a:buFontTx/>
              <a:buNone/>
              <a:defRPr sz="900">
                <a:solidFill>
                  <a:schemeClr val="tx1"/>
                </a:solidFill>
              </a:defRPr>
            </a:lvl1pPr>
          </a:lstStyle>
          <a:p>
            <a:pPr lvl="0"/>
            <a:r>
              <a:rPr lang="en-GB"/>
              <a:t>Reference and abbreviations</a:t>
            </a:r>
          </a:p>
        </p:txBody>
      </p:sp>
    </p:spTree>
    <p:extLst>
      <p:ext uri="{BB962C8B-B14F-4D97-AF65-F5344CB8AC3E}">
        <p14:creationId xmlns:p14="http://schemas.microsoft.com/office/powerpoint/2010/main" val="154723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7817737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Espace réservé du numéro de diapositive 6">
            <a:extLst>
              <a:ext uri="{FF2B5EF4-FFF2-40B4-BE49-F238E27FC236}">
                <a16:creationId xmlns:a16="http://schemas.microsoft.com/office/drawing/2014/main" id="{E10039EE-0CDB-289D-555F-C15119038EF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24544EF-9462-A8D9-B04B-5333B800A85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826307-9C41-F0BA-D66F-850E45A2C81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5AB751E-7A11-39BA-B970-3360490ACF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7410656F-A160-31A9-012C-04F90613811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113D6136-ABF3-8686-26B2-76FE3905906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8484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4054343-BE11-AE6F-B86E-BC2DB7BDBFA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9787A3AD-99A1-0B3D-9416-299AECA6321E}"/>
              </a:ext>
            </a:extLst>
          </p:cNvPr>
          <p:cNvPicPr>
            <a:picLocks noChangeAspect="1" noChangeArrowheads="1"/>
          </p:cNvPicPr>
          <p:nvPr userDrawn="1"/>
        </p:nvPicPr>
        <p:blipFill>
          <a:blip r:embed="rId23">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62" r:id="rId4"/>
    <p:sldLayoutId id="2147483661" r:id="rId5"/>
    <p:sldLayoutId id="2147483658" r:id="rId6"/>
    <p:sldLayoutId id="2147483652" r:id="rId7"/>
    <p:sldLayoutId id="2147483681"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 id="2147483682" r:id="rId17"/>
    <p:sldLayoutId id="2147483684" r:id="rId18"/>
    <p:sldLayoutId id="2147483685" r:id="rId19"/>
    <p:sldLayoutId id="2147483688" r:id="rId20"/>
    <p:sldLayoutId id="2147483689" r:id="rId21"/>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vmed.com/wp-content/uploads/2023/09/AACR_2022_Koltun.pdf" TargetMode="External"/><Relationship Id="rId2" Type="http://schemas.openxmlformats.org/officeDocument/2006/relationships/hyperlink" Target="https://ir.revmed.com/static-files/1980f6ca-cb1d-4568-94a7-623ccc8c0cf2" TargetMode="Externa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ir.revmed.com/static-files/eeeb0690-0ef4-44b8-b5fe-8d11d8df3c9a"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vmed.com/wp-content/uploads/2024/10/ENA-LBA514-Hong-etal-FINAL-2024_1018.pdf"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clinicaltrials.gov/study/NCT05245500"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svg"/><Relationship Id="rId2"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svg"/><Relationship Id="rId10" Type="http://schemas.openxmlformats.org/officeDocument/2006/relationships/image" Target="../media/image38.svg"/><Relationship Id="rId4" Type="http://schemas.openxmlformats.org/officeDocument/2006/relationships/image" Target="../media/image32.png"/><Relationship Id="rId9"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www.fda.gov/drugs/resources-information-approved-drugs/fda-grants-accelerated-approval-adagrasib-kras-g12c-mutated-nsclc" TargetMode="External"/><Relationship Id="rId2" Type="http://schemas.openxmlformats.org/officeDocument/2006/relationships/hyperlink" Target="https://www.fda.gov/drugs/resources-information-approved-drugs/fda-grants-accelerated-approval-sotorasib-kras-g12c-mutated-nsclc"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cor2ed.com/connects/ntrk-connect/"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fda.gov/drugs/resources-information-approved-drugs/fda-grants-accelerated-approval-sotorasib-kras-g12c-mutated-nsclc" TargetMode="External"/><Relationship Id="rId2" Type="http://schemas.openxmlformats.org/officeDocument/2006/relationships/hyperlink" Target="https://www.cas.org/resources/cas-insights/undruggable-ras-proteins-cancer#:~:text=K%2DRAS:%20the%20most%20common,23%25)%20(Figure%201" TargetMode="External"/><Relationship Id="rId1" Type="http://schemas.openxmlformats.org/officeDocument/2006/relationships/slideLayout" Target="../slideLayouts/slideLayout15.xml"/><Relationship Id="rId4" Type="http://schemas.openxmlformats.org/officeDocument/2006/relationships/hyperlink" Target="https://www.fda.gov/drugs/resources-information-approved-drugs/fda-grants-accelerated-approval-adagrasib-kras-g12c-mutated-nscl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7D6D4-5179-88BC-930A-D77CEAEA9722}"/>
            </a:ext>
          </a:extLst>
        </p:cNvPr>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6856EB9F-9857-D0B4-B162-162400C4B109}"/>
              </a:ext>
            </a:extLst>
          </p:cNvPr>
          <p:cNvGraphicFramePr>
            <a:graphicFrameLocks noGrp="1"/>
          </p:cNvGraphicFramePr>
          <p:nvPr>
            <p:ph sz="quarter" idx="12"/>
            <p:extLst>
              <p:ext uri="{D42A27DB-BD31-4B8C-83A1-F6EECF244321}">
                <p14:modId xmlns:p14="http://schemas.microsoft.com/office/powerpoint/2010/main" val="1388887534"/>
              </p:ext>
            </p:extLst>
          </p:nvPr>
        </p:nvGraphicFramePr>
        <p:xfrm>
          <a:off x="620713" y="1224816"/>
          <a:ext cx="10963275" cy="4436436"/>
        </p:xfrm>
        <a:graphic>
          <a:graphicData uri="http://schemas.openxmlformats.org/drawingml/2006/table">
            <a:tbl>
              <a:tblPr firstRow="1" bandRow="1">
                <a:tableStyleId>{5C22544A-7EE6-4342-B048-85BDC9FD1C3A}</a:tableStyleId>
              </a:tblPr>
              <a:tblGrid>
                <a:gridCol w="5187255">
                  <a:extLst>
                    <a:ext uri="{9D8B030D-6E8A-4147-A177-3AD203B41FA5}">
                      <a16:colId xmlns:a16="http://schemas.microsoft.com/office/drawing/2014/main" val="2279391699"/>
                    </a:ext>
                  </a:extLst>
                </a:gridCol>
                <a:gridCol w="1444005">
                  <a:extLst>
                    <a:ext uri="{9D8B030D-6E8A-4147-A177-3AD203B41FA5}">
                      <a16:colId xmlns:a16="http://schemas.microsoft.com/office/drawing/2014/main" val="2880769152"/>
                    </a:ext>
                  </a:extLst>
                </a:gridCol>
                <a:gridCol w="1444005">
                  <a:extLst>
                    <a:ext uri="{9D8B030D-6E8A-4147-A177-3AD203B41FA5}">
                      <a16:colId xmlns:a16="http://schemas.microsoft.com/office/drawing/2014/main" val="1008527083"/>
                    </a:ext>
                  </a:extLst>
                </a:gridCol>
                <a:gridCol w="1444005">
                  <a:extLst>
                    <a:ext uri="{9D8B030D-6E8A-4147-A177-3AD203B41FA5}">
                      <a16:colId xmlns:a16="http://schemas.microsoft.com/office/drawing/2014/main" val="1285946334"/>
                    </a:ext>
                  </a:extLst>
                </a:gridCol>
                <a:gridCol w="1444005">
                  <a:extLst>
                    <a:ext uri="{9D8B030D-6E8A-4147-A177-3AD203B41FA5}">
                      <a16:colId xmlns:a16="http://schemas.microsoft.com/office/drawing/2014/main" val="1792239403"/>
                    </a:ext>
                  </a:extLst>
                </a:gridCol>
              </a:tblGrid>
              <a:tr h="227286">
                <a:tc>
                  <a:txBody>
                    <a:bodyPr/>
                    <a:lstStyle/>
                    <a:p>
                      <a:pPr>
                        <a:lnSpc>
                          <a:spcPct val="90000"/>
                        </a:lnSpc>
                      </a:pPr>
                      <a:r>
                        <a:rPr lang="en-GB" sz="1100" noProof="0" dirty="0">
                          <a:latin typeface="Arial" panose="020B0604020202020204" pitchFamily="34" charset="0"/>
                          <a:cs typeface="Arial" panose="020B0604020202020204" pitchFamily="34" charset="0"/>
                        </a:rPr>
                        <a:t>Events</a:t>
                      </a:r>
                    </a:p>
                  </a:txBody>
                  <a:tcPr marT="28800" marB="28800"/>
                </a:tc>
                <a:tc>
                  <a:txBody>
                    <a:bodyPr/>
                    <a:lstStyle/>
                    <a:p>
                      <a:pPr algn="ctr">
                        <a:lnSpc>
                          <a:spcPct val="90000"/>
                        </a:lnSpc>
                      </a:pPr>
                      <a:r>
                        <a:rPr lang="en-GB" sz="1100" noProof="0" dirty="0">
                          <a:latin typeface="Arial" panose="020B0604020202020204" pitchFamily="34" charset="0"/>
                          <a:cs typeface="Arial" panose="020B0604020202020204" pitchFamily="34" charset="0"/>
                        </a:rPr>
                        <a:t>Any Grade</a:t>
                      </a:r>
                    </a:p>
                  </a:txBody>
                  <a:tcPr marT="28800" marB="28800"/>
                </a:tc>
                <a:tc>
                  <a:txBody>
                    <a:bodyPr/>
                    <a:lstStyle/>
                    <a:p>
                      <a:pPr algn="ctr">
                        <a:lnSpc>
                          <a:spcPct val="90000"/>
                        </a:lnSpc>
                      </a:pPr>
                      <a:r>
                        <a:rPr lang="en-GB" sz="1100" noProof="0" dirty="0">
                          <a:latin typeface="Arial" panose="020B0604020202020204" pitchFamily="34" charset="0"/>
                          <a:cs typeface="Arial" panose="020B0604020202020204" pitchFamily="34" charset="0"/>
                        </a:rPr>
                        <a:t>Grade ≥3</a:t>
                      </a:r>
                    </a:p>
                  </a:txBody>
                  <a:tcPr marT="28800" marB="28800"/>
                </a:tc>
                <a:tc>
                  <a:txBody>
                    <a:bodyPr/>
                    <a:lstStyle/>
                    <a:p>
                      <a:pPr algn="ctr">
                        <a:lnSpc>
                          <a:spcPct val="90000"/>
                        </a:lnSpc>
                      </a:pPr>
                      <a:r>
                        <a:rPr lang="en-GB" sz="1100" noProof="0" dirty="0">
                          <a:latin typeface="Arial" panose="020B0604020202020204" pitchFamily="34" charset="0"/>
                          <a:cs typeface="Arial" panose="020B0604020202020204" pitchFamily="34" charset="0"/>
                        </a:rPr>
                        <a:t>Grade ≥4</a:t>
                      </a:r>
                    </a:p>
                  </a:txBody>
                  <a:tcPr marT="28800" marB="28800"/>
                </a:tc>
                <a:tc>
                  <a:txBody>
                    <a:bodyPr/>
                    <a:lstStyle/>
                    <a:p>
                      <a:pPr algn="ctr">
                        <a:lnSpc>
                          <a:spcPct val="90000"/>
                        </a:lnSpc>
                      </a:pPr>
                      <a:r>
                        <a:rPr lang="en-GB" sz="1100" noProof="0" dirty="0">
                          <a:latin typeface="Arial" panose="020B0604020202020204" pitchFamily="34" charset="0"/>
                          <a:cs typeface="Arial" panose="020B0604020202020204" pitchFamily="34" charset="0"/>
                        </a:rPr>
                        <a:t>Grade 5: Fatal</a:t>
                      </a:r>
                    </a:p>
                  </a:txBody>
                  <a:tcPr marT="28800" marB="28800"/>
                </a:tc>
                <a:extLst>
                  <a:ext uri="{0D108BD9-81ED-4DB2-BD59-A6C34878D82A}">
                    <a16:rowId xmlns:a16="http://schemas.microsoft.com/office/drawing/2014/main" val="3039913802"/>
                  </a:ext>
                </a:extLst>
              </a:tr>
              <a:tr h="168366">
                <a:tc gridSpan="5">
                  <a:txBody>
                    <a:bodyPr/>
                    <a:lstStyle/>
                    <a:p>
                      <a:pPr algn="l">
                        <a:lnSpc>
                          <a:spcPct val="90000"/>
                        </a:lnSpc>
                      </a:pPr>
                      <a:r>
                        <a:rPr lang="en-GB" sz="1100" b="1" noProof="0" dirty="0">
                          <a:solidFill>
                            <a:schemeClr val="tx1"/>
                          </a:solidFill>
                          <a:latin typeface="Arial" panose="020B0604020202020204" pitchFamily="34" charset="0"/>
                          <a:cs typeface="Arial" panose="020B0604020202020204" pitchFamily="34" charset="0"/>
                        </a:rPr>
                        <a:t>Adverse events of any cause that occurred during treatment, n (%)</a:t>
                      </a:r>
                    </a:p>
                  </a:txBody>
                  <a:tcPr marT="0" marB="0"/>
                </a:tc>
                <a:tc hMerge="1">
                  <a:txBody>
                    <a:bodyPr/>
                    <a:lstStyle/>
                    <a:p>
                      <a:endParaRPr lang="en-US" sz="14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0148443"/>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Any</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125 (96.9)</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68 (52.7)</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26 (20.2)</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22 (17.1)</a:t>
                      </a:r>
                    </a:p>
                  </a:txBody>
                  <a:tcPr marT="0" marB="0"/>
                </a:tc>
                <a:extLst>
                  <a:ext uri="{0D108BD9-81ED-4DB2-BD59-A6C34878D82A}">
                    <a16:rowId xmlns:a16="http://schemas.microsoft.com/office/drawing/2014/main" val="1797650111"/>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Serious</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58 (45.0)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51 (39.5)</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25 (19.4)</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22 (17.1)</a:t>
                      </a:r>
                    </a:p>
                  </a:txBody>
                  <a:tcPr marT="0" marB="0"/>
                </a:tc>
                <a:extLst>
                  <a:ext uri="{0D108BD9-81ED-4DB2-BD59-A6C34878D82A}">
                    <a16:rowId xmlns:a16="http://schemas.microsoft.com/office/drawing/2014/main" val="1416342066"/>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Resulting in discontinuation of treatment</a:t>
                      </a:r>
                      <a:r>
                        <a:rPr lang="en-GB" sz="1100" baseline="30000" noProof="0" dirty="0">
                          <a:solidFill>
                            <a:schemeClr val="tx1"/>
                          </a:solidFill>
                          <a:latin typeface="Arial" panose="020B0604020202020204" pitchFamily="34" charset="0"/>
                          <a:cs typeface="Arial" panose="020B0604020202020204" pitchFamily="34" charset="0"/>
                        </a:rPr>
                        <a:t>a</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9 (7.0)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9 (7.0)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4 (3.1)</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4 (3.1)</a:t>
                      </a:r>
                    </a:p>
                  </a:txBody>
                  <a:tcPr marT="0" marB="0"/>
                </a:tc>
                <a:extLst>
                  <a:ext uri="{0D108BD9-81ED-4DB2-BD59-A6C34878D82A}">
                    <a16:rowId xmlns:a16="http://schemas.microsoft.com/office/drawing/2014/main" val="975650745"/>
                  </a:ext>
                </a:extLst>
              </a:tr>
              <a:tr h="168366">
                <a:tc gridSpan="5">
                  <a:txBody>
                    <a:bodyPr/>
                    <a:lstStyle/>
                    <a:p>
                      <a:pPr algn="l">
                        <a:lnSpc>
                          <a:spcPct val="90000"/>
                        </a:lnSpc>
                      </a:pPr>
                      <a:r>
                        <a:rPr lang="en-GB" sz="1100" b="1" noProof="0" dirty="0">
                          <a:solidFill>
                            <a:schemeClr val="tx1"/>
                          </a:solidFill>
                          <a:latin typeface="Arial" panose="020B0604020202020204" pitchFamily="34" charset="0"/>
                          <a:cs typeface="Arial" panose="020B0604020202020204" pitchFamily="34" charset="0"/>
                        </a:rPr>
                        <a:t>Adverse events of any cause that occurred during treatment ≥10% of patients, n (%)</a:t>
                      </a:r>
                    </a:p>
                  </a:txBody>
                  <a:tcPr marT="0" marB="0"/>
                </a:tc>
                <a:tc hMerge="1">
                  <a:txBody>
                    <a:bodyPr/>
                    <a:lstStyle/>
                    <a:p>
                      <a:pPr>
                        <a:lnSpc>
                          <a:spcPct val="90000"/>
                        </a:lnSpc>
                      </a:pPr>
                      <a:endParaRPr lang="en-US" sz="1400" dirty="0">
                        <a:latin typeface="Arial" panose="020B0604020202020204" pitchFamily="34" charset="0"/>
                        <a:cs typeface="Arial" panose="020B0604020202020204" pitchFamily="34" charset="0"/>
                      </a:endParaRPr>
                    </a:p>
                  </a:txBody>
                  <a:tcPr marT="28800" marB="28800"/>
                </a:tc>
                <a:tc hMerge="1">
                  <a:txBody>
                    <a:bodyPr/>
                    <a:lstStyle/>
                    <a:p>
                      <a:pPr>
                        <a:lnSpc>
                          <a:spcPct val="90000"/>
                        </a:lnSpc>
                      </a:pPr>
                      <a:endParaRPr lang="en-US" sz="1400" dirty="0">
                        <a:latin typeface="Arial" panose="020B0604020202020204" pitchFamily="34" charset="0"/>
                        <a:cs typeface="Arial" panose="020B0604020202020204" pitchFamily="34" charset="0"/>
                      </a:endParaRPr>
                    </a:p>
                  </a:txBody>
                  <a:tcPr marT="28800" marB="28800"/>
                </a:tc>
                <a:tc hMerge="1">
                  <a:txBody>
                    <a:bodyPr/>
                    <a:lstStyle/>
                    <a:p>
                      <a:pPr>
                        <a:lnSpc>
                          <a:spcPct val="90000"/>
                        </a:lnSpc>
                      </a:pPr>
                      <a:endParaRPr lang="en-US" sz="1400" dirty="0">
                        <a:latin typeface="Arial" panose="020B0604020202020204" pitchFamily="34" charset="0"/>
                        <a:cs typeface="Arial" panose="020B0604020202020204" pitchFamily="34" charset="0"/>
                      </a:endParaRPr>
                    </a:p>
                  </a:txBody>
                  <a:tcPr marT="28800" marB="28800"/>
                </a:tc>
                <a:tc hMerge="1">
                  <a:txBody>
                    <a:bodyPr/>
                    <a:lstStyle/>
                    <a:p>
                      <a:pPr>
                        <a:lnSpc>
                          <a:spcPct val="90000"/>
                        </a:lnSpc>
                      </a:pPr>
                      <a:endParaRPr lang="en-US" sz="1400" dirty="0">
                        <a:latin typeface="Arial" panose="020B0604020202020204" pitchFamily="34" charset="0"/>
                        <a:cs typeface="Arial" panose="020B0604020202020204" pitchFamily="34" charset="0"/>
                      </a:endParaRPr>
                    </a:p>
                  </a:txBody>
                  <a:tcPr marT="28800" marB="28800"/>
                </a:tc>
                <a:extLst>
                  <a:ext uri="{0D108BD9-81ED-4DB2-BD59-A6C34878D82A}">
                    <a16:rowId xmlns:a16="http://schemas.microsoft.com/office/drawing/2014/main" val="3093889858"/>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Diarrhoea</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38 (29.5)</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5 (3.9)</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790326804"/>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Fatigue</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30 (23.3)</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3 (2.3)</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1925732921"/>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Nausea</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27 (20.9)</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2 (1.6)</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3398443606"/>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Vomiting</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23 (17.8)</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5 (3.9)</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3540634941"/>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Abdominal pain</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23 (17.8)</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4 (3.1)</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640835601"/>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Dyspnoea</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21 (16.3)</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3 (2.3)</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 (0.8)</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 (0.8)</a:t>
                      </a:r>
                    </a:p>
                  </a:txBody>
                  <a:tcPr marT="0" marB="0"/>
                </a:tc>
                <a:extLst>
                  <a:ext uri="{0D108BD9-81ED-4DB2-BD59-A6C34878D82A}">
                    <a16:rowId xmlns:a16="http://schemas.microsoft.com/office/drawing/2014/main" val="2653360693"/>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Cough</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20 (15.5)</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3480423124"/>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Back pain</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19 (14.7)</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2 (1.6)</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2611311711"/>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Decreased appetite</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19 (14.7)</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 (0.8)</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4158416115"/>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Headache</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18 (14.0)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1006878138"/>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Aspartate aminotransferase increase</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17 (13.2)</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3 (2.3)</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3517035500"/>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Anaemia</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17 (13.2)</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6 (4.7)</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2383053847"/>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Dizziness</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17 (13.2)</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1569076497"/>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Alanine aminotransferase increase</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15 (11.6)</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6 (4.7)</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 (0.8)</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3322525215"/>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Constipation</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15 (11.6)</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2151316561"/>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Pyrexia</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14 (10.9)</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1153936790"/>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Insomnia</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14 (10.9)</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3277517750"/>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Myalgia</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13 (10.1)</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1917919411"/>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Peripheral oedema</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13 (10.1)</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1972322315"/>
                  </a:ext>
                </a:extLst>
              </a:tr>
              <a:tr h="168366">
                <a:tc>
                  <a:txBody>
                    <a:bodyPr/>
                    <a:lstStyle/>
                    <a:p>
                      <a:pPr>
                        <a:lnSpc>
                          <a:spcPct val="90000"/>
                        </a:lnSpc>
                      </a:pPr>
                      <a:r>
                        <a:rPr lang="en-GB" sz="1100" noProof="0" dirty="0">
                          <a:solidFill>
                            <a:schemeClr val="tx1"/>
                          </a:solidFill>
                          <a:latin typeface="Arial" panose="020B0604020202020204" pitchFamily="34" charset="0"/>
                          <a:cs typeface="Arial" panose="020B0604020202020204" pitchFamily="34" charset="0"/>
                        </a:rPr>
                        <a:t>Arthralgia</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13 (10.1)</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2 (1.6)</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tc>
                  <a:txBody>
                    <a:bodyPr/>
                    <a:lstStyle/>
                    <a:p>
                      <a:pPr algn="ctr">
                        <a:lnSpc>
                          <a:spcPct val="90000"/>
                        </a:lnSpc>
                      </a:pPr>
                      <a:r>
                        <a:rPr lang="en-GB" sz="1100" noProof="0" dirty="0">
                          <a:latin typeface="Arial" panose="020B0604020202020204" pitchFamily="34" charset="0"/>
                          <a:cs typeface="Arial" panose="020B0604020202020204" pitchFamily="34" charset="0"/>
                        </a:rPr>
                        <a:t>0</a:t>
                      </a:r>
                    </a:p>
                  </a:txBody>
                  <a:tcPr marT="0" marB="0"/>
                </a:tc>
                <a:extLst>
                  <a:ext uri="{0D108BD9-81ED-4DB2-BD59-A6C34878D82A}">
                    <a16:rowId xmlns:a16="http://schemas.microsoft.com/office/drawing/2014/main" val="336252063"/>
                  </a:ext>
                </a:extLst>
              </a:tr>
            </a:tbl>
          </a:graphicData>
        </a:graphic>
      </p:graphicFrame>
      <p:sp>
        <p:nvSpPr>
          <p:cNvPr id="2" name="Title 1">
            <a:extLst>
              <a:ext uri="{FF2B5EF4-FFF2-40B4-BE49-F238E27FC236}">
                <a16:creationId xmlns:a16="http://schemas.microsoft.com/office/drawing/2014/main" id="{5AB44C14-6463-F8BC-119D-3097DB8DC2BA}"/>
              </a:ext>
            </a:extLst>
          </p:cNvPr>
          <p:cNvSpPr>
            <a:spLocks noGrp="1"/>
          </p:cNvSpPr>
          <p:nvPr>
            <p:ph type="title"/>
          </p:nvPr>
        </p:nvSpPr>
        <p:spPr>
          <a:xfrm>
            <a:off x="619201" y="259200"/>
            <a:ext cx="10963199" cy="864000"/>
          </a:xfrm>
        </p:spPr>
        <p:txBody>
          <a:bodyPr/>
          <a:lstStyle/>
          <a:p>
            <a:r>
              <a:rPr lang="en-GB" dirty="0"/>
              <a:t>KRAS</a:t>
            </a:r>
            <a:r>
              <a:rPr lang="en-GB" baseline="30000" dirty="0"/>
              <a:t>G12C</a:t>
            </a:r>
            <a:r>
              <a:rPr lang="en-GB" dirty="0"/>
              <a:t> Inhibition with Sotorasib in Advanced Solid Tumours (safety)</a:t>
            </a:r>
          </a:p>
        </p:txBody>
      </p:sp>
      <p:sp>
        <p:nvSpPr>
          <p:cNvPr id="4" name="Slide Number Placeholder 3">
            <a:extLst>
              <a:ext uri="{FF2B5EF4-FFF2-40B4-BE49-F238E27FC236}">
                <a16:creationId xmlns:a16="http://schemas.microsoft.com/office/drawing/2014/main" id="{46AA5AC7-DC68-DE65-C76E-AC549236B1BD}"/>
              </a:ext>
            </a:extLst>
          </p:cNvPr>
          <p:cNvSpPr>
            <a:spLocks noGrp="1"/>
          </p:cNvSpPr>
          <p:nvPr>
            <p:ph type="sldNum" sz="quarter" idx="4"/>
          </p:nvPr>
        </p:nvSpPr>
        <p:spPr>
          <a:xfrm>
            <a:off x="10800523" y="6428359"/>
            <a:ext cx="781877" cy="365125"/>
          </a:xfrm>
        </p:spPr>
        <p:txBody>
          <a:bodyPr/>
          <a:lstStyle/>
          <a:p>
            <a:fld id="{744321BC-6B8C-A142-A07B-D86579F389EE}" type="slidenum">
              <a:rPr lang="en-GB" smtClean="0"/>
              <a:pPr/>
              <a:t>10</a:t>
            </a:fld>
            <a:endParaRPr lang="en-GB" dirty="0"/>
          </a:p>
        </p:txBody>
      </p:sp>
      <p:sp>
        <p:nvSpPr>
          <p:cNvPr id="8" name="Content Placeholder 7">
            <a:extLst>
              <a:ext uri="{FF2B5EF4-FFF2-40B4-BE49-F238E27FC236}">
                <a16:creationId xmlns:a16="http://schemas.microsoft.com/office/drawing/2014/main" id="{70EA1427-C3E3-7A13-21C7-B479D3BC8E46}"/>
              </a:ext>
            </a:extLst>
          </p:cNvPr>
          <p:cNvSpPr>
            <a:spLocks noGrp="1"/>
          </p:cNvSpPr>
          <p:nvPr>
            <p:ph sz="quarter" idx="15"/>
          </p:nvPr>
        </p:nvSpPr>
        <p:spPr>
          <a:xfrm>
            <a:off x="620183" y="6356351"/>
            <a:ext cx="10180339" cy="365125"/>
          </a:xfrm>
        </p:spPr>
        <p:txBody>
          <a:bodyPr anchor="b" anchorCtr="0"/>
          <a:lstStyle/>
          <a:p>
            <a:r>
              <a:rPr lang="en-GB" sz="1200" baseline="30000" dirty="0">
                <a:solidFill>
                  <a:schemeClr val="tx2"/>
                </a:solidFill>
              </a:rPr>
              <a:t>a</a:t>
            </a:r>
            <a:r>
              <a:rPr lang="en-GB" sz="1200" dirty="0">
                <a:solidFill>
                  <a:schemeClr val="tx2"/>
                </a:solidFill>
              </a:rPr>
              <a:t> Among the 22 patients who had fatal adverse events of any cause during treatment, four patients discontinued treatment directly because of those adverse events. The remaining patients discontinued treatment before the fatal adverse event occurred, and therefore the fatal adverse event was not recorded as the reason for treatment discontinuation for those patients.</a:t>
            </a:r>
          </a:p>
          <a:p>
            <a:r>
              <a:rPr lang="en-GB" dirty="0">
                <a:solidFill>
                  <a:schemeClr val="tx2"/>
                </a:solidFill>
              </a:rPr>
              <a:t>CI, confidence interval; </a:t>
            </a:r>
            <a:r>
              <a:rPr lang="en-GB" altLang="en-US" dirty="0">
                <a:solidFill>
                  <a:schemeClr val="tx2"/>
                </a:solidFill>
              </a:rPr>
              <a:t>KRAS, Kirsten rat sarcoma virus; </a:t>
            </a:r>
            <a:r>
              <a:rPr lang="en-GB" dirty="0">
                <a:solidFill>
                  <a:schemeClr val="tx2"/>
                </a:solidFill>
              </a:rPr>
              <a:t>NSCLC, non-small cell lung cancer</a:t>
            </a:r>
          </a:p>
          <a:p>
            <a:r>
              <a:rPr lang="en-GB" dirty="0">
                <a:solidFill>
                  <a:schemeClr val="tx2"/>
                </a:solidFill>
              </a:rPr>
              <a:t>Hong DS, et al. N Engl J Med. 2020;383:1207-1217</a:t>
            </a:r>
          </a:p>
        </p:txBody>
      </p:sp>
    </p:spTree>
    <p:extLst>
      <p:ext uri="{BB962C8B-B14F-4D97-AF65-F5344CB8AC3E}">
        <p14:creationId xmlns:p14="http://schemas.microsoft.com/office/powerpoint/2010/main" val="42709201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1378620640"/>
              </p:ext>
            </p:extLst>
          </p:nvPr>
        </p:nvGraphicFramePr>
        <p:xfrm>
          <a:off x="623391" y="986367"/>
          <a:ext cx="10945216" cy="3983746"/>
        </p:xfrm>
        <a:graphic>
          <a:graphicData uri="http://schemas.openxmlformats.org/drawingml/2006/table">
            <a:tbl>
              <a:tblPr firstRow="1" bandRow="1">
                <a:tableStyleId>{5C22544A-7EE6-4342-B048-85BDC9FD1C3A}</a:tableStyleId>
              </a:tblPr>
              <a:tblGrid>
                <a:gridCol w="1215697">
                  <a:extLst>
                    <a:ext uri="{9D8B030D-6E8A-4147-A177-3AD203B41FA5}">
                      <a16:colId xmlns:a16="http://schemas.microsoft.com/office/drawing/2014/main" val="20000"/>
                    </a:ext>
                  </a:extLst>
                </a:gridCol>
                <a:gridCol w="1215697">
                  <a:extLst>
                    <a:ext uri="{9D8B030D-6E8A-4147-A177-3AD203B41FA5}">
                      <a16:colId xmlns:a16="http://schemas.microsoft.com/office/drawing/2014/main" val="20001"/>
                    </a:ext>
                  </a:extLst>
                </a:gridCol>
                <a:gridCol w="987703">
                  <a:extLst>
                    <a:ext uri="{9D8B030D-6E8A-4147-A177-3AD203B41FA5}">
                      <a16:colId xmlns:a16="http://schemas.microsoft.com/office/drawing/2014/main" val="20002"/>
                    </a:ext>
                  </a:extLst>
                </a:gridCol>
                <a:gridCol w="1309577">
                  <a:extLst>
                    <a:ext uri="{9D8B030D-6E8A-4147-A177-3AD203B41FA5}">
                      <a16:colId xmlns:a16="http://schemas.microsoft.com/office/drawing/2014/main" val="20003"/>
                    </a:ext>
                  </a:extLst>
                </a:gridCol>
                <a:gridCol w="1350598">
                  <a:extLst>
                    <a:ext uri="{9D8B030D-6E8A-4147-A177-3AD203B41FA5}">
                      <a16:colId xmlns:a16="http://schemas.microsoft.com/office/drawing/2014/main" val="20004"/>
                    </a:ext>
                  </a:extLst>
                </a:gridCol>
                <a:gridCol w="1216486">
                  <a:extLst>
                    <a:ext uri="{9D8B030D-6E8A-4147-A177-3AD203B41FA5}">
                      <a16:colId xmlns:a16="http://schemas.microsoft.com/office/drawing/2014/main" val="20005"/>
                    </a:ext>
                  </a:extLst>
                </a:gridCol>
                <a:gridCol w="1216486">
                  <a:extLst>
                    <a:ext uri="{9D8B030D-6E8A-4147-A177-3AD203B41FA5}">
                      <a16:colId xmlns:a16="http://schemas.microsoft.com/office/drawing/2014/main" val="20006"/>
                    </a:ext>
                  </a:extLst>
                </a:gridCol>
                <a:gridCol w="1216486">
                  <a:extLst>
                    <a:ext uri="{9D8B030D-6E8A-4147-A177-3AD203B41FA5}">
                      <a16:colId xmlns:a16="http://schemas.microsoft.com/office/drawing/2014/main" val="20007"/>
                    </a:ext>
                  </a:extLst>
                </a:gridCol>
                <a:gridCol w="1216486">
                  <a:extLst>
                    <a:ext uri="{9D8B030D-6E8A-4147-A177-3AD203B41FA5}">
                      <a16:colId xmlns:a16="http://schemas.microsoft.com/office/drawing/2014/main" val="20008"/>
                    </a:ext>
                  </a:extLst>
                </a:gridCol>
              </a:tblGrid>
              <a:tr h="386310">
                <a:tc>
                  <a:txBody>
                    <a:bodyPr/>
                    <a:lstStyle/>
                    <a:p>
                      <a:pPr marL="91440">
                        <a:lnSpc>
                          <a:spcPct val="100000"/>
                        </a:lnSpc>
                        <a:spcBef>
                          <a:spcPts val="340"/>
                        </a:spcBef>
                      </a:pPr>
                      <a:r>
                        <a:rPr sz="1100" b="1" spc="-10" dirty="0">
                          <a:solidFill>
                            <a:srgbClr val="FFFFFF"/>
                          </a:solidFill>
                          <a:latin typeface="Arial" panose="020B0604020202020204" pitchFamily="34" charset="0"/>
                          <a:cs typeface="Arial" panose="020B0604020202020204" pitchFamily="34" charset="0"/>
                        </a:rPr>
                        <a:t>Agent</a:t>
                      </a:r>
                      <a:endParaRPr sz="1100" dirty="0">
                        <a:latin typeface="Arial" panose="020B0604020202020204" pitchFamily="34" charset="0"/>
                        <a:cs typeface="Arial" panose="020B0604020202020204" pitchFamily="34" charset="0"/>
                      </a:endParaRPr>
                    </a:p>
                  </a:txBody>
                  <a:tcPr marL="0" marR="0" marT="46800" marB="46800"/>
                </a:tc>
                <a:tc>
                  <a:txBody>
                    <a:bodyPr/>
                    <a:lstStyle/>
                    <a:p>
                      <a:pPr algn="ctr">
                        <a:lnSpc>
                          <a:spcPct val="100000"/>
                        </a:lnSpc>
                        <a:spcBef>
                          <a:spcPts val="340"/>
                        </a:spcBef>
                      </a:pPr>
                      <a:r>
                        <a:rPr sz="1100" b="1" spc="-10" dirty="0" err="1">
                          <a:solidFill>
                            <a:schemeClr val="bg1"/>
                          </a:solidFill>
                          <a:latin typeface="Arial" panose="020B0604020202020204" pitchFamily="34" charset="0"/>
                          <a:cs typeface="Arial" panose="020B0604020202020204" pitchFamily="34" charset="0"/>
                        </a:rPr>
                        <a:t>Sotorasib</a:t>
                      </a:r>
                      <a:r>
                        <a:rPr lang="en-GB" sz="1100" b="1" spc="-10" baseline="30000" dirty="0">
                          <a:solidFill>
                            <a:schemeClr val="bg1"/>
                          </a:solidFill>
                          <a:latin typeface="Arial" panose="020B0604020202020204" pitchFamily="34" charset="0"/>
                          <a:cs typeface="Arial" panose="020B0604020202020204" pitchFamily="34" charset="0"/>
                        </a:rPr>
                        <a:t>1</a:t>
                      </a:r>
                      <a:endParaRPr sz="1100" baseline="30000" dirty="0">
                        <a:solidFill>
                          <a:schemeClr val="bg1"/>
                        </a:solidFill>
                        <a:latin typeface="Arial" panose="020B0604020202020204" pitchFamily="34" charset="0"/>
                        <a:cs typeface="Arial" panose="020B0604020202020204" pitchFamily="34" charset="0"/>
                      </a:endParaRPr>
                    </a:p>
                    <a:p>
                      <a:pPr>
                        <a:lnSpc>
                          <a:spcPct val="100000"/>
                        </a:lnSpc>
                        <a:spcBef>
                          <a:spcPts val="40"/>
                        </a:spcBef>
                      </a:pPr>
                      <a:endParaRPr sz="1100" dirty="0">
                        <a:solidFill>
                          <a:schemeClr val="bg1"/>
                        </a:solidFill>
                        <a:latin typeface="Arial" panose="020B0604020202020204" pitchFamily="34" charset="0"/>
                        <a:cs typeface="Arial" panose="020B0604020202020204" pitchFamily="34" charset="0"/>
                      </a:endParaRPr>
                    </a:p>
                    <a:p>
                      <a:pPr marL="5080" algn="ctr">
                        <a:lnSpc>
                          <a:spcPct val="100000"/>
                        </a:lnSpc>
                      </a:pPr>
                      <a:r>
                        <a:rPr sz="1100" b="1" dirty="0">
                          <a:solidFill>
                            <a:schemeClr val="bg1"/>
                          </a:solidFill>
                          <a:latin typeface="Arial" panose="020B0604020202020204" pitchFamily="34" charset="0"/>
                          <a:cs typeface="Arial" panose="020B0604020202020204" pitchFamily="34" charset="0"/>
                        </a:rPr>
                        <a:t>960</a:t>
                      </a:r>
                      <a:r>
                        <a:rPr sz="1100" b="1" spc="-5" dirty="0">
                          <a:solidFill>
                            <a:schemeClr val="bg1"/>
                          </a:solidFill>
                          <a:latin typeface="Arial" panose="020B0604020202020204" pitchFamily="34" charset="0"/>
                          <a:cs typeface="Arial" panose="020B0604020202020204" pitchFamily="34" charset="0"/>
                        </a:rPr>
                        <a:t> </a:t>
                      </a:r>
                      <a:r>
                        <a:rPr sz="1100" b="1" dirty="0">
                          <a:solidFill>
                            <a:schemeClr val="bg1"/>
                          </a:solidFill>
                          <a:latin typeface="Arial" panose="020B0604020202020204" pitchFamily="34" charset="0"/>
                          <a:cs typeface="Arial" panose="020B0604020202020204" pitchFamily="34" charset="0"/>
                        </a:rPr>
                        <a:t>mg</a:t>
                      </a:r>
                      <a:r>
                        <a:rPr sz="1100" b="1" spc="-20" dirty="0">
                          <a:solidFill>
                            <a:schemeClr val="bg1"/>
                          </a:solidFill>
                          <a:latin typeface="Arial" panose="020B0604020202020204" pitchFamily="34" charset="0"/>
                          <a:cs typeface="Arial" panose="020B0604020202020204" pitchFamily="34" charset="0"/>
                        </a:rPr>
                        <a:t> </a:t>
                      </a:r>
                      <a:r>
                        <a:rPr sz="1100" b="1" spc="-10" dirty="0">
                          <a:solidFill>
                            <a:schemeClr val="bg1"/>
                          </a:solidFill>
                          <a:latin typeface="Arial" panose="020B0604020202020204" pitchFamily="34" charset="0"/>
                          <a:cs typeface="Arial" panose="020B0604020202020204" pitchFamily="34" charset="0"/>
                        </a:rPr>
                        <a:t>daily</a:t>
                      </a:r>
                      <a:endParaRPr sz="1100" dirty="0">
                        <a:solidFill>
                          <a:schemeClr val="bg1"/>
                        </a:solidFill>
                        <a:latin typeface="Arial" panose="020B0604020202020204" pitchFamily="34" charset="0"/>
                        <a:cs typeface="Arial" panose="020B0604020202020204" pitchFamily="34" charset="0"/>
                      </a:endParaRPr>
                    </a:p>
                  </a:txBody>
                  <a:tcPr marL="0" marR="0" marT="46800" marB="46800"/>
                </a:tc>
                <a:tc>
                  <a:txBody>
                    <a:bodyPr/>
                    <a:lstStyle/>
                    <a:p>
                      <a:pPr marL="149860">
                        <a:lnSpc>
                          <a:spcPct val="100000"/>
                        </a:lnSpc>
                        <a:spcBef>
                          <a:spcPts val="340"/>
                        </a:spcBef>
                      </a:pPr>
                      <a:r>
                        <a:rPr sz="1100" b="1" spc="-10" dirty="0" err="1">
                          <a:solidFill>
                            <a:srgbClr val="FFFFFF"/>
                          </a:solidFill>
                          <a:latin typeface="Arial" panose="020B0604020202020204" pitchFamily="34" charset="0"/>
                          <a:cs typeface="Arial" panose="020B0604020202020204" pitchFamily="34" charset="0"/>
                        </a:rPr>
                        <a:t>Adagrasib</a:t>
                      </a:r>
                      <a:r>
                        <a:rPr lang="en-GB" sz="1100" b="1" spc="-10" baseline="30000" dirty="0">
                          <a:solidFill>
                            <a:schemeClr val="bg1"/>
                          </a:solidFill>
                          <a:latin typeface="Arial" panose="020B0604020202020204" pitchFamily="34" charset="0"/>
                          <a:cs typeface="Arial" panose="020B0604020202020204" pitchFamily="34" charset="0"/>
                        </a:rPr>
                        <a:t>2</a:t>
                      </a:r>
                      <a:endParaRPr sz="1100" baseline="30000" dirty="0">
                        <a:solidFill>
                          <a:schemeClr val="bg1"/>
                        </a:solidFill>
                        <a:latin typeface="Arial" panose="020B0604020202020204" pitchFamily="34" charset="0"/>
                        <a:cs typeface="Arial" panose="020B0604020202020204" pitchFamily="34" charset="0"/>
                      </a:endParaRPr>
                    </a:p>
                    <a:p>
                      <a:pPr>
                        <a:lnSpc>
                          <a:spcPct val="100000"/>
                        </a:lnSpc>
                        <a:spcBef>
                          <a:spcPts val="40"/>
                        </a:spcBef>
                      </a:pPr>
                      <a:endParaRPr sz="1100" dirty="0">
                        <a:latin typeface="Arial" panose="020B0604020202020204" pitchFamily="34" charset="0"/>
                        <a:cs typeface="Arial" panose="020B0604020202020204" pitchFamily="34" charset="0"/>
                      </a:endParaRPr>
                    </a:p>
                    <a:p>
                      <a:pPr marL="119380">
                        <a:lnSpc>
                          <a:spcPct val="100000"/>
                        </a:lnSpc>
                      </a:pPr>
                      <a:r>
                        <a:rPr sz="1100" b="1" dirty="0">
                          <a:solidFill>
                            <a:srgbClr val="FFFFFF"/>
                          </a:solidFill>
                          <a:latin typeface="Arial" panose="020B0604020202020204" pitchFamily="34" charset="0"/>
                          <a:cs typeface="Arial" panose="020B0604020202020204" pitchFamily="34" charset="0"/>
                        </a:rPr>
                        <a:t>600</a:t>
                      </a:r>
                      <a:r>
                        <a:rPr sz="1100" b="1" spc="-5" dirty="0">
                          <a:solidFill>
                            <a:srgbClr val="FFFFFF"/>
                          </a:solidFill>
                          <a:latin typeface="Arial" panose="020B0604020202020204" pitchFamily="34" charset="0"/>
                          <a:cs typeface="Arial" panose="020B0604020202020204" pitchFamily="34" charset="0"/>
                        </a:rPr>
                        <a:t> </a:t>
                      </a:r>
                      <a:r>
                        <a:rPr sz="1100" b="1" dirty="0">
                          <a:solidFill>
                            <a:srgbClr val="FFFFFF"/>
                          </a:solidFill>
                          <a:latin typeface="Arial" panose="020B0604020202020204" pitchFamily="34" charset="0"/>
                          <a:cs typeface="Arial" panose="020B0604020202020204" pitchFamily="34" charset="0"/>
                        </a:rPr>
                        <a:t>mg</a:t>
                      </a:r>
                      <a:r>
                        <a:rPr sz="1100" b="1" spc="-20" dirty="0">
                          <a:solidFill>
                            <a:srgbClr val="FFFFFF"/>
                          </a:solidFill>
                          <a:latin typeface="Arial" panose="020B0604020202020204" pitchFamily="34" charset="0"/>
                          <a:cs typeface="Arial" panose="020B0604020202020204" pitchFamily="34" charset="0"/>
                        </a:rPr>
                        <a:t> </a:t>
                      </a:r>
                      <a:r>
                        <a:rPr sz="1100" b="1" spc="-25" dirty="0">
                          <a:solidFill>
                            <a:srgbClr val="FFFFFF"/>
                          </a:solidFill>
                          <a:latin typeface="Arial" panose="020B0604020202020204" pitchFamily="34" charset="0"/>
                          <a:cs typeface="Arial" panose="020B0604020202020204" pitchFamily="34" charset="0"/>
                        </a:rPr>
                        <a:t>BID</a:t>
                      </a:r>
                      <a:endParaRPr sz="1100" dirty="0">
                        <a:latin typeface="Arial" panose="020B0604020202020204" pitchFamily="34" charset="0"/>
                        <a:cs typeface="Arial" panose="020B0604020202020204" pitchFamily="34" charset="0"/>
                      </a:endParaRPr>
                    </a:p>
                  </a:txBody>
                  <a:tcPr marL="0" marR="0" marT="46800" marB="46800"/>
                </a:tc>
                <a:tc>
                  <a:txBody>
                    <a:bodyPr/>
                    <a:lstStyle/>
                    <a:p>
                      <a:pPr marL="248920" marR="240029" indent="-2540" algn="ctr">
                        <a:lnSpc>
                          <a:spcPct val="100000"/>
                        </a:lnSpc>
                        <a:spcBef>
                          <a:spcPts val="340"/>
                        </a:spcBef>
                      </a:pPr>
                      <a:r>
                        <a:rPr sz="1100" b="1" spc="-10" dirty="0" err="1">
                          <a:solidFill>
                            <a:schemeClr val="bg1"/>
                          </a:solidFill>
                          <a:latin typeface="Arial" panose="020B0604020202020204" pitchFamily="34" charset="0"/>
                          <a:cs typeface="Arial" panose="020B0604020202020204" pitchFamily="34" charset="0"/>
                        </a:rPr>
                        <a:t>Fulzerasib</a:t>
                      </a:r>
                      <a:r>
                        <a:rPr lang="en-GB" sz="1100" b="1" spc="-10" baseline="30000" dirty="0">
                          <a:solidFill>
                            <a:schemeClr val="bg1"/>
                          </a:solidFill>
                          <a:latin typeface="Arial" panose="020B0604020202020204" pitchFamily="34" charset="0"/>
                          <a:cs typeface="Arial" panose="020B0604020202020204" pitchFamily="34" charset="0"/>
                        </a:rPr>
                        <a:t>3</a:t>
                      </a:r>
                      <a:r>
                        <a:rPr sz="1100" b="1" spc="-10" baseline="30000" dirty="0">
                          <a:solidFill>
                            <a:schemeClr val="bg1"/>
                          </a:solidFill>
                          <a:latin typeface="Arial" panose="020B0604020202020204" pitchFamily="34" charset="0"/>
                          <a:cs typeface="Arial" panose="020B0604020202020204" pitchFamily="34" charset="0"/>
                        </a:rPr>
                        <a:t> </a:t>
                      </a:r>
                      <a:r>
                        <a:rPr sz="1100" b="1" spc="-10" dirty="0">
                          <a:solidFill>
                            <a:schemeClr val="bg1"/>
                          </a:solidFill>
                          <a:latin typeface="Arial" panose="020B0604020202020204" pitchFamily="34" charset="0"/>
                          <a:cs typeface="Arial" panose="020B0604020202020204" pitchFamily="34" charset="0"/>
                        </a:rPr>
                        <a:t>(IBI351)</a:t>
                      </a:r>
                      <a:br>
                        <a:rPr lang="en-GB" sz="1100" b="1" spc="500" dirty="0">
                          <a:solidFill>
                            <a:schemeClr val="bg1"/>
                          </a:solidFill>
                          <a:latin typeface="Arial" panose="020B0604020202020204" pitchFamily="34" charset="0"/>
                          <a:cs typeface="Arial" panose="020B0604020202020204" pitchFamily="34" charset="0"/>
                        </a:rPr>
                      </a:br>
                      <a:r>
                        <a:rPr sz="1100" b="1" dirty="0">
                          <a:solidFill>
                            <a:schemeClr val="bg1"/>
                          </a:solidFill>
                          <a:latin typeface="Arial" panose="020B0604020202020204" pitchFamily="34" charset="0"/>
                          <a:cs typeface="Arial" panose="020B0604020202020204" pitchFamily="34" charset="0"/>
                        </a:rPr>
                        <a:t>600</a:t>
                      </a:r>
                      <a:r>
                        <a:rPr sz="1100" b="1" spc="-5" dirty="0">
                          <a:solidFill>
                            <a:schemeClr val="bg1"/>
                          </a:solidFill>
                          <a:latin typeface="Arial" panose="020B0604020202020204" pitchFamily="34" charset="0"/>
                          <a:cs typeface="Arial" panose="020B0604020202020204" pitchFamily="34" charset="0"/>
                        </a:rPr>
                        <a:t> </a:t>
                      </a:r>
                      <a:r>
                        <a:rPr sz="1100" b="1" dirty="0">
                          <a:solidFill>
                            <a:schemeClr val="bg1"/>
                          </a:solidFill>
                          <a:latin typeface="Arial" panose="020B0604020202020204" pitchFamily="34" charset="0"/>
                          <a:cs typeface="Arial" panose="020B0604020202020204" pitchFamily="34" charset="0"/>
                        </a:rPr>
                        <a:t>mg</a:t>
                      </a:r>
                      <a:r>
                        <a:rPr sz="1100" b="1" spc="-20" dirty="0">
                          <a:solidFill>
                            <a:schemeClr val="bg1"/>
                          </a:solidFill>
                          <a:latin typeface="Arial" panose="020B0604020202020204" pitchFamily="34" charset="0"/>
                          <a:cs typeface="Arial" panose="020B0604020202020204" pitchFamily="34" charset="0"/>
                        </a:rPr>
                        <a:t> </a:t>
                      </a:r>
                      <a:r>
                        <a:rPr sz="1100" b="1" spc="-25" dirty="0">
                          <a:solidFill>
                            <a:schemeClr val="bg1"/>
                          </a:solidFill>
                          <a:latin typeface="Arial" panose="020B0604020202020204" pitchFamily="34" charset="0"/>
                          <a:cs typeface="Arial" panose="020B0604020202020204" pitchFamily="34" charset="0"/>
                        </a:rPr>
                        <a:t>BID</a:t>
                      </a:r>
                      <a:endParaRPr sz="1100" dirty="0">
                        <a:solidFill>
                          <a:schemeClr val="bg1"/>
                        </a:solidFill>
                        <a:latin typeface="Arial" panose="020B0604020202020204" pitchFamily="34" charset="0"/>
                        <a:cs typeface="Arial" panose="020B0604020202020204" pitchFamily="34" charset="0"/>
                      </a:endParaRPr>
                    </a:p>
                  </a:txBody>
                  <a:tcPr marL="0" marR="0" marT="46800" marB="46800"/>
                </a:tc>
                <a:tc>
                  <a:txBody>
                    <a:bodyPr/>
                    <a:lstStyle/>
                    <a:p>
                      <a:pPr marL="267335" marR="259079" indent="635" algn="ctr">
                        <a:lnSpc>
                          <a:spcPct val="100000"/>
                        </a:lnSpc>
                        <a:spcBef>
                          <a:spcPts val="340"/>
                        </a:spcBef>
                      </a:pPr>
                      <a:r>
                        <a:rPr sz="1100" b="1" spc="-10" dirty="0" err="1">
                          <a:solidFill>
                            <a:schemeClr val="bg1"/>
                          </a:solidFill>
                          <a:latin typeface="Arial" panose="020B0604020202020204" pitchFamily="34" charset="0"/>
                          <a:cs typeface="Arial" panose="020B0604020202020204" pitchFamily="34" charset="0"/>
                        </a:rPr>
                        <a:t>Divarasib</a:t>
                      </a:r>
                      <a:r>
                        <a:rPr lang="en-GB" sz="1100" b="1" spc="-10" baseline="30000" dirty="0">
                          <a:solidFill>
                            <a:schemeClr val="bg1"/>
                          </a:solidFill>
                          <a:latin typeface="Arial" panose="020B0604020202020204" pitchFamily="34" charset="0"/>
                          <a:cs typeface="Arial" panose="020B0604020202020204" pitchFamily="34" charset="0"/>
                        </a:rPr>
                        <a:t>4</a:t>
                      </a:r>
                      <a:r>
                        <a:rPr sz="1100" b="1" spc="-10" baseline="30000" dirty="0">
                          <a:solidFill>
                            <a:schemeClr val="bg1"/>
                          </a:solidFill>
                          <a:latin typeface="Arial" panose="020B0604020202020204" pitchFamily="34" charset="0"/>
                          <a:cs typeface="Arial" panose="020B0604020202020204" pitchFamily="34" charset="0"/>
                        </a:rPr>
                        <a:t> </a:t>
                      </a:r>
                      <a:r>
                        <a:rPr sz="1100" b="1" spc="-10" dirty="0">
                          <a:solidFill>
                            <a:schemeClr val="bg1"/>
                          </a:solidFill>
                          <a:latin typeface="Arial" panose="020B0604020202020204" pitchFamily="34" charset="0"/>
                          <a:cs typeface="Arial" panose="020B0604020202020204" pitchFamily="34" charset="0"/>
                        </a:rPr>
                        <a:t>(GDC-6036)</a:t>
                      </a:r>
                      <a:endParaRPr sz="1100" dirty="0">
                        <a:solidFill>
                          <a:schemeClr val="bg1"/>
                        </a:solidFill>
                        <a:latin typeface="Arial" panose="020B0604020202020204" pitchFamily="34" charset="0"/>
                        <a:cs typeface="Arial" panose="020B0604020202020204" pitchFamily="34" charset="0"/>
                      </a:endParaRPr>
                    </a:p>
                    <a:p>
                      <a:pPr algn="ctr">
                        <a:lnSpc>
                          <a:spcPct val="100000"/>
                        </a:lnSpc>
                      </a:pPr>
                      <a:r>
                        <a:rPr sz="1100" b="1" spc="-10" dirty="0">
                          <a:solidFill>
                            <a:schemeClr val="bg1"/>
                          </a:solidFill>
                          <a:latin typeface="Arial" panose="020B0604020202020204" pitchFamily="34" charset="0"/>
                          <a:cs typeface="Arial" panose="020B0604020202020204" pitchFamily="34" charset="0"/>
                        </a:rPr>
                        <a:t>50-</a:t>
                      </a:r>
                      <a:r>
                        <a:rPr sz="1100" b="1" dirty="0">
                          <a:solidFill>
                            <a:schemeClr val="bg1"/>
                          </a:solidFill>
                          <a:latin typeface="Arial" panose="020B0604020202020204" pitchFamily="34" charset="0"/>
                          <a:cs typeface="Arial" panose="020B0604020202020204" pitchFamily="34" charset="0"/>
                        </a:rPr>
                        <a:t>400</a:t>
                      </a:r>
                      <a:r>
                        <a:rPr sz="1100" b="1" spc="15" dirty="0">
                          <a:solidFill>
                            <a:schemeClr val="bg1"/>
                          </a:solidFill>
                          <a:latin typeface="Arial" panose="020B0604020202020204" pitchFamily="34" charset="0"/>
                          <a:cs typeface="Arial" panose="020B0604020202020204" pitchFamily="34" charset="0"/>
                        </a:rPr>
                        <a:t> </a:t>
                      </a:r>
                      <a:r>
                        <a:rPr sz="1100" b="1" dirty="0">
                          <a:solidFill>
                            <a:schemeClr val="bg1"/>
                          </a:solidFill>
                          <a:latin typeface="Arial" panose="020B0604020202020204" pitchFamily="34" charset="0"/>
                          <a:cs typeface="Arial" panose="020B0604020202020204" pitchFamily="34" charset="0"/>
                        </a:rPr>
                        <a:t>mg</a:t>
                      </a:r>
                      <a:r>
                        <a:rPr sz="1100" b="1" spc="-15" dirty="0">
                          <a:solidFill>
                            <a:schemeClr val="bg1"/>
                          </a:solidFill>
                          <a:latin typeface="Arial" panose="020B0604020202020204" pitchFamily="34" charset="0"/>
                          <a:cs typeface="Arial" panose="020B0604020202020204" pitchFamily="34" charset="0"/>
                        </a:rPr>
                        <a:t> </a:t>
                      </a:r>
                      <a:r>
                        <a:rPr lang="en-GB" sz="1100" b="1" spc="-25" dirty="0">
                          <a:solidFill>
                            <a:schemeClr val="bg1"/>
                          </a:solidFill>
                          <a:latin typeface="Arial" panose="020B0604020202020204" pitchFamily="34" charset="0"/>
                          <a:cs typeface="Arial" panose="020B0604020202020204" pitchFamily="34" charset="0"/>
                        </a:rPr>
                        <a:t>QD</a:t>
                      </a:r>
                      <a:endParaRPr sz="1100" dirty="0">
                        <a:solidFill>
                          <a:schemeClr val="bg1"/>
                        </a:solidFill>
                        <a:latin typeface="Arial" panose="020B0604020202020204" pitchFamily="34" charset="0"/>
                        <a:cs typeface="Arial" panose="020B0604020202020204" pitchFamily="34" charset="0"/>
                      </a:endParaRPr>
                    </a:p>
                  </a:txBody>
                  <a:tcPr marL="0" marR="0" marT="46800" marB="46800"/>
                </a:tc>
                <a:tc>
                  <a:txBody>
                    <a:bodyPr/>
                    <a:lstStyle/>
                    <a:p>
                      <a:pPr marL="210820" marR="202565" indent="-1270" algn="ctr">
                        <a:lnSpc>
                          <a:spcPct val="100000"/>
                        </a:lnSpc>
                        <a:spcBef>
                          <a:spcPts val="340"/>
                        </a:spcBef>
                      </a:pPr>
                      <a:r>
                        <a:rPr sz="1100" b="1" spc="-10" dirty="0" err="1">
                          <a:solidFill>
                            <a:schemeClr val="bg1"/>
                          </a:solidFill>
                          <a:latin typeface="Arial" panose="020B0604020202020204" pitchFamily="34" charset="0"/>
                          <a:cs typeface="Arial" panose="020B0604020202020204" pitchFamily="34" charset="0"/>
                        </a:rPr>
                        <a:t>Garsorasib</a:t>
                      </a:r>
                      <a:r>
                        <a:rPr lang="en-GB" sz="1100" b="1" spc="-10" baseline="30000" dirty="0">
                          <a:solidFill>
                            <a:schemeClr val="bg1"/>
                          </a:solidFill>
                          <a:latin typeface="Arial" panose="020B0604020202020204" pitchFamily="34" charset="0"/>
                          <a:cs typeface="Arial" panose="020B0604020202020204" pitchFamily="34" charset="0"/>
                        </a:rPr>
                        <a:t>5</a:t>
                      </a:r>
                      <a:r>
                        <a:rPr sz="1100" b="1" spc="-10" baseline="30000" dirty="0">
                          <a:solidFill>
                            <a:schemeClr val="bg1"/>
                          </a:solidFill>
                          <a:latin typeface="Arial" panose="020B0604020202020204" pitchFamily="34" charset="0"/>
                          <a:cs typeface="Arial" panose="020B0604020202020204" pitchFamily="34" charset="0"/>
                        </a:rPr>
                        <a:t> </a:t>
                      </a:r>
                      <a:r>
                        <a:rPr sz="1100" b="1" spc="-10" dirty="0">
                          <a:solidFill>
                            <a:schemeClr val="bg1"/>
                          </a:solidFill>
                          <a:latin typeface="Arial" panose="020B0604020202020204" pitchFamily="34" charset="0"/>
                          <a:cs typeface="Arial" panose="020B0604020202020204" pitchFamily="34" charset="0"/>
                        </a:rPr>
                        <a:t>(D-1553) </a:t>
                      </a:r>
                      <a:br>
                        <a:rPr lang="en-GB" sz="1100" b="1" spc="-10" dirty="0">
                          <a:solidFill>
                            <a:schemeClr val="bg1"/>
                          </a:solidFill>
                          <a:latin typeface="Arial" panose="020B0604020202020204" pitchFamily="34" charset="0"/>
                          <a:cs typeface="Arial" panose="020B0604020202020204" pitchFamily="34" charset="0"/>
                        </a:rPr>
                      </a:br>
                      <a:r>
                        <a:rPr sz="1100" b="1" dirty="0">
                          <a:solidFill>
                            <a:schemeClr val="bg1"/>
                          </a:solidFill>
                          <a:latin typeface="Arial" panose="020B0604020202020204" pitchFamily="34" charset="0"/>
                          <a:cs typeface="Arial" panose="020B0604020202020204" pitchFamily="34" charset="0"/>
                        </a:rPr>
                        <a:t>600</a:t>
                      </a:r>
                      <a:r>
                        <a:rPr sz="1100" b="1" spc="-5" dirty="0">
                          <a:solidFill>
                            <a:schemeClr val="bg1"/>
                          </a:solidFill>
                          <a:latin typeface="Arial" panose="020B0604020202020204" pitchFamily="34" charset="0"/>
                          <a:cs typeface="Arial" panose="020B0604020202020204" pitchFamily="34" charset="0"/>
                        </a:rPr>
                        <a:t> </a:t>
                      </a:r>
                      <a:r>
                        <a:rPr sz="1100" b="1" dirty="0">
                          <a:solidFill>
                            <a:schemeClr val="bg1"/>
                          </a:solidFill>
                          <a:latin typeface="Arial" panose="020B0604020202020204" pitchFamily="34" charset="0"/>
                          <a:cs typeface="Arial" panose="020B0604020202020204" pitchFamily="34" charset="0"/>
                        </a:rPr>
                        <a:t>mg</a:t>
                      </a:r>
                      <a:r>
                        <a:rPr sz="1100" b="1" spc="-20" dirty="0">
                          <a:solidFill>
                            <a:schemeClr val="bg1"/>
                          </a:solidFill>
                          <a:latin typeface="Arial" panose="020B0604020202020204" pitchFamily="34" charset="0"/>
                          <a:cs typeface="Arial" panose="020B0604020202020204" pitchFamily="34" charset="0"/>
                        </a:rPr>
                        <a:t> </a:t>
                      </a:r>
                      <a:r>
                        <a:rPr sz="1100" b="1" spc="-25" dirty="0">
                          <a:solidFill>
                            <a:schemeClr val="bg1"/>
                          </a:solidFill>
                          <a:latin typeface="Arial" panose="020B0604020202020204" pitchFamily="34" charset="0"/>
                          <a:cs typeface="Arial" panose="020B0604020202020204" pitchFamily="34" charset="0"/>
                        </a:rPr>
                        <a:t>BID</a:t>
                      </a:r>
                      <a:endParaRPr sz="1100" dirty="0">
                        <a:solidFill>
                          <a:schemeClr val="bg1"/>
                        </a:solidFill>
                        <a:latin typeface="Arial" panose="020B0604020202020204" pitchFamily="34" charset="0"/>
                        <a:cs typeface="Arial" panose="020B0604020202020204" pitchFamily="34" charset="0"/>
                      </a:endParaRPr>
                    </a:p>
                  </a:txBody>
                  <a:tcPr marL="0" marR="0" marT="46800" marB="46800"/>
                </a:tc>
                <a:tc>
                  <a:txBody>
                    <a:bodyPr/>
                    <a:lstStyle/>
                    <a:p>
                      <a:pPr marL="211454" marR="202565" indent="-1270" algn="ctr">
                        <a:lnSpc>
                          <a:spcPct val="100000"/>
                        </a:lnSpc>
                        <a:spcBef>
                          <a:spcPts val="340"/>
                        </a:spcBef>
                      </a:pPr>
                      <a:r>
                        <a:rPr sz="1100" b="1" spc="-10" dirty="0" err="1">
                          <a:solidFill>
                            <a:schemeClr val="bg1"/>
                          </a:solidFill>
                          <a:latin typeface="Arial" panose="020B0604020202020204" pitchFamily="34" charset="0"/>
                          <a:cs typeface="Arial" panose="020B0604020202020204" pitchFamily="34" charset="0"/>
                        </a:rPr>
                        <a:t>Opnurasib</a:t>
                      </a:r>
                      <a:r>
                        <a:rPr lang="en-GB" sz="1100" b="1" spc="-10" baseline="30000" dirty="0">
                          <a:solidFill>
                            <a:schemeClr val="bg1"/>
                          </a:solidFill>
                          <a:latin typeface="Arial" panose="020B0604020202020204" pitchFamily="34" charset="0"/>
                          <a:cs typeface="Arial" panose="020B0604020202020204" pitchFamily="34" charset="0"/>
                        </a:rPr>
                        <a:t>6</a:t>
                      </a:r>
                      <a:r>
                        <a:rPr sz="1100" b="1" spc="-10" baseline="30000" dirty="0">
                          <a:solidFill>
                            <a:schemeClr val="bg1"/>
                          </a:solidFill>
                          <a:latin typeface="Arial" panose="020B0604020202020204" pitchFamily="34" charset="0"/>
                          <a:cs typeface="Arial" panose="020B0604020202020204" pitchFamily="34" charset="0"/>
                        </a:rPr>
                        <a:t> </a:t>
                      </a:r>
                      <a:r>
                        <a:rPr sz="1100" b="1" spc="-10" dirty="0">
                          <a:solidFill>
                            <a:schemeClr val="bg1"/>
                          </a:solidFill>
                          <a:latin typeface="Arial" panose="020B0604020202020204" pitchFamily="34" charset="0"/>
                          <a:cs typeface="Arial" panose="020B0604020202020204" pitchFamily="34" charset="0"/>
                        </a:rPr>
                        <a:t>(JDQ443) </a:t>
                      </a:r>
                      <a:br>
                        <a:rPr lang="en-GB" sz="1100" b="1" spc="-10" dirty="0">
                          <a:solidFill>
                            <a:schemeClr val="bg1"/>
                          </a:solidFill>
                          <a:latin typeface="Arial" panose="020B0604020202020204" pitchFamily="34" charset="0"/>
                          <a:cs typeface="Arial" panose="020B0604020202020204" pitchFamily="34" charset="0"/>
                        </a:rPr>
                      </a:br>
                      <a:r>
                        <a:rPr sz="1100" b="1" dirty="0">
                          <a:solidFill>
                            <a:schemeClr val="bg1"/>
                          </a:solidFill>
                          <a:latin typeface="Arial" panose="020B0604020202020204" pitchFamily="34" charset="0"/>
                          <a:cs typeface="Arial" panose="020B0604020202020204" pitchFamily="34" charset="0"/>
                        </a:rPr>
                        <a:t>200</a:t>
                      </a:r>
                      <a:r>
                        <a:rPr sz="1100" b="1" spc="-5" dirty="0">
                          <a:solidFill>
                            <a:schemeClr val="bg1"/>
                          </a:solidFill>
                          <a:latin typeface="Arial" panose="020B0604020202020204" pitchFamily="34" charset="0"/>
                          <a:cs typeface="Arial" panose="020B0604020202020204" pitchFamily="34" charset="0"/>
                        </a:rPr>
                        <a:t> </a:t>
                      </a:r>
                      <a:r>
                        <a:rPr sz="1100" b="1" dirty="0">
                          <a:solidFill>
                            <a:schemeClr val="bg1"/>
                          </a:solidFill>
                          <a:latin typeface="Arial" panose="020B0604020202020204" pitchFamily="34" charset="0"/>
                          <a:cs typeface="Arial" panose="020B0604020202020204" pitchFamily="34" charset="0"/>
                        </a:rPr>
                        <a:t>mg</a:t>
                      </a:r>
                      <a:r>
                        <a:rPr sz="1100" b="1" spc="-20" dirty="0">
                          <a:solidFill>
                            <a:schemeClr val="bg1"/>
                          </a:solidFill>
                          <a:latin typeface="Arial" panose="020B0604020202020204" pitchFamily="34" charset="0"/>
                          <a:cs typeface="Arial" panose="020B0604020202020204" pitchFamily="34" charset="0"/>
                        </a:rPr>
                        <a:t> </a:t>
                      </a:r>
                      <a:r>
                        <a:rPr sz="1100" b="1" spc="-25" dirty="0">
                          <a:solidFill>
                            <a:schemeClr val="bg1"/>
                          </a:solidFill>
                          <a:latin typeface="Arial" panose="020B0604020202020204" pitchFamily="34" charset="0"/>
                          <a:cs typeface="Arial" panose="020B0604020202020204" pitchFamily="34" charset="0"/>
                        </a:rPr>
                        <a:t>BID</a:t>
                      </a:r>
                      <a:endParaRPr sz="1100" dirty="0">
                        <a:solidFill>
                          <a:schemeClr val="bg1"/>
                        </a:solidFill>
                        <a:latin typeface="Arial" panose="020B0604020202020204" pitchFamily="34" charset="0"/>
                        <a:cs typeface="Arial" panose="020B0604020202020204" pitchFamily="34" charset="0"/>
                      </a:endParaRPr>
                    </a:p>
                  </a:txBody>
                  <a:tcPr marL="0" marR="0" marT="46800" marB="46800"/>
                </a:tc>
                <a:tc>
                  <a:txBody>
                    <a:bodyPr/>
                    <a:lstStyle/>
                    <a:p>
                      <a:pPr marL="198755" marR="189865" indent="43815">
                        <a:lnSpc>
                          <a:spcPct val="100000"/>
                        </a:lnSpc>
                        <a:spcBef>
                          <a:spcPts val="340"/>
                        </a:spcBef>
                      </a:pPr>
                      <a:r>
                        <a:rPr sz="1100" b="1" spc="-10" dirty="0" err="1">
                          <a:solidFill>
                            <a:schemeClr val="bg1"/>
                          </a:solidFill>
                          <a:latin typeface="Arial" panose="020B0604020202020204" pitchFamily="34" charset="0"/>
                          <a:cs typeface="Arial" panose="020B0604020202020204" pitchFamily="34" charset="0"/>
                        </a:rPr>
                        <a:t>Glecirasib</a:t>
                      </a:r>
                      <a:r>
                        <a:rPr lang="en-GB" sz="1100" b="1" spc="-10" baseline="30000" dirty="0">
                          <a:solidFill>
                            <a:schemeClr val="bg1"/>
                          </a:solidFill>
                          <a:latin typeface="Arial" panose="020B0604020202020204" pitchFamily="34" charset="0"/>
                          <a:cs typeface="Arial" panose="020B0604020202020204" pitchFamily="34" charset="0"/>
                        </a:rPr>
                        <a:t>7</a:t>
                      </a:r>
                      <a:r>
                        <a:rPr sz="1100" b="1" spc="-10" baseline="30000" dirty="0">
                          <a:solidFill>
                            <a:schemeClr val="bg1"/>
                          </a:solidFill>
                          <a:latin typeface="Arial" panose="020B0604020202020204" pitchFamily="34" charset="0"/>
                          <a:cs typeface="Arial" panose="020B0604020202020204" pitchFamily="34" charset="0"/>
                        </a:rPr>
                        <a:t> </a:t>
                      </a:r>
                      <a:r>
                        <a:rPr sz="1100" b="1" spc="-20" dirty="0">
                          <a:solidFill>
                            <a:schemeClr val="bg1"/>
                          </a:solidFill>
                          <a:latin typeface="Arial" panose="020B0604020202020204" pitchFamily="34" charset="0"/>
                          <a:cs typeface="Arial" panose="020B0604020202020204" pitchFamily="34" charset="0"/>
                        </a:rPr>
                        <a:t>(JAB-</a:t>
                      </a:r>
                      <a:r>
                        <a:rPr sz="1100" b="1" spc="-10" dirty="0">
                          <a:solidFill>
                            <a:schemeClr val="bg1"/>
                          </a:solidFill>
                          <a:latin typeface="Arial" panose="020B0604020202020204" pitchFamily="34" charset="0"/>
                          <a:cs typeface="Arial" panose="020B0604020202020204" pitchFamily="34" charset="0"/>
                        </a:rPr>
                        <a:t>81822) </a:t>
                      </a:r>
                      <a:r>
                        <a:rPr sz="1100" b="1" dirty="0">
                          <a:solidFill>
                            <a:schemeClr val="bg1"/>
                          </a:solidFill>
                          <a:latin typeface="Arial" panose="020B0604020202020204" pitchFamily="34" charset="0"/>
                          <a:cs typeface="Arial" panose="020B0604020202020204" pitchFamily="34" charset="0"/>
                        </a:rPr>
                        <a:t>800</a:t>
                      </a:r>
                      <a:r>
                        <a:rPr sz="1100" b="1" spc="-5" dirty="0">
                          <a:solidFill>
                            <a:schemeClr val="bg1"/>
                          </a:solidFill>
                          <a:latin typeface="Arial" panose="020B0604020202020204" pitchFamily="34" charset="0"/>
                          <a:cs typeface="Arial" panose="020B0604020202020204" pitchFamily="34" charset="0"/>
                        </a:rPr>
                        <a:t> </a:t>
                      </a:r>
                      <a:r>
                        <a:rPr sz="1100" b="1" dirty="0">
                          <a:solidFill>
                            <a:schemeClr val="bg1"/>
                          </a:solidFill>
                          <a:latin typeface="Arial" panose="020B0604020202020204" pitchFamily="34" charset="0"/>
                          <a:cs typeface="Arial" panose="020B0604020202020204" pitchFamily="34" charset="0"/>
                        </a:rPr>
                        <a:t>mg</a:t>
                      </a:r>
                      <a:r>
                        <a:rPr sz="1100" b="1" spc="-20" dirty="0">
                          <a:solidFill>
                            <a:schemeClr val="bg1"/>
                          </a:solidFill>
                          <a:latin typeface="Arial" panose="020B0604020202020204" pitchFamily="34" charset="0"/>
                          <a:cs typeface="Arial" panose="020B0604020202020204" pitchFamily="34" charset="0"/>
                        </a:rPr>
                        <a:t> </a:t>
                      </a:r>
                      <a:r>
                        <a:rPr lang="en-US" sz="1100" b="1" spc="-25" dirty="0">
                          <a:solidFill>
                            <a:schemeClr val="bg1"/>
                          </a:solidFill>
                          <a:latin typeface="Arial" panose="020B0604020202020204" pitchFamily="34" charset="0"/>
                          <a:cs typeface="Arial" panose="020B0604020202020204" pitchFamily="34" charset="0"/>
                        </a:rPr>
                        <a:t>QD</a:t>
                      </a:r>
                      <a:endParaRPr sz="1100" dirty="0">
                        <a:solidFill>
                          <a:schemeClr val="bg1"/>
                        </a:solidFill>
                        <a:latin typeface="Arial" panose="020B0604020202020204" pitchFamily="34" charset="0"/>
                        <a:cs typeface="Arial" panose="020B0604020202020204" pitchFamily="34" charset="0"/>
                      </a:endParaRPr>
                    </a:p>
                  </a:txBody>
                  <a:tcPr marL="0" marR="0" marT="46800" marB="46800"/>
                </a:tc>
                <a:tc>
                  <a:txBody>
                    <a:bodyPr/>
                    <a:lstStyle/>
                    <a:p>
                      <a:pPr marL="138430" marR="127635" indent="66675" algn="just">
                        <a:lnSpc>
                          <a:spcPct val="100000"/>
                        </a:lnSpc>
                        <a:spcBef>
                          <a:spcPts val="340"/>
                        </a:spcBef>
                      </a:pPr>
                      <a:r>
                        <a:rPr sz="1100" b="1" spc="-10" dirty="0" err="1">
                          <a:solidFill>
                            <a:schemeClr val="bg1"/>
                          </a:solidFill>
                          <a:latin typeface="Arial" panose="020B0604020202020204" pitchFamily="34" charset="0"/>
                          <a:cs typeface="Arial" panose="020B0604020202020204" pitchFamily="34" charset="0"/>
                        </a:rPr>
                        <a:t>Olomorasib</a:t>
                      </a:r>
                      <a:r>
                        <a:rPr lang="en-GB" sz="1100" b="1" spc="-10" baseline="30000" dirty="0">
                          <a:solidFill>
                            <a:schemeClr val="bg1"/>
                          </a:solidFill>
                          <a:latin typeface="Arial" panose="020B0604020202020204" pitchFamily="34" charset="0"/>
                          <a:cs typeface="Arial" panose="020B0604020202020204" pitchFamily="34" charset="0"/>
                        </a:rPr>
                        <a:t>8</a:t>
                      </a:r>
                      <a:r>
                        <a:rPr sz="1100" b="1" spc="-10" dirty="0">
                          <a:solidFill>
                            <a:schemeClr val="bg1"/>
                          </a:solidFill>
                          <a:latin typeface="Arial" panose="020B0604020202020204" pitchFamily="34" charset="0"/>
                          <a:cs typeface="Arial" panose="020B0604020202020204" pitchFamily="34" charset="0"/>
                        </a:rPr>
                        <a:t> (LY3537982)</a:t>
                      </a:r>
                      <a:br>
                        <a:rPr lang="en-GB" sz="1100" b="1" spc="-10" dirty="0">
                          <a:solidFill>
                            <a:schemeClr val="bg1"/>
                          </a:solidFill>
                          <a:latin typeface="Arial" panose="020B0604020202020204" pitchFamily="34" charset="0"/>
                          <a:cs typeface="Arial" panose="020B0604020202020204" pitchFamily="34" charset="0"/>
                        </a:rPr>
                      </a:br>
                      <a:r>
                        <a:rPr sz="1100" b="1" spc="-10" dirty="0">
                          <a:solidFill>
                            <a:schemeClr val="bg1"/>
                          </a:solidFill>
                          <a:latin typeface="Arial" panose="020B0604020202020204" pitchFamily="34" charset="0"/>
                          <a:cs typeface="Arial" panose="020B0604020202020204" pitchFamily="34" charset="0"/>
                        </a:rPr>
                        <a:t>50-</a:t>
                      </a:r>
                      <a:r>
                        <a:rPr sz="1100" b="1" dirty="0">
                          <a:solidFill>
                            <a:schemeClr val="bg1"/>
                          </a:solidFill>
                          <a:latin typeface="Arial" panose="020B0604020202020204" pitchFamily="34" charset="0"/>
                          <a:cs typeface="Arial" panose="020B0604020202020204" pitchFamily="34" charset="0"/>
                        </a:rPr>
                        <a:t>200</a:t>
                      </a:r>
                      <a:r>
                        <a:rPr sz="1100" b="1" spc="15" dirty="0">
                          <a:solidFill>
                            <a:schemeClr val="bg1"/>
                          </a:solidFill>
                          <a:latin typeface="Arial" panose="020B0604020202020204" pitchFamily="34" charset="0"/>
                          <a:cs typeface="Arial" panose="020B0604020202020204" pitchFamily="34" charset="0"/>
                        </a:rPr>
                        <a:t> </a:t>
                      </a:r>
                      <a:r>
                        <a:rPr sz="1100" b="1" dirty="0">
                          <a:solidFill>
                            <a:schemeClr val="bg1"/>
                          </a:solidFill>
                          <a:latin typeface="Arial" panose="020B0604020202020204" pitchFamily="34" charset="0"/>
                          <a:cs typeface="Arial" panose="020B0604020202020204" pitchFamily="34" charset="0"/>
                        </a:rPr>
                        <a:t>mg</a:t>
                      </a:r>
                      <a:r>
                        <a:rPr sz="1100" b="1" spc="-15" dirty="0">
                          <a:solidFill>
                            <a:schemeClr val="bg1"/>
                          </a:solidFill>
                          <a:latin typeface="Arial" panose="020B0604020202020204" pitchFamily="34" charset="0"/>
                          <a:cs typeface="Arial" panose="020B0604020202020204" pitchFamily="34" charset="0"/>
                        </a:rPr>
                        <a:t> </a:t>
                      </a:r>
                      <a:r>
                        <a:rPr sz="1100" b="1" spc="-25" dirty="0">
                          <a:solidFill>
                            <a:schemeClr val="bg1"/>
                          </a:solidFill>
                          <a:latin typeface="Arial" panose="020B0604020202020204" pitchFamily="34" charset="0"/>
                          <a:cs typeface="Arial" panose="020B0604020202020204" pitchFamily="34" charset="0"/>
                        </a:rPr>
                        <a:t>BID</a:t>
                      </a:r>
                      <a:endParaRPr sz="1100" dirty="0">
                        <a:solidFill>
                          <a:schemeClr val="bg1"/>
                        </a:solidFill>
                        <a:latin typeface="Arial" panose="020B0604020202020204" pitchFamily="34" charset="0"/>
                        <a:cs typeface="Arial" panose="020B0604020202020204" pitchFamily="34" charset="0"/>
                      </a:endParaRPr>
                    </a:p>
                  </a:txBody>
                  <a:tcPr marL="0" marR="0" marT="46800" marB="46800"/>
                </a:tc>
                <a:extLst>
                  <a:ext uri="{0D108BD9-81ED-4DB2-BD59-A6C34878D82A}">
                    <a16:rowId xmlns:a16="http://schemas.microsoft.com/office/drawing/2014/main" val="10000"/>
                  </a:ext>
                </a:extLst>
              </a:tr>
              <a:tr h="334266">
                <a:tc>
                  <a:txBody>
                    <a:bodyPr/>
                    <a:lstStyle/>
                    <a:p>
                      <a:pPr marL="91440">
                        <a:lnSpc>
                          <a:spcPct val="100000"/>
                        </a:lnSpc>
                        <a:spcBef>
                          <a:spcPts val="340"/>
                        </a:spcBef>
                      </a:pPr>
                      <a:r>
                        <a:rPr sz="1100" spc="-50" dirty="0">
                          <a:latin typeface="Arial" panose="020B0604020202020204" pitchFamily="34" charset="0"/>
                          <a:cs typeface="Arial" panose="020B0604020202020204" pitchFamily="34" charset="0"/>
                        </a:rPr>
                        <a:t>N</a:t>
                      </a:r>
                      <a:endParaRPr sz="1100" dirty="0">
                        <a:latin typeface="Arial" panose="020B0604020202020204" pitchFamily="34" charset="0"/>
                        <a:cs typeface="Arial" panose="020B0604020202020204" pitchFamily="34" charset="0"/>
                      </a:endParaRPr>
                    </a:p>
                  </a:txBody>
                  <a:tcPr marL="0" marR="0" marT="46800" marB="46800" anchor="ctr"/>
                </a:tc>
                <a:tc>
                  <a:txBody>
                    <a:bodyPr/>
                    <a:lstStyle/>
                    <a:p>
                      <a:pPr algn="ctr">
                        <a:lnSpc>
                          <a:spcPct val="100000"/>
                        </a:lnSpc>
                        <a:spcBef>
                          <a:spcPts val="335"/>
                        </a:spcBef>
                      </a:pPr>
                      <a:r>
                        <a:rPr sz="1100" b="0" spc="-25" dirty="0">
                          <a:latin typeface="Arial" panose="020B0604020202020204" pitchFamily="34" charset="0"/>
                          <a:cs typeface="Arial" panose="020B0604020202020204" pitchFamily="34" charset="0"/>
                        </a:rPr>
                        <a:t>12</a:t>
                      </a:r>
                      <a:r>
                        <a:rPr lang="en-GB" sz="1100" b="0" spc="-25" dirty="0">
                          <a:latin typeface="Arial" panose="020B0604020202020204" pitchFamily="34" charset="0"/>
                          <a:cs typeface="Arial" panose="020B0604020202020204" pitchFamily="34" charset="0"/>
                        </a:rPr>
                        <a:t>4</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algn="ctr">
                        <a:lnSpc>
                          <a:spcPct val="100000"/>
                        </a:lnSpc>
                        <a:spcBef>
                          <a:spcPts val="335"/>
                        </a:spcBef>
                      </a:pPr>
                      <a:r>
                        <a:rPr sz="1100" b="0" spc="-25" dirty="0">
                          <a:solidFill>
                            <a:schemeClr val="tx1"/>
                          </a:solidFill>
                          <a:latin typeface="Arial" panose="020B0604020202020204" pitchFamily="34" charset="0"/>
                          <a:cs typeface="Arial" panose="020B0604020202020204" pitchFamily="34" charset="0"/>
                        </a:rPr>
                        <a:t>112</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algn="ctr">
                        <a:lnSpc>
                          <a:spcPct val="100000"/>
                        </a:lnSpc>
                        <a:spcBef>
                          <a:spcPts val="335"/>
                        </a:spcBef>
                      </a:pPr>
                      <a:r>
                        <a:rPr sz="1100" spc="-25" dirty="0">
                          <a:latin typeface="Arial" panose="020B0604020202020204" pitchFamily="34" charset="0"/>
                          <a:cs typeface="Arial" panose="020B0604020202020204" pitchFamily="34" charset="0"/>
                        </a:rPr>
                        <a:t>116</a:t>
                      </a:r>
                      <a:endParaRPr sz="1100" dirty="0">
                        <a:latin typeface="Arial" panose="020B0604020202020204" pitchFamily="34" charset="0"/>
                        <a:cs typeface="Arial" panose="020B0604020202020204" pitchFamily="34" charset="0"/>
                      </a:endParaRPr>
                    </a:p>
                  </a:txBody>
                  <a:tcPr marL="0" marR="0" marT="46800" marB="46800"/>
                </a:tc>
                <a:tc>
                  <a:txBody>
                    <a:bodyPr/>
                    <a:lstStyle/>
                    <a:p>
                      <a:pPr algn="ctr">
                        <a:lnSpc>
                          <a:spcPct val="100000"/>
                        </a:lnSpc>
                        <a:spcBef>
                          <a:spcPts val="335"/>
                        </a:spcBef>
                      </a:pPr>
                      <a:r>
                        <a:rPr sz="1100" spc="-25" dirty="0">
                          <a:latin typeface="Arial" panose="020B0604020202020204" pitchFamily="34" charset="0"/>
                          <a:cs typeface="Arial" panose="020B0604020202020204" pitchFamily="34" charset="0"/>
                        </a:rPr>
                        <a:t>6</a:t>
                      </a:r>
                      <a:r>
                        <a:rPr lang="en-GB" sz="1100" spc="-25" dirty="0">
                          <a:latin typeface="Arial" panose="020B0604020202020204" pitchFamily="34" charset="0"/>
                          <a:cs typeface="Arial" panose="020B0604020202020204" pitchFamily="34" charset="0"/>
                        </a:rPr>
                        <a:t>0</a:t>
                      </a:r>
                      <a:r>
                        <a:rPr lang="en-GB" sz="1100" spc="-25" baseline="30000" dirty="0">
                          <a:latin typeface="Arial" panose="020B0604020202020204" pitchFamily="34" charset="0"/>
                          <a:cs typeface="Arial" panose="020B0604020202020204" pitchFamily="34" charset="0"/>
                        </a:rPr>
                        <a:t>a</a:t>
                      </a:r>
                      <a:endParaRPr sz="1100" baseline="30000" dirty="0">
                        <a:latin typeface="Arial" panose="020B0604020202020204" pitchFamily="34" charset="0"/>
                        <a:cs typeface="Arial" panose="020B0604020202020204" pitchFamily="34" charset="0"/>
                      </a:endParaRPr>
                    </a:p>
                  </a:txBody>
                  <a:tcPr marL="0" marR="0" marT="46800" marB="46800"/>
                </a:tc>
                <a:tc>
                  <a:txBody>
                    <a:bodyPr/>
                    <a:lstStyle/>
                    <a:p>
                      <a:pPr marL="1270" algn="ctr">
                        <a:lnSpc>
                          <a:spcPct val="100000"/>
                        </a:lnSpc>
                        <a:spcBef>
                          <a:spcPts val="335"/>
                        </a:spcBef>
                      </a:pPr>
                      <a:r>
                        <a:rPr sz="1100" b="0" spc="-25" dirty="0">
                          <a:solidFill>
                            <a:schemeClr val="tx1"/>
                          </a:solidFill>
                          <a:latin typeface="Arial" panose="020B0604020202020204" pitchFamily="34" charset="0"/>
                          <a:cs typeface="Arial" panose="020B0604020202020204" pitchFamily="34" charset="0"/>
                        </a:rPr>
                        <a:t>123</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1905" algn="ctr">
                        <a:lnSpc>
                          <a:spcPct val="100000"/>
                        </a:lnSpc>
                        <a:spcBef>
                          <a:spcPts val="335"/>
                        </a:spcBef>
                      </a:pPr>
                      <a:r>
                        <a:rPr sz="1100" dirty="0">
                          <a:latin typeface="Arial" panose="020B0604020202020204" pitchFamily="34" charset="0"/>
                          <a:cs typeface="Arial" panose="020B0604020202020204" pitchFamily="34" charset="0"/>
                        </a:rPr>
                        <a:t>14</a:t>
                      </a:r>
                      <a:r>
                        <a:rPr lang="en-GB" sz="1100" spc="-25" baseline="30000" dirty="0">
                          <a:latin typeface="Arial" panose="020B0604020202020204" pitchFamily="34" charset="0"/>
                          <a:cs typeface="Arial" panose="020B0604020202020204" pitchFamily="34" charset="0"/>
                        </a:rPr>
                        <a:t>a</a:t>
                      </a:r>
                      <a:endParaRPr sz="1100" dirty="0">
                        <a:latin typeface="Arial" panose="020B0604020202020204" pitchFamily="34" charset="0"/>
                        <a:cs typeface="Arial" panose="020B0604020202020204" pitchFamily="34" charset="0"/>
                      </a:endParaRPr>
                    </a:p>
                  </a:txBody>
                  <a:tcPr marL="0" marR="0" marT="46800" marB="46800" anchor="ctr"/>
                </a:tc>
                <a:tc>
                  <a:txBody>
                    <a:bodyPr/>
                    <a:lstStyle/>
                    <a:p>
                      <a:pPr marL="1905" algn="ctr">
                        <a:lnSpc>
                          <a:spcPct val="100000"/>
                        </a:lnSpc>
                        <a:spcBef>
                          <a:spcPts val="335"/>
                        </a:spcBef>
                      </a:pPr>
                      <a:r>
                        <a:rPr sz="1100" b="0" spc="-25" dirty="0">
                          <a:latin typeface="Arial" panose="020B0604020202020204" pitchFamily="34" charset="0"/>
                          <a:cs typeface="Arial" panose="020B0604020202020204" pitchFamily="34" charset="0"/>
                        </a:rPr>
                        <a:t>119</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2540" algn="ctr">
                        <a:lnSpc>
                          <a:spcPct val="100000"/>
                        </a:lnSpc>
                        <a:spcBef>
                          <a:spcPts val="335"/>
                        </a:spcBef>
                      </a:pPr>
                      <a:r>
                        <a:rPr sz="1100" b="0" spc="-25" dirty="0">
                          <a:solidFill>
                            <a:schemeClr val="tx1"/>
                          </a:solidFill>
                          <a:latin typeface="Arial" panose="020B0604020202020204" pitchFamily="34" charset="0"/>
                          <a:cs typeface="Arial" panose="020B0604020202020204" pitchFamily="34" charset="0"/>
                        </a:rPr>
                        <a:t>39</a:t>
                      </a:r>
                      <a:r>
                        <a:rPr lang="en-GB" sz="1100" spc="-25" baseline="30000" dirty="0">
                          <a:latin typeface="Arial" panose="020B0604020202020204" pitchFamily="34" charset="0"/>
                          <a:cs typeface="Arial" panose="020B0604020202020204" pitchFamily="34" charset="0"/>
                        </a:rPr>
                        <a:t>a</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extLst>
                  <a:ext uri="{0D108BD9-81ED-4DB2-BD59-A6C34878D82A}">
                    <a16:rowId xmlns:a16="http://schemas.microsoft.com/office/drawing/2014/main" val="10001"/>
                  </a:ext>
                </a:extLst>
              </a:tr>
              <a:tr h="334802">
                <a:tc>
                  <a:txBody>
                    <a:bodyPr/>
                    <a:lstStyle/>
                    <a:p>
                      <a:pPr marL="91440">
                        <a:lnSpc>
                          <a:spcPct val="100000"/>
                        </a:lnSpc>
                        <a:spcBef>
                          <a:spcPts val="345"/>
                        </a:spcBef>
                      </a:pPr>
                      <a:r>
                        <a:rPr sz="1100" dirty="0">
                          <a:latin typeface="Arial" panose="020B0604020202020204" pitchFamily="34" charset="0"/>
                          <a:cs typeface="Arial" panose="020B0604020202020204" pitchFamily="34" charset="0"/>
                        </a:rPr>
                        <a:t>Confirmed</a:t>
                      </a:r>
                      <a:r>
                        <a:rPr sz="1100" spc="-30" dirty="0">
                          <a:latin typeface="Arial" panose="020B0604020202020204" pitchFamily="34" charset="0"/>
                          <a:cs typeface="Arial" panose="020B0604020202020204" pitchFamily="34" charset="0"/>
                        </a:rPr>
                        <a:t> </a:t>
                      </a:r>
                      <a:r>
                        <a:rPr sz="1100" spc="-20" dirty="0">
                          <a:latin typeface="Arial" panose="020B0604020202020204" pitchFamily="34" charset="0"/>
                          <a:cs typeface="Arial" panose="020B0604020202020204" pitchFamily="34" charset="0"/>
                        </a:rPr>
                        <a:t>ORR,</a:t>
                      </a:r>
                      <a:endParaRPr sz="1100" dirty="0">
                        <a:latin typeface="Arial" panose="020B0604020202020204" pitchFamily="34" charset="0"/>
                        <a:cs typeface="Arial" panose="020B0604020202020204" pitchFamily="34" charset="0"/>
                      </a:endParaRPr>
                    </a:p>
                    <a:p>
                      <a:pPr marL="91440">
                        <a:lnSpc>
                          <a:spcPct val="100000"/>
                        </a:lnSpc>
                      </a:pPr>
                      <a:r>
                        <a:rPr sz="1100" spc="-50" dirty="0">
                          <a:latin typeface="Arial" panose="020B0604020202020204" pitchFamily="34" charset="0"/>
                          <a:cs typeface="Arial" panose="020B0604020202020204" pitchFamily="34" charset="0"/>
                        </a:rPr>
                        <a:t>%</a:t>
                      </a:r>
                      <a:endParaRPr sz="1100" dirty="0">
                        <a:latin typeface="Arial" panose="020B0604020202020204" pitchFamily="34" charset="0"/>
                        <a:cs typeface="Arial" panose="020B0604020202020204" pitchFamily="34" charset="0"/>
                      </a:endParaRPr>
                    </a:p>
                  </a:txBody>
                  <a:tcPr marL="0" marR="0" marT="46800" marB="46800"/>
                </a:tc>
                <a:tc>
                  <a:txBody>
                    <a:bodyPr/>
                    <a:lstStyle/>
                    <a:p>
                      <a:pPr algn="ctr">
                        <a:lnSpc>
                          <a:spcPct val="100000"/>
                        </a:lnSpc>
                        <a:spcBef>
                          <a:spcPts val="335"/>
                        </a:spcBef>
                      </a:pPr>
                      <a:r>
                        <a:rPr sz="1100" b="0" spc="-20" dirty="0">
                          <a:latin typeface="Arial" panose="020B0604020202020204" pitchFamily="34" charset="0"/>
                          <a:cs typeface="Arial" panose="020B0604020202020204" pitchFamily="34" charset="0"/>
                        </a:rPr>
                        <a:t>37.</a:t>
                      </a:r>
                      <a:r>
                        <a:rPr lang="en-GB" sz="1100" b="0" spc="-20" dirty="0">
                          <a:latin typeface="Arial" panose="020B0604020202020204" pitchFamily="34" charset="0"/>
                          <a:cs typeface="Arial" panose="020B0604020202020204" pitchFamily="34" charset="0"/>
                        </a:rPr>
                        <a:t>1</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35"/>
                        </a:spcBef>
                      </a:pPr>
                      <a:r>
                        <a:rPr lang="en-GB" sz="1100" b="0" spc="-20" dirty="0">
                          <a:solidFill>
                            <a:schemeClr val="tx1"/>
                          </a:solidFill>
                          <a:latin typeface="Arial" panose="020B0604020202020204" pitchFamily="34" charset="0"/>
                          <a:cs typeface="Arial" panose="020B0604020202020204" pitchFamily="34" charset="0"/>
                        </a:rPr>
                        <a:t>43</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35"/>
                        </a:spcBef>
                      </a:pPr>
                      <a:r>
                        <a:rPr sz="1100" b="0" spc="-20" dirty="0">
                          <a:solidFill>
                            <a:schemeClr val="tx1"/>
                          </a:solidFill>
                          <a:latin typeface="Arial" panose="020B0604020202020204" pitchFamily="34" charset="0"/>
                          <a:cs typeface="Arial" panose="020B0604020202020204" pitchFamily="34" charset="0"/>
                        </a:rPr>
                        <a:t>49.1</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1905" algn="ctr">
                        <a:lnSpc>
                          <a:spcPct val="100000"/>
                        </a:lnSpc>
                        <a:spcBef>
                          <a:spcPts val="335"/>
                        </a:spcBef>
                      </a:pPr>
                      <a:r>
                        <a:rPr lang="en-GB" sz="1100" b="0" spc="-20" dirty="0">
                          <a:solidFill>
                            <a:schemeClr val="tx1"/>
                          </a:solidFill>
                          <a:latin typeface="Arial" panose="020B0604020202020204" pitchFamily="34" charset="0"/>
                          <a:cs typeface="Arial" panose="020B0604020202020204" pitchFamily="34" charset="0"/>
                        </a:rPr>
                        <a:t>53.4</a:t>
                      </a:r>
                      <a:endParaRPr sz="1100" b="0" dirty="0">
                        <a:solidFill>
                          <a:schemeClr val="tx1"/>
                        </a:solidFill>
                        <a:latin typeface="Arial" panose="020B0604020202020204" pitchFamily="34" charset="0"/>
                        <a:cs typeface="Arial" panose="020B0604020202020204" pitchFamily="34" charset="0"/>
                      </a:endParaRPr>
                    </a:p>
                  </a:txBody>
                  <a:tcPr marL="0" marR="0" marT="46800" marB="46800"/>
                </a:tc>
                <a:tc>
                  <a:txBody>
                    <a:bodyPr/>
                    <a:lstStyle/>
                    <a:p>
                      <a:pPr algn="ctr">
                        <a:lnSpc>
                          <a:spcPct val="100000"/>
                        </a:lnSpc>
                        <a:spcBef>
                          <a:spcPts val="335"/>
                        </a:spcBef>
                      </a:pPr>
                      <a:r>
                        <a:rPr sz="1100" b="0" spc="-20" dirty="0">
                          <a:solidFill>
                            <a:schemeClr val="tx1"/>
                          </a:solidFill>
                          <a:latin typeface="Arial" panose="020B0604020202020204" pitchFamily="34" charset="0"/>
                          <a:cs typeface="Arial" panose="020B0604020202020204" pitchFamily="34" charset="0"/>
                        </a:rPr>
                        <a:t>52.0</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35"/>
                        </a:spcBef>
                      </a:pPr>
                      <a:r>
                        <a:rPr sz="1100" b="0" i="0" spc="-20" dirty="0">
                          <a:solidFill>
                            <a:schemeClr val="tx1"/>
                          </a:solidFill>
                          <a:latin typeface="Arial" panose="020B0604020202020204" pitchFamily="34" charset="0"/>
                          <a:cs typeface="Arial" panose="020B0604020202020204" pitchFamily="34" charset="0"/>
                        </a:rPr>
                        <a:t>57.1</a:t>
                      </a:r>
                      <a:endParaRPr sz="1100" b="0" i="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algn="ctr">
                        <a:lnSpc>
                          <a:spcPct val="100000"/>
                        </a:lnSpc>
                        <a:spcBef>
                          <a:spcPts val="335"/>
                        </a:spcBef>
                      </a:pPr>
                      <a:r>
                        <a:rPr sz="1100" b="0" spc="-20" dirty="0">
                          <a:latin typeface="Arial" panose="020B0604020202020204" pitchFamily="34" charset="0"/>
                          <a:cs typeface="Arial" panose="020B0604020202020204" pitchFamily="34" charset="0"/>
                        </a:rPr>
                        <a:t>47.9</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2540" algn="ctr">
                        <a:lnSpc>
                          <a:spcPct val="100000"/>
                        </a:lnSpc>
                        <a:spcBef>
                          <a:spcPts val="335"/>
                        </a:spcBef>
                      </a:pPr>
                      <a:r>
                        <a:rPr sz="1100" b="0" spc="-25" dirty="0">
                          <a:solidFill>
                            <a:schemeClr val="tx1"/>
                          </a:solidFill>
                          <a:latin typeface="Arial" panose="020B0604020202020204" pitchFamily="34" charset="0"/>
                          <a:cs typeface="Arial" panose="020B0604020202020204" pitchFamily="34" charset="0"/>
                        </a:rPr>
                        <a:t>41</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extLst>
                  <a:ext uri="{0D108BD9-81ED-4DB2-BD59-A6C34878D82A}">
                    <a16:rowId xmlns:a16="http://schemas.microsoft.com/office/drawing/2014/main" val="10002"/>
                  </a:ext>
                </a:extLst>
              </a:tr>
              <a:tr h="334266">
                <a:tc>
                  <a:txBody>
                    <a:bodyPr/>
                    <a:lstStyle/>
                    <a:p>
                      <a:pPr marL="91440" marR="245745">
                        <a:lnSpc>
                          <a:spcPct val="100000"/>
                        </a:lnSpc>
                        <a:spcBef>
                          <a:spcPts val="345"/>
                        </a:spcBef>
                      </a:pPr>
                      <a:r>
                        <a:rPr sz="1100" b="0" dirty="0">
                          <a:latin typeface="Arial" panose="020B0604020202020204" pitchFamily="34" charset="0"/>
                          <a:cs typeface="Arial" panose="020B0604020202020204" pitchFamily="34" charset="0"/>
                        </a:rPr>
                        <a:t>Median</a:t>
                      </a:r>
                      <a:r>
                        <a:rPr sz="1100" b="0" spc="-20" dirty="0">
                          <a:latin typeface="Arial" panose="020B0604020202020204" pitchFamily="34" charset="0"/>
                          <a:cs typeface="Arial" panose="020B0604020202020204" pitchFamily="34" charset="0"/>
                        </a:rPr>
                        <a:t> D</a:t>
                      </a:r>
                      <a:r>
                        <a:rPr lang="en-GB" sz="1100" b="0" spc="-20" dirty="0">
                          <a:latin typeface="Arial" panose="020B0604020202020204" pitchFamily="34" charset="0"/>
                          <a:cs typeface="Arial" panose="020B0604020202020204" pitchFamily="34" charset="0"/>
                        </a:rPr>
                        <a:t>o</a:t>
                      </a:r>
                      <a:r>
                        <a:rPr sz="1100" b="0" spc="-20" dirty="0">
                          <a:latin typeface="Arial" panose="020B0604020202020204" pitchFamily="34" charset="0"/>
                          <a:cs typeface="Arial" panose="020B0604020202020204" pitchFamily="34" charset="0"/>
                        </a:rPr>
                        <a:t>R, </a:t>
                      </a:r>
                      <a:r>
                        <a:rPr sz="1100" b="0" spc="-10" dirty="0">
                          <a:latin typeface="Arial" panose="020B0604020202020204" pitchFamily="34" charset="0"/>
                          <a:cs typeface="Arial" panose="020B0604020202020204" pitchFamily="34" charset="0"/>
                        </a:rPr>
                        <a:t>months</a:t>
                      </a:r>
                      <a:endParaRPr sz="1100" b="0" dirty="0">
                        <a:latin typeface="Arial" panose="020B0604020202020204" pitchFamily="34" charset="0"/>
                        <a:cs typeface="Arial" panose="020B0604020202020204" pitchFamily="34" charset="0"/>
                      </a:endParaRPr>
                    </a:p>
                  </a:txBody>
                  <a:tcPr marL="0" marR="0" marT="46800" marB="46800"/>
                </a:tc>
                <a:tc>
                  <a:txBody>
                    <a:bodyPr/>
                    <a:lstStyle/>
                    <a:p>
                      <a:pPr algn="ctr">
                        <a:lnSpc>
                          <a:spcPct val="100000"/>
                        </a:lnSpc>
                        <a:spcBef>
                          <a:spcPts val="335"/>
                        </a:spcBef>
                      </a:pPr>
                      <a:r>
                        <a:rPr sz="1100" b="0" spc="-20" dirty="0">
                          <a:latin typeface="Arial" panose="020B0604020202020204" pitchFamily="34" charset="0"/>
                          <a:cs typeface="Arial" panose="020B0604020202020204" pitchFamily="34" charset="0"/>
                        </a:rPr>
                        <a:t>11.1</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35"/>
                        </a:spcBef>
                      </a:pPr>
                      <a:r>
                        <a:rPr sz="1100" b="0" spc="-25" dirty="0">
                          <a:solidFill>
                            <a:schemeClr val="tx1"/>
                          </a:solidFill>
                          <a:latin typeface="Arial" panose="020B0604020202020204" pitchFamily="34" charset="0"/>
                          <a:cs typeface="Arial" panose="020B0604020202020204" pitchFamily="34" charset="0"/>
                        </a:rPr>
                        <a:t>8.5</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algn="ctr">
                        <a:lnSpc>
                          <a:spcPct val="100000"/>
                        </a:lnSpc>
                        <a:spcBef>
                          <a:spcPts val="335"/>
                        </a:spcBef>
                      </a:pPr>
                      <a:r>
                        <a:rPr sz="1100" b="0" spc="-25" dirty="0">
                          <a:solidFill>
                            <a:schemeClr val="tx1"/>
                          </a:solidFill>
                          <a:latin typeface="Arial" panose="020B0604020202020204" pitchFamily="34" charset="0"/>
                          <a:cs typeface="Arial" panose="020B0604020202020204" pitchFamily="34" charset="0"/>
                        </a:rPr>
                        <a:t>NR</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1905" algn="ctr">
                        <a:lnSpc>
                          <a:spcPct val="100000"/>
                        </a:lnSpc>
                        <a:spcBef>
                          <a:spcPts val="335"/>
                        </a:spcBef>
                      </a:pPr>
                      <a:r>
                        <a:rPr lang="en-GB" sz="1100" b="0" spc="-20" dirty="0">
                          <a:solidFill>
                            <a:schemeClr val="tx1"/>
                          </a:solidFill>
                          <a:latin typeface="Arial" panose="020B0604020202020204" pitchFamily="34" charset="0"/>
                          <a:cs typeface="Arial" panose="020B0604020202020204" pitchFamily="34" charset="0"/>
                        </a:rPr>
                        <a:t>14.0</a:t>
                      </a:r>
                      <a:endParaRPr sz="1100" b="0" dirty="0">
                        <a:solidFill>
                          <a:schemeClr val="tx1"/>
                        </a:solidFill>
                        <a:latin typeface="Arial" panose="020B0604020202020204" pitchFamily="34" charset="0"/>
                        <a:cs typeface="Arial" panose="020B0604020202020204" pitchFamily="34" charset="0"/>
                      </a:endParaRPr>
                    </a:p>
                  </a:txBody>
                  <a:tcPr marL="0" marR="0" marT="46800" marB="46800"/>
                </a:tc>
                <a:tc>
                  <a:txBody>
                    <a:bodyPr/>
                    <a:lstStyle/>
                    <a:p>
                      <a:pPr algn="ctr">
                        <a:lnSpc>
                          <a:spcPct val="100000"/>
                        </a:lnSpc>
                        <a:spcBef>
                          <a:spcPts val="335"/>
                        </a:spcBef>
                      </a:pPr>
                      <a:r>
                        <a:rPr sz="1100" b="0" spc="-20" dirty="0">
                          <a:solidFill>
                            <a:schemeClr val="tx1"/>
                          </a:solidFill>
                          <a:latin typeface="Arial" panose="020B0604020202020204" pitchFamily="34" charset="0"/>
                          <a:cs typeface="Arial" panose="020B0604020202020204" pitchFamily="34" charset="0"/>
                        </a:rPr>
                        <a:t>12.5</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1270" algn="ctr">
                        <a:lnSpc>
                          <a:spcPct val="100000"/>
                        </a:lnSpc>
                        <a:spcBef>
                          <a:spcPts val="335"/>
                        </a:spcBef>
                      </a:pPr>
                      <a:r>
                        <a:rPr lang="en-GB" sz="1100" b="0" i="0" spc="-50" dirty="0">
                          <a:solidFill>
                            <a:schemeClr val="tx1"/>
                          </a:solidFill>
                          <a:latin typeface="Arial" panose="020B0604020202020204" pitchFamily="34" charset="0"/>
                          <a:cs typeface="Arial" panose="020B0604020202020204" pitchFamily="34" charset="0"/>
                        </a:rPr>
                        <a:t>–</a:t>
                      </a:r>
                      <a:endParaRPr sz="1100" b="0" i="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1270" algn="ctr">
                        <a:lnSpc>
                          <a:spcPct val="100000"/>
                        </a:lnSpc>
                        <a:spcBef>
                          <a:spcPts val="335"/>
                        </a:spcBef>
                      </a:pPr>
                      <a:r>
                        <a:rPr lang="en-GB" sz="1100" b="0" spc="-50" dirty="0">
                          <a:latin typeface="Arial" panose="020B0604020202020204" pitchFamily="34" charset="0"/>
                          <a:cs typeface="Arial" panose="020B0604020202020204" pitchFamily="34" charset="0"/>
                        </a:rPr>
                        <a:t>–</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1905" algn="ctr">
                        <a:lnSpc>
                          <a:spcPct val="100000"/>
                        </a:lnSpc>
                        <a:spcBef>
                          <a:spcPts val="335"/>
                        </a:spcBef>
                      </a:pPr>
                      <a:r>
                        <a:rPr lang="en-GB" sz="1100" b="0" spc="-50" dirty="0">
                          <a:solidFill>
                            <a:schemeClr val="tx1"/>
                          </a:solidFill>
                          <a:latin typeface="Arial" panose="020B0604020202020204" pitchFamily="34" charset="0"/>
                          <a:cs typeface="Arial" panose="020B0604020202020204" pitchFamily="34" charset="0"/>
                        </a:rPr>
                        <a:t>–</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extLst>
                  <a:ext uri="{0D108BD9-81ED-4DB2-BD59-A6C34878D82A}">
                    <a16:rowId xmlns:a16="http://schemas.microsoft.com/office/drawing/2014/main" val="10003"/>
                  </a:ext>
                </a:extLst>
              </a:tr>
              <a:tr h="334802">
                <a:tc>
                  <a:txBody>
                    <a:bodyPr/>
                    <a:lstStyle/>
                    <a:p>
                      <a:pPr marL="91440" marR="287020">
                        <a:lnSpc>
                          <a:spcPct val="100000"/>
                        </a:lnSpc>
                        <a:spcBef>
                          <a:spcPts val="345"/>
                        </a:spcBef>
                      </a:pPr>
                      <a:r>
                        <a:rPr sz="1100" b="0" dirty="0">
                          <a:latin typeface="Arial" panose="020B0604020202020204" pitchFamily="34" charset="0"/>
                          <a:cs typeface="Arial" panose="020B0604020202020204" pitchFamily="34" charset="0"/>
                        </a:rPr>
                        <a:t>Median</a:t>
                      </a:r>
                      <a:r>
                        <a:rPr sz="1100" b="0" spc="-25" dirty="0">
                          <a:latin typeface="Arial" panose="020B0604020202020204" pitchFamily="34" charset="0"/>
                          <a:cs typeface="Arial" panose="020B0604020202020204" pitchFamily="34" charset="0"/>
                        </a:rPr>
                        <a:t> </a:t>
                      </a:r>
                      <a:r>
                        <a:rPr sz="1100" b="0" spc="-20" dirty="0">
                          <a:latin typeface="Arial" panose="020B0604020202020204" pitchFamily="34" charset="0"/>
                          <a:cs typeface="Arial" panose="020B0604020202020204" pitchFamily="34" charset="0"/>
                        </a:rPr>
                        <a:t>PFS, </a:t>
                      </a:r>
                      <a:r>
                        <a:rPr sz="1100" b="0" spc="-10" dirty="0">
                          <a:latin typeface="Arial" panose="020B0604020202020204" pitchFamily="34" charset="0"/>
                          <a:cs typeface="Arial" panose="020B0604020202020204" pitchFamily="34" charset="0"/>
                        </a:rPr>
                        <a:t>months</a:t>
                      </a:r>
                      <a:endParaRPr sz="1100" b="0" dirty="0">
                        <a:latin typeface="Arial" panose="020B0604020202020204" pitchFamily="34" charset="0"/>
                        <a:cs typeface="Arial" panose="020B0604020202020204" pitchFamily="34" charset="0"/>
                      </a:endParaRPr>
                    </a:p>
                  </a:txBody>
                  <a:tcPr marL="0" marR="0" marT="46800" marB="46800"/>
                </a:tc>
                <a:tc>
                  <a:txBody>
                    <a:bodyPr/>
                    <a:lstStyle/>
                    <a:p>
                      <a:pPr algn="ctr">
                        <a:lnSpc>
                          <a:spcPct val="100000"/>
                        </a:lnSpc>
                        <a:spcBef>
                          <a:spcPts val="335"/>
                        </a:spcBef>
                      </a:pPr>
                      <a:r>
                        <a:rPr sz="1100" b="0" spc="-25" dirty="0">
                          <a:latin typeface="Arial" panose="020B0604020202020204" pitchFamily="34" charset="0"/>
                          <a:cs typeface="Arial" panose="020B0604020202020204" pitchFamily="34" charset="0"/>
                        </a:rPr>
                        <a:t>6.</a:t>
                      </a:r>
                      <a:r>
                        <a:rPr lang="en-GB" sz="1100" b="0" spc="-25" dirty="0">
                          <a:latin typeface="Arial" panose="020B0604020202020204" pitchFamily="34" charset="0"/>
                          <a:cs typeface="Arial" panose="020B0604020202020204" pitchFamily="34" charset="0"/>
                        </a:rPr>
                        <a:t>8</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35"/>
                        </a:spcBef>
                      </a:pPr>
                      <a:r>
                        <a:rPr sz="1100" b="0" spc="-25" dirty="0">
                          <a:solidFill>
                            <a:schemeClr val="tx1"/>
                          </a:solidFill>
                          <a:latin typeface="Arial" panose="020B0604020202020204" pitchFamily="34" charset="0"/>
                          <a:cs typeface="Arial" panose="020B0604020202020204" pitchFamily="34" charset="0"/>
                        </a:rPr>
                        <a:t>6.5</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35"/>
                        </a:spcBef>
                      </a:pPr>
                      <a:r>
                        <a:rPr sz="1100" b="0" spc="-25" dirty="0">
                          <a:solidFill>
                            <a:schemeClr val="tx1"/>
                          </a:solidFill>
                          <a:latin typeface="Arial" panose="020B0604020202020204" pitchFamily="34" charset="0"/>
                          <a:cs typeface="Arial" panose="020B0604020202020204" pitchFamily="34" charset="0"/>
                        </a:rPr>
                        <a:t>9.7</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1905" algn="ctr">
                        <a:lnSpc>
                          <a:spcPct val="100000"/>
                        </a:lnSpc>
                        <a:spcBef>
                          <a:spcPts val="335"/>
                        </a:spcBef>
                      </a:pPr>
                      <a:r>
                        <a:rPr lang="en-GB" sz="1100" b="0" spc="-20" dirty="0">
                          <a:solidFill>
                            <a:schemeClr val="tx1"/>
                          </a:solidFill>
                          <a:latin typeface="Arial" panose="020B0604020202020204" pitchFamily="34" charset="0"/>
                          <a:cs typeface="Arial" panose="020B0604020202020204" pitchFamily="34" charset="0"/>
                        </a:rPr>
                        <a:t>13.1</a:t>
                      </a:r>
                      <a:endParaRPr sz="1100" b="0" dirty="0">
                        <a:solidFill>
                          <a:schemeClr val="tx1"/>
                        </a:solidFill>
                        <a:latin typeface="Arial" panose="020B0604020202020204" pitchFamily="34" charset="0"/>
                        <a:cs typeface="Arial" panose="020B0604020202020204" pitchFamily="34" charset="0"/>
                      </a:endParaRPr>
                    </a:p>
                  </a:txBody>
                  <a:tcPr marL="0" marR="0" marT="46800" marB="46800"/>
                </a:tc>
                <a:tc>
                  <a:txBody>
                    <a:bodyPr/>
                    <a:lstStyle/>
                    <a:p>
                      <a:pPr algn="ctr">
                        <a:lnSpc>
                          <a:spcPct val="100000"/>
                        </a:lnSpc>
                        <a:spcBef>
                          <a:spcPts val="335"/>
                        </a:spcBef>
                      </a:pPr>
                      <a:r>
                        <a:rPr sz="1100" b="0" spc="-25" dirty="0">
                          <a:solidFill>
                            <a:schemeClr val="tx1"/>
                          </a:solidFill>
                          <a:latin typeface="Arial" panose="020B0604020202020204" pitchFamily="34" charset="0"/>
                          <a:cs typeface="Arial" panose="020B0604020202020204" pitchFamily="34" charset="0"/>
                        </a:rPr>
                        <a:t>9.1</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1270" algn="ctr">
                        <a:lnSpc>
                          <a:spcPct val="100000"/>
                        </a:lnSpc>
                        <a:spcBef>
                          <a:spcPts val="335"/>
                        </a:spcBef>
                      </a:pPr>
                      <a:r>
                        <a:rPr lang="en-GB" sz="1100" b="0" i="0" spc="-50" dirty="0">
                          <a:solidFill>
                            <a:schemeClr val="tx1"/>
                          </a:solidFill>
                          <a:latin typeface="Arial" panose="020B0604020202020204" pitchFamily="34" charset="0"/>
                          <a:cs typeface="Arial" panose="020B0604020202020204" pitchFamily="34" charset="0"/>
                        </a:rPr>
                        <a:t>–</a:t>
                      </a:r>
                      <a:endParaRPr sz="1100" b="0" i="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algn="ctr">
                        <a:lnSpc>
                          <a:spcPct val="100000"/>
                        </a:lnSpc>
                        <a:spcBef>
                          <a:spcPts val="335"/>
                        </a:spcBef>
                      </a:pPr>
                      <a:r>
                        <a:rPr sz="1100" b="0" spc="-25" dirty="0">
                          <a:latin typeface="Arial" panose="020B0604020202020204" pitchFamily="34" charset="0"/>
                          <a:cs typeface="Arial" panose="020B0604020202020204" pitchFamily="34" charset="0"/>
                        </a:rPr>
                        <a:t>8.2</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35"/>
                        </a:spcBef>
                      </a:pPr>
                      <a:r>
                        <a:rPr sz="1100" b="0" spc="-25" dirty="0">
                          <a:solidFill>
                            <a:schemeClr val="tx1"/>
                          </a:solidFill>
                          <a:latin typeface="Arial" panose="020B0604020202020204" pitchFamily="34" charset="0"/>
                          <a:cs typeface="Arial" panose="020B0604020202020204" pitchFamily="34" charset="0"/>
                        </a:rPr>
                        <a:t>8.1</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extLst>
                  <a:ext uri="{0D108BD9-81ED-4DB2-BD59-A6C34878D82A}">
                    <a16:rowId xmlns:a16="http://schemas.microsoft.com/office/drawing/2014/main" val="10004"/>
                  </a:ext>
                </a:extLst>
              </a:tr>
              <a:tr h="374557">
                <a:tc>
                  <a:txBody>
                    <a:bodyPr/>
                    <a:lstStyle/>
                    <a:p>
                      <a:pPr marL="91440" marR="408940">
                        <a:lnSpc>
                          <a:spcPct val="100000"/>
                        </a:lnSpc>
                        <a:spcBef>
                          <a:spcPts val="345"/>
                        </a:spcBef>
                      </a:pPr>
                      <a:r>
                        <a:rPr sz="1100" b="0" dirty="0">
                          <a:latin typeface="Arial" panose="020B0604020202020204" pitchFamily="34" charset="0"/>
                          <a:cs typeface="Arial" panose="020B0604020202020204" pitchFamily="34" charset="0"/>
                        </a:rPr>
                        <a:t>Grade</a:t>
                      </a:r>
                      <a:r>
                        <a:rPr sz="1100" b="0" spc="-35" dirty="0">
                          <a:latin typeface="Arial" panose="020B0604020202020204" pitchFamily="34" charset="0"/>
                          <a:cs typeface="Arial" panose="020B0604020202020204" pitchFamily="34" charset="0"/>
                        </a:rPr>
                        <a:t> </a:t>
                      </a:r>
                      <a:r>
                        <a:rPr sz="1100" b="0" spc="-10" dirty="0">
                          <a:latin typeface="Arial" panose="020B0604020202020204" pitchFamily="34" charset="0"/>
                          <a:cs typeface="Arial" panose="020B0604020202020204" pitchFamily="34" charset="0"/>
                        </a:rPr>
                        <a:t>3-</a:t>
                      </a:r>
                      <a:r>
                        <a:rPr sz="1100" b="0" spc="-50" dirty="0">
                          <a:latin typeface="Arial" panose="020B0604020202020204" pitchFamily="34" charset="0"/>
                          <a:cs typeface="Arial" panose="020B0604020202020204" pitchFamily="34" charset="0"/>
                        </a:rPr>
                        <a:t>4</a:t>
                      </a:r>
                      <a:r>
                        <a:rPr sz="1100" b="0" dirty="0">
                          <a:latin typeface="Arial" panose="020B0604020202020204" pitchFamily="34" charset="0"/>
                          <a:cs typeface="Arial" panose="020B0604020202020204" pitchFamily="34" charset="0"/>
                        </a:rPr>
                        <a:t> TRAE,</a:t>
                      </a:r>
                      <a:r>
                        <a:rPr sz="1100" b="0" spc="-35" dirty="0">
                          <a:latin typeface="Arial" panose="020B0604020202020204" pitchFamily="34" charset="0"/>
                          <a:cs typeface="Arial" panose="020B0604020202020204" pitchFamily="34" charset="0"/>
                        </a:rPr>
                        <a:t> </a:t>
                      </a:r>
                      <a:r>
                        <a:rPr sz="1100" b="0" spc="-50" dirty="0">
                          <a:latin typeface="Arial" panose="020B0604020202020204" pitchFamily="34" charset="0"/>
                          <a:cs typeface="Arial" panose="020B0604020202020204" pitchFamily="34" charset="0"/>
                        </a:rPr>
                        <a:t>%</a:t>
                      </a:r>
                      <a:endParaRPr sz="1100" b="0" dirty="0">
                        <a:latin typeface="Arial" panose="020B0604020202020204" pitchFamily="34" charset="0"/>
                        <a:cs typeface="Arial" panose="020B0604020202020204" pitchFamily="34" charset="0"/>
                      </a:endParaRPr>
                    </a:p>
                  </a:txBody>
                  <a:tcPr marL="0" marR="0" marT="46800" marB="46800"/>
                </a:tc>
                <a:tc>
                  <a:txBody>
                    <a:bodyPr/>
                    <a:lstStyle/>
                    <a:p>
                      <a:pPr algn="ctr">
                        <a:lnSpc>
                          <a:spcPct val="100000"/>
                        </a:lnSpc>
                        <a:spcBef>
                          <a:spcPts val="340"/>
                        </a:spcBef>
                      </a:pPr>
                      <a:r>
                        <a:rPr sz="1100" b="0" spc="-20" dirty="0">
                          <a:latin typeface="Arial" panose="020B0604020202020204" pitchFamily="34" charset="0"/>
                          <a:cs typeface="Arial" panose="020B0604020202020204" pitchFamily="34" charset="0"/>
                        </a:rPr>
                        <a:t>20.6</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40"/>
                        </a:spcBef>
                      </a:pPr>
                      <a:r>
                        <a:rPr lang="en-GB" sz="1100" b="0" spc="-20" dirty="0">
                          <a:solidFill>
                            <a:schemeClr val="tx1"/>
                          </a:solidFill>
                          <a:latin typeface="Arial" panose="020B0604020202020204" pitchFamily="34" charset="0"/>
                          <a:cs typeface="Arial" panose="020B0604020202020204" pitchFamily="34" charset="0"/>
                        </a:rPr>
                        <a:t>43</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40"/>
                        </a:spcBef>
                      </a:pPr>
                      <a:r>
                        <a:rPr sz="1100" b="0" spc="-20" dirty="0">
                          <a:solidFill>
                            <a:schemeClr val="tx1"/>
                          </a:solidFill>
                          <a:latin typeface="Arial" panose="020B0604020202020204" pitchFamily="34" charset="0"/>
                          <a:cs typeface="Arial" panose="020B0604020202020204" pitchFamily="34" charset="0"/>
                        </a:rPr>
                        <a:t>33.6</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algn="ctr">
                        <a:lnSpc>
                          <a:spcPct val="100000"/>
                        </a:lnSpc>
                        <a:spcBef>
                          <a:spcPts val="340"/>
                        </a:spcBef>
                      </a:pPr>
                      <a:r>
                        <a:rPr sz="1100" b="0" spc="-25" dirty="0">
                          <a:solidFill>
                            <a:schemeClr val="tx1"/>
                          </a:solidFill>
                          <a:latin typeface="Arial" panose="020B0604020202020204" pitchFamily="34" charset="0"/>
                          <a:cs typeface="Arial" panose="020B0604020202020204" pitchFamily="34" charset="0"/>
                        </a:rPr>
                        <a:t>1</a:t>
                      </a:r>
                      <a:r>
                        <a:rPr lang="en-GB" sz="1100" b="0" spc="-25" dirty="0">
                          <a:solidFill>
                            <a:schemeClr val="tx1"/>
                          </a:solidFill>
                          <a:latin typeface="Arial" panose="020B0604020202020204" pitchFamily="34" charset="0"/>
                          <a:cs typeface="Arial" panose="020B0604020202020204" pitchFamily="34" charset="0"/>
                        </a:rPr>
                        <a:t>8</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algn="ctr">
                        <a:lnSpc>
                          <a:spcPct val="100000"/>
                        </a:lnSpc>
                        <a:spcBef>
                          <a:spcPts val="340"/>
                        </a:spcBef>
                      </a:pPr>
                      <a:r>
                        <a:rPr sz="1100" b="0" spc="-20" dirty="0">
                          <a:solidFill>
                            <a:schemeClr val="tx1"/>
                          </a:solidFill>
                          <a:latin typeface="Arial" panose="020B0604020202020204" pitchFamily="34" charset="0"/>
                          <a:cs typeface="Arial" panose="020B0604020202020204" pitchFamily="34" charset="0"/>
                        </a:rPr>
                        <a:t>51.2</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40"/>
                        </a:spcBef>
                      </a:pPr>
                      <a:r>
                        <a:rPr sz="1100" b="0" i="0" spc="-25" dirty="0">
                          <a:solidFill>
                            <a:schemeClr val="tx1"/>
                          </a:solidFill>
                          <a:latin typeface="Arial" panose="020B0604020202020204" pitchFamily="34" charset="0"/>
                          <a:cs typeface="Arial" panose="020B0604020202020204" pitchFamily="34" charset="0"/>
                        </a:rPr>
                        <a:t>5.9</a:t>
                      </a:r>
                      <a:endParaRPr sz="1100" b="0" i="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algn="ctr">
                        <a:lnSpc>
                          <a:spcPct val="100000"/>
                        </a:lnSpc>
                        <a:spcBef>
                          <a:spcPts val="340"/>
                        </a:spcBef>
                      </a:pPr>
                      <a:r>
                        <a:rPr sz="1100" b="0" spc="-20" dirty="0">
                          <a:latin typeface="Arial" panose="020B0604020202020204" pitchFamily="34" charset="0"/>
                          <a:cs typeface="Arial" panose="020B0604020202020204" pitchFamily="34" charset="0"/>
                        </a:rPr>
                        <a:t>38.7</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2540" algn="ctr">
                        <a:lnSpc>
                          <a:spcPct val="100000"/>
                        </a:lnSpc>
                        <a:spcBef>
                          <a:spcPts val="340"/>
                        </a:spcBef>
                      </a:pPr>
                      <a:r>
                        <a:rPr sz="1100" b="0" spc="-50" dirty="0">
                          <a:solidFill>
                            <a:schemeClr val="tx1"/>
                          </a:solidFill>
                          <a:latin typeface="Arial" panose="020B0604020202020204" pitchFamily="34" charset="0"/>
                          <a:cs typeface="Arial" panose="020B0604020202020204" pitchFamily="34" charset="0"/>
                        </a:rPr>
                        <a:t>7</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extLst>
                  <a:ext uri="{0D108BD9-81ED-4DB2-BD59-A6C34878D82A}">
                    <a16:rowId xmlns:a16="http://schemas.microsoft.com/office/drawing/2014/main" val="10005"/>
                  </a:ext>
                </a:extLst>
              </a:tr>
              <a:tr h="313340">
                <a:tc>
                  <a:txBody>
                    <a:bodyPr/>
                    <a:lstStyle/>
                    <a:p>
                      <a:pPr marL="91440" marR="193040">
                        <a:lnSpc>
                          <a:spcPct val="100000"/>
                        </a:lnSpc>
                        <a:spcBef>
                          <a:spcPts val="345"/>
                        </a:spcBef>
                      </a:pPr>
                      <a:r>
                        <a:rPr sz="1100" dirty="0">
                          <a:latin typeface="Arial" panose="020B0604020202020204" pitchFamily="34" charset="0"/>
                          <a:cs typeface="Arial" panose="020B0604020202020204" pitchFamily="34" charset="0"/>
                        </a:rPr>
                        <a:t>Dose</a:t>
                      </a:r>
                      <a:r>
                        <a:rPr sz="1100" spc="-20" dirty="0">
                          <a:latin typeface="Arial" panose="020B0604020202020204" pitchFamily="34" charset="0"/>
                          <a:cs typeface="Arial" panose="020B0604020202020204" pitchFamily="34" charset="0"/>
                        </a:rPr>
                        <a:t> </a:t>
                      </a:r>
                      <a:r>
                        <a:rPr sz="1100" spc="-10" dirty="0">
                          <a:latin typeface="Arial" panose="020B0604020202020204" pitchFamily="34" charset="0"/>
                          <a:cs typeface="Arial" panose="020B0604020202020204" pitchFamily="34" charset="0"/>
                        </a:rPr>
                        <a:t>reduction </a:t>
                      </a:r>
                      <a:r>
                        <a:rPr sz="1100" dirty="0">
                          <a:latin typeface="Arial" panose="020B0604020202020204" pitchFamily="34" charset="0"/>
                          <a:cs typeface="Arial" panose="020B0604020202020204" pitchFamily="34" charset="0"/>
                        </a:rPr>
                        <a:t>for</a:t>
                      </a:r>
                      <a:r>
                        <a:rPr sz="1100" spc="-10" dirty="0">
                          <a:latin typeface="Arial" panose="020B0604020202020204" pitchFamily="34" charset="0"/>
                          <a:cs typeface="Arial" panose="020B0604020202020204" pitchFamily="34" charset="0"/>
                        </a:rPr>
                        <a:t> </a:t>
                      </a:r>
                      <a:r>
                        <a:rPr sz="1100" spc="-20" dirty="0">
                          <a:latin typeface="Arial" panose="020B0604020202020204" pitchFamily="34" charset="0"/>
                          <a:cs typeface="Arial" panose="020B0604020202020204" pitchFamily="34" charset="0"/>
                        </a:rPr>
                        <a:t>TRAE</a:t>
                      </a:r>
                      <a:r>
                        <a:rPr lang="en-GB" sz="1100" spc="-20" dirty="0">
                          <a:latin typeface="Arial" panose="020B0604020202020204" pitchFamily="34" charset="0"/>
                          <a:cs typeface="Arial" panose="020B0604020202020204" pitchFamily="34" charset="0"/>
                        </a:rPr>
                        <a:t>, %</a:t>
                      </a:r>
                      <a:endParaRPr sz="1100" dirty="0">
                        <a:latin typeface="Arial" panose="020B0604020202020204" pitchFamily="34" charset="0"/>
                        <a:cs typeface="Arial" panose="020B0604020202020204" pitchFamily="34" charset="0"/>
                      </a:endParaRPr>
                    </a:p>
                  </a:txBody>
                  <a:tcPr marL="0" marR="0" marT="46800" marB="46800"/>
                </a:tc>
                <a:tc>
                  <a:txBody>
                    <a:bodyPr/>
                    <a:lstStyle/>
                    <a:p>
                      <a:pPr algn="ctr">
                        <a:lnSpc>
                          <a:spcPct val="100000"/>
                        </a:lnSpc>
                        <a:spcBef>
                          <a:spcPts val="340"/>
                        </a:spcBef>
                      </a:pPr>
                      <a:r>
                        <a:rPr lang="en-GB" sz="1100" b="0" spc="-50" dirty="0">
                          <a:latin typeface="Arial" panose="020B0604020202020204" pitchFamily="34" charset="0"/>
                          <a:cs typeface="Arial" panose="020B0604020202020204" pitchFamily="34" charset="0"/>
                        </a:rPr>
                        <a:t>–</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40"/>
                        </a:spcBef>
                      </a:pPr>
                      <a:r>
                        <a:rPr lang="en-GB" sz="1100" b="0" spc="-20" dirty="0">
                          <a:solidFill>
                            <a:schemeClr val="tx1"/>
                          </a:solidFill>
                          <a:latin typeface="Arial" panose="020B0604020202020204" pitchFamily="34" charset="0"/>
                          <a:cs typeface="Arial" panose="020B0604020202020204" pitchFamily="34" charset="0"/>
                        </a:rPr>
                        <a:t>52</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40"/>
                        </a:spcBef>
                      </a:pPr>
                      <a:r>
                        <a:rPr sz="1100" b="0" spc="-25" dirty="0">
                          <a:solidFill>
                            <a:schemeClr val="tx1"/>
                          </a:solidFill>
                          <a:latin typeface="Arial" panose="020B0604020202020204" pitchFamily="34" charset="0"/>
                          <a:cs typeface="Arial" panose="020B0604020202020204" pitchFamily="34" charset="0"/>
                        </a:rPr>
                        <a:t>6.9</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algn="ctr">
                        <a:lnSpc>
                          <a:spcPct val="100000"/>
                        </a:lnSpc>
                        <a:spcBef>
                          <a:spcPts val="340"/>
                        </a:spcBef>
                      </a:pPr>
                      <a:r>
                        <a:rPr lang="en-GB" sz="1100" spc="-25" dirty="0">
                          <a:latin typeface="Arial" panose="020B0604020202020204" pitchFamily="34" charset="0"/>
                          <a:cs typeface="Arial" panose="020B0604020202020204" pitchFamily="34" charset="0"/>
                        </a:rPr>
                        <a:t>14</a:t>
                      </a:r>
                      <a:endParaRPr sz="1100" dirty="0">
                        <a:latin typeface="Arial" panose="020B0604020202020204" pitchFamily="34" charset="0"/>
                        <a:cs typeface="Arial" panose="020B0604020202020204" pitchFamily="34" charset="0"/>
                      </a:endParaRPr>
                    </a:p>
                  </a:txBody>
                  <a:tcPr marL="0" marR="0" marT="46800" marB="46800" anchor="ctr"/>
                </a:tc>
                <a:tc>
                  <a:txBody>
                    <a:bodyPr/>
                    <a:lstStyle/>
                    <a:p>
                      <a:pPr algn="ctr">
                        <a:lnSpc>
                          <a:spcPct val="100000"/>
                        </a:lnSpc>
                        <a:spcBef>
                          <a:spcPts val="340"/>
                        </a:spcBef>
                      </a:pPr>
                      <a:r>
                        <a:rPr sz="1100" b="0" spc="-20" dirty="0">
                          <a:solidFill>
                            <a:schemeClr val="tx1"/>
                          </a:solidFill>
                          <a:latin typeface="Arial" panose="020B0604020202020204" pitchFamily="34" charset="0"/>
                          <a:cs typeface="Arial" panose="020B0604020202020204" pitchFamily="34" charset="0"/>
                        </a:rPr>
                        <a:t>30.1</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40"/>
                        </a:spcBef>
                      </a:pPr>
                      <a:r>
                        <a:rPr sz="1100" b="0" i="0" spc="-25" dirty="0">
                          <a:solidFill>
                            <a:schemeClr val="tx1"/>
                          </a:solidFill>
                          <a:latin typeface="Arial" panose="020B0604020202020204" pitchFamily="34" charset="0"/>
                          <a:cs typeface="Arial" panose="020B0604020202020204" pitchFamily="34" charset="0"/>
                        </a:rPr>
                        <a:t>2.9</a:t>
                      </a:r>
                      <a:endParaRPr sz="1100" b="0" i="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1270" algn="ctr">
                        <a:lnSpc>
                          <a:spcPct val="100000"/>
                        </a:lnSpc>
                        <a:spcBef>
                          <a:spcPts val="340"/>
                        </a:spcBef>
                      </a:pPr>
                      <a:r>
                        <a:rPr lang="en-GB" sz="1100" b="0" spc="-50" dirty="0">
                          <a:latin typeface="Arial" panose="020B0604020202020204" pitchFamily="34" charset="0"/>
                          <a:cs typeface="Arial" panose="020B0604020202020204" pitchFamily="34" charset="0"/>
                        </a:rPr>
                        <a:t>–</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2540" algn="ctr">
                        <a:lnSpc>
                          <a:spcPct val="100000"/>
                        </a:lnSpc>
                        <a:spcBef>
                          <a:spcPts val="340"/>
                        </a:spcBef>
                      </a:pPr>
                      <a:r>
                        <a:rPr sz="1100" b="0" spc="-50" dirty="0">
                          <a:solidFill>
                            <a:schemeClr val="tx1"/>
                          </a:solidFill>
                          <a:latin typeface="Arial" panose="020B0604020202020204" pitchFamily="34" charset="0"/>
                          <a:cs typeface="Arial" panose="020B0604020202020204" pitchFamily="34" charset="0"/>
                        </a:rPr>
                        <a:t>5</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extLst>
                  <a:ext uri="{0D108BD9-81ED-4DB2-BD59-A6C34878D82A}">
                    <a16:rowId xmlns:a16="http://schemas.microsoft.com/office/drawing/2014/main" val="10006"/>
                  </a:ext>
                </a:extLst>
              </a:tr>
              <a:tr h="313340">
                <a:tc>
                  <a:txBody>
                    <a:bodyPr/>
                    <a:lstStyle/>
                    <a:p>
                      <a:pPr marL="91440">
                        <a:lnSpc>
                          <a:spcPct val="100000"/>
                        </a:lnSpc>
                        <a:spcBef>
                          <a:spcPts val="350"/>
                        </a:spcBef>
                      </a:pPr>
                      <a:r>
                        <a:rPr sz="1100" dirty="0">
                          <a:latin typeface="Arial" panose="020B0604020202020204" pitchFamily="34" charset="0"/>
                          <a:cs typeface="Arial" panose="020B0604020202020204" pitchFamily="34" charset="0"/>
                        </a:rPr>
                        <a:t>Dose</a:t>
                      </a:r>
                      <a:r>
                        <a:rPr sz="1100" spc="-20" dirty="0">
                          <a:latin typeface="Arial" panose="020B0604020202020204" pitchFamily="34" charset="0"/>
                          <a:cs typeface="Arial" panose="020B0604020202020204" pitchFamily="34" charset="0"/>
                        </a:rPr>
                        <a:t> </a:t>
                      </a:r>
                      <a:r>
                        <a:rPr lang="en-GB" sz="1100" spc="-20" dirty="0">
                          <a:latin typeface="Arial" panose="020B0604020202020204" pitchFamily="34" charset="0"/>
                          <a:cs typeface="Arial" panose="020B0604020202020204" pitchFamily="34" charset="0"/>
                        </a:rPr>
                        <a:t>modification/</a:t>
                      </a:r>
                    </a:p>
                    <a:p>
                      <a:pPr marL="91440">
                        <a:lnSpc>
                          <a:spcPct val="100000"/>
                        </a:lnSpc>
                        <a:spcBef>
                          <a:spcPts val="350"/>
                        </a:spcBef>
                      </a:pPr>
                      <a:r>
                        <a:rPr lang="en-GB" sz="1100" spc="-20" dirty="0">
                          <a:latin typeface="Arial" panose="020B0604020202020204" pitchFamily="34" charset="0"/>
                          <a:cs typeface="Arial" panose="020B0604020202020204" pitchFamily="34" charset="0"/>
                        </a:rPr>
                        <a:t>Interruption, %</a:t>
                      </a:r>
                      <a:endParaRPr sz="1100" dirty="0">
                        <a:latin typeface="Arial" panose="020B0604020202020204" pitchFamily="34" charset="0"/>
                        <a:cs typeface="Arial" panose="020B0604020202020204" pitchFamily="34" charset="0"/>
                      </a:endParaRPr>
                    </a:p>
                  </a:txBody>
                  <a:tcPr marL="0" marR="0" marT="46800" marB="46800"/>
                </a:tc>
                <a:tc>
                  <a:txBody>
                    <a:bodyPr/>
                    <a:lstStyle/>
                    <a:p>
                      <a:pPr algn="ctr">
                        <a:lnSpc>
                          <a:spcPct val="100000"/>
                        </a:lnSpc>
                        <a:spcBef>
                          <a:spcPts val="340"/>
                        </a:spcBef>
                      </a:pPr>
                      <a:r>
                        <a:rPr sz="1100" b="0" spc="-20" dirty="0">
                          <a:latin typeface="Arial" panose="020B0604020202020204" pitchFamily="34" charset="0"/>
                          <a:cs typeface="Arial" panose="020B0604020202020204" pitchFamily="34" charset="0"/>
                        </a:rPr>
                        <a:t>22.2</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40"/>
                        </a:spcBef>
                      </a:pPr>
                      <a:r>
                        <a:rPr lang="en-GB" sz="1100" b="0" spc="-20" dirty="0">
                          <a:solidFill>
                            <a:schemeClr val="tx1"/>
                          </a:solidFill>
                          <a:latin typeface="Arial" panose="020B0604020202020204" pitchFamily="34" charset="0"/>
                          <a:cs typeface="Arial" panose="020B0604020202020204" pitchFamily="34" charset="0"/>
                        </a:rPr>
                        <a:t>61</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40"/>
                        </a:spcBef>
                      </a:pPr>
                      <a:r>
                        <a:rPr sz="1100" b="0" spc="-20" dirty="0">
                          <a:solidFill>
                            <a:schemeClr val="tx1"/>
                          </a:solidFill>
                          <a:latin typeface="Arial" panose="020B0604020202020204" pitchFamily="34" charset="0"/>
                          <a:cs typeface="Arial" panose="020B0604020202020204" pitchFamily="34" charset="0"/>
                        </a:rPr>
                        <a:t>33.6</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algn="ctr">
                        <a:lnSpc>
                          <a:spcPct val="100000"/>
                        </a:lnSpc>
                        <a:spcBef>
                          <a:spcPts val="340"/>
                        </a:spcBef>
                      </a:pPr>
                      <a:r>
                        <a:rPr lang="en-GB" sz="1100" spc="-25" dirty="0">
                          <a:latin typeface="Arial" panose="020B0604020202020204" pitchFamily="34" charset="0"/>
                          <a:cs typeface="Arial" panose="020B0604020202020204" pitchFamily="34" charset="0"/>
                        </a:rPr>
                        <a:t>50</a:t>
                      </a:r>
                      <a:endParaRPr sz="1100" dirty="0">
                        <a:latin typeface="Arial" panose="020B0604020202020204" pitchFamily="34" charset="0"/>
                        <a:cs typeface="Arial" panose="020B0604020202020204" pitchFamily="34" charset="0"/>
                      </a:endParaRPr>
                    </a:p>
                  </a:txBody>
                  <a:tcPr marL="0" marR="0" marT="46800" marB="46800" anchor="ctr"/>
                </a:tc>
                <a:tc>
                  <a:txBody>
                    <a:bodyPr/>
                    <a:lstStyle/>
                    <a:p>
                      <a:pPr algn="ctr">
                        <a:lnSpc>
                          <a:spcPct val="100000"/>
                        </a:lnSpc>
                        <a:spcBef>
                          <a:spcPts val="340"/>
                        </a:spcBef>
                      </a:pPr>
                      <a:r>
                        <a:rPr sz="1100" b="0" spc="-20" dirty="0">
                          <a:solidFill>
                            <a:schemeClr val="tx1"/>
                          </a:solidFill>
                          <a:latin typeface="Arial" panose="020B0604020202020204" pitchFamily="34" charset="0"/>
                          <a:cs typeface="Arial" panose="020B0604020202020204" pitchFamily="34" charset="0"/>
                        </a:rPr>
                        <a:t>41.5</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1270" algn="ctr">
                        <a:lnSpc>
                          <a:spcPct val="100000"/>
                        </a:lnSpc>
                        <a:spcBef>
                          <a:spcPts val="340"/>
                        </a:spcBef>
                      </a:pPr>
                      <a:r>
                        <a:rPr lang="en-GB" sz="1100" b="0" i="0" spc="-50" dirty="0">
                          <a:solidFill>
                            <a:schemeClr val="tx1"/>
                          </a:solidFill>
                          <a:latin typeface="Arial" panose="020B0604020202020204" pitchFamily="34" charset="0"/>
                          <a:cs typeface="Arial" panose="020B0604020202020204" pitchFamily="34" charset="0"/>
                        </a:rPr>
                        <a:t>–</a:t>
                      </a:r>
                      <a:endParaRPr sz="1100" b="0" i="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1270" algn="ctr">
                        <a:lnSpc>
                          <a:spcPct val="100000"/>
                        </a:lnSpc>
                        <a:spcBef>
                          <a:spcPts val="340"/>
                        </a:spcBef>
                      </a:pPr>
                      <a:r>
                        <a:rPr lang="en-GB" sz="1100" b="0" spc="-50" dirty="0">
                          <a:latin typeface="Arial" panose="020B0604020202020204" pitchFamily="34" charset="0"/>
                          <a:cs typeface="Arial" panose="020B0604020202020204" pitchFamily="34" charset="0"/>
                        </a:rPr>
                        <a:t>–</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2540" algn="ctr">
                        <a:lnSpc>
                          <a:spcPct val="100000"/>
                        </a:lnSpc>
                        <a:spcBef>
                          <a:spcPts val="340"/>
                        </a:spcBef>
                      </a:pPr>
                      <a:r>
                        <a:rPr sz="1100" b="0" spc="-25" dirty="0">
                          <a:solidFill>
                            <a:schemeClr val="tx1"/>
                          </a:solidFill>
                          <a:latin typeface="Arial" panose="020B0604020202020204" pitchFamily="34" charset="0"/>
                          <a:cs typeface="Arial" panose="020B0604020202020204" pitchFamily="34" charset="0"/>
                        </a:rPr>
                        <a:t>13</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extLst>
                  <a:ext uri="{0D108BD9-81ED-4DB2-BD59-A6C34878D82A}">
                    <a16:rowId xmlns:a16="http://schemas.microsoft.com/office/drawing/2014/main" val="10007"/>
                  </a:ext>
                </a:extLst>
              </a:tr>
              <a:tr h="282758">
                <a:tc>
                  <a:txBody>
                    <a:bodyPr/>
                    <a:lstStyle/>
                    <a:p>
                      <a:pPr marL="91440" marR="141605">
                        <a:lnSpc>
                          <a:spcPct val="100000"/>
                        </a:lnSpc>
                        <a:spcBef>
                          <a:spcPts val="350"/>
                        </a:spcBef>
                      </a:pPr>
                      <a:r>
                        <a:rPr sz="1100" spc="-10" dirty="0">
                          <a:latin typeface="Arial" panose="020B0604020202020204" pitchFamily="34" charset="0"/>
                          <a:cs typeface="Arial" panose="020B0604020202020204" pitchFamily="34" charset="0"/>
                        </a:rPr>
                        <a:t>Discontinued</a:t>
                      </a:r>
                      <a:r>
                        <a:rPr sz="1100" spc="55" dirty="0">
                          <a:latin typeface="Arial" panose="020B0604020202020204" pitchFamily="34" charset="0"/>
                          <a:cs typeface="Arial" panose="020B0604020202020204" pitchFamily="34" charset="0"/>
                        </a:rPr>
                        <a:t> </a:t>
                      </a:r>
                      <a:r>
                        <a:rPr sz="1100" spc="-25" dirty="0">
                          <a:latin typeface="Arial" panose="020B0604020202020204" pitchFamily="34" charset="0"/>
                          <a:cs typeface="Arial" panose="020B0604020202020204" pitchFamily="34" charset="0"/>
                        </a:rPr>
                        <a:t>for</a:t>
                      </a:r>
                      <a:r>
                        <a:rPr sz="1100" spc="-20" dirty="0">
                          <a:latin typeface="Arial" panose="020B0604020202020204" pitchFamily="34" charset="0"/>
                          <a:cs typeface="Arial" panose="020B0604020202020204" pitchFamily="34" charset="0"/>
                        </a:rPr>
                        <a:t> TRAE</a:t>
                      </a:r>
                      <a:r>
                        <a:rPr lang="en-GB" sz="1100" spc="-20" dirty="0">
                          <a:latin typeface="Arial" panose="020B0604020202020204" pitchFamily="34" charset="0"/>
                          <a:cs typeface="Arial" panose="020B0604020202020204" pitchFamily="34" charset="0"/>
                        </a:rPr>
                        <a:t>, %</a:t>
                      </a:r>
                      <a:endParaRPr sz="1100" dirty="0">
                        <a:latin typeface="Arial" panose="020B0604020202020204" pitchFamily="34" charset="0"/>
                        <a:cs typeface="Arial" panose="020B0604020202020204" pitchFamily="34" charset="0"/>
                      </a:endParaRPr>
                    </a:p>
                  </a:txBody>
                  <a:tcPr marL="0" marR="0" marT="46800" marB="46800"/>
                </a:tc>
                <a:tc>
                  <a:txBody>
                    <a:bodyPr/>
                    <a:lstStyle/>
                    <a:p>
                      <a:pPr algn="ctr">
                        <a:lnSpc>
                          <a:spcPct val="100000"/>
                        </a:lnSpc>
                        <a:spcBef>
                          <a:spcPts val="340"/>
                        </a:spcBef>
                      </a:pPr>
                      <a:r>
                        <a:rPr sz="1100" b="0" spc="-25" dirty="0">
                          <a:latin typeface="Arial" panose="020B0604020202020204" pitchFamily="34" charset="0"/>
                          <a:cs typeface="Arial" panose="020B0604020202020204" pitchFamily="34" charset="0"/>
                        </a:rPr>
                        <a:t>7.</a:t>
                      </a:r>
                      <a:r>
                        <a:rPr lang="en-GB" sz="1100" b="0" spc="-25" dirty="0">
                          <a:latin typeface="Arial" panose="020B0604020202020204" pitchFamily="34" charset="0"/>
                          <a:cs typeface="Arial" panose="020B0604020202020204" pitchFamily="34" charset="0"/>
                        </a:rPr>
                        <a:t>1</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40"/>
                        </a:spcBef>
                      </a:pPr>
                      <a:r>
                        <a:rPr lang="en-GB" sz="1100" b="0" spc="-25" dirty="0">
                          <a:solidFill>
                            <a:schemeClr val="tx1"/>
                          </a:solidFill>
                          <a:latin typeface="Arial" panose="020B0604020202020204" pitchFamily="34" charset="0"/>
                          <a:cs typeface="Arial" panose="020B0604020202020204" pitchFamily="34" charset="0"/>
                        </a:rPr>
                        <a:t>7</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40"/>
                        </a:spcBef>
                      </a:pPr>
                      <a:r>
                        <a:rPr sz="1100" b="0" spc="-25" dirty="0">
                          <a:solidFill>
                            <a:schemeClr val="tx1"/>
                          </a:solidFill>
                          <a:latin typeface="Arial" panose="020B0604020202020204" pitchFamily="34" charset="0"/>
                          <a:cs typeface="Arial" panose="020B0604020202020204" pitchFamily="34" charset="0"/>
                        </a:rPr>
                        <a:t>6.0</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635" algn="ctr">
                        <a:lnSpc>
                          <a:spcPct val="100000"/>
                        </a:lnSpc>
                        <a:spcBef>
                          <a:spcPts val="340"/>
                        </a:spcBef>
                      </a:pPr>
                      <a:r>
                        <a:rPr lang="en-GB" sz="1100" spc="-50" dirty="0">
                          <a:latin typeface="Arial" panose="020B0604020202020204" pitchFamily="34" charset="0"/>
                          <a:cs typeface="Arial" panose="020B0604020202020204" pitchFamily="34" charset="0"/>
                        </a:rPr>
                        <a:t>3</a:t>
                      </a:r>
                      <a:endParaRPr sz="1100" dirty="0">
                        <a:latin typeface="Arial" panose="020B0604020202020204" pitchFamily="34" charset="0"/>
                        <a:cs typeface="Arial" panose="020B0604020202020204" pitchFamily="34" charset="0"/>
                      </a:endParaRPr>
                    </a:p>
                  </a:txBody>
                  <a:tcPr marL="0" marR="0" marT="46800" marB="46800" anchor="ctr"/>
                </a:tc>
                <a:tc>
                  <a:txBody>
                    <a:bodyPr/>
                    <a:lstStyle/>
                    <a:p>
                      <a:pPr marL="1905" algn="ctr">
                        <a:lnSpc>
                          <a:spcPct val="100000"/>
                        </a:lnSpc>
                        <a:spcBef>
                          <a:spcPts val="340"/>
                        </a:spcBef>
                      </a:pPr>
                      <a:r>
                        <a:rPr sz="1100" b="0" spc="-50" dirty="0">
                          <a:solidFill>
                            <a:schemeClr val="tx1"/>
                          </a:solidFill>
                          <a:latin typeface="Arial" panose="020B0604020202020204" pitchFamily="34" charset="0"/>
                          <a:cs typeface="Arial" panose="020B0604020202020204" pitchFamily="34" charset="0"/>
                        </a:rPr>
                        <a:t>0</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marL="1270" algn="ctr">
                        <a:lnSpc>
                          <a:spcPct val="100000"/>
                        </a:lnSpc>
                        <a:spcBef>
                          <a:spcPts val="340"/>
                        </a:spcBef>
                      </a:pPr>
                      <a:r>
                        <a:rPr lang="en-GB" sz="1100" b="0" i="0" spc="-50" dirty="0">
                          <a:solidFill>
                            <a:schemeClr val="tx1"/>
                          </a:solidFill>
                          <a:latin typeface="Arial" panose="020B0604020202020204" pitchFamily="34" charset="0"/>
                          <a:cs typeface="Arial" panose="020B0604020202020204" pitchFamily="34" charset="0"/>
                        </a:rPr>
                        <a:t>–</a:t>
                      </a:r>
                      <a:endParaRPr sz="1100" b="0" i="0" dirty="0">
                        <a:solidFill>
                          <a:schemeClr val="tx1"/>
                        </a:solidFill>
                        <a:latin typeface="Arial" panose="020B0604020202020204" pitchFamily="34" charset="0"/>
                        <a:cs typeface="Arial" panose="020B0604020202020204" pitchFamily="34" charset="0"/>
                      </a:endParaRPr>
                    </a:p>
                  </a:txBody>
                  <a:tcPr marL="0" marR="0" marT="46800" marB="46800" anchor="ctr"/>
                </a:tc>
                <a:tc>
                  <a:txBody>
                    <a:bodyPr/>
                    <a:lstStyle/>
                    <a:p>
                      <a:pPr algn="ctr">
                        <a:lnSpc>
                          <a:spcPct val="100000"/>
                        </a:lnSpc>
                        <a:spcBef>
                          <a:spcPts val="340"/>
                        </a:spcBef>
                      </a:pPr>
                      <a:r>
                        <a:rPr sz="1100" b="0" spc="-25" dirty="0">
                          <a:latin typeface="Arial" panose="020B0604020202020204" pitchFamily="34" charset="0"/>
                          <a:cs typeface="Arial" panose="020B0604020202020204" pitchFamily="34" charset="0"/>
                        </a:rPr>
                        <a:t>5.0</a:t>
                      </a:r>
                      <a:endParaRPr sz="1100" b="0" dirty="0">
                        <a:latin typeface="Arial" panose="020B0604020202020204" pitchFamily="34" charset="0"/>
                        <a:cs typeface="Arial" panose="020B0604020202020204" pitchFamily="34" charset="0"/>
                      </a:endParaRPr>
                    </a:p>
                  </a:txBody>
                  <a:tcPr marL="0" marR="0" marT="46800" marB="46800" anchor="ctr"/>
                </a:tc>
                <a:tc>
                  <a:txBody>
                    <a:bodyPr/>
                    <a:lstStyle/>
                    <a:p>
                      <a:pPr marL="2540" algn="ctr">
                        <a:lnSpc>
                          <a:spcPct val="100000"/>
                        </a:lnSpc>
                        <a:spcBef>
                          <a:spcPts val="340"/>
                        </a:spcBef>
                      </a:pPr>
                      <a:r>
                        <a:rPr sz="1100" b="0" spc="-50" dirty="0">
                          <a:solidFill>
                            <a:schemeClr val="tx1"/>
                          </a:solidFill>
                          <a:latin typeface="Arial" panose="020B0604020202020204" pitchFamily="34" charset="0"/>
                          <a:cs typeface="Arial" panose="020B0604020202020204" pitchFamily="34" charset="0"/>
                        </a:rPr>
                        <a:t>1</a:t>
                      </a:r>
                      <a:endParaRPr sz="1100" b="0" dirty="0">
                        <a:solidFill>
                          <a:schemeClr val="tx1"/>
                        </a:solidFill>
                        <a:latin typeface="Arial" panose="020B0604020202020204" pitchFamily="34" charset="0"/>
                        <a:cs typeface="Arial" panose="020B0604020202020204" pitchFamily="34" charset="0"/>
                      </a:endParaRPr>
                    </a:p>
                  </a:txBody>
                  <a:tcPr marL="0" marR="0" marT="46800" marB="46800" anchor="ctr"/>
                </a:tc>
                <a:extLst>
                  <a:ext uri="{0D108BD9-81ED-4DB2-BD59-A6C34878D82A}">
                    <a16:rowId xmlns:a16="http://schemas.microsoft.com/office/drawing/2014/main" val="10008"/>
                  </a:ext>
                </a:extLst>
              </a:tr>
            </a:tbl>
          </a:graphicData>
        </a:graphic>
      </p:graphicFrame>
      <p:sp>
        <p:nvSpPr>
          <p:cNvPr id="11" name="Frame 10">
            <a:extLst>
              <a:ext uri="{FF2B5EF4-FFF2-40B4-BE49-F238E27FC236}">
                <a16:creationId xmlns:a16="http://schemas.microsoft.com/office/drawing/2014/main" id="{19923F02-2BD0-36BC-36D4-8F0F012EE3F2}"/>
              </a:ext>
            </a:extLst>
          </p:cNvPr>
          <p:cNvSpPr/>
          <p:nvPr/>
        </p:nvSpPr>
        <p:spPr>
          <a:xfrm>
            <a:off x="5303912" y="980728"/>
            <a:ext cx="1440160" cy="4078360"/>
          </a:xfrm>
          <a:prstGeom prst="frame">
            <a:avLst>
              <a:gd name="adj1" fmla="val 491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00000"/>
              </a:solidFill>
              <a:highlight>
                <a:srgbClr val="800000"/>
              </a:highlight>
            </a:endParaRPr>
          </a:p>
        </p:txBody>
      </p:sp>
      <p:sp>
        <p:nvSpPr>
          <p:cNvPr id="9" name="Title 8">
            <a:extLst>
              <a:ext uri="{FF2B5EF4-FFF2-40B4-BE49-F238E27FC236}">
                <a16:creationId xmlns:a16="http://schemas.microsoft.com/office/drawing/2014/main" id="{B233622A-2B46-472A-46C9-06DA6AB8B420}"/>
              </a:ext>
            </a:extLst>
          </p:cNvPr>
          <p:cNvSpPr>
            <a:spLocks noGrp="1"/>
          </p:cNvSpPr>
          <p:nvPr>
            <p:ph type="title"/>
          </p:nvPr>
        </p:nvSpPr>
        <p:spPr>
          <a:xfrm>
            <a:off x="619125" y="258763"/>
            <a:ext cx="11237515" cy="865187"/>
          </a:xfrm>
        </p:spPr>
        <p:txBody>
          <a:bodyPr>
            <a:normAutofit/>
          </a:bodyPr>
          <a:lstStyle/>
          <a:p>
            <a:r>
              <a:rPr lang="en-GB" dirty="0"/>
              <a:t>KRAS</a:t>
            </a:r>
            <a:r>
              <a:rPr lang="en-GB" baseline="30000" dirty="0"/>
              <a:t>G12C</a:t>
            </a:r>
            <a:r>
              <a:rPr lang="en-GB" dirty="0"/>
              <a:t> allele specific inhibitors – single arm studies</a:t>
            </a:r>
          </a:p>
        </p:txBody>
      </p:sp>
      <p:sp>
        <p:nvSpPr>
          <p:cNvPr id="7" name="Slide Number Placeholder 6">
            <a:extLst>
              <a:ext uri="{FF2B5EF4-FFF2-40B4-BE49-F238E27FC236}">
                <a16:creationId xmlns:a16="http://schemas.microsoft.com/office/drawing/2014/main" id="{BF115DB2-7FE3-9BF5-A33B-3FE8CCF814F0}"/>
              </a:ext>
            </a:extLst>
          </p:cNvPr>
          <p:cNvSpPr>
            <a:spLocks noGrp="1"/>
          </p:cNvSpPr>
          <p:nvPr>
            <p:ph type="sldNum" sz="quarter" idx="4"/>
          </p:nvPr>
        </p:nvSpPr>
        <p:spPr>
          <a:xfrm>
            <a:off x="10800523" y="6428359"/>
            <a:ext cx="781877" cy="365125"/>
          </a:xfrm>
        </p:spPr>
        <p:txBody>
          <a:bodyPr/>
          <a:lstStyle/>
          <a:p>
            <a:fld id="{744321BC-6B8C-A142-A07B-D86579F389EE}" type="slidenum">
              <a:rPr lang="en-GB" smtClean="0"/>
              <a:pPr/>
              <a:t>11</a:t>
            </a:fld>
            <a:endParaRPr lang="en-GB" dirty="0"/>
          </a:p>
        </p:txBody>
      </p:sp>
      <p:sp>
        <p:nvSpPr>
          <p:cNvPr id="15" name="Content Placeholder 14">
            <a:extLst>
              <a:ext uri="{FF2B5EF4-FFF2-40B4-BE49-F238E27FC236}">
                <a16:creationId xmlns:a16="http://schemas.microsoft.com/office/drawing/2014/main" id="{9D272309-6A7A-9242-9481-0CEA2C4311A5}"/>
              </a:ext>
            </a:extLst>
          </p:cNvPr>
          <p:cNvSpPr>
            <a:spLocks noGrp="1"/>
          </p:cNvSpPr>
          <p:nvPr>
            <p:ph sz="quarter" idx="15"/>
          </p:nvPr>
        </p:nvSpPr>
        <p:spPr>
          <a:xfrm>
            <a:off x="620183" y="6356351"/>
            <a:ext cx="10180339" cy="365125"/>
          </a:xfrm>
        </p:spPr>
        <p:txBody>
          <a:bodyPr anchor="b" anchorCtr="0"/>
          <a:lstStyle/>
          <a:p>
            <a:r>
              <a:rPr lang="en-GB" sz="1100" baseline="30000" dirty="0" err="1">
                <a:solidFill>
                  <a:schemeClr val="tx2"/>
                </a:solidFill>
              </a:rPr>
              <a:t>a</a:t>
            </a:r>
            <a:r>
              <a:rPr lang="en-GB" sz="1100" dirty="0" err="1">
                <a:solidFill>
                  <a:schemeClr val="tx2"/>
                </a:solidFill>
              </a:rPr>
              <a:t>NSCLC</a:t>
            </a:r>
            <a:r>
              <a:rPr lang="en-GB" sz="1100" dirty="0">
                <a:solidFill>
                  <a:schemeClr val="tx2"/>
                </a:solidFill>
              </a:rPr>
              <a:t> cohort for efficacy and full dataset for safety</a:t>
            </a:r>
          </a:p>
          <a:p>
            <a:r>
              <a:rPr lang="en-GB" sz="1100" dirty="0">
                <a:solidFill>
                  <a:schemeClr val="tx2"/>
                </a:solidFill>
              </a:rPr>
              <a:t>BID, twice a day; DoR, duration of response; </a:t>
            </a:r>
            <a:r>
              <a:rPr lang="en-GB" altLang="en-US" sz="1100" dirty="0">
                <a:solidFill>
                  <a:schemeClr val="tx2"/>
                </a:solidFill>
              </a:rPr>
              <a:t>KRAS, Kirsten rat sarcoma virus; </a:t>
            </a:r>
            <a:r>
              <a:rPr lang="en-GB" sz="1100" dirty="0">
                <a:solidFill>
                  <a:schemeClr val="tx2"/>
                </a:solidFill>
              </a:rPr>
              <a:t>ORR, objective response rate; PFS, progression-free survival; QD, once daily; RP2D, recommended phase 2 dose; TRAE, treatment-related adverse event</a:t>
            </a:r>
          </a:p>
          <a:p>
            <a:r>
              <a:rPr lang="en-GB" sz="1100" dirty="0">
                <a:solidFill>
                  <a:schemeClr val="tx2"/>
                </a:solidFill>
              </a:rPr>
              <a:t>1. </a:t>
            </a:r>
            <a:r>
              <a:rPr lang="en-GB" sz="1100" dirty="0" err="1">
                <a:solidFill>
                  <a:schemeClr val="tx2"/>
                </a:solidFill>
              </a:rPr>
              <a:t>Skoulidis</a:t>
            </a:r>
            <a:r>
              <a:rPr lang="en-GB" sz="1100" dirty="0">
                <a:solidFill>
                  <a:schemeClr val="tx2"/>
                </a:solidFill>
              </a:rPr>
              <a:t> F, et al. N Engl J Med 2021; 384: 2371-81; 2. Spira AI, et al. J Clin Oncol. 2022;40 (16 </a:t>
            </a:r>
            <a:r>
              <a:rPr lang="en-GB" sz="1100" dirty="0" err="1">
                <a:solidFill>
                  <a:schemeClr val="tx2"/>
                </a:solidFill>
              </a:rPr>
              <a:t>suppl</a:t>
            </a:r>
            <a:r>
              <a:rPr lang="en-GB" sz="1100" dirty="0">
                <a:solidFill>
                  <a:schemeClr val="tx2"/>
                </a:solidFill>
              </a:rPr>
              <a:t>):9002. (ASCO 2022 oral presentation); 3. Zhou Q, et al. Journal of Thoracic Oncology 2024; 19: 1630-1639; 4. Sacher A, et al N Engl J Med. 2023;389:710-721; 5. Li Z, et al. J Thorac Oncol. 2024;19(10 Suppl):S40-S41 (WCLC 2024 oral presentation); 6. </a:t>
            </a:r>
            <a:r>
              <a:rPr lang="en-GB" sz="1100" dirty="0" err="1">
                <a:solidFill>
                  <a:schemeClr val="tx2"/>
                </a:solidFill>
              </a:rPr>
              <a:t>Cassier</a:t>
            </a:r>
            <a:r>
              <a:rPr lang="en-GB" sz="1100" dirty="0">
                <a:solidFill>
                  <a:schemeClr val="tx2"/>
                </a:solidFill>
              </a:rPr>
              <a:t> P, et al. J. Clin Oncol 2023; 41 (16_suppl): 9007 (Miguel M, ASCO 2023 oral presentation); 7. Shi Y, et al. J Clin Oncol. 2024;42(36 Suppl):468214 (ASCO 2024 oral presentation); 8. Heist RS, et al. J Clin Oncol 2024;42 (16_suppl):3007 (ASCO 2024 oral presentation)</a:t>
            </a:r>
          </a:p>
          <a:p>
            <a:r>
              <a:rPr lang="en-GB" sz="1100" dirty="0">
                <a:solidFill>
                  <a:schemeClr val="tx2"/>
                </a:solidFill>
              </a:rPr>
              <a:t>Modified from Leighl NB, 2024. Slides presented at ESMO 2024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13090E43-4612-AB96-E8F1-1511188FEE27}"/>
              </a:ext>
            </a:extLst>
          </p:cNvPr>
          <p:cNvSpPr/>
          <p:nvPr/>
        </p:nvSpPr>
        <p:spPr>
          <a:xfrm>
            <a:off x="609600" y="1700808"/>
            <a:ext cx="10962000" cy="4248472"/>
          </a:xfrm>
          <a:prstGeom prst="roundRect">
            <a:avLst>
              <a:gd name="adj" fmla="val 5758"/>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 Placeholder 8">
            <a:extLst>
              <a:ext uri="{FF2B5EF4-FFF2-40B4-BE49-F238E27FC236}">
                <a16:creationId xmlns:a16="http://schemas.microsoft.com/office/drawing/2014/main" id="{C7F9B1C8-272F-EA74-2BC0-C04A1FCC2B57}"/>
              </a:ext>
            </a:extLst>
          </p:cNvPr>
          <p:cNvSpPr>
            <a:spLocks noGrp="1"/>
          </p:cNvSpPr>
          <p:nvPr>
            <p:ph type="body" idx="1"/>
          </p:nvPr>
        </p:nvSpPr>
        <p:spPr>
          <a:xfrm>
            <a:off x="609600" y="1214438"/>
            <a:ext cx="10972800" cy="701675"/>
          </a:xfrm>
        </p:spPr>
        <p:txBody>
          <a:bodyPr>
            <a:normAutofit/>
          </a:bodyPr>
          <a:lstStyle/>
          <a:p>
            <a:r>
              <a:rPr lang="en-GB" dirty="0"/>
              <a:t>Spectrum of therapeutic approaches to target KRAS</a:t>
            </a:r>
          </a:p>
        </p:txBody>
      </p:sp>
      <p:sp>
        <p:nvSpPr>
          <p:cNvPr id="2" name="Title 1">
            <a:extLst>
              <a:ext uri="{FF2B5EF4-FFF2-40B4-BE49-F238E27FC236}">
                <a16:creationId xmlns:a16="http://schemas.microsoft.com/office/drawing/2014/main" id="{97D04D32-30CE-36FD-20C8-2E7A95E273C2}"/>
              </a:ext>
            </a:extLst>
          </p:cNvPr>
          <p:cNvSpPr>
            <a:spLocks noGrp="1"/>
          </p:cNvSpPr>
          <p:nvPr>
            <p:ph type="title"/>
          </p:nvPr>
        </p:nvSpPr>
        <p:spPr>
          <a:xfrm>
            <a:off x="619201" y="259200"/>
            <a:ext cx="10963199" cy="864000"/>
          </a:xfrm>
        </p:spPr>
        <p:txBody>
          <a:bodyPr/>
          <a:lstStyle/>
          <a:p>
            <a:r>
              <a:rPr lang="en-GB" dirty="0"/>
              <a:t>Do the lessons from KRAS</a:t>
            </a:r>
            <a:r>
              <a:rPr lang="en-GB" baseline="30000" dirty="0"/>
              <a:t>G12C</a:t>
            </a:r>
            <a:r>
              <a:rPr lang="en-GB" dirty="0"/>
              <a:t> apply to the next generation of inhibitors?</a:t>
            </a:r>
          </a:p>
        </p:txBody>
      </p:sp>
      <p:sp>
        <p:nvSpPr>
          <p:cNvPr id="10" name="Content Placeholder 9">
            <a:extLst>
              <a:ext uri="{FF2B5EF4-FFF2-40B4-BE49-F238E27FC236}">
                <a16:creationId xmlns:a16="http://schemas.microsoft.com/office/drawing/2014/main" id="{7408345D-16BF-FEC8-F9A3-C604A5EDFDC8}"/>
              </a:ext>
            </a:extLst>
          </p:cNvPr>
          <p:cNvSpPr>
            <a:spLocks noGrp="1"/>
          </p:cNvSpPr>
          <p:nvPr>
            <p:ph sz="quarter" idx="15"/>
          </p:nvPr>
        </p:nvSpPr>
        <p:spPr>
          <a:xfrm>
            <a:off x="620183" y="6356351"/>
            <a:ext cx="10180339" cy="365125"/>
          </a:xfrm>
        </p:spPr>
        <p:txBody>
          <a:bodyPr/>
          <a:lstStyle/>
          <a:p>
            <a:r>
              <a:rPr lang="en-GB" altLang="en-US" dirty="0">
                <a:solidFill>
                  <a:schemeClr val="tx2"/>
                </a:solidFill>
              </a:rPr>
              <a:t>GDP, guanosine diphosphate; GTP, guanosine triphosphate; HRAS, Harvey RAS; KRAS, Kirsten RAS; NRAS, Neuroblastoma RAS; RAS, rat sarcoma virus</a:t>
            </a:r>
          </a:p>
          <a:p>
            <a:r>
              <a:rPr lang="en-GB" dirty="0">
                <a:solidFill>
                  <a:schemeClr val="tx2"/>
                </a:solidFill>
              </a:rPr>
              <a:t>Akhave NS, et al. Mol Cancer Ther. 2022;21:1645-1651</a:t>
            </a:r>
          </a:p>
        </p:txBody>
      </p:sp>
      <p:sp>
        <p:nvSpPr>
          <p:cNvPr id="3" name="Slide Number Placeholder 2">
            <a:extLst>
              <a:ext uri="{FF2B5EF4-FFF2-40B4-BE49-F238E27FC236}">
                <a16:creationId xmlns:a16="http://schemas.microsoft.com/office/drawing/2014/main" id="{ACAC140C-321A-AAB4-5533-2B2BFA68B0B6}"/>
              </a:ext>
            </a:extLst>
          </p:cNvPr>
          <p:cNvSpPr>
            <a:spLocks noGrp="1"/>
          </p:cNvSpPr>
          <p:nvPr>
            <p:ph type="sldNum" sz="quarter" idx="4"/>
          </p:nvPr>
        </p:nvSpPr>
        <p:spPr>
          <a:xfrm>
            <a:off x="10800523" y="6428359"/>
            <a:ext cx="781877" cy="365125"/>
          </a:xfrm>
        </p:spPr>
        <p:txBody>
          <a:bodyPr/>
          <a:lstStyle/>
          <a:p>
            <a:fld id="{25E50375-54B9-4391-8450-768398012C2B}" type="slidenum">
              <a:rPr lang="en-GB" smtClean="0"/>
              <a:pPr/>
              <a:t>12</a:t>
            </a:fld>
            <a:endParaRPr lang="en-GB" dirty="0"/>
          </a:p>
        </p:txBody>
      </p:sp>
      <p:sp>
        <p:nvSpPr>
          <p:cNvPr id="13" name="TextBox 12">
            <a:extLst>
              <a:ext uri="{FF2B5EF4-FFF2-40B4-BE49-F238E27FC236}">
                <a16:creationId xmlns:a16="http://schemas.microsoft.com/office/drawing/2014/main" id="{D8D11CF8-1073-23D8-93A5-5C1E7A833CF7}"/>
              </a:ext>
            </a:extLst>
          </p:cNvPr>
          <p:cNvSpPr txBox="1"/>
          <p:nvPr/>
        </p:nvSpPr>
        <p:spPr>
          <a:xfrm>
            <a:off x="767408" y="3356992"/>
            <a:ext cx="3594254" cy="2477601"/>
          </a:xfrm>
          <a:prstGeom prst="rect">
            <a:avLst/>
          </a:prstGeom>
          <a:noFill/>
        </p:spPr>
        <p:txBody>
          <a:bodyPr wrap="none" rtlCol="0">
            <a:spAutoFit/>
          </a:bodyPr>
          <a:lstStyle/>
          <a:p>
            <a:pPr>
              <a:spcAft>
                <a:spcPts val="300"/>
              </a:spcAft>
            </a:pPr>
            <a:r>
              <a:rPr lang="en-GB" sz="1400" b="1" dirty="0">
                <a:solidFill>
                  <a:srgbClr val="1F1F1F"/>
                </a:solidFill>
                <a:effectLst/>
                <a:latin typeface="Helvetica" pitchFamily="2" charset="0"/>
              </a:rPr>
              <a:t>Mutation-specific direct KRAS therapies</a:t>
            </a:r>
            <a:endParaRPr lang="en-GB" sz="1400" b="1" dirty="0">
              <a:solidFill>
                <a:srgbClr val="1F1F1F"/>
              </a:solidFill>
              <a:effectLst/>
              <a:latin typeface="Arial" panose="020B0604020202020204" pitchFamily="34" charset="0"/>
              <a:cs typeface="Arial" panose="020B0604020202020204" pitchFamily="34" charset="0"/>
            </a:endParaRPr>
          </a:p>
          <a:p>
            <a:pPr>
              <a:spcAft>
                <a:spcPts val="300"/>
              </a:spcAft>
            </a:pPr>
            <a:r>
              <a:rPr lang="en-GB" sz="1400" b="1" dirty="0">
                <a:solidFill>
                  <a:schemeClr val="accent1"/>
                </a:solidFill>
                <a:effectLst/>
                <a:latin typeface="Arial" panose="020B0604020202020204" pitchFamily="34" charset="0"/>
                <a:cs typeface="Arial" panose="020B0604020202020204" pitchFamily="34" charset="0"/>
              </a:rPr>
              <a:t>Advantages:</a:t>
            </a:r>
          </a:p>
          <a:p>
            <a:pPr marL="285750" indent="-285750">
              <a:spcAft>
                <a:spcPts val="300"/>
              </a:spcAft>
              <a:buClr>
                <a:schemeClr val="accent1"/>
              </a:buClr>
              <a:buFont typeface="Arial" panose="020B0604020202020204" pitchFamily="34" charset="0"/>
              <a:buChar char="•"/>
            </a:pPr>
            <a:r>
              <a:rPr lang="en-GB" sz="1400" dirty="0">
                <a:solidFill>
                  <a:srgbClr val="1F1F1F"/>
                </a:solidFill>
                <a:effectLst/>
                <a:latin typeface="Arial" panose="020B0604020202020204" pitchFamily="34" charset="0"/>
                <a:cs typeface="Arial" panose="020B0604020202020204" pitchFamily="34" charset="0"/>
              </a:rPr>
              <a:t>Wide therapeutic index supporting </a:t>
            </a:r>
            <a:br>
              <a:rPr lang="en-GB" sz="1400" dirty="0">
                <a:solidFill>
                  <a:srgbClr val="1F1F1F"/>
                </a:solidFill>
                <a:effectLst/>
                <a:latin typeface="Arial" panose="020B0604020202020204" pitchFamily="34" charset="0"/>
                <a:cs typeface="Arial" panose="020B0604020202020204" pitchFamily="34" charset="0"/>
              </a:rPr>
            </a:br>
            <a:r>
              <a:rPr lang="en-GB" sz="1400" dirty="0">
                <a:solidFill>
                  <a:srgbClr val="1F1F1F"/>
                </a:solidFill>
                <a:effectLst/>
                <a:latin typeface="Arial" panose="020B0604020202020204" pitchFamily="34" charset="0"/>
                <a:cs typeface="Arial" panose="020B0604020202020204" pitchFamily="34" charset="0"/>
              </a:rPr>
              <a:t>combination trials</a:t>
            </a:r>
            <a:endParaRPr lang="en-GB" sz="1400" dirty="0">
              <a:solidFill>
                <a:srgbClr val="1F1F1F"/>
              </a:solidFill>
              <a:latin typeface="Arial" panose="020B0604020202020204" pitchFamily="34" charset="0"/>
              <a:cs typeface="Arial" panose="020B0604020202020204" pitchFamily="34" charset="0"/>
            </a:endParaRPr>
          </a:p>
          <a:p>
            <a:pPr>
              <a:spcBef>
                <a:spcPts val="600"/>
              </a:spcBef>
              <a:spcAft>
                <a:spcPts val="300"/>
              </a:spcAft>
            </a:pPr>
            <a:r>
              <a:rPr lang="en-GB" sz="1400" b="1" dirty="0">
                <a:solidFill>
                  <a:schemeClr val="accent1"/>
                </a:solidFill>
                <a:effectLst/>
                <a:latin typeface="Arial" panose="020B0604020202020204" pitchFamily="34" charset="0"/>
                <a:cs typeface="Arial" panose="020B0604020202020204" pitchFamily="34" charset="0"/>
              </a:rPr>
              <a:t>Disadvantages:</a:t>
            </a:r>
          </a:p>
          <a:p>
            <a:pPr marL="285750" indent="-285750">
              <a:spcAft>
                <a:spcPts val="300"/>
              </a:spcAft>
              <a:buClr>
                <a:schemeClr val="accent1"/>
              </a:buClr>
              <a:buFont typeface="Arial" panose="020B0604020202020204" pitchFamily="34" charset="0"/>
              <a:buChar char="•"/>
            </a:pPr>
            <a:r>
              <a:rPr lang="en-GB" sz="1300" dirty="0">
                <a:solidFill>
                  <a:srgbClr val="1F1F1F"/>
                </a:solidFill>
                <a:effectLst/>
                <a:latin typeface="Arial" panose="020B0604020202020204" pitchFamily="34" charset="0"/>
                <a:cs typeface="Arial" panose="020B0604020202020204" pitchFamily="34" charset="0"/>
              </a:rPr>
              <a:t>Narrow target population for each agent</a:t>
            </a:r>
          </a:p>
          <a:p>
            <a:pPr marL="285750" indent="-285750">
              <a:spcAft>
                <a:spcPts val="300"/>
              </a:spcAft>
              <a:buClr>
                <a:schemeClr val="accent1"/>
              </a:buClr>
              <a:buFont typeface="Arial" panose="020B0604020202020204" pitchFamily="34" charset="0"/>
              <a:buChar char="•"/>
            </a:pPr>
            <a:r>
              <a:rPr lang="en-GB" sz="1300" dirty="0">
                <a:solidFill>
                  <a:srgbClr val="1F1F1F"/>
                </a:solidFill>
                <a:latin typeface="Arial" panose="020B0604020202020204" pitchFamily="34" charset="0"/>
                <a:cs typeface="Arial" panose="020B0604020202020204" pitchFamily="34" charset="0"/>
              </a:rPr>
              <a:t>Unclear efficacy/safety of</a:t>
            </a:r>
            <a:br>
              <a:rPr lang="en-GB" sz="1300" dirty="0">
                <a:solidFill>
                  <a:srgbClr val="1F1F1F"/>
                </a:solidFill>
                <a:latin typeface="Arial" panose="020B0604020202020204" pitchFamily="34" charset="0"/>
                <a:cs typeface="Arial" panose="020B0604020202020204" pitchFamily="34" charset="0"/>
              </a:rPr>
            </a:br>
            <a:r>
              <a:rPr lang="en-GB" sz="1300" dirty="0">
                <a:solidFill>
                  <a:srgbClr val="1F1F1F"/>
                </a:solidFill>
                <a:effectLst/>
                <a:latin typeface="Arial" panose="020B0604020202020204" pitchFamily="34" charset="0"/>
                <a:cs typeface="Arial" panose="020B0604020202020204" pitchFamily="34" charset="0"/>
              </a:rPr>
              <a:t>non-covalent inhibitors</a:t>
            </a:r>
          </a:p>
          <a:p>
            <a:pPr marL="285750" indent="-285750">
              <a:spcAft>
                <a:spcPts val="300"/>
              </a:spcAft>
              <a:buClr>
                <a:schemeClr val="accent1"/>
              </a:buClr>
              <a:buFont typeface="Arial" panose="020B0604020202020204" pitchFamily="34" charset="0"/>
              <a:buChar char="•"/>
            </a:pPr>
            <a:r>
              <a:rPr lang="en-GB" sz="1300" dirty="0">
                <a:solidFill>
                  <a:srgbClr val="1F1F1F"/>
                </a:solidFill>
                <a:effectLst/>
                <a:latin typeface="Arial" panose="020B0604020202020204" pitchFamily="34" charset="0"/>
                <a:cs typeface="Arial" panose="020B0604020202020204" pitchFamily="34" charset="0"/>
              </a:rPr>
              <a:t>Beyond KRAS</a:t>
            </a:r>
            <a:r>
              <a:rPr lang="en-GB" sz="1300" baseline="30000" dirty="0">
                <a:solidFill>
                  <a:srgbClr val="1F1F1F"/>
                </a:solidFill>
                <a:effectLst/>
                <a:latin typeface="Arial" panose="020B0604020202020204" pitchFamily="34" charset="0"/>
                <a:cs typeface="Arial" panose="020B0604020202020204" pitchFamily="34" charset="0"/>
              </a:rPr>
              <a:t>G12C</a:t>
            </a:r>
            <a:r>
              <a:rPr lang="en-GB" sz="1300" dirty="0">
                <a:solidFill>
                  <a:srgbClr val="1F1F1F"/>
                </a:solidFill>
                <a:effectLst/>
                <a:latin typeface="Arial" panose="020B0604020202020204" pitchFamily="34" charset="0"/>
                <a:cs typeface="Arial" panose="020B0604020202020204" pitchFamily="34" charset="0"/>
              </a:rPr>
              <a:t> inhibitors, all other </a:t>
            </a:r>
            <a:br>
              <a:rPr lang="en-GB" sz="1300" dirty="0">
                <a:solidFill>
                  <a:srgbClr val="1F1F1F"/>
                </a:solidFill>
                <a:effectLst/>
                <a:latin typeface="Arial" panose="020B0604020202020204" pitchFamily="34" charset="0"/>
                <a:cs typeface="Arial" panose="020B0604020202020204" pitchFamily="34" charset="0"/>
              </a:rPr>
            </a:br>
            <a:r>
              <a:rPr lang="en-GB" sz="1300" dirty="0">
                <a:solidFill>
                  <a:srgbClr val="1F1F1F"/>
                </a:solidFill>
                <a:effectLst/>
                <a:latin typeface="Arial" panose="020B0604020202020204" pitchFamily="34" charset="0"/>
                <a:cs typeface="Arial" panose="020B0604020202020204" pitchFamily="34" charset="0"/>
              </a:rPr>
              <a:t>inhibitors remain in pre-clinical testing</a:t>
            </a:r>
          </a:p>
        </p:txBody>
      </p:sp>
      <p:sp>
        <p:nvSpPr>
          <p:cNvPr id="15" name="TextBox 14">
            <a:extLst>
              <a:ext uri="{FF2B5EF4-FFF2-40B4-BE49-F238E27FC236}">
                <a16:creationId xmlns:a16="http://schemas.microsoft.com/office/drawing/2014/main" id="{BC0469AD-E90C-D4A4-5179-24F8AF1B719A}"/>
              </a:ext>
            </a:extLst>
          </p:cNvPr>
          <p:cNvSpPr txBox="1"/>
          <p:nvPr/>
        </p:nvSpPr>
        <p:spPr>
          <a:xfrm>
            <a:off x="4439816" y="3356992"/>
            <a:ext cx="5690982" cy="2423740"/>
          </a:xfrm>
          <a:prstGeom prst="rect">
            <a:avLst/>
          </a:prstGeom>
          <a:noFill/>
        </p:spPr>
        <p:txBody>
          <a:bodyPr wrap="none" rtlCol="0">
            <a:spAutoFit/>
          </a:bodyPr>
          <a:lstStyle/>
          <a:p>
            <a:pPr>
              <a:spcAft>
                <a:spcPts val="300"/>
              </a:spcAft>
            </a:pPr>
            <a:r>
              <a:rPr lang="en-GB" sz="1400" b="1" dirty="0">
                <a:solidFill>
                  <a:srgbClr val="1F1F1F"/>
                </a:solidFill>
                <a:effectLst/>
                <a:latin typeface="Helvetica" pitchFamily="2" charset="0"/>
              </a:rPr>
              <a:t>Indirect Pan-RAS therapies</a:t>
            </a:r>
            <a:endParaRPr lang="en-GB" sz="1400" b="1" dirty="0">
              <a:solidFill>
                <a:srgbClr val="1F1F1F"/>
              </a:solidFill>
              <a:effectLst/>
              <a:latin typeface="Arial" panose="020B0604020202020204" pitchFamily="34" charset="0"/>
              <a:cs typeface="Arial" panose="020B0604020202020204" pitchFamily="34" charset="0"/>
            </a:endParaRPr>
          </a:p>
          <a:p>
            <a:pPr>
              <a:spcAft>
                <a:spcPts val="300"/>
              </a:spcAft>
            </a:pPr>
            <a:r>
              <a:rPr lang="en-GB" sz="1400" b="1" dirty="0">
                <a:solidFill>
                  <a:schemeClr val="accent1"/>
                </a:solidFill>
                <a:effectLst/>
                <a:latin typeface="Arial" panose="020B0604020202020204" pitchFamily="34" charset="0"/>
                <a:cs typeface="Arial" panose="020B0604020202020204" pitchFamily="34" charset="0"/>
              </a:rPr>
              <a:t>Advantages:</a:t>
            </a:r>
          </a:p>
          <a:p>
            <a:pPr marL="285750" indent="-285750">
              <a:buClr>
                <a:schemeClr val="accent1"/>
              </a:buClr>
              <a:buFont typeface="Arial" panose="020B0604020202020204" pitchFamily="34" charset="0"/>
              <a:buChar char="•"/>
            </a:pPr>
            <a:r>
              <a:rPr lang="en-GB" sz="1400" dirty="0">
                <a:solidFill>
                  <a:srgbClr val="1F1F1F"/>
                </a:solidFill>
                <a:effectLst/>
                <a:latin typeface="Helvetica" pitchFamily="2" charset="0"/>
              </a:rPr>
              <a:t>Large patient population, including ability to target other RAS</a:t>
            </a:r>
            <a:br>
              <a:rPr lang="en-GB" sz="1400" dirty="0">
                <a:solidFill>
                  <a:srgbClr val="1F1F1F"/>
                </a:solidFill>
                <a:effectLst/>
                <a:latin typeface="Helvetica" pitchFamily="2" charset="0"/>
              </a:rPr>
            </a:br>
            <a:r>
              <a:rPr lang="en-GB" sz="1400" dirty="0">
                <a:solidFill>
                  <a:srgbClr val="1F1F1F"/>
                </a:solidFill>
                <a:effectLst/>
                <a:latin typeface="Helvetica" pitchFamily="2" charset="0"/>
              </a:rPr>
              <a:t>proteins (e.g. HRAS, NRAS) or non-mutated oncogenic</a:t>
            </a:r>
            <a:br>
              <a:rPr lang="en-GB" sz="1400" dirty="0">
                <a:solidFill>
                  <a:srgbClr val="1F1F1F"/>
                </a:solidFill>
                <a:effectLst/>
                <a:latin typeface="Helvetica" pitchFamily="2" charset="0"/>
              </a:rPr>
            </a:br>
            <a:r>
              <a:rPr lang="en-GB" sz="1400" dirty="0">
                <a:solidFill>
                  <a:srgbClr val="1F1F1F"/>
                </a:solidFill>
                <a:effectLst/>
                <a:latin typeface="Helvetica" pitchFamily="2" charset="0"/>
              </a:rPr>
              <a:t>alterations (e.g. </a:t>
            </a:r>
            <a:r>
              <a:rPr lang="en-GB" sz="1400" i="1" dirty="0">
                <a:solidFill>
                  <a:srgbClr val="1F1F1F"/>
                </a:solidFill>
                <a:effectLst/>
                <a:latin typeface="Helvetica" pitchFamily="2" charset="0"/>
              </a:rPr>
              <a:t>KRAS</a:t>
            </a:r>
            <a:r>
              <a:rPr lang="en-GB" sz="1400" dirty="0">
                <a:solidFill>
                  <a:srgbClr val="1F1F1F"/>
                </a:solidFill>
                <a:effectLst/>
                <a:latin typeface="Helvetica" pitchFamily="2" charset="0"/>
              </a:rPr>
              <a:t> amplification)</a:t>
            </a:r>
          </a:p>
          <a:p>
            <a:pPr marL="285750" indent="-285750">
              <a:spcBef>
                <a:spcPts val="300"/>
              </a:spcBef>
              <a:buClr>
                <a:schemeClr val="accent1"/>
              </a:buClr>
              <a:buFont typeface="Arial" panose="020B0604020202020204" pitchFamily="34" charset="0"/>
              <a:buChar char="•"/>
            </a:pPr>
            <a:r>
              <a:rPr lang="en-GB" sz="1400" dirty="0">
                <a:solidFill>
                  <a:srgbClr val="1F1F1F"/>
                </a:solidFill>
                <a:effectLst/>
                <a:latin typeface="Helvetica" pitchFamily="2" charset="0"/>
              </a:rPr>
              <a:t>Bypass acquired resistance mechanisms to KRAS</a:t>
            </a:r>
            <a:r>
              <a:rPr lang="en-GB" sz="1400" baseline="30000" dirty="0">
                <a:solidFill>
                  <a:srgbClr val="1F1F1F"/>
                </a:solidFill>
                <a:effectLst/>
                <a:latin typeface="Helvetica" pitchFamily="2" charset="0"/>
              </a:rPr>
              <a:t>G12C</a:t>
            </a:r>
            <a:r>
              <a:rPr lang="en-GB" sz="1400" dirty="0">
                <a:solidFill>
                  <a:srgbClr val="1F1F1F"/>
                </a:solidFill>
                <a:effectLst/>
                <a:latin typeface="Helvetica" pitchFamily="2" charset="0"/>
              </a:rPr>
              <a:t> inhibitors</a:t>
            </a:r>
          </a:p>
          <a:p>
            <a:pPr>
              <a:spcBef>
                <a:spcPts val="600"/>
              </a:spcBef>
              <a:buClr>
                <a:schemeClr val="accent1"/>
              </a:buClr>
            </a:pPr>
            <a:r>
              <a:rPr lang="en-GB" sz="1400" b="1" dirty="0">
                <a:solidFill>
                  <a:schemeClr val="accent1"/>
                </a:solidFill>
                <a:effectLst/>
                <a:latin typeface="Helvetica" pitchFamily="2" charset="0"/>
              </a:rPr>
              <a:t>Disadvantages:</a:t>
            </a:r>
          </a:p>
          <a:p>
            <a:pPr marL="285750" indent="-285750">
              <a:buClr>
                <a:schemeClr val="accent1"/>
              </a:buClr>
              <a:buFont typeface="Arial" panose="020B0604020202020204" pitchFamily="34" charset="0"/>
              <a:buChar char="•"/>
            </a:pPr>
            <a:r>
              <a:rPr lang="en-GB" sz="1400" dirty="0">
                <a:solidFill>
                  <a:srgbClr val="1F1F1F"/>
                </a:solidFill>
                <a:latin typeface="Helvetica" pitchFamily="2" charset="0"/>
              </a:rPr>
              <a:t>Possibility for unanticipated off-target or on-target effects that</a:t>
            </a:r>
            <a:br>
              <a:rPr lang="en-GB" sz="1400" dirty="0">
                <a:solidFill>
                  <a:srgbClr val="1F1F1F"/>
                </a:solidFill>
                <a:latin typeface="Helvetica" pitchFamily="2" charset="0"/>
              </a:rPr>
            </a:br>
            <a:r>
              <a:rPr lang="en-GB" sz="1400" dirty="0">
                <a:solidFill>
                  <a:srgbClr val="1F1F1F"/>
                </a:solidFill>
                <a:effectLst/>
                <a:latin typeface="Helvetica" pitchFamily="2" charset="0"/>
              </a:rPr>
              <a:t>could narrow therapeutic index</a:t>
            </a:r>
          </a:p>
          <a:p>
            <a:pPr marL="285750" indent="-285750">
              <a:spcAft>
                <a:spcPts val="300"/>
              </a:spcAft>
              <a:buFont typeface="Arial" panose="020B0604020202020204" pitchFamily="34" charset="0"/>
              <a:buChar char="•"/>
            </a:pPr>
            <a:endParaRPr lang="en-GB" sz="1300" dirty="0">
              <a:solidFill>
                <a:srgbClr val="1F1F1F"/>
              </a:solidFill>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0F4B88A-327B-7FC8-F426-C3F214FDC755}"/>
              </a:ext>
            </a:extLst>
          </p:cNvPr>
          <p:cNvSpPr txBox="1"/>
          <p:nvPr/>
        </p:nvSpPr>
        <p:spPr>
          <a:xfrm>
            <a:off x="7032104" y="3356992"/>
            <a:ext cx="3990195" cy="307777"/>
          </a:xfrm>
          <a:prstGeom prst="rect">
            <a:avLst/>
          </a:prstGeom>
          <a:noFill/>
        </p:spPr>
        <p:txBody>
          <a:bodyPr wrap="none" rtlCol="0">
            <a:spAutoFit/>
          </a:bodyPr>
          <a:lstStyle/>
          <a:p>
            <a:r>
              <a:rPr lang="en-GB" sz="1400" b="1" dirty="0">
                <a:solidFill>
                  <a:srgbClr val="1F1F1F"/>
                </a:solidFill>
                <a:effectLst/>
                <a:latin typeface="Helvetica" pitchFamily="2" charset="0"/>
              </a:rPr>
              <a:t>Mutation-independent direct KRAS therapies</a:t>
            </a:r>
          </a:p>
        </p:txBody>
      </p:sp>
      <p:sp>
        <p:nvSpPr>
          <p:cNvPr id="17" name="Rounded Rectangle 16">
            <a:extLst>
              <a:ext uri="{FF2B5EF4-FFF2-40B4-BE49-F238E27FC236}">
                <a16:creationId xmlns:a16="http://schemas.microsoft.com/office/drawing/2014/main" id="{20114B0B-1681-83C1-916E-DC2C59FA585C}"/>
              </a:ext>
            </a:extLst>
          </p:cNvPr>
          <p:cNvSpPr/>
          <p:nvPr/>
        </p:nvSpPr>
        <p:spPr>
          <a:xfrm>
            <a:off x="1775520" y="1916832"/>
            <a:ext cx="2376264" cy="900000"/>
          </a:xfrm>
          <a:prstGeom prst="roundRect">
            <a:avLst/>
          </a:prstGeom>
          <a:solidFill>
            <a:schemeClr val="accent1"/>
          </a:solidFill>
          <a:ln w="158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RAS(off)</a:t>
            </a:r>
          </a:p>
        </p:txBody>
      </p:sp>
      <p:sp>
        <p:nvSpPr>
          <p:cNvPr id="18" name="Rounded Rectangle 17">
            <a:extLst>
              <a:ext uri="{FF2B5EF4-FFF2-40B4-BE49-F238E27FC236}">
                <a16:creationId xmlns:a16="http://schemas.microsoft.com/office/drawing/2014/main" id="{DDBF2840-E7AF-2C95-151B-CF74B9F3908D}"/>
              </a:ext>
            </a:extLst>
          </p:cNvPr>
          <p:cNvSpPr/>
          <p:nvPr/>
        </p:nvSpPr>
        <p:spPr>
          <a:xfrm>
            <a:off x="7464152" y="1916832"/>
            <a:ext cx="2376264" cy="900000"/>
          </a:xfrm>
          <a:prstGeom prst="roundRect">
            <a:avLst/>
          </a:prstGeom>
          <a:solidFill>
            <a:schemeClr val="tx2"/>
          </a:solidFill>
          <a:ln w="15875">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RAS(on)</a:t>
            </a:r>
          </a:p>
        </p:txBody>
      </p:sp>
      <p:sp>
        <p:nvSpPr>
          <p:cNvPr id="19" name="Right Arrow 18">
            <a:extLst>
              <a:ext uri="{FF2B5EF4-FFF2-40B4-BE49-F238E27FC236}">
                <a16:creationId xmlns:a16="http://schemas.microsoft.com/office/drawing/2014/main" id="{E457A062-9C04-A3B5-10C9-5318BEDE8F28}"/>
              </a:ext>
            </a:extLst>
          </p:cNvPr>
          <p:cNvSpPr/>
          <p:nvPr/>
        </p:nvSpPr>
        <p:spPr>
          <a:xfrm>
            <a:off x="4367808" y="1916832"/>
            <a:ext cx="2916000" cy="216024"/>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ight Arrow 19">
            <a:extLst>
              <a:ext uri="{FF2B5EF4-FFF2-40B4-BE49-F238E27FC236}">
                <a16:creationId xmlns:a16="http://schemas.microsoft.com/office/drawing/2014/main" id="{3432AAF8-99DC-C3DD-141D-BC2EED80F98F}"/>
              </a:ext>
            </a:extLst>
          </p:cNvPr>
          <p:cNvSpPr/>
          <p:nvPr/>
        </p:nvSpPr>
        <p:spPr>
          <a:xfrm flipH="1">
            <a:off x="4367808" y="2592000"/>
            <a:ext cx="2916000" cy="216024"/>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85AED65C-6AE1-F1B9-6B01-5FD1016DFCCA}"/>
              </a:ext>
            </a:extLst>
          </p:cNvPr>
          <p:cNvSpPr/>
          <p:nvPr/>
        </p:nvSpPr>
        <p:spPr>
          <a:xfrm>
            <a:off x="1775520" y="2924944"/>
            <a:ext cx="8064896" cy="288032"/>
          </a:xfrm>
          <a:prstGeom prst="rect">
            <a:avLst/>
          </a:prstGeom>
          <a:gradFill>
            <a:gsLst>
              <a:gs pos="49000">
                <a:schemeClr val="accent5">
                  <a:lumMod val="75000"/>
                </a:schemeClr>
              </a:gs>
              <a:gs pos="0">
                <a:schemeClr val="accent1">
                  <a:tint val="100000"/>
                  <a:shade val="100000"/>
                  <a:satMod val="130000"/>
                </a:schemeClr>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6033CCD7-0E2B-FD35-7387-9D4C050DCF5D}"/>
              </a:ext>
            </a:extLst>
          </p:cNvPr>
          <p:cNvSpPr/>
          <p:nvPr/>
        </p:nvSpPr>
        <p:spPr>
          <a:xfrm>
            <a:off x="3863752" y="2182408"/>
            <a:ext cx="648072" cy="360040"/>
          </a:xfrm>
          <a:prstGeom prst="ellipse">
            <a:avLst/>
          </a:prstGeom>
          <a:solidFill>
            <a:schemeClr val="accent5">
              <a:lumMod val="75000"/>
            </a:schemeClr>
          </a:solidFill>
          <a:ln w="15875">
            <a:solidFill>
              <a:srgbClr val="7030A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400" dirty="0">
                <a:latin typeface="Arial" panose="020B0604020202020204" pitchFamily="34" charset="0"/>
                <a:cs typeface="Arial" panose="020B0604020202020204" pitchFamily="34" charset="0"/>
              </a:rPr>
              <a:t>GDP</a:t>
            </a:r>
          </a:p>
        </p:txBody>
      </p:sp>
      <p:sp>
        <p:nvSpPr>
          <p:cNvPr id="23" name="Oval 22">
            <a:extLst>
              <a:ext uri="{FF2B5EF4-FFF2-40B4-BE49-F238E27FC236}">
                <a16:creationId xmlns:a16="http://schemas.microsoft.com/office/drawing/2014/main" id="{51FA6021-C48F-315B-457E-D14BB9C19134}"/>
              </a:ext>
            </a:extLst>
          </p:cNvPr>
          <p:cNvSpPr/>
          <p:nvPr/>
        </p:nvSpPr>
        <p:spPr>
          <a:xfrm>
            <a:off x="7163543" y="2182408"/>
            <a:ext cx="648072" cy="360040"/>
          </a:xfrm>
          <a:prstGeom prst="ellipse">
            <a:avLst/>
          </a:prstGeom>
          <a:solidFill>
            <a:schemeClr val="accent5">
              <a:lumMod val="75000"/>
            </a:schemeClr>
          </a:solidFill>
          <a:ln w="15875">
            <a:solidFill>
              <a:srgbClr val="7030A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400" dirty="0">
                <a:latin typeface="Arial" panose="020B0604020202020204" pitchFamily="34" charset="0"/>
                <a:cs typeface="Arial" panose="020B0604020202020204" pitchFamily="34" charset="0"/>
              </a:rPr>
              <a:t>GTP</a:t>
            </a:r>
          </a:p>
        </p:txBody>
      </p:sp>
    </p:spTree>
    <p:extLst>
      <p:ext uri="{BB962C8B-B14F-4D97-AF65-F5344CB8AC3E}">
        <p14:creationId xmlns:p14="http://schemas.microsoft.com/office/powerpoint/2010/main" val="62490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FCC1F-A3A5-15A2-E085-AE1FA4075B5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001BE2F-5F42-65A3-5652-81D4F29684BC}"/>
              </a:ext>
            </a:extLst>
          </p:cNvPr>
          <p:cNvSpPr>
            <a:spLocks noGrp="1"/>
          </p:cNvSpPr>
          <p:nvPr>
            <p:ph type="body" idx="1"/>
          </p:nvPr>
        </p:nvSpPr>
        <p:spPr>
          <a:xfrm>
            <a:off x="609600" y="1214362"/>
            <a:ext cx="10972800" cy="702470"/>
          </a:xfrm>
        </p:spPr>
        <p:txBody>
          <a:bodyPr/>
          <a:lstStyle/>
          <a:p>
            <a:r>
              <a:rPr lang="en-GB" dirty="0"/>
              <a:t>First-in-class RAS(ON) inhibitors, including</a:t>
            </a:r>
            <a:br>
              <a:rPr lang="en-GB" dirty="0"/>
            </a:br>
            <a:r>
              <a:rPr lang="en-GB" dirty="0"/>
              <a:t>RAS(ON) G12D-Selective and RAS(ON) Multi-Selective </a:t>
            </a:r>
            <a:r>
              <a:rPr lang="en-GB" dirty="0">
                <a:solidFill>
                  <a:schemeClr val="accent1"/>
                </a:solidFill>
              </a:rPr>
              <a:t>Inhibitors</a:t>
            </a:r>
            <a:r>
              <a:rPr lang="en-GB" baseline="30000" dirty="0">
                <a:solidFill>
                  <a:schemeClr val="accent1"/>
                </a:solidFill>
              </a:rPr>
              <a:t>1,2</a:t>
            </a:r>
          </a:p>
        </p:txBody>
      </p:sp>
      <p:sp>
        <p:nvSpPr>
          <p:cNvPr id="2" name="Title 1">
            <a:extLst>
              <a:ext uri="{FF2B5EF4-FFF2-40B4-BE49-F238E27FC236}">
                <a16:creationId xmlns:a16="http://schemas.microsoft.com/office/drawing/2014/main" id="{8A81A802-9339-71C4-B08F-E9E10BD67DCD}"/>
              </a:ext>
            </a:extLst>
          </p:cNvPr>
          <p:cNvSpPr>
            <a:spLocks noGrp="1"/>
          </p:cNvSpPr>
          <p:nvPr>
            <p:ph type="title"/>
          </p:nvPr>
        </p:nvSpPr>
        <p:spPr>
          <a:xfrm>
            <a:off x="619201" y="259200"/>
            <a:ext cx="10963199" cy="864000"/>
          </a:xfrm>
        </p:spPr>
        <p:txBody>
          <a:bodyPr>
            <a:normAutofit/>
          </a:bodyPr>
          <a:lstStyle/>
          <a:p>
            <a:r>
              <a:rPr lang="en-GB" dirty="0"/>
              <a:t>Do the lessons from KRAS</a:t>
            </a:r>
            <a:r>
              <a:rPr lang="en-GB" baseline="30000" dirty="0"/>
              <a:t>G12C</a:t>
            </a:r>
            <a:r>
              <a:rPr lang="en-GB" dirty="0"/>
              <a:t> apply to the next generation of inhibitors?</a:t>
            </a:r>
          </a:p>
        </p:txBody>
      </p:sp>
      <p:sp>
        <p:nvSpPr>
          <p:cNvPr id="8" name="Content Placeholder 7">
            <a:extLst>
              <a:ext uri="{FF2B5EF4-FFF2-40B4-BE49-F238E27FC236}">
                <a16:creationId xmlns:a16="http://schemas.microsoft.com/office/drawing/2014/main" id="{A85BF9C9-6A28-A0AA-1BE4-840FA6C51B2E}"/>
              </a:ext>
            </a:extLst>
          </p:cNvPr>
          <p:cNvSpPr>
            <a:spLocks noGrp="1"/>
          </p:cNvSpPr>
          <p:nvPr>
            <p:ph sz="quarter" idx="15"/>
          </p:nvPr>
        </p:nvSpPr>
        <p:spPr>
          <a:xfrm>
            <a:off x="620183" y="6356351"/>
            <a:ext cx="10180339" cy="365125"/>
          </a:xfrm>
        </p:spPr>
        <p:txBody>
          <a:bodyPr anchor="b" anchorCtr="0"/>
          <a:lstStyle/>
          <a:p>
            <a:r>
              <a:rPr lang="en-GB" altLang="en-US" dirty="0">
                <a:solidFill>
                  <a:schemeClr val="tx2"/>
                </a:solidFill>
              </a:rPr>
              <a:t>KRAS, Kirsten RAS; MUT, mutated; NSCLC, non-small cell lung cancer; PDAC, pancreatic ductal adenocarcinoma; RAS, rat sarcoma virus </a:t>
            </a:r>
          </a:p>
          <a:p>
            <a:r>
              <a:rPr lang="en-GB" dirty="0">
                <a:solidFill>
                  <a:schemeClr val="tx2"/>
                </a:solidFill>
              </a:rPr>
              <a:t>1. On Target to Outsmart Cancer. Revolution Medicines. Available at: </a:t>
            </a:r>
            <a:r>
              <a:rPr lang="en-GB" dirty="0">
                <a:solidFill>
                  <a:schemeClr val="tx2"/>
                </a:solidFill>
                <a:hlinkClick r:id="rId2">
                  <a:extLst>
                    <a:ext uri="{A12FA001-AC4F-418D-AE19-62706E023703}">
                      <ahyp:hlinkClr xmlns:ahyp="http://schemas.microsoft.com/office/drawing/2018/hyperlinkcolor" val="tx"/>
                    </a:ext>
                  </a:extLst>
                </a:hlinkClick>
              </a:rPr>
              <a:t>https://ir.revmed.com/static-files/1980f6ca-cb1d-4568-94a7-623ccc8c0cf2</a:t>
            </a:r>
            <a:r>
              <a:rPr lang="en-GB" dirty="0">
                <a:solidFill>
                  <a:schemeClr val="tx2"/>
                </a:solidFill>
              </a:rPr>
              <a:t> (accessed December 2024); 2. Arbour KC, et al. Ann Oncol. 2023;34(Supplement 2):S458-S497. Presented at ESMO 2023 (oral presentation) 3. Koltun E, et al. Presented at AACR 2022. Available at: </a:t>
            </a:r>
            <a:r>
              <a:rPr lang="en-GB" dirty="0">
                <a:solidFill>
                  <a:schemeClr val="tx2"/>
                </a:solidFill>
                <a:hlinkClick r:id="rId3">
                  <a:extLst>
                    <a:ext uri="{A12FA001-AC4F-418D-AE19-62706E023703}">
                      <ahyp:hlinkClr xmlns:ahyp="http://schemas.microsoft.com/office/drawing/2018/hyperlinkcolor" val="tx"/>
                    </a:ext>
                  </a:extLst>
                </a:hlinkClick>
              </a:rPr>
              <a:t>https://www.revmed.com/wp-content/uploads/2023/09/AACR_2022_Koltun.pdf </a:t>
            </a:r>
            <a:r>
              <a:rPr lang="en-GB" dirty="0">
                <a:solidFill>
                  <a:schemeClr val="tx2"/>
                </a:solidFill>
              </a:rPr>
              <a:t>(accessed December 2024); </a:t>
            </a:r>
          </a:p>
        </p:txBody>
      </p:sp>
      <p:sp>
        <p:nvSpPr>
          <p:cNvPr id="5" name="Slide Number Placeholder 4">
            <a:extLst>
              <a:ext uri="{FF2B5EF4-FFF2-40B4-BE49-F238E27FC236}">
                <a16:creationId xmlns:a16="http://schemas.microsoft.com/office/drawing/2014/main" id="{2CB78979-D23C-DC7D-EFFD-A5238CA8CFA0}"/>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13</a:t>
            </a:fld>
            <a:endParaRPr lang="en-GB" dirty="0"/>
          </a:p>
        </p:txBody>
      </p:sp>
      <p:sp>
        <p:nvSpPr>
          <p:cNvPr id="3" name="TextBox 2">
            <a:extLst>
              <a:ext uri="{FF2B5EF4-FFF2-40B4-BE49-F238E27FC236}">
                <a16:creationId xmlns:a16="http://schemas.microsoft.com/office/drawing/2014/main" id="{9AF71EAB-C714-5C73-8B25-5533143D4419}"/>
              </a:ext>
            </a:extLst>
          </p:cNvPr>
          <p:cNvSpPr txBox="1"/>
          <p:nvPr/>
        </p:nvSpPr>
        <p:spPr>
          <a:xfrm>
            <a:off x="1919536" y="5271591"/>
            <a:ext cx="8352928" cy="461665"/>
          </a:xfrm>
          <a:prstGeom prst="rect">
            <a:avLst/>
          </a:prstGeom>
          <a:solidFill>
            <a:schemeClr val="bg2"/>
          </a:solidFill>
          <a:ln>
            <a:solidFill>
              <a:schemeClr val="accent4"/>
            </a:solidFill>
          </a:ln>
        </p:spPr>
        <p:txBody>
          <a:bodyPr wrap="square" rtlCol="0">
            <a:spAutoFit/>
          </a:bodyPr>
          <a:lstStyle/>
          <a:p>
            <a:r>
              <a:rPr lang="en-GB" sz="1200" dirty="0">
                <a:latin typeface="Arial" panose="020B0604020202020204" pitchFamily="34" charset="0"/>
                <a:cs typeface="Arial" panose="020B0604020202020204" pitchFamily="34" charset="0"/>
              </a:rPr>
              <a:t>Preclinical studies have demonstrated deep and sustained regressions across multiple </a:t>
            </a:r>
            <a:r>
              <a:rPr lang="en-GB" sz="1200" i="1" dirty="0">
                <a:latin typeface="Arial" panose="020B0604020202020204" pitchFamily="34" charset="0"/>
                <a:cs typeface="Arial" panose="020B0604020202020204" pitchFamily="34" charset="0"/>
              </a:rPr>
              <a:t>RAS</a:t>
            </a:r>
            <a:r>
              <a:rPr lang="en-GB" sz="1200" baseline="30000" dirty="0">
                <a:latin typeface="Arial" panose="020B0604020202020204" pitchFamily="34" charset="0"/>
                <a:cs typeface="Arial" panose="020B0604020202020204" pitchFamily="34" charset="0"/>
              </a:rPr>
              <a:t>MUT</a:t>
            </a:r>
            <a:r>
              <a:rPr lang="en-GB" sz="1200" dirty="0">
                <a:latin typeface="Arial" panose="020B0604020202020204" pitchFamily="34" charset="0"/>
                <a:cs typeface="Arial" panose="020B0604020202020204" pitchFamily="34" charset="0"/>
              </a:rPr>
              <a:t> tumour types, particularly PDAC and NSCLC harbouring </a:t>
            </a:r>
            <a:r>
              <a:rPr lang="en-GB" sz="1200" i="1" dirty="0">
                <a:latin typeface="Arial" panose="020B0604020202020204" pitchFamily="34" charset="0"/>
                <a:cs typeface="Arial" panose="020B0604020202020204" pitchFamily="34" charset="0"/>
              </a:rPr>
              <a:t>KRAS</a:t>
            </a:r>
            <a:r>
              <a:rPr lang="en-GB" sz="1200" dirty="0">
                <a:latin typeface="Arial" panose="020B0604020202020204" pitchFamily="34" charset="0"/>
                <a:cs typeface="Arial" panose="020B0604020202020204" pitchFamily="34" charset="0"/>
              </a:rPr>
              <a:t> G12X mutations</a:t>
            </a:r>
            <a:r>
              <a:rPr lang="en-GB" sz="1200" baseline="30000" dirty="0">
                <a:latin typeface="Arial" panose="020B0604020202020204" pitchFamily="34" charset="0"/>
                <a:cs typeface="Arial" panose="020B0604020202020204" pitchFamily="34" charset="0"/>
              </a:rPr>
              <a:t>2</a:t>
            </a:r>
            <a:endParaRPr lang="en-GB" sz="1200" baseline="30000" dirty="0">
              <a:latin typeface="Arial" panose="020B0604020202020204" pitchFamily="34" charset="0"/>
              <a:ea typeface="Aileron" charset="0"/>
              <a:cs typeface="Arial" panose="020B0604020202020204" pitchFamily="34" charset="0"/>
            </a:endParaRPr>
          </a:p>
        </p:txBody>
      </p:sp>
      <p:sp>
        <p:nvSpPr>
          <p:cNvPr id="4" name="TextBox 3">
            <a:extLst>
              <a:ext uri="{FF2B5EF4-FFF2-40B4-BE49-F238E27FC236}">
                <a16:creationId xmlns:a16="http://schemas.microsoft.com/office/drawing/2014/main" id="{35F2EA8E-00A7-01C9-136C-F87C6F8B5DF8}"/>
              </a:ext>
            </a:extLst>
          </p:cNvPr>
          <p:cNvSpPr txBox="1"/>
          <p:nvPr/>
        </p:nvSpPr>
        <p:spPr>
          <a:xfrm>
            <a:off x="1991544" y="2006549"/>
            <a:ext cx="981359" cy="461665"/>
          </a:xfrm>
          <a:prstGeom prst="rect">
            <a:avLst/>
          </a:prstGeom>
          <a:noFill/>
        </p:spPr>
        <p:txBody>
          <a:bodyPr wrap="none" rtlCol="0">
            <a:spAutoFit/>
          </a:bodyPr>
          <a:lstStyle/>
          <a:p>
            <a:r>
              <a:rPr lang="en-GB" sz="2400" b="1" dirty="0">
                <a:latin typeface="Arial" panose="020B0604020202020204" pitchFamily="34" charset="0"/>
                <a:ea typeface="Aileron" charset="0"/>
                <a:cs typeface="Arial" panose="020B0604020202020204" pitchFamily="34" charset="0"/>
              </a:rPr>
              <a:t>Bind</a:t>
            </a:r>
            <a:r>
              <a:rPr lang="en-GB" sz="2400" b="1" baseline="30000" dirty="0">
                <a:latin typeface="Arial" panose="020B0604020202020204" pitchFamily="34" charset="0"/>
                <a:ea typeface="Aileron" charset="0"/>
                <a:cs typeface="Arial" panose="020B0604020202020204" pitchFamily="34" charset="0"/>
              </a:rPr>
              <a:t>2</a:t>
            </a:r>
          </a:p>
        </p:txBody>
      </p:sp>
      <p:sp>
        <p:nvSpPr>
          <p:cNvPr id="7" name="TextBox 6">
            <a:extLst>
              <a:ext uri="{FF2B5EF4-FFF2-40B4-BE49-F238E27FC236}">
                <a16:creationId xmlns:a16="http://schemas.microsoft.com/office/drawing/2014/main" id="{14C51006-DCA6-4DC6-3CD0-38BAA1636D32}"/>
              </a:ext>
            </a:extLst>
          </p:cNvPr>
          <p:cNvSpPr txBox="1"/>
          <p:nvPr/>
        </p:nvSpPr>
        <p:spPr>
          <a:xfrm>
            <a:off x="6168008" y="2006549"/>
            <a:ext cx="1872629" cy="461665"/>
          </a:xfrm>
          <a:prstGeom prst="rect">
            <a:avLst/>
          </a:prstGeom>
          <a:noFill/>
        </p:spPr>
        <p:txBody>
          <a:bodyPr wrap="none" rtlCol="0">
            <a:spAutoFit/>
          </a:bodyPr>
          <a:lstStyle/>
          <a:p>
            <a:r>
              <a:rPr lang="en-GB" sz="2400" b="1" dirty="0">
                <a:latin typeface="Arial" panose="020B0604020202020204" pitchFamily="34" charset="0"/>
                <a:ea typeface="Aileron" charset="0"/>
                <a:cs typeface="Arial" panose="020B0604020202020204" pitchFamily="34" charset="0"/>
              </a:rPr>
              <a:t>Suppress</a:t>
            </a:r>
            <a:r>
              <a:rPr lang="en-GB" sz="2400" b="1" baseline="30000" dirty="0">
                <a:latin typeface="Arial" panose="020B0604020202020204" pitchFamily="34" charset="0"/>
                <a:ea typeface="Aileron" charset="0"/>
                <a:cs typeface="Arial" panose="020B0604020202020204" pitchFamily="34" charset="0"/>
              </a:rPr>
              <a:t>1,3</a:t>
            </a:r>
          </a:p>
        </p:txBody>
      </p:sp>
      <p:sp>
        <p:nvSpPr>
          <p:cNvPr id="9" name="Rectangle 8">
            <a:extLst>
              <a:ext uri="{FF2B5EF4-FFF2-40B4-BE49-F238E27FC236}">
                <a16:creationId xmlns:a16="http://schemas.microsoft.com/office/drawing/2014/main" id="{F3BF2DF5-F23C-0CF4-9A6D-088DFB25F061}"/>
              </a:ext>
            </a:extLst>
          </p:cNvPr>
          <p:cNvSpPr/>
          <p:nvPr/>
        </p:nvSpPr>
        <p:spPr>
          <a:xfrm>
            <a:off x="5087888" y="3861048"/>
            <a:ext cx="288032" cy="2160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AC02D3BD-D9F1-73E4-7354-129C64A06D43}"/>
              </a:ext>
            </a:extLst>
          </p:cNvPr>
          <p:cNvGrpSpPr/>
          <p:nvPr/>
        </p:nvGrpSpPr>
        <p:grpSpPr>
          <a:xfrm>
            <a:off x="1880725" y="2468214"/>
            <a:ext cx="8440075" cy="2515345"/>
            <a:chOff x="1880725" y="2468214"/>
            <a:chExt cx="8440075" cy="2515345"/>
          </a:xfrm>
        </p:grpSpPr>
        <p:pic>
          <p:nvPicPr>
            <p:cNvPr id="15" name="Content Placeholder 3">
              <a:extLst>
                <a:ext uri="{FF2B5EF4-FFF2-40B4-BE49-F238E27FC236}">
                  <a16:creationId xmlns:a16="http://schemas.microsoft.com/office/drawing/2014/main" id="{C75CCFE0-505B-5509-2C10-7518DBDAC127}"/>
                </a:ext>
              </a:extLst>
            </p:cNvPr>
            <p:cNvPicPr>
              <a:picLocks noChangeAspect="1"/>
            </p:cNvPicPr>
            <p:nvPr/>
          </p:nvPicPr>
          <p:blipFill>
            <a:blip r:embed="rId4"/>
            <a:srcRect t="5613" b="30855"/>
            <a:stretch/>
          </p:blipFill>
          <p:spPr>
            <a:xfrm>
              <a:off x="1880725" y="2468214"/>
              <a:ext cx="8440075" cy="2515345"/>
            </a:xfrm>
            <a:prstGeom prst="rect">
              <a:avLst/>
            </a:prstGeom>
          </p:spPr>
        </p:pic>
        <p:sp>
          <p:nvSpPr>
            <p:cNvPr id="10" name="Rectangle 9">
              <a:extLst>
                <a:ext uri="{FF2B5EF4-FFF2-40B4-BE49-F238E27FC236}">
                  <a16:creationId xmlns:a16="http://schemas.microsoft.com/office/drawing/2014/main" id="{0B4E644A-2989-6C84-1F6A-EB2F6957A59B}"/>
                </a:ext>
              </a:extLst>
            </p:cNvPr>
            <p:cNvSpPr/>
            <p:nvPr/>
          </p:nvSpPr>
          <p:spPr>
            <a:xfrm>
              <a:off x="5015880" y="3861048"/>
              <a:ext cx="360040"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4ACB29D2-5C3F-11FA-FEFC-4D1D9CFF9CB6}"/>
              </a:ext>
            </a:extLst>
          </p:cNvPr>
          <p:cNvSpPr txBox="1"/>
          <p:nvPr/>
        </p:nvSpPr>
        <p:spPr>
          <a:xfrm>
            <a:off x="332739" y="2960633"/>
            <a:ext cx="1656184" cy="1015663"/>
          </a:xfrm>
          <a:prstGeom prst="rect">
            <a:avLst/>
          </a:prstGeom>
          <a:noFill/>
        </p:spPr>
        <p:txBody>
          <a:bodyPr wrap="square" rtlCol="0">
            <a:spAutoFit/>
          </a:bodyPr>
          <a:lstStyle/>
          <a:p>
            <a:r>
              <a:rPr lang="en-GB" sz="1200" dirty="0">
                <a:solidFill>
                  <a:srgbClr val="505050"/>
                </a:solidFill>
                <a:latin typeface="Arial" panose="020B0604020202020204" pitchFamily="34" charset="0"/>
                <a:ea typeface="Aileron" charset="0"/>
                <a:cs typeface="Arial" panose="020B0604020202020204" pitchFamily="34" charset="0"/>
              </a:rPr>
              <a:t>Amino acid positions that, according to mutation, determine potential for inhibitor interaction</a:t>
            </a:r>
          </a:p>
        </p:txBody>
      </p:sp>
    </p:spTree>
    <p:extLst>
      <p:ext uri="{BB962C8B-B14F-4D97-AF65-F5344CB8AC3E}">
        <p14:creationId xmlns:p14="http://schemas.microsoft.com/office/powerpoint/2010/main" val="347440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619125" y="258763"/>
            <a:ext cx="10963275" cy="740587"/>
          </a:xfrm>
        </p:spPr>
        <p:txBody>
          <a:bodyPr vert="horz" wrap="square" lIns="0" tIns="1905" rIns="0" bIns="0" rtlCol="0">
            <a:spAutoFit/>
          </a:bodyPr>
          <a:lstStyle/>
          <a:p>
            <a:r>
              <a:rPr lang="en-GB" sz="2400" dirty="0"/>
              <a:t>Best Percentage Change in Tumour Size from Baseline and Objective Response Rate in 2L+ PDAC (RMC-6236 160-300 </a:t>
            </a:r>
            <a:r>
              <a:rPr lang="en-GB" sz="2400" cap="none" dirty="0"/>
              <a:t>mg</a:t>
            </a:r>
            <a:r>
              <a:rPr lang="en-GB" sz="2400" dirty="0"/>
              <a:t>)</a:t>
            </a:r>
          </a:p>
        </p:txBody>
      </p:sp>
      <p:sp>
        <p:nvSpPr>
          <p:cNvPr id="13" name="Slide Number Placeholder 12">
            <a:extLst>
              <a:ext uri="{FF2B5EF4-FFF2-40B4-BE49-F238E27FC236}">
                <a16:creationId xmlns:a16="http://schemas.microsoft.com/office/drawing/2014/main" id="{F7B3BAB2-CAAB-582C-0DB8-5ABC94A3766B}"/>
              </a:ext>
            </a:extLst>
          </p:cNvPr>
          <p:cNvSpPr>
            <a:spLocks noGrp="1"/>
          </p:cNvSpPr>
          <p:nvPr>
            <p:ph type="sldNum" sz="quarter" idx="4"/>
          </p:nvPr>
        </p:nvSpPr>
        <p:spPr>
          <a:xfrm>
            <a:off x="10800523" y="6428359"/>
            <a:ext cx="781877" cy="365125"/>
          </a:xfrm>
        </p:spPr>
        <p:txBody>
          <a:bodyPr/>
          <a:lstStyle/>
          <a:p>
            <a:fld id="{744321BC-6B8C-A142-A07B-D86579F389EE}" type="slidenum">
              <a:rPr lang="en-GB" smtClean="0"/>
              <a:pPr/>
              <a:t>14</a:t>
            </a:fld>
            <a:endParaRPr lang="en-GB" dirty="0"/>
          </a:p>
        </p:txBody>
      </p:sp>
      <p:sp>
        <p:nvSpPr>
          <p:cNvPr id="20" name="Content Placeholder 19">
            <a:extLst>
              <a:ext uri="{FF2B5EF4-FFF2-40B4-BE49-F238E27FC236}">
                <a16:creationId xmlns:a16="http://schemas.microsoft.com/office/drawing/2014/main" id="{A7F344C3-BF77-4429-0DDB-9F0018404247}"/>
              </a:ext>
            </a:extLst>
          </p:cNvPr>
          <p:cNvSpPr>
            <a:spLocks noGrp="1"/>
          </p:cNvSpPr>
          <p:nvPr>
            <p:ph sz="quarter" idx="15"/>
          </p:nvPr>
        </p:nvSpPr>
        <p:spPr>
          <a:xfrm>
            <a:off x="620183" y="6037263"/>
            <a:ext cx="10517957" cy="684213"/>
          </a:xfrm>
        </p:spPr>
        <p:txBody>
          <a:bodyPr anchor="b" anchorCtr="0"/>
          <a:lstStyle/>
          <a:p>
            <a:pPr>
              <a:lnSpc>
                <a:spcPct val="90000"/>
              </a:lnSpc>
              <a:spcBef>
                <a:spcPts val="0"/>
              </a:spcBef>
              <a:spcAft>
                <a:spcPts val="300"/>
              </a:spcAft>
            </a:pPr>
            <a:r>
              <a:rPr lang="en-GB" sz="950" baseline="30000" dirty="0">
                <a:solidFill>
                  <a:schemeClr val="tx2"/>
                </a:solidFill>
              </a:rPr>
              <a:t>a</a:t>
            </a:r>
            <a:r>
              <a:rPr lang="en-GB" sz="950" dirty="0">
                <a:solidFill>
                  <a:schemeClr val="tx2"/>
                </a:solidFill>
              </a:rPr>
              <a:t> “ORR 14+ week” and “DCR 14+ week” analyses include all patients who received first dose of RMC-6236 at least 14 weeks prior to data cutoff date (to allow two potential scans). “ORR 20+ week” analysis is similarly defined to allow three potential scans. Five patients included in the denominator of the ‘14+ week’ analyses are not displayed on waterfall due to lack of post-baseline target lesion assessment (four patients discontinued treatment without post-baseline scans: three due to death, one due to subject request to withdraw from treatment, and one patient had documented PD due to new lesion without target lesion assessment); ORR (by RECISTv1.1) includes confirmed  CRs/PRs and unconfirmed CRs/PRs who are still on treatment and may yet confirm; 2L in the metastatic setting includes patients who progressed on prior therapy in an earlier setting within 6 months of  last dose</a:t>
            </a:r>
          </a:p>
          <a:p>
            <a:pPr>
              <a:lnSpc>
                <a:spcPct val="90000"/>
              </a:lnSpc>
              <a:spcBef>
                <a:spcPts val="0"/>
              </a:spcBef>
              <a:spcAft>
                <a:spcPts val="300"/>
              </a:spcAft>
            </a:pPr>
            <a:r>
              <a:rPr lang="en-GB" sz="950" baseline="30000" dirty="0">
                <a:solidFill>
                  <a:schemeClr val="tx2"/>
                </a:solidFill>
              </a:rPr>
              <a:t>b </a:t>
            </a:r>
            <a:r>
              <a:rPr lang="en-GB" sz="950" i="1" dirty="0">
                <a:solidFill>
                  <a:schemeClr val="tx2"/>
                </a:solidFill>
              </a:rPr>
              <a:t>RAS </a:t>
            </a:r>
            <a:r>
              <a:rPr lang="en-GB" sz="950" dirty="0">
                <a:solidFill>
                  <a:schemeClr val="tx2"/>
                </a:solidFill>
              </a:rPr>
              <a:t>mutant defined as patients with G12X, G13X or Q61X PDAC</a:t>
            </a:r>
          </a:p>
          <a:p>
            <a:pPr>
              <a:lnSpc>
                <a:spcPct val="90000"/>
              </a:lnSpc>
              <a:spcBef>
                <a:spcPts val="0"/>
              </a:spcBef>
              <a:spcAft>
                <a:spcPts val="300"/>
              </a:spcAft>
            </a:pPr>
            <a:r>
              <a:rPr lang="en-GB" sz="950" baseline="30000" dirty="0">
                <a:solidFill>
                  <a:schemeClr val="tx2"/>
                </a:solidFill>
              </a:rPr>
              <a:t>c</a:t>
            </a:r>
            <a:r>
              <a:rPr lang="en-GB" sz="950" dirty="0">
                <a:solidFill>
                  <a:schemeClr val="tx2"/>
                </a:solidFill>
              </a:rPr>
              <a:t> Benchmark mean ORR derived from published reports </a:t>
            </a:r>
          </a:p>
          <a:p>
            <a:pPr>
              <a:lnSpc>
                <a:spcPct val="90000"/>
              </a:lnSpc>
              <a:spcBef>
                <a:spcPts val="0"/>
              </a:spcBef>
              <a:spcAft>
                <a:spcPts val="300"/>
              </a:spcAft>
            </a:pPr>
            <a:r>
              <a:rPr lang="en-GB" sz="950" dirty="0">
                <a:solidFill>
                  <a:schemeClr val="tx2"/>
                </a:solidFill>
              </a:rPr>
              <a:t>2L, second line; CR, complete response; DCR, disease control rate; </a:t>
            </a:r>
            <a:r>
              <a:rPr lang="en-GB" altLang="en-US" sz="950" dirty="0">
                <a:solidFill>
                  <a:schemeClr val="tx2"/>
                </a:solidFill>
              </a:rPr>
              <a:t>KRAS, Kirsten rat sarcoma virus; </a:t>
            </a:r>
            <a:r>
              <a:rPr lang="en-GB" sz="950" dirty="0">
                <a:solidFill>
                  <a:schemeClr val="tx2"/>
                </a:solidFill>
              </a:rPr>
              <a:t>NA, not available; ORR, objective response rate; PD, progressive disease; </a:t>
            </a:r>
            <a:r>
              <a:rPr lang="en-GB" altLang="en-US" sz="950" dirty="0">
                <a:solidFill>
                  <a:schemeClr val="tx2"/>
                </a:solidFill>
              </a:rPr>
              <a:t>PDAC, pancreatic ductal adenocarcinoma; </a:t>
            </a:r>
            <a:r>
              <a:rPr lang="en-GB" sz="950" dirty="0">
                <a:solidFill>
                  <a:schemeClr val="tx2"/>
                </a:solidFill>
              </a:rPr>
              <a:t>PR(u), (unconfirmed) partial response;</a:t>
            </a:r>
            <a:r>
              <a:rPr lang="en-GB" altLang="en-US" sz="950" dirty="0">
                <a:solidFill>
                  <a:schemeClr val="tx2"/>
                </a:solidFill>
              </a:rPr>
              <a:t> RAS, rat sarcoma virus; </a:t>
            </a:r>
            <a:r>
              <a:rPr lang="en-GB" sz="950" dirty="0">
                <a:solidFill>
                  <a:schemeClr val="tx2"/>
                </a:solidFill>
              </a:rPr>
              <a:t>RECIST, Response Evaluation Criteria in Solid Tumours; SD, stable disease; SOD, sum of diameters</a:t>
            </a:r>
            <a:endParaRPr lang="en-GB" sz="950" dirty="0">
              <a:solidFill>
                <a:schemeClr val="tx2"/>
              </a:solidFill>
              <a:highlight>
                <a:srgbClr val="FFFF00"/>
              </a:highlight>
            </a:endParaRPr>
          </a:p>
          <a:p>
            <a:pPr>
              <a:lnSpc>
                <a:spcPct val="90000"/>
              </a:lnSpc>
              <a:spcBef>
                <a:spcPts val="0"/>
              </a:spcBef>
              <a:spcAft>
                <a:spcPts val="300"/>
              </a:spcAft>
            </a:pPr>
            <a:r>
              <a:rPr lang="en-GB" sz="950" dirty="0">
                <a:solidFill>
                  <a:schemeClr val="tx2"/>
                </a:solidFill>
              </a:rPr>
              <a:t>RMC-6236: Pancreatic Cancer Update to Support Pivotal Phase 3 Trial. Revolution Medicines. Available at: </a:t>
            </a:r>
            <a:r>
              <a:rPr lang="en-GB" sz="950" dirty="0">
                <a:solidFill>
                  <a:schemeClr val="tx2"/>
                </a:solidFill>
                <a:hlinkClick r:id="rId2">
                  <a:extLst>
                    <a:ext uri="{A12FA001-AC4F-418D-AE19-62706E023703}">
                      <ahyp:hlinkClr xmlns:ahyp="http://schemas.microsoft.com/office/drawing/2018/hyperlinkcolor" val="tx"/>
                    </a:ext>
                  </a:extLst>
                </a:hlinkClick>
              </a:rPr>
              <a:t>https://ir.revmed.com/static-files/eeeb0690-0ef4-44b8-b5fe-8d11d8df3c9a</a:t>
            </a:r>
            <a:r>
              <a:rPr lang="en-GB" sz="950" dirty="0">
                <a:solidFill>
                  <a:schemeClr val="tx2"/>
                </a:solidFill>
              </a:rPr>
              <a:t> (accessed December 2024)</a:t>
            </a:r>
          </a:p>
        </p:txBody>
      </p:sp>
      <p:sp>
        <p:nvSpPr>
          <p:cNvPr id="25" name="Rectangle 24">
            <a:extLst>
              <a:ext uri="{FF2B5EF4-FFF2-40B4-BE49-F238E27FC236}">
                <a16:creationId xmlns:a16="http://schemas.microsoft.com/office/drawing/2014/main" id="{D11F69D1-6C3F-2E8D-534C-7D37839ED838}"/>
              </a:ext>
            </a:extLst>
          </p:cNvPr>
          <p:cNvSpPr/>
          <p:nvPr/>
        </p:nvSpPr>
        <p:spPr>
          <a:xfrm>
            <a:off x="6096000" y="1253908"/>
            <a:ext cx="2123975" cy="7411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AutoShape 3">
            <a:extLst>
              <a:ext uri="{FF2B5EF4-FFF2-40B4-BE49-F238E27FC236}">
                <a16:creationId xmlns:a16="http://schemas.microsoft.com/office/drawing/2014/main" id="{94D59814-ED81-9AED-E69E-696695CC32D7}"/>
              </a:ext>
            </a:extLst>
          </p:cNvPr>
          <p:cNvSpPr>
            <a:spLocks noChangeAspect="1" noChangeArrowheads="1" noTextEdit="1"/>
          </p:cNvSpPr>
          <p:nvPr/>
        </p:nvSpPr>
        <p:spPr bwMode="auto">
          <a:xfrm>
            <a:off x="960557" y="1142771"/>
            <a:ext cx="8147155" cy="452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386">
            <a:extLst>
              <a:ext uri="{FF2B5EF4-FFF2-40B4-BE49-F238E27FC236}">
                <a16:creationId xmlns:a16="http://schemas.microsoft.com/office/drawing/2014/main" id="{FA8E7B07-E32E-9388-554B-6EF669263A03}"/>
              </a:ext>
            </a:extLst>
          </p:cNvPr>
          <p:cNvSpPr>
            <a:spLocks noChangeArrowheads="1"/>
          </p:cNvSpPr>
          <p:nvPr/>
        </p:nvSpPr>
        <p:spPr bwMode="auto">
          <a:xfrm>
            <a:off x="1300558" y="980728"/>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300" i="0" u="none" strike="noStrike" cap="none" normalizeH="0" baseline="0" dirty="0">
                <a:ln>
                  <a:noFill/>
                </a:ln>
                <a:solidFill>
                  <a:srgbClr val="000000"/>
                </a:solidFill>
                <a:effectLst/>
                <a:cs typeface="Arial" panose="020B0604020202020204" pitchFamily="34" charset="0"/>
              </a:rPr>
              <a:t>100</a:t>
            </a:r>
            <a:endParaRPr kumimoji="0" lang="en-GB" altLang="en-US" sz="1800" i="0" u="none" strike="noStrike" cap="none" normalizeH="0" baseline="0" dirty="0">
              <a:ln>
                <a:noFill/>
              </a:ln>
              <a:solidFill>
                <a:schemeClr val="tx1"/>
              </a:solidFill>
              <a:effectLst/>
              <a:cs typeface="Arial" panose="020B0604020202020204" pitchFamily="34" charset="0"/>
            </a:endParaRPr>
          </a:p>
        </p:txBody>
      </p:sp>
      <p:sp>
        <p:nvSpPr>
          <p:cNvPr id="112" name="Rectangle 458">
            <a:extLst>
              <a:ext uri="{FF2B5EF4-FFF2-40B4-BE49-F238E27FC236}">
                <a16:creationId xmlns:a16="http://schemas.microsoft.com/office/drawing/2014/main" id="{97456EB3-EC28-5030-D68F-B4B84EE6A14B}"/>
              </a:ext>
            </a:extLst>
          </p:cNvPr>
          <p:cNvSpPr>
            <a:spLocks noChangeArrowheads="1"/>
          </p:cNvSpPr>
          <p:nvPr/>
        </p:nvSpPr>
        <p:spPr bwMode="auto">
          <a:xfrm>
            <a:off x="1625728" y="552903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376" name="TextBox 375">
            <a:extLst>
              <a:ext uri="{FF2B5EF4-FFF2-40B4-BE49-F238E27FC236}">
                <a16:creationId xmlns:a16="http://schemas.microsoft.com/office/drawing/2014/main" id="{17B55CD2-9E6B-AF0D-F314-1E8747E0E18B}"/>
              </a:ext>
            </a:extLst>
          </p:cNvPr>
          <p:cNvSpPr txBox="1"/>
          <p:nvPr/>
        </p:nvSpPr>
        <p:spPr>
          <a:xfrm>
            <a:off x="623392" y="1434158"/>
            <a:ext cx="615553" cy="3226203"/>
          </a:xfrm>
          <a:prstGeom prst="rect">
            <a:avLst/>
          </a:prstGeom>
          <a:noFill/>
        </p:spPr>
        <p:txBody>
          <a:bodyPr vert="vert270" wrap="none" rtlCol="0">
            <a:spAutoFit/>
          </a:bodyPr>
          <a:lstStyle/>
          <a:p>
            <a:pPr algn="ctr"/>
            <a:r>
              <a:rPr lang="en-GB" sz="1400" b="1" dirty="0">
                <a:solidFill>
                  <a:srgbClr val="000000"/>
                </a:solidFill>
                <a:latin typeface="Arial" panose="020B0604020202020204" pitchFamily="34" charset="0"/>
                <a:cs typeface="Arial" panose="020B0604020202020204" pitchFamily="34" charset="0"/>
              </a:rPr>
              <a:t>Best % change in SOD from baseline</a:t>
            </a:r>
          </a:p>
          <a:p>
            <a:pPr algn="ctr"/>
            <a:r>
              <a:rPr lang="en-GB" sz="1400" b="1" dirty="0">
                <a:solidFill>
                  <a:srgbClr val="000000"/>
                </a:solidFill>
                <a:latin typeface="Arial" panose="020B0604020202020204" pitchFamily="34" charset="0"/>
                <a:cs typeface="Arial" panose="020B0604020202020204" pitchFamily="34" charset="0"/>
              </a:rPr>
              <a:t>In target tumour burden</a:t>
            </a:r>
          </a:p>
        </p:txBody>
      </p:sp>
      <p:grpSp>
        <p:nvGrpSpPr>
          <p:cNvPr id="377" name="Group 376">
            <a:extLst>
              <a:ext uri="{FF2B5EF4-FFF2-40B4-BE49-F238E27FC236}">
                <a16:creationId xmlns:a16="http://schemas.microsoft.com/office/drawing/2014/main" id="{09939A92-CB3C-7C54-09CB-9B440FD6CC40}"/>
              </a:ext>
            </a:extLst>
          </p:cNvPr>
          <p:cNvGrpSpPr/>
          <p:nvPr/>
        </p:nvGrpSpPr>
        <p:grpSpPr>
          <a:xfrm>
            <a:off x="1941644" y="4197827"/>
            <a:ext cx="1346044" cy="691331"/>
            <a:chOff x="1279541" y="4715701"/>
            <a:chExt cx="1346044" cy="691331"/>
          </a:xfrm>
        </p:grpSpPr>
        <p:sp>
          <p:nvSpPr>
            <p:cNvPr id="378" name="Rectangle 460">
              <a:extLst>
                <a:ext uri="{FF2B5EF4-FFF2-40B4-BE49-F238E27FC236}">
                  <a16:creationId xmlns:a16="http://schemas.microsoft.com/office/drawing/2014/main" id="{6A64FF66-3BCE-FBF3-790B-9E76FA45C937}"/>
                </a:ext>
              </a:extLst>
            </p:cNvPr>
            <p:cNvSpPr>
              <a:spLocks noChangeArrowheads="1"/>
            </p:cNvSpPr>
            <p:nvPr/>
          </p:nvSpPr>
          <p:spPr bwMode="auto">
            <a:xfrm>
              <a:off x="1279541" y="4725994"/>
              <a:ext cx="1346044" cy="681038"/>
            </a:xfrm>
            <a:prstGeom prst="rect">
              <a:avLst/>
            </a:prstGeom>
            <a:solidFill>
              <a:srgbClr val="FFFFFF"/>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79" name="Group 378">
              <a:extLst>
                <a:ext uri="{FF2B5EF4-FFF2-40B4-BE49-F238E27FC236}">
                  <a16:creationId xmlns:a16="http://schemas.microsoft.com/office/drawing/2014/main" id="{B3F4AEC0-5342-2A83-F87B-5AAD02A9243C}"/>
                </a:ext>
              </a:extLst>
            </p:cNvPr>
            <p:cNvGrpSpPr/>
            <p:nvPr/>
          </p:nvGrpSpPr>
          <p:grpSpPr>
            <a:xfrm>
              <a:off x="1381143" y="5256219"/>
              <a:ext cx="98426" cy="49213"/>
              <a:chOff x="1381143" y="5256219"/>
              <a:chExt cx="98426" cy="49213"/>
            </a:xfrm>
          </p:grpSpPr>
          <p:sp>
            <p:nvSpPr>
              <p:cNvPr id="385" name="Line 520">
                <a:extLst>
                  <a:ext uri="{FF2B5EF4-FFF2-40B4-BE49-F238E27FC236}">
                    <a16:creationId xmlns:a16="http://schemas.microsoft.com/office/drawing/2014/main" id="{D469E5DC-6253-A14D-DB73-B0CD912142A9}"/>
                  </a:ext>
                </a:extLst>
              </p:cNvPr>
              <p:cNvSpPr>
                <a:spLocks noChangeShapeType="1"/>
              </p:cNvSpPr>
              <p:nvPr/>
            </p:nvSpPr>
            <p:spPr bwMode="auto">
              <a:xfrm>
                <a:off x="1381143" y="5280032"/>
                <a:ext cx="650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86" name="Freeform 521">
                <a:extLst>
                  <a:ext uri="{FF2B5EF4-FFF2-40B4-BE49-F238E27FC236}">
                    <a16:creationId xmlns:a16="http://schemas.microsoft.com/office/drawing/2014/main" id="{0AA6FC5C-ACF0-BB25-1883-CE434DB27C94}"/>
                  </a:ext>
                </a:extLst>
              </p:cNvPr>
              <p:cNvSpPr>
                <a:spLocks/>
              </p:cNvSpPr>
              <p:nvPr/>
            </p:nvSpPr>
            <p:spPr bwMode="auto">
              <a:xfrm>
                <a:off x="1439881" y="5256219"/>
                <a:ext cx="39688" cy="49213"/>
              </a:xfrm>
              <a:custGeom>
                <a:avLst/>
                <a:gdLst>
                  <a:gd name="T0" fmla="*/ 0 w 25"/>
                  <a:gd name="T1" fmla="*/ 31 h 31"/>
                  <a:gd name="T2" fmla="*/ 25 w 25"/>
                  <a:gd name="T3" fmla="*/ 15 h 31"/>
                  <a:gd name="T4" fmla="*/ 0 w 25"/>
                  <a:gd name="T5" fmla="*/ 0 h 31"/>
                  <a:gd name="T6" fmla="*/ 0 w 25"/>
                  <a:gd name="T7" fmla="*/ 31 h 31"/>
                </a:gdLst>
                <a:ahLst/>
                <a:cxnLst>
                  <a:cxn ang="0">
                    <a:pos x="T0" y="T1"/>
                  </a:cxn>
                  <a:cxn ang="0">
                    <a:pos x="T2" y="T3"/>
                  </a:cxn>
                  <a:cxn ang="0">
                    <a:pos x="T4" y="T5"/>
                  </a:cxn>
                  <a:cxn ang="0">
                    <a:pos x="T6" y="T7"/>
                  </a:cxn>
                </a:cxnLst>
                <a:rect l="0" t="0" r="r" b="b"/>
                <a:pathLst>
                  <a:path w="25" h="31">
                    <a:moveTo>
                      <a:pt x="0" y="31"/>
                    </a:moveTo>
                    <a:lnTo>
                      <a:pt x="25" y="15"/>
                    </a:lnTo>
                    <a:lnTo>
                      <a:pt x="0"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80" name="Rectangle 522">
              <a:extLst>
                <a:ext uri="{FF2B5EF4-FFF2-40B4-BE49-F238E27FC236}">
                  <a16:creationId xmlns:a16="http://schemas.microsoft.com/office/drawing/2014/main" id="{DCE49441-39FE-4798-27EB-CC90F18B41E7}"/>
                </a:ext>
              </a:extLst>
            </p:cNvPr>
            <p:cNvSpPr>
              <a:spLocks noChangeArrowheads="1"/>
            </p:cNvSpPr>
            <p:nvPr/>
          </p:nvSpPr>
          <p:spPr bwMode="auto">
            <a:xfrm>
              <a:off x="1362092" y="4786319"/>
              <a:ext cx="133352" cy="1349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1" name="Rectangle 523">
              <a:extLst>
                <a:ext uri="{FF2B5EF4-FFF2-40B4-BE49-F238E27FC236}">
                  <a16:creationId xmlns:a16="http://schemas.microsoft.com/office/drawing/2014/main" id="{6534F291-B72E-9BBA-D7DA-417BEDA8F8D5}"/>
                </a:ext>
              </a:extLst>
            </p:cNvPr>
            <p:cNvSpPr>
              <a:spLocks noChangeArrowheads="1"/>
            </p:cNvSpPr>
            <p:nvPr/>
          </p:nvSpPr>
          <p:spPr bwMode="auto">
            <a:xfrm>
              <a:off x="1362092" y="5005394"/>
              <a:ext cx="133352" cy="1317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2" name="TextBox 381">
              <a:extLst>
                <a:ext uri="{FF2B5EF4-FFF2-40B4-BE49-F238E27FC236}">
                  <a16:creationId xmlns:a16="http://schemas.microsoft.com/office/drawing/2014/main" id="{A0CF9A63-3BC9-8574-7217-8008701DC7B0}"/>
                </a:ext>
              </a:extLst>
            </p:cNvPr>
            <p:cNvSpPr txBox="1"/>
            <p:nvPr/>
          </p:nvSpPr>
          <p:spPr>
            <a:xfrm>
              <a:off x="1472670" y="4715701"/>
              <a:ext cx="1002197" cy="269304"/>
            </a:xfrm>
            <a:prstGeom prst="rect">
              <a:avLst/>
            </a:prstGeom>
            <a:noFill/>
          </p:spPr>
          <p:txBody>
            <a:bodyPr wrap="none" rtlCol="0">
              <a:spAutoFit/>
            </a:bodyPr>
            <a:lstStyle/>
            <a:p>
              <a:r>
                <a:rPr lang="en-GB" sz="1150" dirty="0">
                  <a:solidFill>
                    <a:srgbClr val="000000"/>
                  </a:solidFill>
                  <a:latin typeface="Arial" panose="020B0604020202020204" pitchFamily="34" charset="0"/>
                  <a:cs typeface="Arial" panose="020B0604020202020204" pitchFamily="34" charset="0"/>
                </a:rPr>
                <a:t>KRAS G12X</a:t>
              </a:r>
            </a:p>
          </p:txBody>
        </p:sp>
        <p:sp>
          <p:nvSpPr>
            <p:cNvPr id="383" name="TextBox 382">
              <a:extLst>
                <a:ext uri="{FF2B5EF4-FFF2-40B4-BE49-F238E27FC236}">
                  <a16:creationId xmlns:a16="http://schemas.microsoft.com/office/drawing/2014/main" id="{AB77766B-930F-BFF8-8829-776342C69998}"/>
                </a:ext>
              </a:extLst>
            </p:cNvPr>
            <p:cNvSpPr txBox="1"/>
            <p:nvPr/>
          </p:nvSpPr>
          <p:spPr>
            <a:xfrm>
              <a:off x="1472670" y="4931550"/>
              <a:ext cx="864339" cy="269304"/>
            </a:xfrm>
            <a:prstGeom prst="rect">
              <a:avLst/>
            </a:prstGeom>
            <a:noFill/>
          </p:spPr>
          <p:txBody>
            <a:bodyPr wrap="none" rtlCol="0">
              <a:spAutoFit/>
            </a:bodyPr>
            <a:lstStyle/>
            <a:p>
              <a:r>
                <a:rPr lang="en-GB" sz="1150" dirty="0">
                  <a:solidFill>
                    <a:srgbClr val="000000"/>
                  </a:solidFill>
                  <a:latin typeface="Arial" panose="020B0604020202020204" pitchFamily="34" charset="0"/>
                  <a:cs typeface="Arial" panose="020B0604020202020204" pitchFamily="34" charset="0"/>
                </a:rPr>
                <a:t>RAS other</a:t>
              </a:r>
            </a:p>
          </p:txBody>
        </p:sp>
        <p:sp>
          <p:nvSpPr>
            <p:cNvPr id="384" name="TextBox 383">
              <a:extLst>
                <a:ext uri="{FF2B5EF4-FFF2-40B4-BE49-F238E27FC236}">
                  <a16:creationId xmlns:a16="http://schemas.microsoft.com/office/drawing/2014/main" id="{A2641846-E110-F75F-A9EB-1CB378E503B6}"/>
                </a:ext>
              </a:extLst>
            </p:cNvPr>
            <p:cNvSpPr txBox="1"/>
            <p:nvPr/>
          </p:nvSpPr>
          <p:spPr>
            <a:xfrm>
              <a:off x="1472670" y="5135179"/>
              <a:ext cx="1015021" cy="269304"/>
            </a:xfrm>
            <a:prstGeom prst="rect">
              <a:avLst/>
            </a:prstGeom>
            <a:noFill/>
          </p:spPr>
          <p:txBody>
            <a:bodyPr wrap="none" rtlCol="0">
              <a:spAutoFit/>
            </a:bodyPr>
            <a:lstStyle/>
            <a:p>
              <a:r>
                <a:rPr lang="en-GB" sz="1150" dirty="0">
                  <a:solidFill>
                    <a:srgbClr val="000000"/>
                  </a:solidFill>
                  <a:latin typeface="Arial" panose="020B0604020202020204" pitchFamily="34" charset="0"/>
                  <a:cs typeface="Arial" panose="020B0604020202020204" pitchFamily="34" charset="0"/>
                </a:rPr>
                <a:t>on treatment</a:t>
              </a:r>
            </a:p>
          </p:txBody>
        </p:sp>
      </p:grpSp>
      <p:sp>
        <p:nvSpPr>
          <p:cNvPr id="389" name="Rectangle 391">
            <a:extLst>
              <a:ext uri="{FF2B5EF4-FFF2-40B4-BE49-F238E27FC236}">
                <a16:creationId xmlns:a16="http://schemas.microsoft.com/office/drawing/2014/main" id="{1D6CBF35-53E1-CDA0-50DF-E29593CFD730}"/>
              </a:ext>
            </a:extLst>
          </p:cNvPr>
          <p:cNvSpPr>
            <a:spLocks noChangeArrowheads="1"/>
          </p:cNvSpPr>
          <p:nvPr/>
        </p:nvSpPr>
        <p:spPr bwMode="auto">
          <a:xfrm>
            <a:off x="1486508" y="2863505"/>
            <a:ext cx="929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300" i="0" u="none" strike="noStrike" cap="none" normalizeH="0" baseline="0" dirty="0">
                <a:ln>
                  <a:noFill/>
                </a:ln>
                <a:solidFill>
                  <a:srgbClr val="000000"/>
                </a:solidFill>
                <a:effectLst/>
                <a:cs typeface="Arial" panose="020B0604020202020204" pitchFamily="34" charset="0"/>
              </a:rPr>
              <a:t>0</a:t>
            </a:r>
            <a:endParaRPr kumimoji="0" lang="en-GB" altLang="en-US" sz="1800" i="0" u="none" strike="noStrike" cap="none" normalizeH="0" baseline="0" dirty="0">
              <a:ln>
                <a:noFill/>
              </a:ln>
              <a:solidFill>
                <a:schemeClr val="tx1"/>
              </a:solidFill>
              <a:effectLst/>
              <a:cs typeface="Arial" panose="020B0604020202020204" pitchFamily="34" charset="0"/>
            </a:endParaRPr>
          </a:p>
        </p:txBody>
      </p:sp>
      <p:cxnSp>
        <p:nvCxnSpPr>
          <p:cNvPr id="390" name="Straight Connector 389">
            <a:extLst>
              <a:ext uri="{FF2B5EF4-FFF2-40B4-BE49-F238E27FC236}">
                <a16:creationId xmlns:a16="http://schemas.microsoft.com/office/drawing/2014/main" id="{98CD48B1-F5EB-202A-B4E1-61C592BFE6A4}"/>
              </a:ext>
            </a:extLst>
          </p:cNvPr>
          <p:cNvCxnSpPr>
            <a:cxnSpLocks/>
          </p:cNvCxnSpPr>
          <p:nvPr/>
        </p:nvCxnSpPr>
        <p:spPr>
          <a:xfrm>
            <a:off x="1691040" y="3542647"/>
            <a:ext cx="8509416" cy="0"/>
          </a:xfrm>
          <a:prstGeom prst="line">
            <a:avLst/>
          </a:prstGeom>
          <a:ln w="9525">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393" name="Rectangle 431">
            <a:extLst>
              <a:ext uri="{FF2B5EF4-FFF2-40B4-BE49-F238E27FC236}">
                <a16:creationId xmlns:a16="http://schemas.microsoft.com/office/drawing/2014/main" id="{C17690C9-C2A6-0401-0E81-C2C4BDD1822A}"/>
              </a:ext>
            </a:extLst>
          </p:cNvPr>
          <p:cNvSpPr>
            <a:spLocks noChangeArrowheads="1"/>
          </p:cNvSpPr>
          <p:nvPr/>
        </p:nvSpPr>
        <p:spPr bwMode="auto">
          <a:xfrm>
            <a:off x="1337428" y="3809657"/>
            <a:ext cx="2420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300" i="0" u="none" strike="noStrike" cap="none" normalizeH="0" baseline="0" dirty="0">
                <a:ln>
                  <a:noFill/>
                </a:ln>
                <a:solidFill>
                  <a:srgbClr val="000000"/>
                </a:solidFill>
                <a:effectLst/>
                <a:cs typeface="Arial" panose="020B0604020202020204" pitchFamily="34" charset="0"/>
              </a:rPr>
              <a:t>-50</a:t>
            </a:r>
            <a:endParaRPr kumimoji="0" lang="en-GB" altLang="en-US" sz="1800" i="0" u="none" strike="noStrike" cap="none" normalizeH="0" baseline="0" dirty="0">
              <a:ln>
                <a:noFill/>
              </a:ln>
              <a:solidFill>
                <a:schemeClr val="tx1"/>
              </a:solidFill>
              <a:effectLst/>
              <a:cs typeface="Arial" panose="020B0604020202020204" pitchFamily="34" charset="0"/>
            </a:endParaRPr>
          </a:p>
        </p:txBody>
      </p:sp>
      <p:sp>
        <p:nvSpPr>
          <p:cNvPr id="395" name="Rectangle 389">
            <a:extLst>
              <a:ext uri="{FF2B5EF4-FFF2-40B4-BE49-F238E27FC236}">
                <a16:creationId xmlns:a16="http://schemas.microsoft.com/office/drawing/2014/main" id="{371D7FD6-7A35-03A5-AAEC-BDDCD57F5246}"/>
              </a:ext>
            </a:extLst>
          </p:cNvPr>
          <p:cNvSpPr>
            <a:spLocks noChangeArrowheads="1"/>
          </p:cNvSpPr>
          <p:nvPr/>
        </p:nvSpPr>
        <p:spPr bwMode="auto">
          <a:xfrm>
            <a:off x="1393533" y="1917354"/>
            <a:ext cx="1859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300" i="0" u="none" strike="noStrike" cap="none" normalizeH="0" baseline="0" dirty="0">
                <a:ln>
                  <a:noFill/>
                </a:ln>
                <a:solidFill>
                  <a:srgbClr val="000000"/>
                </a:solidFill>
                <a:effectLst/>
                <a:cs typeface="Arial" panose="020B0604020202020204" pitchFamily="34" charset="0"/>
              </a:rPr>
              <a:t>50</a:t>
            </a:r>
            <a:endParaRPr kumimoji="0" lang="en-GB" altLang="en-US" sz="1800" i="0" u="none" strike="noStrike" cap="none" normalizeH="0" baseline="0" dirty="0">
              <a:ln>
                <a:noFill/>
              </a:ln>
              <a:solidFill>
                <a:schemeClr val="tx1"/>
              </a:solidFill>
              <a:effectLst/>
              <a:cs typeface="Arial" panose="020B0604020202020204" pitchFamily="34" charset="0"/>
            </a:endParaRPr>
          </a:p>
        </p:txBody>
      </p:sp>
      <p:sp>
        <p:nvSpPr>
          <p:cNvPr id="397" name="Rectangle 435">
            <a:extLst>
              <a:ext uri="{FF2B5EF4-FFF2-40B4-BE49-F238E27FC236}">
                <a16:creationId xmlns:a16="http://schemas.microsoft.com/office/drawing/2014/main" id="{186920FD-6561-2673-2C54-88DACBBEF7BA}"/>
              </a:ext>
            </a:extLst>
          </p:cNvPr>
          <p:cNvSpPr>
            <a:spLocks noChangeArrowheads="1"/>
          </p:cNvSpPr>
          <p:nvPr/>
        </p:nvSpPr>
        <p:spPr bwMode="auto">
          <a:xfrm>
            <a:off x="1244454" y="4755808"/>
            <a:ext cx="3350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300" i="0" u="none" strike="noStrike" cap="none" normalizeH="0" baseline="0" dirty="0">
                <a:ln>
                  <a:noFill/>
                </a:ln>
                <a:solidFill>
                  <a:srgbClr val="000000"/>
                </a:solidFill>
                <a:effectLst/>
                <a:cs typeface="Arial" panose="020B0604020202020204" pitchFamily="34" charset="0"/>
              </a:rPr>
              <a:t>-100</a:t>
            </a:r>
            <a:endParaRPr kumimoji="0" lang="en-GB" altLang="en-US" sz="1800" i="0" u="none" strike="noStrike" cap="none" normalizeH="0" baseline="0" dirty="0">
              <a:ln>
                <a:noFill/>
              </a:ln>
              <a:solidFill>
                <a:schemeClr val="tx1"/>
              </a:solidFill>
              <a:effectLst/>
              <a:cs typeface="Arial" panose="020B0604020202020204" pitchFamily="34" charset="0"/>
            </a:endParaRPr>
          </a:p>
        </p:txBody>
      </p:sp>
      <p:cxnSp>
        <p:nvCxnSpPr>
          <p:cNvPr id="403" name="Straight Connector 402">
            <a:extLst>
              <a:ext uri="{FF2B5EF4-FFF2-40B4-BE49-F238E27FC236}">
                <a16:creationId xmlns:a16="http://schemas.microsoft.com/office/drawing/2014/main" id="{6BB99321-E307-28A1-AD2B-926C095C7280}"/>
              </a:ext>
            </a:extLst>
          </p:cNvPr>
          <p:cNvCxnSpPr>
            <a:cxnSpLocks/>
          </p:cNvCxnSpPr>
          <p:nvPr/>
        </p:nvCxnSpPr>
        <p:spPr>
          <a:xfrm>
            <a:off x="1691040" y="2601621"/>
            <a:ext cx="8509416" cy="0"/>
          </a:xfrm>
          <a:prstGeom prst="line">
            <a:avLst/>
          </a:prstGeom>
          <a:ln w="9525">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graphicFrame>
        <p:nvGraphicFramePr>
          <p:cNvPr id="11" name="object 11"/>
          <p:cNvGraphicFramePr>
            <a:graphicFrameLocks noGrp="1"/>
          </p:cNvGraphicFramePr>
          <p:nvPr/>
        </p:nvGraphicFramePr>
        <p:xfrm>
          <a:off x="6330316" y="1252870"/>
          <a:ext cx="4754108" cy="109601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20000"/>
                    </a:ext>
                  </a:extLst>
                </a:gridCol>
                <a:gridCol w="1044703">
                  <a:extLst>
                    <a:ext uri="{9D8B030D-6E8A-4147-A177-3AD203B41FA5}">
                      <a16:colId xmlns:a16="http://schemas.microsoft.com/office/drawing/2014/main" val="20001"/>
                    </a:ext>
                  </a:extLst>
                </a:gridCol>
                <a:gridCol w="1044702">
                  <a:extLst>
                    <a:ext uri="{9D8B030D-6E8A-4147-A177-3AD203B41FA5}">
                      <a16:colId xmlns:a16="http://schemas.microsoft.com/office/drawing/2014/main" val="20002"/>
                    </a:ext>
                  </a:extLst>
                </a:gridCol>
                <a:gridCol w="1044703">
                  <a:extLst>
                    <a:ext uri="{9D8B030D-6E8A-4147-A177-3AD203B41FA5}">
                      <a16:colId xmlns:a16="http://schemas.microsoft.com/office/drawing/2014/main" val="20003"/>
                    </a:ext>
                  </a:extLst>
                </a:gridCol>
              </a:tblGrid>
              <a:tr h="319924">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tc>
                <a:tc>
                  <a:txBody>
                    <a:bodyPr/>
                    <a:lstStyle/>
                    <a:p>
                      <a:pPr algn="ctr">
                        <a:lnSpc>
                          <a:spcPts val="1639"/>
                        </a:lnSpc>
                        <a:spcBef>
                          <a:spcPts val="275"/>
                        </a:spcBef>
                      </a:pPr>
                      <a:r>
                        <a:rPr sz="1400" b="1" spc="-25" dirty="0">
                          <a:solidFill>
                            <a:schemeClr val="bg1"/>
                          </a:solidFill>
                          <a:latin typeface="Arial" panose="020B0604020202020204" pitchFamily="34" charset="0"/>
                          <a:cs typeface="Arial" panose="020B0604020202020204" pitchFamily="34" charset="0"/>
                        </a:rPr>
                        <a:t>ORR</a:t>
                      </a:r>
                      <a:endParaRPr sz="1400" dirty="0">
                        <a:solidFill>
                          <a:schemeClr val="bg1"/>
                        </a:solidFill>
                        <a:latin typeface="Arial" panose="020B0604020202020204" pitchFamily="34" charset="0"/>
                        <a:cs typeface="Arial" panose="020B0604020202020204" pitchFamily="34" charset="0"/>
                      </a:endParaRPr>
                    </a:p>
                    <a:p>
                      <a:pPr algn="ctr">
                        <a:lnSpc>
                          <a:spcPts val="1639"/>
                        </a:lnSpc>
                      </a:pPr>
                      <a:r>
                        <a:rPr sz="1400" b="1" dirty="0">
                          <a:solidFill>
                            <a:schemeClr val="bg1"/>
                          </a:solidFill>
                          <a:latin typeface="Arial" panose="020B0604020202020204" pitchFamily="34" charset="0"/>
                          <a:cs typeface="Arial" panose="020B0604020202020204" pitchFamily="34" charset="0"/>
                        </a:rPr>
                        <a:t>14+</a:t>
                      </a:r>
                      <a:r>
                        <a:rPr sz="1400" b="1" spc="-55" dirty="0">
                          <a:solidFill>
                            <a:schemeClr val="bg1"/>
                          </a:solidFill>
                          <a:latin typeface="Arial" panose="020B0604020202020204" pitchFamily="34" charset="0"/>
                          <a:cs typeface="Arial" panose="020B0604020202020204" pitchFamily="34" charset="0"/>
                        </a:rPr>
                        <a:t> </a:t>
                      </a:r>
                      <a:r>
                        <a:rPr sz="1400" b="1" spc="-10" dirty="0">
                          <a:solidFill>
                            <a:schemeClr val="bg1"/>
                          </a:solidFill>
                          <a:latin typeface="Arial" panose="020B0604020202020204" pitchFamily="34" charset="0"/>
                          <a:cs typeface="Arial" panose="020B0604020202020204" pitchFamily="34" charset="0"/>
                        </a:rPr>
                        <a:t>week</a:t>
                      </a:r>
                      <a:r>
                        <a:rPr lang="en-GB" sz="1050" b="1" spc="-15" baseline="59523" dirty="0">
                          <a:solidFill>
                            <a:schemeClr val="bg1"/>
                          </a:solidFill>
                          <a:latin typeface="Arial" panose="020B0604020202020204" pitchFamily="34" charset="0"/>
                          <a:cs typeface="Arial" panose="020B0604020202020204" pitchFamily="34" charset="0"/>
                        </a:rPr>
                        <a:t>a</a:t>
                      </a:r>
                      <a:endParaRPr sz="1050" baseline="59523" dirty="0">
                        <a:solidFill>
                          <a:schemeClr val="bg1"/>
                        </a:solidFill>
                        <a:latin typeface="Arial" panose="020B0604020202020204" pitchFamily="34" charset="0"/>
                        <a:cs typeface="Arial" panose="020B0604020202020204" pitchFamily="34" charset="0"/>
                      </a:endParaRPr>
                    </a:p>
                  </a:txBody>
                  <a:tcPr marL="0" marR="0" marT="34925" marB="0"/>
                </a:tc>
                <a:tc>
                  <a:txBody>
                    <a:bodyPr/>
                    <a:lstStyle/>
                    <a:p>
                      <a:pPr algn="ctr">
                        <a:lnSpc>
                          <a:spcPts val="1639"/>
                        </a:lnSpc>
                        <a:spcBef>
                          <a:spcPts val="275"/>
                        </a:spcBef>
                      </a:pPr>
                      <a:r>
                        <a:rPr sz="1400" b="1" spc="-25" dirty="0">
                          <a:solidFill>
                            <a:schemeClr val="bg1"/>
                          </a:solidFill>
                          <a:latin typeface="Arial" panose="020B0604020202020204" pitchFamily="34" charset="0"/>
                          <a:cs typeface="Arial" panose="020B0604020202020204" pitchFamily="34" charset="0"/>
                        </a:rPr>
                        <a:t>ORR</a:t>
                      </a:r>
                      <a:endParaRPr sz="1400" dirty="0">
                        <a:solidFill>
                          <a:schemeClr val="bg1"/>
                        </a:solidFill>
                        <a:latin typeface="Arial" panose="020B0604020202020204" pitchFamily="34" charset="0"/>
                        <a:cs typeface="Arial" panose="020B0604020202020204" pitchFamily="34" charset="0"/>
                      </a:endParaRPr>
                    </a:p>
                    <a:p>
                      <a:pPr algn="ctr">
                        <a:lnSpc>
                          <a:spcPts val="1639"/>
                        </a:lnSpc>
                      </a:pPr>
                      <a:r>
                        <a:rPr sz="1400" b="1" spc="95" dirty="0">
                          <a:solidFill>
                            <a:schemeClr val="bg1"/>
                          </a:solidFill>
                          <a:latin typeface="Arial" panose="020B0604020202020204" pitchFamily="34" charset="0"/>
                          <a:cs typeface="Arial" panose="020B0604020202020204" pitchFamily="34" charset="0"/>
                        </a:rPr>
                        <a:t>20+</a:t>
                      </a:r>
                      <a:r>
                        <a:rPr sz="1400" b="1" spc="-10" dirty="0">
                          <a:solidFill>
                            <a:schemeClr val="bg1"/>
                          </a:solidFill>
                          <a:latin typeface="Arial" panose="020B0604020202020204" pitchFamily="34" charset="0"/>
                          <a:cs typeface="Arial" panose="020B0604020202020204" pitchFamily="34" charset="0"/>
                        </a:rPr>
                        <a:t> week</a:t>
                      </a:r>
                      <a:r>
                        <a:rPr lang="en-GB" sz="1050" b="1" spc="-15" baseline="59523" dirty="0">
                          <a:solidFill>
                            <a:schemeClr val="bg1"/>
                          </a:solidFill>
                          <a:latin typeface="Arial" panose="020B0604020202020204" pitchFamily="34" charset="0"/>
                          <a:cs typeface="Arial" panose="020B0604020202020204" pitchFamily="34" charset="0"/>
                        </a:rPr>
                        <a:t>a</a:t>
                      </a:r>
                      <a:endParaRPr sz="1050" baseline="59523" dirty="0">
                        <a:solidFill>
                          <a:schemeClr val="bg1"/>
                        </a:solidFill>
                        <a:latin typeface="Arial" panose="020B0604020202020204" pitchFamily="34" charset="0"/>
                        <a:cs typeface="Arial" panose="020B0604020202020204" pitchFamily="34" charset="0"/>
                      </a:endParaRPr>
                    </a:p>
                  </a:txBody>
                  <a:tcPr marL="0" marR="0" marT="34925" marB="0"/>
                </a:tc>
                <a:tc>
                  <a:txBody>
                    <a:bodyPr/>
                    <a:lstStyle/>
                    <a:p>
                      <a:pPr algn="ctr">
                        <a:lnSpc>
                          <a:spcPts val="1639"/>
                        </a:lnSpc>
                        <a:spcBef>
                          <a:spcPts val="275"/>
                        </a:spcBef>
                      </a:pPr>
                      <a:r>
                        <a:rPr sz="1400" b="1" spc="-25" dirty="0">
                          <a:solidFill>
                            <a:schemeClr val="bg1"/>
                          </a:solidFill>
                          <a:latin typeface="Arial" panose="020B0604020202020204" pitchFamily="34" charset="0"/>
                          <a:cs typeface="Arial" panose="020B0604020202020204" pitchFamily="34" charset="0"/>
                        </a:rPr>
                        <a:t>DCR</a:t>
                      </a:r>
                      <a:endParaRPr sz="1400" dirty="0">
                        <a:solidFill>
                          <a:schemeClr val="bg1"/>
                        </a:solidFill>
                        <a:latin typeface="Arial" panose="020B0604020202020204" pitchFamily="34" charset="0"/>
                        <a:cs typeface="Arial" panose="020B0604020202020204" pitchFamily="34" charset="0"/>
                      </a:endParaRPr>
                    </a:p>
                    <a:p>
                      <a:pPr algn="ctr">
                        <a:lnSpc>
                          <a:spcPts val="1639"/>
                        </a:lnSpc>
                      </a:pPr>
                      <a:r>
                        <a:rPr sz="1400" b="1" dirty="0">
                          <a:solidFill>
                            <a:schemeClr val="bg1"/>
                          </a:solidFill>
                          <a:latin typeface="Arial" panose="020B0604020202020204" pitchFamily="34" charset="0"/>
                          <a:cs typeface="Arial" panose="020B0604020202020204" pitchFamily="34" charset="0"/>
                        </a:rPr>
                        <a:t>14+</a:t>
                      </a:r>
                      <a:r>
                        <a:rPr sz="1400" b="1" spc="-55" dirty="0">
                          <a:solidFill>
                            <a:schemeClr val="bg1"/>
                          </a:solidFill>
                          <a:latin typeface="Arial" panose="020B0604020202020204" pitchFamily="34" charset="0"/>
                          <a:cs typeface="Arial" panose="020B0604020202020204" pitchFamily="34" charset="0"/>
                        </a:rPr>
                        <a:t> </a:t>
                      </a:r>
                      <a:r>
                        <a:rPr sz="1400" b="1" spc="-10" dirty="0">
                          <a:solidFill>
                            <a:schemeClr val="bg1"/>
                          </a:solidFill>
                          <a:latin typeface="Arial" panose="020B0604020202020204" pitchFamily="34" charset="0"/>
                          <a:cs typeface="Arial" panose="020B0604020202020204" pitchFamily="34" charset="0"/>
                        </a:rPr>
                        <a:t>week</a:t>
                      </a:r>
                      <a:r>
                        <a:rPr lang="en-GB" sz="1050" b="1" spc="-15" baseline="59523" dirty="0">
                          <a:solidFill>
                            <a:schemeClr val="bg1"/>
                          </a:solidFill>
                          <a:latin typeface="Arial" panose="020B0604020202020204" pitchFamily="34" charset="0"/>
                          <a:cs typeface="Arial" panose="020B0604020202020204" pitchFamily="34" charset="0"/>
                        </a:rPr>
                        <a:t>a</a:t>
                      </a:r>
                      <a:endParaRPr sz="1050" baseline="59523" dirty="0">
                        <a:solidFill>
                          <a:schemeClr val="bg1"/>
                        </a:solidFill>
                        <a:latin typeface="Arial" panose="020B0604020202020204" pitchFamily="34" charset="0"/>
                        <a:cs typeface="Arial" panose="020B0604020202020204" pitchFamily="34" charset="0"/>
                      </a:endParaRPr>
                    </a:p>
                  </a:txBody>
                  <a:tcPr marL="0" marR="0" marT="34925" marB="0"/>
                </a:tc>
                <a:extLst>
                  <a:ext uri="{0D108BD9-81ED-4DB2-BD59-A6C34878D82A}">
                    <a16:rowId xmlns:a16="http://schemas.microsoft.com/office/drawing/2014/main" val="10000"/>
                  </a:ext>
                </a:extLst>
              </a:tr>
              <a:tr h="169372">
                <a:tc>
                  <a:txBody>
                    <a:bodyPr/>
                    <a:lstStyle/>
                    <a:p>
                      <a:pPr marL="100965">
                        <a:lnSpc>
                          <a:spcPct val="100000"/>
                        </a:lnSpc>
                        <a:spcBef>
                          <a:spcPts val="260"/>
                        </a:spcBef>
                      </a:pPr>
                      <a:r>
                        <a:rPr sz="1200" b="0" i="1" spc="-20" dirty="0">
                          <a:solidFill>
                            <a:schemeClr val="tx1"/>
                          </a:solidFill>
                          <a:latin typeface="Arial" panose="020B0604020202020204" pitchFamily="34" charset="0"/>
                          <a:cs typeface="Arial" panose="020B0604020202020204" pitchFamily="34" charset="0"/>
                        </a:rPr>
                        <a:t>KRAS</a:t>
                      </a:r>
                      <a:r>
                        <a:rPr sz="1200" b="0" spc="-40" dirty="0">
                          <a:solidFill>
                            <a:schemeClr val="tx1"/>
                          </a:solidFill>
                          <a:latin typeface="Arial" panose="020B0604020202020204" pitchFamily="34" charset="0"/>
                          <a:cs typeface="Arial" panose="020B0604020202020204" pitchFamily="34" charset="0"/>
                        </a:rPr>
                        <a:t> </a:t>
                      </a:r>
                      <a:r>
                        <a:rPr sz="1200" b="0" spc="-20" dirty="0">
                          <a:solidFill>
                            <a:schemeClr val="tx1"/>
                          </a:solidFill>
                          <a:latin typeface="Arial" panose="020B0604020202020204" pitchFamily="34" charset="0"/>
                          <a:cs typeface="Arial" panose="020B0604020202020204" pitchFamily="34" charset="0"/>
                        </a:rPr>
                        <a:t>G12X</a:t>
                      </a:r>
                      <a:r>
                        <a:rPr lang="en-GB" sz="1200" b="0" spc="-20" dirty="0">
                          <a:solidFill>
                            <a:schemeClr val="tx1"/>
                          </a:solidFill>
                          <a:latin typeface="Arial" panose="020B0604020202020204" pitchFamily="34" charset="0"/>
                          <a:cs typeface="Arial" panose="020B0604020202020204" pitchFamily="34" charset="0"/>
                        </a:rPr>
                        <a:t>, % (n/N)</a:t>
                      </a:r>
                      <a:endParaRPr sz="1200" b="0" dirty="0">
                        <a:solidFill>
                          <a:schemeClr val="tx1"/>
                        </a:solidFill>
                        <a:latin typeface="Arial" panose="020B0604020202020204" pitchFamily="34" charset="0"/>
                        <a:cs typeface="Arial" panose="020B0604020202020204" pitchFamily="34" charset="0"/>
                      </a:endParaRPr>
                    </a:p>
                  </a:txBody>
                  <a:tcPr marL="0" marR="0" marT="33020" marB="0"/>
                </a:tc>
                <a:tc>
                  <a:txBody>
                    <a:bodyPr/>
                    <a:lstStyle/>
                    <a:p>
                      <a:pPr algn="ctr">
                        <a:lnSpc>
                          <a:spcPct val="100000"/>
                        </a:lnSpc>
                        <a:spcBef>
                          <a:spcPts val="260"/>
                        </a:spcBef>
                      </a:pPr>
                      <a:r>
                        <a:rPr sz="1200" dirty="0">
                          <a:latin typeface="Arial" panose="020B0604020202020204" pitchFamily="34" charset="0"/>
                          <a:cs typeface="Arial" panose="020B0604020202020204" pitchFamily="34" charset="0"/>
                        </a:rPr>
                        <a:t>20</a:t>
                      </a:r>
                      <a:r>
                        <a:rPr sz="1200" spc="114"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(16/79)</a:t>
                      </a:r>
                      <a:endParaRPr sz="1200" dirty="0">
                        <a:latin typeface="Arial" panose="020B0604020202020204" pitchFamily="34" charset="0"/>
                        <a:cs typeface="Arial" panose="020B0604020202020204" pitchFamily="34" charset="0"/>
                      </a:endParaRPr>
                    </a:p>
                  </a:txBody>
                  <a:tcPr marL="0" marR="0" marT="33020" marB="0"/>
                </a:tc>
                <a:tc>
                  <a:txBody>
                    <a:bodyPr/>
                    <a:lstStyle/>
                    <a:p>
                      <a:pPr algn="ctr">
                        <a:lnSpc>
                          <a:spcPct val="100000"/>
                        </a:lnSpc>
                        <a:spcBef>
                          <a:spcPts val="260"/>
                        </a:spcBef>
                      </a:pPr>
                      <a:r>
                        <a:rPr sz="1200" dirty="0">
                          <a:latin typeface="Arial" panose="020B0604020202020204" pitchFamily="34" charset="0"/>
                          <a:cs typeface="Arial" panose="020B0604020202020204" pitchFamily="34" charset="0"/>
                        </a:rPr>
                        <a:t>27</a:t>
                      </a:r>
                      <a:r>
                        <a:rPr sz="1200" spc="-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(13/48)</a:t>
                      </a:r>
                      <a:endParaRPr sz="1200" dirty="0">
                        <a:latin typeface="Arial" panose="020B0604020202020204" pitchFamily="34" charset="0"/>
                        <a:cs typeface="Arial" panose="020B0604020202020204" pitchFamily="34" charset="0"/>
                      </a:endParaRPr>
                    </a:p>
                  </a:txBody>
                  <a:tcPr marL="0" marR="0" marT="33020" marB="0"/>
                </a:tc>
                <a:tc>
                  <a:txBody>
                    <a:bodyPr/>
                    <a:lstStyle/>
                    <a:p>
                      <a:pPr algn="ctr">
                        <a:lnSpc>
                          <a:spcPct val="100000"/>
                        </a:lnSpc>
                        <a:spcBef>
                          <a:spcPts val="260"/>
                        </a:spcBef>
                      </a:pPr>
                      <a:r>
                        <a:rPr sz="1200" dirty="0">
                          <a:latin typeface="Arial" panose="020B0604020202020204" pitchFamily="34" charset="0"/>
                          <a:cs typeface="Arial" panose="020B0604020202020204" pitchFamily="34" charset="0"/>
                        </a:rPr>
                        <a:t>87</a:t>
                      </a:r>
                      <a:r>
                        <a:rPr sz="1200" spc="10" dirty="0">
                          <a:latin typeface="Arial" panose="020B0604020202020204" pitchFamily="34" charset="0"/>
                          <a:cs typeface="Arial" panose="020B0604020202020204" pitchFamily="34" charset="0"/>
                        </a:rPr>
                        <a:t> </a:t>
                      </a:r>
                      <a:r>
                        <a:rPr sz="1200" spc="45" dirty="0">
                          <a:latin typeface="Arial" panose="020B0604020202020204" pitchFamily="34" charset="0"/>
                          <a:cs typeface="Arial" panose="020B0604020202020204" pitchFamily="34" charset="0"/>
                        </a:rPr>
                        <a:t>(69/79)</a:t>
                      </a:r>
                      <a:endParaRPr sz="1200" dirty="0">
                        <a:latin typeface="Arial" panose="020B0604020202020204" pitchFamily="34" charset="0"/>
                        <a:cs typeface="Arial" panose="020B0604020202020204" pitchFamily="34" charset="0"/>
                      </a:endParaRPr>
                    </a:p>
                  </a:txBody>
                  <a:tcPr marL="0" marR="0" marT="33020" marB="0"/>
                </a:tc>
                <a:extLst>
                  <a:ext uri="{0D108BD9-81ED-4DB2-BD59-A6C34878D82A}">
                    <a16:rowId xmlns:a16="http://schemas.microsoft.com/office/drawing/2014/main" val="10001"/>
                  </a:ext>
                </a:extLst>
              </a:tr>
              <a:tr h="169372">
                <a:tc>
                  <a:txBody>
                    <a:bodyPr/>
                    <a:lstStyle/>
                    <a:p>
                      <a:pPr marL="100965">
                        <a:lnSpc>
                          <a:spcPct val="100000"/>
                        </a:lnSpc>
                        <a:spcBef>
                          <a:spcPts val="235"/>
                        </a:spcBef>
                      </a:pPr>
                      <a:r>
                        <a:rPr sz="1200" b="0" i="1" dirty="0">
                          <a:solidFill>
                            <a:schemeClr val="tx1"/>
                          </a:solidFill>
                          <a:latin typeface="Arial" panose="020B0604020202020204" pitchFamily="34" charset="0"/>
                          <a:cs typeface="Arial" panose="020B0604020202020204" pitchFamily="34" charset="0"/>
                        </a:rPr>
                        <a:t>RAS</a:t>
                      </a:r>
                      <a:r>
                        <a:rPr sz="1200" b="0" i="1" spc="-80" dirty="0">
                          <a:solidFill>
                            <a:schemeClr val="tx1"/>
                          </a:solidFill>
                          <a:latin typeface="Arial" panose="020B0604020202020204" pitchFamily="34" charset="0"/>
                          <a:cs typeface="Arial" panose="020B0604020202020204" pitchFamily="34" charset="0"/>
                        </a:rPr>
                        <a:t> </a:t>
                      </a:r>
                      <a:r>
                        <a:rPr lang="en-GB" sz="1200" b="0" spc="-10" dirty="0">
                          <a:solidFill>
                            <a:schemeClr val="tx1"/>
                          </a:solidFill>
                          <a:latin typeface="Arial" panose="020B0604020202020204" pitchFamily="34" charset="0"/>
                          <a:cs typeface="Arial" panose="020B0604020202020204" pitchFamily="34" charset="0"/>
                        </a:rPr>
                        <a:t>m</a:t>
                      </a:r>
                      <a:r>
                        <a:rPr sz="1200" b="0" spc="-10" dirty="0">
                          <a:solidFill>
                            <a:schemeClr val="tx1"/>
                          </a:solidFill>
                          <a:latin typeface="Arial" panose="020B0604020202020204" pitchFamily="34" charset="0"/>
                          <a:cs typeface="Arial" panose="020B0604020202020204" pitchFamily="34" charset="0"/>
                        </a:rPr>
                        <a:t>utant</a:t>
                      </a:r>
                      <a:r>
                        <a:rPr lang="en-GB" sz="1050" b="0" spc="-15" baseline="0" dirty="0">
                          <a:solidFill>
                            <a:schemeClr val="tx1"/>
                          </a:solidFill>
                          <a:latin typeface="Arial" panose="020B0604020202020204" pitchFamily="34" charset="0"/>
                          <a:cs typeface="Arial" panose="020B0604020202020204" pitchFamily="34" charset="0"/>
                        </a:rPr>
                        <a:t>, % (n/N)</a:t>
                      </a:r>
                      <a:r>
                        <a:rPr lang="en-GB" sz="1050" b="0" spc="-15" baseline="30000" dirty="0">
                          <a:solidFill>
                            <a:schemeClr val="tx1"/>
                          </a:solidFill>
                          <a:latin typeface="Arial" panose="020B0604020202020204" pitchFamily="34" charset="0"/>
                          <a:cs typeface="Arial" panose="020B0604020202020204" pitchFamily="34" charset="0"/>
                        </a:rPr>
                        <a:t>b</a:t>
                      </a:r>
                      <a:endParaRPr sz="1050" b="0" baseline="47619" dirty="0">
                        <a:solidFill>
                          <a:schemeClr val="tx1"/>
                        </a:solidFill>
                        <a:latin typeface="Arial" panose="020B0604020202020204" pitchFamily="34" charset="0"/>
                        <a:cs typeface="Arial" panose="020B0604020202020204" pitchFamily="34" charset="0"/>
                      </a:endParaRPr>
                    </a:p>
                  </a:txBody>
                  <a:tcPr marL="0" marR="0" marT="29845" marB="0"/>
                </a:tc>
                <a:tc>
                  <a:txBody>
                    <a:bodyPr/>
                    <a:lstStyle/>
                    <a:p>
                      <a:pPr algn="ctr">
                        <a:lnSpc>
                          <a:spcPct val="100000"/>
                        </a:lnSpc>
                        <a:spcBef>
                          <a:spcPts val="300"/>
                        </a:spcBef>
                      </a:pPr>
                      <a:r>
                        <a:rPr sz="1200" spc="-85" dirty="0">
                          <a:latin typeface="Arial" panose="020B0604020202020204" pitchFamily="34" charset="0"/>
                          <a:cs typeface="Arial" panose="020B0604020202020204" pitchFamily="34" charset="0"/>
                        </a:rPr>
                        <a:t>21</a:t>
                      </a:r>
                      <a:r>
                        <a:rPr sz="1200" spc="15" dirty="0">
                          <a:latin typeface="Arial" panose="020B0604020202020204" pitchFamily="34" charset="0"/>
                          <a:cs typeface="Arial" panose="020B0604020202020204" pitchFamily="34" charset="0"/>
                        </a:rPr>
                        <a:t> </a:t>
                      </a:r>
                      <a:r>
                        <a:rPr sz="1200" spc="45" dirty="0">
                          <a:latin typeface="Arial" panose="020B0604020202020204" pitchFamily="34" charset="0"/>
                          <a:cs typeface="Arial" panose="020B0604020202020204" pitchFamily="34" charset="0"/>
                        </a:rPr>
                        <a:t>(20/97)</a:t>
                      </a:r>
                      <a:endParaRPr sz="1200" dirty="0">
                        <a:latin typeface="Arial" panose="020B0604020202020204" pitchFamily="34" charset="0"/>
                        <a:cs typeface="Arial" panose="020B0604020202020204" pitchFamily="34" charset="0"/>
                      </a:endParaRPr>
                    </a:p>
                  </a:txBody>
                  <a:tcPr marL="0" marR="0" marT="38100" marB="0"/>
                </a:tc>
                <a:tc>
                  <a:txBody>
                    <a:bodyPr/>
                    <a:lstStyle/>
                    <a:p>
                      <a:pPr algn="ctr">
                        <a:lnSpc>
                          <a:spcPct val="100000"/>
                        </a:lnSpc>
                        <a:spcBef>
                          <a:spcPts val="300"/>
                        </a:spcBef>
                      </a:pPr>
                      <a:r>
                        <a:rPr sz="1200" dirty="0">
                          <a:latin typeface="Arial" panose="020B0604020202020204" pitchFamily="34" charset="0"/>
                          <a:cs typeface="Arial" panose="020B0604020202020204" pitchFamily="34" charset="0"/>
                        </a:rPr>
                        <a:t>26</a:t>
                      </a:r>
                      <a:r>
                        <a:rPr sz="1200" spc="6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(16/61)</a:t>
                      </a:r>
                      <a:endParaRPr sz="1200" dirty="0">
                        <a:latin typeface="Arial" panose="020B0604020202020204" pitchFamily="34" charset="0"/>
                        <a:cs typeface="Arial" panose="020B0604020202020204" pitchFamily="34" charset="0"/>
                      </a:endParaRPr>
                    </a:p>
                  </a:txBody>
                  <a:tcPr marL="0" marR="0" marT="38100" marB="0"/>
                </a:tc>
                <a:tc>
                  <a:txBody>
                    <a:bodyPr/>
                    <a:lstStyle/>
                    <a:p>
                      <a:pPr algn="ctr">
                        <a:lnSpc>
                          <a:spcPct val="100000"/>
                        </a:lnSpc>
                        <a:spcBef>
                          <a:spcPts val="300"/>
                        </a:spcBef>
                      </a:pPr>
                      <a:r>
                        <a:rPr sz="1200" dirty="0">
                          <a:latin typeface="Arial" panose="020B0604020202020204" pitchFamily="34" charset="0"/>
                          <a:cs typeface="Arial" panose="020B0604020202020204" pitchFamily="34" charset="0"/>
                        </a:rPr>
                        <a:t>88</a:t>
                      </a:r>
                      <a:r>
                        <a:rPr sz="1200" spc="110" dirty="0">
                          <a:latin typeface="Arial" panose="020B0604020202020204" pitchFamily="34" charset="0"/>
                          <a:cs typeface="Arial" panose="020B0604020202020204" pitchFamily="34" charset="0"/>
                        </a:rPr>
                        <a:t> </a:t>
                      </a:r>
                      <a:r>
                        <a:rPr sz="1200" spc="35" dirty="0">
                          <a:latin typeface="Arial" panose="020B0604020202020204" pitchFamily="34" charset="0"/>
                          <a:cs typeface="Arial" panose="020B0604020202020204" pitchFamily="34" charset="0"/>
                        </a:rPr>
                        <a:t>(85/97)</a:t>
                      </a:r>
                      <a:endParaRPr sz="1200" dirty="0">
                        <a:latin typeface="Arial" panose="020B0604020202020204" pitchFamily="34" charset="0"/>
                        <a:cs typeface="Arial" panose="020B0604020202020204" pitchFamily="34" charset="0"/>
                      </a:endParaRPr>
                    </a:p>
                  </a:txBody>
                  <a:tcPr marL="0" marR="0" marT="38100" marB="0"/>
                </a:tc>
                <a:extLst>
                  <a:ext uri="{0D108BD9-81ED-4DB2-BD59-A6C34878D82A}">
                    <a16:rowId xmlns:a16="http://schemas.microsoft.com/office/drawing/2014/main" val="10002"/>
                  </a:ext>
                </a:extLst>
              </a:tr>
              <a:tr h="169372">
                <a:tc>
                  <a:txBody>
                    <a:bodyPr/>
                    <a:lstStyle/>
                    <a:p>
                      <a:pPr marL="100965">
                        <a:lnSpc>
                          <a:spcPct val="100000"/>
                        </a:lnSpc>
                        <a:spcBef>
                          <a:spcPts val="275"/>
                        </a:spcBef>
                      </a:pPr>
                      <a:r>
                        <a:rPr sz="1200" b="0" spc="-10" dirty="0">
                          <a:solidFill>
                            <a:schemeClr val="tx1"/>
                          </a:solidFill>
                          <a:latin typeface="Arial" panose="020B0604020202020204" pitchFamily="34" charset="0"/>
                          <a:cs typeface="Arial" panose="020B0604020202020204" pitchFamily="34" charset="0"/>
                        </a:rPr>
                        <a:t>Benchmark</a:t>
                      </a:r>
                      <a:r>
                        <a:rPr lang="en-GB" sz="1050" b="0" spc="-15" baseline="0" dirty="0">
                          <a:solidFill>
                            <a:schemeClr val="tx1"/>
                          </a:solidFill>
                          <a:latin typeface="Arial" panose="020B0604020202020204" pitchFamily="34" charset="0"/>
                          <a:cs typeface="Arial" panose="020B0604020202020204" pitchFamily="34" charset="0"/>
                        </a:rPr>
                        <a:t>, %</a:t>
                      </a:r>
                      <a:r>
                        <a:rPr lang="en-GB" sz="1050" b="0" spc="-15" baseline="30000" dirty="0">
                          <a:solidFill>
                            <a:schemeClr val="tx1"/>
                          </a:solidFill>
                          <a:latin typeface="Arial" panose="020B0604020202020204" pitchFamily="34" charset="0"/>
                          <a:cs typeface="Arial" panose="020B0604020202020204" pitchFamily="34" charset="0"/>
                        </a:rPr>
                        <a:t>c</a:t>
                      </a:r>
                      <a:endParaRPr sz="1050" b="0" baseline="30000" dirty="0">
                        <a:solidFill>
                          <a:schemeClr val="tx1"/>
                        </a:solidFill>
                        <a:latin typeface="Arial" panose="020B0604020202020204" pitchFamily="34" charset="0"/>
                        <a:cs typeface="Arial" panose="020B0604020202020204" pitchFamily="34" charset="0"/>
                      </a:endParaRPr>
                    </a:p>
                  </a:txBody>
                  <a:tcPr marL="0" marR="0" marT="34925" marB="0"/>
                </a:tc>
                <a:tc gridSpan="2">
                  <a:txBody>
                    <a:bodyPr/>
                    <a:lstStyle/>
                    <a:p>
                      <a:pPr marL="1270" algn="ctr">
                        <a:lnSpc>
                          <a:spcPct val="100000"/>
                        </a:lnSpc>
                        <a:spcBef>
                          <a:spcPts val="275"/>
                        </a:spcBef>
                      </a:pPr>
                      <a:r>
                        <a:rPr sz="1200" spc="-25" dirty="0">
                          <a:latin typeface="Arial" panose="020B0604020202020204" pitchFamily="34" charset="0"/>
                          <a:cs typeface="Arial" panose="020B0604020202020204" pitchFamily="34" charset="0"/>
                        </a:rPr>
                        <a:t>9</a:t>
                      </a:r>
                      <a:endParaRPr sz="1200" dirty="0">
                        <a:latin typeface="Arial" panose="020B0604020202020204" pitchFamily="34" charset="0"/>
                        <a:cs typeface="Arial" panose="020B0604020202020204" pitchFamily="34" charset="0"/>
                      </a:endParaRPr>
                    </a:p>
                  </a:txBody>
                  <a:tcPr marL="0" marR="0" marT="34925" marB="0"/>
                </a:tc>
                <a:tc hMerge="1">
                  <a:txBody>
                    <a:bodyPr/>
                    <a:lstStyle/>
                    <a:p>
                      <a:endParaRPr/>
                    </a:p>
                  </a:txBody>
                  <a:tcPr marL="0" marR="0" marT="0" marB="0"/>
                </a:tc>
                <a:tc>
                  <a:txBody>
                    <a:bodyPr/>
                    <a:lstStyle/>
                    <a:p>
                      <a:pPr algn="ctr">
                        <a:lnSpc>
                          <a:spcPct val="100000"/>
                        </a:lnSpc>
                        <a:spcBef>
                          <a:spcPts val="275"/>
                        </a:spcBef>
                      </a:pPr>
                      <a:r>
                        <a:rPr sz="1200" spc="-25" dirty="0">
                          <a:latin typeface="Arial" panose="020B0604020202020204" pitchFamily="34" charset="0"/>
                          <a:cs typeface="Arial" panose="020B0604020202020204" pitchFamily="34" charset="0"/>
                        </a:rPr>
                        <a:t>NA</a:t>
                      </a:r>
                      <a:endParaRPr sz="1200" dirty="0">
                        <a:latin typeface="Arial" panose="020B0604020202020204" pitchFamily="34" charset="0"/>
                        <a:cs typeface="Arial" panose="020B0604020202020204" pitchFamily="34" charset="0"/>
                      </a:endParaRPr>
                    </a:p>
                  </a:txBody>
                  <a:tcPr marL="0" marR="0" marT="34925" marB="0"/>
                </a:tc>
                <a:extLst>
                  <a:ext uri="{0D108BD9-81ED-4DB2-BD59-A6C34878D82A}">
                    <a16:rowId xmlns:a16="http://schemas.microsoft.com/office/drawing/2014/main" val="10003"/>
                  </a:ext>
                </a:extLst>
              </a:tr>
            </a:tbl>
          </a:graphicData>
        </a:graphic>
      </p:graphicFrame>
      <p:pic>
        <p:nvPicPr>
          <p:cNvPr id="5" name="Picture 4" descr="A blue and red striped line&#10;&#10;Description automatically generated with medium confidence">
            <a:extLst>
              <a:ext uri="{FF2B5EF4-FFF2-40B4-BE49-F238E27FC236}">
                <a16:creationId xmlns:a16="http://schemas.microsoft.com/office/drawing/2014/main" id="{1DAD293E-3335-B4A7-3E2F-EA55C610DA3E}"/>
              </a:ext>
            </a:extLst>
          </p:cNvPr>
          <p:cNvPicPr>
            <a:picLocks noChangeAspect="1"/>
          </p:cNvPicPr>
          <p:nvPr/>
        </p:nvPicPr>
        <p:blipFill>
          <a:blip r:embed="rId3"/>
          <a:stretch>
            <a:fillRect/>
          </a:stretch>
        </p:blipFill>
        <p:spPr>
          <a:xfrm>
            <a:off x="1631504" y="1004401"/>
            <a:ext cx="8534400" cy="4114800"/>
          </a:xfrm>
          <a:prstGeom prst="rect">
            <a:avLst/>
          </a:prstGeom>
        </p:spPr>
      </p:pic>
      <p:sp>
        <p:nvSpPr>
          <p:cNvPr id="2" name="TextBox 1">
            <a:extLst>
              <a:ext uri="{FF2B5EF4-FFF2-40B4-BE49-F238E27FC236}">
                <a16:creationId xmlns:a16="http://schemas.microsoft.com/office/drawing/2014/main" id="{ADCFBF32-2FF3-9525-9596-312138A3F672}"/>
              </a:ext>
            </a:extLst>
          </p:cNvPr>
          <p:cNvSpPr txBox="1"/>
          <p:nvPr/>
        </p:nvSpPr>
        <p:spPr>
          <a:xfrm>
            <a:off x="569034" y="5064792"/>
            <a:ext cx="8930200" cy="238527"/>
          </a:xfrm>
          <a:prstGeom prst="rect">
            <a:avLst/>
          </a:prstGeom>
          <a:noFill/>
        </p:spPr>
        <p:txBody>
          <a:bodyPr wrap="square">
            <a:spAutoFit/>
          </a:bodyPr>
          <a:lstStyle/>
          <a:p>
            <a:r>
              <a:rPr lang="en-GB" sz="950" spc="-30" dirty="0">
                <a:solidFill>
                  <a:srgbClr val="5D8298"/>
                </a:solidFill>
                <a:latin typeface="Arial" panose="020B0604020202020204" pitchFamily="34" charset="0"/>
                <a:cs typeface="Arial" panose="020B0604020202020204" pitchFamily="34" charset="0"/>
              </a:rPr>
              <a:t>Unconfirmed PRs (</a:t>
            </a:r>
            <a:r>
              <a:rPr lang="en-GB" sz="950" spc="-30" dirty="0" err="1">
                <a:solidFill>
                  <a:srgbClr val="5D8298"/>
                </a:solidFill>
                <a:latin typeface="Arial" panose="020B0604020202020204" pitchFamily="34" charset="0"/>
                <a:cs typeface="Arial" panose="020B0604020202020204" pitchFamily="34" charset="0"/>
              </a:rPr>
              <a:t>PRu</a:t>
            </a:r>
            <a:r>
              <a:rPr lang="en-GB" sz="950" spc="-30" dirty="0">
                <a:solidFill>
                  <a:srgbClr val="5D8298"/>
                </a:solidFill>
                <a:latin typeface="Arial" panose="020B0604020202020204" pitchFamily="34" charset="0"/>
                <a:cs typeface="Arial" panose="020B0604020202020204" pitchFamily="34" charset="0"/>
              </a:rPr>
              <a:t>) with treatment discontinued (will never confirm) are not considered responders but remain in the denominator (n=5)</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1268-3F3A-7D66-7B18-DFB598014CA0}"/>
              </a:ext>
            </a:extLst>
          </p:cNvPr>
          <p:cNvSpPr>
            <a:spLocks noGrp="1"/>
          </p:cNvSpPr>
          <p:nvPr>
            <p:ph type="title"/>
          </p:nvPr>
        </p:nvSpPr>
        <p:spPr>
          <a:xfrm>
            <a:off x="619201" y="259200"/>
            <a:ext cx="10963199" cy="864000"/>
          </a:xfrm>
        </p:spPr>
        <p:txBody>
          <a:bodyPr>
            <a:noAutofit/>
          </a:bodyPr>
          <a:lstStyle/>
          <a:p>
            <a:r>
              <a:rPr lang="en-GB" dirty="0"/>
              <a:t>ORR and DCR in Patients with KRAS G12D PDAC Treated with RMC-9805</a:t>
            </a:r>
          </a:p>
        </p:txBody>
      </p:sp>
      <p:sp>
        <p:nvSpPr>
          <p:cNvPr id="378" name="Slide Number Placeholder 377">
            <a:extLst>
              <a:ext uri="{FF2B5EF4-FFF2-40B4-BE49-F238E27FC236}">
                <a16:creationId xmlns:a16="http://schemas.microsoft.com/office/drawing/2014/main" id="{FBA1FE27-09DA-0654-F05D-55D332BA1217}"/>
              </a:ext>
            </a:extLst>
          </p:cNvPr>
          <p:cNvSpPr>
            <a:spLocks noGrp="1"/>
          </p:cNvSpPr>
          <p:nvPr>
            <p:ph type="sldNum" sz="quarter" idx="4"/>
          </p:nvPr>
        </p:nvSpPr>
        <p:spPr>
          <a:xfrm>
            <a:off x="10800523" y="6428359"/>
            <a:ext cx="781877" cy="365125"/>
          </a:xfrm>
        </p:spPr>
        <p:txBody>
          <a:bodyPr/>
          <a:lstStyle/>
          <a:p>
            <a:fld id="{744321BC-6B8C-A142-A07B-D86579F389EE}" type="slidenum">
              <a:rPr lang="en-GB" smtClean="0"/>
              <a:pPr/>
              <a:t>15</a:t>
            </a:fld>
            <a:endParaRPr lang="en-GB" dirty="0"/>
          </a:p>
        </p:txBody>
      </p:sp>
      <p:sp>
        <p:nvSpPr>
          <p:cNvPr id="384" name="Content Placeholder 383">
            <a:extLst>
              <a:ext uri="{FF2B5EF4-FFF2-40B4-BE49-F238E27FC236}">
                <a16:creationId xmlns:a16="http://schemas.microsoft.com/office/drawing/2014/main" id="{883A73AC-4FC4-032E-EC5E-3048150624A8}"/>
              </a:ext>
            </a:extLst>
          </p:cNvPr>
          <p:cNvSpPr>
            <a:spLocks noGrp="1"/>
          </p:cNvSpPr>
          <p:nvPr>
            <p:ph sz="quarter" idx="15"/>
          </p:nvPr>
        </p:nvSpPr>
        <p:spPr>
          <a:xfrm>
            <a:off x="620183" y="6356351"/>
            <a:ext cx="10180339" cy="365125"/>
          </a:xfrm>
        </p:spPr>
        <p:txBody>
          <a:bodyPr anchor="b" anchorCtr="0"/>
          <a:lstStyle/>
          <a:p>
            <a:r>
              <a:rPr lang="en-GB" sz="1000" dirty="0">
                <a:solidFill>
                  <a:schemeClr val="tx2"/>
                </a:solidFill>
              </a:rPr>
              <a:t>Data cutoff: 02 Sep 2024; All treated patients with PDAC who received a first daily dose at least 14 weeks prior to data cutoff date (applies to Waterfall plot and ORR table); </a:t>
            </a:r>
            <a:r>
              <a:rPr kumimoji="0" lang="en-GB" sz="1000" b="0" i="0" u="none" strike="noStrike" kern="1200" cap="none" spc="0" normalizeH="0" baseline="0" dirty="0">
                <a:ln>
                  <a:noFill/>
                </a:ln>
                <a:solidFill>
                  <a:schemeClr val="tx2"/>
                </a:solidFill>
                <a:effectLst/>
                <a:uLnTx/>
                <a:uFillTx/>
                <a:ea typeface="+mn-ea"/>
                <a:cs typeface="+mn-cs"/>
              </a:rPr>
              <a:t>three additional patients (N=2 at 1200 mg daily; N=1 at &lt;1200 mg daily) are not displayed on the Waterfall plot due to withdrawal of consent or clinical progression. </a:t>
            </a:r>
            <a:r>
              <a:rPr lang="en-GB" sz="1000" dirty="0">
                <a:solidFill>
                  <a:schemeClr val="tx2"/>
                </a:solidFill>
              </a:rPr>
              <a:t>Among patients with a response (confirmed or unconfirmed), 55% of  first response occurred after 2 months of RMC-9805 treatment (all dose levels)</a:t>
            </a:r>
          </a:p>
          <a:p>
            <a:r>
              <a:rPr lang="en-GB" sz="1000" dirty="0">
                <a:solidFill>
                  <a:schemeClr val="tx2"/>
                </a:solidFill>
              </a:rPr>
              <a:t>BID, twice a day; CR, complete response; DCR, disease control rate; </a:t>
            </a:r>
            <a:r>
              <a:rPr lang="en-GB" altLang="en-US" sz="1000" dirty="0">
                <a:solidFill>
                  <a:schemeClr val="tx2"/>
                </a:solidFill>
              </a:rPr>
              <a:t>KRAS, Kirsten rat sarcoma virus; </a:t>
            </a:r>
            <a:r>
              <a:rPr lang="en-GB" sz="1000" dirty="0">
                <a:solidFill>
                  <a:schemeClr val="tx2"/>
                </a:solidFill>
              </a:rPr>
              <a:t>NE, not evaluable; ORR, objective response rate; PD, progressive disease; </a:t>
            </a:r>
            <a:r>
              <a:rPr lang="en-GB" altLang="en-US" sz="1000" dirty="0">
                <a:solidFill>
                  <a:schemeClr val="tx2"/>
                </a:solidFill>
              </a:rPr>
              <a:t>PDAC, pancreatic ductal adenocarcinoma; </a:t>
            </a:r>
            <a:r>
              <a:rPr lang="en-GB" sz="1000" dirty="0">
                <a:solidFill>
                  <a:schemeClr val="tx2"/>
                </a:solidFill>
              </a:rPr>
              <a:t>PR, partial response; QD, once daily; RECIST, Response Evaluation Criteria in Solid Tumours; SD, stable disease</a:t>
            </a:r>
          </a:p>
          <a:p>
            <a:r>
              <a:rPr lang="en-GB" sz="1000" dirty="0">
                <a:solidFill>
                  <a:schemeClr val="tx2"/>
                </a:solidFill>
              </a:rPr>
              <a:t>Hong DS, et al. Presented at ENA 2024 (EORTC NCI AACR 36th Symposium): Available at: </a:t>
            </a:r>
            <a:r>
              <a:rPr lang="en-GB" sz="1000" dirty="0">
                <a:solidFill>
                  <a:schemeClr val="tx2"/>
                </a:solidFill>
                <a:hlinkClick r:id="rId3">
                  <a:extLst>
                    <a:ext uri="{A12FA001-AC4F-418D-AE19-62706E023703}">
                      <ahyp:hlinkClr xmlns:ahyp="http://schemas.microsoft.com/office/drawing/2018/hyperlinkcolor" val="tx"/>
                    </a:ext>
                  </a:extLst>
                </a:hlinkClick>
              </a:rPr>
              <a:t>https://www.revmed.com/wp-content/uploads/2024/10/ENA-LBA514-Hong-etal-FINAL-2024_1018.pdf</a:t>
            </a:r>
            <a:r>
              <a:rPr lang="en-GB" sz="1000" dirty="0">
                <a:solidFill>
                  <a:schemeClr val="tx2"/>
                </a:solidFill>
              </a:rPr>
              <a:t> (accessed December 2024)</a:t>
            </a:r>
          </a:p>
        </p:txBody>
      </p:sp>
      <p:sp>
        <p:nvSpPr>
          <p:cNvPr id="8" name="Rectangle 7">
            <a:extLst>
              <a:ext uri="{FF2B5EF4-FFF2-40B4-BE49-F238E27FC236}">
                <a16:creationId xmlns:a16="http://schemas.microsoft.com/office/drawing/2014/main" id="{13A80E30-8D75-2656-D38C-69E7E6F14BF1}"/>
              </a:ext>
            </a:extLst>
          </p:cNvPr>
          <p:cNvSpPr/>
          <p:nvPr/>
        </p:nvSpPr>
        <p:spPr>
          <a:xfrm>
            <a:off x="6096000" y="1495570"/>
            <a:ext cx="2123975" cy="7411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3" name="Table 2">
            <a:extLst>
              <a:ext uri="{FF2B5EF4-FFF2-40B4-BE49-F238E27FC236}">
                <a16:creationId xmlns:a16="http://schemas.microsoft.com/office/drawing/2014/main" id="{C6807D14-4B28-D1B9-7333-766FCF47D197}"/>
              </a:ext>
            </a:extLst>
          </p:cNvPr>
          <p:cNvGraphicFramePr>
            <a:graphicFrameLocks noGrp="1"/>
          </p:cNvGraphicFramePr>
          <p:nvPr>
            <p:extLst>
              <p:ext uri="{D42A27DB-BD31-4B8C-83A1-F6EECF244321}">
                <p14:modId xmlns:p14="http://schemas.microsoft.com/office/powerpoint/2010/main" val="1704286705"/>
              </p:ext>
            </p:extLst>
          </p:nvPr>
        </p:nvGraphicFramePr>
        <p:xfrm>
          <a:off x="6672065" y="1124744"/>
          <a:ext cx="4065262" cy="1005840"/>
        </p:xfrm>
        <a:graphic>
          <a:graphicData uri="http://schemas.openxmlformats.org/drawingml/2006/table">
            <a:tbl>
              <a:tblPr firstRow="1" bandRow="1">
                <a:tableStyleId>{5C22544A-7EE6-4342-B048-85BDC9FD1C3A}</a:tableStyleId>
              </a:tblPr>
              <a:tblGrid>
                <a:gridCol w="3088715">
                  <a:extLst>
                    <a:ext uri="{9D8B030D-6E8A-4147-A177-3AD203B41FA5}">
                      <a16:colId xmlns:a16="http://schemas.microsoft.com/office/drawing/2014/main" val="969633151"/>
                    </a:ext>
                  </a:extLst>
                </a:gridCol>
                <a:gridCol w="976547">
                  <a:extLst>
                    <a:ext uri="{9D8B030D-6E8A-4147-A177-3AD203B41FA5}">
                      <a16:colId xmlns:a16="http://schemas.microsoft.com/office/drawing/2014/main" val="3571660218"/>
                    </a:ext>
                  </a:extLst>
                </a:gridCol>
              </a:tblGrid>
              <a:tr h="248632">
                <a:tc gridSpan="2">
                  <a:txBody>
                    <a:bodyPr/>
                    <a:lstStyle/>
                    <a:p>
                      <a:pPr algn="ctr"/>
                      <a:r>
                        <a:rPr lang="en-GB" sz="1200" b="1" u="none" strike="noStrike" kern="1200" noProof="0" dirty="0">
                          <a:solidFill>
                            <a:schemeClr val="bg1"/>
                          </a:solidFill>
                          <a:effectLst/>
                          <a:latin typeface="Arial" panose="020B0604020202020204" pitchFamily="34" charset="0"/>
                          <a:cs typeface="Arial" panose="020B0604020202020204" pitchFamily="34" charset="0"/>
                        </a:rPr>
                        <a:t>Tumour Response for PDAC Patients Treated with </a:t>
                      </a:r>
                    </a:p>
                    <a:p>
                      <a:pPr algn="ctr"/>
                      <a:r>
                        <a:rPr lang="en-GB" sz="1200" b="1" u="none" strike="noStrike" kern="1200" noProof="0" dirty="0">
                          <a:solidFill>
                            <a:schemeClr val="bg1"/>
                          </a:solidFill>
                          <a:effectLst/>
                          <a:latin typeface="Arial" panose="020B0604020202020204" pitchFamily="34" charset="0"/>
                          <a:cs typeface="Arial" panose="020B0604020202020204" pitchFamily="34" charset="0"/>
                        </a:rPr>
                        <a:t>1200 mg Daily Dose (QD, N=20 or BID, N=20)</a:t>
                      </a:r>
                      <a:r>
                        <a:rPr lang="en-GB" sz="1200" b="1" u="none" strike="noStrike" kern="1200" baseline="30000" noProof="0" dirty="0">
                          <a:solidFill>
                            <a:schemeClr val="bg1"/>
                          </a:solidFill>
                          <a:effectLst/>
                          <a:latin typeface="Arial" panose="020B0604020202020204" pitchFamily="34" charset="0"/>
                          <a:cs typeface="Arial" panose="020B0604020202020204" pitchFamily="34" charset="0"/>
                        </a:rPr>
                        <a:t>a</a:t>
                      </a:r>
                      <a:endParaRPr lang="en-GB" sz="1200" baseline="30000" noProof="0" dirty="0">
                        <a:latin typeface="Arial" panose="020B060402020202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753201496"/>
                  </a:ext>
                </a:extLst>
              </a:tr>
              <a:tr h="248632">
                <a:tc>
                  <a:txBody>
                    <a:bodyPr/>
                    <a:lstStyle/>
                    <a:p>
                      <a:r>
                        <a:rPr lang="en-GB" sz="1200" b="0" noProof="0" dirty="0">
                          <a:solidFill>
                            <a:schemeClr val="bg1">
                              <a:lumMod val="10000"/>
                            </a:schemeClr>
                          </a:solidFill>
                          <a:latin typeface="Arial" panose="020B0604020202020204" pitchFamily="34" charset="0"/>
                          <a:cs typeface="Arial" panose="020B0604020202020204" pitchFamily="34" charset="0"/>
                        </a:rPr>
                        <a:t>ORR (confirmed or pending)</a:t>
                      </a:r>
                      <a:r>
                        <a:rPr lang="en-GB" sz="1200" b="0" baseline="30000" noProof="0" dirty="0">
                          <a:solidFill>
                            <a:schemeClr val="bg1">
                              <a:lumMod val="10000"/>
                            </a:schemeClr>
                          </a:solidFill>
                          <a:latin typeface="Arial" panose="020B0604020202020204" pitchFamily="34" charset="0"/>
                          <a:cs typeface="Arial" panose="020B0604020202020204" pitchFamily="34" charset="0"/>
                        </a:rPr>
                        <a:t>b</a:t>
                      </a:r>
                      <a:r>
                        <a:rPr lang="en-GB" sz="1200" b="0" noProof="0" dirty="0">
                          <a:solidFill>
                            <a:schemeClr val="bg1">
                              <a:lumMod val="10000"/>
                            </a:schemeClr>
                          </a:solidFill>
                          <a:latin typeface="Arial" panose="020B0604020202020204" pitchFamily="34" charset="0"/>
                          <a:cs typeface="Arial" panose="020B0604020202020204" pitchFamily="34" charset="0"/>
                        </a:rPr>
                        <a:t>, % (n)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0" noProof="0" dirty="0">
                          <a:solidFill>
                            <a:schemeClr val="bg1">
                              <a:lumMod val="10000"/>
                            </a:schemeClr>
                          </a:solidFill>
                          <a:effectLst/>
                          <a:latin typeface="Arial" panose="020B0604020202020204" pitchFamily="34" charset="0"/>
                          <a:cs typeface="Arial" panose="020B0604020202020204" pitchFamily="34" charset="0"/>
                        </a:rPr>
                        <a:t>30 (12)</a:t>
                      </a:r>
                      <a:r>
                        <a:rPr lang="en-GB" sz="1200" noProof="0" dirty="0">
                          <a:solidFill>
                            <a:schemeClr val="bg1">
                              <a:lumMod val="10000"/>
                            </a:schemeClr>
                          </a:solidFill>
                          <a:effectLst/>
                          <a:latin typeface="Arial" panose="020B0604020202020204" pitchFamily="34" charset="0"/>
                          <a:cs typeface="Arial" panose="020B0604020202020204" pitchFamily="34" charset="0"/>
                        </a:rPr>
                        <a:t> </a:t>
                      </a:r>
                      <a:endParaRPr lang="en-GB" sz="1200" noProof="0" dirty="0">
                        <a:solidFill>
                          <a:schemeClr val="bg1">
                            <a:lumMod val="1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43423083"/>
                  </a:ext>
                </a:extLst>
              </a:tr>
              <a:tr h="248632">
                <a:tc>
                  <a:txBody>
                    <a:bodyPr/>
                    <a:lstStyle/>
                    <a:p>
                      <a:r>
                        <a:rPr lang="en-GB" sz="1200" b="0" noProof="0" dirty="0">
                          <a:solidFill>
                            <a:schemeClr val="bg1">
                              <a:lumMod val="10000"/>
                            </a:schemeClr>
                          </a:solidFill>
                          <a:latin typeface="Arial" panose="020B0604020202020204" pitchFamily="34" charset="0"/>
                          <a:cs typeface="Arial" panose="020B0604020202020204" pitchFamily="34" charset="0"/>
                        </a:rPr>
                        <a:t>DCR (CR+PR+SD), % (n)</a:t>
                      </a:r>
                    </a:p>
                  </a:txBody>
                  <a:tcPr/>
                </a:tc>
                <a:tc>
                  <a:txBody>
                    <a:bodyPr/>
                    <a:lstStyle/>
                    <a:p>
                      <a:pPr algn="ctr"/>
                      <a:r>
                        <a:rPr lang="en-GB" sz="1200" kern="1200" noProof="0" dirty="0">
                          <a:solidFill>
                            <a:schemeClr val="bg1">
                              <a:lumMod val="10000"/>
                            </a:schemeClr>
                          </a:solidFill>
                          <a:effectLst/>
                          <a:latin typeface="Arial" panose="020B0604020202020204" pitchFamily="34" charset="0"/>
                          <a:cs typeface="Arial" panose="020B0604020202020204" pitchFamily="34" charset="0"/>
                        </a:rPr>
                        <a:t>80 (32)</a:t>
                      </a:r>
                      <a:endParaRPr lang="en-GB" sz="1200" noProof="0" dirty="0">
                        <a:solidFill>
                          <a:schemeClr val="bg1">
                            <a:lumMod val="1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681714"/>
                  </a:ext>
                </a:extLst>
              </a:tr>
            </a:tbl>
          </a:graphicData>
        </a:graphic>
      </p:graphicFrame>
      <p:sp>
        <p:nvSpPr>
          <p:cNvPr id="9" name="TextBox 8">
            <a:extLst>
              <a:ext uri="{FF2B5EF4-FFF2-40B4-BE49-F238E27FC236}">
                <a16:creationId xmlns:a16="http://schemas.microsoft.com/office/drawing/2014/main" id="{383BCE26-828E-C6EB-7C13-6CA1886D7CC9}"/>
              </a:ext>
            </a:extLst>
          </p:cNvPr>
          <p:cNvSpPr txBox="1"/>
          <p:nvPr/>
        </p:nvSpPr>
        <p:spPr>
          <a:xfrm>
            <a:off x="6672064" y="2132856"/>
            <a:ext cx="4065262" cy="553998"/>
          </a:xfrm>
          <a:prstGeom prst="rect">
            <a:avLst/>
          </a:prstGeom>
          <a:noFill/>
        </p:spPr>
        <p:txBody>
          <a:bodyPr wrap="square" rtlCol="0">
            <a:spAutoFit/>
          </a:bodyPr>
          <a:lstStyle/>
          <a:p>
            <a:r>
              <a:rPr lang="en-GB" sz="1000" baseline="30000" dirty="0">
                <a:solidFill>
                  <a:schemeClr val="bg1">
                    <a:lumMod val="10000"/>
                  </a:schemeClr>
                </a:solidFill>
                <a:latin typeface="Arial" panose="020B0604020202020204" pitchFamily="34" charset="0"/>
                <a:cs typeface="Arial" panose="020B0604020202020204" pitchFamily="34" charset="0"/>
              </a:rPr>
              <a:t>a </a:t>
            </a:r>
            <a:r>
              <a:rPr lang="en-GB" sz="1000" dirty="0">
                <a:solidFill>
                  <a:schemeClr val="bg1">
                    <a:lumMod val="10000"/>
                  </a:schemeClr>
                </a:solidFill>
                <a:latin typeface="Arial" panose="020B0604020202020204" pitchFamily="34" charset="0"/>
                <a:cs typeface="Arial" panose="020B0604020202020204" pitchFamily="34" charset="0"/>
              </a:rPr>
              <a:t>per RECIST v1.1</a:t>
            </a:r>
          </a:p>
          <a:p>
            <a:r>
              <a:rPr lang="en-GB" sz="1000" baseline="30000" dirty="0">
                <a:solidFill>
                  <a:schemeClr val="bg1">
                    <a:lumMod val="10000"/>
                  </a:schemeClr>
                </a:solidFill>
                <a:latin typeface="Arial" panose="020B0604020202020204" pitchFamily="34" charset="0"/>
                <a:cs typeface="Arial" panose="020B0604020202020204" pitchFamily="34" charset="0"/>
              </a:rPr>
              <a:t>b </a:t>
            </a:r>
            <a:r>
              <a:rPr lang="en-GB" sz="1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Includes confirmed </a:t>
            </a:r>
            <a:r>
              <a:rPr lang="en-GB" sz="10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PRs </a:t>
            </a:r>
            <a:r>
              <a:rPr lang="en-GB" sz="1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unconfirmed PRs who were still on treatment and may yet be confirmed</a:t>
            </a:r>
            <a:endParaRPr lang="en-GB" sz="1000" dirty="0">
              <a:solidFill>
                <a:schemeClr val="bg1">
                  <a:lumMod val="10000"/>
                </a:schemeClr>
              </a:solidFill>
              <a:latin typeface="Arial" panose="020B0604020202020204" pitchFamily="34" charset="0"/>
              <a:cs typeface="Arial" panose="020B0604020202020204" pitchFamily="34" charset="0"/>
            </a:endParaRPr>
          </a:p>
        </p:txBody>
      </p:sp>
      <p:sp>
        <p:nvSpPr>
          <p:cNvPr id="10" name="Rectangle 75">
            <a:extLst>
              <a:ext uri="{FF2B5EF4-FFF2-40B4-BE49-F238E27FC236}">
                <a16:creationId xmlns:a16="http://schemas.microsoft.com/office/drawing/2014/main" id="{807C1FA7-D73F-E6F9-5F13-02AA84A70BB6}"/>
              </a:ext>
            </a:extLst>
          </p:cNvPr>
          <p:cNvSpPr>
            <a:spLocks noChangeArrowheads="1"/>
          </p:cNvSpPr>
          <p:nvPr/>
        </p:nvSpPr>
        <p:spPr bwMode="auto">
          <a:xfrm>
            <a:off x="8936260" y="3225574"/>
            <a:ext cx="63501" cy="116840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Rectangle 63">
            <a:extLst>
              <a:ext uri="{FF2B5EF4-FFF2-40B4-BE49-F238E27FC236}">
                <a16:creationId xmlns:a16="http://schemas.microsoft.com/office/drawing/2014/main" id="{91E1D7AE-CDA5-2B46-B4A5-6BD316232F2F}"/>
              </a:ext>
            </a:extLst>
          </p:cNvPr>
          <p:cNvSpPr>
            <a:spLocks noChangeArrowheads="1"/>
          </p:cNvSpPr>
          <p:nvPr/>
        </p:nvSpPr>
        <p:spPr bwMode="auto">
          <a:xfrm>
            <a:off x="7709107" y="3225574"/>
            <a:ext cx="66676" cy="73025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Rectangle 64">
            <a:extLst>
              <a:ext uri="{FF2B5EF4-FFF2-40B4-BE49-F238E27FC236}">
                <a16:creationId xmlns:a16="http://schemas.microsoft.com/office/drawing/2014/main" id="{44097A0F-4335-5220-29E1-290D422DA91B}"/>
              </a:ext>
            </a:extLst>
          </p:cNvPr>
          <p:cNvSpPr>
            <a:spLocks noChangeArrowheads="1"/>
          </p:cNvSpPr>
          <p:nvPr/>
        </p:nvSpPr>
        <p:spPr bwMode="auto">
          <a:xfrm>
            <a:off x="7813883" y="3225574"/>
            <a:ext cx="63501" cy="73660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Rectangle 65">
            <a:extLst>
              <a:ext uri="{FF2B5EF4-FFF2-40B4-BE49-F238E27FC236}">
                <a16:creationId xmlns:a16="http://schemas.microsoft.com/office/drawing/2014/main" id="{F1BB6F43-426A-1073-D275-2B1E8C078B87}"/>
              </a:ext>
            </a:extLst>
          </p:cNvPr>
          <p:cNvSpPr>
            <a:spLocks noChangeArrowheads="1"/>
          </p:cNvSpPr>
          <p:nvPr/>
        </p:nvSpPr>
        <p:spPr bwMode="auto">
          <a:xfrm>
            <a:off x="7913897" y="3225574"/>
            <a:ext cx="65088" cy="74295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Rectangle 66">
            <a:extLst>
              <a:ext uri="{FF2B5EF4-FFF2-40B4-BE49-F238E27FC236}">
                <a16:creationId xmlns:a16="http://schemas.microsoft.com/office/drawing/2014/main" id="{D1FCC4B7-5A42-BD03-3ECD-B6D655AEB0C8}"/>
              </a:ext>
            </a:extLst>
          </p:cNvPr>
          <p:cNvSpPr>
            <a:spLocks noChangeArrowheads="1"/>
          </p:cNvSpPr>
          <p:nvPr/>
        </p:nvSpPr>
        <p:spPr bwMode="auto">
          <a:xfrm>
            <a:off x="8015498" y="3225574"/>
            <a:ext cx="65088" cy="74295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Rectangle 67">
            <a:extLst>
              <a:ext uri="{FF2B5EF4-FFF2-40B4-BE49-F238E27FC236}">
                <a16:creationId xmlns:a16="http://schemas.microsoft.com/office/drawing/2014/main" id="{BF6FAB40-3F78-0A84-EB5F-11F95DA6A85D}"/>
              </a:ext>
            </a:extLst>
          </p:cNvPr>
          <p:cNvSpPr>
            <a:spLocks noChangeArrowheads="1"/>
          </p:cNvSpPr>
          <p:nvPr/>
        </p:nvSpPr>
        <p:spPr bwMode="auto">
          <a:xfrm>
            <a:off x="8117099" y="3225574"/>
            <a:ext cx="66676" cy="7572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Rectangle 68">
            <a:extLst>
              <a:ext uri="{FF2B5EF4-FFF2-40B4-BE49-F238E27FC236}">
                <a16:creationId xmlns:a16="http://schemas.microsoft.com/office/drawing/2014/main" id="{E583B25B-49E9-4C75-8C36-F44B19404AC3}"/>
              </a:ext>
            </a:extLst>
          </p:cNvPr>
          <p:cNvSpPr>
            <a:spLocks noChangeArrowheads="1"/>
          </p:cNvSpPr>
          <p:nvPr/>
        </p:nvSpPr>
        <p:spPr bwMode="auto">
          <a:xfrm>
            <a:off x="8221876" y="3225574"/>
            <a:ext cx="63501" cy="773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Rectangle 69">
            <a:extLst>
              <a:ext uri="{FF2B5EF4-FFF2-40B4-BE49-F238E27FC236}">
                <a16:creationId xmlns:a16="http://schemas.microsoft.com/office/drawing/2014/main" id="{8CEAC8F7-4674-1F7D-D5A0-2EFDA8C0D29B}"/>
              </a:ext>
            </a:extLst>
          </p:cNvPr>
          <p:cNvSpPr>
            <a:spLocks noChangeArrowheads="1"/>
          </p:cNvSpPr>
          <p:nvPr/>
        </p:nvSpPr>
        <p:spPr bwMode="auto">
          <a:xfrm>
            <a:off x="8321889" y="3225574"/>
            <a:ext cx="65088" cy="782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Rectangle 70">
            <a:extLst>
              <a:ext uri="{FF2B5EF4-FFF2-40B4-BE49-F238E27FC236}">
                <a16:creationId xmlns:a16="http://schemas.microsoft.com/office/drawing/2014/main" id="{87C45119-6C0A-AE0C-2FC0-D62848062955}"/>
              </a:ext>
            </a:extLst>
          </p:cNvPr>
          <p:cNvSpPr>
            <a:spLocks noChangeArrowheads="1"/>
          </p:cNvSpPr>
          <p:nvPr/>
        </p:nvSpPr>
        <p:spPr bwMode="auto">
          <a:xfrm>
            <a:off x="8423491" y="3225574"/>
            <a:ext cx="68263" cy="79057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Rectangle 71">
            <a:extLst>
              <a:ext uri="{FF2B5EF4-FFF2-40B4-BE49-F238E27FC236}">
                <a16:creationId xmlns:a16="http://schemas.microsoft.com/office/drawing/2014/main" id="{40700BA1-8DAD-65F0-B6EE-CA86AC2FA58A}"/>
              </a:ext>
            </a:extLst>
          </p:cNvPr>
          <p:cNvSpPr>
            <a:spLocks noChangeArrowheads="1"/>
          </p:cNvSpPr>
          <p:nvPr/>
        </p:nvSpPr>
        <p:spPr bwMode="auto">
          <a:xfrm>
            <a:off x="8528267" y="3225574"/>
            <a:ext cx="63501" cy="80010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Rectangle 72">
            <a:extLst>
              <a:ext uri="{FF2B5EF4-FFF2-40B4-BE49-F238E27FC236}">
                <a16:creationId xmlns:a16="http://schemas.microsoft.com/office/drawing/2014/main" id="{7DF06869-86BA-6680-A7D0-4574BCFADC99}"/>
              </a:ext>
            </a:extLst>
          </p:cNvPr>
          <p:cNvSpPr>
            <a:spLocks noChangeArrowheads="1"/>
          </p:cNvSpPr>
          <p:nvPr/>
        </p:nvSpPr>
        <p:spPr bwMode="auto">
          <a:xfrm>
            <a:off x="8629868" y="3225574"/>
            <a:ext cx="63501" cy="89535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Rectangle 73">
            <a:extLst>
              <a:ext uri="{FF2B5EF4-FFF2-40B4-BE49-F238E27FC236}">
                <a16:creationId xmlns:a16="http://schemas.microsoft.com/office/drawing/2014/main" id="{A2724670-C89C-CEA5-892C-250797127F21}"/>
              </a:ext>
            </a:extLst>
          </p:cNvPr>
          <p:cNvSpPr>
            <a:spLocks noChangeArrowheads="1"/>
          </p:cNvSpPr>
          <p:nvPr/>
        </p:nvSpPr>
        <p:spPr bwMode="auto">
          <a:xfrm>
            <a:off x="8729882" y="3225574"/>
            <a:ext cx="65088" cy="96678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Rectangle 74">
            <a:extLst>
              <a:ext uri="{FF2B5EF4-FFF2-40B4-BE49-F238E27FC236}">
                <a16:creationId xmlns:a16="http://schemas.microsoft.com/office/drawing/2014/main" id="{2D1725BF-A1FE-82F7-0A27-9148B19ADD07}"/>
              </a:ext>
            </a:extLst>
          </p:cNvPr>
          <p:cNvSpPr>
            <a:spLocks noChangeArrowheads="1"/>
          </p:cNvSpPr>
          <p:nvPr/>
        </p:nvSpPr>
        <p:spPr bwMode="auto">
          <a:xfrm>
            <a:off x="8831483" y="3225574"/>
            <a:ext cx="68263" cy="97472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Rectangle 54">
            <a:extLst>
              <a:ext uri="{FF2B5EF4-FFF2-40B4-BE49-F238E27FC236}">
                <a16:creationId xmlns:a16="http://schemas.microsoft.com/office/drawing/2014/main" id="{3AB31CCF-DC17-7F2E-E6DD-5B5BFD5194E0}"/>
              </a:ext>
            </a:extLst>
          </p:cNvPr>
          <p:cNvSpPr>
            <a:spLocks noChangeArrowheads="1"/>
          </p:cNvSpPr>
          <p:nvPr/>
        </p:nvSpPr>
        <p:spPr bwMode="auto">
          <a:xfrm>
            <a:off x="6791520" y="3225574"/>
            <a:ext cx="65088" cy="5857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Rectangle 55">
            <a:extLst>
              <a:ext uri="{FF2B5EF4-FFF2-40B4-BE49-F238E27FC236}">
                <a16:creationId xmlns:a16="http://schemas.microsoft.com/office/drawing/2014/main" id="{8EA618D4-6EA3-B7CA-EB68-07578C36B731}"/>
              </a:ext>
            </a:extLst>
          </p:cNvPr>
          <p:cNvSpPr>
            <a:spLocks noChangeArrowheads="1"/>
          </p:cNvSpPr>
          <p:nvPr/>
        </p:nvSpPr>
        <p:spPr bwMode="auto">
          <a:xfrm>
            <a:off x="6893121" y="3225574"/>
            <a:ext cx="65088" cy="5857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Rectangle 56">
            <a:extLst>
              <a:ext uri="{FF2B5EF4-FFF2-40B4-BE49-F238E27FC236}">
                <a16:creationId xmlns:a16="http://schemas.microsoft.com/office/drawing/2014/main" id="{C094737B-E0D1-8F13-C2A4-FAFFB0EDC893}"/>
              </a:ext>
            </a:extLst>
          </p:cNvPr>
          <p:cNvSpPr>
            <a:spLocks noChangeArrowheads="1"/>
          </p:cNvSpPr>
          <p:nvPr/>
        </p:nvSpPr>
        <p:spPr bwMode="auto">
          <a:xfrm>
            <a:off x="6994722" y="3225574"/>
            <a:ext cx="66676" cy="5953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Rectangle 57">
            <a:extLst>
              <a:ext uri="{FF2B5EF4-FFF2-40B4-BE49-F238E27FC236}">
                <a16:creationId xmlns:a16="http://schemas.microsoft.com/office/drawing/2014/main" id="{F8928EC6-E268-178E-EC7D-DB527BF0C676}"/>
              </a:ext>
            </a:extLst>
          </p:cNvPr>
          <p:cNvSpPr>
            <a:spLocks noChangeArrowheads="1"/>
          </p:cNvSpPr>
          <p:nvPr/>
        </p:nvSpPr>
        <p:spPr bwMode="auto">
          <a:xfrm>
            <a:off x="7097911" y="3225574"/>
            <a:ext cx="65088" cy="61912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Rectangle 58">
            <a:extLst>
              <a:ext uri="{FF2B5EF4-FFF2-40B4-BE49-F238E27FC236}">
                <a16:creationId xmlns:a16="http://schemas.microsoft.com/office/drawing/2014/main" id="{F917AFC2-96B6-B366-4B85-7D2BE5E747FB}"/>
              </a:ext>
            </a:extLst>
          </p:cNvPr>
          <p:cNvSpPr>
            <a:spLocks noChangeArrowheads="1"/>
          </p:cNvSpPr>
          <p:nvPr/>
        </p:nvSpPr>
        <p:spPr bwMode="auto">
          <a:xfrm>
            <a:off x="7199512" y="3225574"/>
            <a:ext cx="65088" cy="64135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Rectangle 59">
            <a:extLst>
              <a:ext uri="{FF2B5EF4-FFF2-40B4-BE49-F238E27FC236}">
                <a16:creationId xmlns:a16="http://schemas.microsoft.com/office/drawing/2014/main" id="{D7A854A4-C30E-3955-8D6F-32ED60AB2643}"/>
              </a:ext>
            </a:extLst>
          </p:cNvPr>
          <p:cNvSpPr>
            <a:spLocks noChangeArrowheads="1"/>
          </p:cNvSpPr>
          <p:nvPr/>
        </p:nvSpPr>
        <p:spPr bwMode="auto">
          <a:xfrm>
            <a:off x="7301114" y="3225574"/>
            <a:ext cx="63501" cy="6651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Rectangle 60">
            <a:extLst>
              <a:ext uri="{FF2B5EF4-FFF2-40B4-BE49-F238E27FC236}">
                <a16:creationId xmlns:a16="http://schemas.microsoft.com/office/drawing/2014/main" id="{548186B1-F77C-2ED2-D410-B804983B6547}"/>
              </a:ext>
            </a:extLst>
          </p:cNvPr>
          <p:cNvSpPr>
            <a:spLocks noChangeArrowheads="1"/>
          </p:cNvSpPr>
          <p:nvPr/>
        </p:nvSpPr>
        <p:spPr bwMode="auto">
          <a:xfrm>
            <a:off x="7402715" y="3225574"/>
            <a:ext cx="66676" cy="6715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Rectangle 61">
            <a:extLst>
              <a:ext uri="{FF2B5EF4-FFF2-40B4-BE49-F238E27FC236}">
                <a16:creationId xmlns:a16="http://schemas.microsoft.com/office/drawing/2014/main" id="{E94CBE9A-58F6-2233-0B26-C1BEB79D905E}"/>
              </a:ext>
            </a:extLst>
          </p:cNvPr>
          <p:cNvSpPr>
            <a:spLocks noChangeArrowheads="1"/>
          </p:cNvSpPr>
          <p:nvPr/>
        </p:nvSpPr>
        <p:spPr bwMode="auto">
          <a:xfrm>
            <a:off x="7505904" y="3225574"/>
            <a:ext cx="65088" cy="71437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Rectangle 62">
            <a:extLst>
              <a:ext uri="{FF2B5EF4-FFF2-40B4-BE49-F238E27FC236}">
                <a16:creationId xmlns:a16="http://schemas.microsoft.com/office/drawing/2014/main" id="{676B5C6B-82F3-03E5-020B-6DD063E6F012}"/>
              </a:ext>
            </a:extLst>
          </p:cNvPr>
          <p:cNvSpPr>
            <a:spLocks noChangeArrowheads="1"/>
          </p:cNvSpPr>
          <p:nvPr/>
        </p:nvSpPr>
        <p:spPr bwMode="auto">
          <a:xfrm>
            <a:off x="7607505" y="3225574"/>
            <a:ext cx="65088" cy="71755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cxnSp>
        <p:nvCxnSpPr>
          <p:cNvPr id="32" name="Straight Connector 31">
            <a:extLst>
              <a:ext uri="{FF2B5EF4-FFF2-40B4-BE49-F238E27FC236}">
                <a16:creationId xmlns:a16="http://schemas.microsoft.com/office/drawing/2014/main" id="{601D3102-9A18-CB49-E77D-4F5227770AC4}"/>
              </a:ext>
            </a:extLst>
          </p:cNvPr>
          <p:cNvCxnSpPr>
            <a:cxnSpLocks/>
          </p:cNvCxnSpPr>
          <p:nvPr/>
        </p:nvCxnSpPr>
        <p:spPr>
          <a:xfrm flipV="1">
            <a:off x="1691040" y="3809465"/>
            <a:ext cx="7405711" cy="0"/>
          </a:xfrm>
          <a:prstGeom prst="line">
            <a:avLst/>
          </a:prstGeom>
          <a:ln w="9525">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33" name="AutoShape 3">
            <a:extLst>
              <a:ext uri="{FF2B5EF4-FFF2-40B4-BE49-F238E27FC236}">
                <a16:creationId xmlns:a16="http://schemas.microsoft.com/office/drawing/2014/main" id="{B2D48612-3BFB-0E95-F483-74F66A5B6947}"/>
              </a:ext>
            </a:extLst>
          </p:cNvPr>
          <p:cNvSpPr>
            <a:spLocks noChangeAspect="1" noChangeArrowheads="1" noTextEdit="1"/>
          </p:cNvSpPr>
          <p:nvPr/>
        </p:nvSpPr>
        <p:spPr bwMode="auto">
          <a:xfrm>
            <a:off x="960557" y="1142771"/>
            <a:ext cx="8147155" cy="452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5">
            <a:extLst>
              <a:ext uri="{FF2B5EF4-FFF2-40B4-BE49-F238E27FC236}">
                <a16:creationId xmlns:a16="http://schemas.microsoft.com/office/drawing/2014/main" id="{9FA353F1-2A14-3EA1-2E05-B3FE6BFCB4F5}"/>
              </a:ext>
            </a:extLst>
          </p:cNvPr>
          <p:cNvSpPr>
            <a:spLocks noChangeArrowheads="1"/>
          </p:cNvSpPr>
          <p:nvPr/>
        </p:nvSpPr>
        <p:spPr bwMode="auto">
          <a:xfrm>
            <a:off x="1789243" y="1642834"/>
            <a:ext cx="63501" cy="15795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Rectangle 6">
            <a:extLst>
              <a:ext uri="{FF2B5EF4-FFF2-40B4-BE49-F238E27FC236}">
                <a16:creationId xmlns:a16="http://schemas.microsoft.com/office/drawing/2014/main" id="{DE45FEBF-99D8-577C-274F-82497D92D01F}"/>
              </a:ext>
            </a:extLst>
          </p:cNvPr>
          <p:cNvSpPr>
            <a:spLocks noChangeArrowheads="1"/>
          </p:cNvSpPr>
          <p:nvPr/>
        </p:nvSpPr>
        <p:spPr bwMode="auto">
          <a:xfrm>
            <a:off x="1889257" y="2241322"/>
            <a:ext cx="68263" cy="98107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Rectangle 7">
            <a:extLst>
              <a:ext uri="{FF2B5EF4-FFF2-40B4-BE49-F238E27FC236}">
                <a16:creationId xmlns:a16="http://schemas.microsoft.com/office/drawing/2014/main" id="{7254CF4B-3370-5A2C-81CC-15F90A7E188F}"/>
              </a:ext>
            </a:extLst>
          </p:cNvPr>
          <p:cNvSpPr>
            <a:spLocks noChangeArrowheads="1"/>
          </p:cNvSpPr>
          <p:nvPr/>
        </p:nvSpPr>
        <p:spPr bwMode="auto">
          <a:xfrm>
            <a:off x="1994033" y="2277835"/>
            <a:ext cx="65088" cy="9445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Rectangle 8">
            <a:extLst>
              <a:ext uri="{FF2B5EF4-FFF2-40B4-BE49-F238E27FC236}">
                <a16:creationId xmlns:a16="http://schemas.microsoft.com/office/drawing/2014/main" id="{00E2294A-13DD-90BC-BFC2-6B071CBCADFE}"/>
              </a:ext>
            </a:extLst>
          </p:cNvPr>
          <p:cNvSpPr>
            <a:spLocks noChangeArrowheads="1"/>
          </p:cNvSpPr>
          <p:nvPr/>
        </p:nvSpPr>
        <p:spPr bwMode="auto">
          <a:xfrm>
            <a:off x="2095634" y="2603273"/>
            <a:ext cx="65088" cy="61912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Rectangle 9">
            <a:extLst>
              <a:ext uri="{FF2B5EF4-FFF2-40B4-BE49-F238E27FC236}">
                <a16:creationId xmlns:a16="http://schemas.microsoft.com/office/drawing/2014/main" id="{B1F7AE8A-3199-FBC6-21B9-FD5C647434CB}"/>
              </a:ext>
            </a:extLst>
          </p:cNvPr>
          <p:cNvSpPr>
            <a:spLocks noChangeArrowheads="1"/>
          </p:cNvSpPr>
          <p:nvPr/>
        </p:nvSpPr>
        <p:spPr bwMode="auto">
          <a:xfrm>
            <a:off x="2197236" y="2623910"/>
            <a:ext cx="63501" cy="5984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Rectangle 10">
            <a:extLst>
              <a:ext uri="{FF2B5EF4-FFF2-40B4-BE49-F238E27FC236}">
                <a16:creationId xmlns:a16="http://schemas.microsoft.com/office/drawing/2014/main" id="{3056FE49-3815-9B66-4BDD-F7146EBF37AD}"/>
              </a:ext>
            </a:extLst>
          </p:cNvPr>
          <p:cNvSpPr>
            <a:spLocks noChangeArrowheads="1"/>
          </p:cNvSpPr>
          <p:nvPr/>
        </p:nvSpPr>
        <p:spPr bwMode="auto">
          <a:xfrm>
            <a:off x="2297250" y="2798535"/>
            <a:ext cx="68263" cy="4238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Rectangle 11">
            <a:extLst>
              <a:ext uri="{FF2B5EF4-FFF2-40B4-BE49-F238E27FC236}">
                <a16:creationId xmlns:a16="http://schemas.microsoft.com/office/drawing/2014/main" id="{EE178360-815B-1C3B-BDCF-6E838732827C}"/>
              </a:ext>
            </a:extLst>
          </p:cNvPr>
          <p:cNvSpPr>
            <a:spLocks noChangeArrowheads="1"/>
          </p:cNvSpPr>
          <p:nvPr/>
        </p:nvSpPr>
        <p:spPr bwMode="auto">
          <a:xfrm>
            <a:off x="2402026" y="2903311"/>
            <a:ext cx="65088" cy="3190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Rectangle 12">
            <a:extLst>
              <a:ext uri="{FF2B5EF4-FFF2-40B4-BE49-F238E27FC236}">
                <a16:creationId xmlns:a16="http://schemas.microsoft.com/office/drawing/2014/main" id="{AC5F92B2-F822-D993-A09A-CC6333EB8276}"/>
              </a:ext>
            </a:extLst>
          </p:cNvPr>
          <p:cNvSpPr>
            <a:spLocks noChangeArrowheads="1"/>
          </p:cNvSpPr>
          <p:nvPr/>
        </p:nvSpPr>
        <p:spPr bwMode="auto">
          <a:xfrm>
            <a:off x="2503627" y="2958873"/>
            <a:ext cx="63501" cy="263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Rectangle 13">
            <a:extLst>
              <a:ext uri="{FF2B5EF4-FFF2-40B4-BE49-F238E27FC236}">
                <a16:creationId xmlns:a16="http://schemas.microsoft.com/office/drawing/2014/main" id="{46BC4723-8623-6EE0-1651-6A5C80D324F1}"/>
              </a:ext>
            </a:extLst>
          </p:cNvPr>
          <p:cNvSpPr>
            <a:spLocks noChangeArrowheads="1"/>
          </p:cNvSpPr>
          <p:nvPr/>
        </p:nvSpPr>
        <p:spPr bwMode="auto">
          <a:xfrm>
            <a:off x="2605228" y="3004911"/>
            <a:ext cx="63501" cy="2174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Rectangle 14">
            <a:extLst>
              <a:ext uri="{FF2B5EF4-FFF2-40B4-BE49-F238E27FC236}">
                <a16:creationId xmlns:a16="http://schemas.microsoft.com/office/drawing/2014/main" id="{02DB6492-521B-86AB-FD4E-37F69EA3FDF4}"/>
              </a:ext>
            </a:extLst>
          </p:cNvPr>
          <p:cNvSpPr>
            <a:spLocks noChangeArrowheads="1"/>
          </p:cNvSpPr>
          <p:nvPr/>
        </p:nvSpPr>
        <p:spPr bwMode="auto">
          <a:xfrm>
            <a:off x="2708417" y="3011261"/>
            <a:ext cx="65088" cy="2111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Rectangle 15">
            <a:extLst>
              <a:ext uri="{FF2B5EF4-FFF2-40B4-BE49-F238E27FC236}">
                <a16:creationId xmlns:a16="http://schemas.microsoft.com/office/drawing/2014/main" id="{5129968F-A7CB-7C80-792A-1BA6578ED30F}"/>
              </a:ext>
            </a:extLst>
          </p:cNvPr>
          <p:cNvSpPr>
            <a:spLocks noChangeArrowheads="1"/>
          </p:cNvSpPr>
          <p:nvPr/>
        </p:nvSpPr>
        <p:spPr bwMode="auto">
          <a:xfrm>
            <a:off x="2810019" y="3065236"/>
            <a:ext cx="65088" cy="1571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Rectangle 16">
            <a:extLst>
              <a:ext uri="{FF2B5EF4-FFF2-40B4-BE49-F238E27FC236}">
                <a16:creationId xmlns:a16="http://schemas.microsoft.com/office/drawing/2014/main" id="{8FC46362-F019-C2B9-83D6-436E0DE7EF8E}"/>
              </a:ext>
            </a:extLst>
          </p:cNvPr>
          <p:cNvSpPr>
            <a:spLocks noChangeArrowheads="1"/>
          </p:cNvSpPr>
          <p:nvPr/>
        </p:nvSpPr>
        <p:spPr bwMode="auto">
          <a:xfrm>
            <a:off x="2911620" y="3068411"/>
            <a:ext cx="63501" cy="153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Rectangle 17">
            <a:extLst>
              <a:ext uri="{FF2B5EF4-FFF2-40B4-BE49-F238E27FC236}">
                <a16:creationId xmlns:a16="http://schemas.microsoft.com/office/drawing/2014/main" id="{0309D1D4-7A2E-CE67-F518-56AFCB355FD6}"/>
              </a:ext>
            </a:extLst>
          </p:cNvPr>
          <p:cNvSpPr>
            <a:spLocks noChangeArrowheads="1"/>
          </p:cNvSpPr>
          <p:nvPr/>
        </p:nvSpPr>
        <p:spPr bwMode="auto">
          <a:xfrm>
            <a:off x="3013221" y="3100161"/>
            <a:ext cx="66676" cy="1222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Rectangle 18">
            <a:extLst>
              <a:ext uri="{FF2B5EF4-FFF2-40B4-BE49-F238E27FC236}">
                <a16:creationId xmlns:a16="http://schemas.microsoft.com/office/drawing/2014/main" id="{C0FC0375-4231-7302-5BFD-2F1139719A0B}"/>
              </a:ext>
            </a:extLst>
          </p:cNvPr>
          <p:cNvSpPr>
            <a:spLocks noChangeArrowheads="1"/>
          </p:cNvSpPr>
          <p:nvPr/>
        </p:nvSpPr>
        <p:spPr bwMode="auto">
          <a:xfrm>
            <a:off x="3116410" y="3133498"/>
            <a:ext cx="65088" cy="889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Rectangle 19">
            <a:extLst>
              <a:ext uri="{FF2B5EF4-FFF2-40B4-BE49-F238E27FC236}">
                <a16:creationId xmlns:a16="http://schemas.microsoft.com/office/drawing/2014/main" id="{1E460C99-500D-BB9D-2AA4-D2545BBB459D}"/>
              </a:ext>
            </a:extLst>
          </p:cNvPr>
          <p:cNvSpPr>
            <a:spLocks noChangeArrowheads="1"/>
          </p:cNvSpPr>
          <p:nvPr/>
        </p:nvSpPr>
        <p:spPr bwMode="auto">
          <a:xfrm>
            <a:off x="3218011" y="3139848"/>
            <a:ext cx="65088" cy="82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Rectangle 20">
            <a:extLst>
              <a:ext uri="{FF2B5EF4-FFF2-40B4-BE49-F238E27FC236}">
                <a16:creationId xmlns:a16="http://schemas.microsoft.com/office/drawing/2014/main" id="{8B01721A-D74E-B549-5DF7-7973DD764B9E}"/>
              </a:ext>
            </a:extLst>
          </p:cNvPr>
          <p:cNvSpPr>
            <a:spLocks noChangeArrowheads="1"/>
          </p:cNvSpPr>
          <p:nvPr/>
        </p:nvSpPr>
        <p:spPr bwMode="auto">
          <a:xfrm>
            <a:off x="3319613" y="3155723"/>
            <a:ext cx="63501"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0" name="Rectangle 21">
            <a:extLst>
              <a:ext uri="{FF2B5EF4-FFF2-40B4-BE49-F238E27FC236}">
                <a16:creationId xmlns:a16="http://schemas.microsoft.com/office/drawing/2014/main" id="{F182BDBA-89AA-0365-9108-4D5D26AC43DB}"/>
              </a:ext>
            </a:extLst>
          </p:cNvPr>
          <p:cNvSpPr>
            <a:spLocks noChangeArrowheads="1"/>
          </p:cNvSpPr>
          <p:nvPr/>
        </p:nvSpPr>
        <p:spPr bwMode="auto">
          <a:xfrm>
            <a:off x="3421214" y="3219224"/>
            <a:ext cx="66676" cy="3175"/>
          </a:xfrm>
          <a:prstGeom prst="rect">
            <a:avLst/>
          </a:prstGeom>
          <a:solidFill>
            <a:srgbClr val="238B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Rectangle 22">
            <a:extLst>
              <a:ext uri="{FF2B5EF4-FFF2-40B4-BE49-F238E27FC236}">
                <a16:creationId xmlns:a16="http://schemas.microsoft.com/office/drawing/2014/main" id="{1EAE69E8-F3EE-1C76-84EF-28C8FAD34D3A}"/>
              </a:ext>
            </a:extLst>
          </p:cNvPr>
          <p:cNvSpPr>
            <a:spLocks noChangeArrowheads="1"/>
          </p:cNvSpPr>
          <p:nvPr/>
        </p:nvSpPr>
        <p:spPr bwMode="auto">
          <a:xfrm>
            <a:off x="3524403" y="3219224"/>
            <a:ext cx="65088" cy="3175"/>
          </a:xfrm>
          <a:prstGeom prst="rect">
            <a:avLst/>
          </a:prstGeom>
          <a:solidFill>
            <a:srgbClr val="238B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Rectangle 23">
            <a:extLst>
              <a:ext uri="{FF2B5EF4-FFF2-40B4-BE49-F238E27FC236}">
                <a16:creationId xmlns:a16="http://schemas.microsoft.com/office/drawing/2014/main" id="{D67E59E5-892B-AA7A-4746-F0882805DB4F}"/>
              </a:ext>
            </a:extLst>
          </p:cNvPr>
          <p:cNvSpPr>
            <a:spLocks noChangeArrowheads="1"/>
          </p:cNvSpPr>
          <p:nvPr/>
        </p:nvSpPr>
        <p:spPr bwMode="auto">
          <a:xfrm>
            <a:off x="3626004" y="3219224"/>
            <a:ext cx="65088" cy="3175"/>
          </a:xfrm>
          <a:prstGeom prst="rect">
            <a:avLst/>
          </a:prstGeom>
          <a:solidFill>
            <a:srgbClr val="238B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Rectangle 24">
            <a:extLst>
              <a:ext uri="{FF2B5EF4-FFF2-40B4-BE49-F238E27FC236}">
                <a16:creationId xmlns:a16="http://schemas.microsoft.com/office/drawing/2014/main" id="{99BB6C6B-2EA2-EAB1-4846-5E62C33D61B7}"/>
              </a:ext>
            </a:extLst>
          </p:cNvPr>
          <p:cNvSpPr>
            <a:spLocks noChangeArrowheads="1"/>
          </p:cNvSpPr>
          <p:nvPr/>
        </p:nvSpPr>
        <p:spPr bwMode="auto">
          <a:xfrm>
            <a:off x="3727605" y="3219224"/>
            <a:ext cx="66676" cy="3175"/>
          </a:xfrm>
          <a:prstGeom prst="rect">
            <a:avLst/>
          </a:prstGeom>
          <a:solidFill>
            <a:srgbClr val="238B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Rectangle 25">
            <a:extLst>
              <a:ext uri="{FF2B5EF4-FFF2-40B4-BE49-F238E27FC236}">
                <a16:creationId xmlns:a16="http://schemas.microsoft.com/office/drawing/2014/main" id="{200D7EC9-CBC3-E061-ED43-53FFD8A1E8FD}"/>
              </a:ext>
            </a:extLst>
          </p:cNvPr>
          <p:cNvSpPr>
            <a:spLocks noChangeArrowheads="1"/>
          </p:cNvSpPr>
          <p:nvPr/>
        </p:nvSpPr>
        <p:spPr bwMode="auto">
          <a:xfrm>
            <a:off x="3832382" y="3225574"/>
            <a:ext cx="63501" cy="190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5" name="Rectangle 26">
            <a:extLst>
              <a:ext uri="{FF2B5EF4-FFF2-40B4-BE49-F238E27FC236}">
                <a16:creationId xmlns:a16="http://schemas.microsoft.com/office/drawing/2014/main" id="{3F938C4E-667F-423A-7B75-D162D91323EE}"/>
              </a:ext>
            </a:extLst>
          </p:cNvPr>
          <p:cNvSpPr>
            <a:spLocks noChangeArrowheads="1"/>
          </p:cNvSpPr>
          <p:nvPr/>
        </p:nvSpPr>
        <p:spPr bwMode="auto">
          <a:xfrm>
            <a:off x="3932396" y="3225574"/>
            <a:ext cx="65088" cy="523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6" name="Rectangle 27">
            <a:extLst>
              <a:ext uri="{FF2B5EF4-FFF2-40B4-BE49-F238E27FC236}">
                <a16:creationId xmlns:a16="http://schemas.microsoft.com/office/drawing/2014/main" id="{9528D5C1-75AF-CA43-00B4-C6E948BEB206}"/>
              </a:ext>
            </a:extLst>
          </p:cNvPr>
          <p:cNvSpPr>
            <a:spLocks noChangeArrowheads="1"/>
          </p:cNvSpPr>
          <p:nvPr/>
        </p:nvSpPr>
        <p:spPr bwMode="auto">
          <a:xfrm>
            <a:off x="4033997" y="3225574"/>
            <a:ext cx="65088" cy="650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7" name="Rectangle 28">
            <a:extLst>
              <a:ext uri="{FF2B5EF4-FFF2-40B4-BE49-F238E27FC236}">
                <a16:creationId xmlns:a16="http://schemas.microsoft.com/office/drawing/2014/main" id="{DF3D5FF3-52DB-8A70-688B-03F32E7C04D0}"/>
              </a:ext>
            </a:extLst>
          </p:cNvPr>
          <p:cNvSpPr>
            <a:spLocks noChangeArrowheads="1"/>
          </p:cNvSpPr>
          <p:nvPr/>
        </p:nvSpPr>
        <p:spPr bwMode="auto">
          <a:xfrm>
            <a:off x="4135598" y="3225574"/>
            <a:ext cx="66676" cy="730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8" name="Rectangle 29">
            <a:extLst>
              <a:ext uri="{FF2B5EF4-FFF2-40B4-BE49-F238E27FC236}">
                <a16:creationId xmlns:a16="http://schemas.microsoft.com/office/drawing/2014/main" id="{58BC4A03-A9FC-652E-070F-6D89C996B8CF}"/>
              </a:ext>
            </a:extLst>
          </p:cNvPr>
          <p:cNvSpPr>
            <a:spLocks noChangeArrowheads="1"/>
          </p:cNvSpPr>
          <p:nvPr/>
        </p:nvSpPr>
        <p:spPr bwMode="auto">
          <a:xfrm>
            <a:off x="4240374" y="3225574"/>
            <a:ext cx="63501" cy="79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Rectangle 30">
            <a:extLst>
              <a:ext uri="{FF2B5EF4-FFF2-40B4-BE49-F238E27FC236}">
                <a16:creationId xmlns:a16="http://schemas.microsoft.com/office/drawing/2014/main" id="{3CA74D84-55C8-BF81-D7BF-1B26510BBDB2}"/>
              </a:ext>
            </a:extLst>
          </p:cNvPr>
          <p:cNvSpPr>
            <a:spLocks noChangeArrowheads="1"/>
          </p:cNvSpPr>
          <p:nvPr/>
        </p:nvSpPr>
        <p:spPr bwMode="auto">
          <a:xfrm>
            <a:off x="4340388" y="3225574"/>
            <a:ext cx="65088" cy="793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Rectangle 31">
            <a:extLst>
              <a:ext uri="{FF2B5EF4-FFF2-40B4-BE49-F238E27FC236}">
                <a16:creationId xmlns:a16="http://schemas.microsoft.com/office/drawing/2014/main" id="{51BE48A1-059B-06D5-C6A9-C892259CC1A4}"/>
              </a:ext>
            </a:extLst>
          </p:cNvPr>
          <p:cNvSpPr>
            <a:spLocks noChangeArrowheads="1"/>
          </p:cNvSpPr>
          <p:nvPr/>
        </p:nvSpPr>
        <p:spPr bwMode="auto">
          <a:xfrm>
            <a:off x="4441990" y="3225574"/>
            <a:ext cx="68263" cy="1539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Rectangle 32">
            <a:extLst>
              <a:ext uri="{FF2B5EF4-FFF2-40B4-BE49-F238E27FC236}">
                <a16:creationId xmlns:a16="http://schemas.microsoft.com/office/drawing/2014/main" id="{4CC77511-65FE-30B2-D958-52A12E50FEF9}"/>
              </a:ext>
            </a:extLst>
          </p:cNvPr>
          <p:cNvSpPr>
            <a:spLocks noChangeArrowheads="1"/>
          </p:cNvSpPr>
          <p:nvPr/>
        </p:nvSpPr>
        <p:spPr bwMode="auto">
          <a:xfrm>
            <a:off x="4546766" y="3225574"/>
            <a:ext cx="63501" cy="1905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Rectangle 33">
            <a:extLst>
              <a:ext uri="{FF2B5EF4-FFF2-40B4-BE49-F238E27FC236}">
                <a16:creationId xmlns:a16="http://schemas.microsoft.com/office/drawing/2014/main" id="{295BB9B4-6C70-4E79-1B76-DE0BCE2C454D}"/>
              </a:ext>
            </a:extLst>
          </p:cNvPr>
          <p:cNvSpPr>
            <a:spLocks noChangeArrowheads="1"/>
          </p:cNvSpPr>
          <p:nvPr/>
        </p:nvSpPr>
        <p:spPr bwMode="auto">
          <a:xfrm>
            <a:off x="4648367" y="3225574"/>
            <a:ext cx="63501" cy="2000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Rectangle 34">
            <a:extLst>
              <a:ext uri="{FF2B5EF4-FFF2-40B4-BE49-F238E27FC236}">
                <a16:creationId xmlns:a16="http://schemas.microsoft.com/office/drawing/2014/main" id="{74446335-2B06-3151-3307-9F3CD6D38EDA}"/>
              </a:ext>
            </a:extLst>
          </p:cNvPr>
          <p:cNvSpPr>
            <a:spLocks noChangeArrowheads="1"/>
          </p:cNvSpPr>
          <p:nvPr/>
        </p:nvSpPr>
        <p:spPr bwMode="auto">
          <a:xfrm>
            <a:off x="4748381" y="3225574"/>
            <a:ext cx="65088" cy="2047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Rectangle 35">
            <a:extLst>
              <a:ext uri="{FF2B5EF4-FFF2-40B4-BE49-F238E27FC236}">
                <a16:creationId xmlns:a16="http://schemas.microsoft.com/office/drawing/2014/main" id="{FC93443A-A4A0-4C60-B454-E3A2F868AA28}"/>
              </a:ext>
            </a:extLst>
          </p:cNvPr>
          <p:cNvSpPr>
            <a:spLocks noChangeArrowheads="1"/>
          </p:cNvSpPr>
          <p:nvPr/>
        </p:nvSpPr>
        <p:spPr bwMode="auto">
          <a:xfrm>
            <a:off x="4849982" y="3225574"/>
            <a:ext cx="68263" cy="2174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Rectangle 36">
            <a:extLst>
              <a:ext uri="{FF2B5EF4-FFF2-40B4-BE49-F238E27FC236}">
                <a16:creationId xmlns:a16="http://schemas.microsoft.com/office/drawing/2014/main" id="{7B62DBDC-2563-CAA2-464A-9E98285F7697}"/>
              </a:ext>
            </a:extLst>
          </p:cNvPr>
          <p:cNvSpPr>
            <a:spLocks noChangeArrowheads="1"/>
          </p:cNvSpPr>
          <p:nvPr/>
        </p:nvSpPr>
        <p:spPr bwMode="auto">
          <a:xfrm>
            <a:off x="4954759" y="3225574"/>
            <a:ext cx="63501" cy="223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Rectangle 37">
            <a:extLst>
              <a:ext uri="{FF2B5EF4-FFF2-40B4-BE49-F238E27FC236}">
                <a16:creationId xmlns:a16="http://schemas.microsoft.com/office/drawing/2014/main" id="{E05C277E-C3CE-F66F-D868-46730D5BCB59}"/>
              </a:ext>
            </a:extLst>
          </p:cNvPr>
          <p:cNvSpPr>
            <a:spLocks noChangeArrowheads="1"/>
          </p:cNvSpPr>
          <p:nvPr/>
        </p:nvSpPr>
        <p:spPr bwMode="auto">
          <a:xfrm>
            <a:off x="5056360" y="3225574"/>
            <a:ext cx="63501" cy="25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Rectangle 38">
            <a:extLst>
              <a:ext uri="{FF2B5EF4-FFF2-40B4-BE49-F238E27FC236}">
                <a16:creationId xmlns:a16="http://schemas.microsoft.com/office/drawing/2014/main" id="{C39B8584-5EEA-A52E-0839-80502BA585E7}"/>
              </a:ext>
            </a:extLst>
          </p:cNvPr>
          <p:cNvSpPr>
            <a:spLocks noChangeArrowheads="1"/>
          </p:cNvSpPr>
          <p:nvPr/>
        </p:nvSpPr>
        <p:spPr bwMode="auto">
          <a:xfrm>
            <a:off x="5156374" y="3225574"/>
            <a:ext cx="68263" cy="25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Rectangle 39">
            <a:extLst>
              <a:ext uri="{FF2B5EF4-FFF2-40B4-BE49-F238E27FC236}">
                <a16:creationId xmlns:a16="http://schemas.microsoft.com/office/drawing/2014/main" id="{27DE2110-7C31-3FD9-C34E-6234B281962A}"/>
              </a:ext>
            </a:extLst>
          </p:cNvPr>
          <p:cNvSpPr>
            <a:spLocks noChangeArrowheads="1"/>
          </p:cNvSpPr>
          <p:nvPr/>
        </p:nvSpPr>
        <p:spPr bwMode="auto">
          <a:xfrm>
            <a:off x="5261150" y="3225574"/>
            <a:ext cx="65088" cy="2603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Rectangle 40">
            <a:extLst>
              <a:ext uri="{FF2B5EF4-FFF2-40B4-BE49-F238E27FC236}">
                <a16:creationId xmlns:a16="http://schemas.microsoft.com/office/drawing/2014/main" id="{555E4A29-6C2C-A52A-1E8C-F672794FF71E}"/>
              </a:ext>
            </a:extLst>
          </p:cNvPr>
          <p:cNvSpPr>
            <a:spLocks noChangeArrowheads="1"/>
          </p:cNvSpPr>
          <p:nvPr/>
        </p:nvSpPr>
        <p:spPr bwMode="auto">
          <a:xfrm>
            <a:off x="5362751" y="3225574"/>
            <a:ext cx="63501" cy="2762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Rectangle 41">
            <a:extLst>
              <a:ext uri="{FF2B5EF4-FFF2-40B4-BE49-F238E27FC236}">
                <a16:creationId xmlns:a16="http://schemas.microsoft.com/office/drawing/2014/main" id="{EDC8855E-A481-3B96-3D2D-2A65834EBFDE}"/>
              </a:ext>
            </a:extLst>
          </p:cNvPr>
          <p:cNvSpPr>
            <a:spLocks noChangeArrowheads="1"/>
          </p:cNvSpPr>
          <p:nvPr/>
        </p:nvSpPr>
        <p:spPr bwMode="auto">
          <a:xfrm>
            <a:off x="5464353" y="3225574"/>
            <a:ext cx="63501" cy="322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Rectangle 42">
            <a:extLst>
              <a:ext uri="{FF2B5EF4-FFF2-40B4-BE49-F238E27FC236}">
                <a16:creationId xmlns:a16="http://schemas.microsoft.com/office/drawing/2014/main" id="{9157A826-92B8-1A6E-ABD8-E94A428D721F}"/>
              </a:ext>
            </a:extLst>
          </p:cNvPr>
          <p:cNvSpPr>
            <a:spLocks noChangeArrowheads="1"/>
          </p:cNvSpPr>
          <p:nvPr/>
        </p:nvSpPr>
        <p:spPr bwMode="auto">
          <a:xfrm>
            <a:off x="5564366" y="3225574"/>
            <a:ext cx="68263" cy="3286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Rectangle 43">
            <a:extLst>
              <a:ext uri="{FF2B5EF4-FFF2-40B4-BE49-F238E27FC236}">
                <a16:creationId xmlns:a16="http://schemas.microsoft.com/office/drawing/2014/main" id="{2C32A503-8116-EB1B-07F7-C431DFD07CFF}"/>
              </a:ext>
            </a:extLst>
          </p:cNvPr>
          <p:cNvSpPr>
            <a:spLocks noChangeArrowheads="1"/>
          </p:cNvSpPr>
          <p:nvPr/>
        </p:nvSpPr>
        <p:spPr bwMode="auto">
          <a:xfrm>
            <a:off x="5669143" y="3225574"/>
            <a:ext cx="65088" cy="3317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Rectangle 44">
            <a:extLst>
              <a:ext uri="{FF2B5EF4-FFF2-40B4-BE49-F238E27FC236}">
                <a16:creationId xmlns:a16="http://schemas.microsoft.com/office/drawing/2014/main" id="{244BAE6E-8E0F-F7EA-FC50-3CC6266D095A}"/>
              </a:ext>
            </a:extLst>
          </p:cNvPr>
          <p:cNvSpPr>
            <a:spLocks noChangeArrowheads="1"/>
          </p:cNvSpPr>
          <p:nvPr/>
        </p:nvSpPr>
        <p:spPr bwMode="auto">
          <a:xfrm>
            <a:off x="5770744" y="3225574"/>
            <a:ext cx="63501" cy="3381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Rectangle 45">
            <a:extLst>
              <a:ext uri="{FF2B5EF4-FFF2-40B4-BE49-F238E27FC236}">
                <a16:creationId xmlns:a16="http://schemas.microsoft.com/office/drawing/2014/main" id="{AE6D68F1-9293-999E-014B-6548E52DF347}"/>
              </a:ext>
            </a:extLst>
          </p:cNvPr>
          <p:cNvSpPr>
            <a:spLocks noChangeArrowheads="1"/>
          </p:cNvSpPr>
          <p:nvPr/>
        </p:nvSpPr>
        <p:spPr bwMode="auto">
          <a:xfrm>
            <a:off x="5870758" y="3225574"/>
            <a:ext cx="65088" cy="3556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Rectangle 46">
            <a:extLst>
              <a:ext uri="{FF2B5EF4-FFF2-40B4-BE49-F238E27FC236}">
                <a16:creationId xmlns:a16="http://schemas.microsoft.com/office/drawing/2014/main" id="{A84E7CBA-2835-001C-7911-A36DCBD55CA8}"/>
              </a:ext>
            </a:extLst>
          </p:cNvPr>
          <p:cNvSpPr>
            <a:spLocks noChangeArrowheads="1"/>
          </p:cNvSpPr>
          <p:nvPr/>
        </p:nvSpPr>
        <p:spPr bwMode="auto">
          <a:xfrm>
            <a:off x="5975534" y="3225574"/>
            <a:ext cx="65088" cy="3619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6" name="Rectangle 47">
            <a:extLst>
              <a:ext uri="{FF2B5EF4-FFF2-40B4-BE49-F238E27FC236}">
                <a16:creationId xmlns:a16="http://schemas.microsoft.com/office/drawing/2014/main" id="{8DBD423B-9154-6C65-FE1F-9497ED26C960}"/>
              </a:ext>
            </a:extLst>
          </p:cNvPr>
          <p:cNvSpPr>
            <a:spLocks noChangeArrowheads="1"/>
          </p:cNvSpPr>
          <p:nvPr/>
        </p:nvSpPr>
        <p:spPr bwMode="auto">
          <a:xfrm>
            <a:off x="6077136" y="3225574"/>
            <a:ext cx="65088" cy="377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Rectangle 48">
            <a:extLst>
              <a:ext uri="{FF2B5EF4-FFF2-40B4-BE49-F238E27FC236}">
                <a16:creationId xmlns:a16="http://schemas.microsoft.com/office/drawing/2014/main" id="{03A94970-EAC9-C3CE-BFC2-E4E65BFF0910}"/>
              </a:ext>
            </a:extLst>
          </p:cNvPr>
          <p:cNvSpPr>
            <a:spLocks noChangeArrowheads="1"/>
          </p:cNvSpPr>
          <p:nvPr/>
        </p:nvSpPr>
        <p:spPr bwMode="auto">
          <a:xfrm>
            <a:off x="6178737" y="3225574"/>
            <a:ext cx="63501" cy="427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Rectangle 49">
            <a:extLst>
              <a:ext uri="{FF2B5EF4-FFF2-40B4-BE49-F238E27FC236}">
                <a16:creationId xmlns:a16="http://schemas.microsoft.com/office/drawing/2014/main" id="{E724933D-207C-C3E2-DE7A-3AAF02AD31F1}"/>
              </a:ext>
            </a:extLst>
          </p:cNvPr>
          <p:cNvSpPr>
            <a:spLocks noChangeArrowheads="1"/>
          </p:cNvSpPr>
          <p:nvPr/>
        </p:nvSpPr>
        <p:spPr bwMode="auto">
          <a:xfrm>
            <a:off x="6278751" y="3225574"/>
            <a:ext cx="68263" cy="43815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9" name="Rectangle 50">
            <a:extLst>
              <a:ext uri="{FF2B5EF4-FFF2-40B4-BE49-F238E27FC236}">
                <a16:creationId xmlns:a16="http://schemas.microsoft.com/office/drawing/2014/main" id="{33F24EF0-10D6-EEE7-4BBE-ECB77FD5C885}"/>
              </a:ext>
            </a:extLst>
          </p:cNvPr>
          <p:cNvSpPr>
            <a:spLocks noChangeArrowheads="1"/>
          </p:cNvSpPr>
          <p:nvPr/>
        </p:nvSpPr>
        <p:spPr bwMode="auto">
          <a:xfrm>
            <a:off x="6383527" y="3225574"/>
            <a:ext cx="65088" cy="45085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0" name="Rectangle 51">
            <a:extLst>
              <a:ext uri="{FF2B5EF4-FFF2-40B4-BE49-F238E27FC236}">
                <a16:creationId xmlns:a16="http://schemas.microsoft.com/office/drawing/2014/main" id="{22E6E559-D4E0-D3EF-6AB4-87B49947A420}"/>
              </a:ext>
            </a:extLst>
          </p:cNvPr>
          <p:cNvSpPr>
            <a:spLocks noChangeArrowheads="1"/>
          </p:cNvSpPr>
          <p:nvPr/>
        </p:nvSpPr>
        <p:spPr bwMode="auto">
          <a:xfrm>
            <a:off x="6485128" y="3225574"/>
            <a:ext cx="65088" cy="47307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1" name="Rectangle 52">
            <a:extLst>
              <a:ext uri="{FF2B5EF4-FFF2-40B4-BE49-F238E27FC236}">
                <a16:creationId xmlns:a16="http://schemas.microsoft.com/office/drawing/2014/main" id="{58E5F95F-0325-6877-704F-0548D3F38839}"/>
              </a:ext>
            </a:extLst>
          </p:cNvPr>
          <p:cNvSpPr>
            <a:spLocks noChangeArrowheads="1"/>
          </p:cNvSpPr>
          <p:nvPr/>
        </p:nvSpPr>
        <p:spPr bwMode="auto">
          <a:xfrm>
            <a:off x="6586730" y="3225574"/>
            <a:ext cx="63501" cy="496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2" name="Rectangle 53">
            <a:extLst>
              <a:ext uri="{FF2B5EF4-FFF2-40B4-BE49-F238E27FC236}">
                <a16:creationId xmlns:a16="http://schemas.microsoft.com/office/drawing/2014/main" id="{1E5325E6-F07A-643B-0234-4CE7DE3DA80F}"/>
              </a:ext>
            </a:extLst>
          </p:cNvPr>
          <p:cNvSpPr>
            <a:spLocks noChangeArrowheads="1"/>
          </p:cNvSpPr>
          <p:nvPr/>
        </p:nvSpPr>
        <p:spPr bwMode="auto">
          <a:xfrm>
            <a:off x="6686743" y="3225574"/>
            <a:ext cx="68263" cy="52070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Freeform 383">
            <a:extLst>
              <a:ext uri="{FF2B5EF4-FFF2-40B4-BE49-F238E27FC236}">
                <a16:creationId xmlns:a16="http://schemas.microsoft.com/office/drawing/2014/main" id="{3B93DD6B-3B94-8E50-894B-94EA97A05778}"/>
              </a:ext>
            </a:extLst>
          </p:cNvPr>
          <p:cNvSpPr>
            <a:spLocks/>
          </p:cNvSpPr>
          <p:nvPr/>
        </p:nvSpPr>
        <p:spPr bwMode="auto">
          <a:xfrm>
            <a:off x="1678116" y="1142771"/>
            <a:ext cx="7429596" cy="4168780"/>
          </a:xfrm>
          <a:custGeom>
            <a:avLst/>
            <a:gdLst>
              <a:gd name="T0" fmla="*/ 0 w 4680"/>
              <a:gd name="T1" fmla="*/ 0 h 2626"/>
              <a:gd name="T2" fmla="*/ 0 w 4680"/>
              <a:gd name="T3" fmla="*/ 2626 h 2626"/>
              <a:gd name="T4" fmla="*/ 4680 w 4680"/>
              <a:gd name="T5" fmla="*/ 2626 h 2626"/>
            </a:gdLst>
            <a:ahLst/>
            <a:cxnLst>
              <a:cxn ang="0">
                <a:pos x="T0" y="T1"/>
              </a:cxn>
              <a:cxn ang="0">
                <a:pos x="T2" y="T3"/>
              </a:cxn>
              <a:cxn ang="0">
                <a:pos x="T4" y="T5"/>
              </a:cxn>
            </a:cxnLst>
            <a:rect l="0" t="0" r="r" b="b"/>
            <a:pathLst>
              <a:path w="4680" h="2626">
                <a:moveTo>
                  <a:pt x="0" y="0"/>
                </a:moveTo>
                <a:lnTo>
                  <a:pt x="0" y="2626"/>
                </a:lnTo>
                <a:lnTo>
                  <a:pt x="4680" y="262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4" name="Line 384">
            <a:extLst>
              <a:ext uri="{FF2B5EF4-FFF2-40B4-BE49-F238E27FC236}">
                <a16:creationId xmlns:a16="http://schemas.microsoft.com/office/drawing/2014/main" id="{D475AA0D-159D-430B-39C2-4A8C150D8C51}"/>
              </a:ext>
            </a:extLst>
          </p:cNvPr>
          <p:cNvSpPr>
            <a:spLocks noChangeShapeType="1"/>
          </p:cNvSpPr>
          <p:nvPr/>
        </p:nvSpPr>
        <p:spPr bwMode="auto">
          <a:xfrm flipH="1">
            <a:off x="1605090" y="1247546"/>
            <a:ext cx="7302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6" name="Rectangle 386">
            <a:extLst>
              <a:ext uri="{FF2B5EF4-FFF2-40B4-BE49-F238E27FC236}">
                <a16:creationId xmlns:a16="http://schemas.microsoft.com/office/drawing/2014/main" id="{87F51B96-B797-BA63-808D-75FA099A4A1E}"/>
              </a:ext>
            </a:extLst>
          </p:cNvPr>
          <p:cNvSpPr>
            <a:spLocks noChangeArrowheads="1"/>
          </p:cNvSpPr>
          <p:nvPr/>
        </p:nvSpPr>
        <p:spPr bwMode="auto">
          <a:xfrm>
            <a:off x="1300558" y="1139596"/>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300" i="0" u="none" strike="noStrike" cap="none" normalizeH="0" baseline="0" dirty="0">
                <a:ln>
                  <a:noFill/>
                </a:ln>
                <a:solidFill>
                  <a:srgbClr val="000000"/>
                </a:solidFill>
                <a:effectLst/>
                <a:cs typeface="Arial" panose="020B0604020202020204" pitchFamily="34" charset="0"/>
              </a:rPr>
              <a:t>100</a:t>
            </a:r>
            <a:endParaRPr kumimoji="0" lang="en-GB" altLang="en-US" sz="1800" i="0" u="none" strike="noStrike" cap="none" normalizeH="0" baseline="0" dirty="0">
              <a:ln>
                <a:noFill/>
              </a:ln>
              <a:solidFill>
                <a:schemeClr val="tx1"/>
              </a:solidFill>
              <a:effectLst/>
              <a:cs typeface="Arial" panose="020B0604020202020204" pitchFamily="34" charset="0"/>
            </a:endParaRPr>
          </a:p>
        </p:txBody>
      </p:sp>
      <p:sp>
        <p:nvSpPr>
          <p:cNvPr id="88" name="Line 388">
            <a:extLst>
              <a:ext uri="{FF2B5EF4-FFF2-40B4-BE49-F238E27FC236}">
                <a16:creationId xmlns:a16="http://schemas.microsoft.com/office/drawing/2014/main" id="{6DAE1232-BEC0-3942-6A1F-D97581E70BE3}"/>
              </a:ext>
            </a:extLst>
          </p:cNvPr>
          <p:cNvSpPr>
            <a:spLocks noChangeShapeType="1"/>
          </p:cNvSpPr>
          <p:nvPr/>
        </p:nvSpPr>
        <p:spPr bwMode="auto">
          <a:xfrm flipH="1">
            <a:off x="1605090" y="2234972"/>
            <a:ext cx="7302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9" name="Rectangle 389">
            <a:extLst>
              <a:ext uri="{FF2B5EF4-FFF2-40B4-BE49-F238E27FC236}">
                <a16:creationId xmlns:a16="http://schemas.microsoft.com/office/drawing/2014/main" id="{2FDE5C29-C691-9405-D1D0-7237585B48A3}"/>
              </a:ext>
            </a:extLst>
          </p:cNvPr>
          <p:cNvSpPr>
            <a:spLocks noChangeArrowheads="1"/>
          </p:cNvSpPr>
          <p:nvPr/>
        </p:nvSpPr>
        <p:spPr bwMode="auto">
          <a:xfrm>
            <a:off x="1393533" y="2123847"/>
            <a:ext cx="1859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300" i="0" u="none" strike="noStrike" cap="none" normalizeH="0" baseline="0" dirty="0">
                <a:ln>
                  <a:noFill/>
                </a:ln>
                <a:solidFill>
                  <a:srgbClr val="000000"/>
                </a:solidFill>
                <a:effectLst/>
                <a:cs typeface="Arial" panose="020B0604020202020204" pitchFamily="34" charset="0"/>
              </a:rPr>
              <a:t>50</a:t>
            </a:r>
            <a:endParaRPr kumimoji="0" lang="en-GB" altLang="en-US" sz="1800" i="0" u="none" strike="noStrike" cap="none" normalizeH="0" baseline="0" dirty="0">
              <a:ln>
                <a:noFill/>
              </a:ln>
              <a:solidFill>
                <a:schemeClr val="tx1"/>
              </a:solidFill>
              <a:effectLst/>
              <a:cs typeface="Arial" panose="020B0604020202020204" pitchFamily="34" charset="0"/>
            </a:endParaRPr>
          </a:p>
        </p:txBody>
      </p:sp>
      <p:sp>
        <p:nvSpPr>
          <p:cNvPr id="90" name="Line 390">
            <a:extLst>
              <a:ext uri="{FF2B5EF4-FFF2-40B4-BE49-F238E27FC236}">
                <a16:creationId xmlns:a16="http://schemas.microsoft.com/office/drawing/2014/main" id="{9A5FFA0E-940F-2A5A-05CF-6A22DD2224A6}"/>
              </a:ext>
            </a:extLst>
          </p:cNvPr>
          <p:cNvSpPr>
            <a:spLocks noChangeShapeType="1"/>
          </p:cNvSpPr>
          <p:nvPr/>
        </p:nvSpPr>
        <p:spPr bwMode="auto">
          <a:xfrm flipH="1">
            <a:off x="1605090" y="3222398"/>
            <a:ext cx="7302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Rectangle 391">
            <a:extLst>
              <a:ext uri="{FF2B5EF4-FFF2-40B4-BE49-F238E27FC236}">
                <a16:creationId xmlns:a16="http://schemas.microsoft.com/office/drawing/2014/main" id="{AC822DC2-F58B-F313-9643-D221C931A152}"/>
              </a:ext>
            </a:extLst>
          </p:cNvPr>
          <p:cNvSpPr>
            <a:spLocks noChangeArrowheads="1"/>
          </p:cNvSpPr>
          <p:nvPr/>
        </p:nvSpPr>
        <p:spPr bwMode="auto">
          <a:xfrm>
            <a:off x="1486508" y="3111273"/>
            <a:ext cx="929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300" i="0" u="none" strike="noStrike" cap="none" normalizeH="0" baseline="0" dirty="0">
                <a:ln>
                  <a:noFill/>
                </a:ln>
                <a:solidFill>
                  <a:srgbClr val="000000"/>
                </a:solidFill>
                <a:effectLst/>
                <a:cs typeface="Arial" panose="020B0604020202020204" pitchFamily="34" charset="0"/>
              </a:rPr>
              <a:t>0</a:t>
            </a:r>
            <a:endParaRPr kumimoji="0" lang="en-GB" altLang="en-US" sz="1800" i="0" u="none" strike="noStrike" cap="none" normalizeH="0" baseline="0" dirty="0">
              <a:ln>
                <a:noFill/>
              </a:ln>
              <a:solidFill>
                <a:schemeClr val="tx1"/>
              </a:solidFill>
              <a:effectLst/>
              <a:cs typeface="Arial" panose="020B0604020202020204" pitchFamily="34" charset="0"/>
            </a:endParaRPr>
          </a:p>
        </p:txBody>
      </p:sp>
      <p:sp>
        <p:nvSpPr>
          <p:cNvPr id="92" name="Line 428">
            <a:extLst>
              <a:ext uri="{FF2B5EF4-FFF2-40B4-BE49-F238E27FC236}">
                <a16:creationId xmlns:a16="http://schemas.microsoft.com/office/drawing/2014/main" id="{8087D02B-A948-AF41-A76A-DB3B4CAC1ACC}"/>
              </a:ext>
            </a:extLst>
          </p:cNvPr>
          <p:cNvSpPr>
            <a:spLocks noChangeShapeType="1"/>
          </p:cNvSpPr>
          <p:nvPr/>
        </p:nvSpPr>
        <p:spPr bwMode="auto">
          <a:xfrm flipH="1">
            <a:off x="1605090" y="4209825"/>
            <a:ext cx="7302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3" name="Line 429">
            <a:extLst>
              <a:ext uri="{FF2B5EF4-FFF2-40B4-BE49-F238E27FC236}">
                <a16:creationId xmlns:a16="http://schemas.microsoft.com/office/drawing/2014/main" id="{D0656FF3-A12A-51B3-023A-E8702DC457D5}"/>
              </a:ext>
            </a:extLst>
          </p:cNvPr>
          <p:cNvSpPr>
            <a:spLocks noChangeShapeType="1"/>
          </p:cNvSpPr>
          <p:nvPr/>
        </p:nvSpPr>
        <p:spPr bwMode="auto">
          <a:xfrm flipH="1">
            <a:off x="1678116" y="3222399"/>
            <a:ext cx="742959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5" name="Rectangle 431">
            <a:extLst>
              <a:ext uri="{FF2B5EF4-FFF2-40B4-BE49-F238E27FC236}">
                <a16:creationId xmlns:a16="http://schemas.microsoft.com/office/drawing/2014/main" id="{4A7C6B11-59CB-358A-9AC4-1E4EFD8BF9E8}"/>
              </a:ext>
            </a:extLst>
          </p:cNvPr>
          <p:cNvSpPr>
            <a:spLocks noChangeArrowheads="1"/>
          </p:cNvSpPr>
          <p:nvPr/>
        </p:nvSpPr>
        <p:spPr bwMode="auto">
          <a:xfrm>
            <a:off x="1337428" y="4098700"/>
            <a:ext cx="2420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300" i="0" u="none" strike="noStrike" cap="none" normalizeH="0" baseline="0" dirty="0">
                <a:ln>
                  <a:noFill/>
                </a:ln>
                <a:solidFill>
                  <a:srgbClr val="000000"/>
                </a:solidFill>
                <a:effectLst/>
                <a:cs typeface="Arial" panose="020B0604020202020204" pitchFamily="34" charset="0"/>
              </a:rPr>
              <a:t>-50</a:t>
            </a:r>
            <a:endParaRPr kumimoji="0" lang="en-GB" altLang="en-US" sz="1800" i="0" u="none" strike="noStrike" cap="none" normalizeH="0" baseline="0" dirty="0">
              <a:ln>
                <a:noFill/>
              </a:ln>
              <a:solidFill>
                <a:schemeClr val="tx1"/>
              </a:solidFill>
              <a:effectLst/>
              <a:cs typeface="Arial" panose="020B0604020202020204" pitchFamily="34" charset="0"/>
            </a:endParaRPr>
          </a:p>
        </p:txBody>
      </p:sp>
      <p:sp>
        <p:nvSpPr>
          <p:cNvPr id="96" name="Line 432">
            <a:extLst>
              <a:ext uri="{FF2B5EF4-FFF2-40B4-BE49-F238E27FC236}">
                <a16:creationId xmlns:a16="http://schemas.microsoft.com/office/drawing/2014/main" id="{37682BC1-8302-415C-5741-5B858EE786AA}"/>
              </a:ext>
            </a:extLst>
          </p:cNvPr>
          <p:cNvSpPr>
            <a:spLocks noChangeShapeType="1"/>
          </p:cNvSpPr>
          <p:nvPr/>
        </p:nvSpPr>
        <p:spPr bwMode="auto">
          <a:xfrm flipH="1">
            <a:off x="1605090" y="5197251"/>
            <a:ext cx="7302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9" name="Rectangle 435">
            <a:extLst>
              <a:ext uri="{FF2B5EF4-FFF2-40B4-BE49-F238E27FC236}">
                <a16:creationId xmlns:a16="http://schemas.microsoft.com/office/drawing/2014/main" id="{FBBE7B0B-5221-B835-856E-A1BC4A39E90B}"/>
              </a:ext>
            </a:extLst>
          </p:cNvPr>
          <p:cNvSpPr>
            <a:spLocks noChangeArrowheads="1"/>
          </p:cNvSpPr>
          <p:nvPr/>
        </p:nvSpPr>
        <p:spPr bwMode="auto">
          <a:xfrm>
            <a:off x="1244454" y="5086126"/>
            <a:ext cx="3350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300" i="0" u="none" strike="noStrike" cap="none" normalizeH="0" baseline="0" dirty="0">
                <a:ln>
                  <a:noFill/>
                </a:ln>
                <a:solidFill>
                  <a:srgbClr val="000000"/>
                </a:solidFill>
                <a:effectLst/>
                <a:cs typeface="Arial" panose="020B0604020202020204" pitchFamily="34" charset="0"/>
              </a:rPr>
              <a:t>-100</a:t>
            </a:r>
            <a:endParaRPr kumimoji="0" lang="en-GB" altLang="en-US" sz="1800" i="0" u="none" strike="noStrike" cap="none" normalizeH="0" baseline="0" dirty="0">
              <a:ln>
                <a:noFill/>
              </a:ln>
              <a:solidFill>
                <a:schemeClr val="tx1"/>
              </a:solidFill>
              <a:effectLst/>
              <a:cs typeface="Arial" panose="020B0604020202020204" pitchFamily="34" charset="0"/>
            </a:endParaRPr>
          </a:p>
        </p:txBody>
      </p:sp>
      <p:sp>
        <p:nvSpPr>
          <p:cNvPr id="101" name="Rectangle 449">
            <a:extLst>
              <a:ext uri="{FF2B5EF4-FFF2-40B4-BE49-F238E27FC236}">
                <a16:creationId xmlns:a16="http://schemas.microsoft.com/office/drawing/2014/main" id="{8F4679D4-E825-4767-C9E5-652F3D3376AB}"/>
              </a:ext>
            </a:extLst>
          </p:cNvPr>
          <p:cNvSpPr>
            <a:spLocks noChangeArrowheads="1"/>
          </p:cNvSpPr>
          <p:nvPr/>
        </p:nvSpPr>
        <p:spPr bwMode="auto">
          <a:xfrm>
            <a:off x="169856" y="5330944"/>
            <a:ext cx="140962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80000"/>
              </a:lnSpc>
              <a:spcBef>
                <a:spcPct val="0"/>
              </a:spcBef>
              <a:spcAft>
                <a:spcPct val="0"/>
              </a:spcAft>
              <a:buClrTx/>
              <a:buSzTx/>
              <a:buFontTx/>
              <a:buNone/>
              <a:tabLst/>
            </a:pPr>
            <a:r>
              <a:rPr kumimoji="0" lang="en-GB" altLang="en-US" sz="900" b="0" i="0" u="none" strike="noStrike" cap="none" normalizeH="0" baseline="0" dirty="0">
                <a:ln>
                  <a:noFill/>
                </a:ln>
                <a:solidFill>
                  <a:srgbClr val="000000"/>
                </a:solidFill>
                <a:effectLst/>
                <a:cs typeface="Arial" panose="020B0604020202020204" pitchFamily="34" charset="0"/>
              </a:rPr>
              <a:t>Number of Post </a:t>
            </a:r>
          </a:p>
          <a:p>
            <a:pPr marL="0" marR="0" lvl="0" indent="0" algn="r" defTabSz="914400" rtl="0" eaLnBrk="0" fontAlgn="base" latinLnBrk="0" hangingPunct="0">
              <a:lnSpc>
                <a:spcPct val="80000"/>
              </a:lnSpc>
              <a:spcBef>
                <a:spcPct val="0"/>
              </a:spcBef>
              <a:spcAft>
                <a:spcPct val="0"/>
              </a:spcAft>
              <a:buClrTx/>
              <a:buSzTx/>
              <a:buFontTx/>
              <a:buNone/>
              <a:tabLst/>
            </a:pPr>
            <a:r>
              <a:rPr kumimoji="0" lang="en-GB" altLang="en-US" sz="900" b="0" i="0" u="none" strike="noStrike" cap="none" normalizeH="0" baseline="0" dirty="0">
                <a:ln>
                  <a:noFill/>
                </a:ln>
                <a:solidFill>
                  <a:srgbClr val="000000"/>
                </a:solidFill>
                <a:effectLst/>
                <a:cs typeface="Arial" panose="020B0604020202020204" pitchFamily="34" charset="0"/>
              </a:rPr>
              <a:t>Baseline Scans</a:t>
            </a:r>
          </a:p>
        </p:txBody>
      </p:sp>
      <p:sp>
        <p:nvSpPr>
          <p:cNvPr id="102" name="Rectangle 458">
            <a:extLst>
              <a:ext uri="{FF2B5EF4-FFF2-40B4-BE49-F238E27FC236}">
                <a16:creationId xmlns:a16="http://schemas.microsoft.com/office/drawing/2014/main" id="{DB737837-4285-2C38-2F04-A8BA0C94F46E}"/>
              </a:ext>
            </a:extLst>
          </p:cNvPr>
          <p:cNvSpPr>
            <a:spLocks noChangeArrowheads="1"/>
          </p:cNvSpPr>
          <p:nvPr/>
        </p:nvSpPr>
        <p:spPr bwMode="auto">
          <a:xfrm>
            <a:off x="1625728" y="552903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3" name="Rectangle 527">
            <a:extLst>
              <a:ext uri="{FF2B5EF4-FFF2-40B4-BE49-F238E27FC236}">
                <a16:creationId xmlns:a16="http://schemas.microsoft.com/office/drawing/2014/main" id="{9796791C-4C97-2156-EE9B-198661C40413}"/>
              </a:ext>
            </a:extLst>
          </p:cNvPr>
          <p:cNvSpPr>
            <a:spLocks noChangeArrowheads="1"/>
          </p:cNvSpPr>
          <p:nvPr/>
        </p:nvSpPr>
        <p:spPr bwMode="auto">
          <a:xfrm rot="16200000">
            <a:off x="1933675" y="196153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04" name="Group 103">
            <a:extLst>
              <a:ext uri="{FF2B5EF4-FFF2-40B4-BE49-F238E27FC236}">
                <a16:creationId xmlns:a16="http://schemas.microsoft.com/office/drawing/2014/main" id="{85F6C852-CEC3-16DC-31FA-A98150822BF0}"/>
              </a:ext>
            </a:extLst>
          </p:cNvPr>
          <p:cNvGrpSpPr/>
          <p:nvPr/>
        </p:nvGrpSpPr>
        <p:grpSpPr>
          <a:xfrm>
            <a:off x="3010046" y="3271611"/>
            <a:ext cx="73026" cy="36513"/>
            <a:chOff x="2347943" y="3630617"/>
            <a:chExt cx="73026" cy="36513"/>
          </a:xfrm>
        </p:grpSpPr>
        <p:sp>
          <p:nvSpPr>
            <p:cNvPr id="376" name="Line 680">
              <a:extLst>
                <a:ext uri="{FF2B5EF4-FFF2-40B4-BE49-F238E27FC236}">
                  <a16:creationId xmlns:a16="http://schemas.microsoft.com/office/drawing/2014/main" id="{9383E543-2EBA-E56B-E0A1-9DF5FE5D7736}"/>
                </a:ext>
              </a:extLst>
            </p:cNvPr>
            <p:cNvSpPr>
              <a:spLocks noChangeShapeType="1"/>
            </p:cNvSpPr>
            <p:nvPr/>
          </p:nvSpPr>
          <p:spPr bwMode="auto">
            <a:xfrm>
              <a:off x="2347943" y="3649667"/>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77" name="Freeform 681">
              <a:extLst>
                <a:ext uri="{FF2B5EF4-FFF2-40B4-BE49-F238E27FC236}">
                  <a16:creationId xmlns:a16="http://schemas.microsoft.com/office/drawing/2014/main" id="{B076D621-3F6A-A65F-627C-5B067C5B10EE}"/>
                </a:ext>
              </a:extLst>
            </p:cNvPr>
            <p:cNvSpPr>
              <a:spLocks/>
            </p:cNvSpPr>
            <p:nvPr/>
          </p:nvSpPr>
          <p:spPr bwMode="auto">
            <a:xfrm>
              <a:off x="2390806" y="3630617"/>
              <a:ext cx="30163" cy="36513"/>
            </a:xfrm>
            <a:custGeom>
              <a:avLst/>
              <a:gdLst>
                <a:gd name="T0" fmla="*/ 0 w 19"/>
                <a:gd name="T1" fmla="*/ 23 h 23"/>
                <a:gd name="T2" fmla="*/ 19 w 19"/>
                <a:gd name="T3" fmla="*/ 12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05" name="Group 104">
            <a:extLst>
              <a:ext uri="{FF2B5EF4-FFF2-40B4-BE49-F238E27FC236}">
                <a16:creationId xmlns:a16="http://schemas.microsoft.com/office/drawing/2014/main" id="{291A0B6A-1945-E07B-CA2A-7CF9E06B2637}"/>
              </a:ext>
            </a:extLst>
          </p:cNvPr>
          <p:cNvGrpSpPr/>
          <p:nvPr/>
        </p:nvGrpSpPr>
        <p:grpSpPr>
          <a:xfrm>
            <a:off x="3418039" y="3271611"/>
            <a:ext cx="76201" cy="36513"/>
            <a:chOff x="2755936" y="3630617"/>
            <a:chExt cx="76201" cy="36513"/>
          </a:xfrm>
        </p:grpSpPr>
        <p:sp>
          <p:nvSpPr>
            <p:cNvPr id="374" name="Line 682">
              <a:extLst>
                <a:ext uri="{FF2B5EF4-FFF2-40B4-BE49-F238E27FC236}">
                  <a16:creationId xmlns:a16="http://schemas.microsoft.com/office/drawing/2014/main" id="{6744AD21-11B3-37AC-1D3C-A04DBD6E7369}"/>
                </a:ext>
              </a:extLst>
            </p:cNvPr>
            <p:cNvSpPr>
              <a:spLocks noChangeShapeType="1"/>
            </p:cNvSpPr>
            <p:nvPr/>
          </p:nvSpPr>
          <p:spPr bwMode="auto">
            <a:xfrm>
              <a:off x="2755936" y="3649667"/>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75" name="Freeform 683">
              <a:extLst>
                <a:ext uri="{FF2B5EF4-FFF2-40B4-BE49-F238E27FC236}">
                  <a16:creationId xmlns:a16="http://schemas.microsoft.com/office/drawing/2014/main" id="{AF1CF226-C9CB-C3EA-97B3-8649CDA4E948}"/>
                </a:ext>
              </a:extLst>
            </p:cNvPr>
            <p:cNvSpPr>
              <a:spLocks/>
            </p:cNvSpPr>
            <p:nvPr/>
          </p:nvSpPr>
          <p:spPr bwMode="auto">
            <a:xfrm>
              <a:off x="2801974" y="3630617"/>
              <a:ext cx="30163" cy="36513"/>
            </a:xfrm>
            <a:custGeom>
              <a:avLst/>
              <a:gdLst>
                <a:gd name="T0" fmla="*/ 0 w 19"/>
                <a:gd name="T1" fmla="*/ 23 h 23"/>
                <a:gd name="T2" fmla="*/ 19 w 19"/>
                <a:gd name="T3" fmla="*/ 12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06" name="Group 105">
            <a:extLst>
              <a:ext uri="{FF2B5EF4-FFF2-40B4-BE49-F238E27FC236}">
                <a16:creationId xmlns:a16="http://schemas.microsoft.com/office/drawing/2014/main" id="{1B6F9F0A-A359-2337-A707-D86E862BE010}"/>
              </a:ext>
            </a:extLst>
          </p:cNvPr>
          <p:cNvGrpSpPr/>
          <p:nvPr/>
        </p:nvGrpSpPr>
        <p:grpSpPr>
          <a:xfrm>
            <a:off x="3727605" y="3271611"/>
            <a:ext cx="73026" cy="36513"/>
            <a:chOff x="3065502" y="3630617"/>
            <a:chExt cx="73026" cy="36513"/>
          </a:xfrm>
        </p:grpSpPr>
        <p:sp>
          <p:nvSpPr>
            <p:cNvPr id="372" name="Line 684">
              <a:extLst>
                <a:ext uri="{FF2B5EF4-FFF2-40B4-BE49-F238E27FC236}">
                  <a16:creationId xmlns:a16="http://schemas.microsoft.com/office/drawing/2014/main" id="{D95D81B6-6191-760D-3C73-69FA32D9242E}"/>
                </a:ext>
              </a:extLst>
            </p:cNvPr>
            <p:cNvSpPr>
              <a:spLocks noChangeShapeType="1"/>
            </p:cNvSpPr>
            <p:nvPr/>
          </p:nvSpPr>
          <p:spPr bwMode="auto">
            <a:xfrm>
              <a:off x="3065502" y="3649667"/>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73" name="Freeform 685">
              <a:extLst>
                <a:ext uri="{FF2B5EF4-FFF2-40B4-BE49-F238E27FC236}">
                  <a16:creationId xmlns:a16="http://schemas.microsoft.com/office/drawing/2014/main" id="{3C03BB1C-DE4A-5DE0-93BB-8229104E7CF9}"/>
                </a:ext>
              </a:extLst>
            </p:cNvPr>
            <p:cNvSpPr>
              <a:spLocks/>
            </p:cNvSpPr>
            <p:nvPr/>
          </p:nvSpPr>
          <p:spPr bwMode="auto">
            <a:xfrm>
              <a:off x="3108365" y="3630617"/>
              <a:ext cx="30163" cy="36513"/>
            </a:xfrm>
            <a:custGeom>
              <a:avLst/>
              <a:gdLst>
                <a:gd name="T0" fmla="*/ 0 w 19"/>
                <a:gd name="T1" fmla="*/ 23 h 23"/>
                <a:gd name="T2" fmla="*/ 19 w 19"/>
                <a:gd name="T3" fmla="*/ 12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07" name="Group 106">
            <a:extLst>
              <a:ext uri="{FF2B5EF4-FFF2-40B4-BE49-F238E27FC236}">
                <a16:creationId xmlns:a16="http://schemas.microsoft.com/office/drawing/2014/main" id="{8ACD3699-0FFD-5616-5994-82F87F8673FA}"/>
              </a:ext>
            </a:extLst>
          </p:cNvPr>
          <p:cNvGrpSpPr/>
          <p:nvPr/>
        </p:nvGrpSpPr>
        <p:grpSpPr>
          <a:xfrm>
            <a:off x="3826227" y="3381737"/>
            <a:ext cx="73027" cy="36513"/>
            <a:chOff x="3167103" y="3749680"/>
            <a:chExt cx="73027" cy="36513"/>
          </a:xfrm>
        </p:grpSpPr>
        <p:sp>
          <p:nvSpPr>
            <p:cNvPr id="370" name="Line 686">
              <a:extLst>
                <a:ext uri="{FF2B5EF4-FFF2-40B4-BE49-F238E27FC236}">
                  <a16:creationId xmlns:a16="http://schemas.microsoft.com/office/drawing/2014/main" id="{8C51BCF6-5553-7EA0-0BC4-76856A234C7C}"/>
                </a:ext>
              </a:extLst>
            </p:cNvPr>
            <p:cNvSpPr>
              <a:spLocks noChangeShapeType="1"/>
            </p:cNvSpPr>
            <p:nvPr/>
          </p:nvSpPr>
          <p:spPr bwMode="auto">
            <a:xfrm>
              <a:off x="3167103" y="3768730"/>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71" name="Freeform 687">
              <a:extLst>
                <a:ext uri="{FF2B5EF4-FFF2-40B4-BE49-F238E27FC236}">
                  <a16:creationId xmlns:a16="http://schemas.microsoft.com/office/drawing/2014/main" id="{38BEF3CD-24A4-402D-0E42-C5BB13FECC31}"/>
                </a:ext>
              </a:extLst>
            </p:cNvPr>
            <p:cNvSpPr>
              <a:spLocks/>
            </p:cNvSpPr>
            <p:nvPr/>
          </p:nvSpPr>
          <p:spPr bwMode="auto">
            <a:xfrm>
              <a:off x="3209967" y="3749680"/>
              <a:ext cx="30163" cy="36513"/>
            </a:xfrm>
            <a:custGeom>
              <a:avLst/>
              <a:gdLst>
                <a:gd name="T0" fmla="*/ 0 w 19"/>
                <a:gd name="T1" fmla="*/ 23 h 23"/>
                <a:gd name="T2" fmla="*/ 19 w 19"/>
                <a:gd name="T3" fmla="*/ 12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08" name="Group 107">
            <a:extLst>
              <a:ext uri="{FF2B5EF4-FFF2-40B4-BE49-F238E27FC236}">
                <a16:creationId xmlns:a16="http://schemas.microsoft.com/office/drawing/2014/main" id="{4B844B3B-EAB3-0C94-7BFA-A2D56186ED6C}"/>
              </a:ext>
            </a:extLst>
          </p:cNvPr>
          <p:cNvGrpSpPr/>
          <p:nvPr/>
        </p:nvGrpSpPr>
        <p:grpSpPr>
          <a:xfrm>
            <a:off x="3927632" y="3417856"/>
            <a:ext cx="77788" cy="38100"/>
            <a:chOff x="3270292" y="3789367"/>
            <a:chExt cx="77788" cy="38100"/>
          </a:xfrm>
        </p:grpSpPr>
        <p:sp>
          <p:nvSpPr>
            <p:cNvPr id="368" name="Line 688">
              <a:extLst>
                <a:ext uri="{FF2B5EF4-FFF2-40B4-BE49-F238E27FC236}">
                  <a16:creationId xmlns:a16="http://schemas.microsoft.com/office/drawing/2014/main" id="{E52619D9-3B60-CCA3-5719-A88910009315}"/>
                </a:ext>
              </a:extLst>
            </p:cNvPr>
            <p:cNvSpPr>
              <a:spLocks noChangeShapeType="1"/>
            </p:cNvSpPr>
            <p:nvPr/>
          </p:nvSpPr>
          <p:spPr bwMode="auto">
            <a:xfrm>
              <a:off x="3270292" y="3808417"/>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69" name="Freeform 689">
              <a:extLst>
                <a:ext uri="{FF2B5EF4-FFF2-40B4-BE49-F238E27FC236}">
                  <a16:creationId xmlns:a16="http://schemas.microsoft.com/office/drawing/2014/main" id="{FD297C66-3CEC-E4B6-8459-F935FE0877FF}"/>
                </a:ext>
              </a:extLst>
            </p:cNvPr>
            <p:cNvSpPr>
              <a:spLocks/>
            </p:cNvSpPr>
            <p:nvPr/>
          </p:nvSpPr>
          <p:spPr bwMode="auto">
            <a:xfrm>
              <a:off x="3313155" y="3789367"/>
              <a:ext cx="34925" cy="38100"/>
            </a:xfrm>
            <a:custGeom>
              <a:avLst/>
              <a:gdLst>
                <a:gd name="T0" fmla="*/ 0 w 22"/>
                <a:gd name="T1" fmla="*/ 24 h 24"/>
                <a:gd name="T2" fmla="*/ 22 w 22"/>
                <a:gd name="T3" fmla="*/ 12 h 24"/>
                <a:gd name="T4" fmla="*/ 0 w 22"/>
                <a:gd name="T5" fmla="*/ 0 h 24"/>
                <a:gd name="T6" fmla="*/ 0 w 22"/>
                <a:gd name="T7" fmla="*/ 24 h 24"/>
              </a:gdLst>
              <a:ahLst/>
              <a:cxnLst>
                <a:cxn ang="0">
                  <a:pos x="T0" y="T1"/>
                </a:cxn>
                <a:cxn ang="0">
                  <a:pos x="T2" y="T3"/>
                </a:cxn>
                <a:cxn ang="0">
                  <a:pos x="T4" y="T5"/>
                </a:cxn>
                <a:cxn ang="0">
                  <a:pos x="T6" y="T7"/>
                </a:cxn>
              </a:cxnLst>
              <a:rect l="0" t="0" r="r" b="b"/>
              <a:pathLst>
                <a:path w="22" h="24">
                  <a:moveTo>
                    <a:pt x="0" y="24"/>
                  </a:moveTo>
                  <a:lnTo>
                    <a:pt x="22" y="12"/>
                  </a:lnTo>
                  <a:lnTo>
                    <a:pt x="0"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09" name="Group 108">
            <a:extLst>
              <a:ext uri="{FF2B5EF4-FFF2-40B4-BE49-F238E27FC236}">
                <a16:creationId xmlns:a16="http://schemas.microsoft.com/office/drawing/2014/main" id="{A4053E9B-F582-F81A-6F13-11C25273710F}"/>
              </a:ext>
            </a:extLst>
          </p:cNvPr>
          <p:cNvGrpSpPr/>
          <p:nvPr/>
        </p:nvGrpSpPr>
        <p:grpSpPr>
          <a:xfrm>
            <a:off x="4136878" y="3430156"/>
            <a:ext cx="76201" cy="36513"/>
            <a:chOff x="3470320" y="3811592"/>
            <a:chExt cx="76201" cy="36513"/>
          </a:xfrm>
        </p:grpSpPr>
        <p:sp>
          <p:nvSpPr>
            <p:cNvPr id="366" name="Line 690">
              <a:extLst>
                <a:ext uri="{FF2B5EF4-FFF2-40B4-BE49-F238E27FC236}">
                  <a16:creationId xmlns:a16="http://schemas.microsoft.com/office/drawing/2014/main" id="{C9735B2B-3406-BA58-AFD8-2D83E7955DC3}"/>
                </a:ext>
              </a:extLst>
            </p:cNvPr>
            <p:cNvSpPr>
              <a:spLocks noChangeShapeType="1"/>
            </p:cNvSpPr>
            <p:nvPr/>
          </p:nvSpPr>
          <p:spPr bwMode="auto">
            <a:xfrm>
              <a:off x="3470320" y="3830642"/>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67" name="Freeform 691">
              <a:extLst>
                <a:ext uri="{FF2B5EF4-FFF2-40B4-BE49-F238E27FC236}">
                  <a16:creationId xmlns:a16="http://schemas.microsoft.com/office/drawing/2014/main" id="{9C561EEB-F0B9-7BB7-E62B-5DB0177C6E75}"/>
                </a:ext>
              </a:extLst>
            </p:cNvPr>
            <p:cNvSpPr>
              <a:spLocks/>
            </p:cNvSpPr>
            <p:nvPr/>
          </p:nvSpPr>
          <p:spPr bwMode="auto">
            <a:xfrm>
              <a:off x="3513183" y="3811592"/>
              <a:ext cx="33338" cy="36513"/>
            </a:xfrm>
            <a:custGeom>
              <a:avLst/>
              <a:gdLst>
                <a:gd name="T0" fmla="*/ 0 w 21"/>
                <a:gd name="T1" fmla="*/ 23 h 23"/>
                <a:gd name="T2" fmla="*/ 21 w 21"/>
                <a:gd name="T3" fmla="*/ 12 h 23"/>
                <a:gd name="T4" fmla="*/ 0 w 21"/>
                <a:gd name="T5" fmla="*/ 0 h 23"/>
                <a:gd name="T6" fmla="*/ 0 w 21"/>
                <a:gd name="T7" fmla="*/ 23 h 23"/>
              </a:gdLst>
              <a:ahLst/>
              <a:cxnLst>
                <a:cxn ang="0">
                  <a:pos x="T0" y="T1"/>
                </a:cxn>
                <a:cxn ang="0">
                  <a:pos x="T2" y="T3"/>
                </a:cxn>
                <a:cxn ang="0">
                  <a:pos x="T4" y="T5"/>
                </a:cxn>
                <a:cxn ang="0">
                  <a:pos x="T6" y="T7"/>
                </a:cxn>
              </a:cxnLst>
              <a:rect l="0" t="0" r="r" b="b"/>
              <a:pathLst>
                <a:path w="21" h="23">
                  <a:moveTo>
                    <a:pt x="0" y="23"/>
                  </a:moveTo>
                  <a:lnTo>
                    <a:pt x="21"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0" name="Group 109">
            <a:extLst>
              <a:ext uri="{FF2B5EF4-FFF2-40B4-BE49-F238E27FC236}">
                <a16:creationId xmlns:a16="http://schemas.microsoft.com/office/drawing/2014/main" id="{DBAFA674-980F-58E0-DBB8-19963EDE875B}"/>
              </a:ext>
            </a:extLst>
          </p:cNvPr>
          <p:cNvGrpSpPr/>
          <p:nvPr/>
        </p:nvGrpSpPr>
        <p:grpSpPr>
          <a:xfrm>
            <a:off x="4242025" y="3439885"/>
            <a:ext cx="76201" cy="36513"/>
            <a:chOff x="3575096" y="3814767"/>
            <a:chExt cx="76201" cy="36513"/>
          </a:xfrm>
        </p:grpSpPr>
        <p:sp>
          <p:nvSpPr>
            <p:cNvPr id="364" name="Line 692">
              <a:extLst>
                <a:ext uri="{FF2B5EF4-FFF2-40B4-BE49-F238E27FC236}">
                  <a16:creationId xmlns:a16="http://schemas.microsoft.com/office/drawing/2014/main" id="{9BFEE24F-F2C4-E290-9FAE-8DBB1881530A}"/>
                </a:ext>
              </a:extLst>
            </p:cNvPr>
            <p:cNvSpPr>
              <a:spLocks noChangeShapeType="1"/>
            </p:cNvSpPr>
            <p:nvPr/>
          </p:nvSpPr>
          <p:spPr bwMode="auto">
            <a:xfrm>
              <a:off x="3575096" y="3832230"/>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65" name="Freeform 693">
              <a:extLst>
                <a:ext uri="{FF2B5EF4-FFF2-40B4-BE49-F238E27FC236}">
                  <a16:creationId xmlns:a16="http://schemas.microsoft.com/office/drawing/2014/main" id="{8615BEBE-E52A-0064-6B13-A56D7F281FC2}"/>
                </a:ext>
              </a:extLst>
            </p:cNvPr>
            <p:cNvSpPr>
              <a:spLocks/>
            </p:cNvSpPr>
            <p:nvPr/>
          </p:nvSpPr>
          <p:spPr bwMode="auto">
            <a:xfrm>
              <a:off x="3621134" y="3814767"/>
              <a:ext cx="30163" cy="36513"/>
            </a:xfrm>
            <a:custGeom>
              <a:avLst/>
              <a:gdLst>
                <a:gd name="T0" fmla="*/ 0 w 19"/>
                <a:gd name="T1" fmla="*/ 23 h 23"/>
                <a:gd name="T2" fmla="*/ 19 w 19"/>
                <a:gd name="T3" fmla="*/ 11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1"/>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11" name="Line 694">
            <a:extLst>
              <a:ext uri="{FF2B5EF4-FFF2-40B4-BE49-F238E27FC236}">
                <a16:creationId xmlns:a16="http://schemas.microsoft.com/office/drawing/2014/main" id="{CF296540-FBF8-C138-8DEF-7937C77C032A}"/>
              </a:ext>
            </a:extLst>
          </p:cNvPr>
          <p:cNvSpPr>
            <a:spLocks noChangeShapeType="1"/>
          </p:cNvSpPr>
          <p:nvPr/>
        </p:nvSpPr>
        <p:spPr bwMode="auto">
          <a:xfrm>
            <a:off x="4340388" y="3473224"/>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2" name="Freeform 695">
            <a:extLst>
              <a:ext uri="{FF2B5EF4-FFF2-40B4-BE49-F238E27FC236}">
                <a16:creationId xmlns:a16="http://schemas.microsoft.com/office/drawing/2014/main" id="{A7F613B6-F3C4-B6ED-491E-87C7DF9A44B6}"/>
              </a:ext>
            </a:extLst>
          </p:cNvPr>
          <p:cNvSpPr>
            <a:spLocks/>
          </p:cNvSpPr>
          <p:nvPr/>
        </p:nvSpPr>
        <p:spPr bwMode="auto">
          <a:xfrm>
            <a:off x="4383251" y="3455761"/>
            <a:ext cx="34925" cy="36513"/>
          </a:xfrm>
          <a:custGeom>
            <a:avLst/>
            <a:gdLst>
              <a:gd name="T0" fmla="*/ 0 w 22"/>
              <a:gd name="T1" fmla="*/ 23 h 23"/>
              <a:gd name="T2" fmla="*/ 22 w 22"/>
              <a:gd name="T3" fmla="*/ 11 h 23"/>
              <a:gd name="T4" fmla="*/ 0 w 22"/>
              <a:gd name="T5" fmla="*/ 0 h 23"/>
              <a:gd name="T6" fmla="*/ 0 w 22"/>
              <a:gd name="T7" fmla="*/ 23 h 23"/>
            </a:gdLst>
            <a:ahLst/>
            <a:cxnLst>
              <a:cxn ang="0">
                <a:pos x="T0" y="T1"/>
              </a:cxn>
              <a:cxn ang="0">
                <a:pos x="T2" y="T3"/>
              </a:cxn>
              <a:cxn ang="0">
                <a:pos x="T4" y="T5"/>
              </a:cxn>
              <a:cxn ang="0">
                <a:pos x="T6" y="T7"/>
              </a:cxn>
            </a:cxnLst>
            <a:rect l="0" t="0" r="r" b="b"/>
            <a:pathLst>
              <a:path w="22" h="23">
                <a:moveTo>
                  <a:pt x="0" y="23"/>
                </a:moveTo>
                <a:lnTo>
                  <a:pt x="22" y="11"/>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113" name="Group 112">
            <a:extLst>
              <a:ext uri="{FF2B5EF4-FFF2-40B4-BE49-F238E27FC236}">
                <a16:creationId xmlns:a16="http://schemas.microsoft.com/office/drawing/2014/main" id="{A8003106-AA20-03D8-2F2E-7144A01A949A}"/>
              </a:ext>
            </a:extLst>
          </p:cNvPr>
          <p:cNvGrpSpPr/>
          <p:nvPr/>
        </p:nvGrpSpPr>
        <p:grpSpPr>
          <a:xfrm>
            <a:off x="4549371" y="3552261"/>
            <a:ext cx="73026" cy="38100"/>
            <a:chOff x="3884663" y="3927480"/>
            <a:chExt cx="73026" cy="38100"/>
          </a:xfrm>
        </p:grpSpPr>
        <p:sp>
          <p:nvSpPr>
            <p:cNvPr id="362" name="Line 696">
              <a:extLst>
                <a:ext uri="{FF2B5EF4-FFF2-40B4-BE49-F238E27FC236}">
                  <a16:creationId xmlns:a16="http://schemas.microsoft.com/office/drawing/2014/main" id="{681458FD-6725-AE42-92FC-02FA2E7B2844}"/>
                </a:ext>
              </a:extLst>
            </p:cNvPr>
            <p:cNvSpPr>
              <a:spLocks noChangeShapeType="1"/>
            </p:cNvSpPr>
            <p:nvPr/>
          </p:nvSpPr>
          <p:spPr bwMode="auto">
            <a:xfrm>
              <a:off x="3884663" y="3946530"/>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63" name="Freeform 697">
              <a:extLst>
                <a:ext uri="{FF2B5EF4-FFF2-40B4-BE49-F238E27FC236}">
                  <a16:creationId xmlns:a16="http://schemas.microsoft.com/office/drawing/2014/main" id="{FC231787-9734-1D71-9AD7-F0029DEADB34}"/>
                </a:ext>
              </a:extLst>
            </p:cNvPr>
            <p:cNvSpPr>
              <a:spLocks/>
            </p:cNvSpPr>
            <p:nvPr/>
          </p:nvSpPr>
          <p:spPr bwMode="auto">
            <a:xfrm>
              <a:off x="3927526" y="3927480"/>
              <a:ext cx="30163" cy="38100"/>
            </a:xfrm>
            <a:custGeom>
              <a:avLst/>
              <a:gdLst>
                <a:gd name="T0" fmla="*/ 0 w 19"/>
                <a:gd name="T1" fmla="*/ 24 h 24"/>
                <a:gd name="T2" fmla="*/ 19 w 19"/>
                <a:gd name="T3" fmla="*/ 12 h 24"/>
                <a:gd name="T4" fmla="*/ 0 w 19"/>
                <a:gd name="T5" fmla="*/ 0 h 24"/>
                <a:gd name="T6" fmla="*/ 0 w 19"/>
                <a:gd name="T7" fmla="*/ 24 h 24"/>
              </a:gdLst>
              <a:ahLst/>
              <a:cxnLst>
                <a:cxn ang="0">
                  <a:pos x="T0" y="T1"/>
                </a:cxn>
                <a:cxn ang="0">
                  <a:pos x="T2" y="T3"/>
                </a:cxn>
                <a:cxn ang="0">
                  <a:pos x="T4" y="T5"/>
                </a:cxn>
                <a:cxn ang="0">
                  <a:pos x="T6" y="T7"/>
                </a:cxn>
              </a:cxnLst>
              <a:rect l="0" t="0" r="r" b="b"/>
              <a:pathLst>
                <a:path w="19" h="24">
                  <a:moveTo>
                    <a:pt x="0" y="24"/>
                  </a:moveTo>
                  <a:lnTo>
                    <a:pt x="19" y="12"/>
                  </a:lnTo>
                  <a:lnTo>
                    <a:pt x="0"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4" name="Group 113">
            <a:extLst>
              <a:ext uri="{FF2B5EF4-FFF2-40B4-BE49-F238E27FC236}">
                <a16:creationId xmlns:a16="http://schemas.microsoft.com/office/drawing/2014/main" id="{36B95400-DE75-6BC8-274A-70C716EA71E1}"/>
              </a:ext>
            </a:extLst>
          </p:cNvPr>
          <p:cNvGrpSpPr/>
          <p:nvPr/>
        </p:nvGrpSpPr>
        <p:grpSpPr>
          <a:xfrm>
            <a:off x="4651350" y="3565587"/>
            <a:ext cx="73026" cy="36513"/>
            <a:chOff x="3983089" y="3933830"/>
            <a:chExt cx="73026" cy="36513"/>
          </a:xfrm>
        </p:grpSpPr>
        <p:sp>
          <p:nvSpPr>
            <p:cNvPr id="360" name="Line 698">
              <a:extLst>
                <a:ext uri="{FF2B5EF4-FFF2-40B4-BE49-F238E27FC236}">
                  <a16:creationId xmlns:a16="http://schemas.microsoft.com/office/drawing/2014/main" id="{C5B487CB-C765-4AAF-F24A-582E0ABCC2A2}"/>
                </a:ext>
              </a:extLst>
            </p:cNvPr>
            <p:cNvSpPr>
              <a:spLocks noChangeShapeType="1"/>
            </p:cNvSpPr>
            <p:nvPr/>
          </p:nvSpPr>
          <p:spPr bwMode="auto">
            <a:xfrm>
              <a:off x="3983089" y="3952880"/>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61" name="Freeform 699">
              <a:extLst>
                <a:ext uri="{FF2B5EF4-FFF2-40B4-BE49-F238E27FC236}">
                  <a16:creationId xmlns:a16="http://schemas.microsoft.com/office/drawing/2014/main" id="{83E52885-CD72-3217-1152-B6490AF12A06}"/>
                </a:ext>
              </a:extLst>
            </p:cNvPr>
            <p:cNvSpPr>
              <a:spLocks/>
            </p:cNvSpPr>
            <p:nvPr/>
          </p:nvSpPr>
          <p:spPr bwMode="auto">
            <a:xfrm>
              <a:off x="4025952" y="3933830"/>
              <a:ext cx="30163" cy="36513"/>
            </a:xfrm>
            <a:custGeom>
              <a:avLst/>
              <a:gdLst>
                <a:gd name="T0" fmla="*/ 0 w 19"/>
                <a:gd name="T1" fmla="*/ 23 h 23"/>
                <a:gd name="T2" fmla="*/ 19 w 19"/>
                <a:gd name="T3" fmla="*/ 12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5" name="Group 114">
            <a:extLst>
              <a:ext uri="{FF2B5EF4-FFF2-40B4-BE49-F238E27FC236}">
                <a16:creationId xmlns:a16="http://schemas.microsoft.com/office/drawing/2014/main" id="{2F6D73A1-3235-A87D-305A-3B67E818D01F}"/>
              </a:ext>
            </a:extLst>
          </p:cNvPr>
          <p:cNvGrpSpPr/>
          <p:nvPr/>
        </p:nvGrpSpPr>
        <p:grpSpPr>
          <a:xfrm>
            <a:off x="5158382" y="3615305"/>
            <a:ext cx="77788" cy="36513"/>
            <a:chOff x="4494271" y="3989393"/>
            <a:chExt cx="77788" cy="36513"/>
          </a:xfrm>
        </p:grpSpPr>
        <p:sp>
          <p:nvSpPr>
            <p:cNvPr id="358" name="Line 700">
              <a:extLst>
                <a:ext uri="{FF2B5EF4-FFF2-40B4-BE49-F238E27FC236}">
                  <a16:creationId xmlns:a16="http://schemas.microsoft.com/office/drawing/2014/main" id="{E9446B59-D074-0613-1797-953A84EB1A3C}"/>
                </a:ext>
              </a:extLst>
            </p:cNvPr>
            <p:cNvSpPr>
              <a:spLocks noChangeShapeType="1"/>
            </p:cNvSpPr>
            <p:nvPr/>
          </p:nvSpPr>
          <p:spPr bwMode="auto">
            <a:xfrm>
              <a:off x="4494271" y="4008443"/>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9" name="Freeform 701">
              <a:extLst>
                <a:ext uri="{FF2B5EF4-FFF2-40B4-BE49-F238E27FC236}">
                  <a16:creationId xmlns:a16="http://schemas.microsoft.com/office/drawing/2014/main" id="{79C105E6-7A90-9970-9B99-AD35460544B6}"/>
                </a:ext>
              </a:extLst>
            </p:cNvPr>
            <p:cNvSpPr>
              <a:spLocks/>
            </p:cNvSpPr>
            <p:nvPr/>
          </p:nvSpPr>
          <p:spPr bwMode="auto">
            <a:xfrm>
              <a:off x="4540309" y="3989393"/>
              <a:ext cx="31750" cy="36513"/>
            </a:xfrm>
            <a:custGeom>
              <a:avLst/>
              <a:gdLst>
                <a:gd name="T0" fmla="*/ 0 w 20"/>
                <a:gd name="T1" fmla="*/ 23 h 23"/>
                <a:gd name="T2" fmla="*/ 20 w 20"/>
                <a:gd name="T3" fmla="*/ 12 h 23"/>
                <a:gd name="T4" fmla="*/ 0 w 20"/>
                <a:gd name="T5" fmla="*/ 0 h 23"/>
                <a:gd name="T6" fmla="*/ 0 w 20"/>
                <a:gd name="T7" fmla="*/ 23 h 23"/>
              </a:gdLst>
              <a:ahLst/>
              <a:cxnLst>
                <a:cxn ang="0">
                  <a:pos x="T0" y="T1"/>
                </a:cxn>
                <a:cxn ang="0">
                  <a:pos x="T2" y="T3"/>
                </a:cxn>
                <a:cxn ang="0">
                  <a:pos x="T4" y="T5"/>
                </a:cxn>
                <a:cxn ang="0">
                  <a:pos x="T6" y="T7"/>
                </a:cxn>
              </a:cxnLst>
              <a:rect l="0" t="0" r="r" b="b"/>
              <a:pathLst>
                <a:path w="20" h="23">
                  <a:moveTo>
                    <a:pt x="0" y="23"/>
                  </a:moveTo>
                  <a:lnTo>
                    <a:pt x="20"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6" name="Group 115">
            <a:extLst>
              <a:ext uri="{FF2B5EF4-FFF2-40B4-BE49-F238E27FC236}">
                <a16:creationId xmlns:a16="http://schemas.microsoft.com/office/drawing/2014/main" id="{505A5C91-B183-7F09-C21F-A3B65BD3186D}"/>
              </a:ext>
            </a:extLst>
          </p:cNvPr>
          <p:cNvGrpSpPr/>
          <p:nvPr/>
        </p:nvGrpSpPr>
        <p:grpSpPr>
          <a:xfrm>
            <a:off x="5261982" y="3618482"/>
            <a:ext cx="73026" cy="36513"/>
            <a:chOff x="4599047" y="3995743"/>
            <a:chExt cx="73026" cy="36513"/>
          </a:xfrm>
        </p:grpSpPr>
        <p:sp>
          <p:nvSpPr>
            <p:cNvPr id="356" name="Line 702">
              <a:extLst>
                <a:ext uri="{FF2B5EF4-FFF2-40B4-BE49-F238E27FC236}">
                  <a16:creationId xmlns:a16="http://schemas.microsoft.com/office/drawing/2014/main" id="{34339533-6468-4818-BEC2-D4FBDDBE77CC}"/>
                </a:ext>
              </a:extLst>
            </p:cNvPr>
            <p:cNvSpPr>
              <a:spLocks noChangeShapeType="1"/>
            </p:cNvSpPr>
            <p:nvPr/>
          </p:nvSpPr>
          <p:spPr bwMode="auto">
            <a:xfrm>
              <a:off x="4599047" y="4013205"/>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7" name="Freeform 703">
              <a:extLst>
                <a:ext uri="{FF2B5EF4-FFF2-40B4-BE49-F238E27FC236}">
                  <a16:creationId xmlns:a16="http://schemas.microsoft.com/office/drawing/2014/main" id="{2DD3DF2B-0CDD-4491-91E5-D22EEFC82AC8}"/>
                </a:ext>
              </a:extLst>
            </p:cNvPr>
            <p:cNvSpPr>
              <a:spLocks/>
            </p:cNvSpPr>
            <p:nvPr/>
          </p:nvSpPr>
          <p:spPr bwMode="auto">
            <a:xfrm>
              <a:off x="4641910" y="3995743"/>
              <a:ext cx="30163" cy="36513"/>
            </a:xfrm>
            <a:custGeom>
              <a:avLst/>
              <a:gdLst>
                <a:gd name="T0" fmla="*/ 0 w 19"/>
                <a:gd name="T1" fmla="*/ 23 h 23"/>
                <a:gd name="T2" fmla="*/ 19 w 19"/>
                <a:gd name="T3" fmla="*/ 11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1"/>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7" name="Group 116">
            <a:extLst>
              <a:ext uri="{FF2B5EF4-FFF2-40B4-BE49-F238E27FC236}">
                <a16:creationId xmlns:a16="http://schemas.microsoft.com/office/drawing/2014/main" id="{3E47EFAE-768A-3C82-9324-81A6D3427706}"/>
              </a:ext>
            </a:extLst>
          </p:cNvPr>
          <p:cNvGrpSpPr/>
          <p:nvPr/>
        </p:nvGrpSpPr>
        <p:grpSpPr>
          <a:xfrm>
            <a:off x="5362881" y="3630004"/>
            <a:ext cx="73026" cy="38100"/>
            <a:chOff x="4700648" y="4013205"/>
            <a:chExt cx="73026" cy="38100"/>
          </a:xfrm>
        </p:grpSpPr>
        <p:sp>
          <p:nvSpPr>
            <p:cNvPr id="354" name="Line 704">
              <a:extLst>
                <a:ext uri="{FF2B5EF4-FFF2-40B4-BE49-F238E27FC236}">
                  <a16:creationId xmlns:a16="http://schemas.microsoft.com/office/drawing/2014/main" id="{16150EBF-588B-048F-4AD7-F067EAF5C54A}"/>
                </a:ext>
              </a:extLst>
            </p:cNvPr>
            <p:cNvSpPr>
              <a:spLocks noChangeShapeType="1"/>
            </p:cNvSpPr>
            <p:nvPr/>
          </p:nvSpPr>
          <p:spPr bwMode="auto">
            <a:xfrm>
              <a:off x="4700648" y="4032255"/>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5" name="Freeform 705">
              <a:extLst>
                <a:ext uri="{FF2B5EF4-FFF2-40B4-BE49-F238E27FC236}">
                  <a16:creationId xmlns:a16="http://schemas.microsoft.com/office/drawing/2014/main" id="{A3088C50-579B-BAB0-25E2-7D3C713DC37D}"/>
                </a:ext>
              </a:extLst>
            </p:cNvPr>
            <p:cNvSpPr>
              <a:spLocks/>
            </p:cNvSpPr>
            <p:nvPr/>
          </p:nvSpPr>
          <p:spPr bwMode="auto">
            <a:xfrm>
              <a:off x="4743511" y="4013205"/>
              <a:ext cx="30163" cy="38100"/>
            </a:xfrm>
            <a:custGeom>
              <a:avLst/>
              <a:gdLst>
                <a:gd name="T0" fmla="*/ 0 w 19"/>
                <a:gd name="T1" fmla="*/ 24 h 24"/>
                <a:gd name="T2" fmla="*/ 19 w 19"/>
                <a:gd name="T3" fmla="*/ 12 h 24"/>
                <a:gd name="T4" fmla="*/ 0 w 19"/>
                <a:gd name="T5" fmla="*/ 0 h 24"/>
                <a:gd name="T6" fmla="*/ 0 w 19"/>
                <a:gd name="T7" fmla="*/ 24 h 24"/>
              </a:gdLst>
              <a:ahLst/>
              <a:cxnLst>
                <a:cxn ang="0">
                  <a:pos x="T0" y="T1"/>
                </a:cxn>
                <a:cxn ang="0">
                  <a:pos x="T2" y="T3"/>
                </a:cxn>
                <a:cxn ang="0">
                  <a:pos x="T4" y="T5"/>
                </a:cxn>
                <a:cxn ang="0">
                  <a:pos x="T6" y="T7"/>
                </a:cxn>
              </a:cxnLst>
              <a:rect l="0" t="0" r="r" b="b"/>
              <a:pathLst>
                <a:path w="19" h="24">
                  <a:moveTo>
                    <a:pt x="0" y="24"/>
                  </a:moveTo>
                  <a:lnTo>
                    <a:pt x="19" y="12"/>
                  </a:lnTo>
                  <a:lnTo>
                    <a:pt x="0"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8" name="Group 117">
            <a:extLst>
              <a:ext uri="{FF2B5EF4-FFF2-40B4-BE49-F238E27FC236}">
                <a16:creationId xmlns:a16="http://schemas.microsoft.com/office/drawing/2014/main" id="{4E7DD4DA-201C-AA7B-F8DB-E9DA54E9ADCD}"/>
              </a:ext>
            </a:extLst>
          </p:cNvPr>
          <p:cNvGrpSpPr/>
          <p:nvPr/>
        </p:nvGrpSpPr>
        <p:grpSpPr>
          <a:xfrm>
            <a:off x="5467215" y="3675534"/>
            <a:ext cx="76201" cy="36513"/>
            <a:chOff x="4799075" y="4057655"/>
            <a:chExt cx="76201" cy="36513"/>
          </a:xfrm>
        </p:grpSpPr>
        <p:sp>
          <p:nvSpPr>
            <p:cNvPr id="352" name="Line 706">
              <a:extLst>
                <a:ext uri="{FF2B5EF4-FFF2-40B4-BE49-F238E27FC236}">
                  <a16:creationId xmlns:a16="http://schemas.microsoft.com/office/drawing/2014/main" id="{1D90FEE1-4130-05EF-082A-E6B4D92C6FBF}"/>
                </a:ext>
              </a:extLst>
            </p:cNvPr>
            <p:cNvSpPr>
              <a:spLocks noChangeShapeType="1"/>
            </p:cNvSpPr>
            <p:nvPr/>
          </p:nvSpPr>
          <p:spPr bwMode="auto">
            <a:xfrm>
              <a:off x="4799075" y="4075118"/>
              <a:ext cx="4762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3" name="Freeform 707">
              <a:extLst>
                <a:ext uri="{FF2B5EF4-FFF2-40B4-BE49-F238E27FC236}">
                  <a16:creationId xmlns:a16="http://schemas.microsoft.com/office/drawing/2014/main" id="{33ADF3FE-0D6F-E776-EA18-3426641B6E07}"/>
                </a:ext>
              </a:extLst>
            </p:cNvPr>
            <p:cNvSpPr>
              <a:spLocks/>
            </p:cNvSpPr>
            <p:nvPr/>
          </p:nvSpPr>
          <p:spPr bwMode="auto">
            <a:xfrm>
              <a:off x="4845113" y="4057655"/>
              <a:ext cx="30163" cy="36513"/>
            </a:xfrm>
            <a:custGeom>
              <a:avLst/>
              <a:gdLst>
                <a:gd name="T0" fmla="*/ 0 w 19"/>
                <a:gd name="T1" fmla="*/ 23 h 23"/>
                <a:gd name="T2" fmla="*/ 19 w 19"/>
                <a:gd name="T3" fmla="*/ 11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1"/>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9" name="Group 118">
            <a:extLst>
              <a:ext uri="{FF2B5EF4-FFF2-40B4-BE49-F238E27FC236}">
                <a16:creationId xmlns:a16="http://schemas.microsoft.com/office/drawing/2014/main" id="{2DBFEE74-E55B-9B29-2E1A-AA5920FDBF94}"/>
              </a:ext>
            </a:extLst>
          </p:cNvPr>
          <p:cNvGrpSpPr/>
          <p:nvPr/>
        </p:nvGrpSpPr>
        <p:grpSpPr>
          <a:xfrm>
            <a:off x="5566435" y="3687770"/>
            <a:ext cx="77788" cy="38100"/>
            <a:chOff x="4902263" y="4062418"/>
            <a:chExt cx="77788" cy="38100"/>
          </a:xfrm>
        </p:grpSpPr>
        <p:sp>
          <p:nvSpPr>
            <p:cNvPr id="350" name="Line 708">
              <a:extLst>
                <a:ext uri="{FF2B5EF4-FFF2-40B4-BE49-F238E27FC236}">
                  <a16:creationId xmlns:a16="http://schemas.microsoft.com/office/drawing/2014/main" id="{27B12E4F-4DCD-2154-7783-C5C7DE5EA9DA}"/>
                </a:ext>
              </a:extLst>
            </p:cNvPr>
            <p:cNvSpPr>
              <a:spLocks noChangeShapeType="1"/>
            </p:cNvSpPr>
            <p:nvPr/>
          </p:nvSpPr>
          <p:spPr bwMode="auto">
            <a:xfrm>
              <a:off x="4902263" y="4081468"/>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1" name="Freeform 709">
              <a:extLst>
                <a:ext uri="{FF2B5EF4-FFF2-40B4-BE49-F238E27FC236}">
                  <a16:creationId xmlns:a16="http://schemas.microsoft.com/office/drawing/2014/main" id="{90DF20A0-CF89-AD7E-70C0-E96A59A31C9A}"/>
                </a:ext>
              </a:extLst>
            </p:cNvPr>
            <p:cNvSpPr>
              <a:spLocks/>
            </p:cNvSpPr>
            <p:nvPr/>
          </p:nvSpPr>
          <p:spPr bwMode="auto">
            <a:xfrm>
              <a:off x="4945126" y="4062418"/>
              <a:ext cx="34925" cy="38100"/>
            </a:xfrm>
            <a:custGeom>
              <a:avLst/>
              <a:gdLst>
                <a:gd name="T0" fmla="*/ 0 w 22"/>
                <a:gd name="T1" fmla="*/ 24 h 24"/>
                <a:gd name="T2" fmla="*/ 22 w 22"/>
                <a:gd name="T3" fmla="*/ 12 h 24"/>
                <a:gd name="T4" fmla="*/ 0 w 22"/>
                <a:gd name="T5" fmla="*/ 0 h 24"/>
                <a:gd name="T6" fmla="*/ 0 w 22"/>
                <a:gd name="T7" fmla="*/ 24 h 24"/>
              </a:gdLst>
              <a:ahLst/>
              <a:cxnLst>
                <a:cxn ang="0">
                  <a:pos x="T0" y="T1"/>
                </a:cxn>
                <a:cxn ang="0">
                  <a:pos x="T2" y="T3"/>
                </a:cxn>
                <a:cxn ang="0">
                  <a:pos x="T4" y="T5"/>
                </a:cxn>
                <a:cxn ang="0">
                  <a:pos x="T6" y="T7"/>
                </a:cxn>
              </a:cxnLst>
              <a:rect l="0" t="0" r="r" b="b"/>
              <a:pathLst>
                <a:path w="22" h="24">
                  <a:moveTo>
                    <a:pt x="0" y="24"/>
                  </a:moveTo>
                  <a:lnTo>
                    <a:pt x="22" y="12"/>
                  </a:lnTo>
                  <a:lnTo>
                    <a:pt x="0"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0" name="Group 119">
            <a:extLst>
              <a:ext uri="{FF2B5EF4-FFF2-40B4-BE49-F238E27FC236}">
                <a16:creationId xmlns:a16="http://schemas.microsoft.com/office/drawing/2014/main" id="{16827E93-1DFB-F388-1D96-01188B22C787}"/>
              </a:ext>
            </a:extLst>
          </p:cNvPr>
          <p:cNvGrpSpPr/>
          <p:nvPr/>
        </p:nvGrpSpPr>
        <p:grpSpPr>
          <a:xfrm>
            <a:off x="5668533" y="3687166"/>
            <a:ext cx="73026" cy="38100"/>
            <a:chOff x="5007040" y="4065593"/>
            <a:chExt cx="73026" cy="38100"/>
          </a:xfrm>
        </p:grpSpPr>
        <p:sp>
          <p:nvSpPr>
            <p:cNvPr id="348" name="Line 710">
              <a:extLst>
                <a:ext uri="{FF2B5EF4-FFF2-40B4-BE49-F238E27FC236}">
                  <a16:creationId xmlns:a16="http://schemas.microsoft.com/office/drawing/2014/main" id="{A95E8314-FD45-9BB5-DDDF-B95F771BFF24}"/>
                </a:ext>
              </a:extLst>
            </p:cNvPr>
            <p:cNvSpPr>
              <a:spLocks noChangeShapeType="1"/>
            </p:cNvSpPr>
            <p:nvPr/>
          </p:nvSpPr>
          <p:spPr bwMode="auto">
            <a:xfrm>
              <a:off x="5007040" y="4084643"/>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49" name="Freeform 711">
              <a:extLst>
                <a:ext uri="{FF2B5EF4-FFF2-40B4-BE49-F238E27FC236}">
                  <a16:creationId xmlns:a16="http://schemas.microsoft.com/office/drawing/2014/main" id="{9805ECCD-4A44-B2BE-3209-F602EE265526}"/>
                </a:ext>
              </a:extLst>
            </p:cNvPr>
            <p:cNvSpPr>
              <a:spLocks/>
            </p:cNvSpPr>
            <p:nvPr/>
          </p:nvSpPr>
          <p:spPr bwMode="auto">
            <a:xfrm>
              <a:off x="5049903" y="4065593"/>
              <a:ext cx="30163" cy="38100"/>
            </a:xfrm>
            <a:custGeom>
              <a:avLst/>
              <a:gdLst>
                <a:gd name="T0" fmla="*/ 0 w 19"/>
                <a:gd name="T1" fmla="*/ 24 h 24"/>
                <a:gd name="T2" fmla="*/ 19 w 19"/>
                <a:gd name="T3" fmla="*/ 12 h 24"/>
                <a:gd name="T4" fmla="*/ 0 w 19"/>
                <a:gd name="T5" fmla="*/ 0 h 24"/>
                <a:gd name="T6" fmla="*/ 0 w 19"/>
                <a:gd name="T7" fmla="*/ 24 h 24"/>
              </a:gdLst>
              <a:ahLst/>
              <a:cxnLst>
                <a:cxn ang="0">
                  <a:pos x="T0" y="T1"/>
                </a:cxn>
                <a:cxn ang="0">
                  <a:pos x="T2" y="T3"/>
                </a:cxn>
                <a:cxn ang="0">
                  <a:pos x="T4" y="T5"/>
                </a:cxn>
                <a:cxn ang="0">
                  <a:pos x="T6" y="T7"/>
                </a:cxn>
              </a:cxnLst>
              <a:rect l="0" t="0" r="r" b="b"/>
              <a:pathLst>
                <a:path w="19" h="24">
                  <a:moveTo>
                    <a:pt x="0" y="24"/>
                  </a:moveTo>
                  <a:lnTo>
                    <a:pt x="19" y="12"/>
                  </a:lnTo>
                  <a:lnTo>
                    <a:pt x="0"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1" name="Group 120">
            <a:extLst>
              <a:ext uri="{FF2B5EF4-FFF2-40B4-BE49-F238E27FC236}">
                <a16:creationId xmlns:a16="http://schemas.microsoft.com/office/drawing/2014/main" id="{21577DA0-52F2-310B-4443-E11C36B38A59}"/>
              </a:ext>
            </a:extLst>
          </p:cNvPr>
          <p:cNvGrpSpPr/>
          <p:nvPr/>
        </p:nvGrpSpPr>
        <p:grpSpPr>
          <a:xfrm>
            <a:off x="5768693" y="3701539"/>
            <a:ext cx="76201" cy="36513"/>
            <a:chOff x="5108641" y="4068768"/>
            <a:chExt cx="76201" cy="36513"/>
          </a:xfrm>
        </p:grpSpPr>
        <p:sp>
          <p:nvSpPr>
            <p:cNvPr id="346" name="Line 712">
              <a:extLst>
                <a:ext uri="{FF2B5EF4-FFF2-40B4-BE49-F238E27FC236}">
                  <a16:creationId xmlns:a16="http://schemas.microsoft.com/office/drawing/2014/main" id="{3424AB48-A76A-8B0F-5685-B00C4FE378ED}"/>
                </a:ext>
              </a:extLst>
            </p:cNvPr>
            <p:cNvSpPr>
              <a:spLocks noChangeShapeType="1"/>
            </p:cNvSpPr>
            <p:nvPr/>
          </p:nvSpPr>
          <p:spPr bwMode="auto">
            <a:xfrm>
              <a:off x="5108641" y="4087818"/>
              <a:ext cx="523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47" name="Freeform 713">
              <a:extLst>
                <a:ext uri="{FF2B5EF4-FFF2-40B4-BE49-F238E27FC236}">
                  <a16:creationId xmlns:a16="http://schemas.microsoft.com/office/drawing/2014/main" id="{EC2621DA-ADAD-C798-6A7E-EBC67C9B69B4}"/>
                </a:ext>
              </a:extLst>
            </p:cNvPr>
            <p:cNvSpPr>
              <a:spLocks/>
            </p:cNvSpPr>
            <p:nvPr/>
          </p:nvSpPr>
          <p:spPr bwMode="auto">
            <a:xfrm>
              <a:off x="5154679" y="4068768"/>
              <a:ext cx="30163" cy="36513"/>
            </a:xfrm>
            <a:custGeom>
              <a:avLst/>
              <a:gdLst>
                <a:gd name="T0" fmla="*/ 0 w 19"/>
                <a:gd name="T1" fmla="*/ 23 h 23"/>
                <a:gd name="T2" fmla="*/ 19 w 19"/>
                <a:gd name="T3" fmla="*/ 12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2" name="Group 121">
            <a:extLst>
              <a:ext uri="{FF2B5EF4-FFF2-40B4-BE49-F238E27FC236}">
                <a16:creationId xmlns:a16="http://schemas.microsoft.com/office/drawing/2014/main" id="{5629C562-83D5-A6E6-E6A6-7B7ADEDD06EE}"/>
              </a:ext>
            </a:extLst>
          </p:cNvPr>
          <p:cNvGrpSpPr/>
          <p:nvPr/>
        </p:nvGrpSpPr>
        <p:grpSpPr>
          <a:xfrm>
            <a:off x="5970159" y="3716638"/>
            <a:ext cx="77788" cy="36513"/>
            <a:chOff x="5310256" y="4094168"/>
            <a:chExt cx="77788" cy="36513"/>
          </a:xfrm>
        </p:grpSpPr>
        <p:sp>
          <p:nvSpPr>
            <p:cNvPr id="344" name="Line 714">
              <a:extLst>
                <a:ext uri="{FF2B5EF4-FFF2-40B4-BE49-F238E27FC236}">
                  <a16:creationId xmlns:a16="http://schemas.microsoft.com/office/drawing/2014/main" id="{1CEF5002-8B95-5FAC-55F2-581049409909}"/>
                </a:ext>
              </a:extLst>
            </p:cNvPr>
            <p:cNvSpPr>
              <a:spLocks noChangeShapeType="1"/>
            </p:cNvSpPr>
            <p:nvPr/>
          </p:nvSpPr>
          <p:spPr bwMode="auto">
            <a:xfrm>
              <a:off x="5310256" y="4111630"/>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45" name="Freeform 715">
              <a:extLst>
                <a:ext uri="{FF2B5EF4-FFF2-40B4-BE49-F238E27FC236}">
                  <a16:creationId xmlns:a16="http://schemas.microsoft.com/office/drawing/2014/main" id="{98AD1106-B98C-383D-27C4-A26A6F58E6F6}"/>
                </a:ext>
              </a:extLst>
            </p:cNvPr>
            <p:cNvSpPr>
              <a:spLocks/>
            </p:cNvSpPr>
            <p:nvPr/>
          </p:nvSpPr>
          <p:spPr bwMode="auto">
            <a:xfrm>
              <a:off x="5356294" y="4094168"/>
              <a:ext cx="31750" cy="36513"/>
            </a:xfrm>
            <a:custGeom>
              <a:avLst/>
              <a:gdLst>
                <a:gd name="T0" fmla="*/ 0 w 20"/>
                <a:gd name="T1" fmla="*/ 23 h 23"/>
                <a:gd name="T2" fmla="*/ 20 w 20"/>
                <a:gd name="T3" fmla="*/ 11 h 23"/>
                <a:gd name="T4" fmla="*/ 0 w 20"/>
                <a:gd name="T5" fmla="*/ 0 h 23"/>
                <a:gd name="T6" fmla="*/ 0 w 20"/>
                <a:gd name="T7" fmla="*/ 23 h 23"/>
              </a:gdLst>
              <a:ahLst/>
              <a:cxnLst>
                <a:cxn ang="0">
                  <a:pos x="T0" y="T1"/>
                </a:cxn>
                <a:cxn ang="0">
                  <a:pos x="T2" y="T3"/>
                </a:cxn>
                <a:cxn ang="0">
                  <a:pos x="T4" y="T5"/>
                </a:cxn>
                <a:cxn ang="0">
                  <a:pos x="T6" y="T7"/>
                </a:cxn>
              </a:cxnLst>
              <a:rect l="0" t="0" r="r" b="b"/>
              <a:pathLst>
                <a:path w="20" h="23">
                  <a:moveTo>
                    <a:pt x="0" y="23"/>
                  </a:moveTo>
                  <a:lnTo>
                    <a:pt x="20" y="11"/>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3" name="Group 122">
            <a:extLst>
              <a:ext uri="{FF2B5EF4-FFF2-40B4-BE49-F238E27FC236}">
                <a16:creationId xmlns:a16="http://schemas.microsoft.com/office/drawing/2014/main" id="{18556542-F9D6-8579-7335-31E902C09340}"/>
              </a:ext>
            </a:extLst>
          </p:cNvPr>
          <p:cNvGrpSpPr/>
          <p:nvPr/>
        </p:nvGrpSpPr>
        <p:grpSpPr>
          <a:xfrm>
            <a:off x="6074121" y="3724662"/>
            <a:ext cx="73027" cy="36513"/>
            <a:chOff x="5415032" y="4114805"/>
            <a:chExt cx="73027" cy="36513"/>
          </a:xfrm>
        </p:grpSpPr>
        <p:sp>
          <p:nvSpPr>
            <p:cNvPr id="342" name="Line 716">
              <a:extLst>
                <a:ext uri="{FF2B5EF4-FFF2-40B4-BE49-F238E27FC236}">
                  <a16:creationId xmlns:a16="http://schemas.microsoft.com/office/drawing/2014/main" id="{96537237-E9B6-E6BA-B09C-F754322EEEC7}"/>
                </a:ext>
              </a:extLst>
            </p:cNvPr>
            <p:cNvSpPr>
              <a:spLocks noChangeShapeType="1"/>
            </p:cNvSpPr>
            <p:nvPr/>
          </p:nvSpPr>
          <p:spPr bwMode="auto">
            <a:xfrm>
              <a:off x="5415032" y="4133855"/>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43" name="Freeform 717">
              <a:extLst>
                <a:ext uri="{FF2B5EF4-FFF2-40B4-BE49-F238E27FC236}">
                  <a16:creationId xmlns:a16="http://schemas.microsoft.com/office/drawing/2014/main" id="{70071800-61F5-F4B1-DC51-0AA6740AC5F0}"/>
                </a:ext>
              </a:extLst>
            </p:cNvPr>
            <p:cNvSpPr>
              <a:spLocks/>
            </p:cNvSpPr>
            <p:nvPr/>
          </p:nvSpPr>
          <p:spPr bwMode="auto">
            <a:xfrm>
              <a:off x="5457896" y="4114805"/>
              <a:ext cx="30163" cy="36513"/>
            </a:xfrm>
            <a:custGeom>
              <a:avLst/>
              <a:gdLst>
                <a:gd name="T0" fmla="*/ 0 w 19"/>
                <a:gd name="T1" fmla="*/ 23 h 23"/>
                <a:gd name="T2" fmla="*/ 19 w 19"/>
                <a:gd name="T3" fmla="*/ 12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4" name="Group 123">
            <a:extLst>
              <a:ext uri="{FF2B5EF4-FFF2-40B4-BE49-F238E27FC236}">
                <a16:creationId xmlns:a16="http://schemas.microsoft.com/office/drawing/2014/main" id="{8D3A3505-B92B-B95D-E883-79611D1D0B3B}"/>
              </a:ext>
            </a:extLst>
          </p:cNvPr>
          <p:cNvGrpSpPr/>
          <p:nvPr/>
        </p:nvGrpSpPr>
        <p:grpSpPr>
          <a:xfrm>
            <a:off x="6374130" y="3830266"/>
            <a:ext cx="77788" cy="36513"/>
            <a:chOff x="5715074" y="4186243"/>
            <a:chExt cx="77788" cy="36513"/>
          </a:xfrm>
        </p:grpSpPr>
        <p:sp>
          <p:nvSpPr>
            <p:cNvPr id="340" name="Line 718">
              <a:extLst>
                <a:ext uri="{FF2B5EF4-FFF2-40B4-BE49-F238E27FC236}">
                  <a16:creationId xmlns:a16="http://schemas.microsoft.com/office/drawing/2014/main" id="{CD7020BD-3EA5-D3AA-2443-9B8C368E30FD}"/>
                </a:ext>
              </a:extLst>
            </p:cNvPr>
            <p:cNvSpPr>
              <a:spLocks noChangeShapeType="1"/>
            </p:cNvSpPr>
            <p:nvPr/>
          </p:nvSpPr>
          <p:spPr bwMode="auto">
            <a:xfrm>
              <a:off x="5715074" y="4203705"/>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41" name="Freeform 719">
              <a:extLst>
                <a:ext uri="{FF2B5EF4-FFF2-40B4-BE49-F238E27FC236}">
                  <a16:creationId xmlns:a16="http://schemas.microsoft.com/office/drawing/2014/main" id="{4145CB18-C58D-E46B-DDEE-3B76517B4DE4}"/>
                </a:ext>
              </a:extLst>
            </p:cNvPr>
            <p:cNvSpPr>
              <a:spLocks/>
            </p:cNvSpPr>
            <p:nvPr/>
          </p:nvSpPr>
          <p:spPr bwMode="auto">
            <a:xfrm>
              <a:off x="5761112" y="4186243"/>
              <a:ext cx="31750" cy="36513"/>
            </a:xfrm>
            <a:custGeom>
              <a:avLst/>
              <a:gdLst>
                <a:gd name="T0" fmla="*/ 0 w 20"/>
                <a:gd name="T1" fmla="*/ 23 h 23"/>
                <a:gd name="T2" fmla="*/ 20 w 20"/>
                <a:gd name="T3" fmla="*/ 11 h 23"/>
                <a:gd name="T4" fmla="*/ 0 w 20"/>
                <a:gd name="T5" fmla="*/ 0 h 23"/>
                <a:gd name="T6" fmla="*/ 0 w 20"/>
                <a:gd name="T7" fmla="*/ 23 h 23"/>
              </a:gdLst>
              <a:ahLst/>
              <a:cxnLst>
                <a:cxn ang="0">
                  <a:pos x="T0" y="T1"/>
                </a:cxn>
                <a:cxn ang="0">
                  <a:pos x="T2" y="T3"/>
                </a:cxn>
                <a:cxn ang="0">
                  <a:pos x="T4" y="T5"/>
                </a:cxn>
                <a:cxn ang="0">
                  <a:pos x="T6" y="T7"/>
                </a:cxn>
              </a:cxnLst>
              <a:rect l="0" t="0" r="r" b="b"/>
              <a:pathLst>
                <a:path w="20" h="23">
                  <a:moveTo>
                    <a:pt x="0" y="23"/>
                  </a:moveTo>
                  <a:lnTo>
                    <a:pt x="20" y="11"/>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5" name="Group 124">
            <a:extLst>
              <a:ext uri="{FF2B5EF4-FFF2-40B4-BE49-F238E27FC236}">
                <a16:creationId xmlns:a16="http://schemas.microsoft.com/office/drawing/2014/main" id="{9D33A7A2-8E1A-2518-1775-126F3DD4445A}"/>
              </a:ext>
            </a:extLst>
          </p:cNvPr>
          <p:cNvGrpSpPr/>
          <p:nvPr/>
        </p:nvGrpSpPr>
        <p:grpSpPr>
          <a:xfrm>
            <a:off x="6487377" y="3828825"/>
            <a:ext cx="76201" cy="36513"/>
            <a:chOff x="5819850" y="4210055"/>
            <a:chExt cx="76201" cy="36513"/>
          </a:xfrm>
        </p:grpSpPr>
        <p:sp>
          <p:nvSpPr>
            <p:cNvPr id="338" name="Line 720">
              <a:extLst>
                <a:ext uri="{FF2B5EF4-FFF2-40B4-BE49-F238E27FC236}">
                  <a16:creationId xmlns:a16="http://schemas.microsoft.com/office/drawing/2014/main" id="{277D726F-FC4B-6C47-F355-C028A77F7DCC}"/>
                </a:ext>
              </a:extLst>
            </p:cNvPr>
            <p:cNvSpPr>
              <a:spLocks noChangeShapeType="1"/>
            </p:cNvSpPr>
            <p:nvPr/>
          </p:nvSpPr>
          <p:spPr bwMode="auto">
            <a:xfrm>
              <a:off x="5819850" y="4229105"/>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39" name="Freeform 721">
              <a:extLst>
                <a:ext uri="{FF2B5EF4-FFF2-40B4-BE49-F238E27FC236}">
                  <a16:creationId xmlns:a16="http://schemas.microsoft.com/office/drawing/2014/main" id="{1EDA4367-4EC6-1DFF-17BD-56AD249C7402}"/>
                </a:ext>
              </a:extLst>
            </p:cNvPr>
            <p:cNvSpPr>
              <a:spLocks/>
            </p:cNvSpPr>
            <p:nvPr/>
          </p:nvSpPr>
          <p:spPr bwMode="auto">
            <a:xfrm>
              <a:off x="5865888" y="4210055"/>
              <a:ext cx="30163" cy="36513"/>
            </a:xfrm>
            <a:custGeom>
              <a:avLst/>
              <a:gdLst>
                <a:gd name="T0" fmla="*/ 0 w 19"/>
                <a:gd name="T1" fmla="*/ 23 h 23"/>
                <a:gd name="T2" fmla="*/ 19 w 19"/>
                <a:gd name="T3" fmla="*/ 12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6" name="Group 125">
            <a:extLst>
              <a:ext uri="{FF2B5EF4-FFF2-40B4-BE49-F238E27FC236}">
                <a16:creationId xmlns:a16="http://schemas.microsoft.com/office/drawing/2014/main" id="{DE3E5356-C2F5-94BE-4CFF-233F00480229}"/>
              </a:ext>
            </a:extLst>
          </p:cNvPr>
          <p:cNvGrpSpPr/>
          <p:nvPr/>
        </p:nvGrpSpPr>
        <p:grpSpPr>
          <a:xfrm>
            <a:off x="6684362" y="3875557"/>
            <a:ext cx="77789" cy="36513"/>
            <a:chOff x="6024640" y="4256093"/>
            <a:chExt cx="77789" cy="36513"/>
          </a:xfrm>
        </p:grpSpPr>
        <p:sp>
          <p:nvSpPr>
            <p:cNvPr id="336" name="Line 722">
              <a:extLst>
                <a:ext uri="{FF2B5EF4-FFF2-40B4-BE49-F238E27FC236}">
                  <a16:creationId xmlns:a16="http://schemas.microsoft.com/office/drawing/2014/main" id="{796FC5C9-5536-7950-77FA-0B18DACC453A}"/>
                </a:ext>
              </a:extLst>
            </p:cNvPr>
            <p:cNvSpPr>
              <a:spLocks noChangeShapeType="1"/>
            </p:cNvSpPr>
            <p:nvPr/>
          </p:nvSpPr>
          <p:spPr bwMode="auto">
            <a:xfrm>
              <a:off x="6024640" y="4275143"/>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37" name="Freeform 723">
              <a:extLst>
                <a:ext uri="{FF2B5EF4-FFF2-40B4-BE49-F238E27FC236}">
                  <a16:creationId xmlns:a16="http://schemas.microsoft.com/office/drawing/2014/main" id="{BB268246-F668-DA9A-6095-53E61AEBED42}"/>
                </a:ext>
              </a:extLst>
            </p:cNvPr>
            <p:cNvSpPr>
              <a:spLocks/>
            </p:cNvSpPr>
            <p:nvPr/>
          </p:nvSpPr>
          <p:spPr bwMode="auto">
            <a:xfrm>
              <a:off x="6069091" y="4256093"/>
              <a:ext cx="33338" cy="36513"/>
            </a:xfrm>
            <a:custGeom>
              <a:avLst/>
              <a:gdLst>
                <a:gd name="T0" fmla="*/ 0 w 21"/>
                <a:gd name="T1" fmla="*/ 23 h 23"/>
                <a:gd name="T2" fmla="*/ 21 w 21"/>
                <a:gd name="T3" fmla="*/ 12 h 23"/>
                <a:gd name="T4" fmla="*/ 0 w 21"/>
                <a:gd name="T5" fmla="*/ 0 h 23"/>
                <a:gd name="T6" fmla="*/ 0 w 21"/>
                <a:gd name="T7" fmla="*/ 23 h 23"/>
              </a:gdLst>
              <a:ahLst/>
              <a:cxnLst>
                <a:cxn ang="0">
                  <a:pos x="T0" y="T1"/>
                </a:cxn>
                <a:cxn ang="0">
                  <a:pos x="T2" y="T3"/>
                </a:cxn>
                <a:cxn ang="0">
                  <a:pos x="T4" y="T5"/>
                </a:cxn>
                <a:cxn ang="0">
                  <a:pos x="T6" y="T7"/>
                </a:cxn>
              </a:cxnLst>
              <a:rect l="0" t="0" r="r" b="b"/>
              <a:pathLst>
                <a:path w="21" h="23">
                  <a:moveTo>
                    <a:pt x="0" y="23"/>
                  </a:moveTo>
                  <a:lnTo>
                    <a:pt x="21"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7" name="Group 126">
            <a:extLst>
              <a:ext uri="{FF2B5EF4-FFF2-40B4-BE49-F238E27FC236}">
                <a16:creationId xmlns:a16="http://schemas.microsoft.com/office/drawing/2014/main" id="{C6EE2D1C-7DBD-B895-7330-55BD8BFF1DEF}"/>
              </a:ext>
            </a:extLst>
          </p:cNvPr>
          <p:cNvGrpSpPr/>
          <p:nvPr/>
        </p:nvGrpSpPr>
        <p:grpSpPr>
          <a:xfrm>
            <a:off x="6781100" y="3999102"/>
            <a:ext cx="74613" cy="36513"/>
            <a:chOff x="6129417" y="4370393"/>
            <a:chExt cx="74613" cy="36513"/>
          </a:xfrm>
        </p:grpSpPr>
        <p:sp>
          <p:nvSpPr>
            <p:cNvPr id="334" name="Line 724">
              <a:extLst>
                <a:ext uri="{FF2B5EF4-FFF2-40B4-BE49-F238E27FC236}">
                  <a16:creationId xmlns:a16="http://schemas.microsoft.com/office/drawing/2014/main" id="{23FAC993-685C-81A5-EF14-AF91375F0C42}"/>
                </a:ext>
              </a:extLst>
            </p:cNvPr>
            <p:cNvSpPr>
              <a:spLocks noChangeShapeType="1"/>
            </p:cNvSpPr>
            <p:nvPr/>
          </p:nvSpPr>
          <p:spPr bwMode="auto">
            <a:xfrm>
              <a:off x="6129417" y="4387855"/>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35" name="Freeform 725">
              <a:extLst>
                <a:ext uri="{FF2B5EF4-FFF2-40B4-BE49-F238E27FC236}">
                  <a16:creationId xmlns:a16="http://schemas.microsoft.com/office/drawing/2014/main" id="{8D6D3876-F0C8-9A3C-5D29-3F5EACC91F82}"/>
                </a:ext>
              </a:extLst>
            </p:cNvPr>
            <p:cNvSpPr>
              <a:spLocks/>
            </p:cNvSpPr>
            <p:nvPr/>
          </p:nvSpPr>
          <p:spPr bwMode="auto">
            <a:xfrm>
              <a:off x="6172280" y="4370393"/>
              <a:ext cx="31750" cy="36513"/>
            </a:xfrm>
            <a:custGeom>
              <a:avLst/>
              <a:gdLst>
                <a:gd name="T0" fmla="*/ 0 w 20"/>
                <a:gd name="T1" fmla="*/ 23 h 23"/>
                <a:gd name="T2" fmla="*/ 20 w 20"/>
                <a:gd name="T3" fmla="*/ 11 h 23"/>
                <a:gd name="T4" fmla="*/ 0 w 20"/>
                <a:gd name="T5" fmla="*/ 0 h 23"/>
                <a:gd name="T6" fmla="*/ 0 w 20"/>
                <a:gd name="T7" fmla="*/ 23 h 23"/>
              </a:gdLst>
              <a:ahLst/>
              <a:cxnLst>
                <a:cxn ang="0">
                  <a:pos x="T0" y="T1"/>
                </a:cxn>
                <a:cxn ang="0">
                  <a:pos x="T2" y="T3"/>
                </a:cxn>
                <a:cxn ang="0">
                  <a:pos x="T4" y="T5"/>
                </a:cxn>
                <a:cxn ang="0">
                  <a:pos x="T6" y="T7"/>
                </a:cxn>
              </a:cxnLst>
              <a:rect l="0" t="0" r="r" b="b"/>
              <a:pathLst>
                <a:path w="20" h="23">
                  <a:moveTo>
                    <a:pt x="0" y="23"/>
                  </a:moveTo>
                  <a:lnTo>
                    <a:pt x="20" y="11"/>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8" name="Group 127">
            <a:extLst>
              <a:ext uri="{FF2B5EF4-FFF2-40B4-BE49-F238E27FC236}">
                <a16:creationId xmlns:a16="http://schemas.microsoft.com/office/drawing/2014/main" id="{56871342-4979-FE11-D3AF-36A4FB0C9256}"/>
              </a:ext>
            </a:extLst>
          </p:cNvPr>
          <p:cNvGrpSpPr/>
          <p:nvPr/>
        </p:nvGrpSpPr>
        <p:grpSpPr>
          <a:xfrm>
            <a:off x="6988863" y="3997468"/>
            <a:ext cx="76201" cy="36513"/>
            <a:chOff x="6332619" y="4373568"/>
            <a:chExt cx="76201" cy="36513"/>
          </a:xfrm>
        </p:grpSpPr>
        <p:sp>
          <p:nvSpPr>
            <p:cNvPr id="332" name="Line 726">
              <a:extLst>
                <a:ext uri="{FF2B5EF4-FFF2-40B4-BE49-F238E27FC236}">
                  <a16:creationId xmlns:a16="http://schemas.microsoft.com/office/drawing/2014/main" id="{DD94E3E1-8130-180D-351F-A01A930762B6}"/>
                </a:ext>
              </a:extLst>
            </p:cNvPr>
            <p:cNvSpPr>
              <a:spLocks noChangeShapeType="1"/>
            </p:cNvSpPr>
            <p:nvPr/>
          </p:nvSpPr>
          <p:spPr bwMode="auto">
            <a:xfrm>
              <a:off x="6332619" y="4391030"/>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33" name="Freeform 727">
              <a:extLst>
                <a:ext uri="{FF2B5EF4-FFF2-40B4-BE49-F238E27FC236}">
                  <a16:creationId xmlns:a16="http://schemas.microsoft.com/office/drawing/2014/main" id="{999511D8-B76D-5AB7-A7B1-3A980C5BCB37}"/>
                </a:ext>
              </a:extLst>
            </p:cNvPr>
            <p:cNvSpPr>
              <a:spLocks/>
            </p:cNvSpPr>
            <p:nvPr/>
          </p:nvSpPr>
          <p:spPr bwMode="auto">
            <a:xfrm>
              <a:off x="6375482" y="4373568"/>
              <a:ext cx="33338" cy="36513"/>
            </a:xfrm>
            <a:custGeom>
              <a:avLst/>
              <a:gdLst>
                <a:gd name="T0" fmla="*/ 0 w 21"/>
                <a:gd name="T1" fmla="*/ 23 h 23"/>
                <a:gd name="T2" fmla="*/ 21 w 21"/>
                <a:gd name="T3" fmla="*/ 11 h 23"/>
                <a:gd name="T4" fmla="*/ 0 w 21"/>
                <a:gd name="T5" fmla="*/ 0 h 23"/>
                <a:gd name="T6" fmla="*/ 0 w 21"/>
                <a:gd name="T7" fmla="*/ 23 h 23"/>
              </a:gdLst>
              <a:ahLst/>
              <a:cxnLst>
                <a:cxn ang="0">
                  <a:pos x="T0" y="T1"/>
                </a:cxn>
                <a:cxn ang="0">
                  <a:pos x="T2" y="T3"/>
                </a:cxn>
                <a:cxn ang="0">
                  <a:pos x="T4" y="T5"/>
                </a:cxn>
                <a:cxn ang="0">
                  <a:pos x="T6" y="T7"/>
                </a:cxn>
              </a:cxnLst>
              <a:rect l="0" t="0" r="r" b="b"/>
              <a:pathLst>
                <a:path w="21" h="23">
                  <a:moveTo>
                    <a:pt x="0" y="23"/>
                  </a:moveTo>
                  <a:lnTo>
                    <a:pt x="21" y="11"/>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29" name="Group 128">
            <a:extLst>
              <a:ext uri="{FF2B5EF4-FFF2-40B4-BE49-F238E27FC236}">
                <a16:creationId xmlns:a16="http://schemas.microsoft.com/office/drawing/2014/main" id="{596CC9FB-DCE2-23BE-9B77-D4B75F8FC916}"/>
              </a:ext>
            </a:extLst>
          </p:cNvPr>
          <p:cNvGrpSpPr/>
          <p:nvPr/>
        </p:nvGrpSpPr>
        <p:grpSpPr>
          <a:xfrm>
            <a:off x="7095227" y="3975495"/>
            <a:ext cx="77788" cy="36513"/>
            <a:chOff x="6435808" y="4354518"/>
            <a:chExt cx="77788" cy="36513"/>
          </a:xfrm>
        </p:grpSpPr>
        <p:sp>
          <p:nvSpPr>
            <p:cNvPr id="330" name="Line 728">
              <a:extLst>
                <a:ext uri="{FF2B5EF4-FFF2-40B4-BE49-F238E27FC236}">
                  <a16:creationId xmlns:a16="http://schemas.microsoft.com/office/drawing/2014/main" id="{FD5064A5-69F3-9833-8DF8-CFEC0AA2716C}"/>
                </a:ext>
              </a:extLst>
            </p:cNvPr>
            <p:cNvSpPr>
              <a:spLocks noChangeShapeType="1"/>
            </p:cNvSpPr>
            <p:nvPr/>
          </p:nvSpPr>
          <p:spPr bwMode="auto">
            <a:xfrm>
              <a:off x="6435808" y="4373568"/>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31" name="Freeform 729">
              <a:extLst>
                <a:ext uri="{FF2B5EF4-FFF2-40B4-BE49-F238E27FC236}">
                  <a16:creationId xmlns:a16="http://schemas.microsoft.com/office/drawing/2014/main" id="{1B8E5BC7-2E10-C8E1-349E-FAC11EF2D62B}"/>
                </a:ext>
              </a:extLst>
            </p:cNvPr>
            <p:cNvSpPr>
              <a:spLocks/>
            </p:cNvSpPr>
            <p:nvPr/>
          </p:nvSpPr>
          <p:spPr bwMode="auto">
            <a:xfrm>
              <a:off x="6478671" y="4354518"/>
              <a:ext cx="34925" cy="36513"/>
            </a:xfrm>
            <a:custGeom>
              <a:avLst/>
              <a:gdLst>
                <a:gd name="T0" fmla="*/ 0 w 22"/>
                <a:gd name="T1" fmla="*/ 23 h 23"/>
                <a:gd name="T2" fmla="*/ 22 w 22"/>
                <a:gd name="T3" fmla="*/ 12 h 23"/>
                <a:gd name="T4" fmla="*/ 0 w 22"/>
                <a:gd name="T5" fmla="*/ 0 h 23"/>
                <a:gd name="T6" fmla="*/ 0 w 22"/>
                <a:gd name="T7" fmla="*/ 23 h 23"/>
              </a:gdLst>
              <a:ahLst/>
              <a:cxnLst>
                <a:cxn ang="0">
                  <a:pos x="T0" y="T1"/>
                </a:cxn>
                <a:cxn ang="0">
                  <a:pos x="T2" y="T3"/>
                </a:cxn>
                <a:cxn ang="0">
                  <a:pos x="T4" y="T5"/>
                </a:cxn>
                <a:cxn ang="0">
                  <a:pos x="T6" y="T7"/>
                </a:cxn>
              </a:cxnLst>
              <a:rect l="0" t="0" r="r" b="b"/>
              <a:pathLst>
                <a:path w="22" h="23">
                  <a:moveTo>
                    <a:pt x="0" y="23"/>
                  </a:moveTo>
                  <a:lnTo>
                    <a:pt x="22"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0" name="Group 129">
            <a:extLst>
              <a:ext uri="{FF2B5EF4-FFF2-40B4-BE49-F238E27FC236}">
                <a16:creationId xmlns:a16="http://schemas.microsoft.com/office/drawing/2014/main" id="{FBDA0B88-4941-3234-5921-065EBE9E0E67}"/>
              </a:ext>
            </a:extLst>
          </p:cNvPr>
          <p:cNvGrpSpPr/>
          <p:nvPr/>
        </p:nvGrpSpPr>
        <p:grpSpPr>
          <a:xfrm>
            <a:off x="7291437" y="4073075"/>
            <a:ext cx="73026" cy="36513"/>
            <a:chOff x="6639011" y="4449768"/>
            <a:chExt cx="73026" cy="36513"/>
          </a:xfrm>
        </p:grpSpPr>
        <p:sp>
          <p:nvSpPr>
            <p:cNvPr id="328" name="Line 730">
              <a:extLst>
                <a:ext uri="{FF2B5EF4-FFF2-40B4-BE49-F238E27FC236}">
                  <a16:creationId xmlns:a16="http://schemas.microsoft.com/office/drawing/2014/main" id="{85075311-310D-E202-FB85-E3B8F5013C97}"/>
                </a:ext>
              </a:extLst>
            </p:cNvPr>
            <p:cNvSpPr>
              <a:spLocks noChangeShapeType="1"/>
            </p:cNvSpPr>
            <p:nvPr/>
          </p:nvSpPr>
          <p:spPr bwMode="auto">
            <a:xfrm>
              <a:off x="6639011" y="4467231"/>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29" name="Freeform 731">
              <a:extLst>
                <a:ext uri="{FF2B5EF4-FFF2-40B4-BE49-F238E27FC236}">
                  <a16:creationId xmlns:a16="http://schemas.microsoft.com/office/drawing/2014/main" id="{9CEA0D87-0316-51DC-11A4-B80223EF17CB}"/>
                </a:ext>
              </a:extLst>
            </p:cNvPr>
            <p:cNvSpPr>
              <a:spLocks/>
            </p:cNvSpPr>
            <p:nvPr/>
          </p:nvSpPr>
          <p:spPr bwMode="auto">
            <a:xfrm>
              <a:off x="6681874" y="4449768"/>
              <a:ext cx="30163" cy="36513"/>
            </a:xfrm>
            <a:custGeom>
              <a:avLst/>
              <a:gdLst>
                <a:gd name="T0" fmla="*/ 0 w 19"/>
                <a:gd name="T1" fmla="*/ 23 h 23"/>
                <a:gd name="T2" fmla="*/ 19 w 19"/>
                <a:gd name="T3" fmla="*/ 11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1"/>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1" name="Group 130">
            <a:extLst>
              <a:ext uri="{FF2B5EF4-FFF2-40B4-BE49-F238E27FC236}">
                <a16:creationId xmlns:a16="http://schemas.microsoft.com/office/drawing/2014/main" id="{C61CAFCE-00A2-535E-5118-8B4695688BE3}"/>
              </a:ext>
            </a:extLst>
          </p:cNvPr>
          <p:cNvGrpSpPr/>
          <p:nvPr/>
        </p:nvGrpSpPr>
        <p:grpSpPr>
          <a:xfrm>
            <a:off x="7501128" y="4069572"/>
            <a:ext cx="74613" cy="36513"/>
            <a:chOff x="6840626" y="4449768"/>
            <a:chExt cx="74613" cy="36513"/>
          </a:xfrm>
        </p:grpSpPr>
        <p:sp>
          <p:nvSpPr>
            <p:cNvPr id="326" name="Line 732">
              <a:extLst>
                <a:ext uri="{FF2B5EF4-FFF2-40B4-BE49-F238E27FC236}">
                  <a16:creationId xmlns:a16="http://schemas.microsoft.com/office/drawing/2014/main" id="{C53DEA2A-ED65-7197-8C18-FD1B79BCCD37}"/>
                </a:ext>
              </a:extLst>
            </p:cNvPr>
            <p:cNvSpPr>
              <a:spLocks noChangeShapeType="1"/>
            </p:cNvSpPr>
            <p:nvPr/>
          </p:nvSpPr>
          <p:spPr bwMode="auto">
            <a:xfrm>
              <a:off x="6840626" y="4467231"/>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27" name="Freeform 733">
              <a:extLst>
                <a:ext uri="{FF2B5EF4-FFF2-40B4-BE49-F238E27FC236}">
                  <a16:creationId xmlns:a16="http://schemas.microsoft.com/office/drawing/2014/main" id="{55475B76-5564-84F1-918E-FA2D6399FD9C}"/>
                </a:ext>
              </a:extLst>
            </p:cNvPr>
            <p:cNvSpPr>
              <a:spLocks/>
            </p:cNvSpPr>
            <p:nvPr/>
          </p:nvSpPr>
          <p:spPr bwMode="auto">
            <a:xfrm>
              <a:off x="6883489" y="4449768"/>
              <a:ext cx="31750" cy="36513"/>
            </a:xfrm>
            <a:custGeom>
              <a:avLst/>
              <a:gdLst>
                <a:gd name="T0" fmla="*/ 0 w 20"/>
                <a:gd name="T1" fmla="*/ 23 h 23"/>
                <a:gd name="T2" fmla="*/ 20 w 20"/>
                <a:gd name="T3" fmla="*/ 11 h 23"/>
                <a:gd name="T4" fmla="*/ 0 w 20"/>
                <a:gd name="T5" fmla="*/ 0 h 23"/>
                <a:gd name="T6" fmla="*/ 0 w 20"/>
                <a:gd name="T7" fmla="*/ 23 h 23"/>
              </a:gdLst>
              <a:ahLst/>
              <a:cxnLst>
                <a:cxn ang="0">
                  <a:pos x="T0" y="T1"/>
                </a:cxn>
                <a:cxn ang="0">
                  <a:pos x="T2" y="T3"/>
                </a:cxn>
                <a:cxn ang="0">
                  <a:pos x="T4" y="T5"/>
                </a:cxn>
                <a:cxn ang="0">
                  <a:pos x="T6" y="T7"/>
                </a:cxn>
              </a:cxnLst>
              <a:rect l="0" t="0" r="r" b="b"/>
              <a:pathLst>
                <a:path w="20" h="23">
                  <a:moveTo>
                    <a:pt x="0" y="23"/>
                  </a:moveTo>
                  <a:lnTo>
                    <a:pt x="20" y="11"/>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2" name="Group 131">
            <a:extLst>
              <a:ext uri="{FF2B5EF4-FFF2-40B4-BE49-F238E27FC236}">
                <a16:creationId xmlns:a16="http://schemas.microsoft.com/office/drawing/2014/main" id="{16272A84-1C86-98B5-03C2-ABE5B561E48A}"/>
              </a:ext>
            </a:extLst>
          </p:cNvPr>
          <p:cNvGrpSpPr/>
          <p:nvPr/>
        </p:nvGrpSpPr>
        <p:grpSpPr>
          <a:xfrm>
            <a:off x="7595020" y="4129656"/>
            <a:ext cx="74613" cy="33338"/>
            <a:chOff x="6945402" y="4502156"/>
            <a:chExt cx="74613" cy="33338"/>
          </a:xfrm>
        </p:grpSpPr>
        <p:sp>
          <p:nvSpPr>
            <p:cNvPr id="324" name="Line 734">
              <a:extLst>
                <a:ext uri="{FF2B5EF4-FFF2-40B4-BE49-F238E27FC236}">
                  <a16:creationId xmlns:a16="http://schemas.microsoft.com/office/drawing/2014/main" id="{F65CCAAA-DBD9-D9EB-A632-0795A3BFCFD3}"/>
                </a:ext>
              </a:extLst>
            </p:cNvPr>
            <p:cNvSpPr>
              <a:spLocks noChangeShapeType="1"/>
            </p:cNvSpPr>
            <p:nvPr/>
          </p:nvSpPr>
          <p:spPr bwMode="auto">
            <a:xfrm>
              <a:off x="6945402" y="4516443"/>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25" name="Freeform 735">
              <a:extLst>
                <a:ext uri="{FF2B5EF4-FFF2-40B4-BE49-F238E27FC236}">
                  <a16:creationId xmlns:a16="http://schemas.microsoft.com/office/drawing/2014/main" id="{D0BE9550-7DC7-0AE3-23C8-A84AC6A267C0}"/>
                </a:ext>
              </a:extLst>
            </p:cNvPr>
            <p:cNvSpPr>
              <a:spLocks/>
            </p:cNvSpPr>
            <p:nvPr/>
          </p:nvSpPr>
          <p:spPr bwMode="auto">
            <a:xfrm>
              <a:off x="6988265" y="4502156"/>
              <a:ext cx="31750" cy="33338"/>
            </a:xfrm>
            <a:custGeom>
              <a:avLst/>
              <a:gdLst>
                <a:gd name="T0" fmla="*/ 0 w 20"/>
                <a:gd name="T1" fmla="*/ 21 h 21"/>
                <a:gd name="T2" fmla="*/ 20 w 20"/>
                <a:gd name="T3" fmla="*/ 9 h 21"/>
                <a:gd name="T4" fmla="*/ 0 w 20"/>
                <a:gd name="T5" fmla="*/ 0 h 21"/>
                <a:gd name="T6" fmla="*/ 0 w 20"/>
                <a:gd name="T7" fmla="*/ 21 h 21"/>
              </a:gdLst>
              <a:ahLst/>
              <a:cxnLst>
                <a:cxn ang="0">
                  <a:pos x="T0" y="T1"/>
                </a:cxn>
                <a:cxn ang="0">
                  <a:pos x="T2" y="T3"/>
                </a:cxn>
                <a:cxn ang="0">
                  <a:pos x="T4" y="T5"/>
                </a:cxn>
                <a:cxn ang="0">
                  <a:pos x="T6" y="T7"/>
                </a:cxn>
              </a:cxnLst>
              <a:rect l="0" t="0" r="r" b="b"/>
              <a:pathLst>
                <a:path w="20" h="21">
                  <a:moveTo>
                    <a:pt x="0" y="21"/>
                  </a:moveTo>
                  <a:lnTo>
                    <a:pt x="20" y="9"/>
                  </a:lnTo>
                  <a:lnTo>
                    <a:pt x="0"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3" name="Group 132">
            <a:extLst>
              <a:ext uri="{FF2B5EF4-FFF2-40B4-BE49-F238E27FC236}">
                <a16:creationId xmlns:a16="http://schemas.microsoft.com/office/drawing/2014/main" id="{473871F1-82FF-1857-5FC9-F6C0294BE854}"/>
              </a:ext>
            </a:extLst>
          </p:cNvPr>
          <p:cNvGrpSpPr/>
          <p:nvPr/>
        </p:nvGrpSpPr>
        <p:grpSpPr>
          <a:xfrm>
            <a:off x="7700588" y="4144060"/>
            <a:ext cx="73027" cy="36513"/>
            <a:chOff x="7047003" y="4508506"/>
            <a:chExt cx="73027" cy="36513"/>
          </a:xfrm>
        </p:grpSpPr>
        <p:sp>
          <p:nvSpPr>
            <p:cNvPr id="322" name="Line 736">
              <a:extLst>
                <a:ext uri="{FF2B5EF4-FFF2-40B4-BE49-F238E27FC236}">
                  <a16:creationId xmlns:a16="http://schemas.microsoft.com/office/drawing/2014/main" id="{286F40A4-77D0-3BE4-FAF6-ADE52C0C9BDA}"/>
                </a:ext>
              </a:extLst>
            </p:cNvPr>
            <p:cNvSpPr>
              <a:spLocks noChangeShapeType="1"/>
            </p:cNvSpPr>
            <p:nvPr/>
          </p:nvSpPr>
          <p:spPr bwMode="auto">
            <a:xfrm>
              <a:off x="7047003" y="4525968"/>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23" name="Freeform 737">
              <a:extLst>
                <a:ext uri="{FF2B5EF4-FFF2-40B4-BE49-F238E27FC236}">
                  <a16:creationId xmlns:a16="http://schemas.microsoft.com/office/drawing/2014/main" id="{C3A436BC-1585-A93D-1717-1BA8E6AF68A0}"/>
                </a:ext>
              </a:extLst>
            </p:cNvPr>
            <p:cNvSpPr>
              <a:spLocks/>
            </p:cNvSpPr>
            <p:nvPr/>
          </p:nvSpPr>
          <p:spPr bwMode="auto">
            <a:xfrm>
              <a:off x="7089867" y="4508506"/>
              <a:ext cx="30163" cy="36513"/>
            </a:xfrm>
            <a:custGeom>
              <a:avLst/>
              <a:gdLst>
                <a:gd name="T0" fmla="*/ 0 w 19"/>
                <a:gd name="T1" fmla="*/ 23 h 23"/>
                <a:gd name="T2" fmla="*/ 19 w 19"/>
                <a:gd name="T3" fmla="*/ 11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1"/>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4" name="Group 133">
            <a:extLst>
              <a:ext uri="{FF2B5EF4-FFF2-40B4-BE49-F238E27FC236}">
                <a16:creationId xmlns:a16="http://schemas.microsoft.com/office/drawing/2014/main" id="{FB80B354-CA8B-6461-EEC5-8E41CEBD2541}"/>
              </a:ext>
            </a:extLst>
          </p:cNvPr>
          <p:cNvGrpSpPr/>
          <p:nvPr/>
        </p:nvGrpSpPr>
        <p:grpSpPr>
          <a:xfrm>
            <a:off x="7808072" y="4094628"/>
            <a:ext cx="76201" cy="38100"/>
            <a:chOff x="7151780" y="4470406"/>
            <a:chExt cx="76201" cy="38100"/>
          </a:xfrm>
        </p:grpSpPr>
        <p:sp>
          <p:nvSpPr>
            <p:cNvPr id="320" name="Line 738">
              <a:extLst>
                <a:ext uri="{FF2B5EF4-FFF2-40B4-BE49-F238E27FC236}">
                  <a16:creationId xmlns:a16="http://schemas.microsoft.com/office/drawing/2014/main" id="{63542FD6-EC6A-9C4F-37F6-6FDCB04815D6}"/>
                </a:ext>
              </a:extLst>
            </p:cNvPr>
            <p:cNvSpPr>
              <a:spLocks noChangeShapeType="1"/>
            </p:cNvSpPr>
            <p:nvPr/>
          </p:nvSpPr>
          <p:spPr bwMode="auto">
            <a:xfrm>
              <a:off x="7151780" y="4489456"/>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21" name="Freeform 739">
              <a:extLst>
                <a:ext uri="{FF2B5EF4-FFF2-40B4-BE49-F238E27FC236}">
                  <a16:creationId xmlns:a16="http://schemas.microsoft.com/office/drawing/2014/main" id="{CEC77F40-C630-230F-ED6F-4B6BFFDE7706}"/>
                </a:ext>
              </a:extLst>
            </p:cNvPr>
            <p:cNvSpPr>
              <a:spLocks/>
            </p:cNvSpPr>
            <p:nvPr/>
          </p:nvSpPr>
          <p:spPr bwMode="auto">
            <a:xfrm>
              <a:off x="7194643" y="4470406"/>
              <a:ext cx="33338" cy="38100"/>
            </a:xfrm>
            <a:custGeom>
              <a:avLst/>
              <a:gdLst>
                <a:gd name="T0" fmla="*/ 0 w 21"/>
                <a:gd name="T1" fmla="*/ 24 h 24"/>
                <a:gd name="T2" fmla="*/ 21 w 21"/>
                <a:gd name="T3" fmla="*/ 12 h 24"/>
                <a:gd name="T4" fmla="*/ 0 w 21"/>
                <a:gd name="T5" fmla="*/ 0 h 24"/>
                <a:gd name="T6" fmla="*/ 0 w 21"/>
                <a:gd name="T7" fmla="*/ 24 h 24"/>
              </a:gdLst>
              <a:ahLst/>
              <a:cxnLst>
                <a:cxn ang="0">
                  <a:pos x="T0" y="T1"/>
                </a:cxn>
                <a:cxn ang="0">
                  <a:pos x="T2" y="T3"/>
                </a:cxn>
                <a:cxn ang="0">
                  <a:pos x="T4" y="T5"/>
                </a:cxn>
                <a:cxn ang="0">
                  <a:pos x="T6" y="T7"/>
                </a:cxn>
              </a:cxnLst>
              <a:rect l="0" t="0" r="r" b="b"/>
              <a:pathLst>
                <a:path w="21" h="24">
                  <a:moveTo>
                    <a:pt x="0" y="24"/>
                  </a:moveTo>
                  <a:lnTo>
                    <a:pt x="21" y="12"/>
                  </a:lnTo>
                  <a:lnTo>
                    <a:pt x="0"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5" name="Group 134">
            <a:extLst>
              <a:ext uri="{FF2B5EF4-FFF2-40B4-BE49-F238E27FC236}">
                <a16:creationId xmlns:a16="http://schemas.microsoft.com/office/drawing/2014/main" id="{AD700055-2417-84CA-80A1-651E64D00B15}"/>
              </a:ext>
            </a:extLst>
          </p:cNvPr>
          <p:cNvGrpSpPr/>
          <p:nvPr/>
        </p:nvGrpSpPr>
        <p:grpSpPr>
          <a:xfrm>
            <a:off x="8005973" y="4156798"/>
            <a:ext cx="74613" cy="36513"/>
            <a:chOff x="7350220" y="4522793"/>
            <a:chExt cx="74613" cy="36513"/>
          </a:xfrm>
        </p:grpSpPr>
        <p:sp>
          <p:nvSpPr>
            <p:cNvPr id="318" name="Line 740">
              <a:extLst>
                <a:ext uri="{FF2B5EF4-FFF2-40B4-BE49-F238E27FC236}">
                  <a16:creationId xmlns:a16="http://schemas.microsoft.com/office/drawing/2014/main" id="{E6946ABA-8A22-DF61-A6DD-6A618E2017FB}"/>
                </a:ext>
              </a:extLst>
            </p:cNvPr>
            <p:cNvSpPr>
              <a:spLocks noChangeShapeType="1"/>
            </p:cNvSpPr>
            <p:nvPr/>
          </p:nvSpPr>
          <p:spPr bwMode="auto">
            <a:xfrm>
              <a:off x="7350220" y="4541843"/>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9" name="Freeform 741">
              <a:extLst>
                <a:ext uri="{FF2B5EF4-FFF2-40B4-BE49-F238E27FC236}">
                  <a16:creationId xmlns:a16="http://schemas.microsoft.com/office/drawing/2014/main" id="{1EDE9114-8678-826D-E998-E15095AF31AE}"/>
                </a:ext>
              </a:extLst>
            </p:cNvPr>
            <p:cNvSpPr>
              <a:spLocks/>
            </p:cNvSpPr>
            <p:nvPr/>
          </p:nvSpPr>
          <p:spPr bwMode="auto">
            <a:xfrm>
              <a:off x="7393083" y="4522793"/>
              <a:ext cx="31750" cy="36513"/>
            </a:xfrm>
            <a:custGeom>
              <a:avLst/>
              <a:gdLst>
                <a:gd name="T0" fmla="*/ 0 w 20"/>
                <a:gd name="T1" fmla="*/ 23 h 23"/>
                <a:gd name="T2" fmla="*/ 20 w 20"/>
                <a:gd name="T3" fmla="*/ 12 h 23"/>
                <a:gd name="T4" fmla="*/ 0 w 20"/>
                <a:gd name="T5" fmla="*/ 0 h 23"/>
                <a:gd name="T6" fmla="*/ 0 w 20"/>
                <a:gd name="T7" fmla="*/ 23 h 23"/>
              </a:gdLst>
              <a:ahLst/>
              <a:cxnLst>
                <a:cxn ang="0">
                  <a:pos x="T0" y="T1"/>
                </a:cxn>
                <a:cxn ang="0">
                  <a:pos x="T2" y="T3"/>
                </a:cxn>
                <a:cxn ang="0">
                  <a:pos x="T4" y="T5"/>
                </a:cxn>
                <a:cxn ang="0">
                  <a:pos x="T6" y="T7"/>
                </a:cxn>
              </a:cxnLst>
              <a:rect l="0" t="0" r="r" b="b"/>
              <a:pathLst>
                <a:path w="20" h="23">
                  <a:moveTo>
                    <a:pt x="0" y="23"/>
                  </a:moveTo>
                  <a:lnTo>
                    <a:pt x="20"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6" name="Group 135">
            <a:extLst>
              <a:ext uri="{FF2B5EF4-FFF2-40B4-BE49-F238E27FC236}">
                <a16:creationId xmlns:a16="http://schemas.microsoft.com/office/drawing/2014/main" id="{EB0B8323-5259-93F8-687E-9A621F004FDA}"/>
              </a:ext>
            </a:extLst>
          </p:cNvPr>
          <p:cNvGrpSpPr/>
          <p:nvPr/>
        </p:nvGrpSpPr>
        <p:grpSpPr>
          <a:xfrm>
            <a:off x="8111019" y="4115995"/>
            <a:ext cx="76201" cy="33338"/>
            <a:chOff x="7454996" y="4492631"/>
            <a:chExt cx="76201" cy="33338"/>
          </a:xfrm>
        </p:grpSpPr>
        <p:sp>
          <p:nvSpPr>
            <p:cNvPr id="316" name="Line 742">
              <a:extLst>
                <a:ext uri="{FF2B5EF4-FFF2-40B4-BE49-F238E27FC236}">
                  <a16:creationId xmlns:a16="http://schemas.microsoft.com/office/drawing/2014/main" id="{9333628B-5CE6-5AA9-03E8-FA37BE470F7B}"/>
                </a:ext>
              </a:extLst>
            </p:cNvPr>
            <p:cNvSpPr>
              <a:spLocks noChangeShapeType="1"/>
            </p:cNvSpPr>
            <p:nvPr/>
          </p:nvSpPr>
          <p:spPr bwMode="auto">
            <a:xfrm>
              <a:off x="7454996" y="4510093"/>
              <a:ext cx="523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7" name="Freeform 743">
              <a:extLst>
                <a:ext uri="{FF2B5EF4-FFF2-40B4-BE49-F238E27FC236}">
                  <a16:creationId xmlns:a16="http://schemas.microsoft.com/office/drawing/2014/main" id="{389DB1F4-3D90-91EE-32E1-7860C5D0AF83}"/>
                </a:ext>
              </a:extLst>
            </p:cNvPr>
            <p:cNvSpPr>
              <a:spLocks/>
            </p:cNvSpPr>
            <p:nvPr/>
          </p:nvSpPr>
          <p:spPr bwMode="auto">
            <a:xfrm>
              <a:off x="7501034" y="4492631"/>
              <a:ext cx="30163" cy="33338"/>
            </a:xfrm>
            <a:custGeom>
              <a:avLst/>
              <a:gdLst>
                <a:gd name="T0" fmla="*/ 0 w 19"/>
                <a:gd name="T1" fmla="*/ 21 h 21"/>
                <a:gd name="T2" fmla="*/ 19 w 19"/>
                <a:gd name="T3" fmla="*/ 11 h 21"/>
                <a:gd name="T4" fmla="*/ 0 w 19"/>
                <a:gd name="T5" fmla="*/ 0 h 21"/>
                <a:gd name="T6" fmla="*/ 0 w 19"/>
                <a:gd name="T7" fmla="*/ 21 h 21"/>
              </a:gdLst>
              <a:ahLst/>
              <a:cxnLst>
                <a:cxn ang="0">
                  <a:pos x="T0" y="T1"/>
                </a:cxn>
                <a:cxn ang="0">
                  <a:pos x="T2" y="T3"/>
                </a:cxn>
                <a:cxn ang="0">
                  <a:pos x="T4" y="T5"/>
                </a:cxn>
                <a:cxn ang="0">
                  <a:pos x="T6" y="T7"/>
                </a:cxn>
              </a:cxnLst>
              <a:rect l="0" t="0" r="r" b="b"/>
              <a:pathLst>
                <a:path w="19" h="21">
                  <a:moveTo>
                    <a:pt x="0" y="21"/>
                  </a:moveTo>
                  <a:lnTo>
                    <a:pt x="19" y="11"/>
                  </a:lnTo>
                  <a:lnTo>
                    <a:pt x="0"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7" name="Group 136">
            <a:extLst>
              <a:ext uri="{FF2B5EF4-FFF2-40B4-BE49-F238E27FC236}">
                <a16:creationId xmlns:a16="http://schemas.microsoft.com/office/drawing/2014/main" id="{8CF4A35A-1639-0A37-9F22-1D8E3C2C0CB4}"/>
              </a:ext>
            </a:extLst>
          </p:cNvPr>
          <p:cNvGrpSpPr/>
          <p:nvPr/>
        </p:nvGrpSpPr>
        <p:grpSpPr>
          <a:xfrm>
            <a:off x="8308724" y="4200300"/>
            <a:ext cx="77788" cy="36513"/>
            <a:chOff x="7656611" y="4565656"/>
            <a:chExt cx="77788" cy="36513"/>
          </a:xfrm>
        </p:grpSpPr>
        <p:sp>
          <p:nvSpPr>
            <p:cNvPr id="314" name="Line 744">
              <a:extLst>
                <a:ext uri="{FF2B5EF4-FFF2-40B4-BE49-F238E27FC236}">
                  <a16:creationId xmlns:a16="http://schemas.microsoft.com/office/drawing/2014/main" id="{B75AACD7-D825-0C99-B705-3E944EF2DDD5}"/>
                </a:ext>
              </a:extLst>
            </p:cNvPr>
            <p:cNvSpPr>
              <a:spLocks noChangeShapeType="1"/>
            </p:cNvSpPr>
            <p:nvPr/>
          </p:nvSpPr>
          <p:spPr bwMode="auto">
            <a:xfrm>
              <a:off x="7656611" y="4584706"/>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5" name="Freeform 745">
              <a:extLst>
                <a:ext uri="{FF2B5EF4-FFF2-40B4-BE49-F238E27FC236}">
                  <a16:creationId xmlns:a16="http://schemas.microsoft.com/office/drawing/2014/main" id="{180BC27E-E322-ED7A-AF99-B2F06ECFAA74}"/>
                </a:ext>
              </a:extLst>
            </p:cNvPr>
            <p:cNvSpPr>
              <a:spLocks/>
            </p:cNvSpPr>
            <p:nvPr/>
          </p:nvSpPr>
          <p:spPr bwMode="auto">
            <a:xfrm>
              <a:off x="7699474" y="4565656"/>
              <a:ext cx="34925" cy="36513"/>
            </a:xfrm>
            <a:custGeom>
              <a:avLst/>
              <a:gdLst>
                <a:gd name="T0" fmla="*/ 0 w 22"/>
                <a:gd name="T1" fmla="*/ 23 h 23"/>
                <a:gd name="T2" fmla="*/ 22 w 22"/>
                <a:gd name="T3" fmla="*/ 12 h 23"/>
                <a:gd name="T4" fmla="*/ 0 w 22"/>
                <a:gd name="T5" fmla="*/ 0 h 23"/>
                <a:gd name="T6" fmla="*/ 0 w 22"/>
                <a:gd name="T7" fmla="*/ 23 h 23"/>
              </a:gdLst>
              <a:ahLst/>
              <a:cxnLst>
                <a:cxn ang="0">
                  <a:pos x="T0" y="T1"/>
                </a:cxn>
                <a:cxn ang="0">
                  <a:pos x="T2" y="T3"/>
                </a:cxn>
                <a:cxn ang="0">
                  <a:pos x="T4" y="T5"/>
                </a:cxn>
                <a:cxn ang="0">
                  <a:pos x="T6" y="T7"/>
                </a:cxn>
              </a:cxnLst>
              <a:rect l="0" t="0" r="r" b="b"/>
              <a:pathLst>
                <a:path w="22" h="23">
                  <a:moveTo>
                    <a:pt x="0" y="23"/>
                  </a:moveTo>
                  <a:lnTo>
                    <a:pt x="22"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8" name="Group 137">
            <a:extLst>
              <a:ext uri="{FF2B5EF4-FFF2-40B4-BE49-F238E27FC236}">
                <a16:creationId xmlns:a16="http://schemas.microsoft.com/office/drawing/2014/main" id="{14D14A9B-64A6-6437-712C-6B92C9F9E358}"/>
              </a:ext>
            </a:extLst>
          </p:cNvPr>
          <p:cNvGrpSpPr/>
          <p:nvPr/>
        </p:nvGrpSpPr>
        <p:grpSpPr>
          <a:xfrm>
            <a:off x="8415330" y="4199613"/>
            <a:ext cx="76201" cy="36513"/>
            <a:chOff x="7761388" y="4568831"/>
            <a:chExt cx="76201" cy="36513"/>
          </a:xfrm>
        </p:grpSpPr>
        <p:sp>
          <p:nvSpPr>
            <p:cNvPr id="312" name="Line 746">
              <a:extLst>
                <a:ext uri="{FF2B5EF4-FFF2-40B4-BE49-F238E27FC236}">
                  <a16:creationId xmlns:a16="http://schemas.microsoft.com/office/drawing/2014/main" id="{1046F91D-B2BD-8B51-7DB9-76D652B11510}"/>
                </a:ext>
              </a:extLst>
            </p:cNvPr>
            <p:cNvSpPr>
              <a:spLocks noChangeShapeType="1"/>
            </p:cNvSpPr>
            <p:nvPr/>
          </p:nvSpPr>
          <p:spPr bwMode="auto">
            <a:xfrm>
              <a:off x="7761388" y="4587881"/>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3" name="Freeform 747">
              <a:extLst>
                <a:ext uri="{FF2B5EF4-FFF2-40B4-BE49-F238E27FC236}">
                  <a16:creationId xmlns:a16="http://schemas.microsoft.com/office/drawing/2014/main" id="{7C9317A3-EC5E-F406-4856-518006F22FB1}"/>
                </a:ext>
              </a:extLst>
            </p:cNvPr>
            <p:cNvSpPr>
              <a:spLocks/>
            </p:cNvSpPr>
            <p:nvPr/>
          </p:nvSpPr>
          <p:spPr bwMode="auto">
            <a:xfrm>
              <a:off x="7807426" y="4568831"/>
              <a:ext cx="30163" cy="36513"/>
            </a:xfrm>
            <a:custGeom>
              <a:avLst/>
              <a:gdLst>
                <a:gd name="T0" fmla="*/ 0 w 19"/>
                <a:gd name="T1" fmla="*/ 23 h 23"/>
                <a:gd name="T2" fmla="*/ 19 w 19"/>
                <a:gd name="T3" fmla="*/ 12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9" name="Group 138">
            <a:extLst>
              <a:ext uri="{FF2B5EF4-FFF2-40B4-BE49-F238E27FC236}">
                <a16:creationId xmlns:a16="http://schemas.microsoft.com/office/drawing/2014/main" id="{2ABABFC8-EB74-BC3E-64E9-A3811092227B}"/>
              </a:ext>
            </a:extLst>
          </p:cNvPr>
          <p:cNvGrpSpPr/>
          <p:nvPr/>
        </p:nvGrpSpPr>
        <p:grpSpPr>
          <a:xfrm>
            <a:off x="8510616" y="4208865"/>
            <a:ext cx="76201" cy="36513"/>
            <a:chOff x="7862989" y="4581531"/>
            <a:chExt cx="76201" cy="36513"/>
          </a:xfrm>
        </p:grpSpPr>
        <p:sp>
          <p:nvSpPr>
            <p:cNvPr id="310" name="Line 748">
              <a:extLst>
                <a:ext uri="{FF2B5EF4-FFF2-40B4-BE49-F238E27FC236}">
                  <a16:creationId xmlns:a16="http://schemas.microsoft.com/office/drawing/2014/main" id="{A2632CBA-60E5-C379-12C3-E71F18BBCEC9}"/>
                </a:ext>
              </a:extLst>
            </p:cNvPr>
            <p:cNvSpPr>
              <a:spLocks noChangeShapeType="1"/>
            </p:cNvSpPr>
            <p:nvPr/>
          </p:nvSpPr>
          <p:spPr bwMode="auto">
            <a:xfrm>
              <a:off x="7862989" y="4600581"/>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1" name="Freeform 749">
              <a:extLst>
                <a:ext uri="{FF2B5EF4-FFF2-40B4-BE49-F238E27FC236}">
                  <a16:creationId xmlns:a16="http://schemas.microsoft.com/office/drawing/2014/main" id="{3228928E-638C-061E-5CB5-9E48CDDB9EFC}"/>
                </a:ext>
              </a:extLst>
            </p:cNvPr>
            <p:cNvSpPr>
              <a:spLocks/>
            </p:cNvSpPr>
            <p:nvPr/>
          </p:nvSpPr>
          <p:spPr bwMode="auto">
            <a:xfrm>
              <a:off x="7905852" y="4581531"/>
              <a:ext cx="33338" cy="36513"/>
            </a:xfrm>
            <a:custGeom>
              <a:avLst/>
              <a:gdLst>
                <a:gd name="T0" fmla="*/ 0 w 21"/>
                <a:gd name="T1" fmla="*/ 23 h 23"/>
                <a:gd name="T2" fmla="*/ 21 w 21"/>
                <a:gd name="T3" fmla="*/ 12 h 23"/>
                <a:gd name="T4" fmla="*/ 0 w 21"/>
                <a:gd name="T5" fmla="*/ 0 h 23"/>
                <a:gd name="T6" fmla="*/ 0 w 21"/>
                <a:gd name="T7" fmla="*/ 23 h 23"/>
              </a:gdLst>
              <a:ahLst/>
              <a:cxnLst>
                <a:cxn ang="0">
                  <a:pos x="T0" y="T1"/>
                </a:cxn>
                <a:cxn ang="0">
                  <a:pos x="T2" y="T3"/>
                </a:cxn>
                <a:cxn ang="0">
                  <a:pos x="T4" y="T5"/>
                </a:cxn>
                <a:cxn ang="0">
                  <a:pos x="T6" y="T7"/>
                </a:cxn>
              </a:cxnLst>
              <a:rect l="0" t="0" r="r" b="b"/>
              <a:pathLst>
                <a:path w="21" h="23">
                  <a:moveTo>
                    <a:pt x="0" y="23"/>
                  </a:moveTo>
                  <a:lnTo>
                    <a:pt x="21"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40" name="Group 139">
            <a:extLst>
              <a:ext uri="{FF2B5EF4-FFF2-40B4-BE49-F238E27FC236}">
                <a16:creationId xmlns:a16="http://schemas.microsoft.com/office/drawing/2014/main" id="{6885656A-6040-E5DB-1F7B-9FE1295B0544}"/>
              </a:ext>
            </a:extLst>
          </p:cNvPr>
          <p:cNvGrpSpPr/>
          <p:nvPr/>
        </p:nvGrpSpPr>
        <p:grpSpPr>
          <a:xfrm>
            <a:off x="8615893" y="4309169"/>
            <a:ext cx="73026" cy="36513"/>
            <a:chOff x="7964590" y="4706943"/>
            <a:chExt cx="73026" cy="36513"/>
          </a:xfrm>
        </p:grpSpPr>
        <p:sp>
          <p:nvSpPr>
            <p:cNvPr id="308" name="Line 750">
              <a:extLst>
                <a:ext uri="{FF2B5EF4-FFF2-40B4-BE49-F238E27FC236}">
                  <a16:creationId xmlns:a16="http://schemas.microsoft.com/office/drawing/2014/main" id="{F21AC6F1-4D11-A84D-77F5-D12C5AF8D9A7}"/>
                </a:ext>
              </a:extLst>
            </p:cNvPr>
            <p:cNvSpPr>
              <a:spLocks noChangeShapeType="1"/>
            </p:cNvSpPr>
            <p:nvPr/>
          </p:nvSpPr>
          <p:spPr bwMode="auto">
            <a:xfrm>
              <a:off x="7964590" y="4725993"/>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9" name="Freeform 751">
              <a:extLst>
                <a:ext uri="{FF2B5EF4-FFF2-40B4-BE49-F238E27FC236}">
                  <a16:creationId xmlns:a16="http://schemas.microsoft.com/office/drawing/2014/main" id="{FA218582-0D96-B9A0-7352-22163A44A4A5}"/>
                </a:ext>
              </a:extLst>
            </p:cNvPr>
            <p:cNvSpPr>
              <a:spLocks/>
            </p:cNvSpPr>
            <p:nvPr/>
          </p:nvSpPr>
          <p:spPr bwMode="auto">
            <a:xfrm>
              <a:off x="8007453" y="4706943"/>
              <a:ext cx="30163" cy="36513"/>
            </a:xfrm>
            <a:custGeom>
              <a:avLst/>
              <a:gdLst>
                <a:gd name="T0" fmla="*/ 0 w 19"/>
                <a:gd name="T1" fmla="*/ 23 h 23"/>
                <a:gd name="T2" fmla="*/ 19 w 19"/>
                <a:gd name="T3" fmla="*/ 12 h 23"/>
                <a:gd name="T4" fmla="*/ 0 w 19"/>
                <a:gd name="T5" fmla="*/ 0 h 23"/>
                <a:gd name="T6" fmla="*/ 0 w 19"/>
                <a:gd name="T7" fmla="*/ 23 h 23"/>
              </a:gdLst>
              <a:ahLst/>
              <a:cxnLst>
                <a:cxn ang="0">
                  <a:pos x="T0" y="T1"/>
                </a:cxn>
                <a:cxn ang="0">
                  <a:pos x="T2" y="T3"/>
                </a:cxn>
                <a:cxn ang="0">
                  <a:pos x="T4" y="T5"/>
                </a:cxn>
                <a:cxn ang="0">
                  <a:pos x="T6" y="T7"/>
                </a:cxn>
              </a:cxnLst>
              <a:rect l="0" t="0" r="r" b="b"/>
              <a:pathLst>
                <a:path w="19" h="23">
                  <a:moveTo>
                    <a:pt x="0" y="23"/>
                  </a:moveTo>
                  <a:lnTo>
                    <a:pt x="19"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41" name="Group 140">
            <a:extLst>
              <a:ext uri="{FF2B5EF4-FFF2-40B4-BE49-F238E27FC236}">
                <a16:creationId xmlns:a16="http://schemas.microsoft.com/office/drawing/2014/main" id="{9BA03BDC-491A-ECE7-2831-C526E77D458C}"/>
              </a:ext>
            </a:extLst>
          </p:cNvPr>
          <p:cNvGrpSpPr/>
          <p:nvPr/>
        </p:nvGrpSpPr>
        <p:grpSpPr>
          <a:xfrm>
            <a:off x="8722586" y="4334406"/>
            <a:ext cx="77788" cy="36513"/>
            <a:chOff x="8067779" y="4700593"/>
            <a:chExt cx="77788" cy="36513"/>
          </a:xfrm>
        </p:grpSpPr>
        <p:sp>
          <p:nvSpPr>
            <p:cNvPr id="306" name="Line 752">
              <a:extLst>
                <a:ext uri="{FF2B5EF4-FFF2-40B4-BE49-F238E27FC236}">
                  <a16:creationId xmlns:a16="http://schemas.microsoft.com/office/drawing/2014/main" id="{9E9BA6A8-37D0-E219-D852-F7752E95D9FF}"/>
                </a:ext>
              </a:extLst>
            </p:cNvPr>
            <p:cNvSpPr>
              <a:spLocks noChangeShapeType="1"/>
            </p:cNvSpPr>
            <p:nvPr/>
          </p:nvSpPr>
          <p:spPr bwMode="auto">
            <a:xfrm>
              <a:off x="8067779" y="4719643"/>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7" name="Freeform 753">
              <a:extLst>
                <a:ext uri="{FF2B5EF4-FFF2-40B4-BE49-F238E27FC236}">
                  <a16:creationId xmlns:a16="http://schemas.microsoft.com/office/drawing/2014/main" id="{B52CC3D8-476F-A47F-11A6-BE04397B659A}"/>
                </a:ext>
              </a:extLst>
            </p:cNvPr>
            <p:cNvSpPr>
              <a:spLocks/>
            </p:cNvSpPr>
            <p:nvPr/>
          </p:nvSpPr>
          <p:spPr bwMode="auto">
            <a:xfrm>
              <a:off x="8110642" y="4700593"/>
              <a:ext cx="34925" cy="36513"/>
            </a:xfrm>
            <a:custGeom>
              <a:avLst/>
              <a:gdLst>
                <a:gd name="T0" fmla="*/ 0 w 22"/>
                <a:gd name="T1" fmla="*/ 23 h 23"/>
                <a:gd name="T2" fmla="*/ 22 w 22"/>
                <a:gd name="T3" fmla="*/ 12 h 23"/>
                <a:gd name="T4" fmla="*/ 0 w 22"/>
                <a:gd name="T5" fmla="*/ 0 h 23"/>
                <a:gd name="T6" fmla="*/ 0 w 22"/>
                <a:gd name="T7" fmla="*/ 23 h 23"/>
              </a:gdLst>
              <a:ahLst/>
              <a:cxnLst>
                <a:cxn ang="0">
                  <a:pos x="T0" y="T1"/>
                </a:cxn>
                <a:cxn ang="0">
                  <a:pos x="T2" y="T3"/>
                </a:cxn>
                <a:cxn ang="0">
                  <a:pos x="T4" y="T5"/>
                </a:cxn>
                <a:cxn ang="0">
                  <a:pos x="T6" y="T7"/>
                </a:cxn>
              </a:cxnLst>
              <a:rect l="0" t="0" r="r" b="b"/>
              <a:pathLst>
                <a:path w="22" h="23">
                  <a:moveTo>
                    <a:pt x="0" y="23"/>
                  </a:moveTo>
                  <a:lnTo>
                    <a:pt x="22"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42" name="Group 141">
            <a:extLst>
              <a:ext uri="{FF2B5EF4-FFF2-40B4-BE49-F238E27FC236}">
                <a16:creationId xmlns:a16="http://schemas.microsoft.com/office/drawing/2014/main" id="{E0507946-3D59-120F-FF88-A1D104183E4D}"/>
              </a:ext>
            </a:extLst>
          </p:cNvPr>
          <p:cNvGrpSpPr/>
          <p:nvPr/>
        </p:nvGrpSpPr>
        <p:grpSpPr>
          <a:xfrm>
            <a:off x="8827116" y="4332109"/>
            <a:ext cx="76201" cy="36513"/>
            <a:chOff x="8169380" y="4706943"/>
            <a:chExt cx="76201" cy="36513"/>
          </a:xfrm>
        </p:grpSpPr>
        <p:sp>
          <p:nvSpPr>
            <p:cNvPr id="304" name="Line 754">
              <a:extLst>
                <a:ext uri="{FF2B5EF4-FFF2-40B4-BE49-F238E27FC236}">
                  <a16:creationId xmlns:a16="http://schemas.microsoft.com/office/drawing/2014/main" id="{323AF96D-05E8-1CE1-B5EE-0EE1ED565ACE}"/>
                </a:ext>
              </a:extLst>
            </p:cNvPr>
            <p:cNvSpPr>
              <a:spLocks noChangeShapeType="1"/>
            </p:cNvSpPr>
            <p:nvPr/>
          </p:nvSpPr>
          <p:spPr bwMode="auto">
            <a:xfrm>
              <a:off x="8169380" y="4725993"/>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5" name="Freeform 755">
              <a:extLst>
                <a:ext uri="{FF2B5EF4-FFF2-40B4-BE49-F238E27FC236}">
                  <a16:creationId xmlns:a16="http://schemas.microsoft.com/office/drawing/2014/main" id="{93E399B9-779D-335E-E57C-3417F97B4417}"/>
                </a:ext>
              </a:extLst>
            </p:cNvPr>
            <p:cNvSpPr>
              <a:spLocks/>
            </p:cNvSpPr>
            <p:nvPr/>
          </p:nvSpPr>
          <p:spPr bwMode="auto">
            <a:xfrm>
              <a:off x="8212243" y="4706943"/>
              <a:ext cx="33338" cy="36513"/>
            </a:xfrm>
            <a:custGeom>
              <a:avLst/>
              <a:gdLst>
                <a:gd name="T0" fmla="*/ 0 w 21"/>
                <a:gd name="T1" fmla="*/ 23 h 23"/>
                <a:gd name="T2" fmla="*/ 21 w 21"/>
                <a:gd name="T3" fmla="*/ 12 h 23"/>
                <a:gd name="T4" fmla="*/ 0 w 21"/>
                <a:gd name="T5" fmla="*/ 0 h 23"/>
                <a:gd name="T6" fmla="*/ 0 w 21"/>
                <a:gd name="T7" fmla="*/ 23 h 23"/>
              </a:gdLst>
              <a:ahLst/>
              <a:cxnLst>
                <a:cxn ang="0">
                  <a:pos x="T0" y="T1"/>
                </a:cxn>
                <a:cxn ang="0">
                  <a:pos x="T2" y="T3"/>
                </a:cxn>
                <a:cxn ang="0">
                  <a:pos x="T4" y="T5"/>
                </a:cxn>
                <a:cxn ang="0">
                  <a:pos x="T6" y="T7"/>
                </a:cxn>
              </a:cxnLst>
              <a:rect l="0" t="0" r="r" b="b"/>
              <a:pathLst>
                <a:path w="21" h="23">
                  <a:moveTo>
                    <a:pt x="0" y="23"/>
                  </a:moveTo>
                  <a:lnTo>
                    <a:pt x="21" y="12"/>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43" name="Group 142">
            <a:extLst>
              <a:ext uri="{FF2B5EF4-FFF2-40B4-BE49-F238E27FC236}">
                <a16:creationId xmlns:a16="http://schemas.microsoft.com/office/drawing/2014/main" id="{F059FD44-2304-BDD9-85CC-0AA304D5FFFF}"/>
              </a:ext>
            </a:extLst>
          </p:cNvPr>
          <p:cNvGrpSpPr/>
          <p:nvPr/>
        </p:nvGrpSpPr>
        <p:grpSpPr>
          <a:xfrm>
            <a:off x="8932970" y="4521920"/>
            <a:ext cx="76201" cy="36513"/>
            <a:chOff x="8270982" y="4903794"/>
            <a:chExt cx="76201" cy="36513"/>
          </a:xfrm>
        </p:grpSpPr>
        <p:sp>
          <p:nvSpPr>
            <p:cNvPr id="302" name="Line 756">
              <a:extLst>
                <a:ext uri="{FF2B5EF4-FFF2-40B4-BE49-F238E27FC236}">
                  <a16:creationId xmlns:a16="http://schemas.microsoft.com/office/drawing/2014/main" id="{09D05B21-ED8F-05C1-FD36-EB6FCAEA29B6}"/>
                </a:ext>
              </a:extLst>
            </p:cNvPr>
            <p:cNvSpPr>
              <a:spLocks noChangeShapeType="1"/>
            </p:cNvSpPr>
            <p:nvPr/>
          </p:nvSpPr>
          <p:spPr bwMode="auto">
            <a:xfrm>
              <a:off x="8270982" y="4921256"/>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3" name="Freeform 757">
              <a:extLst>
                <a:ext uri="{FF2B5EF4-FFF2-40B4-BE49-F238E27FC236}">
                  <a16:creationId xmlns:a16="http://schemas.microsoft.com/office/drawing/2014/main" id="{795F4E76-FF35-4FA2-345F-016F24CF62C6}"/>
                </a:ext>
              </a:extLst>
            </p:cNvPr>
            <p:cNvSpPr>
              <a:spLocks/>
            </p:cNvSpPr>
            <p:nvPr/>
          </p:nvSpPr>
          <p:spPr bwMode="auto">
            <a:xfrm>
              <a:off x="8313845" y="4903794"/>
              <a:ext cx="33338" cy="36513"/>
            </a:xfrm>
            <a:custGeom>
              <a:avLst/>
              <a:gdLst>
                <a:gd name="T0" fmla="*/ 0 w 21"/>
                <a:gd name="T1" fmla="*/ 23 h 23"/>
                <a:gd name="T2" fmla="*/ 21 w 21"/>
                <a:gd name="T3" fmla="*/ 11 h 23"/>
                <a:gd name="T4" fmla="*/ 0 w 21"/>
                <a:gd name="T5" fmla="*/ 0 h 23"/>
                <a:gd name="T6" fmla="*/ 0 w 21"/>
                <a:gd name="T7" fmla="*/ 23 h 23"/>
              </a:gdLst>
              <a:ahLst/>
              <a:cxnLst>
                <a:cxn ang="0">
                  <a:pos x="T0" y="T1"/>
                </a:cxn>
                <a:cxn ang="0">
                  <a:pos x="T2" y="T3"/>
                </a:cxn>
                <a:cxn ang="0">
                  <a:pos x="T4" y="T5"/>
                </a:cxn>
                <a:cxn ang="0">
                  <a:pos x="T6" y="T7"/>
                </a:cxn>
              </a:cxnLst>
              <a:rect l="0" t="0" r="r" b="b"/>
              <a:pathLst>
                <a:path w="21" h="23">
                  <a:moveTo>
                    <a:pt x="0" y="23"/>
                  </a:moveTo>
                  <a:lnTo>
                    <a:pt x="21" y="11"/>
                  </a:lnTo>
                  <a:lnTo>
                    <a:pt x="0"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44" name="Group 143">
            <a:extLst>
              <a:ext uri="{FF2B5EF4-FFF2-40B4-BE49-F238E27FC236}">
                <a16:creationId xmlns:a16="http://schemas.microsoft.com/office/drawing/2014/main" id="{772698A7-3184-C662-47A1-DA5FF75325DD}"/>
              </a:ext>
            </a:extLst>
          </p:cNvPr>
          <p:cNvGrpSpPr/>
          <p:nvPr/>
        </p:nvGrpSpPr>
        <p:grpSpPr>
          <a:xfrm>
            <a:off x="4441990" y="3516086"/>
            <a:ext cx="76201" cy="38100"/>
            <a:chOff x="3779886" y="3884617"/>
            <a:chExt cx="76201" cy="38100"/>
          </a:xfrm>
        </p:grpSpPr>
        <p:sp>
          <p:nvSpPr>
            <p:cNvPr id="300" name="Line 758">
              <a:extLst>
                <a:ext uri="{FF2B5EF4-FFF2-40B4-BE49-F238E27FC236}">
                  <a16:creationId xmlns:a16="http://schemas.microsoft.com/office/drawing/2014/main" id="{27906F49-3588-1BC6-2691-A0CD5A5E83B3}"/>
                </a:ext>
              </a:extLst>
            </p:cNvPr>
            <p:cNvSpPr>
              <a:spLocks noChangeShapeType="1"/>
            </p:cNvSpPr>
            <p:nvPr/>
          </p:nvSpPr>
          <p:spPr bwMode="auto">
            <a:xfrm>
              <a:off x="3779886" y="3903667"/>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1" name="Freeform 759">
              <a:extLst>
                <a:ext uri="{FF2B5EF4-FFF2-40B4-BE49-F238E27FC236}">
                  <a16:creationId xmlns:a16="http://schemas.microsoft.com/office/drawing/2014/main" id="{DA410C94-123F-3902-551A-39F9845543A9}"/>
                </a:ext>
              </a:extLst>
            </p:cNvPr>
            <p:cNvSpPr>
              <a:spLocks/>
            </p:cNvSpPr>
            <p:nvPr/>
          </p:nvSpPr>
          <p:spPr bwMode="auto">
            <a:xfrm>
              <a:off x="3822749" y="3884617"/>
              <a:ext cx="33338" cy="38100"/>
            </a:xfrm>
            <a:custGeom>
              <a:avLst/>
              <a:gdLst>
                <a:gd name="T0" fmla="*/ 0 w 21"/>
                <a:gd name="T1" fmla="*/ 24 h 24"/>
                <a:gd name="T2" fmla="*/ 21 w 21"/>
                <a:gd name="T3" fmla="*/ 12 h 24"/>
                <a:gd name="T4" fmla="*/ 0 w 21"/>
                <a:gd name="T5" fmla="*/ 0 h 24"/>
                <a:gd name="T6" fmla="*/ 0 w 21"/>
                <a:gd name="T7" fmla="*/ 24 h 24"/>
              </a:gdLst>
              <a:ahLst/>
              <a:cxnLst>
                <a:cxn ang="0">
                  <a:pos x="T0" y="T1"/>
                </a:cxn>
                <a:cxn ang="0">
                  <a:pos x="T2" y="T3"/>
                </a:cxn>
                <a:cxn ang="0">
                  <a:pos x="T4" y="T5"/>
                </a:cxn>
                <a:cxn ang="0">
                  <a:pos x="T6" y="T7"/>
                </a:cxn>
              </a:cxnLst>
              <a:rect l="0" t="0" r="r" b="b"/>
              <a:pathLst>
                <a:path w="21" h="24">
                  <a:moveTo>
                    <a:pt x="0" y="24"/>
                  </a:moveTo>
                  <a:lnTo>
                    <a:pt x="21" y="12"/>
                  </a:lnTo>
                  <a:lnTo>
                    <a:pt x="0"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5" name="TextBox 144">
            <a:extLst>
              <a:ext uri="{FF2B5EF4-FFF2-40B4-BE49-F238E27FC236}">
                <a16:creationId xmlns:a16="http://schemas.microsoft.com/office/drawing/2014/main" id="{B110363D-3F31-251A-738C-F32277B5A53A}"/>
              </a:ext>
            </a:extLst>
          </p:cNvPr>
          <p:cNvSpPr txBox="1"/>
          <p:nvPr/>
        </p:nvSpPr>
        <p:spPr>
          <a:xfrm>
            <a:off x="8815508" y="4361697"/>
            <a:ext cx="307777" cy="201337"/>
          </a:xfrm>
          <a:prstGeom prst="rect">
            <a:avLst/>
          </a:prstGeom>
          <a:noFill/>
        </p:spPr>
        <p:txBody>
          <a:bodyPr vert="vert270" wrap="none" rtlCol="0">
            <a:spAutoFit/>
          </a:bodyPr>
          <a:lstStyle/>
          <a:p>
            <a:r>
              <a:rPr lang="en-GB" sz="800" dirty="0">
                <a:solidFill>
                  <a:srgbClr val="000000"/>
                </a:solidFill>
              </a:rPr>
              <a:t>PR</a:t>
            </a:r>
          </a:p>
        </p:txBody>
      </p:sp>
      <p:sp>
        <p:nvSpPr>
          <p:cNvPr id="146" name="TextBox 145">
            <a:extLst>
              <a:ext uri="{FF2B5EF4-FFF2-40B4-BE49-F238E27FC236}">
                <a16:creationId xmlns:a16="http://schemas.microsoft.com/office/drawing/2014/main" id="{253DE840-8E7C-AF4F-023D-E6FCA4322108}"/>
              </a:ext>
            </a:extLst>
          </p:cNvPr>
          <p:cNvSpPr txBox="1"/>
          <p:nvPr/>
        </p:nvSpPr>
        <p:spPr>
          <a:xfrm>
            <a:off x="1669565" y="1468424"/>
            <a:ext cx="307777" cy="207749"/>
          </a:xfrm>
          <a:prstGeom prst="rect">
            <a:avLst/>
          </a:prstGeom>
          <a:noFill/>
        </p:spPr>
        <p:txBody>
          <a:bodyPr vert="vert270" wrap="none" rtlCol="0">
            <a:spAutoFit/>
          </a:bodyPr>
          <a:lstStyle/>
          <a:p>
            <a:r>
              <a:rPr lang="en-GB" sz="800" dirty="0">
                <a:solidFill>
                  <a:srgbClr val="000000"/>
                </a:solidFill>
              </a:rPr>
              <a:t>PD</a:t>
            </a:r>
          </a:p>
        </p:txBody>
      </p:sp>
      <p:sp>
        <p:nvSpPr>
          <p:cNvPr id="147" name="TextBox 146">
            <a:extLst>
              <a:ext uri="{FF2B5EF4-FFF2-40B4-BE49-F238E27FC236}">
                <a16:creationId xmlns:a16="http://schemas.microsoft.com/office/drawing/2014/main" id="{8A8890B2-4FFD-17D4-BFEF-EE73D093F1EE}"/>
              </a:ext>
            </a:extLst>
          </p:cNvPr>
          <p:cNvSpPr txBox="1"/>
          <p:nvPr/>
        </p:nvSpPr>
        <p:spPr>
          <a:xfrm>
            <a:off x="1772247" y="2066912"/>
            <a:ext cx="307777" cy="207749"/>
          </a:xfrm>
          <a:prstGeom prst="rect">
            <a:avLst/>
          </a:prstGeom>
          <a:noFill/>
        </p:spPr>
        <p:txBody>
          <a:bodyPr vert="vert270" wrap="none" rtlCol="0">
            <a:spAutoFit/>
          </a:bodyPr>
          <a:lstStyle/>
          <a:p>
            <a:r>
              <a:rPr lang="en-GB" sz="800" dirty="0">
                <a:solidFill>
                  <a:srgbClr val="000000"/>
                </a:solidFill>
              </a:rPr>
              <a:t>PD</a:t>
            </a:r>
          </a:p>
        </p:txBody>
      </p:sp>
      <p:sp>
        <p:nvSpPr>
          <p:cNvPr id="148" name="TextBox 147">
            <a:extLst>
              <a:ext uri="{FF2B5EF4-FFF2-40B4-BE49-F238E27FC236}">
                <a16:creationId xmlns:a16="http://schemas.microsoft.com/office/drawing/2014/main" id="{283C32AB-C98D-68E4-9560-EBE5C18102A1}"/>
              </a:ext>
            </a:extLst>
          </p:cNvPr>
          <p:cNvSpPr txBox="1"/>
          <p:nvPr/>
        </p:nvSpPr>
        <p:spPr>
          <a:xfrm>
            <a:off x="1872697" y="2098761"/>
            <a:ext cx="307777" cy="207749"/>
          </a:xfrm>
          <a:prstGeom prst="rect">
            <a:avLst/>
          </a:prstGeom>
          <a:noFill/>
        </p:spPr>
        <p:txBody>
          <a:bodyPr vert="vert270" wrap="none" rtlCol="0">
            <a:spAutoFit/>
          </a:bodyPr>
          <a:lstStyle/>
          <a:p>
            <a:r>
              <a:rPr lang="en-GB" sz="800" dirty="0">
                <a:solidFill>
                  <a:srgbClr val="000000"/>
                </a:solidFill>
              </a:rPr>
              <a:t>PD</a:t>
            </a:r>
          </a:p>
        </p:txBody>
      </p:sp>
      <p:sp>
        <p:nvSpPr>
          <p:cNvPr id="149" name="TextBox 148">
            <a:extLst>
              <a:ext uri="{FF2B5EF4-FFF2-40B4-BE49-F238E27FC236}">
                <a16:creationId xmlns:a16="http://schemas.microsoft.com/office/drawing/2014/main" id="{12CE6929-7513-9EA4-D619-AAA06C14D2E1}"/>
              </a:ext>
            </a:extLst>
          </p:cNvPr>
          <p:cNvSpPr txBox="1"/>
          <p:nvPr/>
        </p:nvSpPr>
        <p:spPr>
          <a:xfrm>
            <a:off x="2690399" y="2893758"/>
            <a:ext cx="307777" cy="207749"/>
          </a:xfrm>
          <a:prstGeom prst="rect">
            <a:avLst/>
          </a:prstGeom>
          <a:noFill/>
        </p:spPr>
        <p:txBody>
          <a:bodyPr vert="vert270" wrap="none" rtlCol="0">
            <a:spAutoFit/>
          </a:bodyPr>
          <a:lstStyle/>
          <a:p>
            <a:r>
              <a:rPr lang="en-GB" sz="800" dirty="0">
                <a:solidFill>
                  <a:srgbClr val="000000"/>
                </a:solidFill>
              </a:rPr>
              <a:t>PD</a:t>
            </a:r>
          </a:p>
        </p:txBody>
      </p:sp>
      <p:sp>
        <p:nvSpPr>
          <p:cNvPr id="150" name="TextBox 149">
            <a:extLst>
              <a:ext uri="{FF2B5EF4-FFF2-40B4-BE49-F238E27FC236}">
                <a16:creationId xmlns:a16="http://schemas.microsoft.com/office/drawing/2014/main" id="{17504D2A-D738-42F1-D794-1E76BC47E610}"/>
              </a:ext>
            </a:extLst>
          </p:cNvPr>
          <p:cNvSpPr txBox="1"/>
          <p:nvPr/>
        </p:nvSpPr>
        <p:spPr>
          <a:xfrm>
            <a:off x="2073767" y="2448201"/>
            <a:ext cx="307777" cy="207749"/>
          </a:xfrm>
          <a:prstGeom prst="rect">
            <a:avLst/>
          </a:prstGeom>
          <a:noFill/>
        </p:spPr>
        <p:txBody>
          <a:bodyPr vert="vert270" wrap="none" rtlCol="0">
            <a:spAutoFit/>
          </a:bodyPr>
          <a:lstStyle/>
          <a:p>
            <a:r>
              <a:rPr lang="en-GB" sz="800" dirty="0">
                <a:solidFill>
                  <a:srgbClr val="000000"/>
                </a:solidFill>
              </a:rPr>
              <a:t>PD</a:t>
            </a:r>
          </a:p>
        </p:txBody>
      </p:sp>
      <p:sp>
        <p:nvSpPr>
          <p:cNvPr id="151" name="TextBox 150">
            <a:extLst>
              <a:ext uri="{FF2B5EF4-FFF2-40B4-BE49-F238E27FC236}">
                <a16:creationId xmlns:a16="http://schemas.microsoft.com/office/drawing/2014/main" id="{BE6A8855-A4FA-13C3-AB8A-B2A793D41E99}"/>
              </a:ext>
            </a:extLst>
          </p:cNvPr>
          <p:cNvSpPr txBox="1"/>
          <p:nvPr/>
        </p:nvSpPr>
        <p:spPr>
          <a:xfrm>
            <a:off x="1977275" y="2430344"/>
            <a:ext cx="307777" cy="207749"/>
          </a:xfrm>
          <a:prstGeom prst="rect">
            <a:avLst/>
          </a:prstGeom>
          <a:noFill/>
        </p:spPr>
        <p:txBody>
          <a:bodyPr vert="vert270" wrap="none" rtlCol="0">
            <a:spAutoFit/>
          </a:bodyPr>
          <a:lstStyle/>
          <a:p>
            <a:r>
              <a:rPr lang="en-GB" sz="800" dirty="0">
                <a:solidFill>
                  <a:srgbClr val="000000"/>
                </a:solidFill>
              </a:rPr>
              <a:t>PD</a:t>
            </a:r>
          </a:p>
        </p:txBody>
      </p:sp>
      <p:sp>
        <p:nvSpPr>
          <p:cNvPr id="152" name="TextBox 151">
            <a:extLst>
              <a:ext uri="{FF2B5EF4-FFF2-40B4-BE49-F238E27FC236}">
                <a16:creationId xmlns:a16="http://schemas.microsoft.com/office/drawing/2014/main" id="{E4A7F90C-0C78-AE31-4091-8550A4CBDAF2}"/>
              </a:ext>
            </a:extLst>
          </p:cNvPr>
          <p:cNvSpPr txBox="1"/>
          <p:nvPr/>
        </p:nvSpPr>
        <p:spPr>
          <a:xfrm>
            <a:off x="2175047" y="2627880"/>
            <a:ext cx="307777" cy="207749"/>
          </a:xfrm>
          <a:prstGeom prst="rect">
            <a:avLst/>
          </a:prstGeom>
          <a:noFill/>
        </p:spPr>
        <p:txBody>
          <a:bodyPr vert="vert270" wrap="none" rtlCol="0">
            <a:spAutoFit/>
          </a:bodyPr>
          <a:lstStyle/>
          <a:p>
            <a:r>
              <a:rPr lang="en-GB" sz="800" dirty="0">
                <a:solidFill>
                  <a:srgbClr val="000000"/>
                </a:solidFill>
              </a:rPr>
              <a:t>PD</a:t>
            </a:r>
          </a:p>
        </p:txBody>
      </p:sp>
      <p:sp>
        <p:nvSpPr>
          <p:cNvPr id="153" name="TextBox 152">
            <a:extLst>
              <a:ext uri="{FF2B5EF4-FFF2-40B4-BE49-F238E27FC236}">
                <a16:creationId xmlns:a16="http://schemas.microsoft.com/office/drawing/2014/main" id="{80D15D02-F6B4-8062-E53C-9CF6825FF0BD}"/>
              </a:ext>
            </a:extLst>
          </p:cNvPr>
          <p:cNvSpPr txBox="1"/>
          <p:nvPr/>
        </p:nvSpPr>
        <p:spPr>
          <a:xfrm>
            <a:off x="2381691" y="2789198"/>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54" name="TextBox 153">
            <a:extLst>
              <a:ext uri="{FF2B5EF4-FFF2-40B4-BE49-F238E27FC236}">
                <a16:creationId xmlns:a16="http://schemas.microsoft.com/office/drawing/2014/main" id="{5BA9F21C-1D06-91EC-5308-128003E99F6C}"/>
              </a:ext>
            </a:extLst>
          </p:cNvPr>
          <p:cNvSpPr txBox="1"/>
          <p:nvPr/>
        </p:nvSpPr>
        <p:spPr>
          <a:xfrm>
            <a:off x="2485184" y="2830501"/>
            <a:ext cx="307777" cy="207749"/>
          </a:xfrm>
          <a:prstGeom prst="rect">
            <a:avLst/>
          </a:prstGeom>
          <a:noFill/>
        </p:spPr>
        <p:txBody>
          <a:bodyPr vert="vert270" wrap="none" rtlCol="0">
            <a:spAutoFit/>
          </a:bodyPr>
          <a:lstStyle/>
          <a:p>
            <a:r>
              <a:rPr lang="en-GB" sz="800" dirty="0">
                <a:solidFill>
                  <a:srgbClr val="000000"/>
                </a:solidFill>
              </a:rPr>
              <a:t>NE</a:t>
            </a:r>
          </a:p>
        </p:txBody>
      </p:sp>
      <p:sp>
        <p:nvSpPr>
          <p:cNvPr id="155" name="TextBox 154">
            <a:extLst>
              <a:ext uri="{FF2B5EF4-FFF2-40B4-BE49-F238E27FC236}">
                <a16:creationId xmlns:a16="http://schemas.microsoft.com/office/drawing/2014/main" id="{21222B8F-4FFA-A4EE-D770-0D767228B2ED}"/>
              </a:ext>
            </a:extLst>
          </p:cNvPr>
          <p:cNvSpPr txBox="1"/>
          <p:nvPr/>
        </p:nvSpPr>
        <p:spPr>
          <a:xfrm>
            <a:off x="2590095" y="2847234"/>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56" name="TextBox 155">
            <a:extLst>
              <a:ext uri="{FF2B5EF4-FFF2-40B4-BE49-F238E27FC236}">
                <a16:creationId xmlns:a16="http://schemas.microsoft.com/office/drawing/2014/main" id="{7C955174-A5EB-FA0A-3029-ADFD8B1609BC}"/>
              </a:ext>
            </a:extLst>
          </p:cNvPr>
          <p:cNvSpPr txBox="1"/>
          <p:nvPr/>
        </p:nvSpPr>
        <p:spPr>
          <a:xfrm>
            <a:off x="2788344" y="2893749"/>
            <a:ext cx="307777" cy="207749"/>
          </a:xfrm>
          <a:prstGeom prst="rect">
            <a:avLst/>
          </a:prstGeom>
          <a:noFill/>
        </p:spPr>
        <p:txBody>
          <a:bodyPr vert="vert270" wrap="none" rtlCol="0">
            <a:spAutoFit/>
          </a:bodyPr>
          <a:lstStyle/>
          <a:p>
            <a:r>
              <a:rPr lang="en-GB" sz="800" dirty="0">
                <a:solidFill>
                  <a:srgbClr val="000000"/>
                </a:solidFill>
              </a:rPr>
              <a:t>PD</a:t>
            </a:r>
          </a:p>
        </p:txBody>
      </p:sp>
      <p:sp>
        <p:nvSpPr>
          <p:cNvPr id="157" name="TextBox 156">
            <a:extLst>
              <a:ext uri="{FF2B5EF4-FFF2-40B4-BE49-F238E27FC236}">
                <a16:creationId xmlns:a16="http://schemas.microsoft.com/office/drawing/2014/main" id="{8948E17E-4F06-3202-EA4D-769667533570}"/>
              </a:ext>
            </a:extLst>
          </p:cNvPr>
          <p:cNvSpPr txBox="1"/>
          <p:nvPr/>
        </p:nvSpPr>
        <p:spPr>
          <a:xfrm>
            <a:off x="2893194" y="2930405"/>
            <a:ext cx="307777" cy="207749"/>
          </a:xfrm>
          <a:prstGeom prst="rect">
            <a:avLst/>
          </a:prstGeom>
          <a:noFill/>
        </p:spPr>
        <p:txBody>
          <a:bodyPr vert="vert270" wrap="none" rtlCol="0">
            <a:spAutoFit/>
          </a:bodyPr>
          <a:lstStyle/>
          <a:p>
            <a:r>
              <a:rPr lang="en-GB" sz="800" dirty="0">
                <a:solidFill>
                  <a:srgbClr val="000000"/>
                </a:solidFill>
              </a:rPr>
              <a:t>PD</a:t>
            </a:r>
          </a:p>
        </p:txBody>
      </p:sp>
      <p:sp>
        <p:nvSpPr>
          <p:cNvPr id="158" name="TextBox 157">
            <a:extLst>
              <a:ext uri="{FF2B5EF4-FFF2-40B4-BE49-F238E27FC236}">
                <a16:creationId xmlns:a16="http://schemas.microsoft.com/office/drawing/2014/main" id="{65851B4A-B8FD-7727-185F-33BE6557E876}"/>
              </a:ext>
            </a:extLst>
          </p:cNvPr>
          <p:cNvSpPr txBox="1"/>
          <p:nvPr/>
        </p:nvSpPr>
        <p:spPr>
          <a:xfrm>
            <a:off x="2989972" y="2967742"/>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59" name="TextBox 158">
            <a:extLst>
              <a:ext uri="{FF2B5EF4-FFF2-40B4-BE49-F238E27FC236}">
                <a16:creationId xmlns:a16="http://schemas.microsoft.com/office/drawing/2014/main" id="{E6C785C6-D05D-1E95-C7AD-6F354982D263}"/>
              </a:ext>
            </a:extLst>
          </p:cNvPr>
          <p:cNvSpPr txBox="1"/>
          <p:nvPr/>
        </p:nvSpPr>
        <p:spPr>
          <a:xfrm>
            <a:off x="3097192" y="2968023"/>
            <a:ext cx="307777" cy="207749"/>
          </a:xfrm>
          <a:prstGeom prst="rect">
            <a:avLst/>
          </a:prstGeom>
          <a:noFill/>
        </p:spPr>
        <p:txBody>
          <a:bodyPr vert="vert270" wrap="none" rtlCol="0">
            <a:spAutoFit/>
          </a:bodyPr>
          <a:lstStyle/>
          <a:p>
            <a:r>
              <a:rPr lang="en-GB" sz="800" dirty="0">
                <a:solidFill>
                  <a:srgbClr val="000000"/>
                </a:solidFill>
              </a:rPr>
              <a:t>NE</a:t>
            </a:r>
          </a:p>
        </p:txBody>
      </p:sp>
      <p:sp>
        <p:nvSpPr>
          <p:cNvPr id="160" name="TextBox 159">
            <a:extLst>
              <a:ext uri="{FF2B5EF4-FFF2-40B4-BE49-F238E27FC236}">
                <a16:creationId xmlns:a16="http://schemas.microsoft.com/office/drawing/2014/main" id="{0B4B4296-C465-D768-1A36-2F524B969B7E}"/>
              </a:ext>
            </a:extLst>
          </p:cNvPr>
          <p:cNvSpPr txBox="1"/>
          <p:nvPr/>
        </p:nvSpPr>
        <p:spPr>
          <a:xfrm>
            <a:off x="3194421" y="2990158"/>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61" name="TextBox 160">
            <a:extLst>
              <a:ext uri="{FF2B5EF4-FFF2-40B4-BE49-F238E27FC236}">
                <a16:creationId xmlns:a16="http://schemas.microsoft.com/office/drawing/2014/main" id="{1B38D70C-E3FB-BC80-8E25-879CCFC4F2AC}"/>
              </a:ext>
            </a:extLst>
          </p:cNvPr>
          <p:cNvSpPr txBox="1"/>
          <p:nvPr/>
        </p:nvSpPr>
        <p:spPr>
          <a:xfrm>
            <a:off x="3300512" y="3037472"/>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62" name="TextBox 161">
            <a:extLst>
              <a:ext uri="{FF2B5EF4-FFF2-40B4-BE49-F238E27FC236}">
                <a16:creationId xmlns:a16="http://schemas.microsoft.com/office/drawing/2014/main" id="{66FABD81-CC00-27D0-9931-8ED55C6CA60C}"/>
              </a:ext>
            </a:extLst>
          </p:cNvPr>
          <p:cNvSpPr txBox="1"/>
          <p:nvPr/>
        </p:nvSpPr>
        <p:spPr>
          <a:xfrm>
            <a:off x="3403797" y="3038515"/>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63" name="TextBox 162">
            <a:extLst>
              <a:ext uri="{FF2B5EF4-FFF2-40B4-BE49-F238E27FC236}">
                <a16:creationId xmlns:a16="http://schemas.microsoft.com/office/drawing/2014/main" id="{252391A3-FF38-AC1B-88C5-3BE498EBADA3}"/>
              </a:ext>
            </a:extLst>
          </p:cNvPr>
          <p:cNvSpPr txBox="1"/>
          <p:nvPr/>
        </p:nvSpPr>
        <p:spPr>
          <a:xfrm>
            <a:off x="3601152" y="3036497"/>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64" name="TextBox 163">
            <a:extLst>
              <a:ext uri="{FF2B5EF4-FFF2-40B4-BE49-F238E27FC236}">
                <a16:creationId xmlns:a16="http://schemas.microsoft.com/office/drawing/2014/main" id="{0507180C-588A-1B4D-181E-6FA19E8B8147}"/>
              </a:ext>
            </a:extLst>
          </p:cNvPr>
          <p:cNvSpPr txBox="1"/>
          <p:nvPr/>
        </p:nvSpPr>
        <p:spPr>
          <a:xfrm>
            <a:off x="3498360" y="3035308"/>
            <a:ext cx="307777" cy="207749"/>
          </a:xfrm>
          <a:prstGeom prst="rect">
            <a:avLst/>
          </a:prstGeom>
          <a:noFill/>
        </p:spPr>
        <p:txBody>
          <a:bodyPr vert="vert270" wrap="none" rtlCol="0">
            <a:spAutoFit/>
          </a:bodyPr>
          <a:lstStyle/>
          <a:p>
            <a:r>
              <a:rPr lang="en-GB" sz="800" dirty="0">
                <a:solidFill>
                  <a:srgbClr val="000000"/>
                </a:solidFill>
              </a:rPr>
              <a:t>NE</a:t>
            </a:r>
          </a:p>
        </p:txBody>
      </p:sp>
      <p:sp>
        <p:nvSpPr>
          <p:cNvPr id="165" name="TextBox 164">
            <a:extLst>
              <a:ext uri="{FF2B5EF4-FFF2-40B4-BE49-F238E27FC236}">
                <a16:creationId xmlns:a16="http://schemas.microsoft.com/office/drawing/2014/main" id="{B467F6C1-5AE5-E501-C69F-90E1FB8E38A1}"/>
              </a:ext>
            </a:extLst>
          </p:cNvPr>
          <p:cNvSpPr txBox="1"/>
          <p:nvPr/>
        </p:nvSpPr>
        <p:spPr>
          <a:xfrm>
            <a:off x="4628155" y="3399174"/>
            <a:ext cx="307777" cy="207749"/>
          </a:xfrm>
          <a:prstGeom prst="rect">
            <a:avLst/>
          </a:prstGeom>
          <a:noFill/>
        </p:spPr>
        <p:txBody>
          <a:bodyPr vert="vert270" wrap="none" rtlCol="0">
            <a:spAutoFit/>
          </a:bodyPr>
          <a:lstStyle/>
          <a:p>
            <a:r>
              <a:rPr lang="en-GB" sz="800" dirty="0">
                <a:solidFill>
                  <a:srgbClr val="000000"/>
                </a:solidFill>
              </a:rPr>
              <a:t>NE</a:t>
            </a:r>
          </a:p>
        </p:txBody>
      </p:sp>
      <p:sp>
        <p:nvSpPr>
          <p:cNvPr id="166" name="TextBox 165">
            <a:extLst>
              <a:ext uri="{FF2B5EF4-FFF2-40B4-BE49-F238E27FC236}">
                <a16:creationId xmlns:a16="http://schemas.microsoft.com/office/drawing/2014/main" id="{50C600BE-FB26-9797-DB4F-DFF3AE609721}"/>
              </a:ext>
            </a:extLst>
          </p:cNvPr>
          <p:cNvSpPr txBox="1"/>
          <p:nvPr/>
        </p:nvSpPr>
        <p:spPr>
          <a:xfrm>
            <a:off x="4322981" y="3346063"/>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67" name="TextBox 166">
            <a:extLst>
              <a:ext uri="{FF2B5EF4-FFF2-40B4-BE49-F238E27FC236}">
                <a16:creationId xmlns:a16="http://schemas.microsoft.com/office/drawing/2014/main" id="{1C1ADA8B-D4D0-5E0C-DE10-E5CB608D8B37}"/>
              </a:ext>
            </a:extLst>
          </p:cNvPr>
          <p:cNvSpPr txBox="1"/>
          <p:nvPr/>
        </p:nvSpPr>
        <p:spPr>
          <a:xfrm>
            <a:off x="4221212" y="3276860"/>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68" name="TextBox 167">
            <a:extLst>
              <a:ext uri="{FF2B5EF4-FFF2-40B4-BE49-F238E27FC236}">
                <a16:creationId xmlns:a16="http://schemas.microsoft.com/office/drawing/2014/main" id="{0AEF034D-C9A8-35CA-65D2-5C9DFED7BFD9}"/>
              </a:ext>
            </a:extLst>
          </p:cNvPr>
          <p:cNvSpPr txBox="1"/>
          <p:nvPr/>
        </p:nvSpPr>
        <p:spPr>
          <a:xfrm>
            <a:off x="4119777" y="3275061"/>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69" name="TextBox 168">
            <a:extLst>
              <a:ext uri="{FF2B5EF4-FFF2-40B4-BE49-F238E27FC236}">
                <a16:creationId xmlns:a16="http://schemas.microsoft.com/office/drawing/2014/main" id="{EC48048B-AD5B-E530-3B43-55DA5BEF1619}"/>
              </a:ext>
            </a:extLst>
          </p:cNvPr>
          <p:cNvSpPr txBox="1"/>
          <p:nvPr/>
        </p:nvSpPr>
        <p:spPr>
          <a:xfrm>
            <a:off x="4016746" y="3258393"/>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70" name="TextBox 169">
            <a:extLst>
              <a:ext uri="{FF2B5EF4-FFF2-40B4-BE49-F238E27FC236}">
                <a16:creationId xmlns:a16="http://schemas.microsoft.com/office/drawing/2014/main" id="{61685C01-695D-45F5-9538-80B002D2AB28}"/>
              </a:ext>
            </a:extLst>
          </p:cNvPr>
          <p:cNvSpPr txBox="1"/>
          <p:nvPr/>
        </p:nvSpPr>
        <p:spPr>
          <a:xfrm>
            <a:off x="3912621" y="3256296"/>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71" name="TextBox 170">
            <a:extLst>
              <a:ext uri="{FF2B5EF4-FFF2-40B4-BE49-F238E27FC236}">
                <a16:creationId xmlns:a16="http://schemas.microsoft.com/office/drawing/2014/main" id="{D1DF967E-0EDB-0E45-B033-3757F9D1AB8F}"/>
              </a:ext>
            </a:extLst>
          </p:cNvPr>
          <p:cNvSpPr txBox="1"/>
          <p:nvPr/>
        </p:nvSpPr>
        <p:spPr>
          <a:xfrm>
            <a:off x="3807850" y="3247657"/>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72" name="TextBox 171">
            <a:extLst>
              <a:ext uri="{FF2B5EF4-FFF2-40B4-BE49-F238E27FC236}">
                <a16:creationId xmlns:a16="http://schemas.microsoft.com/office/drawing/2014/main" id="{9A4B34F6-5485-EED6-EB7F-D68F75429B90}"/>
              </a:ext>
            </a:extLst>
          </p:cNvPr>
          <p:cNvSpPr txBox="1"/>
          <p:nvPr/>
        </p:nvSpPr>
        <p:spPr>
          <a:xfrm>
            <a:off x="3706305" y="3215060"/>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73" name="TextBox 172">
            <a:extLst>
              <a:ext uri="{FF2B5EF4-FFF2-40B4-BE49-F238E27FC236}">
                <a16:creationId xmlns:a16="http://schemas.microsoft.com/office/drawing/2014/main" id="{6DABA88B-EE15-66ED-1354-CA67F9CE69E2}"/>
              </a:ext>
            </a:extLst>
          </p:cNvPr>
          <p:cNvSpPr txBox="1"/>
          <p:nvPr/>
        </p:nvSpPr>
        <p:spPr>
          <a:xfrm>
            <a:off x="4529253" y="3398981"/>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74" name="TextBox 173">
            <a:extLst>
              <a:ext uri="{FF2B5EF4-FFF2-40B4-BE49-F238E27FC236}">
                <a16:creationId xmlns:a16="http://schemas.microsoft.com/office/drawing/2014/main" id="{154700C6-935D-DBFD-E86B-2113226935FB}"/>
              </a:ext>
            </a:extLst>
          </p:cNvPr>
          <p:cNvSpPr txBox="1"/>
          <p:nvPr/>
        </p:nvSpPr>
        <p:spPr>
          <a:xfrm>
            <a:off x="4424203" y="3384423"/>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75" name="TextBox 174">
            <a:extLst>
              <a:ext uri="{FF2B5EF4-FFF2-40B4-BE49-F238E27FC236}">
                <a16:creationId xmlns:a16="http://schemas.microsoft.com/office/drawing/2014/main" id="{E6D10E5C-A6DC-AC02-FA73-CEBA3C39EE23}"/>
              </a:ext>
            </a:extLst>
          </p:cNvPr>
          <p:cNvSpPr txBox="1"/>
          <p:nvPr/>
        </p:nvSpPr>
        <p:spPr>
          <a:xfrm>
            <a:off x="4729725" y="3408136"/>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76" name="TextBox 175">
            <a:extLst>
              <a:ext uri="{FF2B5EF4-FFF2-40B4-BE49-F238E27FC236}">
                <a16:creationId xmlns:a16="http://schemas.microsoft.com/office/drawing/2014/main" id="{722396D3-E6EC-137F-57B2-7D6FA476BB8D}"/>
              </a:ext>
            </a:extLst>
          </p:cNvPr>
          <p:cNvSpPr txBox="1"/>
          <p:nvPr/>
        </p:nvSpPr>
        <p:spPr>
          <a:xfrm>
            <a:off x="4829041" y="3415417"/>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77" name="TextBox 176">
            <a:extLst>
              <a:ext uri="{FF2B5EF4-FFF2-40B4-BE49-F238E27FC236}">
                <a16:creationId xmlns:a16="http://schemas.microsoft.com/office/drawing/2014/main" id="{407826D5-4C14-3782-C461-294433A75C0C}"/>
              </a:ext>
            </a:extLst>
          </p:cNvPr>
          <p:cNvSpPr txBox="1"/>
          <p:nvPr/>
        </p:nvSpPr>
        <p:spPr>
          <a:xfrm>
            <a:off x="4935155" y="3446731"/>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78" name="TextBox 177">
            <a:extLst>
              <a:ext uri="{FF2B5EF4-FFF2-40B4-BE49-F238E27FC236}">
                <a16:creationId xmlns:a16="http://schemas.microsoft.com/office/drawing/2014/main" id="{36B2F8B6-080A-691E-AE64-E7450519AB82}"/>
              </a:ext>
            </a:extLst>
          </p:cNvPr>
          <p:cNvSpPr txBox="1"/>
          <p:nvPr/>
        </p:nvSpPr>
        <p:spPr>
          <a:xfrm>
            <a:off x="5036597" y="3446512"/>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79" name="TextBox 178">
            <a:extLst>
              <a:ext uri="{FF2B5EF4-FFF2-40B4-BE49-F238E27FC236}">
                <a16:creationId xmlns:a16="http://schemas.microsoft.com/office/drawing/2014/main" id="{88FA6EB5-7B07-71B7-4623-85B7837B7464}"/>
              </a:ext>
            </a:extLst>
          </p:cNvPr>
          <p:cNvSpPr txBox="1"/>
          <p:nvPr/>
        </p:nvSpPr>
        <p:spPr>
          <a:xfrm>
            <a:off x="5140876" y="3452332"/>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80" name="TextBox 179">
            <a:extLst>
              <a:ext uri="{FF2B5EF4-FFF2-40B4-BE49-F238E27FC236}">
                <a16:creationId xmlns:a16="http://schemas.microsoft.com/office/drawing/2014/main" id="{AD66282C-DB21-F36F-3B14-5EBD8978743E}"/>
              </a:ext>
            </a:extLst>
          </p:cNvPr>
          <p:cNvSpPr txBox="1"/>
          <p:nvPr/>
        </p:nvSpPr>
        <p:spPr>
          <a:xfrm>
            <a:off x="5240008" y="3468443"/>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81" name="TextBox 180">
            <a:extLst>
              <a:ext uri="{FF2B5EF4-FFF2-40B4-BE49-F238E27FC236}">
                <a16:creationId xmlns:a16="http://schemas.microsoft.com/office/drawing/2014/main" id="{E2A773A5-4BDF-1514-44A9-3D0421AD0ABA}"/>
              </a:ext>
            </a:extLst>
          </p:cNvPr>
          <p:cNvSpPr txBox="1"/>
          <p:nvPr/>
        </p:nvSpPr>
        <p:spPr>
          <a:xfrm>
            <a:off x="5344729" y="3510940"/>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82" name="TextBox 181">
            <a:extLst>
              <a:ext uri="{FF2B5EF4-FFF2-40B4-BE49-F238E27FC236}">
                <a16:creationId xmlns:a16="http://schemas.microsoft.com/office/drawing/2014/main" id="{0860E4B8-A9C4-5B05-8E08-48F0A38290F5}"/>
              </a:ext>
            </a:extLst>
          </p:cNvPr>
          <p:cNvSpPr txBox="1"/>
          <p:nvPr/>
        </p:nvSpPr>
        <p:spPr>
          <a:xfrm>
            <a:off x="5444543" y="3523325"/>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83" name="TextBox 182">
            <a:extLst>
              <a:ext uri="{FF2B5EF4-FFF2-40B4-BE49-F238E27FC236}">
                <a16:creationId xmlns:a16="http://schemas.microsoft.com/office/drawing/2014/main" id="{FF15E5D5-3DF9-85FD-A4AF-E473B8B6D66D}"/>
              </a:ext>
            </a:extLst>
          </p:cNvPr>
          <p:cNvSpPr txBox="1"/>
          <p:nvPr/>
        </p:nvSpPr>
        <p:spPr>
          <a:xfrm>
            <a:off x="5545052" y="3525576"/>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84" name="TextBox 183">
            <a:extLst>
              <a:ext uri="{FF2B5EF4-FFF2-40B4-BE49-F238E27FC236}">
                <a16:creationId xmlns:a16="http://schemas.microsoft.com/office/drawing/2014/main" id="{1776E616-2C0C-61BD-B20F-E9E8F9188919}"/>
              </a:ext>
            </a:extLst>
          </p:cNvPr>
          <p:cNvSpPr txBox="1"/>
          <p:nvPr/>
        </p:nvSpPr>
        <p:spPr>
          <a:xfrm>
            <a:off x="5648515" y="3529776"/>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85" name="TextBox 184">
            <a:extLst>
              <a:ext uri="{FF2B5EF4-FFF2-40B4-BE49-F238E27FC236}">
                <a16:creationId xmlns:a16="http://schemas.microsoft.com/office/drawing/2014/main" id="{036C4C09-514E-2565-0742-C26E93C5843B}"/>
              </a:ext>
            </a:extLst>
          </p:cNvPr>
          <p:cNvSpPr txBox="1"/>
          <p:nvPr/>
        </p:nvSpPr>
        <p:spPr>
          <a:xfrm>
            <a:off x="6258906" y="3645017"/>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86" name="TextBox 185">
            <a:extLst>
              <a:ext uri="{FF2B5EF4-FFF2-40B4-BE49-F238E27FC236}">
                <a16:creationId xmlns:a16="http://schemas.microsoft.com/office/drawing/2014/main" id="{A738A572-0399-DE49-A999-92D3D499202B}"/>
              </a:ext>
            </a:extLst>
          </p:cNvPr>
          <p:cNvSpPr txBox="1"/>
          <p:nvPr/>
        </p:nvSpPr>
        <p:spPr>
          <a:xfrm>
            <a:off x="6659098" y="3780682"/>
            <a:ext cx="307777" cy="252633"/>
          </a:xfrm>
          <a:prstGeom prst="rect">
            <a:avLst/>
          </a:prstGeom>
          <a:noFill/>
        </p:spPr>
        <p:txBody>
          <a:bodyPr vert="vert270" wrap="none" rtlCol="0">
            <a:spAutoFit/>
          </a:bodyPr>
          <a:lstStyle/>
          <a:p>
            <a:r>
              <a:rPr lang="en-GB" sz="800" dirty="0">
                <a:solidFill>
                  <a:srgbClr val="000000"/>
                </a:solidFill>
              </a:rPr>
              <a:t>PR*</a:t>
            </a:r>
          </a:p>
        </p:txBody>
      </p:sp>
      <p:sp>
        <p:nvSpPr>
          <p:cNvPr id="187" name="TextBox 186">
            <a:extLst>
              <a:ext uri="{FF2B5EF4-FFF2-40B4-BE49-F238E27FC236}">
                <a16:creationId xmlns:a16="http://schemas.microsoft.com/office/drawing/2014/main" id="{17E7B680-AC9D-791F-BD8C-B792986FF21D}"/>
              </a:ext>
            </a:extLst>
          </p:cNvPr>
          <p:cNvSpPr txBox="1"/>
          <p:nvPr/>
        </p:nvSpPr>
        <p:spPr>
          <a:xfrm>
            <a:off x="5748066" y="3543537"/>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88" name="TextBox 187">
            <a:extLst>
              <a:ext uri="{FF2B5EF4-FFF2-40B4-BE49-F238E27FC236}">
                <a16:creationId xmlns:a16="http://schemas.microsoft.com/office/drawing/2014/main" id="{9E200C88-8532-5C5B-3FDF-4421D75820AB}"/>
              </a:ext>
            </a:extLst>
          </p:cNvPr>
          <p:cNvSpPr txBox="1"/>
          <p:nvPr/>
        </p:nvSpPr>
        <p:spPr>
          <a:xfrm>
            <a:off x="5852961" y="3551730"/>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89" name="TextBox 188">
            <a:extLst>
              <a:ext uri="{FF2B5EF4-FFF2-40B4-BE49-F238E27FC236}">
                <a16:creationId xmlns:a16="http://schemas.microsoft.com/office/drawing/2014/main" id="{6FDA9E27-D454-0261-7BA4-B293F7A41190}"/>
              </a:ext>
            </a:extLst>
          </p:cNvPr>
          <p:cNvSpPr txBox="1"/>
          <p:nvPr/>
        </p:nvSpPr>
        <p:spPr>
          <a:xfrm>
            <a:off x="5953438" y="3566906"/>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90" name="TextBox 189">
            <a:extLst>
              <a:ext uri="{FF2B5EF4-FFF2-40B4-BE49-F238E27FC236}">
                <a16:creationId xmlns:a16="http://schemas.microsoft.com/office/drawing/2014/main" id="{47CEDC84-4DD8-A4EC-6D1F-6C864F1E7793}"/>
              </a:ext>
            </a:extLst>
          </p:cNvPr>
          <p:cNvSpPr txBox="1"/>
          <p:nvPr/>
        </p:nvSpPr>
        <p:spPr>
          <a:xfrm>
            <a:off x="6054128" y="3615305"/>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91" name="TextBox 190">
            <a:extLst>
              <a:ext uri="{FF2B5EF4-FFF2-40B4-BE49-F238E27FC236}">
                <a16:creationId xmlns:a16="http://schemas.microsoft.com/office/drawing/2014/main" id="{49D42E9D-3A9B-8D1A-71C2-CDEC8993A26A}"/>
              </a:ext>
            </a:extLst>
          </p:cNvPr>
          <p:cNvSpPr txBox="1"/>
          <p:nvPr/>
        </p:nvSpPr>
        <p:spPr>
          <a:xfrm>
            <a:off x="6160016" y="3630444"/>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92" name="TextBox 191">
            <a:extLst>
              <a:ext uri="{FF2B5EF4-FFF2-40B4-BE49-F238E27FC236}">
                <a16:creationId xmlns:a16="http://schemas.microsoft.com/office/drawing/2014/main" id="{F9C9B92D-DB08-B70D-47EF-28B651ECFAF3}"/>
              </a:ext>
            </a:extLst>
          </p:cNvPr>
          <p:cNvSpPr txBox="1"/>
          <p:nvPr/>
        </p:nvSpPr>
        <p:spPr>
          <a:xfrm>
            <a:off x="6366765" y="3661102"/>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93" name="TextBox 192">
            <a:extLst>
              <a:ext uri="{FF2B5EF4-FFF2-40B4-BE49-F238E27FC236}">
                <a16:creationId xmlns:a16="http://schemas.microsoft.com/office/drawing/2014/main" id="{6A5583EF-96A7-876C-94D7-DBB83CEA517D}"/>
              </a:ext>
            </a:extLst>
          </p:cNvPr>
          <p:cNvSpPr txBox="1"/>
          <p:nvPr/>
        </p:nvSpPr>
        <p:spPr>
          <a:xfrm>
            <a:off x="6567575" y="3714336"/>
            <a:ext cx="307777" cy="201337"/>
          </a:xfrm>
          <a:prstGeom prst="rect">
            <a:avLst/>
          </a:prstGeom>
          <a:noFill/>
        </p:spPr>
        <p:txBody>
          <a:bodyPr vert="vert270" wrap="none" rtlCol="0">
            <a:spAutoFit/>
          </a:bodyPr>
          <a:lstStyle/>
          <a:p>
            <a:r>
              <a:rPr lang="en-GB" sz="800" dirty="0">
                <a:solidFill>
                  <a:srgbClr val="000000"/>
                </a:solidFill>
              </a:rPr>
              <a:t>SD</a:t>
            </a:r>
          </a:p>
        </p:txBody>
      </p:sp>
      <p:cxnSp>
        <p:nvCxnSpPr>
          <p:cNvPr id="194" name="Straight Connector 193">
            <a:extLst>
              <a:ext uri="{FF2B5EF4-FFF2-40B4-BE49-F238E27FC236}">
                <a16:creationId xmlns:a16="http://schemas.microsoft.com/office/drawing/2014/main" id="{D94691B1-1F32-F1EC-FFA2-7B117053757A}"/>
              </a:ext>
            </a:extLst>
          </p:cNvPr>
          <p:cNvCxnSpPr>
            <a:cxnSpLocks/>
          </p:cNvCxnSpPr>
          <p:nvPr/>
        </p:nvCxnSpPr>
        <p:spPr>
          <a:xfrm flipV="1">
            <a:off x="1691040" y="2812138"/>
            <a:ext cx="7405711" cy="0"/>
          </a:xfrm>
          <a:prstGeom prst="line">
            <a:avLst/>
          </a:prstGeom>
          <a:ln w="9525">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195" name="TextBox 194">
            <a:extLst>
              <a:ext uri="{FF2B5EF4-FFF2-40B4-BE49-F238E27FC236}">
                <a16:creationId xmlns:a16="http://schemas.microsoft.com/office/drawing/2014/main" id="{D4C59B27-66FE-2EDC-9914-13AB4F3A39C7}"/>
              </a:ext>
            </a:extLst>
          </p:cNvPr>
          <p:cNvSpPr txBox="1"/>
          <p:nvPr/>
        </p:nvSpPr>
        <p:spPr>
          <a:xfrm>
            <a:off x="2277508" y="2730156"/>
            <a:ext cx="307777" cy="201337"/>
          </a:xfrm>
          <a:prstGeom prst="rect">
            <a:avLst/>
          </a:prstGeom>
          <a:noFill/>
        </p:spPr>
        <p:txBody>
          <a:bodyPr vert="vert270" wrap="none" rtlCol="0">
            <a:spAutoFit/>
          </a:bodyPr>
          <a:lstStyle/>
          <a:p>
            <a:r>
              <a:rPr lang="en-GB" sz="800" dirty="0">
                <a:solidFill>
                  <a:srgbClr val="000000"/>
                </a:solidFill>
              </a:rPr>
              <a:t>SD</a:t>
            </a:r>
          </a:p>
        </p:txBody>
      </p:sp>
      <p:sp>
        <p:nvSpPr>
          <p:cNvPr id="196" name="TextBox 195">
            <a:extLst>
              <a:ext uri="{FF2B5EF4-FFF2-40B4-BE49-F238E27FC236}">
                <a16:creationId xmlns:a16="http://schemas.microsoft.com/office/drawing/2014/main" id="{118EC92C-F994-A14F-3D21-3E8181C17DA4}"/>
              </a:ext>
            </a:extLst>
          </p:cNvPr>
          <p:cNvSpPr txBox="1"/>
          <p:nvPr/>
        </p:nvSpPr>
        <p:spPr>
          <a:xfrm>
            <a:off x="6759112" y="3782112"/>
            <a:ext cx="307777" cy="252633"/>
          </a:xfrm>
          <a:prstGeom prst="rect">
            <a:avLst/>
          </a:prstGeom>
          <a:noFill/>
        </p:spPr>
        <p:txBody>
          <a:bodyPr vert="vert270" wrap="none" rtlCol="0">
            <a:spAutoFit/>
          </a:bodyPr>
          <a:lstStyle/>
          <a:p>
            <a:r>
              <a:rPr lang="en-GB" sz="800" dirty="0">
                <a:solidFill>
                  <a:srgbClr val="000000"/>
                </a:solidFill>
              </a:rPr>
              <a:t>PR*</a:t>
            </a:r>
          </a:p>
        </p:txBody>
      </p:sp>
      <p:sp>
        <p:nvSpPr>
          <p:cNvPr id="197" name="TextBox 196">
            <a:extLst>
              <a:ext uri="{FF2B5EF4-FFF2-40B4-BE49-F238E27FC236}">
                <a16:creationId xmlns:a16="http://schemas.microsoft.com/office/drawing/2014/main" id="{8B39D295-32E8-5D89-3BC7-1A2208EA039E}"/>
              </a:ext>
            </a:extLst>
          </p:cNvPr>
          <p:cNvSpPr txBox="1"/>
          <p:nvPr/>
        </p:nvSpPr>
        <p:spPr>
          <a:xfrm>
            <a:off x="6869061" y="3779391"/>
            <a:ext cx="307777" cy="252633"/>
          </a:xfrm>
          <a:prstGeom prst="rect">
            <a:avLst/>
          </a:prstGeom>
          <a:noFill/>
        </p:spPr>
        <p:txBody>
          <a:bodyPr vert="vert270" wrap="none" rtlCol="0">
            <a:spAutoFit/>
          </a:bodyPr>
          <a:lstStyle/>
          <a:p>
            <a:r>
              <a:rPr lang="en-GB" sz="800" dirty="0">
                <a:solidFill>
                  <a:srgbClr val="000000"/>
                </a:solidFill>
              </a:rPr>
              <a:t>PR*</a:t>
            </a:r>
          </a:p>
        </p:txBody>
      </p:sp>
      <p:sp>
        <p:nvSpPr>
          <p:cNvPr id="198" name="TextBox 197">
            <a:extLst>
              <a:ext uri="{FF2B5EF4-FFF2-40B4-BE49-F238E27FC236}">
                <a16:creationId xmlns:a16="http://schemas.microsoft.com/office/drawing/2014/main" id="{1C43068C-8272-A074-F557-631B0F6C96CA}"/>
              </a:ext>
            </a:extLst>
          </p:cNvPr>
          <p:cNvSpPr txBox="1"/>
          <p:nvPr/>
        </p:nvSpPr>
        <p:spPr>
          <a:xfrm>
            <a:off x="6976566" y="3812187"/>
            <a:ext cx="307777" cy="201337"/>
          </a:xfrm>
          <a:prstGeom prst="rect">
            <a:avLst/>
          </a:prstGeom>
          <a:noFill/>
        </p:spPr>
        <p:txBody>
          <a:bodyPr vert="vert270" wrap="none" rtlCol="0">
            <a:spAutoFit/>
          </a:bodyPr>
          <a:lstStyle/>
          <a:p>
            <a:r>
              <a:rPr lang="en-GB" sz="800" dirty="0">
                <a:solidFill>
                  <a:srgbClr val="000000"/>
                </a:solidFill>
              </a:rPr>
              <a:t>PR</a:t>
            </a:r>
          </a:p>
        </p:txBody>
      </p:sp>
      <p:sp>
        <p:nvSpPr>
          <p:cNvPr id="199" name="TextBox 198">
            <a:extLst>
              <a:ext uri="{FF2B5EF4-FFF2-40B4-BE49-F238E27FC236}">
                <a16:creationId xmlns:a16="http://schemas.microsoft.com/office/drawing/2014/main" id="{88C4C1CD-E8B3-3242-5CC6-15835A177DFB}"/>
              </a:ext>
            </a:extLst>
          </p:cNvPr>
          <p:cNvSpPr txBox="1"/>
          <p:nvPr/>
        </p:nvSpPr>
        <p:spPr>
          <a:xfrm>
            <a:off x="7069783" y="3830902"/>
            <a:ext cx="307777" cy="252633"/>
          </a:xfrm>
          <a:prstGeom prst="rect">
            <a:avLst/>
          </a:prstGeom>
          <a:noFill/>
        </p:spPr>
        <p:txBody>
          <a:bodyPr vert="vert270" wrap="none" rtlCol="0">
            <a:spAutoFit/>
          </a:bodyPr>
          <a:lstStyle/>
          <a:p>
            <a:r>
              <a:rPr lang="en-GB" sz="800" dirty="0">
                <a:solidFill>
                  <a:srgbClr val="000000"/>
                </a:solidFill>
              </a:rPr>
              <a:t>PR*</a:t>
            </a:r>
          </a:p>
        </p:txBody>
      </p:sp>
      <p:sp>
        <p:nvSpPr>
          <p:cNvPr id="200" name="TextBox 199">
            <a:extLst>
              <a:ext uri="{FF2B5EF4-FFF2-40B4-BE49-F238E27FC236}">
                <a16:creationId xmlns:a16="http://schemas.microsoft.com/office/drawing/2014/main" id="{05F3D9A3-1091-6269-2C5A-7AEA8A69D915}"/>
              </a:ext>
            </a:extLst>
          </p:cNvPr>
          <p:cNvSpPr txBox="1"/>
          <p:nvPr/>
        </p:nvSpPr>
        <p:spPr>
          <a:xfrm>
            <a:off x="7167399" y="3855761"/>
            <a:ext cx="307777" cy="252633"/>
          </a:xfrm>
          <a:prstGeom prst="rect">
            <a:avLst/>
          </a:prstGeom>
          <a:noFill/>
        </p:spPr>
        <p:txBody>
          <a:bodyPr vert="vert270" wrap="none" rtlCol="0">
            <a:spAutoFit/>
          </a:bodyPr>
          <a:lstStyle/>
          <a:p>
            <a:r>
              <a:rPr lang="en-GB" sz="800" dirty="0">
                <a:solidFill>
                  <a:srgbClr val="000000"/>
                </a:solidFill>
              </a:rPr>
              <a:t>PR*</a:t>
            </a:r>
          </a:p>
        </p:txBody>
      </p:sp>
      <p:sp>
        <p:nvSpPr>
          <p:cNvPr id="201" name="TextBox 200">
            <a:extLst>
              <a:ext uri="{FF2B5EF4-FFF2-40B4-BE49-F238E27FC236}">
                <a16:creationId xmlns:a16="http://schemas.microsoft.com/office/drawing/2014/main" id="{DC2A9E94-83FE-F2A7-FC6B-523D1C767CE4}"/>
              </a:ext>
            </a:extLst>
          </p:cNvPr>
          <p:cNvSpPr txBox="1"/>
          <p:nvPr/>
        </p:nvSpPr>
        <p:spPr>
          <a:xfrm>
            <a:off x="7275669" y="3865542"/>
            <a:ext cx="307777" cy="252633"/>
          </a:xfrm>
          <a:prstGeom prst="rect">
            <a:avLst/>
          </a:prstGeom>
          <a:noFill/>
        </p:spPr>
        <p:txBody>
          <a:bodyPr vert="vert270" wrap="none" rtlCol="0">
            <a:spAutoFit/>
          </a:bodyPr>
          <a:lstStyle/>
          <a:p>
            <a:r>
              <a:rPr lang="en-GB" sz="800" dirty="0">
                <a:solidFill>
                  <a:srgbClr val="000000"/>
                </a:solidFill>
              </a:rPr>
              <a:t>PR*</a:t>
            </a:r>
          </a:p>
        </p:txBody>
      </p:sp>
      <p:sp>
        <p:nvSpPr>
          <p:cNvPr id="202" name="TextBox 201">
            <a:extLst>
              <a:ext uri="{FF2B5EF4-FFF2-40B4-BE49-F238E27FC236}">
                <a16:creationId xmlns:a16="http://schemas.microsoft.com/office/drawing/2014/main" id="{26448175-B7F8-6950-33F8-E532A3275F8C}"/>
              </a:ext>
            </a:extLst>
          </p:cNvPr>
          <p:cNvSpPr txBox="1"/>
          <p:nvPr/>
        </p:nvSpPr>
        <p:spPr>
          <a:xfrm>
            <a:off x="7385281" y="3906833"/>
            <a:ext cx="307777" cy="201337"/>
          </a:xfrm>
          <a:prstGeom prst="rect">
            <a:avLst/>
          </a:prstGeom>
          <a:noFill/>
        </p:spPr>
        <p:txBody>
          <a:bodyPr vert="vert270" wrap="none" rtlCol="0">
            <a:spAutoFit/>
          </a:bodyPr>
          <a:lstStyle/>
          <a:p>
            <a:r>
              <a:rPr lang="en-GB" sz="800" dirty="0">
                <a:solidFill>
                  <a:srgbClr val="000000"/>
                </a:solidFill>
              </a:rPr>
              <a:t>PR</a:t>
            </a:r>
          </a:p>
        </p:txBody>
      </p:sp>
      <p:sp>
        <p:nvSpPr>
          <p:cNvPr id="203" name="TextBox 202">
            <a:extLst>
              <a:ext uri="{FF2B5EF4-FFF2-40B4-BE49-F238E27FC236}">
                <a16:creationId xmlns:a16="http://schemas.microsoft.com/office/drawing/2014/main" id="{F4CD540C-B56A-1537-8E37-BD91C18D37D5}"/>
              </a:ext>
            </a:extLst>
          </p:cNvPr>
          <p:cNvSpPr txBox="1"/>
          <p:nvPr/>
        </p:nvSpPr>
        <p:spPr>
          <a:xfrm>
            <a:off x="7477277" y="3911604"/>
            <a:ext cx="307777" cy="252633"/>
          </a:xfrm>
          <a:prstGeom prst="rect">
            <a:avLst/>
          </a:prstGeom>
          <a:noFill/>
        </p:spPr>
        <p:txBody>
          <a:bodyPr vert="vert270" wrap="none" rtlCol="0">
            <a:spAutoFit/>
          </a:bodyPr>
          <a:lstStyle/>
          <a:p>
            <a:r>
              <a:rPr lang="en-GB" sz="800" dirty="0">
                <a:solidFill>
                  <a:srgbClr val="000000"/>
                </a:solidFill>
              </a:rPr>
              <a:t>PR*</a:t>
            </a:r>
          </a:p>
        </p:txBody>
      </p:sp>
      <p:sp>
        <p:nvSpPr>
          <p:cNvPr id="204" name="TextBox 203">
            <a:extLst>
              <a:ext uri="{FF2B5EF4-FFF2-40B4-BE49-F238E27FC236}">
                <a16:creationId xmlns:a16="http://schemas.microsoft.com/office/drawing/2014/main" id="{2BCCD5D1-ADD2-762F-9B2C-3E47DE2BD304}"/>
              </a:ext>
            </a:extLst>
          </p:cNvPr>
          <p:cNvSpPr txBox="1"/>
          <p:nvPr/>
        </p:nvSpPr>
        <p:spPr>
          <a:xfrm>
            <a:off x="7579047" y="3926897"/>
            <a:ext cx="307777" cy="252633"/>
          </a:xfrm>
          <a:prstGeom prst="rect">
            <a:avLst/>
          </a:prstGeom>
          <a:noFill/>
        </p:spPr>
        <p:txBody>
          <a:bodyPr vert="vert270" wrap="none" rtlCol="0">
            <a:spAutoFit/>
          </a:bodyPr>
          <a:lstStyle/>
          <a:p>
            <a:r>
              <a:rPr lang="en-GB" sz="800" dirty="0">
                <a:solidFill>
                  <a:srgbClr val="000000"/>
                </a:solidFill>
              </a:rPr>
              <a:t>PR*</a:t>
            </a:r>
          </a:p>
        </p:txBody>
      </p:sp>
      <p:sp>
        <p:nvSpPr>
          <p:cNvPr id="205" name="TextBox 204">
            <a:extLst>
              <a:ext uri="{FF2B5EF4-FFF2-40B4-BE49-F238E27FC236}">
                <a16:creationId xmlns:a16="http://schemas.microsoft.com/office/drawing/2014/main" id="{4D0F82D7-44D8-C9ED-C2A8-B6BF88DDD68F}"/>
              </a:ext>
            </a:extLst>
          </p:cNvPr>
          <p:cNvSpPr txBox="1"/>
          <p:nvPr/>
        </p:nvSpPr>
        <p:spPr>
          <a:xfrm>
            <a:off x="7687923" y="3926933"/>
            <a:ext cx="307777" cy="201337"/>
          </a:xfrm>
          <a:prstGeom prst="rect">
            <a:avLst/>
          </a:prstGeom>
          <a:noFill/>
        </p:spPr>
        <p:txBody>
          <a:bodyPr vert="vert270" wrap="none" rtlCol="0">
            <a:spAutoFit/>
          </a:bodyPr>
          <a:lstStyle/>
          <a:p>
            <a:r>
              <a:rPr lang="en-GB" sz="800" dirty="0">
                <a:solidFill>
                  <a:srgbClr val="000000"/>
                </a:solidFill>
              </a:rPr>
              <a:t>PR</a:t>
            </a:r>
          </a:p>
        </p:txBody>
      </p:sp>
      <p:sp>
        <p:nvSpPr>
          <p:cNvPr id="206" name="TextBox 205">
            <a:extLst>
              <a:ext uri="{FF2B5EF4-FFF2-40B4-BE49-F238E27FC236}">
                <a16:creationId xmlns:a16="http://schemas.microsoft.com/office/drawing/2014/main" id="{7A78E322-1AED-2922-4961-338A29083231}"/>
              </a:ext>
            </a:extLst>
          </p:cNvPr>
          <p:cNvSpPr txBox="1"/>
          <p:nvPr/>
        </p:nvSpPr>
        <p:spPr>
          <a:xfrm>
            <a:off x="7792552" y="3938930"/>
            <a:ext cx="307777" cy="201337"/>
          </a:xfrm>
          <a:prstGeom prst="rect">
            <a:avLst/>
          </a:prstGeom>
          <a:noFill/>
        </p:spPr>
        <p:txBody>
          <a:bodyPr vert="vert270" wrap="none" rtlCol="0">
            <a:spAutoFit/>
          </a:bodyPr>
          <a:lstStyle/>
          <a:p>
            <a:r>
              <a:rPr lang="en-GB" sz="800" dirty="0">
                <a:solidFill>
                  <a:srgbClr val="000000"/>
                </a:solidFill>
              </a:rPr>
              <a:t>PR</a:t>
            </a:r>
          </a:p>
        </p:txBody>
      </p:sp>
      <p:sp>
        <p:nvSpPr>
          <p:cNvPr id="207" name="TextBox 206">
            <a:extLst>
              <a:ext uri="{FF2B5EF4-FFF2-40B4-BE49-F238E27FC236}">
                <a16:creationId xmlns:a16="http://schemas.microsoft.com/office/drawing/2014/main" id="{DC65408D-B1E0-C4CE-F753-7CE892BE4FAD}"/>
              </a:ext>
            </a:extLst>
          </p:cNvPr>
          <p:cNvSpPr txBox="1"/>
          <p:nvPr/>
        </p:nvSpPr>
        <p:spPr>
          <a:xfrm>
            <a:off x="7887576" y="3935512"/>
            <a:ext cx="307777" cy="252633"/>
          </a:xfrm>
          <a:prstGeom prst="rect">
            <a:avLst/>
          </a:prstGeom>
          <a:noFill/>
        </p:spPr>
        <p:txBody>
          <a:bodyPr vert="vert270" wrap="none" rtlCol="0">
            <a:spAutoFit/>
          </a:bodyPr>
          <a:lstStyle/>
          <a:p>
            <a:r>
              <a:rPr lang="en-GB" sz="800" dirty="0">
                <a:solidFill>
                  <a:srgbClr val="000000"/>
                </a:solidFill>
              </a:rPr>
              <a:t>PR*</a:t>
            </a:r>
          </a:p>
        </p:txBody>
      </p:sp>
      <p:sp>
        <p:nvSpPr>
          <p:cNvPr id="208" name="TextBox 207">
            <a:extLst>
              <a:ext uri="{FF2B5EF4-FFF2-40B4-BE49-F238E27FC236}">
                <a16:creationId xmlns:a16="http://schemas.microsoft.com/office/drawing/2014/main" id="{EAD7B002-82D1-8C1E-BE66-8ACBEC8BF6AF}"/>
              </a:ext>
            </a:extLst>
          </p:cNvPr>
          <p:cNvSpPr txBox="1"/>
          <p:nvPr/>
        </p:nvSpPr>
        <p:spPr>
          <a:xfrm>
            <a:off x="7993986" y="3952896"/>
            <a:ext cx="307777" cy="201337"/>
          </a:xfrm>
          <a:prstGeom prst="rect">
            <a:avLst/>
          </a:prstGeom>
          <a:noFill/>
        </p:spPr>
        <p:txBody>
          <a:bodyPr vert="vert270" wrap="none" rtlCol="0">
            <a:spAutoFit/>
          </a:bodyPr>
          <a:lstStyle/>
          <a:p>
            <a:r>
              <a:rPr lang="en-GB" sz="800" dirty="0">
                <a:solidFill>
                  <a:srgbClr val="000000"/>
                </a:solidFill>
              </a:rPr>
              <a:t>PR</a:t>
            </a:r>
          </a:p>
        </p:txBody>
      </p:sp>
      <p:sp>
        <p:nvSpPr>
          <p:cNvPr id="209" name="TextBox 208">
            <a:extLst>
              <a:ext uri="{FF2B5EF4-FFF2-40B4-BE49-F238E27FC236}">
                <a16:creationId xmlns:a16="http://schemas.microsoft.com/office/drawing/2014/main" id="{6678ADF9-45BC-A8F0-0210-BA8857BD12F8}"/>
              </a:ext>
            </a:extLst>
          </p:cNvPr>
          <p:cNvSpPr txBox="1"/>
          <p:nvPr/>
        </p:nvSpPr>
        <p:spPr>
          <a:xfrm>
            <a:off x="8096349" y="3966946"/>
            <a:ext cx="307777" cy="201337"/>
          </a:xfrm>
          <a:prstGeom prst="rect">
            <a:avLst/>
          </a:prstGeom>
          <a:noFill/>
        </p:spPr>
        <p:txBody>
          <a:bodyPr vert="vert270" wrap="none" rtlCol="0">
            <a:spAutoFit/>
          </a:bodyPr>
          <a:lstStyle/>
          <a:p>
            <a:r>
              <a:rPr lang="en-GB" sz="800" dirty="0">
                <a:solidFill>
                  <a:srgbClr val="000000"/>
                </a:solidFill>
              </a:rPr>
              <a:t>PR</a:t>
            </a:r>
          </a:p>
        </p:txBody>
      </p:sp>
      <p:sp>
        <p:nvSpPr>
          <p:cNvPr id="210" name="TextBox 209">
            <a:extLst>
              <a:ext uri="{FF2B5EF4-FFF2-40B4-BE49-F238E27FC236}">
                <a16:creationId xmlns:a16="http://schemas.microsoft.com/office/drawing/2014/main" id="{B2C3E685-0F94-65AF-1D3B-1042F08CB27D}"/>
              </a:ext>
            </a:extLst>
          </p:cNvPr>
          <p:cNvSpPr txBox="1"/>
          <p:nvPr/>
        </p:nvSpPr>
        <p:spPr>
          <a:xfrm>
            <a:off x="8191477" y="3981964"/>
            <a:ext cx="307777" cy="252633"/>
          </a:xfrm>
          <a:prstGeom prst="rect">
            <a:avLst/>
          </a:prstGeom>
          <a:noFill/>
        </p:spPr>
        <p:txBody>
          <a:bodyPr vert="vert270" wrap="none" rtlCol="0">
            <a:spAutoFit/>
          </a:bodyPr>
          <a:lstStyle/>
          <a:p>
            <a:r>
              <a:rPr lang="en-GB" sz="800" dirty="0">
                <a:solidFill>
                  <a:srgbClr val="000000"/>
                </a:solidFill>
              </a:rPr>
              <a:t>PR*</a:t>
            </a:r>
          </a:p>
        </p:txBody>
      </p:sp>
      <p:sp>
        <p:nvSpPr>
          <p:cNvPr id="211" name="TextBox 210">
            <a:extLst>
              <a:ext uri="{FF2B5EF4-FFF2-40B4-BE49-F238E27FC236}">
                <a16:creationId xmlns:a16="http://schemas.microsoft.com/office/drawing/2014/main" id="{237D0B63-4689-F14F-1425-058E3C5BA101}"/>
              </a:ext>
            </a:extLst>
          </p:cNvPr>
          <p:cNvSpPr txBox="1"/>
          <p:nvPr/>
        </p:nvSpPr>
        <p:spPr>
          <a:xfrm>
            <a:off x="8296772" y="3982189"/>
            <a:ext cx="307777" cy="252633"/>
          </a:xfrm>
          <a:prstGeom prst="rect">
            <a:avLst/>
          </a:prstGeom>
          <a:noFill/>
        </p:spPr>
        <p:txBody>
          <a:bodyPr vert="vert270" wrap="none" rtlCol="0">
            <a:spAutoFit/>
          </a:bodyPr>
          <a:lstStyle/>
          <a:p>
            <a:r>
              <a:rPr lang="en-GB" sz="800" dirty="0">
                <a:solidFill>
                  <a:srgbClr val="000000"/>
                </a:solidFill>
              </a:rPr>
              <a:t>PR*</a:t>
            </a:r>
          </a:p>
        </p:txBody>
      </p:sp>
      <p:sp>
        <p:nvSpPr>
          <p:cNvPr id="212" name="TextBox 211">
            <a:extLst>
              <a:ext uri="{FF2B5EF4-FFF2-40B4-BE49-F238E27FC236}">
                <a16:creationId xmlns:a16="http://schemas.microsoft.com/office/drawing/2014/main" id="{84C13643-FF7E-2BDF-CCE9-C522E140FF00}"/>
              </a:ext>
            </a:extLst>
          </p:cNvPr>
          <p:cNvSpPr txBox="1"/>
          <p:nvPr/>
        </p:nvSpPr>
        <p:spPr>
          <a:xfrm>
            <a:off x="8394910" y="3992367"/>
            <a:ext cx="307777" cy="252633"/>
          </a:xfrm>
          <a:prstGeom prst="rect">
            <a:avLst/>
          </a:prstGeom>
          <a:noFill/>
        </p:spPr>
        <p:txBody>
          <a:bodyPr vert="vert270" wrap="none" rtlCol="0">
            <a:spAutoFit/>
          </a:bodyPr>
          <a:lstStyle/>
          <a:p>
            <a:r>
              <a:rPr lang="en-GB" sz="800" dirty="0">
                <a:solidFill>
                  <a:srgbClr val="000000"/>
                </a:solidFill>
              </a:rPr>
              <a:t>PR*</a:t>
            </a:r>
          </a:p>
        </p:txBody>
      </p:sp>
      <p:sp>
        <p:nvSpPr>
          <p:cNvPr id="213" name="TextBox 212">
            <a:extLst>
              <a:ext uri="{FF2B5EF4-FFF2-40B4-BE49-F238E27FC236}">
                <a16:creationId xmlns:a16="http://schemas.microsoft.com/office/drawing/2014/main" id="{2EE452B7-65F4-1F1D-F3D3-B3278C5DF217}"/>
              </a:ext>
            </a:extLst>
          </p:cNvPr>
          <p:cNvSpPr txBox="1"/>
          <p:nvPr/>
        </p:nvSpPr>
        <p:spPr>
          <a:xfrm>
            <a:off x="8496698" y="4090749"/>
            <a:ext cx="307777" cy="252633"/>
          </a:xfrm>
          <a:prstGeom prst="rect">
            <a:avLst/>
          </a:prstGeom>
          <a:noFill/>
        </p:spPr>
        <p:txBody>
          <a:bodyPr vert="vert270" wrap="none" rtlCol="0">
            <a:spAutoFit/>
          </a:bodyPr>
          <a:lstStyle/>
          <a:p>
            <a:r>
              <a:rPr lang="en-GB" sz="800" dirty="0">
                <a:solidFill>
                  <a:srgbClr val="000000"/>
                </a:solidFill>
              </a:rPr>
              <a:t>PR*</a:t>
            </a:r>
          </a:p>
        </p:txBody>
      </p:sp>
      <p:sp>
        <p:nvSpPr>
          <p:cNvPr id="214" name="TextBox 213">
            <a:extLst>
              <a:ext uri="{FF2B5EF4-FFF2-40B4-BE49-F238E27FC236}">
                <a16:creationId xmlns:a16="http://schemas.microsoft.com/office/drawing/2014/main" id="{8E578FF7-D929-C75D-C6AD-2FA3B86127E7}"/>
              </a:ext>
            </a:extLst>
          </p:cNvPr>
          <p:cNvSpPr txBox="1"/>
          <p:nvPr/>
        </p:nvSpPr>
        <p:spPr>
          <a:xfrm>
            <a:off x="8605107" y="4161586"/>
            <a:ext cx="307777" cy="201337"/>
          </a:xfrm>
          <a:prstGeom prst="rect">
            <a:avLst/>
          </a:prstGeom>
          <a:noFill/>
        </p:spPr>
        <p:txBody>
          <a:bodyPr vert="vert270" wrap="none" rtlCol="0">
            <a:spAutoFit/>
          </a:bodyPr>
          <a:lstStyle/>
          <a:p>
            <a:r>
              <a:rPr lang="en-GB" sz="800" dirty="0">
                <a:solidFill>
                  <a:srgbClr val="000000"/>
                </a:solidFill>
              </a:rPr>
              <a:t>PR</a:t>
            </a:r>
          </a:p>
        </p:txBody>
      </p:sp>
      <p:sp>
        <p:nvSpPr>
          <p:cNvPr id="215" name="TextBox 214">
            <a:extLst>
              <a:ext uri="{FF2B5EF4-FFF2-40B4-BE49-F238E27FC236}">
                <a16:creationId xmlns:a16="http://schemas.microsoft.com/office/drawing/2014/main" id="{790F1600-BBA7-0580-EC0F-7E693AF9112E}"/>
              </a:ext>
            </a:extLst>
          </p:cNvPr>
          <p:cNvSpPr txBox="1"/>
          <p:nvPr/>
        </p:nvSpPr>
        <p:spPr>
          <a:xfrm>
            <a:off x="8711238" y="4167238"/>
            <a:ext cx="307777" cy="201337"/>
          </a:xfrm>
          <a:prstGeom prst="rect">
            <a:avLst/>
          </a:prstGeom>
          <a:noFill/>
        </p:spPr>
        <p:txBody>
          <a:bodyPr vert="vert270" wrap="none" rtlCol="0">
            <a:spAutoFit/>
          </a:bodyPr>
          <a:lstStyle/>
          <a:p>
            <a:r>
              <a:rPr lang="en-GB" sz="800" dirty="0">
                <a:solidFill>
                  <a:srgbClr val="000000"/>
                </a:solidFill>
              </a:rPr>
              <a:t>PR</a:t>
            </a:r>
          </a:p>
        </p:txBody>
      </p:sp>
      <p:grpSp>
        <p:nvGrpSpPr>
          <p:cNvPr id="216" name="Group 215">
            <a:extLst>
              <a:ext uri="{FF2B5EF4-FFF2-40B4-BE49-F238E27FC236}">
                <a16:creationId xmlns:a16="http://schemas.microsoft.com/office/drawing/2014/main" id="{C153F6C3-344C-B69A-D5BC-09D21DEE9122}"/>
              </a:ext>
            </a:extLst>
          </p:cNvPr>
          <p:cNvGrpSpPr/>
          <p:nvPr/>
        </p:nvGrpSpPr>
        <p:grpSpPr>
          <a:xfrm>
            <a:off x="1701613" y="5304178"/>
            <a:ext cx="7398613" cy="231666"/>
            <a:chOff x="1039510" y="5663184"/>
            <a:chExt cx="7398613" cy="231666"/>
          </a:xfrm>
        </p:grpSpPr>
        <p:sp>
          <p:nvSpPr>
            <p:cNvPr id="229" name="TextBox 228">
              <a:extLst>
                <a:ext uri="{FF2B5EF4-FFF2-40B4-BE49-F238E27FC236}">
                  <a16:creationId xmlns:a16="http://schemas.microsoft.com/office/drawing/2014/main" id="{D99606AB-DB3F-5AFA-57B2-3FDB062411D6}"/>
                </a:ext>
              </a:extLst>
            </p:cNvPr>
            <p:cNvSpPr txBox="1"/>
            <p:nvPr/>
          </p:nvSpPr>
          <p:spPr>
            <a:xfrm>
              <a:off x="1039510"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30" name="TextBox 229">
              <a:extLst>
                <a:ext uri="{FF2B5EF4-FFF2-40B4-BE49-F238E27FC236}">
                  <a16:creationId xmlns:a16="http://schemas.microsoft.com/office/drawing/2014/main" id="{981225C9-8544-9166-9BD9-72F509463F55}"/>
                </a:ext>
              </a:extLst>
            </p:cNvPr>
            <p:cNvSpPr txBox="1"/>
            <p:nvPr/>
          </p:nvSpPr>
          <p:spPr>
            <a:xfrm>
              <a:off x="1140901"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3</a:t>
              </a:r>
            </a:p>
          </p:txBody>
        </p:sp>
        <p:sp>
          <p:nvSpPr>
            <p:cNvPr id="231" name="TextBox 230">
              <a:extLst>
                <a:ext uri="{FF2B5EF4-FFF2-40B4-BE49-F238E27FC236}">
                  <a16:creationId xmlns:a16="http://schemas.microsoft.com/office/drawing/2014/main" id="{868BEC0F-D5C6-3DC1-80E0-D519090969F6}"/>
                </a:ext>
              </a:extLst>
            </p:cNvPr>
            <p:cNvSpPr txBox="1"/>
            <p:nvPr/>
          </p:nvSpPr>
          <p:spPr>
            <a:xfrm>
              <a:off x="1243831"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32" name="TextBox 231">
              <a:extLst>
                <a:ext uri="{FF2B5EF4-FFF2-40B4-BE49-F238E27FC236}">
                  <a16:creationId xmlns:a16="http://schemas.microsoft.com/office/drawing/2014/main" id="{98057DC4-CBED-C960-5891-7B3173FF611F}"/>
                </a:ext>
              </a:extLst>
            </p:cNvPr>
            <p:cNvSpPr txBox="1"/>
            <p:nvPr/>
          </p:nvSpPr>
          <p:spPr>
            <a:xfrm>
              <a:off x="1341682"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33" name="TextBox 232">
              <a:extLst>
                <a:ext uri="{FF2B5EF4-FFF2-40B4-BE49-F238E27FC236}">
                  <a16:creationId xmlns:a16="http://schemas.microsoft.com/office/drawing/2014/main" id="{8E73AF76-0A9C-AB8F-1D55-13C7B5E4EE17}"/>
                </a:ext>
              </a:extLst>
            </p:cNvPr>
            <p:cNvSpPr txBox="1"/>
            <p:nvPr/>
          </p:nvSpPr>
          <p:spPr>
            <a:xfrm>
              <a:off x="1442837"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34" name="TextBox 233">
              <a:extLst>
                <a:ext uri="{FF2B5EF4-FFF2-40B4-BE49-F238E27FC236}">
                  <a16:creationId xmlns:a16="http://schemas.microsoft.com/office/drawing/2014/main" id="{ECD9FF59-E035-45D9-905F-107DE6AFA964}"/>
                </a:ext>
              </a:extLst>
            </p:cNvPr>
            <p:cNvSpPr txBox="1"/>
            <p:nvPr/>
          </p:nvSpPr>
          <p:spPr>
            <a:xfrm>
              <a:off x="1543537"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35" name="TextBox 234">
              <a:extLst>
                <a:ext uri="{FF2B5EF4-FFF2-40B4-BE49-F238E27FC236}">
                  <a16:creationId xmlns:a16="http://schemas.microsoft.com/office/drawing/2014/main" id="{C497A399-4083-B73E-4B4D-1E4273CA29AC}"/>
                </a:ext>
              </a:extLst>
            </p:cNvPr>
            <p:cNvSpPr txBox="1"/>
            <p:nvPr/>
          </p:nvSpPr>
          <p:spPr>
            <a:xfrm>
              <a:off x="1644047"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36" name="TextBox 235">
              <a:extLst>
                <a:ext uri="{FF2B5EF4-FFF2-40B4-BE49-F238E27FC236}">
                  <a16:creationId xmlns:a16="http://schemas.microsoft.com/office/drawing/2014/main" id="{CC08F0A1-A004-070E-55B9-36FC1C895B75}"/>
                </a:ext>
              </a:extLst>
            </p:cNvPr>
            <p:cNvSpPr txBox="1"/>
            <p:nvPr/>
          </p:nvSpPr>
          <p:spPr>
            <a:xfrm>
              <a:off x="1751875"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37" name="TextBox 236">
              <a:extLst>
                <a:ext uri="{FF2B5EF4-FFF2-40B4-BE49-F238E27FC236}">
                  <a16:creationId xmlns:a16="http://schemas.microsoft.com/office/drawing/2014/main" id="{C4C12DD8-FE77-EC74-4011-178316AAB66B}"/>
                </a:ext>
              </a:extLst>
            </p:cNvPr>
            <p:cNvSpPr txBox="1"/>
            <p:nvPr/>
          </p:nvSpPr>
          <p:spPr>
            <a:xfrm>
              <a:off x="1847127"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38" name="TextBox 237">
              <a:extLst>
                <a:ext uri="{FF2B5EF4-FFF2-40B4-BE49-F238E27FC236}">
                  <a16:creationId xmlns:a16="http://schemas.microsoft.com/office/drawing/2014/main" id="{92990B29-68FB-22ED-2F3F-94307B694C06}"/>
                </a:ext>
              </a:extLst>
            </p:cNvPr>
            <p:cNvSpPr txBox="1"/>
            <p:nvPr/>
          </p:nvSpPr>
          <p:spPr>
            <a:xfrm>
              <a:off x="1948853"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39" name="TextBox 238">
              <a:extLst>
                <a:ext uri="{FF2B5EF4-FFF2-40B4-BE49-F238E27FC236}">
                  <a16:creationId xmlns:a16="http://schemas.microsoft.com/office/drawing/2014/main" id="{B5446477-5F74-2EFD-393F-4B9B90B33A62}"/>
                </a:ext>
              </a:extLst>
            </p:cNvPr>
            <p:cNvSpPr txBox="1"/>
            <p:nvPr/>
          </p:nvSpPr>
          <p:spPr>
            <a:xfrm>
              <a:off x="2058893"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40" name="TextBox 239">
              <a:extLst>
                <a:ext uri="{FF2B5EF4-FFF2-40B4-BE49-F238E27FC236}">
                  <a16:creationId xmlns:a16="http://schemas.microsoft.com/office/drawing/2014/main" id="{BEBF07D3-D176-876E-7037-FEF50887644F}"/>
                </a:ext>
              </a:extLst>
            </p:cNvPr>
            <p:cNvSpPr txBox="1"/>
            <p:nvPr/>
          </p:nvSpPr>
          <p:spPr>
            <a:xfrm>
              <a:off x="2159267"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41" name="TextBox 240">
              <a:extLst>
                <a:ext uri="{FF2B5EF4-FFF2-40B4-BE49-F238E27FC236}">
                  <a16:creationId xmlns:a16="http://schemas.microsoft.com/office/drawing/2014/main" id="{4C777C58-3A21-C0F3-5657-82A1432B1D59}"/>
                </a:ext>
              </a:extLst>
            </p:cNvPr>
            <p:cNvSpPr txBox="1"/>
            <p:nvPr/>
          </p:nvSpPr>
          <p:spPr>
            <a:xfrm>
              <a:off x="2261572"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3</a:t>
              </a:r>
            </a:p>
          </p:txBody>
        </p:sp>
        <p:sp>
          <p:nvSpPr>
            <p:cNvPr id="242" name="TextBox 241">
              <a:extLst>
                <a:ext uri="{FF2B5EF4-FFF2-40B4-BE49-F238E27FC236}">
                  <a16:creationId xmlns:a16="http://schemas.microsoft.com/office/drawing/2014/main" id="{6F3EBAF6-FDFE-7F76-9F96-0BDA71D34610}"/>
                </a:ext>
              </a:extLst>
            </p:cNvPr>
            <p:cNvSpPr txBox="1"/>
            <p:nvPr/>
          </p:nvSpPr>
          <p:spPr>
            <a:xfrm>
              <a:off x="2362951"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43" name="TextBox 242">
              <a:extLst>
                <a:ext uri="{FF2B5EF4-FFF2-40B4-BE49-F238E27FC236}">
                  <a16:creationId xmlns:a16="http://schemas.microsoft.com/office/drawing/2014/main" id="{04977FCF-13EB-8DA2-DF3D-9E245C807101}"/>
                </a:ext>
              </a:extLst>
            </p:cNvPr>
            <p:cNvSpPr txBox="1"/>
            <p:nvPr/>
          </p:nvSpPr>
          <p:spPr>
            <a:xfrm>
              <a:off x="2470991"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44" name="TextBox 243">
              <a:extLst>
                <a:ext uri="{FF2B5EF4-FFF2-40B4-BE49-F238E27FC236}">
                  <a16:creationId xmlns:a16="http://schemas.microsoft.com/office/drawing/2014/main" id="{710E03A8-8553-5053-9C77-378D2F4C1342}"/>
                </a:ext>
              </a:extLst>
            </p:cNvPr>
            <p:cNvSpPr txBox="1"/>
            <p:nvPr/>
          </p:nvSpPr>
          <p:spPr>
            <a:xfrm>
              <a:off x="2566009"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45" name="TextBox 244">
              <a:extLst>
                <a:ext uri="{FF2B5EF4-FFF2-40B4-BE49-F238E27FC236}">
                  <a16:creationId xmlns:a16="http://schemas.microsoft.com/office/drawing/2014/main" id="{08CFF21C-D7DB-3266-48A1-321E87928774}"/>
                </a:ext>
              </a:extLst>
            </p:cNvPr>
            <p:cNvSpPr txBox="1"/>
            <p:nvPr/>
          </p:nvSpPr>
          <p:spPr>
            <a:xfrm>
              <a:off x="2672203"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4</a:t>
              </a:r>
            </a:p>
          </p:txBody>
        </p:sp>
        <p:sp>
          <p:nvSpPr>
            <p:cNvPr id="246" name="TextBox 245">
              <a:extLst>
                <a:ext uri="{FF2B5EF4-FFF2-40B4-BE49-F238E27FC236}">
                  <a16:creationId xmlns:a16="http://schemas.microsoft.com/office/drawing/2014/main" id="{97498934-9FB0-257C-0AA8-4612A7C4E662}"/>
                </a:ext>
              </a:extLst>
            </p:cNvPr>
            <p:cNvSpPr txBox="1"/>
            <p:nvPr/>
          </p:nvSpPr>
          <p:spPr>
            <a:xfrm>
              <a:off x="2775655"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47" name="TextBox 246">
              <a:extLst>
                <a:ext uri="{FF2B5EF4-FFF2-40B4-BE49-F238E27FC236}">
                  <a16:creationId xmlns:a16="http://schemas.microsoft.com/office/drawing/2014/main" id="{E748AEDA-2BBD-C1DF-0857-A250DF1D5658}"/>
                </a:ext>
              </a:extLst>
            </p:cNvPr>
            <p:cNvSpPr txBox="1"/>
            <p:nvPr/>
          </p:nvSpPr>
          <p:spPr>
            <a:xfrm>
              <a:off x="2877096"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48" name="TextBox 247">
              <a:extLst>
                <a:ext uri="{FF2B5EF4-FFF2-40B4-BE49-F238E27FC236}">
                  <a16:creationId xmlns:a16="http://schemas.microsoft.com/office/drawing/2014/main" id="{A91BE7D6-525B-A0F3-D874-385C31C0D54C}"/>
                </a:ext>
              </a:extLst>
            </p:cNvPr>
            <p:cNvSpPr txBox="1"/>
            <p:nvPr/>
          </p:nvSpPr>
          <p:spPr>
            <a:xfrm>
              <a:off x="2971658"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49" name="TextBox 248">
              <a:extLst>
                <a:ext uri="{FF2B5EF4-FFF2-40B4-BE49-F238E27FC236}">
                  <a16:creationId xmlns:a16="http://schemas.microsoft.com/office/drawing/2014/main" id="{6F5BDF92-1089-8604-899B-4115F75AA75F}"/>
                </a:ext>
              </a:extLst>
            </p:cNvPr>
            <p:cNvSpPr txBox="1"/>
            <p:nvPr/>
          </p:nvSpPr>
          <p:spPr>
            <a:xfrm>
              <a:off x="3081045"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50" name="TextBox 249">
              <a:extLst>
                <a:ext uri="{FF2B5EF4-FFF2-40B4-BE49-F238E27FC236}">
                  <a16:creationId xmlns:a16="http://schemas.microsoft.com/office/drawing/2014/main" id="{32985ACE-0501-DE89-2BC4-1233A4A8BE78}"/>
                </a:ext>
              </a:extLst>
            </p:cNvPr>
            <p:cNvSpPr txBox="1"/>
            <p:nvPr/>
          </p:nvSpPr>
          <p:spPr>
            <a:xfrm>
              <a:off x="3180096"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4</a:t>
              </a:r>
            </a:p>
          </p:txBody>
        </p:sp>
        <p:sp>
          <p:nvSpPr>
            <p:cNvPr id="251" name="TextBox 250">
              <a:extLst>
                <a:ext uri="{FF2B5EF4-FFF2-40B4-BE49-F238E27FC236}">
                  <a16:creationId xmlns:a16="http://schemas.microsoft.com/office/drawing/2014/main" id="{1D64861C-DC5A-D969-D65E-CF128F4D3320}"/>
                </a:ext>
              </a:extLst>
            </p:cNvPr>
            <p:cNvSpPr txBox="1"/>
            <p:nvPr/>
          </p:nvSpPr>
          <p:spPr>
            <a:xfrm>
              <a:off x="3281921"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4</a:t>
              </a:r>
            </a:p>
          </p:txBody>
        </p:sp>
        <p:sp>
          <p:nvSpPr>
            <p:cNvPr id="252" name="TextBox 251">
              <a:extLst>
                <a:ext uri="{FF2B5EF4-FFF2-40B4-BE49-F238E27FC236}">
                  <a16:creationId xmlns:a16="http://schemas.microsoft.com/office/drawing/2014/main" id="{21A1D541-441E-BD82-25CB-E9F895C7BA09}"/>
                </a:ext>
              </a:extLst>
            </p:cNvPr>
            <p:cNvSpPr txBox="1"/>
            <p:nvPr/>
          </p:nvSpPr>
          <p:spPr>
            <a:xfrm>
              <a:off x="3390248"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53" name="TextBox 252">
              <a:extLst>
                <a:ext uri="{FF2B5EF4-FFF2-40B4-BE49-F238E27FC236}">
                  <a16:creationId xmlns:a16="http://schemas.microsoft.com/office/drawing/2014/main" id="{1188C725-8BBD-83A7-F642-C7A286B3CF81}"/>
                </a:ext>
              </a:extLst>
            </p:cNvPr>
            <p:cNvSpPr txBox="1"/>
            <p:nvPr/>
          </p:nvSpPr>
          <p:spPr>
            <a:xfrm>
              <a:off x="3491339"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54" name="TextBox 253">
              <a:extLst>
                <a:ext uri="{FF2B5EF4-FFF2-40B4-BE49-F238E27FC236}">
                  <a16:creationId xmlns:a16="http://schemas.microsoft.com/office/drawing/2014/main" id="{C5239607-1174-B738-E6AA-EDF5BBFAF751}"/>
                </a:ext>
              </a:extLst>
            </p:cNvPr>
            <p:cNvSpPr txBox="1"/>
            <p:nvPr/>
          </p:nvSpPr>
          <p:spPr>
            <a:xfrm>
              <a:off x="3586311"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55" name="TextBox 254">
              <a:extLst>
                <a:ext uri="{FF2B5EF4-FFF2-40B4-BE49-F238E27FC236}">
                  <a16:creationId xmlns:a16="http://schemas.microsoft.com/office/drawing/2014/main" id="{AA5B6111-DF2F-3EB4-328C-345D93C93724}"/>
                </a:ext>
              </a:extLst>
            </p:cNvPr>
            <p:cNvSpPr txBox="1"/>
            <p:nvPr/>
          </p:nvSpPr>
          <p:spPr>
            <a:xfrm>
              <a:off x="3688811"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4</a:t>
              </a:r>
            </a:p>
          </p:txBody>
        </p:sp>
        <p:sp>
          <p:nvSpPr>
            <p:cNvPr id="256" name="TextBox 255">
              <a:extLst>
                <a:ext uri="{FF2B5EF4-FFF2-40B4-BE49-F238E27FC236}">
                  <a16:creationId xmlns:a16="http://schemas.microsoft.com/office/drawing/2014/main" id="{A899C11A-773C-65A0-1207-30A62F080E39}"/>
                </a:ext>
              </a:extLst>
            </p:cNvPr>
            <p:cNvSpPr txBox="1"/>
            <p:nvPr/>
          </p:nvSpPr>
          <p:spPr>
            <a:xfrm>
              <a:off x="3796087"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57" name="TextBox 256">
              <a:extLst>
                <a:ext uri="{FF2B5EF4-FFF2-40B4-BE49-F238E27FC236}">
                  <a16:creationId xmlns:a16="http://schemas.microsoft.com/office/drawing/2014/main" id="{1A1DA30E-433A-BD7E-B821-D2934E59DB06}"/>
                </a:ext>
              </a:extLst>
            </p:cNvPr>
            <p:cNvSpPr txBox="1"/>
            <p:nvPr/>
          </p:nvSpPr>
          <p:spPr>
            <a:xfrm>
              <a:off x="3897444"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3</a:t>
              </a:r>
            </a:p>
          </p:txBody>
        </p:sp>
        <p:sp>
          <p:nvSpPr>
            <p:cNvPr id="258" name="TextBox 257">
              <a:extLst>
                <a:ext uri="{FF2B5EF4-FFF2-40B4-BE49-F238E27FC236}">
                  <a16:creationId xmlns:a16="http://schemas.microsoft.com/office/drawing/2014/main" id="{D1B70A9F-0521-1AE9-368D-66A536C1940B}"/>
                </a:ext>
              </a:extLst>
            </p:cNvPr>
            <p:cNvSpPr txBox="1"/>
            <p:nvPr/>
          </p:nvSpPr>
          <p:spPr>
            <a:xfrm>
              <a:off x="3999743"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59" name="TextBox 258">
              <a:extLst>
                <a:ext uri="{FF2B5EF4-FFF2-40B4-BE49-F238E27FC236}">
                  <a16:creationId xmlns:a16="http://schemas.microsoft.com/office/drawing/2014/main" id="{1535941F-1176-FC92-820F-2814929FEE78}"/>
                </a:ext>
              </a:extLst>
            </p:cNvPr>
            <p:cNvSpPr txBox="1"/>
            <p:nvPr/>
          </p:nvSpPr>
          <p:spPr>
            <a:xfrm>
              <a:off x="4104045"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60" name="TextBox 259">
              <a:extLst>
                <a:ext uri="{FF2B5EF4-FFF2-40B4-BE49-F238E27FC236}">
                  <a16:creationId xmlns:a16="http://schemas.microsoft.com/office/drawing/2014/main" id="{F37E07B8-757E-D4F1-2827-41D5FF5345E5}"/>
                </a:ext>
              </a:extLst>
            </p:cNvPr>
            <p:cNvSpPr txBox="1"/>
            <p:nvPr/>
          </p:nvSpPr>
          <p:spPr>
            <a:xfrm>
              <a:off x="4207110"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61" name="TextBox 260">
              <a:extLst>
                <a:ext uri="{FF2B5EF4-FFF2-40B4-BE49-F238E27FC236}">
                  <a16:creationId xmlns:a16="http://schemas.microsoft.com/office/drawing/2014/main" id="{072708F1-CA11-5997-9EA9-0402B274506F}"/>
                </a:ext>
              </a:extLst>
            </p:cNvPr>
            <p:cNvSpPr txBox="1"/>
            <p:nvPr/>
          </p:nvSpPr>
          <p:spPr>
            <a:xfrm>
              <a:off x="4306162"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62" name="TextBox 261">
              <a:extLst>
                <a:ext uri="{FF2B5EF4-FFF2-40B4-BE49-F238E27FC236}">
                  <a16:creationId xmlns:a16="http://schemas.microsoft.com/office/drawing/2014/main" id="{8F291352-3943-1D5B-BB42-0A0BDF48902D}"/>
                </a:ext>
              </a:extLst>
            </p:cNvPr>
            <p:cNvSpPr txBox="1"/>
            <p:nvPr/>
          </p:nvSpPr>
          <p:spPr>
            <a:xfrm>
              <a:off x="4402274"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4</a:t>
              </a:r>
            </a:p>
          </p:txBody>
        </p:sp>
        <p:sp>
          <p:nvSpPr>
            <p:cNvPr id="263" name="TextBox 262">
              <a:extLst>
                <a:ext uri="{FF2B5EF4-FFF2-40B4-BE49-F238E27FC236}">
                  <a16:creationId xmlns:a16="http://schemas.microsoft.com/office/drawing/2014/main" id="{FCC3B017-CA37-7219-3AA0-A98DF901EDCE}"/>
                </a:ext>
              </a:extLst>
            </p:cNvPr>
            <p:cNvSpPr txBox="1"/>
            <p:nvPr/>
          </p:nvSpPr>
          <p:spPr>
            <a:xfrm>
              <a:off x="4506670"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4</a:t>
              </a:r>
            </a:p>
          </p:txBody>
        </p:sp>
        <p:sp>
          <p:nvSpPr>
            <p:cNvPr id="264" name="TextBox 263">
              <a:extLst>
                <a:ext uri="{FF2B5EF4-FFF2-40B4-BE49-F238E27FC236}">
                  <a16:creationId xmlns:a16="http://schemas.microsoft.com/office/drawing/2014/main" id="{1AC0B5E9-571A-9324-0294-C9C34D6B08EC}"/>
                </a:ext>
              </a:extLst>
            </p:cNvPr>
            <p:cNvSpPr txBox="1"/>
            <p:nvPr/>
          </p:nvSpPr>
          <p:spPr>
            <a:xfrm>
              <a:off x="4612134"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65" name="TextBox 264">
              <a:extLst>
                <a:ext uri="{FF2B5EF4-FFF2-40B4-BE49-F238E27FC236}">
                  <a16:creationId xmlns:a16="http://schemas.microsoft.com/office/drawing/2014/main" id="{8853D6BD-1971-8134-BE00-16EAB979520D}"/>
                </a:ext>
              </a:extLst>
            </p:cNvPr>
            <p:cNvSpPr txBox="1"/>
            <p:nvPr/>
          </p:nvSpPr>
          <p:spPr>
            <a:xfrm>
              <a:off x="4711817"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66" name="TextBox 265">
              <a:extLst>
                <a:ext uri="{FF2B5EF4-FFF2-40B4-BE49-F238E27FC236}">
                  <a16:creationId xmlns:a16="http://schemas.microsoft.com/office/drawing/2014/main" id="{78913D40-17A0-4927-8284-B8B803925274}"/>
                </a:ext>
              </a:extLst>
            </p:cNvPr>
            <p:cNvSpPr txBox="1"/>
            <p:nvPr/>
          </p:nvSpPr>
          <p:spPr>
            <a:xfrm>
              <a:off x="4816493"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67" name="TextBox 266">
              <a:extLst>
                <a:ext uri="{FF2B5EF4-FFF2-40B4-BE49-F238E27FC236}">
                  <a16:creationId xmlns:a16="http://schemas.microsoft.com/office/drawing/2014/main" id="{0B283CDB-A42D-ABC9-6EED-D4BA3F98DF20}"/>
                </a:ext>
              </a:extLst>
            </p:cNvPr>
            <p:cNvSpPr txBox="1"/>
            <p:nvPr/>
          </p:nvSpPr>
          <p:spPr>
            <a:xfrm>
              <a:off x="4917345"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68" name="TextBox 267">
              <a:extLst>
                <a:ext uri="{FF2B5EF4-FFF2-40B4-BE49-F238E27FC236}">
                  <a16:creationId xmlns:a16="http://schemas.microsoft.com/office/drawing/2014/main" id="{C3713FB9-4242-E51A-2C0B-5D9B120CA0AB}"/>
                </a:ext>
              </a:extLst>
            </p:cNvPr>
            <p:cNvSpPr txBox="1"/>
            <p:nvPr/>
          </p:nvSpPr>
          <p:spPr>
            <a:xfrm>
              <a:off x="5012608"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4</a:t>
              </a:r>
            </a:p>
          </p:txBody>
        </p:sp>
        <p:sp>
          <p:nvSpPr>
            <p:cNvPr id="269" name="TextBox 268">
              <a:extLst>
                <a:ext uri="{FF2B5EF4-FFF2-40B4-BE49-F238E27FC236}">
                  <a16:creationId xmlns:a16="http://schemas.microsoft.com/office/drawing/2014/main" id="{03FBC642-9CE1-C386-F65C-A49C1631271E}"/>
                </a:ext>
              </a:extLst>
            </p:cNvPr>
            <p:cNvSpPr txBox="1"/>
            <p:nvPr/>
          </p:nvSpPr>
          <p:spPr>
            <a:xfrm>
              <a:off x="5119991"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70" name="TextBox 269">
              <a:extLst>
                <a:ext uri="{FF2B5EF4-FFF2-40B4-BE49-F238E27FC236}">
                  <a16:creationId xmlns:a16="http://schemas.microsoft.com/office/drawing/2014/main" id="{C46F16B3-276A-0782-AA2A-1D9077FC0C9D}"/>
                </a:ext>
              </a:extLst>
            </p:cNvPr>
            <p:cNvSpPr txBox="1"/>
            <p:nvPr/>
          </p:nvSpPr>
          <p:spPr>
            <a:xfrm>
              <a:off x="5219495"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71" name="TextBox 270">
              <a:extLst>
                <a:ext uri="{FF2B5EF4-FFF2-40B4-BE49-F238E27FC236}">
                  <a16:creationId xmlns:a16="http://schemas.microsoft.com/office/drawing/2014/main" id="{8E4F071F-E0E9-9680-D31E-E7ADB77AABAC}"/>
                </a:ext>
              </a:extLst>
            </p:cNvPr>
            <p:cNvSpPr txBox="1"/>
            <p:nvPr/>
          </p:nvSpPr>
          <p:spPr>
            <a:xfrm>
              <a:off x="5324067"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72" name="TextBox 271">
              <a:extLst>
                <a:ext uri="{FF2B5EF4-FFF2-40B4-BE49-F238E27FC236}">
                  <a16:creationId xmlns:a16="http://schemas.microsoft.com/office/drawing/2014/main" id="{C5C7C8A1-B403-B519-4465-72B8FD7B002A}"/>
                </a:ext>
              </a:extLst>
            </p:cNvPr>
            <p:cNvSpPr txBox="1"/>
            <p:nvPr/>
          </p:nvSpPr>
          <p:spPr>
            <a:xfrm>
              <a:off x="5426014"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3</a:t>
              </a:r>
            </a:p>
          </p:txBody>
        </p:sp>
        <p:sp>
          <p:nvSpPr>
            <p:cNvPr id="273" name="TextBox 272">
              <a:extLst>
                <a:ext uri="{FF2B5EF4-FFF2-40B4-BE49-F238E27FC236}">
                  <a16:creationId xmlns:a16="http://schemas.microsoft.com/office/drawing/2014/main" id="{94FE701D-91B4-D33D-8565-602AA37513BC}"/>
                </a:ext>
              </a:extLst>
            </p:cNvPr>
            <p:cNvSpPr txBox="1"/>
            <p:nvPr/>
          </p:nvSpPr>
          <p:spPr>
            <a:xfrm>
              <a:off x="5528696"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3</a:t>
              </a:r>
            </a:p>
          </p:txBody>
        </p:sp>
        <p:sp>
          <p:nvSpPr>
            <p:cNvPr id="274" name="TextBox 273">
              <a:extLst>
                <a:ext uri="{FF2B5EF4-FFF2-40B4-BE49-F238E27FC236}">
                  <a16:creationId xmlns:a16="http://schemas.microsoft.com/office/drawing/2014/main" id="{D305DCD8-6AB4-4259-373F-149C753F9C7E}"/>
                </a:ext>
              </a:extLst>
            </p:cNvPr>
            <p:cNvSpPr txBox="1"/>
            <p:nvPr/>
          </p:nvSpPr>
          <p:spPr>
            <a:xfrm>
              <a:off x="5627702"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5</a:t>
              </a:r>
            </a:p>
          </p:txBody>
        </p:sp>
        <p:sp>
          <p:nvSpPr>
            <p:cNvPr id="275" name="TextBox 274">
              <a:extLst>
                <a:ext uri="{FF2B5EF4-FFF2-40B4-BE49-F238E27FC236}">
                  <a16:creationId xmlns:a16="http://schemas.microsoft.com/office/drawing/2014/main" id="{848CC943-9096-4062-D073-885D2F08A0C2}"/>
                </a:ext>
              </a:extLst>
            </p:cNvPr>
            <p:cNvSpPr txBox="1"/>
            <p:nvPr/>
          </p:nvSpPr>
          <p:spPr>
            <a:xfrm>
              <a:off x="5729280"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76" name="TextBox 275">
              <a:extLst>
                <a:ext uri="{FF2B5EF4-FFF2-40B4-BE49-F238E27FC236}">
                  <a16:creationId xmlns:a16="http://schemas.microsoft.com/office/drawing/2014/main" id="{43D60AE6-62B6-06D0-F183-F4B1500EA142}"/>
                </a:ext>
              </a:extLst>
            </p:cNvPr>
            <p:cNvSpPr txBox="1"/>
            <p:nvPr/>
          </p:nvSpPr>
          <p:spPr>
            <a:xfrm>
              <a:off x="5833282"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77" name="TextBox 276">
              <a:extLst>
                <a:ext uri="{FF2B5EF4-FFF2-40B4-BE49-F238E27FC236}">
                  <a16:creationId xmlns:a16="http://schemas.microsoft.com/office/drawing/2014/main" id="{70F26AFD-C5F6-2EB9-8192-8B5D6BCA56B8}"/>
                </a:ext>
              </a:extLst>
            </p:cNvPr>
            <p:cNvSpPr txBox="1"/>
            <p:nvPr/>
          </p:nvSpPr>
          <p:spPr>
            <a:xfrm>
              <a:off x="5937385"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4</a:t>
              </a:r>
            </a:p>
          </p:txBody>
        </p:sp>
        <p:sp>
          <p:nvSpPr>
            <p:cNvPr id="278" name="TextBox 277">
              <a:extLst>
                <a:ext uri="{FF2B5EF4-FFF2-40B4-BE49-F238E27FC236}">
                  <a16:creationId xmlns:a16="http://schemas.microsoft.com/office/drawing/2014/main" id="{0796441A-2F5F-CF38-0032-A20795B5E6F0}"/>
                </a:ext>
              </a:extLst>
            </p:cNvPr>
            <p:cNvSpPr txBox="1"/>
            <p:nvPr/>
          </p:nvSpPr>
          <p:spPr>
            <a:xfrm>
              <a:off x="6039017"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3</a:t>
              </a:r>
            </a:p>
          </p:txBody>
        </p:sp>
        <p:sp>
          <p:nvSpPr>
            <p:cNvPr id="279" name="TextBox 278">
              <a:extLst>
                <a:ext uri="{FF2B5EF4-FFF2-40B4-BE49-F238E27FC236}">
                  <a16:creationId xmlns:a16="http://schemas.microsoft.com/office/drawing/2014/main" id="{75FEAB69-1918-32CC-E463-F078D5628B80}"/>
                </a:ext>
              </a:extLst>
            </p:cNvPr>
            <p:cNvSpPr txBox="1"/>
            <p:nvPr/>
          </p:nvSpPr>
          <p:spPr>
            <a:xfrm>
              <a:off x="6140982"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80" name="TextBox 279">
              <a:extLst>
                <a:ext uri="{FF2B5EF4-FFF2-40B4-BE49-F238E27FC236}">
                  <a16:creationId xmlns:a16="http://schemas.microsoft.com/office/drawing/2014/main" id="{A8074068-0D56-2CF3-BB5F-A188A268104A}"/>
                </a:ext>
              </a:extLst>
            </p:cNvPr>
            <p:cNvSpPr txBox="1"/>
            <p:nvPr/>
          </p:nvSpPr>
          <p:spPr>
            <a:xfrm>
              <a:off x="6241857"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4</a:t>
              </a:r>
            </a:p>
          </p:txBody>
        </p:sp>
        <p:sp>
          <p:nvSpPr>
            <p:cNvPr id="281" name="TextBox 280">
              <a:extLst>
                <a:ext uri="{FF2B5EF4-FFF2-40B4-BE49-F238E27FC236}">
                  <a16:creationId xmlns:a16="http://schemas.microsoft.com/office/drawing/2014/main" id="{E2E6B26A-D423-49BA-32AA-B1A7AF762CDA}"/>
                </a:ext>
              </a:extLst>
            </p:cNvPr>
            <p:cNvSpPr txBox="1"/>
            <p:nvPr/>
          </p:nvSpPr>
          <p:spPr>
            <a:xfrm>
              <a:off x="6346811"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82" name="TextBox 281">
              <a:extLst>
                <a:ext uri="{FF2B5EF4-FFF2-40B4-BE49-F238E27FC236}">
                  <a16:creationId xmlns:a16="http://schemas.microsoft.com/office/drawing/2014/main" id="{0A569DA8-996D-A038-256B-2B278E801375}"/>
                </a:ext>
              </a:extLst>
            </p:cNvPr>
            <p:cNvSpPr txBox="1"/>
            <p:nvPr/>
          </p:nvSpPr>
          <p:spPr>
            <a:xfrm>
              <a:off x="6446164"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83" name="TextBox 282">
              <a:extLst>
                <a:ext uri="{FF2B5EF4-FFF2-40B4-BE49-F238E27FC236}">
                  <a16:creationId xmlns:a16="http://schemas.microsoft.com/office/drawing/2014/main" id="{98FF14B5-7539-3E37-DE00-0273662B21D5}"/>
                </a:ext>
              </a:extLst>
            </p:cNvPr>
            <p:cNvSpPr txBox="1"/>
            <p:nvPr/>
          </p:nvSpPr>
          <p:spPr>
            <a:xfrm>
              <a:off x="6549770"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3</a:t>
              </a:r>
            </a:p>
          </p:txBody>
        </p:sp>
        <p:sp>
          <p:nvSpPr>
            <p:cNvPr id="284" name="TextBox 283">
              <a:extLst>
                <a:ext uri="{FF2B5EF4-FFF2-40B4-BE49-F238E27FC236}">
                  <a16:creationId xmlns:a16="http://schemas.microsoft.com/office/drawing/2014/main" id="{2E7C6743-BC7C-37DA-1D96-D2204B5AC19C}"/>
                </a:ext>
              </a:extLst>
            </p:cNvPr>
            <p:cNvSpPr txBox="1"/>
            <p:nvPr/>
          </p:nvSpPr>
          <p:spPr>
            <a:xfrm>
              <a:off x="6652104"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1</a:t>
              </a:r>
            </a:p>
          </p:txBody>
        </p:sp>
        <p:sp>
          <p:nvSpPr>
            <p:cNvPr id="285" name="TextBox 284">
              <a:extLst>
                <a:ext uri="{FF2B5EF4-FFF2-40B4-BE49-F238E27FC236}">
                  <a16:creationId xmlns:a16="http://schemas.microsoft.com/office/drawing/2014/main" id="{59DDF492-E376-1419-1B9C-C169FCA7CE14}"/>
                </a:ext>
              </a:extLst>
            </p:cNvPr>
            <p:cNvSpPr txBox="1"/>
            <p:nvPr/>
          </p:nvSpPr>
          <p:spPr>
            <a:xfrm>
              <a:off x="6752760"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3</a:t>
              </a:r>
            </a:p>
          </p:txBody>
        </p:sp>
        <p:sp>
          <p:nvSpPr>
            <p:cNvPr id="286" name="TextBox 285">
              <a:extLst>
                <a:ext uri="{FF2B5EF4-FFF2-40B4-BE49-F238E27FC236}">
                  <a16:creationId xmlns:a16="http://schemas.microsoft.com/office/drawing/2014/main" id="{73B9024A-CBBD-5BC1-571A-6E0289141622}"/>
                </a:ext>
              </a:extLst>
            </p:cNvPr>
            <p:cNvSpPr txBox="1"/>
            <p:nvPr/>
          </p:nvSpPr>
          <p:spPr>
            <a:xfrm>
              <a:off x="6856326"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3</a:t>
              </a:r>
            </a:p>
          </p:txBody>
        </p:sp>
        <p:sp>
          <p:nvSpPr>
            <p:cNvPr id="287" name="TextBox 286">
              <a:extLst>
                <a:ext uri="{FF2B5EF4-FFF2-40B4-BE49-F238E27FC236}">
                  <a16:creationId xmlns:a16="http://schemas.microsoft.com/office/drawing/2014/main" id="{E032B808-67DE-F8F3-D04A-AE259EE31F8B}"/>
                </a:ext>
              </a:extLst>
            </p:cNvPr>
            <p:cNvSpPr txBox="1"/>
            <p:nvPr/>
          </p:nvSpPr>
          <p:spPr>
            <a:xfrm>
              <a:off x="6955750"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6</a:t>
              </a:r>
            </a:p>
          </p:txBody>
        </p:sp>
        <p:sp>
          <p:nvSpPr>
            <p:cNvPr id="288" name="TextBox 287">
              <a:extLst>
                <a:ext uri="{FF2B5EF4-FFF2-40B4-BE49-F238E27FC236}">
                  <a16:creationId xmlns:a16="http://schemas.microsoft.com/office/drawing/2014/main" id="{D670F348-29C4-8AAB-DED8-3BE612C90A11}"/>
                </a:ext>
              </a:extLst>
            </p:cNvPr>
            <p:cNvSpPr txBox="1"/>
            <p:nvPr/>
          </p:nvSpPr>
          <p:spPr>
            <a:xfrm>
              <a:off x="7058368"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4</a:t>
              </a:r>
            </a:p>
          </p:txBody>
        </p:sp>
        <p:sp>
          <p:nvSpPr>
            <p:cNvPr id="289" name="TextBox 288">
              <a:extLst>
                <a:ext uri="{FF2B5EF4-FFF2-40B4-BE49-F238E27FC236}">
                  <a16:creationId xmlns:a16="http://schemas.microsoft.com/office/drawing/2014/main" id="{71CCAAE0-404E-08B0-E76A-F2EB06D32D23}"/>
                </a:ext>
              </a:extLst>
            </p:cNvPr>
            <p:cNvSpPr txBox="1"/>
            <p:nvPr/>
          </p:nvSpPr>
          <p:spPr>
            <a:xfrm>
              <a:off x="7161465"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3</a:t>
              </a:r>
            </a:p>
          </p:txBody>
        </p:sp>
        <p:sp>
          <p:nvSpPr>
            <p:cNvPr id="290" name="TextBox 289">
              <a:extLst>
                <a:ext uri="{FF2B5EF4-FFF2-40B4-BE49-F238E27FC236}">
                  <a16:creationId xmlns:a16="http://schemas.microsoft.com/office/drawing/2014/main" id="{9941CCC0-BFEF-51A6-0684-E8B2FB6F2B6B}"/>
                </a:ext>
              </a:extLst>
            </p:cNvPr>
            <p:cNvSpPr txBox="1"/>
            <p:nvPr/>
          </p:nvSpPr>
          <p:spPr>
            <a:xfrm>
              <a:off x="7266488"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3</a:t>
              </a:r>
            </a:p>
          </p:txBody>
        </p:sp>
        <p:sp>
          <p:nvSpPr>
            <p:cNvPr id="291" name="TextBox 290">
              <a:extLst>
                <a:ext uri="{FF2B5EF4-FFF2-40B4-BE49-F238E27FC236}">
                  <a16:creationId xmlns:a16="http://schemas.microsoft.com/office/drawing/2014/main" id="{3CFF6BD5-4F70-2ECF-0630-EBF5B265CB1B}"/>
                </a:ext>
              </a:extLst>
            </p:cNvPr>
            <p:cNvSpPr txBox="1"/>
            <p:nvPr/>
          </p:nvSpPr>
          <p:spPr>
            <a:xfrm>
              <a:off x="7370200"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3</a:t>
              </a:r>
            </a:p>
          </p:txBody>
        </p:sp>
        <p:sp>
          <p:nvSpPr>
            <p:cNvPr id="292" name="TextBox 291">
              <a:extLst>
                <a:ext uri="{FF2B5EF4-FFF2-40B4-BE49-F238E27FC236}">
                  <a16:creationId xmlns:a16="http://schemas.microsoft.com/office/drawing/2014/main" id="{2E60A3C1-7C6B-671D-50D7-AAF5602CB521}"/>
                </a:ext>
              </a:extLst>
            </p:cNvPr>
            <p:cNvSpPr txBox="1"/>
            <p:nvPr/>
          </p:nvSpPr>
          <p:spPr>
            <a:xfrm>
              <a:off x="7470319"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4</a:t>
              </a:r>
            </a:p>
          </p:txBody>
        </p:sp>
        <p:sp>
          <p:nvSpPr>
            <p:cNvPr id="293" name="TextBox 292">
              <a:extLst>
                <a:ext uri="{FF2B5EF4-FFF2-40B4-BE49-F238E27FC236}">
                  <a16:creationId xmlns:a16="http://schemas.microsoft.com/office/drawing/2014/main" id="{724175CB-E942-BC30-B2AC-E69A86212717}"/>
                </a:ext>
              </a:extLst>
            </p:cNvPr>
            <p:cNvSpPr txBox="1"/>
            <p:nvPr/>
          </p:nvSpPr>
          <p:spPr>
            <a:xfrm>
              <a:off x="7574160"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94" name="TextBox 293">
              <a:extLst>
                <a:ext uri="{FF2B5EF4-FFF2-40B4-BE49-F238E27FC236}">
                  <a16:creationId xmlns:a16="http://schemas.microsoft.com/office/drawing/2014/main" id="{29984C92-A70F-B86F-A650-38751D751845}"/>
                </a:ext>
              </a:extLst>
            </p:cNvPr>
            <p:cNvSpPr txBox="1"/>
            <p:nvPr/>
          </p:nvSpPr>
          <p:spPr>
            <a:xfrm>
              <a:off x="7677596"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95" name="TextBox 294">
              <a:extLst>
                <a:ext uri="{FF2B5EF4-FFF2-40B4-BE49-F238E27FC236}">
                  <a16:creationId xmlns:a16="http://schemas.microsoft.com/office/drawing/2014/main" id="{7981EC53-802B-7564-0CAC-1EEC391E5C55}"/>
                </a:ext>
              </a:extLst>
            </p:cNvPr>
            <p:cNvSpPr txBox="1"/>
            <p:nvPr/>
          </p:nvSpPr>
          <p:spPr>
            <a:xfrm>
              <a:off x="7771916"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96" name="TextBox 295">
              <a:extLst>
                <a:ext uri="{FF2B5EF4-FFF2-40B4-BE49-F238E27FC236}">
                  <a16:creationId xmlns:a16="http://schemas.microsoft.com/office/drawing/2014/main" id="{53CF91F4-7412-D12D-C8AC-C3F1F11DC845}"/>
                </a:ext>
              </a:extLst>
            </p:cNvPr>
            <p:cNvSpPr txBox="1"/>
            <p:nvPr/>
          </p:nvSpPr>
          <p:spPr>
            <a:xfrm>
              <a:off x="7875207"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97" name="TextBox 296">
              <a:extLst>
                <a:ext uri="{FF2B5EF4-FFF2-40B4-BE49-F238E27FC236}">
                  <a16:creationId xmlns:a16="http://schemas.microsoft.com/office/drawing/2014/main" id="{246E63FF-A822-751D-B5EF-D8F64B9A57CB}"/>
                </a:ext>
              </a:extLst>
            </p:cNvPr>
            <p:cNvSpPr txBox="1"/>
            <p:nvPr/>
          </p:nvSpPr>
          <p:spPr>
            <a:xfrm>
              <a:off x="7975754"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98" name="TextBox 297">
              <a:extLst>
                <a:ext uri="{FF2B5EF4-FFF2-40B4-BE49-F238E27FC236}">
                  <a16:creationId xmlns:a16="http://schemas.microsoft.com/office/drawing/2014/main" id="{243EE131-BBDD-2005-F3ED-E73E2BEEFF18}"/>
                </a:ext>
              </a:extLst>
            </p:cNvPr>
            <p:cNvSpPr txBox="1"/>
            <p:nvPr/>
          </p:nvSpPr>
          <p:spPr>
            <a:xfrm>
              <a:off x="8079911" y="5664018"/>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2</a:t>
              </a:r>
            </a:p>
          </p:txBody>
        </p:sp>
        <p:sp>
          <p:nvSpPr>
            <p:cNvPr id="299" name="TextBox 298">
              <a:extLst>
                <a:ext uri="{FF2B5EF4-FFF2-40B4-BE49-F238E27FC236}">
                  <a16:creationId xmlns:a16="http://schemas.microsoft.com/office/drawing/2014/main" id="{B581FC2F-DA1E-D444-6D32-0659B7B1B7B7}"/>
                </a:ext>
              </a:extLst>
            </p:cNvPr>
            <p:cNvSpPr txBox="1"/>
            <p:nvPr/>
          </p:nvSpPr>
          <p:spPr>
            <a:xfrm>
              <a:off x="8189336" y="5663184"/>
              <a:ext cx="248787" cy="230832"/>
            </a:xfrm>
            <a:prstGeom prst="rect">
              <a:avLst/>
            </a:prstGeom>
            <a:noFill/>
          </p:spPr>
          <p:txBody>
            <a:bodyPr wrap="none" rtlCol="0">
              <a:spAutoFit/>
            </a:bodyPr>
            <a:lstStyle/>
            <a:p>
              <a:pPr algn="ctr"/>
              <a:r>
                <a:rPr lang="en-GB" sz="900" dirty="0">
                  <a:solidFill>
                    <a:srgbClr val="000000"/>
                  </a:solidFill>
                  <a:latin typeface="Arial" panose="020B0604020202020204" pitchFamily="34" charset="0"/>
                  <a:cs typeface="Arial" panose="020B0604020202020204" pitchFamily="34" charset="0"/>
                </a:rPr>
                <a:t>3</a:t>
              </a:r>
            </a:p>
          </p:txBody>
        </p:sp>
      </p:grpSp>
      <p:sp>
        <p:nvSpPr>
          <p:cNvPr id="217" name="TextBox 216">
            <a:extLst>
              <a:ext uri="{FF2B5EF4-FFF2-40B4-BE49-F238E27FC236}">
                <a16:creationId xmlns:a16="http://schemas.microsoft.com/office/drawing/2014/main" id="{1CF284D3-136B-BF97-28B2-872DC8D0159E}"/>
              </a:ext>
            </a:extLst>
          </p:cNvPr>
          <p:cNvSpPr txBox="1"/>
          <p:nvPr/>
        </p:nvSpPr>
        <p:spPr>
          <a:xfrm>
            <a:off x="623392" y="1916832"/>
            <a:ext cx="615553" cy="2578590"/>
          </a:xfrm>
          <a:prstGeom prst="rect">
            <a:avLst/>
          </a:prstGeom>
          <a:noFill/>
        </p:spPr>
        <p:txBody>
          <a:bodyPr vert="vert270" wrap="none" rtlCol="0">
            <a:spAutoFit/>
          </a:bodyPr>
          <a:lstStyle/>
          <a:p>
            <a:pPr algn="ctr"/>
            <a:r>
              <a:rPr lang="en-GB" sz="1400" b="1" dirty="0">
                <a:solidFill>
                  <a:srgbClr val="000000"/>
                </a:solidFill>
                <a:latin typeface="Arial" panose="020B0604020202020204" pitchFamily="34" charset="0"/>
                <a:cs typeface="Arial" panose="020B0604020202020204" pitchFamily="34" charset="0"/>
              </a:rPr>
              <a:t>Best % change from baseline</a:t>
            </a:r>
          </a:p>
          <a:p>
            <a:pPr algn="ctr"/>
            <a:r>
              <a:rPr lang="en-GB" sz="1400" b="1" dirty="0">
                <a:solidFill>
                  <a:srgbClr val="000000"/>
                </a:solidFill>
                <a:latin typeface="Arial" panose="020B0604020202020204" pitchFamily="34" charset="0"/>
                <a:cs typeface="Arial" panose="020B0604020202020204" pitchFamily="34" charset="0"/>
              </a:rPr>
              <a:t>for sum of diameters</a:t>
            </a:r>
          </a:p>
        </p:txBody>
      </p:sp>
      <p:grpSp>
        <p:nvGrpSpPr>
          <p:cNvPr id="218" name="Group 217">
            <a:extLst>
              <a:ext uri="{FF2B5EF4-FFF2-40B4-BE49-F238E27FC236}">
                <a16:creationId xmlns:a16="http://schemas.microsoft.com/office/drawing/2014/main" id="{E7DAE306-9681-3DC3-09D2-AB936E365C96}"/>
              </a:ext>
            </a:extLst>
          </p:cNvPr>
          <p:cNvGrpSpPr/>
          <p:nvPr/>
        </p:nvGrpSpPr>
        <p:grpSpPr>
          <a:xfrm>
            <a:off x="1941644" y="4356695"/>
            <a:ext cx="2269338" cy="691331"/>
            <a:chOff x="1279541" y="4715701"/>
            <a:chExt cx="2269338" cy="691331"/>
          </a:xfrm>
        </p:grpSpPr>
        <p:sp>
          <p:nvSpPr>
            <p:cNvPr id="220" name="Rectangle 460">
              <a:extLst>
                <a:ext uri="{FF2B5EF4-FFF2-40B4-BE49-F238E27FC236}">
                  <a16:creationId xmlns:a16="http://schemas.microsoft.com/office/drawing/2014/main" id="{4B3905CC-4C13-24DB-01FB-C502B08375CE}"/>
                </a:ext>
              </a:extLst>
            </p:cNvPr>
            <p:cNvSpPr>
              <a:spLocks noChangeArrowheads="1"/>
            </p:cNvSpPr>
            <p:nvPr/>
          </p:nvSpPr>
          <p:spPr bwMode="auto">
            <a:xfrm>
              <a:off x="1279541" y="4725994"/>
              <a:ext cx="2210140" cy="681038"/>
            </a:xfrm>
            <a:prstGeom prst="rect">
              <a:avLst/>
            </a:prstGeom>
            <a:solidFill>
              <a:srgbClr val="FFFFFF"/>
            </a:solid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221" name="Group 220">
              <a:extLst>
                <a:ext uri="{FF2B5EF4-FFF2-40B4-BE49-F238E27FC236}">
                  <a16:creationId xmlns:a16="http://schemas.microsoft.com/office/drawing/2014/main" id="{30568CC9-78CD-6AA1-5FDE-6C783C3081A0}"/>
                </a:ext>
              </a:extLst>
            </p:cNvPr>
            <p:cNvGrpSpPr/>
            <p:nvPr/>
          </p:nvGrpSpPr>
          <p:grpSpPr>
            <a:xfrm>
              <a:off x="1381143" y="5256219"/>
              <a:ext cx="98426" cy="49213"/>
              <a:chOff x="1381143" y="5256219"/>
              <a:chExt cx="98426" cy="49213"/>
            </a:xfrm>
          </p:grpSpPr>
          <p:sp>
            <p:nvSpPr>
              <p:cNvPr id="227" name="Line 520">
                <a:extLst>
                  <a:ext uri="{FF2B5EF4-FFF2-40B4-BE49-F238E27FC236}">
                    <a16:creationId xmlns:a16="http://schemas.microsoft.com/office/drawing/2014/main" id="{BDFCF392-0F85-F0E0-EA75-64C97F193C6B}"/>
                  </a:ext>
                </a:extLst>
              </p:cNvPr>
              <p:cNvSpPr>
                <a:spLocks noChangeShapeType="1"/>
              </p:cNvSpPr>
              <p:nvPr/>
            </p:nvSpPr>
            <p:spPr bwMode="auto">
              <a:xfrm>
                <a:off x="1381143" y="5280032"/>
                <a:ext cx="6508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8" name="Freeform 521">
                <a:extLst>
                  <a:ext uri="{FF2B5EF4-FFF2-40B4-BE49-F238E27FC236}">
                    <a16:creationId xmlns:a16="http://schemas.microsoft.com/office/drawing/2014/main" id="{9ADB14D9-29EC-C375-981B-19D02E5E8BEF}"/>
                  </a:ext>
                </a:extLst>
              </p:cNvPr>
              <p:cNvSpPr>
                <a:spLocks/>
              </p:cNvSpPr>
              <p:nvPr/>
            </p:nvSpPr>
            <p:spPr bwMode="auto">
              <a:xfrm>
                <a:off x="1439881" y="5256219"/>
                <a:ext cx="39688" cy="49213"/>
              </a:xfrm>
              <a:custGeom>
                <a:avLst/>
                <a:gdLst>
                  <a:gd name="T0" fmla="*/ 0 w 25"/>
                  <a:gd name="T1" fmla="*/ 31 h 31"/>
                  <a:gd name="T2" fmla="*/ 25 w 25"/>
                  <a:gd name="T3" fmla="*/ 15 h 31"/>
                  <a:gd name="T4" fmla="*/ 0 w 25"/>
                  <a:gd name="T5" fmla="*/ 0 h 31"/>
                  <a:gd name="T6" fmla="*/ 0 w 25"/>
                  <a:gd name="T7" fmla="*/ 31 h 31"/>
                </a:gdLst>
                <a:ahLst/>
                <a:cxnLst>
                  <a:cxn ang="0">
                    <a:pos x="T0" y="T1"/>
                  </a:cxn>
                  <a:cxn ang="0">
                    <a:pos x="T2" y="T3"/>
                  </a:cxn>
                  <a:cxn ang="0">
                    <a:pos x="T4" y="T5"/>
                  </a:cxn>
                  <a:cxn ang="0">
                    <a:pos x="T6" y="T7"/>
                  </a:cxn>
                </a:cxnLst>
                <a:rect l="0" t="0" r="r" b="b"/>
                <a:pathLst>
                  <a:path w="25" h="31">
                    <a:moveTo>
                      <a:pt x="0" y="31"/>
                    </a:moveTo>
                    <a:lnTo>
                      <a:pt x="25" y="15"/>
                    </a:lnTo>
                    <a:lnTo>
                      <a:pt x="0"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22" name="Rectangle 522">
              <a:extLst>
                <a:ext uri="{FF2B5EF4-FFF2-40B4-BE49-F238E27FC236}">
                  <a16:creationId xmlns:a16="http://schemas.microsoft.com/office/drawing/2014/main" id="{1D64D861-47E0-529A-B07B-12042B15F6FB}"/>
                </a:ext>
              </a:extLst>
            </p:cNvPr>
            <p:cNvSpPr>
              <a:spLocks noChangeArrowheads="1"/>
            </p:cNvSpPr>
            <p:nvPr/>
          </p:nvSpPr>
          <p:spPr bwMode="auto">
            <a:xfrm>
              <a:off x="1362092" y="4786319"/>
              <a:ext cx="133352" cy="1349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3" name="Rectangle 523">
              <a:extLst>
                <a:ext uri="{FF2B5EF4-FFF2-40B4-BE49-F238E27FC236}">
                  <a16:creationId xmlns:a16="http://schemas.microsoft.com/office/drawing/2014/main" id="{D48AE2F6-D3C0-2EEC-9EDA-1C6841C58E2B}"/>
                </a:ext>
              </a:extLst>
            </p:cNvPr>
            <p:cNvSpPr>
              <a:spLocks noChangeArrowheads="1"/>
            </p:cNvSpPr>
            <p:nvPr/>
          </p:nvSpPr>
          <p:spPr bwMode="auto">
            <a:xfrm>
              <a:off x="1362092" y="5005394"/>
              <a:ext cx="133352" cy="1317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4" name="TextBox 223">
              <a:extLst>
                <a:ext uri="{FF2B5EF4-FFF2-40B4-BE49-F238E27FC236}">
                  <a16:creationId xmlns:a16="http://schemas.microsoft.com/office/drawing/2014/main" id="{F71A88F2-BB7B-A2F5-76C7-23A4B0661021}"/>
                </a:ext>
              </a:extLst>
            </p:cNvPr>
            <p:cNvSpPr txBox="1"/>
            <p:nvPr/>
          </p:nvSpPr>
          <p:spPr>
            <a:xfrm>
              <a:off x="1472670" y="4715701"/>
              <a:ext cx="1947969" cy="269304"/>
            </a:xfrm>
            <a:prstGeom prst="rect">
              <a:avLst/>
            </a:prstGeom>
            <a:noFill/>
          </p:spPr>
          <p:txBody>
            <a:bodyPr wrap="none" rtlCol="0">
              <a:spAutoFit/>
            </a:bodyPr>
            <a:lstStyle/>
            <a:p>
              <a:r>
                <a:rPr lang="en-GB" sz="1150" dirty="0">
                  <a:solidFill>
                    <a:srgbClr val="000000"/>
                  </a:solidFill>
                  <a:latin typeface="Arial" panose="020B0604020202020204" pitchFamily="34" charset="0"/>
                  <a:cs typeface="Arial" panose="020B0604020202020204" pitchFamily="34" charset="0"/>
                </a:rPr>
                <a:t>1200 mg Daily (QD or BID)</a:t>
              </a:r>
            </a:p>
          </p:txBody>
        </p:sp>
        <p:sp>
          <p:nvSpPr>
            <p:cNvPr id="225" name="TextBox 224">
              <a:extLst>
                <a:ext uri="{FF2B5EF4-FFF2-40B4-BE49-F238E27FC236}">
                  <a16:creationId xmlns:a16="http://schemas.microsoft.com/office/drawing/2014/main" id="{14DE3A1A-D517-6647-7F8D-AA937F57C08A}"/>
                </a:ext>
              </a:extLst>
            </p:cNvPr>
            <p:cNvSpPr txBox="1"/>
            <p:nvPr/>
          </p:nvSpPr>
          <p:spPr>
            <a:xfrm>
              <a:off x="1472670" y="4931550"/>
              <a:ext cx="2076209" cy="269304"/>
            </a:xfrm>
            <a:prstGeom prst="rect">
              <a:avLst/>
            </a:prstGeom>
            <a:noFill/>
          </p:spPr>
          <p:txBody>
            <a:bodyPr wrap="none" rtlCol="0">
              <a:spAutoFit/>
            </a:bodyPr>
            <a:lstStyle/>
            <a:p>
              <a:r>
                <a:rPr lang="en-GB" sz="1150" dirty="0">
                  <a:solidFill>
                    <a:srgbClr val="000000"/>
                  </a:solidFill>
                  <a:latin typeface="Arial" panose="020B0604020202020204" pitchFamily="34" charset="0"/>
                  <a:cs typeface="Arial" panose="020B0604020202020204" pitchFamily="34" charset="0"/>
                </a:rPr>
                <a:t>˂1200 mg Daily (QD or BID)</a:t>
              </a:r>
            </a:p>
          </p:txBody>
        </p:sp>
        <p:sp>
          <p:nvSpPr>
            <p:cNvPr id="226" name="TextBox 225">
              <a:extLst>
                <a:ext uri="{FF2B5EF4-FFF2-40B4-BE49-F238E27FC236}">
                  <a16:creationId xmlns:a16="http://schemas.microsoft.com/office/drawing/2014/main" id="{3740645C-61D9-C7F0-3736-9EF9995C6377}"/>
                </a:ext>
              </a:extLst>
            </p:cNvPr>
            <p:cNvSpPr txBox="1"/>
            <p:nvPr/>
          </p:nvSpPr>
          <p:spPr>
            <a:xfrm>
              <a:off x="1472670" y="5135179"/>
              <a:ext cx="1015021" cy="269304"/>
            </a:xfrm>
            <a:prstGeom prst="rect">
              <a:avLst/>
            </a:prstGeom>
            <a:noFill/>
          </p:spPr>
          <p:txBody>
            <a:bodyPr wrap="none" rtlCol="0">
              <a:spAutoFit/>
            </a:bodyPr>
            <a:lstStyle/>
            <a:p>
              <a:r>
                <a:rPr lang="en-GB" sz="1150" dirty="0">
                  <a:solidFill>
                    <a:srgbClr val="000000"/>
                  </a:solidFill>
                  <a:latin typeface="Arial" panose="020B0604020202020204" pitchFamily="34" charset="0"/>
                  <a:cs typeface="Arial" panose="020B0604020202020204" pitchFamily="34" charset="0"/>
                </a:rPr>
                <a:t>on treatment</a:t>
              </a:r>
            </a:p>
          </p:txBody>
        </p:sp>
      </p:grpSp>
      <p:sp>
        <p:nvSpPr>
          <p:cNvPr id="219" name="TextBox 218">
            <a:extLst>
              <a:ext uri="{FF2B5EF4-FFF2-40B4-BE49-F238E27FC236}">
                <a16:creationId xmlns:a16="http://schemas.microsoft.com/office/drawing/2014/main" id="{10C8C832-561D-6E4F-F37D-0E76B83F3BB0}"/>
              </a:ext>
            </a:extLst>
          </p:cNvPr>
          <p:cNvSpPr txBox="1"/>
          <p:nvPr/>
        </p:nvSpPr>
        <p:spPr>
          <a:xfrm>
            <a:off x="6463797" y="3685184"/>
            <a:ext cx="307777" cy="201337"/>
          </a:xfrm>
          <a:prstGeom prst="rect">
            <a:avLst/>
          </a:prstGeom>
          <a:noFill/>
        </p:spPr>
        <p:txBody>
          <a:bodyPr vert="vert270" wrap="none" rtlCol="0">
            <a:spAutoFit/>
          </a:bodyPr>
          <a:lstStyle/>
          <a:p>
            <a:r>
              <a:rPr lang="en-GB" sz="800" dirty="0">
                <a:solidFill>
                  <a:srgbClr val="000000"/>
                </a:solidFill>
              </a:rPr>
              <a:t>SD</a:t>
            </a:r>
          </a:p>
        </p:txBody>
      </p:sp>
      <p:sp>
        <p:nvSpPr>
          <p:cNvPr id="5" name="TextBox 4">
            <a:extLst>
              <a:ext uri="{FF2B5EF4-FFF2-40B4-BE49-F238E27FC236}">
                <a16:creationId xmlns:a16="http://schemas.microsoft.com/office/drawing/2014/main" id="{25AB7F09-2196-C44C-C48D-D738EF274862}"/>
              </a:ext>
            </a:extLst>
          </p:cNvPr>
          <p:cNvSpPr txBox="1"/>
          <p:nvPr/>
        </p:nvSpPr>
        <p:spPr>
          <a:xfrm>
            <a:off x="1882409" y="5038500"/>
            <a:ext cx="3478378" cy="246221"/>
          </a:xfrm>
          <a:prstGeom prst="rect">
            <a:avLst/>
          </a:prstGeom>
          <a:noFill/>
        </p:spPr>
        <p:txBody>
          <a:bodyPr wrap="square">
            <a:spAutoFit/>
          </a:bodyPr>
          <a:lstStyle/>
          <a:p>
            <a:r>
              <a:rPr lang="en-GB" sz="1000" dirty="0"/>
              <a:t>PR*, unconfirmed partial response</a:t>
            </a:r>
          </a:p>
        </p:txBody>
      </p:sp>
    </p:spTree>
    <p:extLst>
      <p:ext uri="{BB962C8B-B14F-4D97-AF65-F5344CB8AC3E}">
        <p14:creationId xmlns:p14="http://schemas.microsoft.com/office/powerpoint/2010/main" val="319742351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68713-431B-B314-2531-74F6435C9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C0292-CFA8-449D-C958-EE686CCB7EBE}"/>
              </a:ext>
            </a:extLst>
          </p:cNvPr>
          <p:cNvSpPr>
            <a:spLocks noGrp="1"/>
          </p:cNvSpPr>
          <p:nvPr>
            <p:ph type="title"/>
          </p:nvPr>
        </p:nvSpPr>
        <p:spPr>
          <a:xfrm>
            <a:off x="609600" y="274638"/>
            <a:ext cx="10972800" cy="5821362"/>
          </a:xfrm>
        </p:spPr>
        <p:txBody>
          <a:bodyPr/>
          <a:lstStyle/>
          <a:p>
            <a:r>
              <a:rPr lang="en-GB" dirty="0"/>
              <a:t>New targets: </a:t>
            </a:r>
            <a:br>
              <a:rPr lang="en-GB" dirty="0"/>
            </a:br>
            <a:r>
              <a:rPr lang="en-GB" i="1" dirty="0"/>
              <a:t>MTAP</a:t>
            </a:r>
          </a:p>
        </p:txBody>
      </p:sp>
      <p:sp>
        <p:nvSpPr>
          <p:cNvPr id="3" name="Slide Number Placeholder 2">
            <a:extLst>
              <a:ext uri="{FF2B5EF4-FFF2-40B4-BE49-F238E27FC236}">
                <a16:creationId xmlns:a16="http://schemas.microsoft.com/office/drawing/2014/main" id="{A0F74EF6-015C-99CB-24F6-9D091AEEC93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16</a:t>
            </a:fld>
            <a:endParaRPr lang="en-GB" dirty="0"/>
          </a:p>
        </p:txBody>
      </p:sp>
      <p:sp>
        <p:nvSpPr>
          <p:cNvPr id="4" name="Content Placeholder 32">
            <a:extLst>
              <a:ext uri="{FF2B5EF4-FFF2-40B4-BE49-F238E27FC236}">
                <a16:creationId xmlns:a16="http://schemas.microsoft.com/office/drawing/2014/main" id="{D5F09922-6FFE-10D2-E788-538FEECB645F}"/>
              </a:ext>
            </a:extLst>
          </p:cNvPr>
          <p:cNvSpPr txBox="1">
            <a:spLocks/>
          </p:cNvSpPr>
          <p:nvPr/>
        </p:nvSpPr>
        <p:spPr>
          <a:xfrm>
            <a:off x="620183" y="6356351"/>
            <a:ext cx="10180339" cy="365125"/>
          </a:xfrm>
          <a:prstGeom prst="rect">
            <a:avLst/>
          </a:prstGeom>
        </p:spPr>
        <p:txBody>
          <a:bodyPr lIns="0" anchor="b" anchorCtr="0"/>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200"/>
              </a:spcAft>
              <a:buNone/>
            </a:pPr>
            <a:r>
              <a:rPr lang="da-DK" sz="900" dirty="0">
                <a:solidFill>
                  <a:schemeClr val="bg1"/>
                </a:solidFill>
              </a:rPr>
              <a:t>MTAP, methylthioadenosine phosphorylase</a:t>
            </a:r>
          </a:p>
        </p:txBody>
      </p:sp>
    </p:spTree>
    <p:extLst>
      <p:ext uri="{BB962C8B-B14F-4D97-AF65-F5344CB8AC3E}">
        <p14:creationId xmlns:p14="http://schemas.microsoft.com/office/powerpoint/2010/main" val="6265943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CD19667-4851-8569-DD7A-E536F482DA76}"/>
              </a:ext>
            </a:extLst>
          </p:cNvPr>
          <p:cNvSpPr>
            <a:spLocks noGrp="1"/>
          </p:cNvSpPr>
          <p:nvPr>
            <p:ph sz="quarter" idx="12"/>
          </p:nvPr>
        </p:nvSpPr>
        <p:spPr>
          <a:xfrm>
            <a:off x="620713" y="1052737"/>
            <a:ext cx="6123359" cy="4898802"/>
          </a:xfrm>
        </p:spPr>
        <p:txBody>
          <a:bodyPr>
            <a:normAutofit fontScale="92500" lnSpcReduction="20000"/>
          </a:bodyPr>
          <a:lstStyle/>
          <a:p>
            <a:r>
              <a:rPr lang="en-GB" dirty="0">
                <a:solidFill>
                  <a:schemeClr val="tx2"/>
                </a:solidFill>
              </a:rPr>
              <a:t>Homozygous </a:t>
            </a:r>
            <a:r>
              <a:rPr lang="en-GB" i="1" dirty="0">
                <a:solidFill>
                  <a:schemeClr val="tx2"/>
                </a:solidFill>
              </a:rPr>
              <a:t>MTAP</a:t>
            </a:r>
            <a:r>
              <a:rPr lang="en-GB" dirty="0">
                <a:solidFill>
                  <a:schemeClr val="tx2"/>
                </a:solidFill>
              </a:rPr>
              <a:t>-del occurs in 10–15% of all cancers,</a:t>
            </a:r>
            <a:r>
              <a:rPr lang="en-GB" baseline="30000" dirty="0">
                <a:solidFill>
                  <a:schemeClr val="tx2"/>
                </a:solidFill>
              </a:rPr>
              <a:t>1</a:t>
            </a:r>
            <a:r>
              <a:rPr lang="en-GB" dirty="0">
                <a:solidFill>
                  <a:schemeClr val="tx2"/>
                </a:solidFill>
              </a:rPr>
              <a:t> and in up to 50% of tumours such as GBM</a:t>
            </a:r>
            <a:r>
              <a:rPr lang="en-GB" baseline="30000" dirty="0">
                <a:solidFill>
                  <a:schemeClr val="tx2"/>
                </a:solidFill>
              </a:rPr>
              <a:t>2</a:t>
            </a:r>
            <a:r>
              <a:rPr lang="en-GB" dirty="0">
                <a:solidFill>
                  <a:schemeClr val="tx2"/>
                </a:solidFill>
              </a:rPr>
              <a:t> and mesothelioma</a:t>
            </a:r>
            <a:r>
              <a:rPr lang="en-GB" baseline="30000" dirty="0">
                <a:solidFill>
                  <a:schemeClr val="tx2"/>
                </a:solidFill>
              </a:rPr>
              <a:t>3</a:t>
            </a:r>
          </a:p>
          <a:p>
            <a:r>
              <a:rPr lang="en-GB" dirty="0">
                <a:solidFill>
                  <a:schemeClr val="tx2"/>
                </a:solidFill>
              </a:rPr>
              <a:t>Patients with homozygous </a:t>
            </a:r>
            <a:r>
              <a:rPr lang="en-GB" i="1" dirty="0">
                <a:solidFill>
                  <a:schemeClr val="tx2"/>
                </a:solidFill>
              </a:rPr>
              <a:t>MTAP</a:t>
            </a:r>
            <a:r>
              <a:rPr lang="en-GB" dirty="0">
                <a:solidFill>
                  <a:schemeClr val="tx2"/>
                </a:solidFill>
              </a:rPr>
              <a:t>-del have a poorer prognosis</a:t>
            </a:r>
            <a:r>
              <a:rPr lang="en-GB" baseline="30000" dirty="0">
                <a:solidFill>
                  <a:schemeClr val="tx2"/>
                </a:solidFill>
              </a:rPr>
              <a:t>4</a:t>
            </a:r>
          </a:p>
          <a:p>
            <a:r>
              <a:rPr lang="en-GB" dirty="0">
                <a:solidFill>
                  <a:schemeClr val="tx2"/>
                </a:solidFill>
              </a:rPr>
              <a:t>BMS-986504 (MRTX1719) is a first-in-class MTA-cooperative PRMT5 inhibitor</a:t>
            </a:r>
            <a:r>
              <a:rPr lang="en-GB" baseline="30000" dirty="0">
                <a:solidFill>
                  <a:schemeClr val="tx2"/>
                </a:solidFill>
              </a:rPr>
              <a:t>5,6</a:t>
            </a:r>
            <a:r>
              <a:rPr lang="en-GB" dirty="0">
                <a:solidFill>
                  <a:schemeClr val="tx2"/>
                </a:solidFill>
              </a:rPr>
              <a:t> that selectively binds to the PRMT5-MTA complex</a:t>
            </a:r>
            <a:r>
              <a:rPr lang="en-GB" baseline="30000" dirty="0">
                <a:solidFill>
                  <a:schemeClr val="tx2"/>
                </a:solidFill>
              </a:rPr>
              <a:t>6</a:t>
            </a:r>
          </a:p>
          <a:p>
            <a:r>
              <a:rPr lang="en-GB" dirty="0">
                <a:solidFill>
                  <a:schemeClr val="tx2"/>
                </a:solidFill>
              </a:rPr>
              <a:t>The PRMT5-MTA complex is a synthetic lethal target in </a:t>
            </a:r>
            <a:br>
              <a:rPr lang="en-GB" dirty="0">
                <a:solidFill>
                  <a:schemeClr val="tx2"/>
                </a:solidFill>
              </a:rPr>
            </a:br>
            <a:r>
              <a:rPr lang="en-GB" i="1" dirty="0">
                <a:solidFill>
                  <a:schemeClr val="tx2"/>
                </a:solidFill>
              </a:rPr>
              <a:t>MTAP</a:t>
            </a:r>
            <a:r>
              <a:rPr lang="en-GB" dirty="0">
                <a:solidFill>
                  <a:schemeClr val="tx2"/>
                </a:solidFill>
              </a:rPr>
              <a:t>-del cancer cells, but not in </a:t>
            </a:r>
            <a:r>
              <a:rPr lang="en-GB" i="1" dirty="0">
                <a:solidFill>
                  <a:schemeClr val="tx2"/>
                </a:solidFill>
              </a:rPr>
              <a:t>MTAP</a:t>
            </a:r>
            <a:r>
              <a:rPr lang="en-GB" dirty="0">
                <a:solidFill>
                  <a:schemeClr val="tx2"/>
                </a:solidFill>
              </a:rPr>
              <a:t>–wild-type cells</a:t>
            </a:r>
            <a:r>
              <a:rPr lang="en-GB" baseline="30000" dirty="0">
                <a:solidFill>
                  <a:schemeClr val="tx2"/>
                </a:solidFill>
              </a:rPr>
              <a:t>7</a:t>
            </a:r>
          </a:p>
          <a:p>
            <a:r>
              <a:rPr lang="en-GB" dirty="0">
                <a:solidFill>
                  <a:schemeClr val="tx2"/>
                </a:solidFill>
              </a:rPr>
              <a:t>CA240-0007 is a phase 1/2 study of BMS-986504 in patients with advanced solid tumours with homozygous </a:t>
            </a:r>
            <a:r>
              <a:rPr lang="en-GB" i="1" dirty="0">
                <a:solidFill>
                  <a:schemeClr val="tx2"/>
                </a:solidFill>
              </a:rPr>
              <a:t>MTAP</a:t>
            </a:r>
            <a:r>
              <a:rPr lang="en-GB" dirty="0">
                <a:solidFill>
                  <a:schemeClr val="tx2"/>
                </a:solidFill>
              </a:rPr>
              <a:t>-del</a:t>
            </a:r>
            <a:r>
              <a:rPr lang="en-GB" baseline="30000" dirty="0">
                <a:solidFill>
                  <a:schemeClr val="tx2"/>
                </a:solidFill>
              </a:rPr>
              <a:t>5,8</a:t>
            </a:r>
          </a:p>
          <a:p>
            <a:pPr lvl="1"/>
            <a:r>
              <a:rPr lang="en-GB" dirty="0">
                <a:solidFill>
                  <a:schemeClr val="tx2"/>
                </a:solidFill>
              </a:rPr>
              <a:t>Early clinical activity has been reported across a range of doses and tumour types</a:t>
            </a:r>
            <a:r>
              <a:rPr lang="en-GB" baseline="30000" dirty="0">
                <a:solidFill>
                  <a:schemeClr val="tx2"/>
                </a:solidFill>
              </a:rPr>
              <a:t>5</a:t>
            </a:r>
            <a:r>
              <a:rPr lang="en-GB" dirty="0">
                <a:solidFill>
                  <a:schemeClr val="tx2"/>
                </a:solidFill>
              </a:rPr>
              <a:t> </a:t>
            </a:r>
          </a:p>
        </p:txBody>
      </p:sp>
      <p:sp>
        <p:nvSpPr>
          <p:cNvPr id="3" name="Title 1">
            <a:extLst>
              <a:ext uri="{FF2B5EF4-FFF2-40B4-BE49-F238E27FC236}">
                <a16:creationId xmlns:a16="http://schemas.microsoft.com/office/drawing/2014/main" id="{59215093-53E1-C59D-F277-85096D063986}"/>
              </a:ext>
            </a:extLst>
          </p:cNvPr>
          <p:cNvSpPr>
            <a:spLocks noGrp="1"/>
          </p:cNvSpPr>
          <p:nvPr>
            <p:ph type="title"/>
          </p:nvPr>
        </p:nvSpPr>
        <p:spPr>
          <a:xfrm>
            <a:off x="619201" y="259200"/>
            <a:ext cx="10963199" cy="864000"/>
          </a:xfrm>
        </p:spPr>
        <p:txBody>
          <a:bodyPr>
            <a:normAutofit/>
          </a:bodyPr>
          <a:lstStyle/>
          <a:p>
            <a:r>
              <a:rPr lang="en-GB" dirty="0"/>
              <a:t>Background</a:t>
            </a:r>
          </a:p>
        </p:txBody>
      </p:sp>
      <p:sp>
        <p:nvSpPr>
          <p:cNvPr id="2" name="Slide Number Placeholder 1">
            <a:extLst>
              <a:ext uri="{FF2B5EF4-FFF2-40B4-BE49-F238E27FC236}">
                <a16:creationId xmlns:a16="http://schemas.microsoft.com/office/drawing/2014/main" id="{804F55F8-B270-DD35-CE39-63C3F8963AE4}"/>
              </a:ext>
            </a:extLst>
          </p:cNvPr>
          <p:cNvSpPr>
            <a:spLocks noGrp="1"/>
          </p:cNvSpPr>
          <p:nvPr>
            <p:ph type="sldNum" sz="quarter" idx="4"/>
          </p:nvPr>
        </p:nvSpPr>
        <p:spPr>
          <a:xfrm>
            <a:off x="10800523" y="6428359"/>
            <a:ext cx="781877" cy="365125"/>
          </a:xfrm>
        </p:spPr>
        <p:txBody>
          <a:bodyPr/>
          <a:lstStyle/>
          <a:p>
            <a:fld id="{744321BC-6B8C-A142-A07B-D86579F389EE}" type="slidenum">
              <a:rPr lang="en-GB" smtClean="0"/>
              <a:pPr/>
              <a:t>17</a:t>
            </a:fld>
            <a:endParaRPr lang="en-GB" dirty="0"/>
          </a:p>
        </p:txBody>
      </p:sp>
      <p:sp>
        <p:nvSpPr>
          <p:cNvPr id="8" name="Content Placeholder 7">
            <a:extLst>
              <a:ext uri="{FF2B5EF4-FFF2-40B4-BE49-F238E27FC236}">
                <a16:creationId xmlns:a16="http://schemas.microsoft.com/office/drawing/2014/main" id="{9C629EE8-AC68-A710-A1F6-88678891B3A2}"/>
              </a:ext>
            </a:extLst>
          </p:cNvPr>
          <p:cNvSpPr>
            <a:spLocks noGrp="1"/>
          </p:cNvSpPr>
          <p:nvPr>
            <p:ph sz="quarter" idx="15"/>
          </p:nvPr>
        </p:nvSpPr>
        <p:spPr>
          <a:xfrm>
            <a:off x="609600" y="6492875"/>
            <a:ext cx="10012321" cy="365125"/>
          </a:xfrm>
        </p:spPr>
        <p:txBody>
          <a:bodyPr anchor="b" anchorCtr="0"/>
          <a:lstStyle/>
          <a:p>
            <a:r>
              <a:rPr lang="en-GB" sz="1000" dirty="0">
                <a:solidFill>
                  <a:schemeClr val="tx2"/>
                </a:solidFill>
              </a:rPr>
              <a:t>del, deleted; GBM, glioblastoma multiforme; (MTA)P, (methylthioadenosine) phosphorylase; PRMT5, protein arginine methyltransferase 5; SAM, S-adenosylmethionine</a:t>
            </a:r>
          </a:p>
          <a:p>
            <a:r>
              <a:rPr lang="en-GB" sz="1000" dirty="0">
                <a:solidFill>
                  <a:schemeClr val="tx2"/>
                </a:solidFill>
              </a:rPr>
              <a:t>1. Rodon J, et al. Ann Oncol. 2024;35:1138-1147; 2. Barekatain Y, et al. Nature Commun. 2021;12:4228; 3. Sharkey A, et al. J Thorac Oncol. 2017;12(no. 15):P3.03-005; 4. Han G, et al. Nat Commun 2021;12:5606; 5. Engstrom LD, et al. Cancer Discov. 2023;13:2412-2431; 6. Smith CR, et al. Mol Cancer Ther. 2021;20 (12_Supplement): P165; 7. Smith CR, et al. J Med Chem. 2022;65:1749-1766; 8. ClinicalTrials.gov identifier: NCT05245500. Available at: </a:t>
            </a:r>
            <a:r>
              <a:rPr lang="en-GB" sz="1000" dirty="0">
                <a:solidFill>
                  <a:schemeClr val="tx2"/>
                </a:solidFill>
                <a:hlinkClick r:id="rId2">
                  <a:extLst>
                    <a:ext uri="{A12FA001-AC4F-418D-AE19-62706E023703}">
                      <ahyp:hlinkClr xmlns:ahyp="http://schemas.microsoft.com/office/drawing/2018/hyperlinkcolor" val="tx"/>
                    </a:ext>
                  </a:extLst>
                </a:hlinkClick>
              </a:rPr>
              <a:t>https://clinicaltrials.gov/study/NCT05245500</a:t>
            </a:r>
            <a:r>
              <a:rPr lang="en-GB" sz="1000" dirty="0">
                <a:solidFill>
                  <a:schemeClr val="tx2"/>
                </a:solidFill>
              </a:rPr>
              <a:t> (accessed December 2024)</a:t>
            </a:r>
          </a:p>
          <a:p>
            <a:r>
              <a:rPr lang="en-GB" sz="1000" dirty="0">
                <a:solidFill>
                  <a:schemeClr val="tx2"/>
                </a:solidFill>
              </a:rPr>
              <a:t>Rodon J, et al. </a:t>
            </a:r>
            <a:r>
              <a:rPr lang="en-GB" sz="1000" dirty="0" err="1">
                <a:solidFill>
                  <a:schemeClr val="tx2"/>
                </a:solidFill>
              </a:rPr>
              <a:t>Eur</a:t>
            </a:r>
            <a:r>
              <a:rPr lang="en-GB" sz="1000" dirty="0">
                <a:solidFill>
                  <a:schemeClr val="tx2"/>
                </a:solidFill>
              </a:rPr>
              <a:t> J Cancer. 2024; 211 (</a:t>
            </a:r>
            <a:r>
              <a:rPr lang="en-GB" sz="1000" dirty="0" err="1">
                <a:solidFill>
                  <a:schemeClr val="tx2"/>
                </a:solidFill>
              </a:rPr>
              <a:t>suppl</a:t>
            </a:r>
            <a:r>
              <a:rPr lang="en-GB" sz="1000" dirty="0">
                <a:solidFill>
                  <a:schemeClr val="tx2"/>
                </a:solidFill>
              </a:rPr>
              <a:t> 1):114981. Presented at ENA 2024 (EORTC NCI AACR 36th Symposium). 503LBA (oral presentation)</a:t>
            </a:r>
          </a:p>
          <a:p>
            <a:pPr marL="228600" indent="-228600">
              <a:buAutoNum type="arabicPeriod"/>
            </a:pPr>
            <a:endParaRPr lang="en-GB" sz="1000" dirty="0">
              <a:solidFill>
                <a:schemeClr val="tx2"/>
              </a:solidFill>
            </a:endParaRPr>
          </a:p>
        </p:txBody>
      </p:sp>
      <p:pic>
        <p:nvPicPr>
          <p:cNvPr id="6" name="Picture 5" descr="A diagram of a protein formation&#10;&#10;Description automatically generated with medium confidence">
            <a:extLst>
              <a:ext uri="{FF2B5EF4-FFF2-40B4-BE49-F238E27FC236}">
                <a16:creationId xmlns:a16="http://schemas.microsoft.com/office/drawing/2014/main" id="{64B987AE-BB46-A406-0AF7-B02228B61037}"/>
              </a:ext>
            </a:extLst>
          </p:cNvPr>
          <p:cNvPicPr>
            <a:picLocks noChangeAspect="1"/>
          </p:cNvPicPr>
          <p:nvPr/>
        </p:nvPicPr>
        <p:blipFill>
          <a:blip r:embed="rId3">
            <a:extLst>
              <a:ext uri="{28A0092B-C50C-407E-A947-70E740481C1C}">
                <a14:useLocalDpi xmlns:a14="http://schemas.microsoft.com/office/drawing/2010/main" val="0"/>
              </a:ext>
            </a:extLst>
          </a:blip>
          <a:srcRect t="7076"/>
          <a:stretch/>
        </p:blipFill>
        <p:spPr>
          <a:xfrm>
            <a:off x="7095135" y="1052736"/>
            <a:ext cx="4419024" cy="4728263"/>
          </a:xfrm>
          <a:prstGeom prst="rect">
            <a:avLst/>
          </a:prstGeom>
        </p:spPr>
      </p:pic>
      <p:sp>
        <p:nvSpPr>
          <p:cNvPr id="4" name="TextBox 3">
            <a:extLst>
              <a:ext uri="{FF2B5EF4-FFF2-40B4-BE49-F238E27FC236}">
                <a16:creationId xmlns:a16="http://schemas.microsoft.com/office/drawing/2014/main" id="{EB5AEF7F-2C97-A171-26CD-C8DCF0C1B946}"/>
              </a:ext>
            </a:extLst>
          </p:cNvPr>
          <p:cNvSpPr txBox="1"/>
          <p:nvPr/>
        </p:nvSpPr>
        <p:spPr>
          <a:xfrm>
            <a:off x="7032104" y="691200"/>
            <a:ext cx="2638030" cy="338554"/>
          </a:xfrm>
          <a:prstGeom prst="rect">
            <a:avLst/>
          </a:prstGeom>
          <a:noFill/>
        </p:spPr>
        <p:txBody>
          <a:bodyPr wrap="none" rtlCol="0">
            <a:spAutoFit/>
          </a:bodyPr>
          <a:lstStyle/>
          <a:p>
            <a:r>
              <a:rPr lang="en-GB" sz="1600" b="1" i="1" dirty="0">
                <a:solidFill>
                  <a:schemeClr val="accent1"/>
                </a:solidFill>
                <a:latin typeface="Arial" panose="020B0604020202020204" pitchFamily="34" charset="0"/>
                <a:ea typeface="Aileron" charset="0"/>
                <a:cs typeface="Arial" panose="020B0604020202020204" pitchFamily="34" charset="0"/>
              </a:rPr>
              <a:t>MTAP</a:t>
            </a:r>
            <a:r>
              <a:rPr lang="en-GB" sz="1600" b="1" dirty="0">
                <a:solidFill>
                  <a:schemeClr val="accent1"/>
                </a:solidFill>
                <a:latin typeface="Arial" panose="020B0604020202020204" pitchFamily="34" charset="0"/>
                <a:ea typeface="Aileron" charset="0"/>
                <a:cs typeface="Arial" panose="020B0604020202020204" pitchFamily="34" charset="0"/>
              </a:rPr>
              <a:t>-del CANCER CELL</a:t>
            </a:r>
          </a:p>
        </p:txBody>
      </p:sp>
    </p:spTree>
    <p:extLst>
      <p:ext uri="{BB962C8B-B14F-4D97-AF65-F5344CB8AC3E}">
        <p14:creationId xmlns:p14="http://schemas.microsoft.com/office/powerpoint/2010/main" val="32527639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0">
            <a:extLst>
              <a:ext uri="{FF2B5EF4-FFF2-40B4-BE49-F238E27FC236}">
                <a16:creationId xmlns:a16="http://schemas.microsoft.com/office/drawing/2014/main" id="{42278106-5698-2379-5C35-25B57F6D7AF0}"/>
              </a:ext>
            </a:extLst>
          </p:cNvPr>
          <p:cNvSpPr/>
          <p:nvPr/>
        </p:nvSpPr>
        <p:spPr>
          <a:xfrm>
            <a:off x="619126" y="3298055"/>
            <a:ext cx="2859439" cy="1387381"/>
          </a:xfrm>
          <a:prstGeom prst="roundRect">
            <a:avLst>
              <a:gd name="adj" fmla="val 852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tlCol="0" anchor="t"/>
          <a:lstStyle/>
          <a:p>
            <a:pPr algn="ctr" defTabSz="860404" eaLnBrk="0" hangingPunct="0">
              <a:buClr>
                <a:srgbClr val="FFE947"/>
              </a:buClr>
              <a:defRPr/>
            </a:pPr>
            <a:r>
              <a:rPr lang="en-GB" sz="1600" b="1" kern="0" dirty="0">
                <a:solidFill>
                  <a:srgbClr val="433F3F"/>
                </a:solidFill>
                <a:latin typeface="Arial" panose="020B0604020202020204" pitchFamily="34" charset="0"/>
                <a:cs typeface="Arial" panose="020B0604020202020204" pitchFamily="34" charset="0"/>
              </a:rPr>
              <a:t>Tumour types assessed</a:t>
            </a:r>
          </a:p>
        </p:txBody>
      </p:sp>
      <p:sp>
        <p:nvSpPr>
          <p:cNvPr id="4" name="Title 1">
            <a:extLst>
              <a:ext uri="{FF2B5EF4-FFF2-40B4-BE49-F238E27FC236}">
                <a16:creationId xmlns:a16="http://schemas.microsoft.com/office/drawing/2014/main" id="{468B3907-1B39-0132-1B6C-2295763CE7DD}"/>
              </a:ext>
            </a:extLst>
          </p:cNvPr>
          <p:cNvSpPr>
            <a:spLocks noGrp="1"/>
          </p:cNvSpPr>
          <p:nvPr>
            <p:ph type="title"/>
          </p:nvPr>
        </p:nvSpPr>
        <p:spPr>
          <a:xfrm>
            <a:off x="619125" y="258763"/>
            <a:ext cx="10963275" cy="865187"/>
          </a:xfrm>
        </p:spPr>
        <p:txBody>
          <a:bodyPr>
            <a:normAutofit/>
          </a:bodyPr>
          <a:lstStyle/>
          <a:p>
            <a:pPr>
              <a:lnSpc>
                <a:spcPct val="90000"/>
              </a:lnSpc>
            </a:pPr>
            <a:r>
              <a:rPr lang="en-GB" sz="2400" dirty="0"/>
              <a:t>CA240-0007</a:t>
            </a:r>
            <a:r>
              <a:rPr lang="en-GB" sz="2400" cap="none" baseline="30000" dirty="0"/>
              <a:t>a</a:t>
            </a:r>
            <a:r>
              <a:rPr lang="en-GB" sz="2400" dirty="0"/>
              <a:t> phase 1 first-in-human study of BMS-986504 </a:t>
            </a:r>
            <a:br>
              <a:rPr lang="en-GB" sz="2400" dirty="0"/>
            </a:br>
            <a:r>
              <a:rPr lang="en-GB" sz="2400" dirty="0"/>
              <a:t>(PRMT5 inhibitor)</a:t>
            </a:r>
          </a:p>
        </p:txBody>
      </p:sp>
      <p:sp>
        <p:nvSpPr>
          <p:cNvPr id="27" name="Slide Number Placeholder 26">
            <a:extLst>
              <a:ext uri="{FF2B5EF4-FFF2-40B4-BE49-F238E27FC236}">
                <a16:creationId xmlns:a16="http://schemas.microsoft.com/office/drawing/2014/main" id="{49C6E3DB-2D99-A226-180B-F3DC1096C236}"/>
              </a:ext>
            </a:extLst>
          </p:cNvPr>
          <p:cNvSpPr>
            <a:spLocks noGrp="1"/>
          </p:cNvSpPr>
          <p:nvPr>
            <p:ph type="sldNum" sz="quarter" idx="4"/>
          </p:nvPr>
        </p:nvSpPr>
        <p:spPr>
          <a:xfrm>
            <a:off x="10800523" y="6428359"/>
            <a:ext cx="781877" cy="365125"/>
          </a:xfrm>
        </p:spPr>
        <p:txBody>
          <a:bodyPr/>
          <a:lstStyle/>
          <a:p>
            <a:fld id="{744321BC-6B8C-A142-A07B-D86579F389EE}" type="slidenum">
              <a:rPr lang="en-GB" smtClean="0"/>
              <a:pPr/>
              <a:t>18</a:t>
            </a:fld>
            <a:endParaRPr lang="en-GB" dirty="0"/>
          </a:p>
        </p:txBody>
      </p:sp>
      <p:sp>
        <p:nvSpPr>
          <p:cNvPr id="33" name="Content Placeholder 32">
            <a:extLst>
              <a:ext uri="{FF2B5EF4-FFF2-40B4-BE49-F238E27FC236}">
                <a16:creationId xmlns:a16="http://schemas.microsoft.com/office/drawing/2014/main" id="{929B0573-D18D-450C-941B-F44A39076538}"/>
              </a:ext>
            </a:extLst>
          </p:cNvPr>
          <p:cNvSpPr>
            <a:spLocks noGrp="1"/>
          </p:cNvSpPr>
          <p:nvPr>
            <p:ph sz="quarter" idx="15"/>
          </p:nvPr>
        </p:nvSpPr>
        <p:spPr>
          <a:xfrm>
            <a:off x="620183" y="6356351"/>
            <a:ext cx="10180339" cy="365125"/>
          </a:xfrm>
        </p:spPr>
        <p:txBody>
          <a:bodyPr anchor="b" anchorCtr="0"/>
          <a:lstStyle/>
          <a:p>
            <a:pPr>
              <a:lnSpc>
                <a:spcPct val="80000"/>
              </a:lnSpc>
              <a:spcBef>
                <a:spcPts val="0"/>
              </a:spcBef>
              <a:spcAft>
                <a:spcPts val="200"/>
              </a:spcAft>
            </a:pPr>
            <a:r>
              <a:rPr lang="en-GB" sz="900" b="1" dirty="0">
                <a:solidFill>
                  <a:schemeClr val="tx2"/>
                </a:solidFill>
              </a:rPr>
              <a:t>Data cutoff date: September 19, 2024; median follow-up (95% CI): 7.6 (6.8–8.3) months.</a:t>
            </a:r>
          </a:p>
          <a:p>
            <a:pPr>
              <a:lnSpc>
                <a:spcPct val="80000"/>
              </a:lnSpc>
              <a:spcBef>
                <a:spcPts val="0"/>
              </a:spcBef>
              <a:spcAft>
                <a:spcPts val="200"/>
              </a:spcAft>
            </a:pPr>
            <a:r>
              <a:rPr lang="en-GB" sz="900" baseline="30000" dirty="0">
                <a:solidFill>
                  <a:schemeClr val="tx2"/>
                </a:solidFill>
              </a:rPr>
              <a:t>a </a:t>
            </a:r>
            <a:r>
              <a:rPr lang="en-GB" sz="900" dirty="0">
                <a:solidFill>
                  <a:schemeClr val="tx2"/>
                </a:solidFill>
              </a:rPr>
              <a:t>NCT05245500. </a:t>
            </a:r>
            <a:r>
              <a:rPr lang="en-GB" sz="900" baseline="30000" dirty="0">
                <a:solidFill>
                  <a:schemeClr val="tx2"/>
                </a:solidFill>
              </a:rPr>
              <a:t>b </a:t>
            </a:r>
            <a:r>
              <a:rPr lang="en-GB" sz="900" dirty="0">
                <a:solidFill>
                  <a:schemeClr val="tx2"/>
                </a:solidFill>
              </a:rPr>
              <a:t>Dose escalation only: patients with tumours with homozygous </a:t>
            </a:r>
            <a:r>
              <a:rPr lang="en-GB" sz="900" i="1" dirty="0">
                <a:solidFill>
                  <a:schemeClr val="tx2"/>
                </a:solidFill>
              </a:rPr>
              <a:t>CDKN2A</a:t>
            </a:r>
            <a:r>
              <a:rPr lang="en-GB" sz="900" dirty="0">
                <a:solidFill>
                  <a:schemeClr val="tx2"/>
                </a:solidFill>
              </a:rPr>
              <a:t>-del per a sponsor-approved test were eligible if </a:t>
            </a:r>
            <a:r>
              <a:rPr lang="en-GB" sz="900" i="1" dirty="0">
                <a:solidFill>
                  <a:schemeClr val="tx2"/>
                </a:solidFill>
              </a:rPr>
              <a:t>MTAP</a:t>
            </a:r>
            <a:r>
              <a:rPr lang="en-GB" sz="900" dirty="0">
                <a:solidFill>
                  <a:schemeClr val="tx2"/>
                </a:solidFill>
              </a:rPr>
              <a:t>-del was unknown or present but assessed using a test not approved by the sponsor and </a:t>
            </a:r>
            <a:r>
              <a:rPr lang="en-GB" sz="900" i="1" dirty="0">
                <a:solidFill>
                  <a:schemeClr val="tx2"/>
                </a:solidFill>
              </a:rPr>
              <a:t>MTAP</a:t>
            </a:r>
            <a:r>
              <a:rPr lang="en-GB" sz="900" dirty="0">
                <a:solidFill>
                  <a:schemeClr val="tx2"/>
                </a:solidFill>
              </a:rPr>
              <a:t>-wild type was not present on the test establishing </a:t>
            </a:r>
            <a:r>
              <a:rPr lang="en-GB" sz="900" i="1" dirty="0">
                <a:solidFill>
                  <a:schemeClr val="tx2"/>
                </a:solidFill>
              </a:rPr>
              <a:t>CDKN2A</a:t>
            </a:r>
            <a:r>
              <a:rPr lang="en-GB" sz="900" dirty="0">
                <a:solidFill>
                  <a:schemeClr val="tx2"/>
                </a:solidFill>
              </a:rPr>
              <a:t>-del. </a:t>
            </a:r>
            <a:r>
              <a:rPr lang="en-GB" sz="900" baseline="30000" dirty="0">
                <a:solidFill>
                  <a:schemeClr val="tx2"/>
                </a:solidFill>
              </a:rPr>
              <a:t>c </a:t>
            </a:r>
            <a:r>
              <a:rPr lang="en-GB" sz="900" dirty="0">
                <a:solidFill>
                  <a:schemeClr val="tx2"/>
                </a:solidFill>
              </a:rPr>
              <a:t>Patients with evaluable disease were eligible only in dose escalation. </a:t>
            </a:r>
            <a:r>
              <a:rPr lang="en-GB" sz="900" baseline="30000" dirty="0">
                <a:solidFill>
                  <a:schemeClr val="tx2"/>
                </a:solidFill>
              </a:rPr>
              <a:t>d </a:t>
            </a:r>
            <a:r>
              <a:rPr lang="en-GB" sz="900" dirty="0">
                <a:solidFill>
                  <a:schemeClr val="tx2"/>
                </a:solidFill>
              </a:rPr>
              <a:t>Included acinic cell carcinoma, acinic cell carcinoma of the parotid gland, ampulla of the vater cancer, apocrine carcinoma, chondrosarcoma, esophageal adenocarcinoma, gallbladder cancer, GIST, GBM, large cell neuroendocrine tumour, malignant TGCT, metastatic ampullary adenocarcinoma, neuroendocrine cancer, osteosarcoma, pancreatic cancer (invasive carcinoma with adenosquamous features and neuroendocrine), pleomorphic adenoma of parotid gland, RCC, rectal cancer, spindle cell sarcoma, undifferentiated pleomorphic sarcoma, and UC. </a:t>
            </a:r>
            <a:r>
              <a:rPr lang="en-GB" sz="900" baseline="30000" dirty="0">
                <a:solidFill>
                  <a:schemeClr val="tx2"/>
                </a:solidFill>
              </a:rPr>
              <a:t>e </a:t>
            </a:r>
            <a:r>
              <a:rPr lang="en-GB" sz="900" dirty="0">
                <a:solidFill>
                  <a:schemeClr val="tx2"/>
                </a:solidFill>
              </a:rPr>
              <a:t>Doses increased by 100% increments until ≥1 DLTs occurred and then in increments of 40–50% afterwards. Depending on safety observations, smaller dose increments were used. In the event the MTD was exceeded, dose levels below the MTD but above the previous dose level would be evaluated using smaller dose increments. n ≥ 3 per cohort. </a:t>
            </a:r>
            <a:r>
              <a:rPr lang="en-GB" sz="900" baseline="30000" dirty="0">
                <a:solidFill>
                  <a:schemeClr val="tx2"/>
                </a:solidFill>
              </a:rPr>
              <a:t>f </a:t>
            </a:r>
            <a:r>
              <a:rPr lang="en-GB" sz="900" dirty="0">
                <a:solidFill>
                  <a:schemeClr val="tx2"/>
                </a:solidFill>
              </a:rPr>
              <a:t>Enrolment to dose expansion cohorts is ongoing.</a:t>
            </a:r>
          </a:p>
          <a:p>
            <a:pPr>
              <a:lnSpc>
                <a:spcPct val="80000"/>
              </a:lnSpc>
              <a:spcBef>
                <a:spcPts val="0"/>
              </a:spcBef>
              <a:spcAft>
                <a:spcPts val="200"/>
              </a:spcAft>
            </a:pPr>
            <a:r>
              <a:rPr lang="en-GB" sz="900" dirty="0">
                <a:solidFill>
                  <a:schemeClr val="tx2"/>
                </a:solidFill>
                <a:latin typeface="Arial" panose="020B0604020202020204" pitchFamily="34" charset="0"/>
                <a:ea typeface="Aileron" charset="0"/>
                <a:cs typeface="Arial" panose="020B0604020202020204" pitchFamily="34" charset="0"/>
              </a:rPr>
              <a:t>BC, breast cancer; BID, twice daily; CCA, cholangiocarcinoma; CDKN2A, cyclin-dependent kinase inhibitor 2A; CI, confidence interval; del, deleted; DLT, dose-limiting toxicity; </a:t>
            </a:r>
            <a:r>
              <a:rPr lang="en-GB" sz="900" dirty="0">
                <a:solidFill>
                  <a:schemeClr val="tx2"/>
                </a:solidFill>
              </a:rPr>
              <a:t>GBM, glioblastoma multiforme; </a:t>
            </a:r>
            <a:r>
              <a:rPr lang="en-GB" sz="900" dirty="0">
                <a:solidFill>
                  <a:schemeClr val="tx2"/>
                </a:solidFill>
                <a:latin typeface="Arial" panose="020B0604020202020204" pitchFamily="34" charset="0"/>
                <a:ea typeface="Aileron" charset="0"/>
                <a:cs typeface="Arial" panose="020B0604020202020204" pitchFamily="34" charset="0"/>
              </a:rPr>
              <a:t>GIST, gastrointestinal stromal tumour; HNSCC, head and neck squamous cell carcinoma; MEL, melanoma; </a:t>
            </a:r>
            <a:r>
              <a:rPr lang="en-GB" sz="900" dirty="0">
                <a:solidFill>
                  <a:schemeClr val="tx2"/>
                </a:solidFill>
                <a:ea typeface="Aileron" charset="0"/>
              </a:rPr>
              <a:t>m</a:t>
            </a:r>
            <a:r>
              <a:rPr lang="en-GB" sz="900" dirty="0">
                <a:solidFill>
                  <a:schemeClr val="tx2"/>
                </a:solidFill>
                <a:latin typeface="Arial" panose="020B0604020202020204" pitchFamily="34" charset="0"/>
                <a:ea typeface="Aileron" charset="0"/>
                <a:cs typeface="Arial" panose="020B0604020202020204" pitchFamily="34" charset="0"/>
              </a:rPr>
              <a:t>eso, mesothelioma; MPNST, malignant peripheral nerve sheath tumour; </a:t>
            </a:r>
            <a:r>
              <a:rPr lang="en-GB" sz="900" dirty="0">
                <a:solidFill>
                  <a:schemeClr val="tx2"/>
                </a:solidFill>
              </a:rPr>
              <a:t>MTAP, methylthioadenosine phosphorylase; MTD, maximum tolerated dose; </a:t>
            </a:r>
            <a:r>
              <a:rPr lang="en-GB" sz="900" dirty="0">
                <a:solidFill>
                  <a:schemeClr val="tx2"/>
                </a:solidFill>
                <a:latin typeface="Arial" panose="020B0604020202020204" pitchFamily="34" charset="0"/>
                <a:ea typeface="Aileron" charset="0"/>
                <a:cs typeface="Arial" panose="020B0604020202020204" pitchFamily="34" charset="0"/>
              </a:rPr>
              <a:t>NSCLC, non-small cell lung cancer; PDAC, pancreatic ductal adenocarcinoma; </a:t>
            </a:r>
            <a:r>
              <a:rPr lang="en-GB" sz="900" dirty="0">
                <a:solidFill>
                  <a:schemeClr val="tx2"/>
                </a:solidFill>
              </a:rPr>
              <a:t>PRMT5, protein arginine methyltransferase 5; </a:t>
            </a:r>
            <a:r>
              <a:rPr lang="en-GB" sz="900" dirty="0">
                <a:solidFill>
                  <a:schemeClr val="tx2"/>
                </a:solidFill>
                <a:latin typeface="Arial" panose="020B0604020202020204" pitchFamily="34" charset="0"/>
                <a:ea typeface="Aileron" charset="0"/>
                <a:cs typeface="Arial" panose="020B0604020202020204" pitchFamily="34" charset="0"/>
              </a:rPr>
              <a:t>QD, once daily; RCC, renal cell carcinoma; TGCT, tenosynovial giant cell tumour; UC, uterine carcinosarcoma</a:t>
            </a:r>
            <a:endParaRPr lang="en-GB" sz="900" dirty="0">
              <a:solidFill>
                <a:schemeClr val="tx2"/>
              </a:solidFill>
            </a:endParaRPr>
          </a:p>
          <a:p>
            <a:pPr>
              <a:lnSpc>
                <a:spcPct val="80000"/>
              </a:lnSpc>
              <a:spcBef>
                <a:spcPts val="0"/>
              </a:spcBef>
              <a:spcAft>
                <a:spcPts val="200"/>
              </a:spcAft>
            </a:pPr>
            <a:r>
              <a:rPr lang="en-GB" sz="900" dirty="0">
                <a:solidFill>
                  <a:schemeClr val="tx2"/>
                </a:solidFill>
              </a:rPr>
              <a:t>Rodon J, et al. Eur J Cancer. 2024; 211 (suppl 1):114981. Presented at ENA 2024 (EORTC NCI AACR 36th Symposium). 503LBA (oral presentation)</a:t>
            </a:r>
          </a:p>
        </p:txBody>
      </p:sp>
      <p:sp>
        <p:nvSpPr>
          <p:cNvPr id="5" name="Rectangle 4">
            <a:extLst>
              <a:ext uri="{FF2B5EF4-FFF2-40B4-BE49-F238E27FC236}">
                <a16:creationId xmlns:a16="http://schemas.microsoft.com/office/drawing/2014/main" id="{2A4A8EC5-153F-19AE-1EBE-1522360A6921}"/>
              </a:ext>
            </a:extLst>
          </p:cNvPr>
          <p:cNvSpPr/>
          <p:nvPr/>
        </p:nvSpPr>
        <p:spPr>
          <a:xfrm>
            <a:off x="3719736" y="4178551"/>
            <a:ext cx="1371600" cy="365760"/>
          </a:xfrm>
          <a:prstGeom prst="rect">
            <a:avLst/>
          </a:prstGeom>
          <a:solidFill>
            <a:schemeClr val="tx2"/>
          </a:solidFill>
          <a:ln w="12700" cap="sq" cmpd="sng" algn="ctr">
            <a:solidFill>
              <a:schemeClr val="tx2">
                <a:lumMod val="50000"/>
              </a:scheme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50 mg QD</a:t>
            </a:r>
          </a:p>
        </p:txBody>
      </p:sp>
      <p:sp>
        <p:nvSpPr>
          <p:cNvPr id="6" name="Rectangle 5">
            <a:extLst>
              <a:ext uri="{FF2B5EF4-FFF2-40B4-BE49-F238E27FC236}">
                <a16:creationId xmlns:a16="http://schemas.microsoft.com/office/drawing/2014/main" id="{540E39BA-BF5D-FA67-1FF5-10EE2AB4F83E}"/>
              </a:ext>
            </a:extLst>
          </p:cNvPr>
          <p:cNvSpPr/>
          <p:nvPr/>
        </p:nvSpPr>
        <p:spPr>
          <a:xfrm>
            <a:off x="4117175" y="3713566"/>
            <a:ext cx="1371600" cy="365760"/>
          </a:xfrm>
          <a:prstGeom prst="rect">
            <a:avLst/>
          </a:prstGeom>
          <a:solidFill>
            <a:schemeClr val="tx2"/>
          </a:solidFill>
          <a:ln w="12700" cap="sq" cmpd="sng" algn="ctr">
            <a:solidFill>
              <a:schemeClr val="tx2">
                <a:lumMod val="50000"/>
              </a:scheme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100 mg QD</a:t>
            </a:r>
          </a:p>
        </p:txBody>
      </p:sp>
      <p:sp>
        <p:nvSpPr>
          <p:cNvPr id="7" name="Rectangle 6">
            <a:extLst>
              <a:ext uri="{FF2B5EF4-FFF2-40B4-BE49-F238E27FC236}">
                <a16:creationId xmlns:a16="http://schemas.microsoft.com/office/drawing/2014/main" id="{498D02E8-DB65-97A4-3324-21556714C90C}"/>
              </a:ext>
            </a:extLst>
          </p:cNvPr>
          <p:cNvSpPr/>
          <p:nvPr/>
        </p:nvSpPr>
        <p:spPr>
          <a:xfrm>
            <a:off x="4514614" y="3248582"/>
            <a:ext cx="1371600" cy="365760"/>
          </a:xfrm>
          <a:prstGeom prst="rect">
            <a:avLst/>
          </a:prstGeom>
          <a:solidFill>
            <a:schemeClr val="tx2"/>
          </a:solidFill>
          <a:ln w="12700" cap="sq" cmpd="sng" algn="ctr">
            <a:solidFill>
              <a:schemeClr val="tx2">
                <a:lumMod val="50000"/>
              </a:scheme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200 mg QD</a:t>
            </a:r>
          </a:p>
        </p:txBody>
      </p:sp>
      <p:sp>
        <p:nvSpPr>
          <p:cNvPr id="8" name="Rectangle 7">
            <a:extLst>
              <a:ext uri="{FF2B5EF4-FFF2-40B4-BE49-F238E27FC236}">
                <a16:creationId xmlns:a16="http://schemas.microsoft.com/office/drawing/2014/main" id="{12CFC756-0C7F-2549-0969-E86446C5AAF5}"/>
              </a:ext>
            </a:extLst>
          </p:cNvPr>
          <p:cNvSpPr/>
          <p:nvPr/>
        </p:nvSpPr>
        <p:spPr>
          <a:xfrm>
            <a:off x="5706931" y="1853630"/>
            <a:ext cx="1371600" cy="365760"/>
          </a:xfrm>
          <a:prstGeom prst="rect">
            <a:avLst/>
          </a:prstGeom>
          <a:solidFill>
            <a:schemeClr val="tx2"/>
          </a:solidFill>
          <a:ln w="12700" cap="sq" cmpd="sng" algn="ctr">
            <a:solidFill>
              <a:schemeClr val="tx2">
                <a:lumMod val="50000"/>
              </a:scheme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300" b="1" kern="0" dirty="0">
                <a:solidFill>
                  <a:schemeClr val="bg1"/>
                </a:solidFill>
                <a:latin typeface="Arial" panose="020B0604020202020204" pitchFamily="34" charset="0"/>
                <a:cs typeface="Arial" panose="020B0604020202020204" pitchFamily="34" charset="0"/>
              </a:rPr>
              <a:t>8</a:t>
            </a:r>
            <a:r>
              <a:rPr kumimoji="0" lang="en-GB" sz="13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00 mg QD</a:t>
            </a:r>
          </a:p>
        </p:txBody>
      </p:sp>
      <p:sp>
        <p:nvSpPr>
          <p:cNvPr id="9" name="Rectangle 8">
            <a:extLst>
              <a:ext uri="{FF2B5EF4-FFF2-40B4-BE49-F238E27FC236}">
                <a16:creationId xmlns:a16="http://schemas.microsoft.com/office/drawing/2014/main" id="{6FCE0B68-01BB-8A9F-0E43-DB1E6338E304}"/>
              </a:ext>
            </a:extLst>
          </p:cNvPr>
          <p:cNvSpPr/>
          <p:nvPr/>
        </p:nvSpPr>
        <p:spPr>
          <a:xfrm>
            <a:off x="4912053" y="2783598"/>
            <a:ext cx="1371600" cy="365760"/>
          </a:xfrm>
          <a:prstGeom prst="rect">
            <a:avLst/>
          </a:prstGeom>
          <a:solidFill>
            <a:schemeClr val="tx2"/>
          </a:solidFill>
          <a:ln w="12700" cap="sq" cmpd="sng" algn="ctr">
            <a:solidFill>
              <a:schemeClr val="tx2">
                <a:lumMod val="50000"/>
              </a:scheme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400 mg QD</a:t>
            </a:r>
          </a:p>
        </p:txBody>
      </p:sp>
      <p:sp>
        <p:nvSpPr>
          <p:cNvPr id="10" name="Rectangle 9">
            <a:extLst>
              <a:ext uri="{FF2B5EF4-FFF2-40B4-BE49-F238E27FC236}">
                <a16:creationId xmlns:a16="http://schemas.microsoft.com/office/drawing/2014/main" id="{0C28C5D7-AC0B-6FCC-DC2C-51373B7FDE1B}"/>
              </a:ext>
            </a:extLst>
          </p:cNvPr>
          <p:cNvSpPr/>
          <p:nvPr/>
        </p:nvSpPr>
        <p:spPr>
          <a:xfrm>
            <a:off x="5309492" y="2318614"/>
            <a:ext cx="1371600" cy="365760"/>
          </a:xfrm>
          <a:prstGeom prst="rect">
            <a:avLst/>
          </a:prstGeom>
          <a:solidFill>
            <a:schemeClr val="tx2"/>
          </a:solidFill>
          <a:ln w="12700" cap="sq" cmpd="sng" algn="ctr">
            <a:solidFill>
              <a:schemeClr val="tx2">
                <a:lumMod val="50000"/>
              </a:scheme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300" b="1" kern="0" dirty="0">
                <a:solidFill>
                  <a:schemeClr val="bg1"/>
                </a:solidFill>
                <a:latin typeface="Arial" panose="020B0604020202020204" pitchFamily="34" charset="0"/>
                <a:cs typeface="Arial" panose="020B0604020202020204" pitchFamily="34" charset="0"/>
              </a:rPr>
              <a:t>6</a:t>
            </a:r>
            <a:r>
              <a:rPr kumimoji="0" lang="en-GB" sz="13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00 mg QD</a:t>
            </a:r>
          </a:p>
        </p:txBody>
      </p:sp>
      <p:sp>
        <p:nvSpPr>
          <p:cNvPr id="11" name="Rectangle 10">
            <a:extLst>
              <a:ext uri="{FF2B5EF4-FFF2-40B4-BE49-F238E27FC236}">
                <a16:creationId xmlns:a16="http://schemas.microsoft.com/office/drawing/2014/main" id="{152DD2BD-E9C7-0B2C-DCC9-2098655A6BC8}"/>
              </a:ext>
            </a:extLst>
          </p:cNvPr>
          <p:cNvSpPr/>
          <p:nvPr/>
        </p:nvSpPr>
        <p:spPr>
          <a:xfrm>
            <a:off x="6104372" y="1388646"/>
            <a:ext cx="1371600" cy="365760"/>
          </a:xfrm>
          <a:prstGeom prst="rect">
            <a:avLst/>
          </a:prstGeom>
          <a:solidFill>
            <a:schemeClr val="tx2"/>
          </a:solidFill>
          <a:ln w="12700" cap="sq" cmpd="sng" algn="ctr">
            <a:solidFill>
              <a:schemeClr val="tx2">
                <a:lumMod val="50000"/>
              </a:scheme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400 mg BID</a:t>
            </a:r>
          </a:p>
        </p:txBody>
      </p:sp>
      <p:sp>
        <p:nvSpPr>
          <p:cNvPr id="12" name="Rounded Rectangle 38">
            <a:extLst>
              <a:ext uri="{FF2B5EF4-FFF2-40B4-BE49-F238E27FC236}">
                <a16:creationId xmlns:a16="http://schemas.microsoft.com/office/drawing/2014/main" id="{E3C1D838-7AC5-9EB8-751D-5A7638D002C7}"/>
              </a:ext>
            </a:extLst>
          </p:cNvPr>
          <p:cNvSpPr/>
          <p:nvPr/>
        </p:nvSpPr>
        <p:spPr bwMode="auto">
          <a:xfrm>
            <a:off x="619125" y="941436"/>
            <a:ext cx="2859440" cy="2229003"/>
          </a:xfrm>
          <a:prstGeom prst="roundRect">
            <a:avLst>
              <a:gd name="adj" fmla="val 0"/>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91440" rIns="0" bIns="91440" numCol="1" rtlCol="0" anchor="t" anchorCtr="0" compatLnSpc="1">
            <a:prstTxWarp prst="textNoShape">
              <a:avLst/>
            </a:prstTxWarp>
            <a:noAutofit/>
          </a:bodyPr>
          <a:lstStyle/>
          <a:p>
            <a:pPr algn="ctr" defTabSz="860404" eaLnBrk="0" hangingPunct="0">
              <a:spcBef>
                <a:spcPts val="300"/>
              </a:spcBef>
              <a:spcAft>
                <a:spcPts val="300"/>
              </a:spcAft>
              <a:buClr>
                <a:srgbClr val="FFE947"/>
              </a:buClr>
              <a:defRPr/>
            </a:pPr>
            <a:r>
              <a:rPr lang="en-GB" sz="1600" b="1" kern="0" dirty="0">
                <a:solidFill>
                  <a:srgbClr val="433F3F"/>
                </a:solidFill>
                <a:latin typeface="Arial" panose="020B0604020202020204" pitchFamily="34" charset="0"/>
                <a:cs typeface="Arial" panose="020B0604020202020204" pitchFamily="34" charset="0"/>
              </a:rPr>
              <a:t>Key eligibility criteria</a:t>
            </a:r>
          </a:p>
          <a:p>
            <a:pPr marL="174625" indent="-136525" defTabSz="860404" eaLnBrk="0" hangingPunct="0">
              <a:spcBef>
                <a:spcPts val="300"/>
              </a:spcBef>
              <a:buClr>
                <a:schemeClr val="accent1"/>
              </a:buClr>
              <a:buFont typeface="Arial" panose="020B0604020202020204" pitchFamily="34" charset="0"/>
              <a:buChar char="•"/>
              <a:defRPr/>
            </a:pPr>
            <a:r>
              <a:rPr lang="en-GB" sz="1200" kern="0" dirty="0">
                <a:solidFill>
                  <a:srgbClr val="433F3F"/>
                </a:solidFill>
                <a:latin typeface="Arial" panose="020B0604020202020204" pitchFamily="34" charset="0"/>
                <a:cs typeface="Arial" panose="020B0604020202020204" pitchFamily="34" charset="0"/>
              </a:rPr>
              <a:t>Advanced, unresectable, or </a:t>
            </a:r>
            <a:br>
              <a:rPr lang="en-GB" sz="1200" kern="0" dirty="0">
                <a:solidFill>
                  <a:srgbClr val="433F3F"/>
                </a:solidFill>
                <a:latin typeface="Arial" panose="020B0604020202020204" pitchFamily="34" charset="0"/>
                <a:cs typeface="Arial" panose="020B0604020202020204" pitchFamily="34" charset="0"/>
              </a:rPr>
            </a:br>
            <a:r>
              <a:rPr lang="en-GB" sz="1200" kern="0" dirty="0">
                <a:solidFill>
                  <a:srgbClr val="433F3F"/>
                </a:solidFill>
                <a:latin typeface="Arial" panose="020B0604020202020204" pitchFamily="34" charset="0"/>
                <a:cs typeface="Arial" panose="020B0604020202020204" pitchFamily="34" charset="0"/>
              </a:rPr>
              <a:t>metastatic solid tumours with homozygous </a:t>
            </a:r>
            <a:r>
              <a:rPr lang="en-GB" sz="1200" i="1" kern="0" dirty="0">
                <a:solidFill>
                  <a:srgbClr val="433F3F"/>
                </a:solidFill>
                <a:latin typeface="Arial" panose="020B0604020202020204" pitchFamily="34" charset="0"/>
                <a:cs typeface="Arial" panose="020B0604020202020204" pitchFamily="34" charset="0"/>
              </a:rPr>
              <a:t>MTAP</a:t>
            </a:r>
            <a:r>
              <a:rPr lang="en-GB" sz="1200" kern="0" dirty="0">
                <a:solidFill>
                  <a:srgbClr val="433F3F"/>
                </a:solidFill>
                <a:latin typeface="Arial" panose="020B0604020202020204" pitchFamily="34" charset="0"/>
                <a:cs typeface="Arial" panose="020B0604020202020204" pitchFamily="34" charset="0"/>
              </a:rPr>
              <a:t>-del</a:t>
            </a:r>
            <a:r>
              <a:rPr lang="en-GB" sz="1200" kern="0" baseline="30000" dirty="0">
                <a:solidFill>
                  <a:srgbClr val="433F3F"/>
                </a:solidFill>
                <a:latin typeface="Arial" panose="020B0604020202020204" pitchFamily="34" charset="0"/>
                <a:cs typeface="Arial" panose="020B0604020202020204" pitchFamily="34" charset="0"/>
              </a:rPr>
              <a:t>b</a:t>
            </a:r>
          </a:p>
          <a:p>
            <a:pPr marL="174625" indent="-136525" defTabSz="860404" eaLnBrk="0" hangingPunct="0">
              <a:spcBef>
                <a:spcPts val="300"/>
              </a:spcBef>
              <a:buClr>
                <a:schemeClr val="accent1"/>
              </a:buClr>
              <a:buFont typeface="Arial" panose="020B0604020202020204" pitchFamily="34" charset="0"/>
              <a:buChar char="•"/>
              <a:defRPr/>
            </a:pPr>
            <a:r>
              <a:rPr lang="en-GB" sz="1200" kern="0" dirty="0">
                <a:solidFill>
                  <a:srgbClr val="433F3F"/>
                </a:solidFill>
                <a:latin typeface="Arial" panose="020B0604020202020204" pitchFamily="34" charset="0"/>
                <a:cs typeface="Arial" panose="020B0604020202020204" pitchFamily="34" charset="0"/>
              </a:rPr>
              <a:t>Measurable or evaluable </a:t>
            </a:r>
            <a:br>
              <a:rPr lang="en-GB" sz="1200" kern="0" dirty="0">
                <a:solidFill>
                  <a:srgbClr val="433F3F"/>
                </a:solidFill>
                <a:latin typeface="Arial" panose="020B0604020202020204" pitchFamily="34" charset="0"/>
                <a:cs typeface="Arial" panose="020B0604020202020204" pitchFamily="34" charset="0"/>
              </a:rPr>
            </a:br>
            <a:r>
              <a:rPr lang="en-GB" sz="1200" kern="0" dirty="0">
                <a:solidFill>
                  <a:srgbClr val="433F3F"/>
                </a:solidFill>
                <a:latin typeface="Arial" panose="020B0604020202020204" pitchFamily="34" charset="0"/>
                <a:cs typeface="Arial" panose="020B0604020202020204" pitchFamily="34" charset="0"/>
              </a:rPr>
              <a:t>disease</a:t>
            </a:r>
            <a:r>
              <a:rPr lang="en-GB" sz="1200" kern="0" baseline="30000" dirty="0">
                <a:solidFill>
                  <a:srgbClr val="433F3F"/>
                </a:solidFill>
                <a:latin typeface="Arial" panose="020B0604020202020204" pitchFamily="34" charset="0"/>
                <a:cs typeface="Arial" panose="020B0604020202020204" pitchFamily="34" charset="0"/>
              </a:rPr>
              <a:t>c</a:t>
            </a:r>
            <a:r>
              <a:rPr lang="en-GB" sz="1200" kern="0" dirty="0">
                <a:solidFill>
                  <a:srgbClr val="433F3F"/>
                </a:solidFill>
                <a:latin typeface="Arial" panose="020B0604020202020204" pitchFamily="34" charset="0"/>
                <a:cs typeface="Arial" panose="020B0604020202020204" pitchFamily="34" charset="0"/>
              </a:rPr>
              <a:t> </a:t>
            </a:r>
          </a:p>
          <a:p>
            <a:pPr marL="174625" indent="-136525" defTabSz="860404" eaLnBrk="0" hangingPunct="0">
              <a:spcBef>
                <a:spcPts val="300"/>
              </a:spcBef>
              <a:buClr>
                <a:schemeClr val="accent1"/>
              </a:buClr>
              <a:buFont typeface="Arial" panose="020B0604020202020204" pitchFamily="34" charset="0"/>
              <a:buChar char="•"/>
              <a:defRPr/>
            </a:pPr>
            <a:r>
              <a:rPr lang="en-GB" sz="1200" kern="0" dirty="0">
                <a:solidFill>
                  <a:srgbClr val="433F3F"/>
                </a:solidFill>
                <a:latin typeface="Arial" panose="020B0604020202020204" pitchFamily="34" charset="0"/>
                <a:cs typeface="Arial" panose="020B0604020202020204" pitchFamily="34" charset="0"/>
              </a:rPr>
              <a:t>Disease progression on or after the most recent treatment</a:t>
            </a:r>
          </a:p>
          <a:p>
            <a:pPr marL="174625" indent="-136525" defTabSz="860404" eaLnBrk="0" hangingPunct="0">
              <a:spcBef>
                <a:spcPts val="300"/>
              </a:spcBef>
              <a:buClr>
                <a:schemeClr val="accent1"/>
              </a:buClr>
              <a:buFont typeface="Arial" panose="020B0604020202020204" pitchFamily="34" charset="0"/>
              <a:buChar char="•"/>
              <a:defRPr/>
            </a:pPr>
            <a:r>
              <a:rPr lang="en-GB" sz="1200" kern="0" dirty="0">
                <a:solidFill>
                  <a:srgbClr val="433F3F"/>
                </a:solidFill>
                <a:latin typeface="Arial" panose="020B0604020202020204" pitchFamily="34" charset="0"/>
                <a:cs typeface="Arial" panose="020B0604020202020204" pitchFamily="34" charset="0"/>
              </a:rPr>
              <a:t>No available treatment with curative intent </a:t>
            </a:r>
          </a:p>
        </p:txBody>
      </p:sp>
      <p:sp>
        <p:nvSpPr>
          <p:cNvPr id="13" name="Arrow: Right 53">
            <a:extLst>
              <a:ext uri="{FF2B5EF4-FFF2-40B4-BE49-F238E27FC236}">
                <a16:creationId xmlns:a16="http://schemas.microsoft.com/office/drawing/2014/main" id="{AE6DE473-E663-AD53-4564-D75931481B15}"/>
              </a:ext>
            </a:extLst>
          </p:cNvPr>
          <p:cNvSpPr/>
          <p:nvPr/>
        </p:nvSpPr>
        <p:spPr>
          <a:xfrm>
            <a:off x="7739752" y="2824328"/>
            <a:ext cx="569362" cy="4318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33F3F"/>
              </a:solidFill>
              <a:latin typeface="Arial" panose="020B0604020202020204" pitchFamily="34" charset="0"/>
              <a:cs typeface="Arial" panose="020B0604020202020204" pitchFamily="34" charset="0"/>
            </a:endParaRPr>
          </a:p>
        </p:txBody>
      </p:sp>
      <p:sp>
        <p:nvSpPr>
          <p:cNvPr id="14" name="Rectangle: Rounded Corners 56">
            <a:extLst>
              <a:ext uri="{FF2B5EF4-FFF2-40B4-BE49-F238E27FC236}">
                <a16:creationId xmlns:a16="http://schemas.microsoft.com/office/drawing/2014/main" id="{15D008BD-2B04-5FA0-0090-CBA53E463A59}"/>
              </a:ext>
            </a:extLst>
          </p:cNvPr>
          <p:cNvSpPr/>
          <p:nvPr/>
        </p:nvSpPr>
        <p:spPr>
          <a:xfrm>
            <a:off x="619125" y="4804028"/>
            <a:ext cx="11021491" cy="382635"/>
          </a:xfrm>
          <a:prstGeom prst="roundRect">
            <a:avLst/>
          </a:prstGeom>
          <a:solidFill>
            <a:schemeClr val="bg2"/>
          </a:solidFill>
          <a:ln w="1905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rgbClr val="433F3F"/>
                </a:solidFill>
                <a:effectLst/>
                <a:uLnTx/>
                <a:uFillTx/>
                <a:latin typeface="Arial" panose="020B0604020202020204" pitchFamily="34" charset="0"/>
                <a:cs typeface="Arial" panose="020B0604020202020204" pitchFamily="34" charset="0"/>
              </a:rPr>
              <a:t>Endpoints: safety, pharmacokinetics, and clinical activity/efficacy</a:t>
            </a:r>
          </a:p>
        </p:txBody>
      </p:sp>
      <p:sp>
        <p:nvSpPr>
          <p:cNvPr id="16" name="Rectangle 15">
            <a:extLst>
              <a:ext uri="{FF2B5EF4-FFF2-40B4-BE49-F238E27FC236}">
                <a16:creationId xmlns:a16="http://schemas.microsoft.com/office/drawing/2014/main" id="{74C6DF24-8D1D-5962-1E74-25A3BE860BEB}"/>
              </a:ext>
            </a:extLst>
          </p:cNvPr>
          <p:cNvSpPr/>
          <p:nvPr/>
        </p:nvSpPr>
        <p:spPr>
          <a:xfrm>
            <a:off x="3607903" y="941436"/>
            <a:ext cx="3985593" cy="3744000"/>
          </a:xfrm>
          <a:prstGeom prst="rect">
            <a:avLst/>
          </a:prstGeom>
          <a:no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20" tIns="60957" rIns="121920" bIns="0" numCol="1" spcCol="38100" rtlCol="0" anchor="t">
            <a:noAutofit/>
          </a:bodyPr>
          <a:lstStyle/>
          <a:p>
            <a:pPr algn="ctr" defTabSz="914377" fontAlgn="auto">
              <a:spcBef>
                <a:spcPts val="0"/>
              </a:spcBef>
              <a:spcAft>
                <a:spcPts val="800"/>
              </a:spcAft>
              <a:defRPr/>
            </a:pPr>
            <a:endParaRPr lang="en-GB" sz="1100" b="1" u="sng" kern="0" dirty="0">
              <a:solidFill>
                <a:srgbClr val="000000"/>
              </a:solidFill>
              <a:latin typeface="Arial" panose="020B0604020202020204" pitchFamily="34" charset="0"/>
              <a:cs typeface="Arial" panose="020B0604020202020204" pitchFamily="34" charset="0"/>
              <a:sym typeface="Helvetica"/>
            </a:endParaRPr>
          </a:p>
          <a:p>
            <a:pPr algn="ctr" defTabSz="914377" fontAlgn="auto">
              <a:spcBef>
                <a:spcPts val="0"/>
              </a:spcBef>
              <a:spcAft>
                <a:spcPts val="800"/>
              </a:spcAft>
              <a:defRPr/>
            </a:pPr>
            <a:endParaRPr lang="en-GB" sz="1100" b="1" u="sng" kern="0" dirty="0">
              <a:solidFill>
                <a:srgbClr val="000000"/>
              </a:solidFill>
              <a:latin typeface="Arial" panose="020B0604020202020204" pitchFamily="34" charset="0"/>
              <a:cs typeface="Arial" panose="020B0604020202020204" pitchFamily="34" charset="0"/>
              <a:sym typeface="Helvetica"/>
            </a:endParaRPr>
          </a:p>
          <a:p>
            <a:pPr algn="ctr" defTabSz="914377" fontAlgn="auto">
              <a:spcBef>
                <a:spcPts val="0"/>
              </a:spcBef>
              <a:spcAft>
                <a:spcPts val="800"/>
              </a:spcAft>
              <a:defRPr/>
            </a:pPr>
            <a:endParaRPr lang="en-GB" sz="1100" b="1" u="sng" kern="0" dirty="0">
              <a:solidFill>
                <a:srgbClr val="000000"/>
              </a:solidFill>
              <a:latin typeface="Arial" panose="020B0604020202020204" pitchFamily="34" charset="0"/>
              <a:cs typeface="Arial" panose="020B0604020202020204" pitchFamily="34" charset="0"/>
              <a:sym typeface="Helvetica"/>
            </a:endParaRPr>
          </a:p>
          <a:p>
            <a:pPr algn="ctr" defTabSz="914377" fontAlgn="auto">
              <a:spcBef>
                <a:spcPts val="0"/>
              </a:spcBef>
              <a:spcAft>
                <a:spcPts val="800"/>
              </a:spcAft>
              <a:defRPr/>
            </a:pPr>
            <a:endParaRPr lang="en-GB" sz="1100" b="1" u="sng" kern="0" dirty="0">
              <a:solidFill>
                <a:srgbClr val="000000"/>
              </a:solidFill>
              <a:latin typeface="Arial" panose="020B0604020202020204" pitchFamily="34" charset="0"/>
              <a:cs typeface="Arial" panose="020B0604020202020204" pitchFamily="34" charset="0"/>
              <a:sym typeface="Helvetica"/>
            </a:endParaRPr>
          </a:p>
          <a:p>
            <a:pPr algn="ctr" defTabSz="914377" fontAlgn="auto">
              <a:spcBef>
                <a:spcPts val="0"/>
              </a:spcBef>
              <a:spcAft>
                <a:spcPts val="800"/>
              </a:spcAft>
              <a:defRPr/>
            </a:pPr>
            <a:endParaRPr lang="en-GB" sz="1100" b="1" u="sng" kern="0" dirty="0">
              <a:solidFill>
                <a:srgbClr val="000000"/>
              </a:solidFill>
              <a:latin typeface="Arial" panose="020B0604020202020204" pitchFamily="34" charset="0"/>
              <a:cs typeface="Arial" panose="020B0604020202020204" pitchFamily="34" charset="0"/>
              <a:sym typeface="Helvetica"/>
            </a:endParaRPr>
          </a:p>
          <a:p>
            <a:pPr algn="ctr" defTabSz="914377" fontAlgn="auto">
              <a:spcBef>
                <a:spcPts val="0"/>
              </a:spcBef>
              <a:spcAft>
                <a:spcPts val="800"/>
              </a:spcAft>
              <a:defRPr/>
            </a:pPr>
            <a:endParaRPr lang="en-GB" sz="1100" b="1" u="sng" kern="0" dirty="0">
              <a:solidFill>
                <a:srgbClr val="000000"/>
              </a:solidFill>
              <a:latin typeface="Arial" panose="020B0604020202020204" pitchFamily="34" charset="0"/>
              <a:cs typeface="Arial" panose="020B0604020202020204" pitchFamily="34" charset="0"/>
              <a:sym typeface="Helvetica"/>
            </a:endParaRPr>
          </a:p>
          <a:p>
            <a:pPr algn="ctr" defTabSz="914377" fontAlgn="auto">
              <a:spcBef>
                <a:spcPts val="0"/>
              </a:spcBef>
              <a:spcAft>
                <a:spcPts val="800"/>
              </a:spcAft>
              <a:defRPr/>
            </a:pPr>
            <a:endParaRPr lang="en-GB" sz="1100" b="1" u="sng" kern="0" dirty="0">
              <a:solidFill>
                <a:srgbClr val="000000"/>
              </a:solidFill>
              <a:latin typeface="Arial" panose="020B0604020202020204" pitchFamily="34" charset="0"/>
              <a:cs typeface="Arial" panose="020B0604020202020204" pitchFamily="34" charset="0"/>
              <a:sym typeface="Helvetica"/>
            </a:endParaRPr>
          </a:p>
        </p:txBody>
      </p:sp>
      <p:sp>
        <p:nvSpPr>
          <p:cNvPr id="17" name="Rectangle 16">
            <a:extLst>
              <a:ext uri="{FF2B5EF4-FFF2-40B4-BE49-F238E27FC236}">
                <a16:creationId xmlns:a16="http://schemas.microsoft.com/office/drawing/2014/main" id="{63F898D4-F811-D5B0-3CD0-21618AC01605}"/>
              </a:ext>
            </a:extLst>
          </p:cNvPr>
          <p:cNvSpPr/>
          <p:nvPr/>
        </p:nvSpPr>
        <p:spPr>
          <a:xfrm>
            <a:off x="3815107" y="928899"/>
            <a:ext cx="3571184"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rgbClr val="433F3F"/>
                </a:solidFill>
                <a:effectLst/>
                <a:uLnTx/>
                <a:uFillTx/>
                <a:latin typeface="Arial" panose="020B0604020202020204" pitchFamily="34" charset="0"/>
                <a:cs typeface="Arial" panose="020B0604020202020204" pitchFamily="34" charset="0"/>
              </a:rPr>
              <a:t>Phase 1 dose escalation</a:t>
            </a:r>
            <a:r>
              <a:rPr kumimoji="0" lang="en-GB" sz="1600" b="1" i="0" u="none" strike="noStrike" kern="0" cap="none" spc="0" normalizeH="0" baseline="30000" dirty="0">
                <a:ln>
                  <a:noFill/>
                </a:ln>
                <a:solidFill>
                  <a:srgbClr val="433F3F"/>
                </a:solidFill>
                <a:effectLst/>
                <a:uLnTx/>
                <a:uFillTx/>
                <a:latin typeface="Arial" panose="020B0604020202020204" pitchFamily="34" charset="0"/>
                <a:cs typeface="Arial" panose="020B0604020202020204" pitchFamily="34" charset="0"/>
              </a:rPr>
              <a:t>e</a:t>
            </a:r>
            <a:endParaRPr kumimoji="0" lang="en-GB" sz="1600" b="1" i="0" u="none" strike="noStrike" kern="0" cap="none" spc="0" normalizeH="0" baseline="0" dirty="0">
              <a:ln>
                <a:noFill/>
              </a:ln>
              <a:solidFill>
                <a:srgbClr val="433F3F"/>
              </a:solidFill>
              <a:effectLst/>
              <a:uLnTx/>
              <a:uFillTx/>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E2DD7A3F-4750-A9F0-D4CB-1A4C5709A5C4}"/>
              </a:ext>
            </a:extLst>
          </p:cNvPr>
          <p:cNvCxnSpPr>
            <a:cxnSpLocks/>
          </p:cNvCxnSpPr>
          <p:nvPr/>
        </p:nvCxnSpPr>
        <p:spPr>
          <a:xfrm>
            <a:off x="3773194" y="1265320"/>
            <a:ext cx="3655010" cy="0"/>
          </a:xfrm>
          <a:prstGeom prst="line">
            <a:avLst/>
          </a:prstGeom>
          <a:noFill/>
          <a:ln w="28575"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19" name="Rectangle 18">
            <a:extLst>
              <a:ext uri="{FF2B5EF4-FFF2-40B4-BE49-F238E27FC236}">
                <a16:creationId xmlns:a16="http://schemas.microsoft.com/office/drawing/2014/main" id="{2B7C4A58-6225-1E7E-214E-FC9092107F72}"/>
              </a:ext>
            </a:extLst>
          </p:cNvPr>
          <p:cNvSpPr/>
          <p:nvPr/>
        </p:nvSpPr>
        <p:spPr>
          <a:xfrm>
            <a:off x="8323878" y="938191"/>
            <a:ext cx="3316738" cy="3744000"/>
          </a:xfrm>
          <a:prstGeom prst="rect">
            <a:avLst/>
          </a:prstGeom>
          <a:solidFill>
            <a:schemeClr val="bg1"/>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20" tIns="60957" rIns="121920" bIns="0" numCol="1" spcCol="38100" rtlCol="0" anchor="t">
            <a:noAutofit/>
          </a:bodyPr>
          <a:lstStyle/>
          <a:p>
            <a:pPr algn="ctr" defTabSz="914377" fontAlgn="auto">
              <a:spcBef>
                <a:spcPts val="0"/>
              </a:spcBef>
              <a:spcAft>
                <a:spcPts val="800"/>
              </a:spcAft>
              <a:defRPr/>
            </a:pPr>
            <a:endParaRPr lang="en-GB" sz="1100" b="1" u="sng" kern="0" dirty="0">
              <a:solidFill>
                <a:srgbClr val="000000"/>
              </a:solidFill>
              <a:latin typeface="Arial" panose="020B0604020202020204" pitchFamily="34" charset="0"/>
              <a:cs typeface="Arial" panose="020B0604020202020204" pitchFamily="34" charset="0"/>
              <a:sym typeface="Helvetica"/>
            </a:endParaRPr>
          </a:p>
          <a:p>
            <a:pPr algn="ctr" defTabSz="914377" fontAlgn="auto">
              <a:spcBef>
                <a:spcPts val="0"/>
              </a:spcBef>
              <a:spcAft>
                <a:spcPts val="800"/>
              </a:spcAft>
              <a:defRPr/>
            </a:pPr>
            <a:endParaRPr lang="en-GB" sz="1100" b="1" u="sng" kern="0" dirty="0">
              <a:solidFill>
                <a:srgbClr val="000000"/>
              </a:solidFill>
              <a:latin typeface="Arial" panose="020B0604020202020204" pitchFamily="34" charset="0"/>
              <a:cs typeface="Arial" panose="020B0604020202020204" pitchFamily="34" charset="0"/>
              <a:sym typeface="Helvetica"/>
            </a:endParaRPr>
          </a:p>
          <a:p>
            <a:pPr algn="ctr" defTabSz="914377" fontAlgn="auto">
              <a:spcBef>
                <a:spcPts val="0"/>
              </a:spcBef>
              <a:spcAft>
                <a:spcPts val="800"/>
              </a:spcAft>
              <a:defRPr/>
            </a:pPr>
            <a:endParaRPr lang="en-GB" sz="1100" b="1" u="sng" kern="0" dirty="0">
              <a:solidFill>
                <a:srgbClr val="000000"/>
              </a:solidFill>
              <a:latin typeface="Arial" panose="020B0604020202020204" pitchFamily="34" charset="0"/>
              <a:cs typeface="Arial" panose="020B0604020202020204" pitchFamily="34" charset="0"/>
              <a:sym typeface="Helvetica"/>
            </a:endParaRPr>
          </a:p>
          <a:p>
            <a:pPr algn="ctr" defTabSz="914377" fontAlgn="auto">
              <a:spcBef>
                <a:spcPts val="0"/>
              </a:spcBef>
              <a:spcAft>
                <a:spcPts val="800"/>
              </a:spcAft>
              <a:defRPr/>
            </a:pPr>
            <a:endParaRPr lang="en-GB" sz="1100" b="1" u="sng" kern="0" dirty="0">
              <a:solidFill>
                <a:srgbClr val="000000"/>
              </a:solidFill>
              <a:latin typeface="Arial" panose="020B0604020202020204" pitchFamily="34" charset="0"/>
              <a:cs typeface="Arial" panose="020B0604020202020204" pitchFamily="34" charset="0"/>
              <a:sym typeface="Helvetica"/>
            </a:endParaRPr>
          </a:p>
          <a:p>
            <a:pPr algn="ctr" defTabSz="914377" fontAlgn="auto">
              <a:spcBef>
                <a:spcPts val="0"/>
              </a:spcBef>
              <a:spcAft>
                <a:spcPts val="800"/>
              </a:spcAft>
              <a:defRPr/>
            </a:pPr>
            <a:endParaRPr lang="en-GB" sz="1100" b="1" u="sng" kern="0" dirty="0">
              <a:solidFill>
                <a:srgbClr val="000000"/>
              </a:solidFill>
              <a:latin typeface="Arial" panose="020B0604020202020204" pitchFamily="34" charset="0"/>
              <a:cs typeface="Arial" panose="020B0604020202020204" pitchFamily="34" charset="0"/>
              <a:sym typeface="Helvetica"/>
            </a:endParaRPr>
          </a:p>
          <a:p>
            <a:pPr algn="ctr" defTabSz="914377" fontAlgn="auto">
              <a:spcBef>
                <a:spcPts val="0"/>
              </a:spcBef>
              <a:spcAft>
                <a:spcPts val="800"/>
              </a:spcAft>
              <a:defRPr/>
            </a:pPr>
            <a:endParaRPr lang="en-GB" sz="1100" b="1" u="sng" kern="0" dirty="0">
              <a:solidFill>
                <a:srgbClr val="000000"/>
              </a:solidFill>
              <a:latin typeface="Arial" panose="020B0604020202020204" pitchFamily="34" charset="0"/>
              <a:cs typeface="Arial" panose="020B0604020202020204" pitchFamily="34" charset="0"/>
              <a:sym typeface="Helvetica"/>
            </a:endParaRPr>
          </a:p>
          <a:p>
            <a:pPr algn="ctr" defTabSz="914377" fontAlgn="auto">
              <a:spcBef>
                <a:spcPts val="0"/>
              </a:spcBef>
              <a:spcAft>
                <a:spcPts val="800"/>
              </a:spcAft>
              <a:defRPr/>
            </a:pPr>
            <a:endParaRPr lang="en-GB" sz="1100" b="1" u="sng" kern="0" dirty="0">
              <a:solidFill>
                <a:srgbClr val="000000"/>
              </a:solidFill>
              <a:latin typeface="Arial" panose="020B0604020202020204" pitchFamily="34" charset="0"/>
              <a:cs typeface="Arial" panose="020B0604020202020204" pitchFamily="34" charset="0"/>
              <a:sym typeface="Helvetica"/>
            </a:endParaRPr>
          </a:p>
        </p:txBody>
      </p:sp>
      <p:sp>
        <p:nvSpPr>
          <p:cNvPr id="20" name="Rectangle 19">
            <a:extLst>
              <a:ext uri="{FF2B5EF4-FFF2-40B4-BE49-F238E27FC236}">
                <a16:creationId xmlns:a16="http://schemas.microsoft.com/office/drawing/2014/main" id="{A184D54A-5A17-4A6F-A873-37FAA67FF136}"/>
              </a:ext>
            </a:extLst>
          </p:cNvPr>
          <p:cNvSpPr/>
          <p:nvPr/>
        </p:nvSpPr>
        <p:spPr>
          <a:xfrm>
            <a:off x="8434075" y="925654"/>
            <a:ext cx="3096344"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rgbClr val="433F3F"/>
                </a:solidFill>
                <a:effectLst/>
                <a:uLnTx/>
                <a:uFillTx/>
                <a:latin typeface="Arial" panose="020B0604020202020204" pitchFamily="34" charset="0"/>
                <a:cs typeface="Arial" panose="020B0604020202020204" pitchFamily="34" charset="0"/>
              </a:rPr>
              <a:t>Phase 1b dose expansion</a:t>
            </a:r>
            <a:r>
              <a:rPr kumimoji="0" lang="en-GB" sz="1600" b="1" i="0" u="none" strike="noStrike" kern="0" cap="none" spc="0" normalizeH="0" baseline="30000" dirty="0">
                <a:ln>
                  <a:noFill/>
                </a:ln>
                <a:solidFill>
                  <a:srgbClr val="433F3F"/>
                </a:solidFill>
                <a:effectLst/>
                <a:uLnTx/>
                <a:uFillTx/>
                <a:latin typeface="Arial" panose="020B0604020202020204" pitchFamily="34" charset="0"/>
                <a:cs typeface="Arial" panose="020B0604020202020204" pitchFamily="34" charset="0"/>
              </a:rPr>
              <a:t>f</a:t>
            </a:r>
            <a:endParaRPr kumimoji="0" lang="en-GB" sz="1600" b="1" i="0" u="none" strike="noStrike" kern="0" cap="none" spc="0" normalizeH="0" baseline="0" dirty="0">
              <a:ln>
                <a:noFill/>
              </a:ln>
              <a:solidFill>
                <a:srgbClr val="433F3F"/>
              </a:solidFill>
              <a:effectLst/>
              <a:uLnTx/>
              <a:uFillTx/>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5B65002B-7B38-FF27-1625-287DCC0B118C}"/>
              </a:ext>
            </a:extLst>
          </p:cNvPr>
          <p:cNvCxnSpPr>
            <a:cxnSpLocks/>
          </p:cNvCxnSpPr>
          <p:nvPr/>
        </p:nvCxnSpPr>
        <p:spPr>
          <a:xfrm>
            <a:off x="8468704" y="1262075"/>
            <a:ext cx="3027087" cy="0"/>
          </a:xfrm>
          <a:prstGeom prst="line">
            <a:avLst/>
          </a:prstGeom>
          <a:noFill/>
          <a:ln w="28575"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22" name="Rectangle 21">
            <a:extLst>
              <a:ext uri="{FF2B5EF4-FFF2-40B4-BE49-F238E27FC236}">
                <a16:creationId xmlns:a16="http://schemas.microsoft.com/office/drawing/2014/main" id="{6D54FFCE-E324-3AD0-427D-2B1199BE4F70}"/>
              </a:ext>
            </a:extLst>
          </p:cNvPr>
          <p:cNvSpPr/>
          <p:nvPr/>
        </p:nvSpPr>
        <p:spPr>
          <a:xfrm>
            <a:off x="9296447" y="3644311"/>
            <a:ext cx="1371600" cy="900000"/>
          </a:xfrm>
          <a:prstGeom prst="rect">
            <a:avLst/>
          </a:prstGeom>
          <a:solidFill>
            <a:schemeClr val="tx2"/>
          </a:solidFill>
          <a:ln w="12700" cap="sq" cmpd="sng" algn="ctr">
            <a:solidFill>
              <a:schemeClr val="tx2">
                <a:lumMod val="50000"/>
              </a:scheme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200 mg QD</a:t>
            </a:r>
          </a:p>
        </p:txBody>
      </p:sp>
      <p:sp>
        <p:nvSpPr>
          <p:cNvPr id="23" name="Rectangle 22">
            <a:extLst>
              <a:ext uri="{FF2B5EF4-FFF2-40B4-BE49-F238E27FC236}">
                <a16:creationId xmlns:a16="http://schemas.microsoft.com/office/drawing/2014/main" id="{37EBBD29-732A-ED82-869D-F768EEF8A160}"/>
              </a:ext>
            </a:extLst>
          </p:cNvPr>
          <p:cNvSpPr/>
          <p:nvPr/>
        </p:nvSpPr>
        <p:spPr>
          <a:xfrm>
            <a:off x="9296447" y="1441891"/>
            <a:ext cx="1371600" cy="900000"/>
          </a:xfrm>
          <a:prstGeom prst="rect">
            <a:avLst/>
          </a:prstGeom>
          <a:solidFill>
            <a:schemeClr val="tx2"/>
          </a:solidFill>
          <a:ln w="12700" cap="sq" cmpd="sng" algn="ctr">
            <a:solidFill>
              <a:schemeClr val="tx2">
                <a:lumMod val="50000"/>
              </a:scheme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300" b="1" kern="0" dirty="0">
                <a:solidFill>
                  <a:schemeClr val="bg1"/>
                </a:solidFill>
                <a:latin typeface="Arial" panose="020B0604020202020204" pitchFamily="34" charset="0"/>
                <a:cs typeface="Arial" panose="020B0604020202020204" pitchFamily="34" charset="0"/>
              </a:rPr>
              <a:t>6</a:t>
            </a:r>
            <a:r>
              <a:rPr kumimoji="0" lang="en-GB" sz="13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00 mg QD</a:t>
            </a:r>
          </a:p>
        </p:txBody>
      </p:sp>
      <p:sp>
        <p:nvSpPr>
          <p:cNvPr id="24" name="Rectangle 23">
            <a:extLst>
              <a:ext uri="{FF2B5EF4-FFF2-40B4-BE49-F238E27FC236}">
                <a16:creationId xmlns:a16="http://schemas.microsoft.com/office/drawing/2014/main" id="{B8C8D9FA-93E5-AB8E-9528-63F88893214A}"/>
              </a:ext>
            </a:extLst>
          </p:cNvPr>
          <p:cNvSpPr/>
          <p:nvPr/>
        </p:nvSpPr>
        <p:spPr>
          <a:xfrm>
            <a:off x="9296447" y="2543101"/>
            <a:ext cx="1371600" cy="900000"/>
          </a:xfrm>
          <a:prstGeom prst="rect">
            <a:avLst/>
          </a:prstGeom>
          <a:solidFill>
            <a:schemeClr val="tx2"/>
          </a:solidFill>
          <a:ln w="12700" cap="sq" cmpd="sng" algn="ctr">
            <a:solidFill>
              <a:schemeClr val="tx2">
                <a:lumMod val="50000"/>
              </a:scheme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400 mg QD</a:t>
            </a:r>
          </a:p>
        </p:txBody>
      </p:sp>
      <p:sp>
        <p:nvSpPr>
          <p:cNvPr id="25" name="Rounded Rectangle 38">
            <a:extLst>
              <a:ext uri="{FF2B5EF4-FFF2-40B4-BE49-F238E27FC236}">
                <a16:creationId xmlns:a16="http://schemas.microsoft.com/office/drawing/2014/main" id="{1DDFF408-3ACE-FC7F-E652-B19E87341ADD}"/>
              </a:ext>
            </a:extLst>
          </p:cNvPr>
          <p:cNvSpPr/>
          <p:nvPr/>
        </p:nvSpPr>
        <p:spPr bwMode="auto">
          <a:xfrm>
            <a:off x="767408" y="3530479"/>
            <a:ext cx="2859439" cy="1224136"/>
          </a:xfrm>
          <a:prstGeom prst="roundRect">
            <a:avLst/>
          </a:prstGeom>
          <a:noFill/>
          <a:ln w="28575" cap="flat" cmpd="sng" algn="ctr">
            <a:noFill/>
            <a:prstDash val="solid"/>
            <a:round/>
            <a:headEnd type="none" w="sm" len="sm"/>
            <a:tailEnd type="none" w="sm" len="sm"/>
          </a:ln>
          <a:effectLst/>
        </p:spPr>
        <p:txBody>
          <a:bodyPr vert="horz" wrap="square" lIns="91440" tIns="91440" rIns="0" bIns="91440" numCol="2" rtlCol="0" anchor="ctr" anchorCtr="0" compatLnSpc="1">
            <a:prstTxWarp prst="textNoShape">
              <a:avLst/>
            </a:prstTxWarp>
            <a:noAutofit/>
          </a:bodyPr>
          <a:lstStyle/>
          <a:p>
            <a:pPr marL="137160" indent="-137160" defTabSz="860404" eaLnBrk="0" hangingPunct="0">
              <a:buClr>
                <a:schemeClr val="accent1"/>
              </a:buClr>
              <a:buFont typeface="Arial" panose="020B0604020202020204" pitchFamily="34" charset="0"/>
              <a:buChar char="•"/>
              <a:defRPr/>
            </a:pPr>
            <a:r>
              <a:rPr lang="en-GB" sz="1400" kern="0" dirty="0">
                <a:solidFill>
                  <a:srgbClr val="433F3F"/>
                </a:solidFill>
                <a:latin typeface="Arial" panose="020B0604020202020204" pitchFamily="34" charset="0"/>
                <a:cs typeface="Arial" panose="020B0604020202020204" pitchFamily="34" charset="0"/>
              </a:rPr>
              <a:t>NSCLC</a:t>
            </a:r>
          </a:p>
          <a:p>
            <a:pPr marL="137160" indent="-137160" defTabSz="860404" eaLnBrk="0" hangingPunct="0">
              <a:buClr>
                <a:schemeClr val="accent1"/>
              </a:buClr>
              <a:buFont typeface="Arial" panose="020B0604020202020204" pitchFamily="34" charset="0"/>
              <a:buChar char="•"/>
              <a:defRPr/>
            </a:pPr>
            <a:r>
              <a:rPr lang="en-GB" sz="1400" kern="0" dirty="0">
                <a:solidFill>
                  <a:srgbClr val="433F3F"/>
                </a:solidFill>
                <a:latin typeface="Arial" panose="020B0604020202020204" pitchFamily="34" charset="0"/>
                <a:cs typeface="Arial" panose="020B0604020202020204" pitchFamily="34" charset="0"/>
              </a:rPr>
              <a:t>PDAC</a:t>
            </a:r>
          </a:p>
          <a:p>
            <a:pPr marL="137160" indent="-137160" defTabSz="860404" eaLnBrk="0" hangingPunct="0">
              <a:buClr>
                <a:schemeClr val="accent1"/>
              </a:buClr>
              <a:buFont typeface="Arial" panose="020B0604020202020204" pitchFamily="34" charset="0"/>
              <a:buChar char="•"/>
              <a:defRPr/>
            </a:pPr>
            <a:r>
              <a:rPr lang="en-GB" sz="1400" i="0" u="none" strike="noStrike" kern="1200" dirty="0">
                <a:solidFill>
                  <a:srgbClr val="433F3F"/>
                </a:solidFill>
                <a:effectLst/>
                <a:latin typeface="Arial" panose="020B0604020202020204" pitchFamily="34" charset="0"/>
                <a:cs typeface="Arial" panose="020B0604020202020204" pitchFamily="34" charset="0"/>
              </a:rPr>
              <a:t>CCA</a:t>
            </a:r>
            <a:endParaRPr lang="en-GB" sz="1400" dirty="0">
              <a:latin typeface="Arial" panose="020B0604020202020204" pitchFamily="34" charset="0"/>
              <a:cs typeface="Arial" panose="020B0604020202020204" pitchFamily="34" charset="0"/>
            </a:endParaRPr>
          </a:p>
          <a:p>
            <a:pPr marL="137160" indent="-137160" defTabSz="860404" eaLnBrk="0" hangingPunct="0">
              <a:buClr>
                <a:schemeClr val="accent1"/>
              </a:buClr>
              <a:buFont typeface="Arial" panose="020B0604020202020204" pitchFamily="34" charset="0"/>
              <a:buChar char="•"/>
              <a:defRPr/>
            </a:pPr>
            <a:r>
              <a:rPr lang="en-GB" sz="1400" kern="0" dirty="0">
                <a:solidFill>
                  <a:srgbClr val="433F3F"/>
                </a:solidFill>
                <a:latin typeface="Arial" panose="020B0604020202020204" pitchFamily="34" charset="0"/>
                <a:cs typeface="Arial" panose="020B0604020202020204" pitchFamily="34" charset="0"/>
              </a:rPr>
              <a:t>Meso</a:t>
            </a:r>
          </a:p>
          <a:p>
            <a:pPr marL="137160" indent="-137160" defTabSz="860404" eaLnBrk="0" hangingPunct="0">
              <a:buClr>
                <a:schemeClr val="accent1"/>
              </a:buClr>
              <a:buFont typeface="Arial" panose="020B0604020202020204" pitchFamily="34" charset="0"/>
              <a:buChar char="•"/>
              <a:defRPr/>
            </a:pPr>
            <a:endParaRPr lang="en-GB" sz="1400" i="0" u="none" strike="noStrike" kern="1200" dirty="0">
              <a:solidFill>
                <a:srgbClr val="433F3F"/>
              </a:solidFill>
              <a:effectLst/>
              <a:latin typeface="Arial" panose="020B0604020202020204" pitchFamily="34" charset="0"/>
              <a:cs typeface="Arial" panose="020B0604020202020204" pitchFamily="34" charset="0"/>
            </a:endParaRPr>
          </a:p>
          <a:p>
            <a:pPr marL="137160" indent="-137160" defTabSz="860404" eaLnBrk="0" hangingPunct="0">
              <a:buClr>
                <a:schemeClr val="accent1"/>
              </a:buClr>
              <a:buFont typeface="Arial" panose="020B0604020202020204" pitchFamily="34" charset="0"/>
              <a:buChar char="•"/>
              <a:defRPr/>
            </a:pPr>
            <a:r>
              <a:rPr lang="en-GB" sz="1400" i="0" u="none" strike="noStrike" kern="1200" dirty="0">
                <a:solidFill>
                  <a:srgbClr val="433F3F"/>
                </a:solidFill>
                <a:effectLst/>
                <a:latin typeface="Arial" panose="020B0604020202020204" pitchFamily="34" charset="0"/>
                <a:cs typeface="Arial" panose="020B0604020202020204" pitchFamily="34" charset="0"/>
              </a:rPr>
              <a:t>MPNST</a:t>
            </a:r>
            <a:endParaRPr lang="en-GB" sz="1400" dirty="0">
              <a:latin typeface="Arial" panose="020B0604020202020204" pitchFamily="34" charset="0"/>
              <a:cs typeface="Arial" panose="020B0604020202020204" pitchFamily="34" charset="0"/>
            </a:endParaRPr>
          </a:p>
          <a:p>
            <a:pPr marL="137160" indent="-137160" defTabSz="860404" eaLnBrk="0" hangingPunct="0">
              <a:buClr>
                <a:schemeClr val="accent1"/>
              </a:buClr>
              <a:buFont typeface="Arial" panose="020B0604020202020204" pitchFamily="34" charset="0"/>
              <a:buChar char="•"/>
              <a:defRPr/>
            </a:pPr>
            <a:r>
              <a:rPr lang="en-GB" sz="1400" i="0" u="none" strike="noStrike" kern="1200" dirty="0">
                <a:solidFill>
                  <a:srgbClr val="433F3F"/>
                </a:solidFill>
                <a:effectLst/>
                <a:latin typeface="Arial" panose="020B0604020202020204" pitchFamily="34" charset="0"/>
                <a:cs typeface="Arial" panose="020B0604020202020204" pitchFamily="34" charset="0"/>
              </a:rPr>
              <a:t>HNSCC</a:t>
            </a:r>
          </a:p>
          <a:p>
            <a:pPr marL="137160" indent="-137160" defTabSz="860404" eaLnBrk="0" hangingPunct="0">
              <a:buClr>
                <a:schemeClr val="accent1"/>
              </a:buClr>
              <a:buFont typeface="Arial" panose="020B0604020202020204" pitchFamily="34" charset="0"/>
              <a:buChar char="•"/>
              <a:defRPr/>
            </a:pPr>
            <a:r>
              <a:rPr lang="en-GB" sz="1400" i="0" u="none" strike="noStrike" kern="1200" dirty="0">
                <a:solidFill>
                  <a:srgbClr val="433F3F"/>
                </a:solidFill>
                <a:effectLst/>
                <a:latin typeface="Arial" panose="020B0604020202020204" pitchFamily="34" charset="0"/>
                <a:cs typeface="Arial" panose="020B0604020202020204" pitchFamily="34" charset="0"/>
              </a:rPr>
              <a:t>BC</a:t>
            </a:r>
            <a:endParaRPr lang="en-GB" sz="1400" dirty="0">
              <a:latin typeface="Arial" panose="020B0604020202020204" pitchFamily="34" charset="0"/>
              <a:cs typeface="Arial" panose="020B0604020202020204" pitchFamily="34" charset="0"/>
            </a:endParaRPr>
          </a:p>
          <a:p>
            <a:pPr marL="137160" indent="-137160" defTabSz="860404" eaLnBrk="0" hangingPunct="0">
              <a:buClr>
                <a:schemeClr val="accent1"/>
              </a:buClr>
              <a:buFont typeface="Arial" panose="020B0604020202020204" pitchFamily="34" charset="0"/>
              <a:buChar char="•"/>
              <a:defRPr/>
            </a:pPr>
            <a:r>
              <a:rPr lang="en-GB" sz="1400" i="0" u="none" strike="noStrike" kern="1200" dirty="0">
                <a:solidFill>
                  <a:srgbClr val="433F3F"/>
                </a:solidFill>
                <a:effectLst/>
                <a:latin typeface="Arial" panose="020B0604020202020204" pitchFamily="34" charset="0"/>
                <a:cs typeface="Arial" panose="020B0604020202020204" pitchFamily="34" charset="0"/>
              </a:rPr>
              <a:t>MEL</a:t>
            </a:r>
            <a:endParaRPr lang="en-GB" sz="1400" dirty="0">
              <a:latin typeface="Arial" panose="020B0604020202020204" pitchFamily="34" charset="0"/>
              <a:cs typeface="Arial" panose="020B0604020202020204" pitchFamily="34" charset="0"/>
            </a:endParaRPr>
          </a:p>
          <a:p>
            <a:pPr marL="137160" indent="-137160" defTabSz="860404" eaLnBrk="0" hangingPunct="0">
              <a:buClr>
                <a:schemeClr val="accent1"/>
              </a:buClr>
              <a:buFont typeface="Arial" panose="020B0604020202020204" pitchFamily="34" charset="0"/>
              <a:buChar char="•"/>
              <a:defRPr/>
            </a:pPr>
            <a:r>
              <a:rPr lang="en-GB" sz="1400" i="0" u="none" strike="noStrike" kern="1200" dirty="0">
                <a:solidFill>
                  <a:srgbClr val="433F3F"/>
                </a:solidFill>
                <a:effectLst/>
                <a:latin typeface="Arial" panose="020B0604020202020204" pitchFamily="34" charset="0"/>
                <a:cs typeface="Arial" panose="020B0604020202020204" pitchFamily="34" charset="0"/>
              </a:rPr>
              <a:t>Other</a:t>
            </a:r>
            <a:r>
              <a:rPr lang="en-GB" sz="1400" baseline="30000" dirty="0">
                <a:solidFill>
                  <a:srgbClr val="433F3F"/>
                </a:solidFill>
                <a:latin typeface="Arial" panose="020B0604020202020204" pitchFamily="34" charset="0"/>
                <a:cs typeface="Arial" panose="020B0604020202020204" pitchFamily="34" charset="0"/>
              </a:rPr>
              <a:t>d</a:t>
            </a:r>
            <a:endParaRPr lang="en-GB" sz="1400" i="0" u="none" strike="noStrike"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020256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91EDD0-59D1-0215-EC4C-B135A916490E}"/>
              </a:ext>
            </a:extLst>
          </p:cNvPr>
          <p:cNvSpPr>
            <a:spLocks noGrp="1"/>
          </p:cNvSpPr>
          <p:nvPr>
            <p:ph type="title"/>
          </p:nvPr>
        </p:nvSpPr>
        <p:spPr>
          <a:xfrm>
            <a:off x="619125" y="258763"/>
            <a:ext cx="11093499" cy="865187"/>
          </a:xfrm>
        </p:spPr>
        <p:txBody>
          <a:bodyPr>
            <a:normAutofit/>
          </a:bodyPr>
          <a:lstStyle/>
          <a:p>
            <a:r>
              <a:rPr lang="en-GB" sz="2500" dirty="0"/>
              <a:t>Best percent change in sum of target lesion measurements</a:t>
            </a:r>
          </a:p>
        </p:txBody>
      </p:sp>
      <p:sp>
        <p:nvSpPr>
          <p:cNvPr id="300" name="Slide Number Placeholder 299">
            <a:extLst>
              <a:ext uri="{FF2B5EF4-FFF2-40B4-BE49-F238E27FC236}">
                <a16:creationId xmlns:a16="http://schemas.microsoft.com/office/drawing/2014/main" id="{92305358-3A87-D962-4CA3-8EC49C95CEFA}"/>
              </a:ext>
            </a:extLst>
          </p:cNvPr>
          <p:cNvSpPr>
            <a:spLocks noGrp="1"/>
          </p:cNvSpPr>
          <p:nvPr>
            <p:ph type="sldNum" sz="quarter" idx="4"/>
          </p:nvPr>
        </p:nvSpPr>
        <p:spPr>
          <a:xfrm>
            <a:off x="10800523" y="6428359"/>
            <a:ext cx="781877" cy="365125"/>
          </a:xfrm>
        </p:spPr>
        <p:txBody>
          <a:bodyPr/>
          <a:lstStyle/>
          <a:p>
            <a:fld id="{744321BC-6B8C-A142-A07B-D86579F389EE}" type="slidenum">
              <a:rPr lang="en-GB" smtClean="0"/>
              <a:pPr/>
              <a:t>19</a:t>
            </a:fld>
            <a:endParaRPr lang="en-GB" dirty="0"/>
          </a:p>
        </p:txBody>
      </p:sp>
      <p:sp>
        <p:nvSpPr>
          <p:cNvPr id="317" name="Content Placeholder 316">
            <a:extLst>
              <a:ext uri="{FF2B5EF4-FFF2-40B4-BE49-F238E27FC236}">
                <a16:creationId xmlns:a16="http://schemas.microsoft.com/office/drawing/2014/main" id="{5978B4DA-1C04-06E5-CD49-FF6226D07B1D}"/>
              </a:ext>
            </a:extLst>
          </p:cNvPr>
          <p:cNvSpPr>
            <a:spLocks noGrp="1"/>
          </p:cNvSpPr>
          <p:nvPr>
            <p:ph sz="quarter" idx="15"/>
          </p:nvPr>
        </p:nvSpPr>
        <p:spPr>
          <a:xfrm>
            <a:off x="620712" y="6356350"/>
            <a:ext cx="10462777" cy="365125"/>
          </a:xfrm>
        </p:spPr>
        <p:txBody>
          <a:bodyPr anchor="b" anchorCtr="0"/>
          <a:lstStyle/>
          <a:p>
            <a:pPr lvl="0">
              <a:spcBef>
                <a:spcPts val="0"/>
              </a:spcBef>
              <a:spcAft>
                <a:spcPts val="200"/>
              </a:spcAft>
            </a:pPr>
            <a:r>
              <a:rPr lang="en-GB" sz="900" dirty="0">
                <a:solidFill>
                  <a:schemeClr val="tx2"/>
                </a:solidFill>
              </a:rPr>
              <a:t>Median follow-up (95% CI): 7.6 (6.8–8.3) months.</a:t>
            </a:r>
          </a:p>
          <a:p>
            <a:pPr lvl="0">
              <a:spcBef>
                <a:spcPts val="0"/>
              </a:spcBef>
              <a:spcAft>
                <a:spcPts val="200"/>
              </a:spcAft>
            </a:pPr>
            <a:r>
              <a:rPr lang="en-GB" sz="900" dirty="0">
                <a:solidFill>
                  <a:schemeClr val="tx2"/>
                </a:solidFill>
              </a:rPr>
              <a:t>Clinical activity-evaluable population (n = 124): patients who received ≥1 dose of BMS-986504 in this study, had homozygous </a:t>
            </a:r>
            <a:r>
              <a:rPr lang="en-GB" sz="900" i="1" dirty="0">
                <a:solidFill>
                  <a:schemeClr val="tx2"/>
                </a:solidFill>
              </a:rPr>
              <a:t>MTAP</a:t>
            </a:r>
            <a:r>
              <a:rPr lang="en-GB" sz="900" dirty="0">
                <a:solidFill>
                  <a:schemeClr val="tx2"/>
                </a:solidFill>
              </a:rPr>
              <a:t>-del confirmed by a sponsor-approved assay, and had ≥ 1 on-study disease assessment prior to discontinuation, any subsequent anti-cancer therapies, or death. Patients with NE as BOR or for which change of baseline is missing due to lack of post-baseline measurement (n = 8) were not included.</a:t>
            </a:r>
          </a:p>
          <a:p>
            <a:pPr>
              <a:spcBef>
                <a:spcPts val="0"/>
              </a:spcBef>
              <a:spcAft>
                <a:spcPts val="200"/>
              </a:spcAft>
            </a:pPr>
            <a:r>
              <a:rPr lang="en-GB" sz="900" dirty="0">
                <a:solidFill>
                  <a:schemeClr val="tx2"/>
                </a:solidFill>
                <a:latin typeface="Arial" panose="020B0604020202020204" pitchFamily="34" charset="0"/>
                <a:ea typeface="Aileron" charset="0"/>
                <a:cs typeface="Arial" panose="020B0604020202020204" pitchFamily="34" charset="0"/>
              </a:rPr>
              <a:t>BC, breast cancer; BID, twice daily; BOR, best overall response; CCA, cholangiocarcinoma; CR, complete response; del, deleted; HNSCC, head and neck squamous cell carcinomas; LoT, line of therapy; MEL, melanoma; </a:t>
            </a:r>
            <a:br>
              <a:rPr lang="en-GB" sz="900" dirty="0">
                <a:solidFill>
                  <a:schemeClr val="tx2"/>
                </a:solidFill>
                <a:latin typeface="Arial" panose="020B0604020202020204" pitchFamily="34" charset="0"/>
                <a:ea typeface="Aileron" charset="0"/>
                <a:cs typeface="Arial" panose="020B0604020202020204" pitchFamily="34" charset="0"/>
              </a:rPr>
            </a:br>
            <a:r>
              <a:rPr lang="en-GB" sz="900" dirty="0">
                <a:solidFill>
                  <a:schemeClr val="tx2"/>
                </a:solidFill>
                <a:ea typeface="Aileron" charset="0"/>
              </a:rPr>
              <a:t>m</a:t>
            </a:r>
            <a:r>
              <a:rPr lang="en-GB" sz="900" dirty="0">
                <a:solidFill>
                  <a:schemeClr val="tx2"/>
                </a:solidFill>
                <a:latin typeface="Arial" panose="020B0604020202020204" pitchFamily="34" charset="0"/>
                <a:ea typeface="Aileron" charset="0"/>
                <a:cs typeface="Arial" panose="020B0604020202020204" pitchFamily="34" charset="0"/>
              </a:rPr>
              <a:t>eso, mesothelioma; MPNST, malignant peripheral nerve sheath tumour; </a:t>
            </a:r>
            <a:r>
              <a:rPr lang="en-GB" sz="900" dirty="0">
                <a:solidFill>
                  <a:schemeClr val="tx2"/>
                </a:solidFill>
              </a:rPr>
              <a:t>MTAP, methylthioadenosine phosphorylase; </a:t>
            </a:r>
            <a:r>
              <a:rPr lang="en-GB" sz="900" dirty="0">
                <a:solidFill>
                  <a:schemeClr val="tx2"/>
                </a:solidFill>
                <a:latin typeface="Arial" panose="020B0604020202020204" pitchFamily="34" charset="0"/>
                <a:ea typeface="Aileron" charset="0"/>
                <a:cs typeface="Arial" panose="020B0604020202020204" pitchFamily="34" charset="0"/>
              </a:rPr>
              <a:t>NE, not evaluable; NSCLC, non-small cell lung cancer; PD, progressive disease; PDAC, pancreatic ductal adenocarcinoma; PR, partial response; QD, once daily; SD, stable disease</a:t>
            </a:r>
            <a:endParaRPr lang="en-GB" sz="900" dirty="0">
              <a:solidFill>
                <a:schemeClr val="tx2"/>
              </a:solidFill>
            </a:endParaRPr>
          </a:p>
          <a:p>
            <a:pPr lvl="0">
              <a:spcBef>
                <a:spcPts val="0"/>
              </a:spcBef>
              <a:spcAft>
                <a:spcPts val="200"/>
              </a:spcAft>
            </a:pPr>
            <a:r>
              <a:rPr lang="en-GB" sz="900" dirty="0">
                <a:solidFill>
                  <a:schemeClr val="tx2"/>
                </a:solidFill>
              </a:rPr>
              <a:t>Rodon J, et al. Eur J Cancer. 2024; 211 (suppl 1):114981. Presented at ENA 2024 (EORTC NCI AACR 36th Symposium). 503LBA (oral presentation)</a:t>
            </a:r>
          </a:p>
        </p:txBody>
      </p:sp>
      <p:graphicFrame>
        <p:nvGraphicFramePr>
          <p:cNvPr id="5" name="Table 4">
            <a:extLst>
              <a:ext uri="{FF2B5EF4-FFF2-40B4-BE49-F238E27FC236}">
                <a16:creationId xmlns:a16="http://schemas.microsoft.com/office/drawing/2014/main" id="{F78C5571-7B67-3D35-7ED7-A92275822EF2}"/>
              </a:ext>
            </a:extLst>
          </p:cNvPr>
          <p:cNvGraphicFramePr>
            <a:graphicFrameLocks noGrp="1"/>
          </p:cNvGraphicFramePr>
          <p:nvPr>
            <p:extLst>
              <p:ext uri="{D42A27DB-BD31-4B8C-83A1-F6EECF244321}">
                <p14:modId xmlns:p14="http://schemas.microsoft.com/office/powerpoint/2010/main" val="13947300"/>
              </p:ext>
            </p:extLst>
          </p:nvPr>
        </p:nvGraphicFramePr>
        <p:xfrm>
          <a:off x="1086082" y="4437112"/>
          <a:ext cx="10825816" cy="365760"/>
        </p:xfrm>
        <a:graphic>
          <a:graphicData uri="http://schemas.openxmlformats.org/drawingml/2006/table">
            <a:tbl>
              <a:tblPr firstRow="1" bandRow="1">
                <a:tableStyleId>{5C22544A-7EE6-4342-B048-85BDC9FD1C3A}</a:tableStyleId>
              </a:tblPr>
              <a:tblGrid>
                <a:gridCol w="93326">
                  <a:extLst>
                    <a:ext uri="{9D8B030D-6E8A-4147-A177-3AD203B41FA5}">
                      <a16:colId xmlns:a16="http://schemas.microsoft.com/office/drawing/2014/main" val="2871662883"/>
                    </a:ext>
                  </a:extLst>
                </a:gridCol>
                <a:gridCol w="93326">
                  <a:extLst>
                    <a:ext uri="{9D8B030D-6E8A-4147-A177-3AD203B41FA5}">
                      <a16:colId xmlns:a16="http://schemas.microsoft.com/office/drawing/2014/main" val="971320439"/>
                    </a:ext>
                  </a:extLst>
                </a:gridCol>
                <a:gridCol w="93326">
                  <a:extLst>
                    <a:ext uri="{9D8B030D-6E8A-4147-A177-3AD203B41FA5}">
                      <a16:colId xmlns:a16="http://schemas.microsoft.com/office/drawing/2014/main" val="3425492598"/>
                    </a:ext>
                  </a:extLst>
                </a:gridCol>
                <a:gridCol w="93326">
                  <a:extLst>
                    <a:ext uri="{9D8B030D-6E8A-4147-A177-3AD203B41FA5}">
                      <a16:colId xmlns:a16="http://schemas.microsoft.com/office/drawing/2014/main" val="1565593211"/>
                    </a:ext>
                  </a:extLst>
                </a:gridCol>
                <a:gridCol w="93326">
                  <a:extLst>
                    <a:ext uri="{9D8B030D-6E8A-4147-A177-3AD203B41FA5}">
                      <a16:colId xmlns:a16="http://schemas.microsoft.com/office/drawing/2014/main" val="206255289"/>
                    </a:ext>
                  </a:extLst>
                </a:gridCol>
                <a:gridCol w="93326">
                  <a:extLst>
                    <a:ext uri="{9D8B030D-6E8A-4147-A177-3AD203B41FA5}">
                      <a16:colId xmlns:a16="http://schemas.microsoft.com/office/drawing/2014/main" val="4012514110"/>
                    </a:ext>
                  </a:extLst>
                </a:gridCol>
                <a:gridCol w="93326">
                  <a:extLst>
                    <a:ext uri="{9D8B030D-6E8A-4147-A177-3AD203B41FA5}">
                      <a16:colId xmlns:a16="http://schemas.microsoft.com/office/drawing/2014/main" val="1727543439"/>
                    </a:ext>
                  </a:extLst>
                </a:gridCol>
                <a:gridCol w="93326">
                  <a:extLst>
                    <a:ext uri="{9D8B030D-6E8A-4147-A177-3AD203B41FA5}">
                      <a16:colId xmlns:a16="http://schemas.microsoft.com/office/drawing/2014/main" val="55744904"/>
                    </a:ext>
                  </a:extLst>
                </a:gridCol>
                <a:gridCol w="93326">
                  <a:extLst>
                    <a:ext uri="{9D8B030D-6E8A-4147-A177-3AD203B41FA5}">
                      <a16:colId xmlns:a16="http://schemas.microsoft.com/office/drawing/2014/main" val="1842450110"/>
                    </a:ext>
                  </a:extLst>
                </a:gridCol>
                <a:gridCol w="93326">
                  <a:extLst>
                    <a:ext uri="{9D8B030D-6E8A-4147-A177-3AD203B41FA5}">
                      <a16:colId xmlns:a16="http://schemas.microsoft.com/office/drawing/2014/main" val="2603392421"/>
                    </a:ext>
                  </a:extLst>
                </a:gridCol>
                <a:gridCol w="93326">
                  <a:extLst>
                    <a:ext uri="{9D8B030D-6E8A-4147-A177-3AD203B41FA5}">
                      <a16:colId xmlns:a16="http://schemas.microsoft.com/office/drawing/2014/main" val="3335491156"/>
                    </a:ext>
                  </a:extLst>
                </a:gridCol>
                <a:gridCol w="93326">
                  <a:extLst>
                    <a:ext uri="{9D8B030D-6E8A-4147-A177-3AD203B41FA5}">
                      <a16:colId xmlns:a16="http://schemas.microsoft.com/office/drawing/2014/main" val="2410617678"/>
                    </a:ext>
                  </a:extLst>
                </a:gridCol>
                <a:gridCol w="93326">
                  <a:extLst>
                    <a:ext uri="{9D8B030D-6E8A-4147-A177-3AD203B41FA5}">
                      <a16:colId xmlns:a16="http://schemas.microsoft.com/office/drawing/2014/main" val="2052197986"/>
                    </a:ext>
                  </a:extLst>
                </a:gridCol>
                <a:gridCol w="93326">
                  <a:extLst>
                    <a:ext uri="{9D8B030D-6E8A-4147-A177-3AD203B41FA5}">
                      <a16:colId xmlns:a16="http://schemas.microsoft.com/office/drawing/2014/main" val="1459744093"/>
                    </a:ext>
                  </a:extLst>
                </a:gridCol>
                <a:gridCol w="93326">
                  <a:extLst>
                    <a:ext uri="{9D8B030D-6E8A-4147-A177-3AD203B41FA5}">
                      <a16:colId xmlns:a16="http://schemas.microsoft.com/office/drawing/2014/main" val="4200947894"/>
                    </a:ext>
                  </a:extLst>
                </a:gridCol>
                <a:gridCol w="93326">
                  <a:extLst>
                    <a:ext uri="{9D8B030D-6E8A-4147-A177-3AD203B41FA5}">
                      <a16:colId xmlns:a16="http://schemas.microsoft.com/office/drawing/2014/main" val="701928759"/>
                    </a:ext>
                  </a:extLst>
                </a:gridCol>
                <a:gridCol w="93326">
                  <a:extLst>
                    <a:ext uri="{9D8B030D-6E8A-4147-A177-3AD203B41FA5}">
                      <a16:colId xmlns:a16="http://schemas.microsoft.com/office/drawing/2014/main" val="1318481695"/>
                    </a:ext>
                  </a:extLst>
                </a:gridCol>
                <a:gridCol w="93326">
                  <a:extLst>
                    <a:ext uri="{9D8B030D-6E8A-4147-A177-3AD203B41FA5}">
                      <a16:colId xmlns:a16="http://schemas.microsoft.com/office/drawing/2014/main" val="13377357"/>
                    </a:ext>
                  </a:extLst>
                </a:gridCol>
                <a:gridCol w="93326">
                  <a:extLst>
                    <a:ext uri="{9D8B030D-6E8A-4147-A177-3AD203B41FA5}">
                      <a16:colId xmlns:a16="http://schemas.microsoft.com/office/drawing/2014/main" val="1908416232"/>
                    </a:ext>
                  </a:extLst>
                </a:gridCol>
                <a:gridCol w="93326">
                  <a:extLst>
                    <a:ext uri="{9D8B030D-6E8A-4147-A177-3AD203B41FA5}">
                      <a16:colId xmlns:a16="http://schemas.microsoft.com/office/drawing/2014/main" val="2242252524"/>
                    </a:ext>
                  </a:extLst>
                </a:gridCol>
                <a:gridCol w="93326">
                  <a:extLst>
                    <a:ext uri="{9D8B030D-6E8A-4147-A177-3AD203B41FA5}">
                      <a16:colId xmlns:a16="http://schemas.microsoft.com/office/drawing/2014/main" val="2687996617"/>
                    </a:ext>
                  </a:extLst>
                </a:gridCol>
                <a:gridCol w="93326">
                  <a:extLst>
                    <a:ext uri="{9D8B030D-6E8A-4147-A177-3AD203B41FA5}">
                      <a16:colId xmlns:a16="http://schemas.microsoft.com/office/drawing/2014/main" val="2441698937"/>
                    </a:ext>
                  </a:extLst>
                </a:gridCol>
                <a:gridCol w="93326">
                  <a:extLst>
                    <a:ext uri="{9D8B030D-6E8A-4147-A177-3AD203B41FA5}">
                      <a16:colId xmlns:a16="http://schemas.microsoft.com/office/drawing/2014/main" val="3394857006"/>
                    </a:ext>
                  </a:extLst>
                </a:gridCol>
                <a:gridCol w="93326">
                  <a:extLst>
                    <a:ext uri="{9D8B030D-6E8A-4147-A177-3AD203B41FA5}">
                      <a16:colId xmlns:a16="http://schemas.microsoft.com/office/drawing/2014/main" val="1973886926"/>
                    </a:ext>
                  </a:extLst>
                </a:gridCol>
                <a:gridCol w="93326">
                  <a:extLst>
                    <a:ext uri="{9D8B030D-6E8A-4147-A177-3AD203B41FA5}">
                      <a16:colId xmlns:a16="http://schemas.microsoft.com/office/drawing/2014/main" val="4041339160"/>
                    </a:ext>
                  </a:extLst>
                </a:gridCol>
                <a:gridCol w="93326">
                  <a:extLst>
                    <a:ext uri="{9D8B030D-6E8A-4147-A177-3AD203B41FA5}">
                      <a16:colId xmlns:a16="http://schemas.microsoft.com/office/drawing/2014/main" val="1748524844"/>
                    </a:ext>
                  </a:extLst>
                </a:gridCol>
                <a:gridCol w="93326">
                  <a:extLst>
                    <a:ext uri="{9D8B030D-6E8A-4147-A177-3AD203B41FA5}">
                      <a16:colId xmlns:a16="http://schemas.microsoft.com/office/drawing/2014/main" val="3921436671"/>
                    </a:ext>
                  </a:extLst>
                </a:gridCol>
                <a:gridCol w="93326">
                  <a:extLst>
                    <a:ext uri="{9D8B030D-6E8A-4147-A177-3AD203B41FA5}">
                      <a16:colId xmlns:a16="http://schemas.microsoft.com/office/drawing/2014/main" val="2292990382"/>
                    </a:ext>
                  </a:extLst>
                </a:gridCol>
                <a:gridCol w="93326">
                  <a:extLst>
                    <a:ext uri="{9D8B030D-6E8A-4147-A177-3AD203B41FA5}">
                      <a16:colId xmlns:a16="http://schemas.microsoft.com/office/drawing/2014/main" val="524015360"/>
                    </a:ext>
                  </a:extLst>
                </a:gridCol>
                <a:gridCol w="93326">
                  <a:extLst>
                    <a:ext uri="{9D8B030D-6E8A-4147-A177-3AD203B41FA5}">
                      <a16:colId xmlns:a16="http://schemas.microsoft.com/office/drawing/2014/main" val="581143374"/>
                    </a:ext>
                  </a:extLst>
                </a:gridCol>
                <a:gridCol w="93326">
                  <a:extLst>
                    <a:ext uri="{9D8B030D-6E8A-4147-A177-3AD203B41FA5}">
                      <a16:colId xmlns:a16="http://schemas.microsoft.com/office/drawing/2014/main" val="4288342525"/>
                    </a:ext>
                  </a:extLst>
                </a:gridCol>
                <a:gridCol w="93326">
                  <a:extLst>
                    <a:ext uri="{9D8B030D-6E8A-4147-A177-3AD203B41FA5}">
                      <a16:colId xmlns:a16="http://schemas.microsoft.com/office/drawing/2014/main" val="1864532918"/>
                    </a:ext>
                  </a:extLst>
                </a:gridCol>
                <a:gridCol w="93326">
                  <a:extLst>
                    <a:ext uri="{9D8B030D-6E8A-4147-A177-3AD203B41FA5}">
                      <a16:colId xmlns:a16="http://schemas.microsoft.com/office/drawing/2014/main" val="2830189737"/>
                    </a:ext>
                  </a:extLst>
                </a:gridCol>
                <a:gridCol w="93326">
                  <a:extLst>
                    <a:ext uri="{9D8B030D-6E8A-4147-A177-3AD203B41FA5}">
                      <a16:colId xmlns:a16="http://schemas.microsoft.com/office/drawing/2014/main" val="2432506413"/>
                    </a:ext>
                  </a:extLst>
                </a:gridCol>
                <a:gridCol w="93326">
                  <a:extLst>
                    <a:ext uri="{9D8B030D-6E8A-4147-A177-3AD203B41FA5}">
                      <a16:colId xmlns:a16="http://schemas.microsoft.com/office/drawing/2014/main" val="1175058340"/>
                    </a:ext>
                  </a:extLst>
                </a:gridCol>
                <a:gridCol w="93326">
                  <a:extLst>
                    <a:ext uri="{9D8B030D-6E8A-4147-A177-3AD203B41FA5}">
                      <a16:colId xmlns:a16="http://schemas.microsoft.com/office/drawing/2014/main" val="249412449"/>
                    </a:ext>
                  </a:extLst>
                </a:gridCol>
                <a:gridCol w="93326">
                  <a:extLst>
                    <a:ext uri="{9D8B030D-6E8A-4147-A177-3AD203B41FA5}">
                      <a16:colId xmlns:a16="http://schemas.microsoft.com/office/drawing/2014/main" val="1172002463"/>
                    </a:ext>
                  </a:extLst>
                </a:gridCol>
                <a:gridCol w="93326">
                  <a:extLst>
                    <a:ext uri="{9D8B030D-6E8A-4147-A177-3AD203B41FA5}">
                      <a16:colId xmlns:a16="http://schemas.microsoft.com/office/drawing/2014/main" val="1703700458"/>
                    </a:ext>
                  </a:extLst>
                </a:gridCol>
                <a:gridCol w="93326">
                  <a:extLst>
                    <a:ext uri="{9D8B030D-6E8A-4147-A177-3AD203B41FA5}">
                      <a16:colId xmlns:a16="http://schemas.microsoft.com/office/drawing/2014/main" val="1805654024"/>
                    </a:ext>
                  </a:extLst>
                </a:gridCol>
                <a:gridCol w="93326">
                  <a:extLst>
                    <a:ext uri="{9D8B030D-6E8A-4147-A177-3AD203B41FA5}">
                      <a16:colId xmlns:a16="http://schemas.microsoft.com/office/drawing/2014/main" val="1678422181"/>
                    </a:ext>
                  </a:extLst>
                </a:gridCol>
                <a:gridCol w="93326">
                  <a:extLst>
                    <a:ext uri="{9D8B030D-6E8A-4147-A177-3AD203B41FA5}">
                      <a16:colId xmlns:a16="http://schemas.microsoft.com/office/drawing/2014/main" val="2061833742"/>
                    </a:ext>
                  </a:extLst>
                </a:gridCol>
                <a:gridCol w="93326">
                  <a:extLst>
                    <a:ext uri="{9D8B030D-6E8A-4147-A177-3AD203B41FA5}">
                      <a16:colId xmlns:a16="http://schemas.microsoft.com/office/drawing/2014/main" val="4233362049"/>
                    </a:ext>
                  </a:extLst>
                </a:gridCol>
                <a:gridCol w="93326">
                  <a:extLst>
                    <a:ext uri="{9D8B030D-6E8A-4147-A177-3AD203B41FA5}">
                      <a16:colId xmlns:a16="http://schemas.microsoft.com/office/drawing/2014/main" val="761047870"/>
                    </a:ext>
                  </a:extLst>
                </a:gridCol>
                <a:gridCol w="93326">
                  <a:extLst>
                    <a:ext uri="{9D8B030D-6E8A-4147-A177-3AD203B41FA5}">
                      <a16:colId xmlns:a16="http://schemas.microsoft.com/office/drawing/2014/main" val="1246320827"/>
                    </a:ext>
                  </a:extLst>
                </a:gridCol>
                <a:gridCol w="93326">
                  <a:extLst>
                    <a:ext uri="{9D8B030D-6E8A-4147-A177-3AD203B41FA5}">
                      <a16:colId xmlns:a16="http://schemas.microsoft.com/office/drawing/2014/main" val="4196721894"/>
                    </a:ext>
                  </a:extLst>
                </a:gridCol>
                <a:gridCol w="93326">
                  <a:extLst>
                    <a:ext uri="{9D8B030D-6E8A-4147-A177-3AD203B41FA5}">
                      <a16:colId xmlns:a16="http://schemas.microsoft.com/office/drawing/2014/main" val="4270703004"/>
                    </a:ext>
                  </a:extLst>
                </a:gridCol>
                <a:gridCol w="93326">
                  <a:extLst>
                    <a:ext uri="{9D8B030D-6E8A-4147-A177-3AD203B41FA5}">
                      <a16:colId xmlns:a16="http://schemas.microsoft.com/office/drawing/2014/main" val="1562711955"/>
                    </a:ext>
                  </a:extLst>
                </a:gridCol>
                <a:gridCol w="93326">
                  <a:extLst>
                    <a:ext uri="{9D8B030D-6E8A-4147-A177-3AD203B41FA5}">
                      <a16:colId xmlns:a16="http://schemas.microsoft.com/office/drawing/2014/main" val="1549220005"/>
                    </a:ext>
                  </a:extLst>
                </a:gridCol>
                <a:gridCol w="93326">
                  <a:extLst>
                    <a:ext uri="{9D8B030D-6E8A-4147-A177-3AD203B41FA5}">
                      <a16:colId xmlns:a16="http://schemas.microsoft.com/office/drawing/2014/main" val="3115468937"/>
                    </a:ext>
                  </a:extLst>
                </a:gridCol>
                <a:gridCol w="93326">
                  <a:extLst>
                    <a:ext uri="{9D8B030D-6E8A-4147-A177-3AD203B41FA5}">
                      <a16:colId xmlns:a16="http://schemas.microsoft.com/office/drawing/2014/main" val="2243020376"/>
                    </a:ext>
                  </a:extLst>
                </a:gridCol>
                <a:gridCol w="93326">
                  <a:extLst>
                    <a:ext uri="{9D8B030D-6E8A-4147-A177-3AD203B41FA5}">
                      <a16:colId xmlns:a16="http://schemas.microsoft.com/office/drawing/2014/main" val="547597443"/>
                    </a:ext>
                  </a:extLst>
                </a:gridCol>
                <a:gridCol w="93326">
                  <a:extLst>
                    <a:ext uri="{9D8B030D-6E8A-4147-A177-3AD203B41FA5}">
                      <a16:colId xmlns:a16="http://schemas.microsoft.com/office/drawing/2014/main" val="4070686664"/>
                    </a:ext>
                  </a:extLst>
                </a:gridCol>
                <a:gridCol w="93326">
                  <a:extLst>
                    <a:ext uri="{9D8B030D-6E8A-4147-A177-3AD203B41FA5}">
                      <a16:colId xmlns:a16="http://schemas.microsoft.com/office/drawing/2014/main" val="373697978"/>
                    </a:ext>
                  </a:extLst>
                </a:gridCol>
                <a:gridCol w="93326">
                  <a:extLst>
                    <a:ext uri="{9D8B030D-6E8A-4147-A177-3AD203B41FA5}">
                      <a16:colId xmlns:a16="http://schemas.microsoft.com/office/drawing/2014/main" val="2967079551"/>
                    </a:ext>
                  </a:extLst>
                </a:gridCol>
                <a:gridCol w="93326">
                  <a:extLst>
                    <a:ext uri="{9D8B030D-6E8A-4147-A177-3AD203B41FA5}">
                      <a16:colId xmlns:a16="http://schemas.microsoft.com/office/drawing/2014/main" val="3963077757"/>
                    </a:ext>
                  </a:extLst>
                </a:gridCol>
                <a:gridCol w="93326">
                  <a:extLst>
                    <a:ext uri="{9D8B030D-6E8A-4147-A177-3AD203B41FA5}">
                      <a16:colId xmlns:a16="http://schemas.microsoft.com/office/drawing/2014/main" val="1423388076"/>
                    </a:ext>
                  </a:extLst>
                </a:gridCol>
                <a:gridCol w="93326">
                  <a:extLst>
                    <a:ext uri="{9D8B030D-6E8A-4147-A177-3AD203B41FA5}">
                      <a16:colId xmlns:a16="http://schemas.microsoft.com/office/drawing/2014/main" val="4229549970"/>
                    </a:ext>
                  </a:extLst>
                </a:gridCol>
                <a:gridCol w="93326">
                  <a:extLst>
                    <a:ext uri="{9D8B030D-6E8A-4147-A177-3AD203B41FA5}">
                      <a16:colId xmlns:a16="http://schemas.microsoft.com/office/drawing/2014/main" val="2067342406"/>
                    </a:ext>
                  </a:extLst>
                </a:gridCol>
                <a:gridCol w="93326">
                  <a:extLst>
                    <a:ext uri="{9D8B030D-6E8A-4147-A177-3AD203B41FA5}">
                      <a16:colId xmlns:a16="http://schemas.microsoft.com/office/drawing/2014/main" val="3819721303"/>
                    </a:ext>
                  </a:extLst>
                </a:gridCol>
                <a:gridCol w="93326">
                  <a:extLst>
                    <a:ext uri="{9D8B030D-6E8A-4147-A177-3AD203B41FA5}">
                      <a16:colId xmlns:a16="http://schemas.microsoft.com/office/drawing/2014/main" val="2700808137"/>
                    </a:ext>
                  </a:extLst>
                </a:gridCol>
                <a:gridCol w="93326">
                  <a:extLst>
                    <a:ext uri="{9D8B030D-6E8A-4147-A177-3AD203B41FA5}">
                      <a16:colId xmlns:a16="http://schemas.microsoft.com/office/drawing/2014/main" val="2894530162"/>
                    </a:ext>
                  </a:extLst>
                </a:gridCol>
                <a:gridCol w="93326">
                  <a:extLst>
                    <a:ext uri="{9D8B030D-6E8A-4147-A177-3AD203B41FA5}">
                      <a16:colId xmlns:a16="http://schemas.microsoft.com/office/drawing/2014/main" val="3645312995"/>
                    </a:ext>
                  </a:extLst>
                </a:gridCol>
                <a:gridCol w="93326">
                  <a:extLst>
                    <a:ext uri="{9D8B030D-6E8A-4147-A177-3AD203B41FA5}">
                      <a16:colId xmlns:a16="http://schemas.microsoft.com/office/drawing/2014/main" val="4253505579"/>
                    </a:ext>
                  </a:extLst>
                </a:gridCol>
                <a:gridCol w="93326">
                  <a:extLst>
                    <a:ext uri="{9D8B030D-6E8A-4147-A177-3AD203B41FA5}">
                      <a16:colId xmlns:a16="http://schemas.microsoft.com/office/drawing/2014/main" val="875659215"/>
                    </a:ext>
                  </a:extLst>
                </a:gridCol>
                <a:gridCol w="93326">
                  <a:extLst>
                    <a:ext uri="{9D8B030D-6E8A-4147-A177-3AD203B41FA5}">
                      <a16:colId xmlns:a16="http://schemas.microsoft.com/office/drawing/2014/main" val="1262448451"/>
                    </a:ext>
                  </a:extLst>
                </a:gridCol>
                <a:gridCol w="93326">
                  <a:extLst>
                    <a:ext uri="{9D8B030D-6E8A-4147-A177-3AD203B41FA5}">
                      <a16:colId xmlns:a16="http://schemas.microsoft.com/office/drawing/2014/main" val="1302892810"/>
                    </a:ext>
                  </a:extLst>
                </a:gridCol>
                <a:gridCol w="93326">
                  <a:extLst>
                    <a:ext uri="{9D8B030D-6E8A-4147-A177-3AD203B41FA5}">
                      <a16:colId xmlns:a16="http://schemas.microsoft.com/office/drawing/2014/main" val="1391061300"/>
                    </a:ext>
                  </a:extLst>
                </a:gridCol>
                <a:gridCol w="93326">
                  <a:extLst>
                    <a:ext uri="{9D8B030D-6E8A-4147-A177-3AD203B41FA5}">
                      <a16:colId xmlns:a16="http://schemas.microsoft.com/office/drawing/2014/main" val="1554013161"/>
                    </a:ext>
                  </a:extLst>
                </a:gridCol>
                <a:gridCol w="93326">
                  <a:extLst>
                    <a:ext uri="{9D8B030D-6E8A-4147-A177-3AD203B41FA5}">
                      <a16:colId xmlns:a16="http://schemas.microsoft.com/office/drawing/2014/main" val="1035364617"/>
                    </a:ext>
                  </a:extLst>
                </a:gridCol>
                <a:gridCol w="93326">
                  <a:extLst>
                    <a:ext uri="{9D8B030D-6E8A-4147-A177-3AD203B41FA5}">
                      <a16:colId xmlns:a16="http://schemas.microsoft.com/office/drawing/2014/main" val="2262800901"/>
                    </a:ext>
                  </a:extLst>
                </a:gridCol>
                <a:gridCol w="93326">
                  <a:extLst>
                    <a:ext uri="{9D8B030D-6E8A-4147-A177-3AD203B41FA5}">
                      <a16:colId xmlns:a16="http://schemas.microsoft.com/office/drawing/2014/main" val="95140015"/>
                    </a:ext>
                  </a:extLst>
                </a:gridCol>
                <a:gridCol w="93326">
                  <a:extLst>
                    <a:ext uri="{9D8B030D-6E8A-4147-A177-3AD203B41FA5}">
                      <a16:colId xmlns:a16="http://schemas.microsoft.com/office/drawing/2014/main" val="3788274353"/>
                    </a:ext>
                  </a:extLst>
                </a:gridCol>
                <a:gridCol w="93326">
                  <a:extLst>
                    <a:ext uri="{9D8B030D-6E8A-4147-A177-3AD203B41FA5}">
                      <a16:colId xmlns:a16="http://schemas.microsoft.com/office/drawing/2014/main" val="904989393"/>
                    </a:ext>
                  </a:extLst>
                </a:gridCol>
                <a:gridCol w="93326">
                  <a:extLst>
                    <a:ext uri="{9D8B030D-6E8A-4147-A177-3AD203B41FA5}">
                      <a16:colId xmlns:a16="http://schemas.microsoft.com/office/drawing/2014/main" val="1479135730"/>
                    </a:ext>
                  </a:extLst>
                </a:gridCol>
                <a:gridCol w="93326">
                  <a:extLst>
                    <a:ext uri="{9D8B030D-6E8A-4147-A177-3AD203B41FA5}">
                      <a16:colId xmlns:a16="http://schemas.microsoft.com/office/drawing/2014/main" val="2733053267"/>
                    </a:ext>
                  </a:extLst>
                </a:gridCol>
                <a:gridCol w="93326">
                  <a:extLst>
                    <a:ext uri="{9D8B030D-6E8A-4147-A177-3AD203B41FA5}">
                      <a16:colId xmlns:a16="http://schemas.microsoft.com/office/drawing/2014/main" val="1602404189"/>
                    </a:ext>
                  </a:extLst>
                </a:gridCol>
                <a:gridCol w="93326">
                  <a:extLst>
                    <a:ext uri="{9D8B030D-6E8A-4147-A177-3AD203B41FA5}">
                      <a16:colId xmlns:a16="http://schemas.microsoft.com/office/drawing/2014/main" val="2361036891"/>
                    </a:ext>
                  </a:extLst>
                </a:gridCol>
                <a:gridCol w="93326">
                  <a:extLst>
                    <a:ext uri="{9D8B030D-6E8A-4147-A177-3AD203B41FA5}">
                      <a16:colId xmlns:a16="http://schemas.microsoft.com/office/drawing/2014/main" val="590945140"/>
                    </a:ext>
                  </a:extLst>
                </a:gridCol>
                <a:gridCol w="93326">
                  <a:extLst>
                    <a:ext uri="{9D8B030D-6E8A-4147-A177-3AD203B41FA5}">
                      <a16:colId xmlns:a16="http://schemas.microsoft.com/office/drawing/2014/main" val="1246256248"/>
                    </a:ext>
                  </a:extLst>
                </a:gridCol>
                <a:gridCol w="93326">
                  <a:extLst>
                    <a:ext uri="{9D8B030D-6E8A-4147-A177-3AD203B41FA5}">
                      <a16:colId xmlns:a16="http://schemas.microsoft.com/office/drawing/2014/main" val="1291341353"/>
                    </a:ext>
                  </a:extLst>
                </a:gridCol>
                <a:gridCol w="93326">
                  <a:extLst>
                    <a:ext uri="{9D8B030D-6E8A-4147-A177-3AD203B41FA5}">
                      <a16:colId xmlns:a16="http://schemas.microsoft.com/office/drawing/2014/main" val="3098544153"/>
                    </a:ext>
                  </a:extLst>
                </a:gridCol>
                <a:gridCol w="93326">
                  <a:extLst>
                    <a:ext uri="{9D8B030D-6E8A-4147-A177-3AD203B41FA5}">
                      <a16:colId xmlns:a16="http://schemas.microsoft.com/office/drawing/2014/main" val="2422457118"/>
                    </a:ext>
                  </a:extLst>
                </a:gridCol>
                <a:gridCol w="93326">
                  <a:extLst>
                    <a:ext uri="{9D8B030D-6E8A-4147-A177-3AD203B41FA5}">
                      <a16:colId xmlns:a16="http://schemas.microsoft.com/office/drawing/2014/main" val="198429249"/>
                    </a:ext>
                  </a:extLst>
                </a:gridCol>
                <a:gridCol w="93326">
                  <a:extLst>
                    <a:ext uri="{9D8B030D-6E8A-4147-A177-3AD203B41FA5}">
                      <a16:colId xmlns:a16="http://schemas.microsoft.com/office/drawing/2014/main" val="580528354"/>
                    </a:ext>
                  </a:extLst>
                </a:gridCol>
                <a:gridCol w="93326">
                  <a:extLst>
                    <a:ext uri="{9D8B030D-6E8A-4147-A177-3AD203B41FA5}">
                      <a16:colId xmlns:a16="http://schemas.microsoft.com/office/drawing/2014/main" val="1048748896"/>
                    </a:ext>
                  </a:extLst>
                </a:gridCol>
                <a:gridCol w="93326">
                  <a:extLst>
                    <a:ext uri="{9D8B030D-6E8A-4147-A177-3AD203B41FA5}">
                      <a16:colId xmlns:a16="http://schemas.microsoft.com/office/drawing/2014/main" val="1129157628"/>
                    </a:ext>
                  </a:extLst>
                </a:gridCol>
                <a:gridCol w="93326">
                  <a:extLst>
                    <a:ext uri="{9D8B030D-6E8A-4147-A177-3AD203B41FA5}">
                      <a16:colId xmlns:a16="http://schemas.microsoft.com/office/drawing/2014/main" val="1051702760"/>
                    </a:ext>
                  </a:extLst>
                </a:gridCol>
                <a:gridCol w="93326">
                  <a:extLst>
                    <a:ext uri="{9D8B030D-6E8A-4147-A177-3AD203B41FA5}">
                      <a16:colId xmlns:a16="http://schemas.microsoft.com/office/drawing/2014/main" val="4016319426"/>
                    </a:ext>
                  </a:extLst>
                </a:gridCol>
                <a:gridCol w="93326">
                  <a:extLst>
                    <a:ext uri="{9D8B030D-6E8A-4147-A177-3AD203B41FA5}">
                      <a16:colId xmlns:a16="http://schemas.microsoft.com/office/drawing/2014/main" val="1000727597"/>
                    </a:ext>
                  </a:extLst>
                </a:gridCol>
                <a:gridCol w="93326">
                  <a:extLst>
                    <a:ext uri="{9D8B030D-6E8A-4147-A177-3AD203B41FA5}">
                      <a16:colId xmlns:a16="http://schemas.microsoft.com/office/drawing/2014/main" val="1976352033"/>
                    </a:ext>
                  </a:extLst>
                </a:gridCol>
                <a:gridCol w="93326">
                  <a:extLst>
                    <a:ext uri="{9D8B030D-6E8A-4147-A177-3AD203B41FA5}">
                      <a16:colId xmlns:a16="http://schemas.microsoft.com/office/drawing/2014/main" val="3488641178"/>
                    </a:ext>
                  </a:extLst>
                </a:gridCol>
                <a:gridCol w="93326">
                  <a:extLst>
                    <a:ext uri="{9D8B030D-6E8A-4147-A177-3AD203B41FA5}">
                      <a16:colId xmlns:a16="http://schemas.microsoft.com/office/drawing/2014/main" val="565802723"/>
                    </a:ext>
                  </a:extLst>
                </a:gridCol>
                <a:gridCol w="93326">
                  <a:extLst>
                    <a:ext uri="{9D8B030D-6E8A-4147-A177-3AD203B41FA5}">
                      <a16:colId xmlns:a16="http://schemas.microsoft.com/office/drawing/2014/main" val="1396936720"/>
                    </a:ext>
                  </a:extLst>
                </a:gridCol>
                <a:gridCol w="93326">
                  <a:extLst>
                    <a:ext uri="{9D8B030D-6E8A-4147-A177-3AD203B41FA5}">
                      <a16:colId xmlns:a16="http://schemas.microsoft.com/office/drawing/2014/main" val="579144766"/>
                    </a:ext>
                  </a:extLst>
                </a:gridCol>
                <a:gridCol w="93326">
                  <a:extLst>
                    <a:ext uri="{9D8B030D-6E8A-4147-A177-3AD203B41FA5}">
                      <a16:colId xmlns:a16="http://schemas.microsoft.com/office/drawing/2014/main" val="4269564788"/>
                    </a:ext>
                  </a:extLst>
                </a:gridCol>
                <a:gridCol w="93326">
                  <a:extLst>
                    <a:ext uri="{9D8B030D-6E8A-4147-A177-3AD203B41FA5}">
                      <a16:colId xmlns:a16="http://schemas.microsoft.com/office/drawing/2014/main" val="4215747101"/>
                    </a:ext>
                  </a:extLst>
                </a:gridCol>
                <a:gridCol w="93326">
                  <a:extLst>
                    <a:ext uri="{9D8B030D-6E8A-4147-A177-3AD203B41FA5}">
                      <a16:colId xmlns:a16="http://schemas.microsoft.com/office/drawing/2014/main" val="2130821487"/>
                    </a:ext>
                  </a:extLst>
                </a:gridCol>
                <a:gridCol w="93326">
                  <a:extLst>
                    <a:ext uri="{9D8B030D-6E8A-4147-A177-3AD203B41FA5}">
                      <a16:colId xmlns:a16="http://schemas.microsoft.com/office/drawing/2014/main" val="18973510"/>
                    </a:ext>
                  </a:extLst>
                </a:gridCol>
                <a:gridCol w="93326">
                  <a:extLst>
                    <a:ext uri="{9D8B030D-6E8A-4147-A177-3AD203B41FA5}">
                      <a16:colId xmlns:a16="http://schemas.microsoft.com/office/drawing/2014/main" val="829475650"/>
                    </a:ext>
                  </a:extLst>
                </a:gridCol>
                <a:gridCol w="93326">
                  <a:extLst>
                    <a:ext uri="{9D8B030D-6E8A-4147-A177-3AD203B41FA5}">
                      <a16:colId xmlns:a16="http://schemas.microsoft.com/office/drawing/2014/main" val="1191573282"/>
                    </a:ext>
                  </a:extLst>
                </a:gridCol>
                <a:gridCol w="93326">
                  <a:extLst>
                    <a:ext uri="{9D8B030D-6E8A-4147-A177-3AD203B41FA5}">
                      <a16:colId xmlns:a16="http://schemas.microsoft.com/office/drawing/2014/main" val="3802755455"/>
                    </a:ext>
                  </a:extLst>
                </a:gridCol>
                <a:gridCol w="93326">
                  <a:extLst>
                    <a:ext uri="{9D8B030D-6E8A-4147-A177-3AD203B41FA5}">
                      <a16:colId xmlns:a16="http://schemas.microsoft.com/office/drawing/2014/main" val="2719748662"/>
                    </a:ext>
                  </a:extLst>
                </a:gridCol>
                <a:gridCol w="93326">
                  <a:extLst>
                    <a:ext uri="{9D8B030D-6E8A-4147-A177-3AD203B41FA5}">
                      <a16:colId xmlns:a16="http://schemas.microsoft.com/office/drawing/2014/main" val="2498337372"/>
                    </a:ext>
                  </a:extLst>
                </a:gridCol>
                <a:gridCol w="93326">
                  <a:extLst>
                    <a:ext uri="{9D8B030D-6E8A-4147-A177-3AD203B41FA5}">
                      <a16:colId xmlns:a16="http://schemas.microsoft.com/office/drawing/2014/main" val="3137470811"/>
                    </a:ext>
                  </a:extLst>
                </a:gridCol>
                <a:gridCol w="93326">
                  <a:extLst>
                    <a:ext uri="{9D8B030D-6E8A-4147-A177-3AD203B41FA5}">
                      <a16:colId xmlns:a16="http://schemas.microsoft.com/office/drawing/2014/main" val="2806499354"/>
                    </a:ext>
                  </a:extLst>
                </a:gridCol>
                <a:gridCol w="93326">
                  <a:extLst>
                    <a:ext uri="{9D8B030D-6E8A-4147-A177-3AD203B41FA5}">
                      <a16:colId xmlns:a16="http://schemas.microsoft.com/office/drawing/2014/main" val="3530466065"/>
                    </a:ext>
                  </a:extLst>
                </a:gridCol>
                <a:gridCol w="93326">
                  <a:extLst>
                    <a:ext uri="{9D8B030D-6E8A-4147-A177-3AD203B41FA5}">
                      <a16:colId xmlns:a16="http://schemas.microsoft.com/office/drawing/2014/main" val="3233546888"/>
                    </a:ext>
                  </a:extLst>
                </a:gridCol>
                <a:gridCol w="93326">
                  <a:extLst>
                    <a:ext uri="{9D8B030D-6E8A-4147-A177-3AD203B41FA5}">
                      <a16:colId xmlns:a16="http://schemas.microsoft.com/office/drawing/2014/main" val="2025228701"/>
                    </a:ext>
                  </a:extLst>
                </a:gridCol>
                <a:gridCol w="93326">
                  <a:extLst>
                    <a:ext uri="{9D8B030D-6E8A-4147-A177-3AD203B41FA5}">
                      <a16:colId xmlns:a16="http://schemas.microsoft.com/office/drawing/2014/main" val="1711825916"/>
                    </a:ext>
                  </a:extLst>
                </a:gridCol>
                <a:gridCol w="93326">
                  <a:extLst>
                    <a:ext uri="{9D8B030D-6E8A-4147-A177-3AD203B41FA5}">
                      <a16:colId xmlns:a16="http://schemas.microsoft.com/office/drawing/2014/main" val="1258465116"/>
                    </a:ext>
                  </a:extLst>
                </a:gridCol>
                <a:gridCol w="93326">
                  <a:extLst>
                    <a:ext uri="{9D8B030D-6E8A-4147-A177-3AD203B41FA5}">
                      <a16:colId xmlns:a16="http://schemas.microsoft.com/office/drawing/2014/main" val="1320739374"/>
                    </a:ext>
                  </a:extLst>
                </a:gridCol>
                <a:gridCol w="93326">
                  <a:extLst>
                    <a:ext uri="{9D8B030D-6E8A-4147-A177-3AD203B41FA5}">
                      <a16:colId xmlns:a16="http://schemas.microsoft.com/office/drawing/2014/main" val="596009027"/>
                    </a:ext>
                  </a:extLst>
                </a:gridCol>
                <a:gridCol w="93326">
                  <a:extLst>
                    <a:ext uri="{9D8B030D-6E8A-4147-A177-3AD203B41FA5}">
                      <a16:colId xmlns:a16="http://schemas.microsoft.com/office/drawing/2014/main" val="1330140113"/>
                    </a:ext>
                  </a:extLst>
                </a:gridCol>
                <a:gridCol w="93326">
                  <a:extLst>
                    <a:ext uri="{9D8B030D-6E8A-4147-A177-3AD203B41FA5}">
                      <a16:colId xmlns:a16="http://schemas.microsoft.com/office/drawing/2014/main" val="1599918133"/>
                    </a:ext>
                  </a:extLst>
                </a:gridCol>
                <a:gridCol w="93326">
                  <a:extLst>
                    <a:ext uri="{9D8B030D-6E8A-4147-A177-3AD203B41FA5}">
                      <a16:colId xmlns:a16="http://schemas.microsoft.com/office/drawing/2014/main" val="2130414857"/>
                    </a:ext>
                  </a:extLst>
                </a:gridCol>
                <a:gridCol w="93326">
                  <a:extLst>
                    <a:ext uri="{9D8B030D-6E8A-4147-A177-3AD203B41FA5}">
                      <a16:colId xmlns:a16="http://schemas.microsoft.com/office/drawing/2014/main" val="2872814097"/>
                    </a:ext>
                  </a:extLst>
                </a:gridCol>
              </a:tblGrid>
              <a:tr h="91440">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41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0D9D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0D9D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0D9D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1B2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603A"/>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0D9D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603A"/>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18E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603A"/>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18E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A616"/>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A616"/>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A616"/>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18E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0D9D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18E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18E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0D9D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0D9D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0D9D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18E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18E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0D9D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A616"/>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603A"/>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0D9D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603A"/>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603A"/>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18E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0D9D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18E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18E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A616"/>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A616"/>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A616"/>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C2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83A1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4D9"/>
                    </a:solidFill>
                  </a:tcPr>
                </a:tc>
                <a:extLst>
                  <a:ext uri="{0D108BD9-81ED-4DB2-BD59-A6C34878D82A}">
                    <a16:rowId xmlns:a16="http://schemas.microsoft.com/office/drawing/2014/main" val="3053386263"/>
                  </a:ext>
                </a:extLst>
              </a:tr>
              <a:tr h="91440">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CC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9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47"/>
                    </a:solidFill>
                  </a:tcPr>
                </a:tc>
                <a:extLst>
                  <a:ext uri="{0D108BD9-81ED-4DB2-BD59-A6C34878D82A}">
                    <a16:rowId xmlns:a16="http://schemas.microsoft.com/office/drawing/2014/main" val="1049306617"/>
                  </a:ext>
                </a:extLst>
              </a:tr>
              <a:tr h="91440">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E3F6"/>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E3F6"/>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7586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A3BC"/>
                    </a:solidFill>
                  </a:tcPr>
                </a:tc>
                <a:extLst>
                  <a:ext uri="{0D108BD9-81ED-4DB2-BD59-A6C34878D82A}">
                    <a16:rowId xmlns:a16="http://schemas.microsoft.com/office/drawing/2014/main" val="3452136461"/>
                  </a:ext>
                </a:extLst>
              </a:tr>
              <a:tr h="91440">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E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DDC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DDC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4203"/>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E5"/>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4203"/>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4203"/>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DDC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4203"/>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DDCB"/>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BB1"/>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A97D"/>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6B20"/>
                    </a:solidFill>
                  </a:tcPr>
                </a:tc>
                <a:tc>
                  <a:txBody>
                    <a:bodyPr/>
                    <a:lstStyle/>
                    <a:p>
                      <a:pPr algn="r"/>
                      <a:endParaRPr lang="en-US" sz="800" dirty="0">
                        <a:solidFill>
                          <a:schemeClr val="tx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1514"/>
                    </a:solidFill>
                  </a:tcPr>
                </a:tc>
                <a:extLst>
                  <a:ext uri="{0D108BD9-81ED-4DB2-BD59-A6C34878D82A}">
                    <a16:rowId xmlns:a16="http://schemas.microsoft.com/office/drawing/2014/main" val="3502615786"/>
                  </a:ext>
                </a:extLst>
              </a:tr>
            </a:tbl>
          </a:graphicData>
        </a:graphic>
      </p:graphicFrame>
      <p:sp>
        <p:nvSpPr>
          <p:cNvPr id="6" name="TextBox 5">
            <a:extLst>
              <a:ext uri="{FF2B5EF4-FFF2-40B4-BE49-F238E27FC236}">
                <a16:creationId xmlns:a16="http://schemas.microsoft.com/office/drawing/2014/main" id="{385C56F7-267C-A78D-5440-F3A94CAF470F}"/>
              </a:ext>
            </a:extLst>
          </p:cNvPr>
          <p:cNvSpPr txBox="1"/>
          <p:nvPr/>
        </p:nvSpPr>
        <p:spPr>
          <a:xfrm>
            <a:off x="9953002" y="1349753"/>
            <a:ext cx="461986"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sng" strike="noStrike" kern="1200" cap="none" spc="0" normalizeH="0" baseline="0" dirty="0">
                <a:ln/>
                <a:effectLst/>
                <a:uLnTx/>
                <a:uFillTx/>
                <a:latin typeface="Arial" panose="020B0604020202020204" pitchFamily="34" charset="0"/>
                <a:cs typeface="Arial" panose="020B0604020202020204" pitchFamily="34" charset="0"/>
                <a:sym typeface="Arial"/>
                <a:rtl val="0"/>
              </a:rPr>
              <a:t>BOR</a:t>
            </a:r>
          </a:p>
        </p:txBody>
      </p:sp>
      <p:grpSp>
        <p:nvGrpSpPr>
          <p:cNvPr id="7" name="Group 6">
            <a:extLst>
              <a:ext uri="{FF2B5EF4-FFF2-40B4-BE49-F238E27FC236}">
                <a16:creationId xmlns:a16="http://schemas.microsoft.com/office/drawing/2014/main" id="{EA8AFA43-AEBD-FD13-768E-EDABBAC5FB74}"/>
              </a:ext>
            </a:extLst>
          </p:cNvPr>
          <p:cNvGrpSpPr/>
          <p:nvPr/>
        </p:nvGrpSpPr>
        <p:grpSpPr>
          <a:xfrm>
            <a:off x="10043633" y="1552831"/>
            <a:ext cx="430803" cy="246221"/>
            <a:chOff x="13177107" y="1186492"/>
            <a:chExt cx="430803" cy="246221"/>
          </a:xfrm>
        </p:grpSpPr>
        <p:sp>
          <p:nvSpPr>
            <p:cNvPr id="8" name="TextBox 7">
              <a:extLst>
                <a:ext uri="{FF2B5EF4-FFF2-40B4-BE49-F238E27FC236}">
                  <a16:creationId xmlns:a16="http://schemas.microsoft.com/office/drawing/2014/main" id="{7CFD4188-E2B4-C136-2ADF-635B4E9BD793}"/>
                </a:ext>
              </a:extLst>
            </p:cNvPr>
            <p:cNvSpPr txBox="1"/>
            <p:nvPr/>
          </p:nvSpPr>
          <p:spPr>
            <a:xfrm>
              <a:off x="13237296" y="1186492"/>
              <a:ext cx="370614"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CR</a:t>
              </a:r>
            </a:p>
          </p:txBody>
        </p:sp>
        <p:sp>
          <p:nvSpPr>
            <p:cNvPr id="9" name="Freeform 1882">
              <a:extLst>
                <a:ext uri="{FF2B5EF4-FFF2-40B4-BE49-F238E27FC236}">
                  <a16:creationId xmlns:a16="http://schemas.microsoft.com/office/drawing/2014/main" id="{DEB6E6B2-8993-485E-88FC-FE57DCB75F1C}"/>
                </a:ext>
              </a:extLst>
            </p:cNvPr>
            <p:cNvSpPr/>
            <p:nvPr/>
          </p:nvSpPr>
          <p:spPr>
            <a:xfrm>
              <a:off x="13177107" y="1264637"/>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chemeClr val="accent1">
                <a:lumMod val="20000"/>
                <a:lumOff val="80000"/>
              </a:schemeClr>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9940DF10-0F0A-54A1-801C-FE6A9C902883}"/>
              </a:ext>
            </a:extLst>
          </p:cNvPr>
          <p:cNvGrpSpPr/>
          <p:nvPr/>
        </p:nvGrpSpPr>
        <p:grpSpPr>
          <a:xfrm>
            <a:off x="11397073" y="1552831"/>
            <a:ext cx="421247" cy="246221"/>
            <a:chOff x="18986435" y="1186492"/>
            <a:chExt cx="421247" cy="246221"/>
          </a:xfrm>
        </p:grpSpPr>
        <p:sp>
          <p:nvSpPr>
            <p:cNvPr id="11" name="TextBox 10">
              <a:extLst>
                <a:ext uri="{FF2B5EF4-FFF2-40B4-BE49-F238E27FC236}">
                  <a16:creationId xmlns:a16="http://schemas.microsoft.com/office/drawing/2014/main" id="{5190D935-44CE-3453-FA04-66DCFF3DB502}"/>
                </a:ext>
              </a:extLst>
            </p:cNvPr>
            <p:cNvSpPr txBox="1"/>
            <p:nvPr/>
          </p:nvSpPr>
          <p:spPr>
            <a:xfrm>
              <a:off x="19045082" y="1186492"/>
              <a:ext cx="362600"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PD</a:t>
              </a:r>
            </a:p>
          </p:txBody>
        </p:sp>
        <p:sp>
          <p:nvSpPr>
            <p:cNvPr id="12" name="Freeform 1882">
              <a:extLst>
                <a:ext uri="{FF2B5EF4-FFF2-40B4-BE49-F238E27FC236}">
                  <a16:creationId xmlns:a16="http://schemas.microsoft.com/office/drawing/2014/main" id="{D15213BC-DB18-DEF7-0A73-8146D6F92908}"/>
                </a:ext>
              </a:extLst>
            </p:cNvPr>
            <p:cNvSpPr/>
            <p:nvPr/>
          </p:nvSpPr>
          <p:spPr>
            <a:xfrm>
              <a:off x="18986435" y="1264637"/>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chemeClr val="accent1">
                <a:lumMod val="50000"/>
              </a:schemeClr>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E3CAF272-DF7F-5F59-79DE-4D21AABE3A7D}"/>
              </a:ext>
            </a:extLst>
          </p:cNvPr>
          <p:cNvGrpSpPr/>
          <p:nvPr/>
        </p:nvGrpSpPr>
        <p:grpSpPr>
          <a:xfrm>
            <a:off x="10962103" y="1552831"/>
            <a:ext cx="421247" cy="246221"/>
            <a:chOff x="18986435" y="1186492"/>
            <a:chExt cx="421247" cy="246221"/>
          </a:xfrm>
        </p:grpSpPr>
        <p:sp>
          <p:nvSpPr>
            <p:cNvPr id="14" name="TextBox 13">
              <a:extLst>
                <a:ext uri="{FF2B5EF4-FFF2-40B4-BE49-F238E27FC236}">
                  <a16:creationId xmlns:a16="http://schemas.microsoft.com/office/drawing/2014/main" id="{048C199E-57CA-AC1B-F65B-9CDD70BC936D}"/>
                </a:ext>
              </a:extLst>
            </p:cNvPr>
            <p:cNvSpPr txBox="1"/>
            <p:nvPr/>
          </p:nvSpPr>
          <p:spPr>
            <a:xfrm>
              <a:off x="19045082" y="1186492"/>
              <a:ext cx="362600"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SD</a:t>
              </a:r>
            </a:p>
          </p:txBody>
        </p:sp>
        <p:sp>
          <p:nvSpPr>
            <p:cNvPr id="15" name="Freeform 1882">
              <a:extLst>
                <a:ext uri="{FF2B5EF4-FFF2-40B4-BE49-F238E27FC236}">
                  <a16:creationId xmlns:a16="http://schemas.microsoft.com/office/drawing/2014/main" id="{7AF9FB3C-F57C-92BD-4E70-E42CCD3F5A9C}"/>
                </a:ext>
              </a:extLst>
            </p:cNvPr>
            <p:cNvSpPr/>
            <p:nvPr/>
          </p:nvSpPr>
          <p:spPr>
            <a:xfrm>
              <a:off x="18986435" y="1264637"/>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chemeClr val="accent1"/>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1A2E55F3-151E-F4ED-3001-80B41AA49EAF}"/>
              </a:ext>
            </a:extLst>
          </p:cNvPr>
          <p:cNvGrpSpPr/>
          <p:nvPr/>
        </p:nvGrpSpPr>
        <p:grpSpPr>
          <a:xfrm>
            <a:off x="10488906" y="1552831"/>
            <a:ext cx="421247" cy="246221"/>
            <a:chOff x="18986435" y="1186492"/>
            <a:chExt cx="421247" cy="246221"/>
          </a:xfrm>
        </p:grpSpPr>
        <p:sp>
          <p:nvSpPr>
            <p:cNvPr id="17" name="TextBox 16">
              <a:extLst>
                <a:ext uri="{FF2B5EF4-FFF2-40B4-BE49-F238E27FC236}">
                  <a16:creationId xmlns:a16="http://schemas.microsoft.com/office/drawing/2014/main" id="{10F71212-1A95-2F53-B53A-9BD87D8B2A9F}"/>
                </a:ext>
              </a:extLst>
            </p:cNvPr>
            <p:cNvSpPr txBox="1"/>
            <p:nvPr/>
          </p:nvSpPr>
          <p:spPr>
            <a:xfrm>
              <a:off x="19045082" y="1186492"/>
              <a:ext cx="362600"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PR</a:t>
              </a:r>
            </a:p>
          </p:txBody>
        </p:sp>
        <p:sp>
          <p:nvSpPr>
            <p:cNvPr id="18" name="Freeform 1882">
              <a:extLst>
                <a:ext uri="{FF2B5EF4-FFF2-40B4-BE49-F238E27FC236}">
                  <a16:creationId xmlns:a16="http://schemas.microsoft.com/office/drawing/2014/main" id="{93D355F2-80AC-D09E-63A9-4F04F4949055}"/>
                </a:ext>
              </a:extLst>
            </p:cNvPr>
            <p:cNvSpPr/>
            <p:nvPr/>
          </p:nvSpPr>
          <p:spPr>
            <a:xfrm>
              <a:off x="18986435" y="1264637"/>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chemeClr val="accent1">
                <a:lumMod val="60000"/>
                <a:lumOff val="40000"/>
              </a:schemeClr>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sp>
        <p:nvSpPr>
          <p:cNvPr id="19" name="TextBox 18">
            <a:extLst>
              <a:ext uri="{FF2B5EF4-FFF2-40B4-BE49-F238E27FC236}">
                <a16:creationId xmlns:a16="http://schemas.microsoft.com/office/drawing/2014/main" id="{A12E3ED9-AEE3-F7B0-02AF-FEA346328C2A}"/>
              </a:ext>
            </a:extLst>
          </p:cNvPr>
          <p:cNvSpPr txBox="1"/>
          <p:nvPr/>
        </p:nvSpPr>
        <p:spPr>
          <a:xfrm>
            <a:off x="3073217" y="1268760"/>
            <a:ext cx="6045566" cy="338554"/>
          </a:xfrm>
          <a:prstGeom prst="rect">
            <a:avLst/>
          </a:prstGeom>
          <a:noFill/>
        </p:spPr>
        <p:txBody>
          <a:bodyPr wrap="none" rtlCol="0">
            <a:spAutoFit/>
          </a:bodyPr>
          <a:lstStyle/>
          <a:p>
            <a:pPr marL="230188" marR="0" lvl="0" indent="-230188" algn="ctr" defTabSz="1218774"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600" b="0" i="0" u="none" strike="noStrike" kern="1200" cap="none" spc="0" normalizeH="0" baseline="0" dirty="0">
                <a:ln>
                  <a:noFill/>
                </a:ln>
                <a:effectLst/>
                <a:uLnTx/>
                <a:uFillTx/>
                <a:latin typeface="Arial" panose="020B0604020202020204" pitchFamily="34" charset="0"/>
                <a:cs typeface="Arial" panose="020B0604020202020204" pitchFamily="34" charset="0"/>
              </a:rPr>
              <a:t>23 patients with PR as BOR had SD at first on-treatment scan</a:t>
            </a:r>
          </a:p>
        </p:txBody>
      </p:sp>
      <p:sp>
        <p:nvSpPr>
          <p:cNvPr id="20" name="TextBox 19">
            <a:extLst>
              <a:ext uri="{FF2B5EF4-FFF2-40B4-BE49-F238E27FC236}">
                <a16:creationId xmlns:a16="http://schemas.microsoft.com/office/drawing/2014/main" id="{E78902F4-0961-3E26-C57A-170C085BF668}"/>
              </a:ext>
            </a:extLst>
          </p:cNvPr>
          <p:cNvSpPr txBox="1"/>
          <p:nvPr/>
        </p:nvSpPr>
        <p:spPr>
          <a:xfrm>
            <a:off x="188152" y="4375767"/>
            <a:ext cx="931666" cy="492443"/>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65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Tumour type</a:t>
            </a:r>
          </a:p>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65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Post-baseline scans</a:t>
            </a:r>
          </a:p>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65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Previous LoT</a:t>
            </a:r>
          </a:p>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65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BMS-986504 dose</a:t>
            </a:r>
          </a:p>
        </p:txBody>
      </p:sp>
      <p:sp>
        <p:nvSpPr>
          <p:cNvPr id="21" name="TextBox 20">
            <a:extLst>
              <a:ext uri="{FF2B5EF4-FFF2-40B4-BE49-F238E27FC236}">
                <a16:creationId xmlns:a16="http://schemas.microsoft.com/office/drawing/2014/main" id="{19739C3C-A333-53E1-A9A6-B507CC74A6DC}"/>
              </a:ext>
            </a:extLst>
          </p:cNvPr>
          <p:cNvSpPr txBox="1"/>
          <p:nvPr/>
        </p:nvSpPr>
        <p:spPr>
          <a:xfrm>
            <a:off x="9965533" y="1782249"/>
            <a:ext cx="2217205" cy="4001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effectLst/>
                <a:uLnTx/>
                <a:uFillTx/>
                <a:latin typeface="Arial" panose="020B0604020202020204" pitchFamily="34" charset="0"/>
                <a:cs typeface="Arial" panose="020B0604020202020204" pitchFamily="34" charset="0"/>
              </a:rPr>
              <a:t>* Improvement in response from </a:t>
            </a:r>
            <a:br>
              <a:rPr kumimoji="0" lang="en-GB" sz="1000" b="0" i="0" u="none" strike="noStrike" kern="0" cap="none" spc="0" normalizeH="0" baseline="0" dirty="0">
                <a:ln>
                  <a:noFill/>
                </a:ln>
                <a:effectLst/>
                <a:uLnTx/>
                <a:uFillTx/>
                <a:latin typeface="Arial" panose="020B0604020202020204" pitchFamily="34" charset="0"/>
                <a:cs typeface="Arial" panose="020B0604020202020204" pitchFamily="34" charset="0"/>
              </a:rPr>
            </a:br>
            <a:r>
              <a:rPr kumimoji="0" lang="en-GB" sz="1000" b="0" i="0" u="none" strike="noStrike" kern="0" cap="none" spc="0" normalizeH="0" baseline="0" dirty="0">
                <a:ln>
                  <a:noFill/>
                </a:ln>
                <a:effectLst/>
                <a:uLnTx/>
                <a:uFillTx/>
                <a:latin typeface="Arial" panose="020B0604020202020204" pitchFamily="34" charset="0"/>
                <a:cs typeface="Arial" panose="020B0604020202020204" pitchFamily="34" charset="0"/>
              </a:rPr>
              <a:t>  first on-treatment scan</a:t>
            </a:r>
            <a:endPar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endParaRPr>
          </a:p>
        </p:txBody>
      </p:sp>
      <p:sp>
        <p:nvSpPr>
          <p:cNvPr id="23" name="TextBox 22">
            <a:extLst>
              <a:ext uri="{FF2B5EF4-FFF2-40B4-BE49-F238E27FC236}">
                <a16:creationId xmlns:a16="http://schemas.microsoft.com/office/drawing/2014/main" id="{E3D5346E-A5C3-B2A8-C97D-918F686A7481}"/>
              </a:ext>
            </a:extLst>
          </p:cNvPr>
          <p:cNvSpPr txBox="1"/>
          <p:nvPr/>
        </p:nvSpPr>
        <p:spPr>
          <a:xfrm>
            <a:off x="3992315" y="834916"/>
            <a:ext cx="4207370" cy="369204"/>
          </a:xfrm>
          <a:prstGeom prst="rect">
            <a:avLst/>
          </a:prstGeom>
          <a:noFill/>
        </p:spPr>
        <p:txBody>
          <a:bodyPr wrap="none" rtlCol="0">
            <a:spAutoFit/>
          </a:bodyPr>
          <a:lstStyle/>
          <a:p>
            <a:pPr marL="0" marR="0" lvl="0" indent="0" algn="ctr" defTabSz="1218774" rtl="0" eaLnBrk="1" fontAlgn="auto" latinLnBrk="0" hangingPunct="1">
              <a:lnSpc>
                <a:spcPct val="100000"/>
              </a:lnSpc>
              <a:spcBef>
                <a:spcPts val="0"/>
              </a:spcBef>
              <a:spcAft>
                <a:spcPts val="0"/>
              </a:spcAft>
              <a:buClrTx/>
              <a:buSzTx/>
              <a:buFontTx/>
              <a:buNone/>
              <a:tabLst/>
              <a:defRPr/>
            </a:pPr>
            <a:r>
              <a:rPr kumimoji="0" lang="en-GB" sz="1799" b="1" i="0" u="sng" strike="noStrike" kern="1200" cap="none" spc="0" normalizeH="0" baseline="0" dirty="0">
                <a:ln>
                  <a:noFill/>
                </a:ln>
                <a:effectLst/>
                <a:uLnTx/>
                <a:uFillTx/>
                <a:latin typeface="Arial" panose="020B0604020202020204" pitchFamily="34" charset="0"/>
                <a:cs typeface="Arial" panose="020B0604020202020204" pitchFamily="34" charset="0"/>
              </a:rPr>
              <a:t>Clinical activity-evaluable population</a:t>
            </a:r>
            <a:endParaRPr kumimoji="0" lang="en-GB" sz="1799" b="1" i="0" u="none" strike="noStrike" kern="1200" cap="none" spc="0" normalizeH="0" baseline="30000" dirty="0">
              <a:ln>
                <a:noFill/>
              </a:ln>
              <a:effectLst/>
              <a:uLnTx/>
              <a:uFillTx/>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440A6270-EBE0-41FB-7086-AF911CE15342}"/>
              </a:ext>
            </a:extLst>
          </p:cNvPr>
          <p:cNvSpPr txBox="1"/>
          <p:nvPr/>
        </p:nvSpPr>
        <p:spPr>
          <a:xfrm>
            <a:off x="9975887" y="2129961"/>
            <a:ext cx="2181095"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effectLst/>
                <a:uLnTx/>
                <a:uFillTx/>
                <a:latin typeface="Arial" panose="020B0604020202020204" pitchFamily="34" charset="0"/>
                <a:cs typeface="Arial" panose="020B0604020202020204" pitchFamily="34" charset="0"/>
              </a:rPr>
              <a:t># Unconfirmed PR</a:t>
            </a:r>
            <a:endPar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endParaRPr>
          </a:p>
        </p:txBody>
      </p:sp>
      <p:grpSp>
        <p:nvGrpSpPr>
          <p:cNvPr id="167" name="Group 166">
            <a:extLst>
              <a:ext uri="{FF2B5EF4-FFF2-40B4-BE49-F238E27FC236}">
                <a16:creationId xmlns:a16="http://schemas.microsoft.com/office/drawing/2014/main" id="{BB190858-DC3A-4ED8-9CE1-E1A9905C5A19}"/>
              </a:ext>
            </a:extLst>
          </p:cNvPr>
          <p:cNvGrpSpPr/>
          <p:nvPr/>
        </p:nvGrpSpPr>
        <p:grpSpPr>
          <a:xfrm>
            <a:off x="943699" y="4869160"/>
            <a:ext cx="10336877" cy="882798"/>
            <a:chOff x="1704608" y="5425255"/>
            <a:chExt cx="10336877" cy="882798"/>
          </a:xfrm>
        </p:grpSpPr>
        <p:sp>
          <p:nvSpPr>
            <p:cNvPr id="168" name="TextBox 167">
              <a:extLst>
                <a:ext uri="{FF2B5EF4-FFF2-40B4-BE49-F238E27FC236}">
                  <a16:creationId xmlns:a16="http://schemas.microsoft.com/office/drawing/2014/main" id="{24ED4567-1B4D-BCE1-2185-65171BCB4D30}"/>
                </a:ext>
              </a:extLst>
            </p:cNvPr>
            <p:cNvSpPr txBox="1"/>
            <p:nvPr/>
          </p:nvSpPr>
          <p:spPr>
            <a:xfrm>
              <a:off x="1704608" y="5425255"/>
              <a:ext cx="901209"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sng" strike="noStrike" kern="1200" cap="none" spc="0" normalizeH="0" baseline="0" dirty="0">
                  <a:ln/>
                  <a:effectLst/>
                  <a:uLnTx/>
                  <a:uFillTx/>
                  <a:latin typeface="Arial" panose="020B0604020202020204" pitchFamily="34" charset="0"/>
                  <a:cs typeface="Arial" panose="020B0604020202020204" pitchFamily="34" charset="0"/>
                  <a:sym typeface="Arial"/>
                  <a:rtl val="0"/>
                </a:rPr>
                <a:t>Tumour type</a:t>
              </a:r>
            </a:p>
          </p:txBody>
        </p:sp>
        <p:sp>
          <p:nvSpPr>
            <p:cNvPr id="169" name="TextBox 168">
              <a:extLst>
                <a:ext uri="{FF2B5EF4-FFF2-40B4-BE49-F238E27FC236}">
                  <a16:creationId xmlns:a16="http://schemas.microsoft.com/office/drawing/2014/main" id="{AF121EA9-0C21-3E0A-76C9-9D4924E5A194}"/>
                </a:ext>
              </a:extLst>
            </p:cNvPr>
            <p:cNvSpPr txBox="1"/>
            <p:nvPr/>
          </p:nvSpPr>
          <p:spPr>
            <a:xfrm>
              <a:off x="8464827" y="5425255"/>
              <a:ext cx="1488426"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sng" strike="noStrike" kern="0" cap="none" spc="0" normalizeH="0" baseline="0" dirty="0">
                  <a:ln>
                    <a:noFill/>
                  </a:ln>
                  <a:effectLst/>
                  <a:uLnTx/>
                  <a:uFillTx/>
                  <a:latin typeface="Arial" panose="020B0604020202020204" pitchFamily="34" charset="0"/>
                  <a:cs typeface="Arial" panose="020B0604020202020204" pitchFamily="34" charset="0"/>
                </a:rPr>
                <a:t>BMS-986504 </a:t>
              </a:r>
              <a:r>
                <a:rPr kumimoji="0" lang="en-GB" sz="1000" b="0" i="0" u="sng" strike="noStrike" kern="0" cap="none" spc="0" normalizeH="0" baseline="0" dirty="0">
                  <a:ln/>
                  <a:effectLst/>
                  <a:uLnTx/>
                  <a:uFillTx/>
                  <a:latin typeface="Arial" panose="020B0604020202020204" pitchFamily="34" charset="0"/>
                  <a:cs typeface="Arial" panose="020B0604020202020204" pitchFamily="34" charset="0"/>
                  <a:sym typeface="Arial"/>
                  <a:rtl val="0"/>
                </a:rPr>
                <a:t>d</a:t>
              </a:r>
              <a:r>
                <a:rPr kumimoji="0" lang="en-GB" sz="1000" b="0" i="0" u="sng" strike="noStrike" kern="1200" cap="none" spc="0" normalizeH="0" baseline="0" dirty="0">
                  <a:ln/>
                  <a:effectLst/>
                  <a:uLnTx/>
                  <a:uFillTx/>
                  <a:latin typeface="Arial" panose="020B0604020202020204" pitchFamily="34" charset="0"/>
                  <a:cs typeface="Arial" panose="020B0604020202020204" pitchFamily="34" charset="0"/>
                  <a:sym typeface="Arial"/>
                  <a:rtl val="0"/>
                </a:rPr>
                <a:t>ose</a:t>
              </a:r>
            </a:p>
          </p:txBody>
        </p:sp>
        <p:sp>
          <p:nvSpPr>
            <p:cNvPr id="170" name="TextBox 169">
              <a:extLst>
                <a:ext uri="{FF2B5EF4-FFF2-40B4-BE49-F238E27FC236}">
                  <a16:creationId xmlns:a16="http://schemas.microsoft.com/office/drawing/2014/main" id="{6B7B49E2-B27D-66FA-D052-C7E91B1B3789}"/>
                </a:ext>
              </a:extLst>
            </p:cNvPr>
            <p:cNvSpPr txBox="1"/>
            <p:nvPr/>
          </p:nvSpPr>
          <p:spPr>
            <a:xfrm>
              <a:off x="5505952" y="5425255"/>
              <a:ext cx="1362839"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sng" strike="noStrike" kern="1200" cap="none" spc="0" normalizeH="0" baseline="0" dirty="0">
                  <a:ln/>
                  <a:effectLst/>
                  <a:uLnTx/>
                  <a:uFillTx/>
                  <a:latin typeface="Arial" panose="020B0604020202020204" pitchFamily="34" charset="0"/>
                  <a:cs typeface="Arial" panose="020B0604020202020204" pitchFamily="34" charset="0"/>
                  <a:sym typeface="Arial"/>
                  <a:rtl val="0"/>
                </a:rPr>
                <a:t>Post-baseline scans</a:t>
              </a:r>
            </a:p>
          </p:txBody>
        </p:sp>
        <p:grpSp>
          <p:nvGrpSpPr>
            <p:cNvPr id="171" name="Group 170">
              <a:extLst>
                <a:ext uri="{FF2B5EF4-FFF2-40B4-BE49-F238E27FC236}">
                  <a16:creationId xmlns:a16="http://schemas.microsoft.com/office/drawing/2014/main" id="{74FFC90D-1D65-BB45-B93D-46C6823D6E30}"/>
                </a:ext>
              </a:extLst>
            </p:cNvPr>
            <p:cNvGrpSpPr/>
            <p:nvPr/>
          </p:nvGrpSpPr>
          <p:grpSpPr>
            <a:xfrm>
              <a:off x="5596584" y="5628333"/>
              <a:ext cx="315387" cy="246221"/>
              <a:chOff x="6834922" y="5578130"/>
              <a:chExt cx="315387" cy="246221"/>
            </a:xfrm>
          </p:grpSpPr>
          <p:sp>
            <p:nvSpPr>
              <p:cNvPr id="228" name="TextBox 227">
                <a:extLst>
                  <a:ext uri="{FF2B5EF4-FFF2-40B4-BE49-F238E27FC236}">
                    <a16:creationId xmlns:a16="http://schemas.microsoft.com/office/drawing/2014/main" id="{D0441DD5-46F5-3BEC-3F2A-949C05BE36E5}"/>
                  </a:ext>
                </a:extLst>
              </p:cNvPr>
              <p:cNvSpPr txBox="1"/>
              <p:nvPr/>
            </p:nvSpPr>
            <p:spPr>
              <a:xfrm>
                <a:off x="6895111" y="5578130"/>
                <a:ext cx="255198"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1</a:t>
                </a:r>
              </a:p>
            </p:txBody>
          </p:sp>
          <p:sp>
            <p:nvSpPr>
              <p:cNvPr id="229" name="Freeform 1882">
                <a:extLst>
                  <a:ext uri="{FF2B5EF4-FFF2-40B4-BE49-F238E27FC236}">
                    <a16:creationId xmlns:a16="http://schemas.microsoft.com/office/drawing/2014/main" id="{0FECBC8F-6C7C-A1CB-AAE9-9A8619D4A0D1}"/>
                  </a:ext>
                </a:extLst>
              </p:cNvPr>
              <p:cNvSpPr/>
              <p:nvPr/>
            </p:nvSpPr>
            <p:spPr>
              <a:xfrm>
                <a:off x="6834922" y="5656771"/>
                <a:ext cx="91440" cy="88939"/>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FFECCD"/>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grpSp>
          <p:nvGrpSpPr>
            <p:cNvPr id="172" name="Group 171">
              <a:extLst>
                <a:ext uri="{FF2B5EF4-FFF2-40B4-BE49-F238E27FC236}">
                  <a16:creationId xmlns:a16="http://schemas.microsoft.com/office/drawing/2014/main" id="{743A6C76-A84E-7850-C8DC-1FA9053C4B4B}"/>
                </a:ext>
              </a:extLst>
            </p:cNvPr>
            <p:cNvGrpSpPr/>
            <p:nvPr/>
          </p:nvGrpSpPr>
          <p:grpSpPr>
            <a:xfrm>
              <a:off x="6570189" y="5628333"/>
              <a:ext cx="425421" cy="246221"/>
              <a:chOff x="7879549" y="5578130"/>
              <a:chExt cx="425421" cy="246221"/>
            </a:xfrm>
          </p:grpSpPr>
          <p:sp>
            <p:nvSpPr>
              <p:cNvPr id="226" name="TextBox 225">
                <a:extLst>
                  <a:ext uri="{FF2B5EF4-FFF2-40B4-BE49-F238E27FC236}">
                    <a16:creationId xmlns:a16="http://schemas.microsoft.com/office/drawing/2014/main" id="{3BF1BC0C-BCEB-3261-FE1D-A753035958B9}"/>
                  </a:ext>
                </a:extLst>
              </p:cNvPr>
              <p:cNvSpPr txBox="1"/>
              <p:nvPr/>
            </p:nvSpPr>
            <p:spPr>
              <a:xfrm>
                <a:off x="7939164" y="5578130"/>
                <a:ext cx="365806"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&gt; 4</a:t>
                </a:r>
              </a:p>
            </p:txBody>
          </p:sp>
          <p:sp>
            <p:nvSpPr>
              <p:cNvPr id="227" name="Freeform 1882">
                <a:extLst>
                  <a:ext uri="{FF2B5EF4-FFF2-40B4-BE49-F238E27FC236}">
                    <a16:creationId xmlns:a16="http://schemas.microsoft.com/office/drawing/2014/main" id="{9C9284E5-499F-97CA-4207-8463DC1BB112}"/>
                  </a:ext>
                </a:extLst>
              </p:cNvPr>
              <p:cNvSpPr/>
              <p:nvPr/>
            </p:nvSpPr>
            <p:spPr>
              <a:xfrm>
                <a:off x="7879549" y="5656771"/>
                <a:ext cx="91440" cy="88939"/>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FFB947"/>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grpSp>
          <p:nvGrpSpPr>
            <p:cNvPr id="173" name="Group 172">
              <a:extLst>
                <a:ext uri="{FF2B5EF4-FFF2-40B4-BE49-F238E27FC236}">
                  <a16:creationId xmlns:a16="http://schemas.microsoft.com/office/drawing/2014/main" id="{BBE17851-3A6F-8939-B827-EE0BD46062A3}"/>
                </a:ext>
              </a:extLst>
            </p:cNvPr>
            <p:cNvGrpSpPr/>
            <p:nvPr/>
          </p:nvGrpSpPr>
          <p:grpSpPr>
            <a:xfrm>
              <a:off x="6051284" y="5628333"/>
              <a:ext cx="456066" cy="246221"/>
              <a:chOff x="7289622" y="5578130"/>
              <a:chExt cx="456066" cy="246221"/>
            </a:xfrm>
          </p:grpSpPr>
          <p:sp>
            <p:nvSpPr>
              <p:cNvPr id="224" name="Freeform 1882">
                <a:extLst>
                  <a:ext uri="{FF2B5EF4-FFF2-40B4-BE49-F238E27FC236}">
                    <a16:creationId xmlns:a16="http://schemas.microsoft.com/office/drawing/2014/main" id="{C28003AE-A59E-F0FB-9447-1735DA1B0BF7}"/>
                  </a:ext>
                </a:extLst>
              </p:cNvPr>
              <p:cNvSpPr/>
              <p:nvPr/>
            </p:nvSpPr>
            <p:spPr>
              <a:xfrm>
                <a:off x="7289622" y="5656771"/>
                <a:ext cx="91440" cy="88939"/>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FFD99B"/>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id="{7F364973-9C37-34AF-4506-6EEDC2E6906E}"/>
                  </a:ext>
                </a:extLst>
              </p:cNvPr>
              <p:cNvSpPr txBox="1"/>
              <p:nvPr/>
            </p:nvSpPr>
            <p:spPr>
              <a:xfrm>
                <a:off x="7349426" y="5578130"/>
                <a:ext cx="396262"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2–4</a:t>
                </a:r>
              </a:p>
            </p:txBody>
          </p:sp>
        </p:grpSp>
        <p:sp>
          <p:nvSpPr>
            <p:cNvPr id="174" name="TextBox 173">
              <a:extLst>
                <a:ext uri="{FF2B5EF4-FFF2-40B4-BE49-F238E27FC236}">
                  <a16:creationId xmlns:a16="http://schemas.microsoft.com/office/drawing/2014/main" id="{CAB95583-C1F5-7C7B-9328-B8970CC4DE7D}"/>
                </a:ext>
              </a:extLst>
            </p:cNvPr>
            <p:cNvSpPr txBox="1"/>
            <p:nvPr/>
          </p:nvSpPr>
          <p:spPr>
            <a:xfrm>
              <a:off x="5502633" y="5837318"/>
              <a:ext cx="931665"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sng" strike="noStrike" kern="1200" cap="none" spc="0" normalizeH="0" baseline="0" dirty="0">
                  <a:ln/>
                  <a:effectLst/>
                  <a:uLnTx/>
                  <a:uFillTx/>
                  <a:latin typeface="Arial" panose="020B0604020202020204" pitchFamily="34" charset="0"/>
                  <a:cs typeface="Arial" panose="020B0604020202020204" pitchFamily="34" charset="0"/>
                  <a:sym typeface="Arial"/>
                  <a:rtl val="0"/>
                </a:rPr>
                <a:t>Previous LoT</a:t>
              </a:r>
            </a:p>
          </p:txBody>
        </p:sp>
        <p:sp>
          <p:nvSpPr>
            <p:cNvPr id="175" name="TextBox 174">
              <a:extLst>
                <a:ext uri="{FF2B5EF4-FFF2-40B4-BE49-F238E27FC236}">
                  <a16:creationId xmlns:a16="http://schemas.microsoft.com/office/drawing/2014/main" id="{E008A3B6-186C-D00E-FEFE-95C8F11BED02}"/>
                </a:ext>
              </a:extLst>
            </p:cNvPr>
            <p:cNvSpPr txBox="1"/>
            <p:nvPr/>
          </p:nvSpPr>
          <p:spPr>
            <a:xfrm>
              <a:off x="6906583" y="6052931"/>
              <a:ext cx="396262"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1–2</a:t>
              </a:r>
            </a:p>
          </p:txBody>
        </p:sp>
        <p:sp>
          <p:nvSpPr>
            <p:cNvPr id="176" name="Freeform 1882">
              <a:extLst>
                <a:ext uri="{FF2B5EF4-FFF2-40B4-BE49-F238E27FC236}">
                  <a16:creationId xmlns:a16="http://schemas.microsoft.com/office/drawing/2014/main" id="{94B063FB-42EB-1BF9-9FF3-567E80BFB136}"/>
                </a:ext>
              </a:extLst>
            </p:cNvPr>
            <p:cNvSpPr/>
            <p:nvPr/>
          </p:nvSpPr>
          <p:spPr>
            <a:xfrm>
              <a:off x="6846394" y="6131076"/>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0CA3BC"/>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nvGrpSpPr>
            <p:cNvPr id="177" name="Group 176">
              <a:extLst>
                <a:ext uri="{FF2B5EF4-FFF2-40B4-BE49-F238E27FC236}">
                  <a16:creationId xmlns:a16="http://schemas.microsoft.com/office/drawing/2014/main" id="{ECA928FD-6F7F-FF20-9663-4B9BEA10A6F8}"/>
                </a:ext>
              </a:extLst>
            </p:cNvPr>
            <p:cNvGrpSpPr/>
            <p:nvPr/>
          </p:nvGrpSpPr>
          <p:grpSpPr>
            <a:xfrm>
              <a:off x="7310167" y="6052931"/>
              <a:ext cx="389187" cy="246221"/>
              <a:chOff x="8202275" y="5956118"/>
              <a:chExt cx="389187" cy="246221"/>
            </a:xfrm>
          </p:grpSpPr>
          <p:sp>
            <p:nvSpPr>
              <p:cNvPr id="222" name="TextBox 221">
                <a:extLst>
                  <a:ext uri="{FF2B5EF4-FFF2-40B4-BE49-F238E27FC236}">
                    <a16:creationId xmlns:a16="http://schemas.microsoft.com/office/drawing/2014/main" id="{9D391D67-8556-3201-5CAE-9C39DE74C60E}"/>
                  </a:ext>
                </a:extLst>
              </p:cNvPr>
              <p:cNvSpPr txBox="1"/>
              <p:nvPr/>
            </p:nvSpPr>
            <p:spPr>
              <a:xfrm>
                <a:off x="8260922" y="5956118"/>
                <a:ext cx="330540"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&gt;2</a:t>
                </a:r>
              </a:p>
            </p:txBody>
          </p:sp>
          <p:sp>
            <p:nvSpPr>
              <p:cNvPr id="223" name="Freeform 1882">
                <a:extLst>
                  <a:ext uri="{FF2B5EF4-FFF2-40B4-BE49-F238E27FC236}">
                    <a16:creationId xmlns:a16="http://schemas.microsoft.com/office/drawing/2014/main" id="{9D94B8BE-DE3B-6402-3DE7-1338340D84D9}"/>
                  </a:ext>
                </a:extLst>
              </p:cNvPr>
              <p:cNvSpPr/>
              <p:nvPr/>
            </p:nvSpPr>
            <p:spPr>
              <a:xfrm>
                <a:off x="8202275" y="6034263"/>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075865"/>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sp>
          <p:nvSpPr>
            <p:cNvPr id="178" name="TextBox 177">
              <a:extLst>
                <a:ext uri="{FF2B5EF4-FFF2-40B4-BE49-F238E27FC236}">
                  <a16:creationId xmlns:a16="http://schemas.microsoft.com/office/drawing/2014/main" id="{DD4E78BC-F412-B29E-36FA-2121811AC9C1}"/>
                </a:ext>
              </a:extLst>
            </p:cNvPr>
            <p:cNvSpPr txBox="1"/>
            <p:nvPr/>
          </p:nvSpPr>
          <p:spPr>
            <a:xfrm>
              <a:off x="9463627" y="5628333"/>
              <a:ext cx="849665" cy="246221"/>
            </a:xfrm>
            <a:prstGeom prst="rect">
              <a:avLst/>
            </a:prstGeom>
            <a:noFill/>
          </p:spPr>
          <p:txBody>
            <a:bodyPr wrap="square" rtlCol="0">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100 mg QD</a:t>
              </a:r>
            </a:p>
          </p:txBody>
        </p:sp>
        <p:sp>
          <p:nvSpPr>
            <p:cNvPr id="179" name="Freeform 1882">
              <a:extLst>
                <a:ext uri="{FF2B5EF4-FFF2-40B4-BE49-F238E27FC236}">
                  <a16:creationId xmlns:a16="http://schemas.microsoft.com/office/drawing/2014/main" id="{70EC709B-07AE-B217-9568-1C42B1D13C50}"/>
                </a:ext>
              </a:extLst>
            </p:cNvPr>
            <p:cNvSpPr/>
            <p:nvPr/>
          </p:nvSpPr>
          <p:spPr>
            <a:xfrm>
              <a:off x="9417936" y="5713136"/>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FEDDCB"/>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783AA29A-B36A-BF87-5FD1-7315C8C6C420}"/>
                </a:ext>
              </a:extLst>
            </p:cNvPr>
            <p:cNvSpPr txBox="1"/>
            <p:nvPr/>
          </p:nvSpPr>
          <p:spPr>
            <a:xfrm>
              <a:off x="10340457" y="5628333"/>
              <a:ext cx="836931" cy="246221"/>
            </a:xfrm>
            <a:prstGeom prst="rect">
              <a:avLst/>
            </a:prstGeom>
            <a:noFill/>
          </p:spPr>
          <p:txBody>
            <a:bodyPr wrap="square" rtlCol="0">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200 mg QD</a:t>
              </a:r>
            </a:p>
          </p:txBody>
        </p:sp>
        <p:sp>
          <p:nvSpPr>
            <p:cNvPr id="181" name="Freeform 1882">
              <a:extLst>
                <a:ext uri="{FF2B5EF4-FFF2-40B4-BE49-F238E27FC236}">
                  <a16:creationId xmlns:a16="http://schemas.microsoft.com/office/drawing/2014/main" id="{AC44A0F5-610B-14CC-39D8-347F1E7FDC1E}"/>
                </a:ext>
              </a:extLst>
            </p:cNvPr>
            <p:cNvSpPr/>
            <p:nvPr/>
          </p:nvSpPr>
          <p:spPr>
            <a:xfrm>
              <a:off x="10294766" y="5713136"/>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FECBB1"/>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FF2E00DB-5E03-B686-1F18-5A07350C6A7E}"/>
                </a:ext>
              </a:extLst>
            </p:cNvPr>
            <p:cNvSpPr txBox="1"/>
            <p:nvPr/>
          </p:nvSpPr>
          <p:spPr>
            <a:xfrm>
              <a:off x="8601149" y="5628333"/>
              <a:ext cx="776039" cy="246221"/>
            </a:xfrm>
            <a:prstGeom prst="rect">
              <a:avLst/>
            </a:prstGeom>
            <a:noFill/>
          </p:spPr>
          <p:txBody>
            <a:bodyPr wrap="square" rtlCol="0">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50 mg QD</a:t>
              </a:r>
            </a:p>
          </p:txBody>
        </p:sp>
        <p:sp>
          <p:nvSpPr>
            <p:cNvPr id="183" name="Freeform 1882">
              <a:extLst>
                <a:ext uri="{FF2B5EF4-FFF2-40B4-BE49-F238E27FC236}">
                  <a16:creationId xmlns:a16="http://schemas.microsoft.com/office/drawing/2014/main" id="{2068F819-E509-5985-18B0-6572B64D0950}"/>
                </a:ext>
              </a:extLst>
            </p:cNvPr>
            <p:cNvSpPr/>
            <p:nvPr/>
          </p:nvSpPr>
          <p:spPr>
            <a:xfrm>
              <a:off x="8555458" y="5713136"/>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FFEEE5"/>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184" name="TextBox 183">
              <a:extLst>
                <a:ext uri="{FF2B5EF4-FFF2-40B4-BE49-F238E27FC236}">
                  <a16:creationId xmlns:a16="http://schemas.microsoft.com/office/drawing/2014/main" id="{5EC5AA04-0B4D-0401-F402-D4217BD635FA}"/>
                </a:ext>
              </a:extLst>
            </p:cNvPr>
            <p:cNvSpPr txBox="1"/>
            <p:nvPr/>
          </p:nvSpPr>
          <p:spPr>
            <a:xfrm>
              <a:off x="11212144" y="5628333"/>
              <a:ext cx="829341" cy="246221"/>
            </a:xfrm>
            <a:prstGeom prst="rect">
              <a:avLst/>
            </a:prstGeom>
            <a:noFill/>
          </p:spPr>
          <p:txBody>
            <a:bodyPr wrap="square" rtlCol="0">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400 mg QD</a:t>
              </a:r>
            </a:p>
          </p:txBody>
        </p:sp>
        <p:sp>
          <p:nvSpPr>
            <p:cNvPr id="185" name="Freeform 1882">
              <a:extLst>
                <a:ext uri="{FF2B5EF4-FFF2-40B4-BE49-F238E27FC236}">
                  <a16:creationId xmlns:a16="http://schemas.microsoft.com/office/drawing/2014/main" id="{F5D5A0AC-FED0-8F18-77C2-73D05FE55981}"/>
                </a:ext>
              </a:extLst>
            </p:cNvPr>
            <p:cNvSpPr/>
            <p:nvPr/>
          </p:nvSpPr>
          <p:spPr>
            <a:xfrm>
              <a:off x="11166452" y="5713136"/>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FDA97D"/>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186" name="TextBox 185">
              <a:extLst>
                <a:ext uri="{FF2B5EF4-FFF2-40B4-BE49-F238E27FC236}">
                  <a16:creationId xmlns:a16="http://schemas.microsoft.com/office/drawing/2014/main" id="{71AA735E-CA2F-51FA-F762-99BD491E0CD8}"/>
                </a:ext>
              </a:extLst>
            </p:cNvPr>
            <p:cNvSpPr txBox="1"/>
            <p:nvPr/>
          </p:nvSpPr>
          <p:spPr>
            <a:xfrm>
              <a:off x="8601150" y="5843423"/>
              <a:ext cx="848047" cy="246221"/>
            </a:xfrm>
            <a:prstGeom prst="rect">
              <a:avLst/>
            </a:prstGeom>
            <a:noFill/>
          </p:spPr>
          <p:txBody>
            <a:bodyPr wrap="square" rtlCol="0">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600 mg QD</a:t>
              </a:r>
            </a:p>
          </p:txBody>
        </p:sp>
        <p:sp>
          <p:nvSpPr>
            <p:cNvPr id="187" name="Freeform 1882">
              <a:extLst>
                <a:ext uri="{FF2B5EF4-FFF2-40B4-BE49-F238E27FC236}">
                  <a16:creationId xmlns:a16="http://schemas.microsoft.com/office/drawing/2014/main" id="{0D02D9AF-56D5-1BC9-B58D-37E7703AD648}"/>
                </a:ext>
              </a:extLst>
            </p:cNvPr>
            <p:cNvSpPr/>
            <p:nvPr/>
          </p:nvSpPr>
          <p:spPr>
            <a:xfrm>
              <a:off x="8555458" y="5918128"/>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FC6B20"/>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6D9A94FB-2A7B-36D5-035E-D8801E6D5CBD}"/>
                </a:ext>
              </a:extLst>
            </p:cNvPr>
            <p:cNvSpPr txBox="1"/>
            <p:nvPr/>
          </p:nvSpPr>
          <p:spPr>
            <a:xfrm>
              <a:off x="9463295" y="5843423"/>
              <a:ext cx="849998" cy="246221"/>
            </a:xfrm>
            <a:prstGeom prst="rect">
              <a:avLst/>
            </a:prstGeom>
            <a:noFill/>
          </p:spPr>
          <p:txBody>
            <a:bodyPr wrap="square" rtlCol="0">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800 mg QD</a:t>
              </a:r>
            </a:p>
          </p:txBody>
        </p:sp>
        <p:sp>
          <p:nvSpPr>
            <p:cNvPr id="189" name="Freeform 1882">
              <a:extLst>
                <a:ext uri="{FF2B5EF4-FFF2-40B4-BE49-F238E27FC236}">
                  <a16:creationId xmlns:a16="http://schemas.microsoft.com/office/drawing/2014/main" id="{7A169BB2-AFFC-6C24-6408-38EECB279ADF}"/>
                </a:ext>
              </a:extLst>
            </p:cNvPr>
            <p:cNvSpPr/>
            <p:nvPr/>
          </p:nvSpPr>
          <p:spPr>
            <a:xfrm>
              <a:off x="9417603" y="5918128"/>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BA4203"/>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317F53E2-34F1-C2C0-3232-2F002490FF2E}"/>
                </a:ext>
              </a:extLst>
            </p:cNvPr>
            <p:cNvSpPr txBox="1"/>
            <p:nvPr/>
          </p:nvSpPr>
          <p:spPr>
            <a:xfrm>
              <a:off x="10343196" y="5843423"/>
              <a:ext cx="906201" cy="246221"/>
            </a:xfrm>
            <a:prstGeom prst="rect">
              <a:avLst/>
            </a:prstGeom>
            <a:noFill/>
          </p:spPr>
          <p:txBody>
            <a:bodyPr wrap="square" rtlCol="0">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400 mg BID</a:t>
              </a:r>
            </a:p>
          </p:txBody>
        </p:sp>
        <p:sp>
          <p:nvSpPr>
            <p:cNvPr id="191" name="Freeform 1882">
              <a:extLst>
                <a:ext uri="{FF2B5EF4-FFF2-40B4-BE49-F238E27FC236}">
                  <a16:creationId xmlns:a16="http://schemas.microsoft.com/office/drawing/2014/main" id="{753F237A-2EED-CFC4-589D-8B29DEF08773}"/>
                </a:ext>
              </a:extLst>
            </p:cNvPr>
            <p:cNvSpPr/>
            <p:nvPr/>
          </p:nvSpPr>
          <p:spPr>
            <a:xfrm>
              <a:off x="10297504" y="5918128"/>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3C1514"/>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nvGrpSpPr>
            <p:cNvPr id="192" name="Group 191">
              <a:extLst>
                <a:ext uri="{FF2B5EF4-FFF2-40B4-BE49-F238E27FC236}">
                  <a16:creationId xmlns:a16="http://schemas.microsoft.com/office/drawing/2014/main" id="{35201E46-FC79-7D70-77A7-FCA5E42FDD67}"/>
                </a:ext>
              </a:extLst>
            </p:cNvPr>
            <p:cNvGrpSpPr/>
            <p:nvPr/>
          </p:nvGrpSpPr>
          <p:grpSpPr>
            <a:xfrm>
              <a:off x="1795239" y="5628333"/>
              <a:ext cx="679269" cy="246221"/>
              <a:chOff x="13177107" y="1186492"/>
              <a:chExt cx="679269" cy="246221"/>
            </a:xfrm>
          </p:grpSpPr>
          <p:sp>
            <p:nvSpPr>
              <p:cNvPr id="220" name="TextBox 219">
                <a:extLst>
                  <a:ext uri="{FF2B5EF4-FFF2-40B4-BE49-F238E27FC236}">
                    <a16:creationId xmlns:a16="http://schemas.microsoft.com/office/drawing/2014/main" id="{FED41976-36DA-61CB-EBBA-874CAD159F15}"/>
                  </a:ext>
                </a:extLst>
              </p:cNvPr>
              <p:cNvSpPr txBox="1"/>
              <p:nvPr/>
            </p:nvSpPr>
            <p:spPr>
              <a:xfrm>
                <a:off x="13237296" y="1186492"/>
                <a:ext cx="619080"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NSCLC</a:t>
                </a:r>
              </a:p>
            </p:txBody>
          </p:sp>
          <p:sp>
            <p:nvSpPr>
              <p:cNvPr id="221" name="Freeform 1882">
                <a:extLst>
                  <a:ext uri="{FF2B5EF4-FFF2-40B4-BE49-F238E27FC236}">
                    <a16:creationId xmlns:a16="http://schemas.microsoft.com/office/drawing/2014/main" id="{14EEAA90-946A-E59B-C512-8A9B60AEE693}"/>
                  </a:ext>
                </a:extLst>
              </p:cNvPr>
              <p:cNvSpPr/>
              <p:nvPr/>
            </p:nvSpPr>
            <p:spPr>
              <a:xfrm>
                <a:off x="13177107" y="1264637"/>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583A17"/>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grpSp>
          <p:nvGrpSpPr>
            <p:cNvPr id="193" name="Group 192">
              <a:extLst>
                <a:ext uri="{FF2B5EF4-FFF2-40B4-BE49-F238E27FC236}">
                  <a16:creationId xmlns:a16="http://schemas.microsoft.com/office/drawing/2014/main" id="{E8F4D225-3E23-79C1-B1A3-2FC298E8E32B}"/>
                </a:ext>
              </a:extLst>
            </p:cNvPr>
            <p:cNvGrpSpPr/>
            <p:nvPr/>
          </p:nvGrpSpPr>
          <p:grpSpPr>
            <a:xfrm>
              <a:off x="3653562" y="5843423"/>
              <a:ext cx="571929" cy="246221"/>
              <a:chOff x="15962486" y="1398365"/>
              <a:chExt cx="571929" cy="246221"/>
            </a:xfrm>
          </p:grpSpPr>
          <p:sp>
            <p:nvSpPr>
              <p:cNvPr id="218" name="TextBox 217">
                <a:extLst>
                  <a:ext uri="{FF2B5EF4-FFF2-40B4-BE49-F238E27FC236}">
                    <a16:creationId xmlns:a16="http://schemas.microsoft.com/office/drawing/2014/main" id="{D08213FF-BC24-E57C-7D06-1DFD8E3E1696}"/>
                  </a:ext>
                </a:extLst>
              </p:cNvPr>
              <p:cNvSpPr txBox="1"/>
              <p:nvPr/>
            </p:nvSpPr>
            <p:spPr>
              <a:xfrm>
                <a:off x="16021133" y="1398365"/>
                <a:ext cx="513282"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Other</a:t>
                </a:r>
              </a:p>
            </p:txBody>
          </p:sp>
          <p:sp>
            <p:nvSpPr>
              <p:cNvPr id="219" name="Freeform 1882">
                <a:extLst>
                  <a:ext uri="{FF2B5EF4-FFF2-40B4-BE49-F238E27FC236}">
                    <a16:creationId xmlns:a16="http://schemas.microsoft.com/office/drawing/2014/main" id="{4FDA1944-114F-8E9D-38E0-6AD7D72725D8}"/>
                  </a:ext>
                </a:extLst>
              </p:cNvPr>
              <p:cNvSpPr/>
              <p:nvPr/>
            </p:nvSpPr>
            <p:spPr>
              <a:xfrm>
                <a:off x="15962486" y="1476510"/>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FFAC25"/>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grpSp>
          <p:nvGrpSpPr>
            <p:cNvPr id="194" name="Group 193">
              <a:extLst>
                <a:ext uri="{FF2B5EF4-FFF2-40B4-BE49-F238E27FC236}">
                  <a16:creationId xmlns:a16="http://schemas.microsoft.com/office/drawing/2014/main" id="{F838DEBE-D429-FAA8-1970-9CC162FB6A9E}"/>
                </a:ext>
              </a:extLst>
            </p:cNvPr>
            <p:cNvGrpSpPr/>
            <p:nvPr/>
          </p:nvGrpSpPr>
          <p:grpSpPr>
            <a:xfrm>
              <a:off x="3103817" y="5843423"/>
              <a:ext cx="506205" cy="246221"/>
              <a:chOff x="15959912" y="1398365"/>
              <a:chExt cx="506205" cy="246221"/>
            </a:xfrm>
          </p:grpSpPr>
          <p:sp>
            <p:nvSpPr>
              <p:cNvPr id="216" name="TextBox 215">
                <a:extLst>
                  <a:ext uri="{FF2B5EF4-FFF2-40B4-BE49-F238E27FC236}">
                    <a16:creationId xmlns:a16="http://schemas.microsoft.com/office/drawing/2014/main" id="{D6853801-4FEF-A631-4F38-7A1242343EEC}"/>
                  </a:ext>
                </a:extLst>
              </p:cNvPr>
              <p:cNvSpPr txBox="1"/>
              <p:nvPr/>
            </p:nvSpPr>
            <p:spPr>
              <a:xfrm>
                <a:off x="16018559" y="1398365"/>
                <a:ext cx="447558"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MEL</a:t>
                </a:r>
              </a:p>
            </p:txBody>
          </p:sp>
          <p:sp>
            <p:nvSpPr>
              <p:cNvPr id="217" name="Freeform 1882">
                <a:extLst>
                  <a:ext uri="{FF2B5EF4-FFF2-40B4-BE49-F238E27FC236}">
                    <a16:creationId xmlns:a16="http://schemas.microsoft.com/office/drawing/2014/main" id="{B4DE27EF-B173-53E4-CE59-F6D114D28D8C}"/>
                  </a:ext>
                </a:extLst>
              </p:cNvPr>
              <p:cNvSpPr/>
              <p:nvPr/>
            </p:nvSpPr>
            <p:spPr>
              <a:xfrm>
                <a:off x="15959912" y="1476510"/>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44A616"/>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grpSp>
          <p:nvGrpSpPr>
            <p:cNvPr id="195" name="Group 194">
              <a:extLst>
                <a:ext uri="{FF2B5EF4-FFF2-40B4-BE49-F238E27FC236}">
                  <a16:creationId xmlns:a16="http://schemas.microsoft.com/office/drawing/2014/main" id="{1EC23722-3571-439C-E9EC-1EB0D49484EE}"/>
                </a:ext>
              </a:extLst>
            </p:cNvPr>
            <p:cNvGrpSpPr/>
            <p:nvPr/>
          </p:nvGrpSpPr>
          <p:grpSpPr>
            <a:xfrm>
              <a:off x="2481611" y="5843423"/>
              <a:ext cx="421247" cy="246221"/>
              <a:chOff x="15807936" y="1398365"/>
              <a:chExt cx="421247" cy="246221"/>
            </a:xfrm>
          </p:grpSpPr>
          <p:sp>
            <p:nvSpPr>
              <p:cNvPr id="214" name="TextBox 213">
                <a:extLst>
                  <a:ext uri="{FF2B5EF4-FFF2-40B4-BE49-F238E27FC236}">
                    <a16:creationId xmlns:a16="http://schemas.microsoft.com/office/drawing/2014/main" id="{263FF71E-90D0-B241-A5F8-2510BE6E6BD9}"/>
                  </a:ext>
                </a:extLst>
              </p:cNvPr>
              <p:cNvSpPr txBox="1"/>
              <p:nvPr/>
            </p:nvSpPr>
            <p:spPr>
              <a:xfrm>
                <a:off x="15866583" y="1398365"/>
                <a:ext cx="362600"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BC</a:t>
                </a:r>
              </a:p>
            </p:txBody>
          </p:sp>
          <p:sp>
            <p:nvSpPr>
              <p:cNvPr id="215" name="Freeform 1882">
                <a:extLst>
                  <a:ext uri="{FF2B5EF4-FFF2-40B4-BE49-F238E27FC236}">
                    <a16:creationId xmlns:a16="http://schemas.microsoft.com/office/drawing/2014/main" id="{C0D7F738-02ED-E608-3C47-68F53312A7B7}"/>
                  </a:ext>
                </a:extLst>
              </p:cNvPr>
              <p:cNvSpPr/>
              <p:nvPr/>
            </p:nvSpPr>
            <p:spPr>
              <a:xfrm>
                <a:off x="15807936" y="1476510"/>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A04125"/>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grpSp>
          <p:nvGrpSpPr>
            <p:cNvPr id="196" name="Group 195">
              <a:extLst>
                <a:ext uri="{FF2B5EF4-FFF2-40B4-BE49-F238E27FC236}">
                  <a16:creationId xmlns:a16="http://schemas.microsoft.com/office/drawing/2014/main" id="{F313C7C1-7911-1A43-BE4D-1741E915244C}"/>
                </a:ext>
              </a:extLst>
            </p:cNvPr>
            <p:cNvGrpSpPr/>
            <p:nvPr/>
          </p:nvGrpSpPr>
          <p:grpSpPr>
            <a:xfrm>
              <a:off x="1801157" y="5843423"/>
              <a:ext cx="700169" cy="246221"/>
              <a:chOff x="15828544" y="1398365"/>
              <a:chExt cx="700169" cy="246221"/>
            </a:xfrm>
          </p:grpSpPr>
          <p:sp>
            <p:nvSpPr>
              <p:cNvPr id="212" name="TextBox 211">
                <a:extLst>
                  <a:ext uri="{FF2B5EF4-FFF2-40B4-BE49-F238E27FC236}">
                    <a16:creationId xmlns:a16="http://schemas.microsoft.com/office/drawing/2014/main" id="{63C83ECE-186B-4806-27E0-597033402EA1}"/>
                  </a:ext>
                </a:extLst>
              </p:cNvPr>
              <p:cNvSpPr txBox="1"/>
              <p:nvPr/>
            </p:nvSpPr>
            <p:spPr>
              <a:xfrm>
                <a:off x="15887191" y="1398365"/>
                <a:ext cx="641522"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HNSCC</a:t>
                </a:r>
              </a:p>
            </p:txBody>
          </p:sp>
          <p:sp>
            <p:nvSpPr>
              <p:cNvPr id="213" name="Freeform 1882">
                <a:extLst>
                  <a:ext uri="{FF2B5EF4-FFF2-40B4-BE49-F238E27FC236}">
                    <a16:creationId xmlns:a16="http://schemas.microsoft.com/office/drawing/2014/main" id="{42D4FE55-69E2-0F57-1414-DE14F4DCD695}"/>
                  </a:ext>
                </a:extLst>
              </p:cNvPr>
              <p:cNvSpPr/>
              <p:nvPr/>
            </p:nvSpPr>
            <p:spPr>
              <a:xfrm>
                <a:off x="15828544" y="1476510"/>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CC1B2B"/>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grpSp>
          <p:nvGrpSpPr>
            <p:cNvPr id="197" name="Group 196">
              <a:extLst>
                <a:ext uri="{FF2B5EF4-FFF2-40B4-BE49-F238E27FC236}">
                  <a16:creationId xmlns:a16="http://schemas.microsoft.com/office/drawing/2014/main" id="{2CBDF9B9-8DF6-56EE-7E9D-287A88C3A89D}"/>
                </a:ext>
              </a:extLst>
            </p:cNvPr>
            <p:cNvGrpSpPr/>
            <p:nvPr/>
          </p:nvGrpSpPr>
          <p:grpSpPr>
            <a:xfrm>
              <a:off x="4257986" y="5628333"/>
              <a:ext cx="692154" cy="246221"/>
              <a:chOff x="18986435" y="1186492"/>
              <a:chExt cx="692154" cy="246221"/>
            </a:xfrm>
          </p:grpSpPr>
          <p:sp>
            <p:nvSpPr>
              <p:cNvPr id="210" name="TextBox 209">
                <a:extLst>
                  <a:ext uri="{FF2B5EF4-FFF2-40B4-BE49-F238E27FC236}">
                    <a16:creationId xmlns:a16="http://schemas.microsoft.com/office/drawing/2014/main" id="{503720A9-33B3-E6B5-597E-B6FD05B1073C}"/>
                  </a:ext>
                </a:extLst>
              </p:cNvPr>
              <p:cNvSpPr txBox="1"/>
              <p:nvPr/>
            </p:nvSpPr>
            <p:spPr>
              <a:xfrm>
                <a:off x="19045082" y="1186492"/>
                <a:ext cx="633507"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MPNST</a:t>
                </a:r>
              </a:p>
            </p:txBody>
          </p:sp>
          <p:sp>
            <p:nvSpPr>
              <p:cNvPr id="211" name="Freeform 1882">
                <a:extLst>
                  <a:ext uri="{FF2B5EF4-FFF2-40B4-BE49-F238E27FC236}">
                    <a16:creationId xmlns:a16="http://schemas.microsoft.com/office/drawing/2014/main" id="{A5E62CA2-B3C1-038F-E36E-DADD511A7C5D}"/>
                  </a:ext>
                </a:extLst>
              </p:cNvPr>
              <p:cNvSpPr/>
              <p:nvPr/>
            </p:nvSpPr>
            <p:spPr>
              <a:xfrm>
                <a:off x="18986435" y="1264637"/>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DF603A"/>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grpSp>
          <p:nvGrpSpPr>
            <p:cNvPr id="198" name="Group 197">
              <a:extLst>
                <a:ext uri="{FF2B5EF4-FFF2-40B4-BE49-F238E27FC236}">
                  <a16:creationId xmlns:a16="http://schemas.microsoft.com/office/drawing/2014/main" id="{66486D75-C299-1FCD-F5E1-31F99E52F349}"/>
                </a:ext>
              </a:extLst>
            </p:cNvPr>
            <p:cNvGrpSpPr/>
            <p:nvPr/>
          </p:nvGrpSpPr>
          <p:grpSpPr>
            <a:xfrm>
              <a:off x="3654708" y="5628333"/>
              <a:ext cx="555899" cy="246221"/>
              <a:chOff x="18986435" y="1186492"/>
              <a:chExt cx="555899" cy="246221"/>
            </a:xfrm>
          </p:grpSpPr>
          <p:sp>
            <p:nvSpPr>
              <p:cNvPr id="208" name="TextBox 207">
                <a:extLst>
                  <a:ext uri="{FF2B5EF4-FFF2-40B4-BE49-F238E27FC236}">
                    <a16:creationId xmlns:a16="http://schemas.microsoft.com/office/drawing/2014/main" id="{B9185FA8-60A1-A85E-CA5D-083B1996549A}"/>
                  </a:ext>
                </a:extLst>
              </p:cNvPr>
              <p:cNvSpPr txBox="1"/>
              <p:nvPr/>
            </p:nvSpPr>
            <p:spPr>
              <a:xfrm>
                <a:off x="19045082" y="1186492"/>
                <a:ext cx="497252"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Meso</a:t>
                </a:r>
              </a:p>
            </p:txBody>
          </p:sp>
          <p:sp>
            <p:nvSpPr>
              <p:cNvPr id="209" name="Freeform 1882">
                <a:extLst>
                  <a:ext uri="{FF2B5EF4-FFF2-40B4-BE49-F238E27FC236}">
                    <a16:creationId xmlns:a16="http://schemas.microsoft.com/office/drawing/2014/main" id="{88B2E9CD-7CF4-7FAF-EB47-B5F1DAB40A40}"/>
                  </a:ext>
                </a:extLst>
              </p:cNvPr>
              <p:cNvSpPr/>
              <p:nvPr/>
            </p:nvSpPr>
            <p:spPr>
              <a:xfrm>
                <a:off x="18986435" y="1264637"/>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C018E5"/>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grpSp>
          <p:nvGrpSpPr>
            <p:cNvPr id="199" name="Group 198">
              <a:extLst>
                <a:ext uri="{FF2B5EF4-FFF2-40B4-BE49-F238E27FC236}">
                  <a16:creationId xmlns:a16="http://schemas.microsoft.com/office/drawing/2014/main" id="{CA424D2B-B1F6-2E5A-A98D-9BD0EA2C38DD}"/>
                </a:ext>
              </a:extLst>
            </p:cNvPr>
            <p:cNvGrpSpPr/>
            <p:nvPr/>
          </p:nvGrpSpPr>
          <p:grpSpPr>
            <a:xfrm>
              <a:off x="3104328" y="5628333"/>
              <a:ext cx="514221" cy="246221"/>
              <a:chOff x="18986435" y="1186492"/>
              <a:chExt cx="514221" cy="246221"/>
            </a:xfrm>
          </p:grpSpPr>
          <p:sp>
            <p:nvSpPr>
              <p:cNvPr id="206" name="TextBox 205">
                <a:extLst>
                  <a:ext uri="{FF2B5EF4-FFF2-40B4-BE49-F238E27FC236}">
                    <a16:creationId xmlns:a16="http://schemas.microsoft.com/office/drawing/2014/main" id="{CBB5F7BF-8857-4533-A2FA-4E38A1BE6723}"/>
                  </a:ext>
                </a:extLst>
              </p:cNvPr>
              <p:cNvSpPr txBox="1"/>
              <p:nvPr/>
            </p:nvSpPr>
            <p:spPr>
              <a:xfrm>
                <a:off x="19045082" y="1186492"/>
                <a:ext cx="455574"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CCA</a:t>
                </a:r>
              </a:p>
            </p:txBody>
          </p:sp>
          <p:sp>
            <p:nvSpPr>
              <p:cNvPr id="207" name="Freeform 1882">
                <a:extLst>
                  <a:ext uri="{FF2B5EF4-FFF2-40B4-BE49-F238E27FC236}">
                    <a16:creationId xmlns:a16="http://schemas.microsoft.com/office/drawing/2014/main" id="{49935711-E692-4685-DBCB-EA9C10489F4B}"/>
                  </a:ext>
                </a:extLst>
              </p:cNvPr>
              <p:cNvSpPr/>
              <p:nvPr/>
            </p:nvSpPr>
            <p:spPr>
              <a:xfrm>
                <a:off x="18986435" y="1264637"/>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90D9D7"/>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grpSp>
          <p:nvGrpSpPr>
            <p:cNvPr id="200" name="Group 199">
              <a:extLst>
                <a:ext uri="{FF2B5EF4-FFF2-40B4-BE49-F238E27FC236}">
                  <a16:creationId xmlns:a16="http://schemas.microsoft.com/office/drawing/2014/main" id="{47C093DE-7D19-AEE5-F5E6-DD70804C449C}"/>
                </a:ext>
              </a:extLst>
            </p:cNvPr>
            <p:cNvGrpSpPr/>
            <p:nvPr/>
          </p:nvGrpSpPr>
          <p:grpSpPr>
            <a:xfrm>
              <a:off x="2480210" y="5628333"/>
              <a:ext cx="599180" cy="246221"/>
              <a:chOff x="18986435" y="1186492"/>
              <a:chExt cx="599180" cy="246221"/>
            </a:xfrm>
          </p:grpSpPr>
          <p:sp>
            <p:nvSpPr>
              <p:cNvPr id="204" name="TextBox 203">
                <a:extLst>
                  <a:ext uri="{FF2B5EF4-FFF2-40B4-BE49-F238E27FC236}">
                    <a16:creationId xmlns:a16="http://schemas.microsoft.com/office/drawing/2014/main" id="{D11C660B-A319-B007-23F9-20ED110BD0D4}"/>
                  </a:ext>
                </a:extLst>
              </p:cNvPr>
              <p:cNvSpPr txBox="1"/>
              <p:nvPr/>
            </p:nvSpPr>
            <p:spPr>
              <a:xfrm>
                <a:off x="19045082" y="1186492"/>
                <a:ext cx="540533"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PDAC</a:t>
                </a:r>
              </a:p>
            </p:txBody>
          </p:sp>
          <p:sp>
            <p:nvSpPr>
              <p:cNvPr id="205" name="Freeform 1882">
                <a:extLst>
                  <a:ext uri="{FF2B5EF4-FFF2-40B4-BE49-F238E27FC236}">
                    <a16:creationId xmlns:a16="http://schemas.microsoft.com/office/drawing/2014/main" id="{075609BC-F804-B9A2-B076-AD29BA5BD9F3}"/>
                  </a:ext>
                </a:extLst>
              </p:cNvPr>
              <p:cNvSpPr/>
              <p:nvPr/>
            </p:nvSpPr>
            <p:spPr>
              <a:xfrm>
                <a:off x="18986435" y="1264637"/>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7674D9"/>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sp>
          <p:nvSpPr>
            <p:cNvPr id="201" name="TextBox 200">
              <a:extLst>
                <a:ext uri="{FF2B5EF4-FFF2-40B4-BE49-F238E27FC236}">
                  <a16:creationId xmlns:a16="http://schemas.microsoft.com/office/drawing/2014/main" id="{85DE5995-E8BA-59D8-86FB-E64294435648}"/>
                </a:ext>
              </a:extLst>
            </p:cNvPr>
            <p:cNvSpPr txBox="1"/>
            <p:nvPr/>
          </p:nvSpPr>
          <p:spPr>
            <a:xfrm>
              <a:off x="8450518" y="6061832"/>
              <a:ext cx="3359251"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effectLst/>
                  <a:uLnTx/>
                  <a:uFillTx/>
                  <a:latin typeface="Arial" panose="020B0604020202020204" pitchFamily="34" charset="0"/>
                  <a:cs typeface="Arial" panose="020B0604020202020204" pitchFamily="34" charset="0"/>
                </a:rPr>
                <a:t>►</a:t>
              </a:r>
              <a:r>
                <a:rPr kumimoji="0" lang="en-GB" sz="1000" b="0" i="0" u="none" strike="noStrike" kern="0" cap="none" spc="0" normalizeH="0" baseline="0" dirty="0">
                  <a:ln>
                    <a:noFill/>
                  </a:ln>
                  <a:effectLst/>
                  <a:uLnTx/>
                  <a:uFillTx/>
                  <a:latin typeface="Arial" panose="020B0604020202020204" pitchFamily="34" charset="0"/>
                  <a:cs typeface="Arial" panose="020B0604020202020204" pitchFamily="34" charset="0"/>
                </a:rPr>
                <a:t> Ongoing treatment</a:t>
              </a:r>
              <a:endPar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endParaRPr>
            </a:p>
          </p:txBody>
        </p:sp>
        <p:sp>
          <p:nvSpPr>
            <p:cNvPr id="202" name="Freeform 1882">
              <a:extLst>
                <a:ext uri="{FF2B5EF4-FFF2-40B4-BE49-F238E27FC236}">
                  <a16:creationId xmlns:a16="http://schemas.microsoft.com/office/drawing/2014/main" id="{6989AD49-7AF9-B4DC-C642-A2BEB80982DC}"/>
                </a:ext>
              </a:extLst>
            </p:cNvPr>
            <p:cNvSpPr/>
            <p:nvPr/>
          </p:nvSpPr>
          <p:spPr>
            <a:xfrm>
              <a:off x="5596270" y="6120932"/>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6EE3F6"/>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0D3D7FF2-3887-6E59-9444-8632C044E6DE}"/>
                </a:ext>
              </a:extLst>
            </p:cNvPr>
            <p:cNvSpPr txBox="1"/>
            <p:nvPr/>
          </p:nvSpPr>
          <p:spPr>
            <a:xfrm>
              <a:off x="5656459" y="6042787"/>
              <a:ext cx="1197764" cy="24622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Prior surgery only</a:t>
              </a:r>
            </a:p>
          </p:txBody>
        </p:sp>
      </p:grpSp>
      <p:cxnSp>
        <p:nvCxnSpPr>
          <p:cNvPr id="22" name="Straight Connector 21">
            <a:extLst>
              <a:ext uri="{FF2B5EF4-FFF2-40B4-BE49-F238E27FC236}">
                <a16:creationId xmlns:a16="http://schemas.microsoft.com/office/drawing/2014/main" id="{066FC3A0-5D1E-5A4A-9252-FFDE21385C16}"/>
              </a:ext>
            </a:extLst>
          </p:cNvPr>
          <p:cNvCxnSpPr/>
          <p:nvPr/>
        </p:nvCxnSpPr>
        <p:spPr>
          <a:xfrm>
            <a:off x="1032349" y="2985625"/>
            <a:ext cx="1092708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CB3133FA-F3C2-6B79-C391-0237E3CC7E66}"/>
              </a:ext>
            </a:extLst>
          </p:cNvPr>
          <p:cNvSpPr/>
          <p:nvPr/>
        </p:nvSpPr>
        <p:spPr>
          <a:xfrm>
            <a:off x="956060" y="4138009"/>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25" name="Freeform 24">
            <a:extLst>
              <a:ext uri="{FF2B5EF4-FFF2-40B4-BE49-F238E27FC236}">
                <a16:creationId xmlns:a16="http://schemas.microsoft.com/office/drawing/2014/main" id="{A44E1487-698C-E965-8DFC-A29193091B9F}"/>
              </a:ext>
            </a:extLst>
          </p:cNvPr>
          <p:cNvSpPr/>
          <p:nvPr/>
        </p:nvSpPr>
        <p:spPr>
          <a:xfrm>
            <a:off x="956060" y="3939320"/>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26" name="Freeform 25">
            <a:extLst>
              <a:ext uri="{FF2B5EF4-FFF2-40B4-BE49-F238E27FC236}">
                <a16:creationId xmlns:a16="http://schemas.microsoft.com/office/drawing/2014/main" id="{9745328A-2328-2C03-ACB1-9C9C0868E4A8}"/>
              </a:ext>
            </a:extLst>
          </p:cNvPr>
          <p:cNvSpPr/>
          <p:nvPr/>
        </p:nvSpPr>
        <p:spPr>
          <a:xfrm>
            <a:off x="956060" y="3750673"/>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27" name="Freeform 26">
            <a:extLst>
              <a:ext uri="{FF2B5EF4-FFF2-40B4-BE49-F238E27FC236}">
                <a16:creationId xmlns:a16="http://schemas.microsoft.com/office/drawing/2014/main" id="{E64B22C4-36E6-14B0-1729-E9B29AE38BBC}"/>
              </a:ext>
            </a:extLst>
          </p:cNvPr>
          <p:cNvSpPr/>
          <p:nvPr/>
        </p:nvSpPr>
        <p:spPr>
          <a:xfrm>
            <a:off x="956060" y="3557376"/>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28" name="Freeform 27">
            <a:extLst>
              <a:ext uri="{FF2B5EF4-FFF2-40B4-BE49-F238E27FC236}">
                <a16:creationId xmlns:a16="http://schemas.microsoft.com/office/drawing/2014/main" id="{D03F4230-F8D5-2D75-CDA5-A00A17994353}"/>
              </a:ext>
            </a:extLst>
          </p:cNvPr>
          <p:cNvSpPr/>
          <p:nvPr/>
        </p:nvSpPr>
        <p:spPr>
          <a:xfrm>
            <a:off x="956060" y="3366404"/>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29" name="Freeform 28">
            <a:extLst>
              <a:ext uri="{FF2B5EF4-FFF2-40B4-BE49-F238E27FC236}">
                <a16:creationId xmlns:a16="http://schemas.microsoft.com/office/drawing/2014/main" id="{4DAE74FF-0E65-1598-C081-0AE60C5A9075}"/>
              </a:ext>
            </a:extLst>
          </p:cNvPr>
          <p:cNvSpPr/>
          <p:nvPr/>
        </p:nvSpPr>
        <p:spPr>
          <a:xfrm>
            <a:off x="956060" y="3175432"/>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30" name="Freeform 29">
            <a:extLst>
              <a:ext uri="{FF2B5EF4-FFF2-40B4-BE49-F238E27FC236}">
                <a16:creationId xmlns:a16="http://schemas.microsoft.com/office/drawing/2014/main" id="{6410E500-3599-9698-C69D-A0109CAD1EE4}"/>
              </a:ext>
            </a:extLst>
          </p:cNvPr>
          <p:cNvSpPr/>
          <p:nvPr/>
        </p:nvSpPr>
        <p:spPr>
          <a:xfrm>
            <a:off x="956060" y="2986009"/>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31" name="Freeform 30">
            <a:extLst>
              <a:ext uri="{FF2B5EF4-FFF2-40B4-BE49-F238E27FC236}">
                <a16:creationId xmlns:a16="http://schemas.microsoft.com/office/drawing/2014/main" id="{6EC820D4-EDBB-406A-1572-C486FBD2FD8B}"/>
              </a:ext>
            </a:extLst>
          </p:cNvPr>
          <p:cNvSpPr/>
          <p:nvPr/>
        </p:nvSpPr>
        <p:spPr>
          <a:xfrm>
            <a:off x="956060" y="2795812"/>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32" name="Freeform 31">
            <a:extLst>
              <a:ext uri="{FF2B5EF4-FFF2-40B4-BE49-F238E27FC236}">
                <a16:creationId xmlns:a16="http://schemas.microsoft.com/office/drawing/2014/main" id="{5F4054B6-0364-72C7-CD7C-8B39D6F849FE}"/>
              </a:ext>
            </a:extLst>
          </p:cNvPr>
          <p:cNvSpPr/>
          <p:nvPr/>
        </p:nvSpPr>
        <p:spPr>
          <a:xfrm>
            <a:off x="956060" y="2604065"/>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33" name="Freeform 32">
            <a:extLst>
              <a:ext uri="{FF2B5EF4-FFF2-40B4-BE49-F238E27FC236}">
                <a16:creationId xmlns:a16="http://schemas.microsoft.com/office/drawing/2014/main" id="{66656C5C-12D8-FF14-FBD7-9D8F34868314}"/>
              </a:ext>
            </a:extLst>
          </p:cNvPr>
          <p:cNvSpPr/>
          <p:nvPr/>
        </p:nvSpPr>
        <p:spPr>
          <a:xfrm>
            <a:off x="956060" y="2413093"/>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34" name="Freeform 33">
            <a:extLst>
              <a:ext uri="{FF2B5EF4-FFF2-40B4-BE49-F238E27FC236}">
                <a16:creationId xmlns:a16="http://schemas.microsoft.com/office/drawing/2014/main" id="{423B8EC7-6DD6-72F4-74AF-EF82ACD1FAA4}"/>
              </a:ext>
            </a:extLst>
          </p:cNvPr>
          <p:cNvSpPr/>
          <p:nvPr/>
        </p:nvSpPr>
        <p:spPr>
          <a:xfrm>
            <a:off x="956060" y="2224445"/>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35" name="Freeform 34">
            <a:extLst>
              <a:ext uri="{FF2B5EF4-FFF2-40B4-BE49-F238E27FC236}">
                <a16:creationId xmlns:a16="http://schemas.microsoft.com/office/drawing/2014/main" id="{91C025CA-CC28-91B5-8A16-E71BB1968F32}"/>
              </a:ext>
            </a:extLst>
          </p:cNvPr>
          <p:cNvSpPr/>
          <p:nvPr/>
        </p:nvSpPr>
        <p:spPr>
          <a:xfrm>
            <a:off x="956060" y="2032698"/>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36" name="Freeform 35">
            <a:extLst>
              <a:ext uri="{FF2B5EF4-FFF2-40B4-BE49-F238E27FC236}">
                <a16:creationId xmlns:a16="http://schemas.microsoft.com/office/drawing/2014/main" id="{CAA07319-FAD8-73BD-2C2A-2A08EF6786AB}"/>
              </a:ext>
            </a:extLst>
          </p:cNvPr>
          <p:cNvSpPr/>
          <p:nvPr/>
        </p:nvSpPr>
        <p:spPr>
          <a:xfrm>
            <a:off x="956060" y="1840176"/>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37" name="Freeform 36">
            <a:extLst>
              <a:ext uri="{FF2B5EF4-FFF2-40B4-BE49-F238E27FC236}">
                <a16:creationId xmlns:a16="http://schemas.microsoft.com/office/drawing/2014/main" id="{46355EAB-67DA-32C5-6665-537E0F0876DF}"/>
              </a:ext>
            </a:extLst>
          </p:cNvPr>
          <p:cNvSpPr/>
          <p:nvPr/>
        </p:nvSpPr>
        <p:spPr>
          <a:xfrm>
            <a:off x="956060" y="1650754"/>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38" name="Freeform 37">
            <a:extLst>
              <a:ext uri="{FF2B5EF4-FFF2-40B4-BE49-F238E27FC236}">
                <a16:creationId xmlns:a16="http://schemas.microsoft.com/office/drawing/2014/main" id="{859EDB80-FB82-E8A1-C3E9-4CE0D06171C0}"/>
              </a:ext>
            </a:extLst>
          </p:cNvPr>
          <p:cNvSpPr/>
          <p:nvPr/>
        </p:nvSpPr>
        <p:spPr>
          <a:xfrm>
            <a:off x="956060" y="1459782"/>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39" name="Freeform 38">
            <a:extLst>
              <a:ext uri="{FF2B5EF4-FFF2-40B4-BE49-F238E27FC236}">
                <a16:creationId xmlns:a16="http://schemas.microsoft.com/office/drawing/2014/main" id="{4F21E8C3-DB01-7312-7451-35C9CC12ECD6}"/>
              </a:ext>
            </a:extLst>
          </p:cNvPr>
          <p:cNvSpPr/>
          <p:nvPr/>
        </p:nvSpPr>
        <p:spPr>
          <a:xfrm>
            <a:off x="956060" y="1269584"/>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40" name="Freeform 39">
            <a:extLst>
              <a:ext uri="{FF2B5EF4-FFF2-40B4-BE49-F238E27FC236}">
                <a16:creationId xmlns:a16="http://schemas.microsoft.com/office/drawing/2014/main" id="{F1C4C7FE-C282-18C0-D2A3-5E65FCAE11DE}"/>
              </a:ext>
            </a:extLst>
          </p:cNvPr>
          <p:cNvSpPr/>
          <p:nvPr/>
        </p:nvSpPr>
        <p:spPr>
          <a:xfrm>
            <a:off x="956060" y="1080162"/>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41" name="Freeform 40">
            <a:extLst>
              <a:ext uri="{FF2B5EF4-FFF2-40B4-BE49-F238E27FC236}">
                <a16:creationId xmlns:a16="http://schemas.microsoft.com/office/drawing/2014/main" id="{2224B186-4C57-7C57-9C93-3F8157AF06B3}"/>
              </a:ext>
            </a:extLst>
          </p:cNvPr>
          <p:cNvSpPr/>
          <p:nvPr/>
        </p:nvSpPr>
        <p:spPr>
          <a:xfrm>
            <a:off x="956060" y="886865"/>
            <a:ext cx="85964" cy="11071"/>
          </a:xfrm>
          <a:custGeom>
            <a:avLst/>
            <a:gdLst>
              <a:gd name="connsiteX0" fmla="*/ 85965 w 85964"/>
              <a:gd name="connsiteY0" fmla="*/ 0 h 12684"/>
              <a:gd name="connsiteX1" fmla="*/ 0 w 85964"/>
              <a:gd name="connsiteY1" fmla="*/ 0 h 12684"/>
            </a:gdLst>
            <a:ahLst/>
            <a:cxnLst>
              <a:cxn ang="0">
                <a:pos x="connsiteX0" y="connsiteY0"/>
              </a:cxn>
              <a:cxn ang="0">
                <a:pos x="connsiteX1" y="connsiteY1"/>
              </a:cxn>
            </a:cxnLst>
            <a:rect l="l" t="t" r="r" b="b"/>
            <a:pathLst>
              <a:path w="85964" h="12684">
                <a:moveTo>
                  <a:pt x="85965" y="0"/>
                </a:moveTo>
                <a:lnTo>
                  <a:pt x="0"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9369E7B-118B-45DB-4DFF-3758B36F82CF}"/>
              </a:ext>
            </a:extLst>
          </p:cNvPr>
          <p:cNvSpPr txBox="1"/>
          <p:nvPr/>
        </p:nvSpPr>
        <p:spPr>
          <a:xfrm>
            <a:off x="581223" y="4007357"/>
            <a:ext cx="444352"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−90</a:t>
            </a:r>
          </a:p>
        </p:txBody>
      </p:sp>
      <p:sp>
        <p:nvSpPr>
          <p:cNvPr id="43" name="TextBox 42">
            <a:extLst>
              <a:ext uri="{FF2B5EF4-FFF2-40B4-BE49-F238E27FC236}">
                <a16:creationId xmlns:a16="http://schemas.microsoft.com/office/drawing/2014/main" id="{DCC780A7-9701-20AE-48B7-FC5A96EFCE5C}"/>
              </a:ext>
            </a:extLst>
          </p:cNvPr>
          <p:cNvSpPr txBox="1"/>
          <p:nvPr/>
        </p:nvSpPr>
        <p:spPr>
          <a:xfrm>
            <a:off x="581223" y="3817160"/>
            <a:ext cx="444352"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−80</a:t>
            </a:r>
          </a:p>
        </p:txBody>
      </p:sp>
      <p:sp>
        <p:nvSpPr>
          <p:cNvPr id="44" name="TextBox 43">
            <a:extLst>
              <a:ext uri="{FF2B5EF4-FFF2-40B4-BE49-F238E27FC236}">
                <a16:creationId xmlns:a16="http://schemas.microsoft.com/office/drawing/2014/main" id="{A1A344D4-18E4-92B4-B024-8527A5F58B3E}"/>
              </a:ext>
            </a:extLst>
          </p:cNvPr>
          <p:cNvSpPr txBox="1"/>
          <p:nvPr/>
        </p:nvSpPr>
        <p:spPr>
          <a:xfrm>
            <a:off x="581223" y="3628513"/>
            <a:ext cx="444352"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−70</a:t>
            </a:r>
          </a:p>
        </p:txBody>
      </p:sp>
      <p:sp>
        <p:nvSpPr>
          <p:cNvPr id="45" name="TextBox 44">
            <a:extLst>
              <a:ext uri="{FF2B5EF4-FFF2-40B4-BE49-F238E27FC236}">
                <a16:creationId xmlns:a16="http://schemas.microsoft.com/office/drawing/2014/main" id="{4E90A15A-8C3D-5F22-35F8-4A29ABD16008}"/>
              </a:ext>
            </a:extLst>
          </p:cNvPr>
          <p:cNvSpPr txBox="1"/>
          <p:nvPr/>
        </p:nvSpPr>
        <p:spPr>
          <a:xfrm>
            <a:off x="581223" y="3435215"/>
            <a:ext cx="444352"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−60</a:t>
            </a:r>
          </a:p>
        </p:txBody>
      </p:sp>
      <p:sp>
        <p:nvSpPr>
          <p:cNvPr id="46" name="TextBox 45">
            <a:extLst>
              <a:ext uri="{FF2B5EF4-FFF2-40B4-BE49-F238E27FC236}">
                <a16:creationId xmlns:a16="http://schemas.microsoft.com/office/drawing/2014/main" id="{84134E11-F40A-260C-DD6B-DD807FC5F692}"/>
              </a:ext>
            </a:extLst>
          </p:cNvPr>
          <p:cNvSpPr txBox="1"/>
          <p:nvPr/>
        </p:nvSpPr>
        <p:spPr>
          <a:xfrm>
            <a:off x="581223" y="3244242"/>
            <a:ext cx="444352"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−50</a:t>
            </a:r>
          </a:p>
        </p:txBody>
      </p:sp>
      <p:sp>
        <p:nvSpPr>
          <p:cNvPr id="47" name="TextBox 46">
            <a:extLst>
              <a:ext uri="{FF2B5EF4-FFF2-40B4-BE49-F238E27FC236}">
                <a16:creationId xmlns:a16="http://schemas.microsoft.com/office/drawing/2014/main" id="{0DA22992-2157-F56F-605B-2D341A5A2734}"/>
              </a:ext>
            </a:extLst>
          </p:cNvPr>
          <p:cNvSpPr txBox="1"/>
          <p:nvPr/>
        </p:nvSpPr>
        <p:spPr>
          <a:xfrm>
            <a:off x="581223" y="3053270"/>
            <a:ext cx="444352"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−40</a:t>
            </a:r>
          </a:p>
        </p:txBody>
      </p:sp>
      <p:sp>
        <p:nvSpPr>
          <p:cNvPr id="48" name="TextBox 47">
            <a:extLst>
              <a:ext uri="{FF2B5EF4-FFF2-40B4-BE49-F238E27FC236}">
                <a16:creationId xmlns:a16="http://schemas.microsoft.com/office/drawing/2014/main" id="{B5BC2DF3-CC00-E2AF-5CB9-C1B23B5C5CE4}"/>
              </a:ext>
            </a:extLst>
          </p:cNvPr>
          <p:cNvSpPr txBox="1"/>
          <p:nvPr/>
        </p:nvSpPr>
        <p:spPr>
          <a:xfrm>
            <a:off x="581223" y="2863848"/>
            <a:ext cx="444352"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−30</a:t>
            </a:r>
          </a:p>
        </p:txBody>
      </p:sp>
      <p:sp>
        <p:nvSpPr>
          <p:cNvPr id="49" name="TextBox 48">
            <a:extLst>
              <a:ext uri="{FF2B5EF4-FFF2-40B4-BE49-F238E27FC236}">
                <a16:creationId xmlns:a16="http://schemas.microsoft.com/office/drawing/2014/main" id="{2634B5DF-7D05-4295-6834-6D84F1766012}"/>
              </a:ext>
            </a:extLst>
          </p:cNvPr>
          <p:cNvSpPr txBox="1"/>
          <p:nvPr/>
        </p:nvSpPr>
        <p:spPr>
          <a:xfrm>
            <a:off x="581223" y="2673651"/>
            <a:ext cx="444352"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−20</a:t>
            </a:r>
          </a:p>
        </p:txBody>
      </p:sp>
      <p:sp>
        <p:nvSpPr>
          <p:cNvPr id="50" name="TextBox 49">
            <a:extLst>
              <a:ext uri="{FF2B5EF4-FFF2-40B4-BE49-F238E27FC236}">
                <a16:creationId xmlns:a16="http://schemas.microsoft.com/office/drawing/2014/main" id="{73C882CA-0938-AD72-41C3-475699671F17}"/>
              </a:ext>
            </a:extLst>
          </p:cNvPr>
          <p:cNvSpPr txBox="1"/>
          <p:nvPr/>
        </p:nvSpPr>
        <p:spPr>
          <a:xfrm>
            <a:off x="581223" y="2481904"/>
            <a:ext cx="444352"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−10</a:t>
            </a:r>
          </a:p>
        </p:txBody>
      </p:sp>
      <p:sp>
        <p:nvSpPr>
          <p:cNvPr id="51" name="TextBox 50">
            <a:extLst>
              <a:ext uri="{FF2B5EF4-FFF2-40B4-BE49-F238E27FC236}">
                <a16:creationId xmlns:a16="http://schemas.microsoft.com/office/drawing/2014/main" id="{8832AC4B-6A47-DE6A-D545-4C6CC352C244}"/>
              </a:ext>
            </a:extLst>
          </p:cNvPr>
          <p:cNvSpPr txBox="1"/>
          <p:nvPr/>
        </p:nvSpPr>
        <p:spPr>
          <a:xfrm>
            <a:off x="755562" y="2290931"/>
            <a:ext cx="269625"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0</a:t>
            </a:r>
          </a:p>
        </p:txBody>
      </p:sp>
      <p:sp>
        <p:nvSpPr>
          <p:cNvPr id="52" name="TextBox 51">
            <a:extLst>
              <a:ext uri="{FF2B5EF4-FFF2-40B4-BE49-F238E27FC236}">
                <a16:creationId xmlns:a16="http://schemas.microsoft.com/office/drawing/2014/main" id="{56A00A9A-522A-34CA-6815-5FB4AE731202}"/>
              </a:ext>
            </a:extLst>
          </p:cNvPr>
          <p:cNvSpPr txBox="1"/>
          <p:nvPr/>
        </p:nvSpPr>
        <p:spPr>
          <a:xfrm>
            <a:off x="670756" y="2102284"/>
            <a:ext cx="354584"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10</a:t>
            </a:r>
          </a:p>
        </p:txBody>
      </p:sp>
      <p:sp>
        <p:nvSpPr>
          <p:cNvPr id="53" name="TextBox 52">
            <a:extLst>
              <a:ext uri="{FF2B5EF4-FFF2-40B4-BE49-F238E27FC236}">
                <a16:creationId xmlns:a16="http://schemas.microsoft.com/office/drawing/2014/main" id="{60B87C33-5F05-3A21-510B-BBE664EECE4C}"/>
              </a:ext>
            </a:extLst>
          </p:cNvPr>
          <p:cNvSpPr txBox="1"/>
          <p:nvPr/>
        </p:nvSpPr>
        <p:spPr>
          <a:xfrm>
            <a:off x="670756" y="1910537"/>
            <a:ext cx="354584"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20</a:t>
            </a:r>
          </a:p>
        </p:txBody>
      </p:sp>
      <p:sp>
        <p:nvSpPr>
          <p:cNvPr id="54" name="TextBox 53">
            <a:extLst>
              <a:ext uri="{FF2B5EF4-FFF2-40B4-BE49-F238E27FC236}">
                <a16:creationId xmlns:a16="http://schemas.microsoft.com/office/drawing/2014/main" id="{A8E76938-13C7-480F-1FDF-2BD62B64ADA6}"/>
              </a:ext>
            </a:extLst>
          </p:cNvPr>
          <p:cNvSpPr txBox="1"/>
          <p:nvPr/>
        </p:nvSpPr>
        <p:spPr>
          <a:xfrm>
            <a:off x="670756" y="1718015"/>
            <a:ext cx="354584"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30</a:t>
            </a:r>
          </a:p>
        </p:txBody>
      </p:sp>
      <p:sp>
        <p:nvSpPr>
          <p:cNvPr id="55" name="TextBox 54">
            <a:extLst>
              <a:ext uri="{FF2B5EF4-FFF2-40B4-BE49-F238E27FC236}">
                <a16:creationId xmlns:a16="http://schemas.microsoft.com/office/drawing/2014/main" id="{F989CADE-D493-B66E-572C-7330D807D539}"/>
              </a:ext>
            </a:extLst>
          </p:cNvPr>
          <p:cNvSpPr txBox="1"/>
          <p:nvPr/>
        </p:nvSpPr>
        <p:spPr>
          <a:xfrm>
            <a:off x="670756" y="1528592"/>
            <a:ext cx="354584"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40</a:t>
            </a:r>
          </a:p>
        </p:txBody>
      </p:sp>
      <p:sp>
        <p:nvSpPr>
          <p:cNvPr id="56" name="TextBox 55">
            <a:extLst>
              <a:ext uri="{FF2B5EF4-FFF2-40B4-BE49-F238E27FC236}">
                <a16:creationId xmlns:a16="http://schemas.microsoft.com/office/drawing/2014/main" id="{9274DF38-63AC-0250-A626-FF745C3BD6BB}"/>
              </a:ext>
            </a:extLst>
          </p:cNvPr>
          <p:cNvSpPr txBox="1"/>
          <p:nvPr/>
        </p:nvSpPr>
        <p:spPr>
          <a:xfrm>
            <a:off x="670756" y="1337620"/>
            <a:ext cx="354584"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50</a:t>
            </a:r>
          </a:p>
        </p:txBody>
      </p:sp>
      <p:sp>
        <p:nvSpPr>
          <p:cNvPr id="57" name="TextBox 56">
            <a:extLst>
              <a:ext uri="{FF2B5EF4-FFF2-40B4-BE49-F238E27FC236}">
                <a16:creationId xmlns:a16="http://schemas.microsoft.com/office/drawing/2014/main" id="{66D5B8D8-650C-9AA6-FE3C-64C1FC451721}"/>
              </a:ext>
            </a:extLst>
          </p:cNvPr>
          <p:cNvSpPr txBox="1"/>
          <p:nvPr/>
        </p:nvSpPr>
        <p:spPr>
          <a:xfrm>
            <a:off x="670756" y="1147423"/>
            <a:ext cx="354584"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60</a:t>
            </a:r>
          </a:p>
        </p:txBody>
      </p:sp>
      <p:sp>
        <p:nvSpPr>
          <p:cNvPr id="58" name="TextBox 57">
            <a:extLst>
              <a:ext uri="{FF2B5EF4-FFF2-40B4-BE49-F238E27FC236}">
                <a16:creationId xmlns:a16="http://schemas.microsoft.com/office/drawing/2014/main" id="{172FC101-92A8-FC04-D62F-AF420F671CEA}"/>
              </a:ext>
            </a:extLst>
          </p:cNvPr>
          <p:cNvSpPr txBox="1"/>
          <p:nvPr/>
        </p:nvSpPr>
        <p:spPr>
          <a:xfrm>
            <a:off x="670756" y="958111"/>
            <a:ext cx="354584"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70</a:t>
            </a:r>
          </a:p>
        </p:txBody>
      </p:sp>
      <p:sp>
        <p:nvSpPr>
          <p:cNvPr id="59" name="TextBox 58">
            <a:extLst>
              <a:ext uri="{FF2B5EF4-FFF2-40B4-BE49-F238E27FC236}">
                <a16:creationId xmlns:a16="http://schemas.microsoft.com/office/drawing/2014/main" id="{EEB1DE71-83B8-FC80-828D-98FA70FB3DAC}"/>
              </a:ext>
            </a:extLst>
          </p:cNvPr>
          <p:cNvSpPr txBox="1"/>
          <p:nvPr/>
        </p:nvSpPr>
        <p:spPr>
          <a:xfrm>
            <a:off x="670756" y="764704"/>
            <a:ext cx="354584" cy="276999"/>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effectLst/>
                <a:uLnTx/>
                <a:uFillTx/>
                <a:latin typeface="Arial" panose="020B0604020202020204" pitchFamily="34" charset="0"/>
                <a:cs typeface="Arial" panose="020B0604020202020204" pitchFamily="34" charset="0"/>
                <a:sym typeface="TrebuchetMS"/>
                <a:rtl val="0"/>
              </a:rPr>
              <a:t>80</a:t>
            </a:r>
          </a:p>
        </p:txBody>
      </p:sp>
      <p:sp>
        <p:nvSpPr>
          <p:cNvPr id="60" name="Freeform 59">
            <a:extLst>
              <a:ext uri="{FF2B5EF4-FFF2-40B4-BE49-F238E27FC236}">
                <a16:creationId xmlns:a16="http://schemas.microsoft.com/office/drawing/2014/main" id="{6B80AEBF-8F1D-AE08-762C-4296F37C42F9}"/>
              </a:ext>
            </a:extLst>
          </p:cNvPr>
          <p:cNvSpPr/>
          <p:nvPr/>
        </p:nvSpPr>
        <p:spPr>
          <a:xfrm>
            <a:off x="1471807" y="1627889"/>
            <a:ext cx="73152" cy="786584"/>
          </a:xfrm>
          <a:custGeom>
            <a:avLst/>
            <a:gdLst>
              <a:gd name="connsiteX0" fmla="*/ 0 w 84060"/>
              <a:gd name="connsiteY0" fmla="*/ 0 h 901219"/>
              <a:gd name="connsiteX1" fmla="*/ 84060 w 84060"/>
              <a:gd name="connsiteY1" fmla="*/ 0 h 901219"/>
              <a:gd name="connsiteX2" fmla="*/ 84060 w 84060"/>
              <a:gd name="connsiteY2" fmla="*/ 901220 h 901219"/>
              <a:gd name="connsiteX3" fmla="*/ 0 w 84060"/>
              <a:gd name="connsiteY3" fmla="*/ 901220 h 901219"/>
            </a:gdLst>
            <a:ahLst/>
            <a:cxnLst>
              <a:cxn ang="0">
                <a:pos x="connsiteX0" y="connsiteY0"/>
              </a:cxn>
              <a:cxn ang="0">
                <a:pos x="connsiteX1" y="connsiteY1"/>
              </a:cxn>
              <a:cxn ang="0">
                <a:pos x="connsiteX2" y="connsiteY2"/>
              </a:cxn>
              <a:cxn ang="0">
                <a:pos x="connsiteX3" y="connsiteY3"/>
              </a:cxn>
            </a:cxnLst>
            <a:rect l="l" t="t" r="r" b="b"/>
            <a:pathLst>
              <a:path w="84060" h="901219">
                <a:moveTo>
                  <a:pt x="0" y="0"/>
                </a:moveTo>
                <a:lnTo>
                  <a:pt x="84060" y="0"/>
                </a:lnTo>
                <a:lnTo>
                  <a:pt x="84060" y="901220"/>
                </a:lnTo>
                <a:lnTo>
                  <a:pt x="0" y="901220"/>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61" name="Freeform 60">
            <a:extLst>
              <a:ext uri="{FF2B5EF4-FFF2-40B4-BE49-F238E27FC236}">
                <a16:creationId xmlns:a16="http://schemas.microsoft.com/office/drawing/2014/main" id="{F4EF875E-613C-F08F-0AC1-833F6E356F76}"/>
              </a:ext>
            </a:extLst>
          </p:cNvPr>
          <p:cNvSpPr/>
          <p:nvPr/>
        </p:nvSpPr>
        <p:spPr>
          <a:xfrm>
            <a:off x="5212407" y="2417698"/>
            <a:ext cx="73152" cy="23943"/>
          </a:xfrm>
          <a:custGeom>
            <a:avLst/>
            <a:gdLst>
              <a:gd name="connsiteX0" fmla="*/ 0 w 84060"/>
              <a:gd name="connsiteY0" fmla="*/ 0 h 73061"/>
              <a:gd name="connsiteX1" fmla="*/ 84060 w 84060"/>
              <a:gd name="connsiteY1" fmla="*/ 0 h 73061"/>
              <a:gd name="connsiteX2" fmla="*/ 84060 w 84060"/>
              <a:gd name="connsiteY2" fmla="*/ 73062 h 73061"/>
              <a:gd name="connsiteX3" fmla="*/ 0 w 84060"/>
              <a:gd name="connsiteY3" fmla="*/ 73062 h 73061"/>
            </a:gdLst>
            <a:ahLst/>
            <a:cxnLst>
              <a:cxn ang="0">
                <a:pos x="connsiteX0" y="connsiteY0"/>
              </a:cxn>
              <a:cxn ang="0">
                <a:pos x="connsiteX1" y="connsiteY1"/>
              </a:cxn>
              <a:cxn ang="0">
                <a:pos x="connsiteX2" y="connsiteY2"/>
              </a:cxn>
              <a:cxn ang="0">
                <a:pos x="connsiteX3" y="connsiteY3"/>
              </a:cxn>
            </a:cxnLst>
            <a:rect l="l" t="t" r="r" b="b"/>
            <a:pathLst>
              <a:path w="84060" h="73061">
                <a:moveTo>
                  <a:pt x="0" y="0"/>
                </a:moveTo>
                <a:lnTo>
                  <a:pt x="84060" y="0"/>
                </a:lnTo>
                <a:lnTo>
                  <a:pt x="84060" y="73062"/>
                </a:lnTo>
                <a:lnTo>
                  <a:pt x="0" y="73062"/>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62" name="Freeform 61">
            <a:extLst>
              <a:ext uri="{FF2B5EF4-FFF2-40B4-BE49-F238E27FC236}">
                <a16:creationId xmlns:a16="http://schemas.microsoft.com/office/drawing/2014/main" id="{6B01264D-B0D5-9045-D754-CE6605F834ED}"/>
              </a:ext>
            </a:extLst>
          </p:cNvPr>
          <p:cNvSpPr/>
          <p:nvPr/>
        </p:nvSpPr>
        <p:spPr>
          <a:xfrm>
            <a:off x="2126412" y="2011052"/>
            <a:ext cx="73152" cy="403421"/>
          </a:xfrm>
          <a:custGeom>
            <a:avLst/>
            <a:gdLst>
              <a:gd name="connsiteX0" fmla="*/ 0 w 84060"/>
              <a:gd name="connsiteY0" fmla="*/ 0 h 462215"/>
              <a:gd name="connsiteX1" fmla="*/ 84060 w 84060"/>
              <a:gd name="connsiteY1" fmla="*/ 0 h 462215"/>
              <a:gd name="connsiteX2" fmla="*/ 84060 w 84060"/>
              <a:gd name="connsiteY2" fmla="*/ 462216 h 462215"/>
              <a:gd name="connsiteX3" fmla="*/ 0 w 84060"/>
              <a:gd name="connsiteY3" fmla="*/ 462216 h 462215"/>
            </a:gdLst>
            <a:ahLst/>
            <a:cxnLst>
              <a:cxn ang="0">
                <a:pos x="connsiteX0" y="connsiteY0"/>
              </a:cxn>
              <a:cxn ang="0">
                <a:pos x="connsiteX1" y="connsiteY1"/>
              </a:cxn>
              <a:cxn ang="0">
                <a:pos x="connsiteX2" y="connsiteY2"/>
              </a:cxn>
              <a:cxn ang="0">
                <a:pos x="connsiteX3" y="connsiteY3"/>
              </a:cxn>
            </a:cxnLst>
            <a:rect l="l" t="t" r="r" b="b"/>
            <a:pathLst>
              <a:path w="84060" h="462215">
                <a:moveTo>
                  <a:pt x="0" y="0"/>
                </a:moveTo>
                <a:lnTo>
                  <a:pt x="84060" y="0"/>
                </a:lnTo>
                <a:lnTo>
                  <a:pt x="84060" y="462216"/>
                </a:lnTo>
                <a:lnTo>
                  <a:pt x="0" y="462216"/>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63" name="Freeform 62">
            <a:extLst>
              <a:ext uri="{FF2B5EF4-FFF2-40B4-BE49-F238E27FC236}">
                <a16:creationId xmlns:a16="http://schemas.microsoft.com/office/drawing/2014/main" id="{C5B05CA6-FD18-E34B-4439-42335EDD106A}"/>
              </a:ext>
            </a:extLst>
          </p:cNvPr>
          <p:cNvSpPr/>
          <p:nvPr/>
        </p:nvSpPr>
        <p:spPr>
          <a:xfrm>
            <a:off x="8298402" y="2417698"/>
            <a:ext cx="73152" cy="524966"/>
          </a:xfrm>
          <a:custGeom>
            <a:avLst/>
            <a:gdLst>
              <a:gd name="connsiteX0" fmla="*/ 0 w 84060"/>
              <a:gd name="connsiteY0" fmla="*/ 0 h 647153"/>
              <a:gd name="connsiteX1" fmla="*/ 84060 w 84060"/>
              <a:gd name="connsiteY1" fmla="*/ 0 h 647153"/>
              <a:gd name="connsiteX2" fmla="*/ 84060 w 84060"/>
              <a:gd name="connsiteY2" fmla="*/ 647153 h 647153"/>
              <a:gd name="connsiteX3" fmla="*/ 0 w 84060"/>
              <a:gd name="connsiteY3" fmla="*/ 647153 h 647153"/>
            </a:gdLst>
            <a:ahLst/>
            <a:cxnLst>
              <a:cxn ang="0">
                <a:pos x="connsiteX0" y="connsiteY0"/>
              </a:cxn>
              <a:cxn ang="0">
                <a:pos x="connsiteX1" y="connsiteY1"/>
              </a:cxn>
              <a:cxn ang="0">
                <a:pos x="connsiteX2" y="connsiteY2"/>
              </a:cxn>
              <a:cxn ang="0">
                <a:pos x="connsiteX3" y="connsiteY3"/>
              </a:cxn>
            </a:cxnLst>
            <a:rect l="l" t="t" r="r" b="b"/>
            <a:pathLst>
              <a:path w="84060" h="647153">
                <a:moveTo>
                  <a:pt x="0" y="0"/>
                </a:moveTo>
                <a:lnTo>
                  <a:pt x="84060" y="0"/>
                </a:lnTo>
                <a:lnTo>
                  <a:pt x="84060" y="647153"/>
                </a:lnTo>
                <a:lnTo>
                  <a:pt x="0" y="647153"/>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64" name="Freeform 63">
            <a:extLst>
              <a:ext uri="{FF2B5EF4-FFF2-40B4-BE49-F238E27FC236}">
                <a16:creationId xmlns:a16="http://schemas.microsoft.com/office/drawing/2014/main" id="{FA5EF1FC-FB06-E0E2-EE4B-BC8B50B4CBF1}"/>
              </a:ext>
            </a:extLst>
          </p:cNvPr>
          <p:cNvSpPr/>
          <p:nvPr/>
        </p:nvSpPr>
        <p:spPr>
          <a:xfrm>
            <a:off x="10168702" y="2417698"/>
            <a:ext cx="73152" cy="822031"/>
          </a:xfrm>
          <a:custGeom>
            <a:avLst/>
            <a:gdLst>
              <a:gd name="connsiteX0" fmla="*/ 0 w 84060"/>
              <a:gd name="connsiteY0" fmla="*/ 0 h 952844"/>
              <a:gd name="connsiteX1" fmla="*/ 84060 w 84060"/>
              <a:gd name="connsiteY1" fmla="*/ 0 h 952844"/>
              <a:gd name="connsiteX2" fmla="*/ 84060 w 84060"/>
              <a:gd name="connsiteY2" fmla="*/ 952845 h 952844"/>
              <a:gd name="connsiteX3" fmla="*/ 0 w 84060"/>
              <a:gd name="connsiteY3" fmla="*/ 952845 h 952844"/>
            </a:gdLst>
            <a:ahLst/>
            <a:cxnLst>
              <a:cxn ang="0">
                <a:pos x="connsiteX0" y="connsiteY0"/>
              </a:cxn>
              <a:cxn ang="0">
                <a:pos x="connsiteX1" y="connsiteY1"/>
              </a:cxn>
              <a:cxn ang="0">
                <a:pos x="connsiteX2" y="connsiteY2"/>
              </a:cxn>
              <a:cxn ang="0">
                <a:pos x="connsiteX3" y="connsiteY3"/>
              </a:cxn>
            </a:cxnLst>
            <a:rect l="l" t="t" r="r" b="b"/>
            <a:pathLst>
              <a:path w="84060" h="952844">
                <a:moveTo>
                  <a:pt x="0" y="0"/>
                </a:moveTo>
                <a:lnTo>
                  <a:pt x="84060" y="0"/>
                </a:lnTo>
                <a:lnTo>
                  <a:pt x="84060" y="952845"/>
                </a:lnTo>
                <a:lnTo>
                  <a:pt x="0" y="952845"/>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65" name="Freeform 64">
            <a:extLst>
              <a:ext uri="{FF2B5EF4-FFF2-40B4-BE49-F238E27FC236}">
                <a16:creationId xmlns:a16="http://schemas.microsoft.com/office/drawing/2014/main" id="{5905DEC9-FF8C-4A10-8DD3-341D0D5D0670}"/>
              </a:ext>
            </a:extLst>
          </p:cNvPr>
          <p:cNvSpPr/>
          <p:nvPr/>
        </p:nvSpPr>
        <p:spPr>
          <a:xfrm>
            <a:off x="3996712" y="2346387"/>
            <a:ext cx="73152" cy="68085"/>
          </a:xfrm>
          <a:custGeom>
            <a:avLst/>
            <a:gdLst>
              <a:gd name="connsiteX0" fmla="*/ 0 w 84060"/>
              <a:gd name="connsiteY0" fmla="*/ 0 h 69256"/>
              <a:gd name="connsiteX1" fmla="*/ 84060 w 84060"/>
              <a:gd name="connsiteY1" fmla="*/ 0 h 69256"/>
              <a:gd name="connsiteX2" fmla="*/ 84060 w 84060"/>
              <a:gd name="connsiteY2" fmla="*/ 69256 h 69256"/>
              <a:gd name="connsiteX3" fmla="*/ 0 w 84060"/>
              <a:gd name="connsiteY3" fmla="*/ 69256 h 69256"/>
            </a:gdLst>
            <a:ahLst/>
            <a:cxnLst>
              <a:cxn ang="0">
                <a:pos x="connsiteX0" y="connsiteY0"/>
              </a:cxn>
              <a:cxn ang="0">
                <a:pos x="connsiteX1" y="connsiteY1"/>
              </a:cxn>
              <a:cxn ang="0">
                <a:pos x="connsiteX2" y="connsiteY2"/>
              </a:cxn>
              <a:cxn ang="0">
                <a:pos x="connsiteX3" y="connsiteY3"/>
              </a:cxn>
            </a:cxnLst>
            <a:rect l="l" t="t" r="r" b="b"/>
            <a:pathLst>
              <a:path w="84060" h="69256">
                <a:moveTo>
                  <a:pt x="0" y="0"/>
                </a:moveTo>
                <a:lnTo>
                  <a:pt x="84060" y="0"/>
                </a:lnTo>
                <a:lnTo>
                  <a:pt x="84060" y="69256"/>
                </a:lnTo>
                <a:lnTo>
                  <a:pt x="0" y="69256"/>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66" name="Freeform 65">
            <a:extLst>
              <a:ext uri="{FF2B5EF4-FFF2-40B4-BE49-F238E27FC236}">
                <a16:creationId xmlns:a16="http://schemas.microsoft.com/office/drawing/2014/main" id="{E0E3C359-006B-A13D-9A5D-B960A8B10CFF}"/>
              </a:ext>
            </a:extLst>
          </p:cNvPr>
          <p:cNvSpPr/>
          <p:nvPr/>
        </p:nvSpPr>
        <p:spPr>
          <a:xfrm>
            <a:off x="8672462" y="2417698"/>
            <a:ext cx="73152" cy="582604"/>
          </a:xfrm>
          <a:custGeom>
            <a:avLst/>
            <a:gdLst>
              <a:gd name="connsiteX0" fmla="*/ 0 w 84060"/>
              <a:gd name="connsiteY0" fmla="*/ 0 h 682542"/>
              <a:gd name="connsiteX1" fmla="*/ 84060 w 84060"/>
              <a:gd name="connsiteY1" fmla="*/ 0 h 682542"/>
              <a:gd name="connsiteX2" fmla="*/ 84060 w 84060"/>
              <a:gd name="connsiteY2" fmla="*/ 682542 h 682542"/>
              <a:gd name="connsiteX3" fmla="*/ 0 w 84060"/>
              <a:gd name="connsiteY3" fmla="*/ 682542 h 682542"/>
            </a:gdLst>
            <a:ahLst/>
            <a:cxnLst>
              <a:cxn ang="0">
                <a:pos x="connsiteX0" y="connsiteY0"/>
              </a:cxn>
              <a:cxn ang="0">
                <a:pos x="connsiteX1" y="connsiteY1"/>
              </a:cxn>
              <a:cxn ang="0">
                <a:pos x="connsiteX2" y="connsiteY2"/>
              </a:cxn>
              <a:cxn ang="0">
                <a:pos x="connsiteX3" y="connsiteY3"/>
              </a:cxn>
            </a:cxnLst>
            <a:rect l="l" t="t" r="r" b="b"/>
            <a:pathLst>
              <a:path w="84060" h="682542">
                <a:moveTo>
                  <a:pt x="0" y="0"/>
                </a:moveTo>
                <a:lnTo>
                  <a:pt x="84060" y="0"/>
                </a:lnTo>
                <a:lnTo>
                  <a:pt x="84060" y="682542"/>
                </a:lnTo>
                <a:lnTo>
                  <a:pt x="0" y="682542"/>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67" name="Freeform 66">
            <a:extLst>
              <a:ext uri="{FF2B5EF4-FFF2-40B4-BE49-F238E27FC236}">
                <a16:creationId xmlns:a16="http://schemas.microsoft.com/office/drawing/2014/main" id="{5CDC4256-A28B-7F78-10CA-733BF27AAE72}"/>
              </a:ext>
            </a:extLst>
          </p:cNvPr>
          <p:cNvSpPr/>
          <p:nvPr/>
        </p:nvSpPr>
        <p:spPr>
          <a:xfrm>
            <a:off x="9420582" y="2417698"/>
            <a:ext cx="73152" cy="694337"/>
          </a:xfrm>
          <a:custGeom>
            <a:avLst/>
            <a:gdLst>
              <a:gd name="connsiteX0" fmla="*/ 0 w 84060"/>
              <a:gd name="connsiteY0" fmla="*/ 0 h 840461"/>
              <a:gd name="connsiteX1" fmla="*/ 84060 w 84060"/>
              <a:gd name="connsiteY1" fmla="*/ 0 h 840461"/>
              <a:gd name="connsiteX2" fmla="*/ 84060 w 84060"/>
              <a:gd name="connsiteY2" fmla="*/ 840462 h 840461"/>
              <a:gd name="connsiteX3" fmla="*/ 0 w 84060"/>
              <a:gd name="connsiteY3" fmla="*/ 840462 h 840461"/>
            </a:gdLst>
            <a:ahLst/>
            <a:cxnLst>
              <a:cxn ang="0">
                <a:pos x="connsiteX0" y="connsiteY0"/>
              </a:cxn>
              <a:cxn ang="0">
                <a:pos x="connsiteX1" y="connsiteY1"/>
              </a:cxn>
              <a:cxn ang="0">
                <a:pos x="connsiteX2" y="connsiteY2"/>
              </a:cxn>
              <a:cxn ang="0">
                <a:pos x="connsiteX3" y="connsiteY3"/>
              </a:cxn>
            </a:cxnLst>
            <a:rect l="l" t="t" r="r" b="b"/>
            <a:pathLst>
              <a:path w="84060" h="840461">
                <a:moveTo>
                  <a:pt x="0" y="0"/>
                </a:moveTo>
                <a:lnTo>
                  <a:pt x="84060" y="0"/>
                </a:lnTo>
                <a:lnTo>
                  <a:pt x="84060" y="840462"/>
                </a:lnTo>
                <a:lnTo>
                  <a:pt x="0" y="840462"/>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68" name="Freeform 67">
            <a:extLst>
              <a:ext uri="{FF2B5EF4-FFF2-40B4-BE49-F238E27FC236}">
                <a16:creationId xmlns:a16="http://schemas.microsoft.com/office/drawing/2014/main" id="{480BB543-666E-BFED-AB44-CEBE774ECE60}"/>
              </a:ext>
            </a:extLst>
          </p:cNvPr>
          <p:cNvSpPr/>
          <p:nvPr/>
        </p:nvSpPr>
        <p:spPr>
          <a:xfrm>
            <a:off x="10449247" y="2417698"/>
            <a:ext cx="73152" cy="826545"/>
          </a:xfrm>
          <a:custGeom>
            <a:avLst/>
            <a:gdLst>
              <a:gd name="connsiteX0" fmla="*/ 0 w 84060"/>
              <a:gd name="connsiteY0" fmla="*/ 0 h 971110"/>
              <a:gd name="connsiteX1" fmla="*/ 84060 w 84060"/>
              <a:gd name="connsiteY1" fmla="*/ 0 h 971110"/>
              <a:gd name="connsiteX2" fmla="*/ 84060 w 84060"/>
              <a:gd name="connsiteY2" fmla="*/ 971110 h 971110"/>
              <a:gd name="connsiteX3" fmla="*/ 0 w 84060"/>
              <a:gd name="connsiteY3" fmla="*/ 971110 h 971110"/>
            </a:gdLst>
            <a:ahLst/>
            <a:cxnLst>
              <a:cxn ang="0">
                <a:pos x="connsiteX0" y="connsiteY0"/>
              </a:cxn>
              <a:cxn ang="0">
                <a:pos x="connsiteX1" y="connsiteY1"/>
              </a:cxn>
              <a:cxn ang="0">
                <a:pos x="connsiteX2" y="connsiteY2"/>
              </a:cxn>
              <a:cxn ang="0">
                <a:pos x="connsiteX3" y="connsiteY3"/>
              </a:cxn>
            </a:cxnLst>
            <a:rect l="l" t="t" r="r" b="b"/>
            <a:pathLst>
              <a:path w="84060" h="971110">
                <a:moveTo>
                  <a:pt x="0" y="0"/>
                </a:moveTo>
                <a:lnTo>
                  <a:pt x="84060" y="0"/>
                </a:lnTo>
                <a:lnTo>
                  <a:pt x="84060" y="971110"/>
                </a:lnTo>
                <a:lnTo>
                  <a:pt x="0" y="971110"/>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69" name="Freeform 68">
            <a:extLst>
              <a:ext uri="{FF2B5EF4-FFF2-40B4-BE49-F238E27FC236}">
                <a16:creationId xmlns:a16="http://schemas.microsoft.com/office/drawing/2014/main" id="{97AC6609-7042-A010-C78D-63B894FB831F}"/>
              </a:ext>
            </a:extLst>
          </p:cNvPr>
          <p:cNvSpPr/>
          <p:nvPr/>
        </p:nvSpPr>
        <p:spPr>
          <a:xfrm>
            <a:off x="1658837" y="1841556"/>
            <a:ext cx="73152" cy="572916"/>
          </a:xfrm>
          <a:custGeom>
            <a:avLst/>
            <a:gdLst>
              <a:gd name="connsiteX0" fmla="*/ 0 w 84060"/>
              <a:gd name="connsiteY0" fmla="*/ 0 h 656412"/>
              <a:gd name="connsiteX1" fmla="*/ 84060 w 84060"/>
              <a:gd name="connsiteY1" fmla="*/ 0 h 656412"/>
              <a:gd name="connsiteX2" fmla="*/ 84060 w 84060"/>
              <a:gd name="connsiteY2" fmla="*/ 656413 h 656412"/>
              <a:gd name="connsiteX3" fmla="*/ 0 w 84060"/>
              <a:gd name="connsiteY3" fmla="*/ 656413 h 656412"/>
            </a:gdLst>
            <a:ahLst/>
            <a:cxnLst>
              <a:cxn ang="0">
                <a:pos x="connsiteX0" y="connsiteY0"/>
              </a:cxn>
              <a:cxn ang="0">
                <a:pos x="connsiteX1" y="connsiteY1"/>
              </a:cxn>
              <a:cxn ang="0">
                <a:pos x="connsiteX2" y="connsiteY2"/>
              </a:cxn>
              <a:cxn ang="0">
                <a:pos x="connsiteX3" y="connsiteY3"/>
              </a:cxn>
            </a:cxnLst>
            <a:rect l="l" t="t" r="r" b="b"/>
            <a:pathLst>
              <a:path w="84060" h="656412">
                <a:moveTo>
                  <a:pt x="0" y="0"/>
                </a:moveTo>
                <a:lnTo>
                  <a:pt x="84060" y="0"/>
                </a:lnTo>
                <a:lnTo>
                  <a:pt x="84060" y="656413"/>
                </a:lnTo>
                <a:lnTo>
                  <a:pt x="0" y="656413"/>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70" name="Freeform 69">
            <a:extLst>
              <a:ext uri="{FF2B5EF4-FFF2-40B4-BE49-F238E27FC236}">
                <a16:creationId xmlns:a16="http://schemas.microsoft.com/office/drawing/2014/main" id="{280223D5-365E-7615-27A0-378DBAE49FD7}"/>
              </a:ext>
            </a:extLst>
          </p:cNvPr>
          <p:cNvSpPr/>
          <p:nvPr/>
        </p:nvSpPr>
        <p:spPr>
          <a:xfrm>
            <a:off x="1845867" y="1934884"/>
            <a:ext cx="73152" cy="479589"/>
          </a:xfrm>
          <a:custGeom>
            <a:avLst/>
            <a:gdLst>
              <a:gd name="connsiteX0" fmla="*/ 0 w 84060"/>
              <a:gd name="connsiteY0" fmla="*/ 0 h 549483"/>
              <a:gd name="connsiteX1" fmla="*/ 84060 w 84060"/>
              <a:gd name="connsiteY1" fmla="*/ 0 h 549483"/>
              <a:gd name="connsiteX2" fmla="*/ 84060 w 84060"/>
              <a:gd name="connsiteY2" fmla="*/ 549484 h 549483"/>
              <a:gd name="connsiteX3" fmla="*/ 0 w 84060"/>
              <a:gd name="connsiteY3" fmla="*/ 549484 h 549483"/>
            </a:gdLst>
            <a:ahLst/>
            <a:cxnLst>
              <a:cxn ang="0">
                <a:pos x="connsiteX0" y="connsiteY0"/>
              </a:cxn>
              <a:cxn ang="0">
                <a:pos x="connsiteX1" y="connsiteY1"/>
              </a:cxn>
              <a:cxn ang="0">
                <a:pos x="connsiteX2" y="connsiteY2"/>
              </a:cxn>
              <a:cxn ang="0">
                <a:pos x="connsiteX3" y="connsiteY3"/>
              </a:cxn>
            </a:cxnLst>
            <a:rect l="l" t="t" r="r" b="b"/>
            <a:pathLst>
              <a:path w="84060" h="549483">
                <a:moveTo>
                  <a:pt x="0" y="0"/>
                </a:moveTo>
                <a:lnTo>
                  <a:pt x="84060" y="0"/>
                </a:lnTo>
                <a:lnTo>
                  <a:pt x="84060" y="549484"/>
                </a:lnTo>
                <a:lnTo>
                  <a:pt x="0" y="549484"/>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71" name="Freeform 70">
            <a:extLst>
              <a:ext uri="{FF2B5EF4-FFF2-40B4-BE49-F238E27FC236}">
                <a16:creationId xmlns:a16="http://schemas.microsoft.com/office/drawing/2014/main" id="{07BB17C5-4CA1-AF37-8276-ED46D6E8E120}"/>
              </a:ext>
            </a:extLst>
          </p:cNvPr>
          <p:cNvSpPr/>
          <p:nvPr/>
        </p:nvSpPr>
        <p:spPr>
          <a:xfrm>
            <a:off x="2313442" y="2079825"/>
            <a:ext cx="73152" cy="334648"/>
          </a:xfrm>
          <a:custGeom>
            <a:avLst/>
            <a:gdLst>
              <a:gd name="connsiteX0" fmla="*/ 0 w 84060"/>
              <a:gd name="connsiteY0" fmla="*/ 0 h 392705"/>
              <a:gd name="connsiteX1" fmla="*/ 84060 w 84060"/>
              <a:gd name="connsiteY1" fmla="*/ 0 h 392705"/>
              <a:gd name="connsiteX2" fmla="*/ 84060 w 84060"/>
              <a:gd name="connsiteY2" fmla="*/ 392706 h 392705"/>
              <a:gd name="connsiteX3" fmla="*/ 0 w 84060"/>
              <a:gd name="connsiteY3" fmla="*/ 392706 h 392705"/>
            </a:gdLst>
            <a:ahLst/>
            <a:cxnLst>
              <a:cxn ang="0">
                <a:pos x="connsiteX0" y="connsiteY0"/>
              </a:cxn>
              <a:cxn ang="0">
                <a:pos x="connsiteX1" y="connsiteY1"/>
              </a:cxn>
              <a:cxn ang="0">
                <a:pos x="connsiteX2" y="connsiteY2"/>
              </a:cxn>
              <a:cxn ang="0">
                <a:pos x="connsiteX3" y="connsiteY3"/>
              </a:cxn>
            </a:cxnLst>
            <a:rect l="l" t="t" r="r" b="b"/>
            <a:pathLst>
              <a:path w="84060" h="392705">
                <a:moveTo>
                  <a:pt x="0" y="0"/>
                </a:moveTo>
                <a:lnTo>
                  <a:pt x="84060" y="0"/>
                </a:lnTo>
                <a:lnTo>
                  <a:pt x="84060" y="392706"/>
                </a:lnTo>
                <a:lnTo>
                  <a:pt x="0" y="392706"/>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72" name="Freeform 71">
            <a:extLst>
              <a:ext uri="{FF2B5EF4-FFF2-40B4-BE49-F238E27FC236}">
                <a16:creationId xmlns:a16="http://schemas.microsoft.com/office/drawing/2014/main" id="{B3F46570-1242-E689-2C95-B475A49CCD52}"/>
              </a:ext>
            </a:extLst>
          </p:cNvPr>
          <p:cNvSpPr/>
          <p:nvPr/>
        </p:nvSpPr>
        <p:spPr>
          <a:xfrm>
            <a:off x="2687502" y="2194592"/>
            <a:ext cx="73152" cy="219881"/>
          </a:xfrm>
          <a:custGeom>
            <a:avLst/>
            <a:gdLst>
              <a:gd name="connsiteX0" fmla="*/ 0 w 84060"/>
              <a:gd name="connsiteY0" fmla="*/ 0 h 253051"/>
              <a:gd name="connsiteX1" fmla="*/ 84060 w 84060"/>
              <a:gd name="connsiteY1" fmla="*/ 0 h 253051"/>
              <a:gd name="connsiteX2" fmla="*/ 84060 w 84060"/>
              <a:gd name="connsiteY2" fmla="*/ 253052 h 253051"/>
              <a:gd name="connsiteX3" fmla="*/ 0 w 84060"/>
              <a:gd name="connsiteY3" fmla="*/ 253052 h 253051"/>
            </a:gdLst>
            <a:ahLst/>
            <a:cxnLst>
              <a:cxn ang="0">
                <a:pos x="connsiteX0" y="connsiteY0"/>
              </a:cxn>
              <a:cxn ang="0">
                <a:pos x="connsiteX1" y="connsiteY1"/>
              </a:cxn>
              <a:cxn ang="0">
                <a:pos x="connsiteX2" y="connsiteY2"/>
              </a:cxn>
              <a:cxn ang="0">
                <a:pos x="connsiteX3" y="connsiteY3"/>
              </a:cxn>
            </a:cxnLst>
            <a:rect l="l" t="t" r="r" b="b"/>
            <a:pathLst>
              <a:path w="84060" h="253051">
                <a:moveTo>
                  <a:pt x="0" y="0"/>
                </a:moveTo>
                <a:lnTo>
                  <a:pt x="84060" y="0"/>
                </a:lnTo>
                <a:lnTo>
                  <a:pt x="84060" y="253052"/>
                </a:lnTo>
                <a:lnTo>
                  <a:pt x="0" y="253052"/>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73" name="Freeform 72">
            <a:extLst>
              <a:ext uri="{FF2B5EF4-FFF2-40B4-BE49-F238E27FC236}">
                <a16:creationId xmlns:a16="http://schemas.microsoft.com/office/drawing/2014/main" id="{B4E80F14-191F-1F09-8DF0-8D7AE99BB644}"/>
              </a:ext>
            </a:extLst>
          </p:cNvPr>
          <p:cNvSpPr/>
          <p:nvPr/>
        </p:nvSpPr>
        <p:spPr>
          <a:xfrm>
            <a:off x="3248592" y="2255606"/>
            <a:ext cx="73152" cy="158866"/>
          </a:xfrm>
          <a:custGeom>
            <a:avLst/>
            <a:gdLst>
              <a:gd name="connsiteX0" fmla="*/ 0 w 84060"/>
              <a:gd name="connsiteY0" fmla="*/ 0 h 182019"/>
              <a:gd name="connsiteX1" fmla="*/ 84060 w 84060"/>
              <a:gd name="connsiteY1" fmla="*/ 0 h 182019"/>
              <a:gd name="connsiteX2" fmla="*/ 84060 w 84060"/>
              <a:gd name="connsiteY2" fmla="*/ 182020 h 182019"/>
              <a:gd name="connsiteX3" fmla="*/ 0 w 84060"/>
              <a:gd name="connsiteY3" fmla="*/ 182020 h 182019"/>
            </a:gdLst>
            <a:ahLst/>
            <a:cxnLst>
              <a:cxn ang="0">
                <a:pos x="connsiteX0" y="connsiteY0"/>
              </a:cxn>
              <a:cxn ang="0">
                <a:pos x="connsiteX1" y="connsiteY1"/>
              </a:cxn>
              <a:cxn ang="0">
                <a:pos x="connsiteX2" y="connsiteY2"/>
              </a:cxn>
              <a:cxn ang="0">
                <a:pos x="connsiteX3" y="connsiteY3"/>
              </a:cxn>
            </a:cxnLst>
            <a:rect l="l" t="t" r="r" b="b"/>
            <a:pathLst>
              <a:path w="84060" h="182019">
                <a:moveTo>
                  <a:pt x="0" y="0"/>
                </a:moveTo>
                <a:lnTo>
                  <a:pt x="84060" y="0"/>
                </a:lnTo>
                <a:lnTo>
                  <a:pt x="84060" y="182020"/>
                </a:lnTo>
                <a:lnTo>
                  <a:pt x="0" y="182020"/>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74" name="Freeform 73">
            <a:extLst>
              <a:ext uri="{FF2B5EF4-FFF2-40B4-BE49-F238E27FC236}">
                <a16:creationId xmlns:a16="http://schemas.microsoft.com/office/drawing/2014/main" id="{9020B237-E4C0-C17B-958C-A905ED99E28E}"/>
              </a:ext>
            </a:extLst>
          </p:cNvPr>
          <p:cNvSpPr/>
          <p:nvPr/>
        </p:nvSpPr>
        <p:spPr>
          <a:xfrm>
            <a:off x="3342107" y="2255606"/>
            <a:ext cx="73152" cy="158866"/>
          </a:xfrm>
          <a:custGeom>
            <a:avLst/>
            <a:gdLst>
              <a:gd name="connsiteX0" fmla="*/ 0 w 84060"/>
              <a:gd name="connsiteY0" fmla="*/ 0 h 182019"/>
              <a:gd name="connsiteX1" fmla="*/ 84060 w 84060"/>
              <a:gd name="connsiteY1" fmla="*/ 0 h 182019"/>
              <a:gd name="connsiteX2" fmla="*/ 84060 w 84060"/>
              <a:gd name="connsiteY2" fmla="*/ 182020 h 182019"/>
              <a:gd name="connsiteX3" fmla="*/ 0 w 84060"/>
              <a:gd name="connsiteY3" fmla="*/ 182020 h 182019"/>
            </a:gdLst>
            <a:ahLst/>
            <a:cxnLst>
              <a:cxn ang="0">
                <a:pos x="connsiteX0" y="connsiteY0"/>
              </a:cxn>
              <a:cxn ang="0">
                <a:pos x="connsiteX1" y="connsiteY1"/>
              </a:cxn>
              <a:cxn ang="0">
                <a:pos x="connsiteX2" y="connsiteY2"/>
              </a:cxn>
              <a:cxn ang="0">
                <a:pos x="connsiteX3" y="connsiteY3"/>
              </a:cxn>
            </a:cxnLst>
            <a:rect l="l" t="t" r="r" b="b"/>
            <a:pathLst>
              <a:path w="84060" h="182019">
                <a:moveTo>
                  <a:pt x="0" y="0"/>
                </a:moveTo>
                <a:lnTo>
                  <a:pt x="84060" y="0"/>
                </a:lnTo>
                <a:lnTo>
                  <a:pt x="84060" y="182020"/>
                </a:lnTo>
                <a:lnTo>
                  <a:pt x="0" y="182020"/>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75" name="Freeform 74">
            <a:extLst>
              <a:ext uri="{FF2B5EF4-FFF2-40B4-BE49-F238E27FC236}">
                <a16:creationId xmlns:a16="http://schemas.microsoft.com/office/drawing/2014/main" id="{D79E46A4-3615-F198-02B7-2DFD45E5E3CC}"/>
              </a:ext>
            </a:extLst>
          </p:cNvPr>
          <p:cNvSpPr/>
          <p:nvPr/>
        </p:nvSpPr>
        <p:spPr>
          <a:xfrm>
            <a:off x="3529137" y="2285497"/>
            <a:ext cx="73152" cy="128975"/>
          </a:xfrm>
          <a:custGeom>
            <a:avLst/>
            <a:gdLst>
              <a:gd name="connsiteX0" fmla="*/ 0 w 84060"/>
              <a:gd name="connsiteY0" fmla="*/ 0 h 147772"/>
              <a:gd name="connsiteX1" fmla="*/ 84060 w 84060"/>
              <a:gd name="connsiteY1" fmla="*/ 0 h 147772"/>
              <a:gd name="connsiteX2" fmla="*/ 84060 w 84060"/>
              <a:gd name="connsiteY2" fmla="*/ 147772 h 147772"/>
              <a:gd name="connsiteX3" fmla="*/ 0 w 84060"/>
              <a:gd name="connsiteY3" fmla="*/ 147772 h 147772"/>
            </a:gdLst>
            <a:ahLst/>
            <a:cxnLst>
              <a:cxn ang="0">
                <a:pos x="connsiteX0" y="connsiteY0"/>
              </a:cxn>
              <a:cxn ang="0">
                <a:pos x="connsiteX1" y="connsiteY1"/>
              </a:cxn>
              <a:cxn ang="0">
                <a:pos x="connsiteX2" y="connsiteY2"/>
              </a:cxn>
              <a:cxn ang="0">
                <a:pos x="connsiteX3" y="connsiteY3"/>
              </a:cxn>
            </a:cxnLst>
            <a:rect l="l" t="t" r="r" b="b"/>
            <a:pathLst>
              <a:path w="84060" h="147772">
                <a:moveTo>
                  <a:pt x="0" y="0"/>
                </a:moveTo>
                <a:lnTo>
                  <a:pt x="84060" y="0"/>
                </a:lnTo>
                <a:lnTo>
                  <a:pt x="84060" y="147772"/>
                </a:lnTo>
                <a:lnTo>
                  <a:pt x="0" y="147772"/>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76" name="Freeform 75">
            <a:extLst>
              <a:ext uri="{FF2B5EF4-FFF2-40B4-BE49-F238E27FC236}">
                <a16:creationId xmlns:a16="http://schemas.microsoft.com/office/drawing/2014/main" id="{5AFB31F1-B251-0C09-FFD0-6FB9BA450F53}"/>
              </a:ext>
            </a:extLst>
          </p:cNvPr>
          <p:cNvSpPr/>
          <p:nvPr/>
        </p:nvSpPr>
        <p:spPr>
          <a:xfrm>
            <a:off x="4370772" y="2364584"/>
            <a:ext cx="73152" cy="49888"/>
          </a:xfrm>
          <a:custGeom>
            <a:avLst/>
            <a:gdLst>
              <a:gd name="connsiteX0" fmla="*/ 0 w 84060"/>
              <a:gd name="connsiteY0" fmla="*/ 0 h 25875"/>
              <a:gd name="connsiteX1" fmla="*/ 84060 w 84060"/>
              <a:gd name="connsiteY1" fmla="*/ 0 h 25875"/>
              <a:gd name="connsiteX2" fmla="*/ 84060 w 84060"/>
              <a:gd name="connsiteY2" fmla="*/ 25876 h 25875"/>
              <a:gd name="connsiteX3" fmla="*/ 0 w 84060"/>
              <a:gd name="connsiteY3" fmla="*/ 25876 h 25875"/>
            </a:gdLst>
            <a:ahLst/>
            <a:cxnLst>
              <a:cxn ang="0">
                <a:pos x="connsiteX0" y="connsiteY0"/>
              </a:cxn>
              <a:cxn ang="0">
                <a:pos x="connsiteX1" y="connsiteY1"/>
              </a:cxn>
              <a:cxn ang="0">
                <a:pos x="connsiteX2" y="connsiteY2"/>
              </a:cxn>
              <a:cxn ang="0">
                <a:pos x="connsiteX3" y="connsiteY3"/>
              </a:cxn>
            </a:cxnLst>
            <a:rect l="l" t="t" r="r" b="b"/>
            <a:pathLst>
              <a:path w="84060" h="25875">
                <a:moveTo>
                  <a:pt x="0" y="0"/>
                </a:moveTo>
                <a:lnTo>
                  <a:pt x="84060" y="0"/>
                </a:lnTo>
                <a:lnTo>
                  <a:pt x="84060" y="25876"/>
                </a:lnTo>
                <a:lnTo>
                  <a:pt x="0" y="25876"/>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77" name="Freeform 76">
            <a:extLst>
              <a:ext uri="{FF2B5EF4-FFF2-40B4-BE49-F238E27FC236}">
                <a16:creationId xmlns:a16="http://schemas.microsoft.com/office/drawing/2014/main" id="{61C03C3A-D0A0-89B9-5980-45478B66D031}"/>
              </a:ext>
            </a:extLst>
          </p:cNvPr>
          <p:cNvSpPr/>
          <p:nvPr/>
        </p:nvSpPr>
        <p:spPr>
          <a:xfrm>
            <a:off x="5118892" y="2413541"/>
            <a:ext cx="73152" cy="23943"/>
          </a:xfrm>
          <a:custGeom>
            <a:avLst/>
            <a:gdLst>
              <a:gd name="connsiteX0" fmla="*/ 0 w 84060"/>
              <a:gd name="connsiteY0" fmla="*/ 0 h 44395"/>
              <a:gd name="connsiteX1" fmla="*/ 84060 w 84060"/>
              <a:gd name="connsiteY1" fmla="*/ 0 h 44395"/>
              <a:gd name="connsiteX2" fmla="*/ 84060 w 84060"/>
              <a:gd name="connsiteY2" fmla="*/ 44395 h 44395"/>
              <a:gd name="connsiteX3" fmla="*/ 0 w 84060"/>
              <a:gd name="connsiteY3" fmla="*/ 44395 h 44395"/>
            </a:gdLst>
            <a:ahLst/>
            <a:cxnLst>
              <a:cxn ang="0">
                <a:pos x="connsiteX0" y="connsiteY0"/>
              </a:cxn>
              <a:cxn ang="0">
                <a:pos x="connsiteX1" y="connsiteY1"/>
              </a:cxn>
              <a:cxn ang="0">
                <a:pos x="connsiteX2" y="connsiteY2"/>
              </a:cxn>
              <a:cxn ang="0">
                <a:pos x="connsiteX3" y="connsiteY3"/>
              </a:cxn>
            </a:cxnLst>
            <a:rect l="l" t="t" r="r" b="b"/>
            <a:pathLst>
              <a:path w="84060" h="44395">
                <a:moveTo>
                  <a:pt x="0" y="0"/>
                </a:moveTo>
                <a:lnTo>
                  <a:pt x="84060" y="0"/>
                </a:lnTo>
                <a:lnTo>
                  <a:pt x="84060" y="44395"/>
                </a:lnTo>
                <a:lnTo>
                  <a:pt x="0" y="44395"/>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78" name="Freeform 77">
            <a:extLst>
              <a:ext uri="{FF2B5EF4-FFF2-40B4-BE49-F238E27FC236}">
                <a16:creationId xmlns:a16="http://schemas.microsoft.com/office/drawing/2014/main" id="{92EBE046-69DB-FA34-FE6D-D0560736D5B6}"/>
              </a:ext>
            </a:extLst>
          </p:cNvPr>
          <p:cNvSpPr/>
          <p:nvPr/>
        </p:nvSpPr>
        <p:spPr>
          <a:xfrm>
            <a:off x="5399437" y="2417698"/>
            <a:ext cx="73152" cy="48084"/>
          </a:xfrm>
          <a:custGeom>
            <a:avLst/>
            <a:gdLst>
              <a:gd name="connsiteX0" fmla="*/ 0 w 84060"/>
              <a:gd name="connsiteY0" fmla="*/ 0 h 87521"/>
              <a:gd name="connsiteX1" fmla="*/ 84060 w 84060"/>
              <a:gd name="connsiteY1" fmla="*/ 0 h 87521"/>
              <a:gd name="connsiteX2" fmla="*/ 84060 w 84060"/>
              <a:gd name="connsiteY2" fmla="*/ 87522 h 87521"/>
              <a:gd name="connsiteX3" fmla="*/ 0 w 84060"/>
              <a:gd name="connsiteY3" fmla="*/ 87522 h 87521"/>
            </a:gdLst>
            <a:ahLst/>
            <a:cxnLst>
              <a:cxn ang="0">
                <a:pos x="connsiteX0" y="connsiteY0"/>
              </a:cxn>
              <a:cxn ang="0">
                <a:pos x="connsiteX1" y="connsiteY1"/>
              </a:cxn>
              <a:cxn ang="0">
                <a:pos x="connsiteX2" y="connsiteY2"/>
              </a:cxn>
              <a:cxn ang="0">
                <a:pos x="connsiteX3" y="connsiteY3"/>
              </a:cxn>
            </a:cxnLst>
            <a:rect l="l" t="t" r="r" b="b"/>
            <a:pathLst>
              <a:path w="84060" h="87521">
                <a:moveTo>
                  <a:pt x="0" y="0"/>
                </a:moveTo>
                <a:lnTo>
                  <a:pt x="84060" y="0"/>
                </a:lnTo>
                <a:lnTo>
                  <a:pt x="84060" y="87522"/>
                </a:lnTo>
                <a:lnTo>
                  <a:pt x="0" y="87522"/>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79" name="Freeform 78">
            <a:extLst>
              <a:ext uri="{FF2B5EF4-FFF2-40B4-BE49-F238E27FC236}">
                <a16:creationId xmlns:a16="http://schemas.microsoft.com/office/drawing/2014/main" id="{E76B5B20-9218-E383-CF46-7AB6B965250D}"/>
              </a:ext>
            </a:extLst>
          </p:cNvPr>
          <p:cNvSpPr/>
          <p:nvPr/>
        </p:nvSpPr>
        <p:spPr>
          <a:xfrm>
            <a:off x="5492952" y="2417698"/>
            <a:ext cx="73152" cy="62100"/>
          </a:xfrm>
          <a:custGeom>
            <a:avLst/>
            <a:gdLst>
              <a:gd name="connsiteX0" fmla="*/ 0 w 84060"/>
              <a:gd name="connsiteY0" fmla="*/ 0 h 105406"/>
              <a:gd name="connsiteX1" fmla="*/ 84060 w 84060"/>
              <a:gd name="connsiteY1" fmla="*/ 0 h 105406"/>
              <a:gd name="connsiteX2" fmla="*/ 84060 w 84060"/>
              <a:gd name="connsiteY2" fmla="*/ 105407 h 105406"/>
              <a:gd name="connsiteX3" fmla="*/ 0 w 84060"/>
              <a:gd name="connsiteY3" fmla="*/ 105407 h 105406"/>
            </a:gdLst>
            <a:ahLst/>
            <a:cxnLst>
              <a:cxn ang="0">
                <a:pos x="connsiteX0" y="connsiteY0"/>
              </a:cxn>
              <a:cxn ang="0">
                <a:pos x="connsiteX1" y="connsiteY1"/>
              </a:cxn>
              <a:cxn ang="0">
                <a:pos x="connsiteX2" y="connsiteY2"/>
              </a:cxn>
              <a:cxn ang="0">
                <a:pos x="connsiteX3" y="connsiteY3"/>
              </a:cxn>
            </a:cxnLst>
            <a:rect l="l" t="t" r="r" b="b"/>
            <a:pathLst>
              <a:path w="84060" h="105406">
                <a:moveTo>
                  <a:pt x="0" y="0"/>
                </a:moveTo>
                <a:lnTo>
                  <a:pt x="84060" y="0"/>
                </a:lnTo>
                <a:lnTo>
                  <a:pt x="84060" y="105407"/>
                </a:lnTo>
                <a:lnTo>
                  <a:pt x="0" y="105407"/>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80" name="Freeform 79">
            <a:extLst>
              <a:ext uri="{FF2B5EF4-FFF2-40B4-BE49-F238E27FC236}">
                <a16:creationId xmlns:a16="http://schemas.microsoft.com/office/drawing/2014/main" id="{02ABD1FE-C35D-6C64-E33C-B1D04F422850}"/>
              </a:ext>
            </a:extLst>
          </p:cNvPr>
          <p:cNvSpPr/>
          <p:nvPr/>
        </p:nvSpPr>
        <p:spPr>
          <a:xfrm>
            <a:off x="5586467" y="2417697"/>
            <a:ext cx="73152" cy="79809"/>
          </a:xfrm>
          <a:custGeom>
            <a:avLst/>
            <a:gdLst>
              <a:gd name="connsiteX0" fmla="*/ 0 w 84060"/>
              <a:gd name="connsiteY0" fmla="*/ 0 h 123418"/>
              <a:gd name="connsiteX1" fmla="*/ 84060 w 84060"/>
              <a:gd name="connsiteY1" fmla="*/ 0 h 123418"/>
              <a:gd name="connsiteX2" fmla="*/ 84060 w 84060"/>
              <a:gd name="connsiteY2" fmla="*/ 123418 h 123418"/>
              <a:gd name="connsiteX3" fmla="*/ 0 w 84060"/>
              <a:gd name="connsiteY3" fmla="*/ 123418 h 123418"/>
            </a:gdLst>
            <a:ahLst/>
            <a:cxnLst>
              <a:cxn ang="0">
                <a:pos x="connsiteX0" y="connsiteY0"/>
              </a:cxn>
              <a:cxn ang="0">
                <a:pos x="connsiteX1" y="connsiteY1"/>
              </a:cxn>
              <a:cxn ang="0">
                <a:pos x="connsiteX2" y="connsiteY2"/>
              </a:cxn>
              <a:cxn ang="0">
                <a:pos x="connsiteX3" y="connsiteY3"/>
              </a:cxn>
            </a:cxnLst>
            <a:rect l="l" t="t" r="r" b="b"/>
            <a:pathLst>
              <a:path w="84060" h="123418">
                <a:moveTo>
                  <a:pt x="0" y="0"/>
                </a:moveTo>
                <a:lnTo>
                  <a:pt x="84060" y="0"/>
                </a:lnTo>
                <a:lnTo>
                  <a:pt x="84060" y="123418"/>
                </a:lnTo>
                <a:lnTo>
                  <a:pt x="0" y="123418"/>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81" name="Freeform 80">
            <a:extLst>
              <a:ext uri="{FF2B5EF4-FFF2-40B4-BE49-F238E27FC236}">
                <a16:creationId xmlns:a16="http://schemas.microsoft.com/office/drawing/2014/main" id="{F75D012D-0853-6A9C-F4CD-8F50D80463ED}"/>
              </a:ext>
            </a:extLst>
          </p:cNvPr>
          <p:cNvSpPr/>
          <p:nvPr/>
        </p:nvSpPr>
        <p:spPr>
          <a:xfrm>
            <a:off x="5960527" y="2417698"/>
            <a:ext cx="73152" cy="120945"/>
          </a:xfrm>
          <a:custGeom>
            <a:avLst/>
            <a:gdLst>
              <a:gd name="connsiteX0" fmla="*/ 0 w 84060"/>
              <a:gd name="connsiteY0" fmla="*/ 0 h 166164"/>
              <a:gd name="connsiteX1" fmla="*/ 84060 w 84060"/>
              <a:gd name="connsiteY1" fmla="*/ 0 h 166164"/>
              <a:gd name="connsiteX2" fmla="*/ 84060 w 84060"/>
              <a:gd name="connsiteY2" fmla="*/ 166164 h 166164"/>
              <a:gd name="connsiteX3" fmla="*/ 0 w 84060"/>
              <a:gd name="connsiteY3" fmla="*/ 166164 h 166164"/>
            </a:gdLst>
            <a:ahLst/>
            <a:cxnLst>
              <a:cxn ang="0">
                <a:pos x="connsiteX0" y="connsiteY0"/>
              </a:cxn>
              <a:cxn ang="0">
                <a:pos x="connsiteX1" y="connsiteY1"/>
              </a:cxn>
              <a:cxn ang="0">
                <a:pos x="connsiteX2" y="connsiteY2"/>
              </a:cxn>
              <a:cxn ang="0">
                <a:pos x="connsiteX3" y="connsiteY3"/>
              </a:cxn>
            </a:cxnLst>
            <a:rect l="l" t="t" r="r" b="b"/>
            <a:pathLst>
              <a:path w="84060" h="166164">
                <a:moveTo>
                  <a:pt x="0" y="0"/>
                </a:moveTo>
                <a:lnTo>
                  <a:pt x="84060" y="0"/>
                </a:lnTo>
                <a:lnTo>
                  <a:pt x="84060" y="166164"/>
                </a:lnTo>
                <a:lnTo>
                  <a:pt x="0" y="166164"/>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82" name="Freeform 81">
            <a:extLst>
              <a:ext uri="{FF2B5EF4-FFF2-40B4-BE49-F238E27FC236}">
                <a16:creationId xmlns:a16="http://schemas.microsoft.com/office/drawing/2014/main" id="{2CB28353-4879-0949-0C7C-183BB4EFE04D}"/>
              </a:ext>
            </a:extLst>
          </p:cNvPr>
          <p:cNvSpPr/>
          <p:nvPr/>
        </p:nvSpPr>
        <p:spPr>
          <a:xfrm>
            <a:off x="6241072" y="2417698"/>
            <a:ext cx="73152" cy="157093"/>
          </a:xfrm>
          <a:custGeom>
            <a:avLst/>
            <a:gdLst>
              <a:gd name="connsiteX0" fmla="*/ 0 w 84060"/>
              <a:gd name="connsiteY0" fmla="*/ 0 h 218423"/>
              <a:gd name="connsiteX1" fmla="*/ 84060 w 84060"/>
              <a:gd name="connsiteY1" fmla="*/ 0 h 218423"/>
              <a:gd name="connsiteX2" fmla="*/ 84060 w 84060"/>
              <a:gd name="connsiteY2" fmla="*/ 218424 h 218423"/>
              <a:gd name="connsiteX3" fmla="*/ 0 w 84060"/>
              <a:gd name="connsiteY3" fmla="*/ 218424 h 218423"/>
            </a:gdLst>
            <a:ahLst/>
            <a:cxnLst>
              <a:cxn ang="0">
                <a:pos x="connsiteX0" y="connsiteY0"/>
              </a:cxn>
              <a:cxn ang="0">
                <a:pos x="connsiteX1" y="connsiteY1"/>
              </a:cxn>
              <a:cxn ang="0">
                <a:pos x="connsiteX2" y="connsiteY2"/>
              </a:cxn>
              <a:cxn ang="0">
                <a:pos x="connsiteX3" y="connsiteY3"/>
              </a:cxn>
            </a:cxnLst>
            <a:rect l="l" t="t" r="r" b="b"/>
            <a:pathLst>
              <a:path w="84060" h="218423">
                <a:moveTo>
                  <a:pt x="0" y="0"/>
                </a:moveTo>
                <a:lnTo>
                  <a:pt x="84060" y="0"/>
                </a:lnTo>
                <a:lnTo>
                  <a:pt x="84060" y="218424"/>
                </a:lnTo>
                <a:lnTo>
                  <a:pt x="0" y="218424"/>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83" name="Freeform 82">
            <a:extLst>
              <a:ext uri="{FF2B5EF4-FFF2-40B4-BE49-F238E27FC236}">
                <a16:creationId xmlns:a16="http://schemas.microsoft.com/office/drawing/2014/main" id="{61C5BD07-7A24-5A6E-48F3-0B24CEED19D4}"/>
              </a:ext>
            </a:extLst>
          </p:cNvPr>
          <p:cNvSpPr/>
          <p:nvPr/>
        </p:nvSpPr>
        <p:spPr>
          <a:xfrm>
            <a:off x="6895677" y="2417698"/>
            <a:ext cx="73152" cy="293173"/>
          </a:xfrm>
          <a:custGeom>
            <a:avLst/>
            <a:gdLst>
              <a:gd name="connsiteX0" fmla="*/ 0 w 84060"/>
              <a:gd name="connsiteY0" fmla="*/ 0 h 393213"/>
              <a:gd name="connsiteX1" fmla="*/ 84060 w 84060"/>
              <a:gd name="connsiteY1" fmla="*/ 0 h 393213"/>
              <a:gd name="connsiteX2" fmla="*/ 84060 w 84060"/>
              <a:gd name="connsiteY2" fmla="*/ 393213 h 393213"/>
              <a:gd name="connsiteX3" fmla="*/ 0 w 84060"/>
              <a:gd name="connsiteY3" fmla="*/ 393213 h 393213"/>
            </a:gdLst>
            <a:ahLst/>
            <a:cxnLst>
              <a:cxn ang="0">
                <a:pos x="connsiteX0" y="connsiteY0"/>
              </a:cxn>
              <a:cxn ang="0">
                <a:pos x="connsiteX1" y="connsiteY1"/>
              </a:cxn>
              <a:cxn ang="0">
                <a:pos x="connsiteX2" y="connsiteY2"/>
              </a:cxn>
              <a:cxn ang="0">
                <a:pos x="connsiteX3" y="connsiteY3"/>
              </a:cxn>
            </a:cxnLst>
            <a:rect l="l" t="t" r="r" b="b"/>
            <a:pathLst>
              <a:path w="84060" h="393213">
                <a:moveTo>
                  <a:pt x="0" y="0"/>
                </a:moveTo>
                <a:lnTo>
                  <a:pt x="84060" y="0"/>
                </a:lnTo>
                <a:lnTo>
                  <a:pt x="84060" y="393213"/>
                </a:lnTo>
                <a:lnTo>
                  <a:pt x="0" y="393213"/>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84" name="Freeform 83">
            <a:extLst>
              <a:ext uri="{FF2B5EF4-FFF2-40B4-BE49-F238E27FC236}">
                <a16:creationId xmlns:a16="http://schemas.microsoft.com/office/drawing/2014/main" id="{DF345B98-89ED-3EB5-357A-CAE979DCBF33}"/>
              </a:ext>
            </a:extLst>
          </p:cNvPr>
          <p:cNvSpPr/>
          <p:nvPr/>
        </p:nvSpPr>
        <p:spPr>
          <a:xfrm>
            <a:off x="6989192" y="2417697"/>
            <a:ext cx="73152" cy="319235"/>
          </a:xfrm>
          <a:custGeom>
            <a:avLst/>
            <a:gdLst>
              <a:gd name="connsiteX0" fmla="*/ 0 w 84060"/>
              <a:gd name="connsiteY0" fmla="*/ 0 h 410971"/>
              <a:gd name="connsiteX1" fmla="*/ 84060 w 84060"/>
              <a:gd name="connsiteY1" fmla="*/ 0 h 410971"/>
              <a:gd name="connsiteX2" fmla="*/ 84060 w 84060"/>
              <a:gd name="connsiteY2" fmla="*/ 410971 h 410971"/>
              <a:gd name="connsiteX3" fmla="*/ 0 w 84060"/>
              <a:gd name="connsiteY3" fmla="*/ 410971 h 410971"/>
            </a:gdLst>
            <a:ahLst/>
            <a:cxnLst>
              <a:cxn ang="0">
                <a:pos x="connsiteX0" y="connsiteY0"/>
              </a:cxn>
              <a:cxn ang="0">
                <a:pos x="connsiteX1" y="connsiteY1"/>
              </a:cxn>
              <a:cxn ang="0">
                <a:pos x="connsiteX2" y="connsiteY2"/>
              </a:cxn>
              <a:cxn ang="0">
                <a:pos x="connsiteX3" y="connsiteY3"/>
              </a:cxn>
            </a:cxnLst>
            <a:rect l="l" t="t" r="r" b="b"/>
            <a:pathLst>
              <a:path w="84060" h="410971">
                <a:moveTo>
                  <a:pt x="0" y="0"/>
                </a:moveTo>
                <a:lnTo>
                  <a:pt x="84060" y="0"/>
                </a:lnTo>
                <a:lnTo>
                  <a:pt x="84060" y="410971"/>
                </a:lnTo>
                <a:lnTo>
                  <a:pt x="0" y="410971"/>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85" name="Freeform 84">
            <a:extLst>
              <a:ext uri="{FF2B5EF4-FFF2-40B4-BE49-F238E27FC236}">
                <a16:creationId xmlns:a16="http://schemas.microsoft.com/office/drawing/2014/main" id="{56163C1D-7C51-37E0-7E34-2C121FEA350E}"/>
              </a:ext>
            </a:extLst>
          </p:cNvPr>
          <p:cNvSpPr/>
          <p:nvPr/>
        </p:nvSpPr>
        <p:spPr>
          <a:xfrm>
            <a:off x="7176222" y="2417698"/>
            <a:ext cx="73152" cy="357575"/>
          </a:xfrm>
          <a:custGeom>
            <a:avLst/>
            <a:gdLst>
              <a:gd name="connsiteX0" fmla="*/ 0 w 84060"/>
              <a:gd name="connsiteY0" fmla="*/ 0 h 428221"/>
              <a:gd name="connsiteX1" fmla="*/ 84060 w 84060"/>
              <a:gd name="connsiteY1" fmla="*/ 0 h 428221"/>
              <a:gd name="connsiteX2" fmla="*/ 84060 w 84060"/>
              <a:gd name="connsiteY2" fmla="*/ 428222 h 428221"/>
              <a:gd name="connsiteX3" fmla="*/ 0 w 84060"/>
              <a:gd name="connsiteY3" fmla="*/ 428222 h 428221"/>
            </a:gdLst>
            <a:ahLst/>
            <a:cxnLst>
              <a:cxn ang="0">
                <a:pos x="connsiteX0" y="connsiteY0"/>
              </a:cxn>
              <a:cxn ang="0">
                <a:pos x="connsiteX1" y="connsiteY1"/>
              </a:cxn>
              <a:cxn ang="0">
                <a:pos x="connsiteX2" y="connsiteY2"/>
              </a:cxn>
              <a:cxn ang="0">
                <a:pos x="connsiteX3" y="connsiteY3"/>
              </a:cxn>
            </a:cxnLst>
            <a:rect l="l" t="t" r="r" b="b"/>
            <a:pathLst>
              <a:path w="84060" h="428221">
                <a:moveTo>
                  <a:pt x="0" y="0"/>
                </a:moveTo>
                <a:lnTo>
                  <a:pt x="84060" y="0"/>
                </a:lnTo>
                <a:lnTo>
                  <a:pt x="84060" y="428222"/>
                </a:lnTo>
                <a:lnTo>
                  <a:pt x="0" y="428222"/>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86" name="Freeform 85">
            <a:extLst>
              <a:ext uri="{FF2B5EF4-FFF2-40B4-BE49-F238E27FC236}">
                <a16:creationId xmlns:a16="http://schemas.microsoft.com/office/drawing/2014/main" id="{BBEA7C4A-5919-BCDE-0D95-507AA49C7222}"/>
              </a:ext>
            </a:extLst>
          </p:cNvPr>
          <p:cNvSpPr/>
          <p:nvPr/>
        </p:nvSpPr>
        <p:spPr>
          <a:xfrm>
            <a:off x="7456767" y="2417698"/>
            <a:ext cx="73152" cy="383082"/>
          </a:xfrm>
          <a:custGeom>
            <a:avLst/>
            <a:gdLst>
              <a:gd name="connsiteX0" fmla="*/ 0 w 84060"/>
              <a:gd name="connsiteY0" fmla="*/ 0 h 472109"/>
              <a:gd name="connsiteX1" fmla="*/ 84060 w 84060"/>
              <a:gd name="connsiteY1" fmla="*/ 0 h 472109"/>
              <a:gd name="connsiteX2" fmla="*/ 84060 w 84060"/>
              <a:gd name="connsiteY2" fmla="*/ 472110 h 472109"/>
              <a:gd name="connsiteX3" fmla="*/ 0 w 84060"/>
              <a:gd name="connsiteY3" fmla="*/ 472110 h 472109"/>
            </a:gdLst>
            <a:ahLst/>
            <a:cxnLst>
              <a:cxn ang="0">
                <a:pos x="connsiteX0" y="connsiteY0"/>
              </a:cxn>
              <a:cxn ang="0">
                <a:pos x="connsiteX1" y="connsiteY1"/>
              </a:cxn>
              <a:cxn ang="0">
                <a:pos x="connsiteX2" y="connsiteY2"/>
              </a:cxn>
              <a:cxn ang="0">
                <a:pos x="connsiteX3" y="connsiteY3"/>
              </a:cxn>
            </a:cxnLst>
            <a:rect l="l" t="t" r="r" b="b"/>
            <a:pathLst>
              <a:path w="84060" h="472109">
                <a:moveTo>
                  <a:pt x="0" y="0"/>
                </a:moveTo>
                <a:lnTo>
                  <a:pt x="84060" y="0"/>
                </a:lnTo>
                <a:lnTo>
                  <a:pt x="84060" y="472110"/>
                </a:lnTo>
                <a:lnTo>
                  <a:pt x="0" y="472110"/>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87" name="Freeform 86">
            <a:extLst>
              <a:ext uri="{FF2B5EF4-FFF2-40B4-BE49-F238E27FC236}">
                <a16:creationId xmlns:a16="http://schemas.microsoft.com/office/drawing/2014/main" id="{5CD18A7A-4C75-6D80-75D7-A10FFD797E72}"/>
              </a:ext>
            </a:extLst>
          </p:cNvPr>
          <p:cNvSpPr/>
          <p:nvPr/>
        </p:nvSpPr>
        <p:spPr>
          <a:xfrm>
            <a:off x="7550282" y="2417697"/>
            <a:ext cx="73152" cy="383082"/>
          </a:xfrm>
          <a:custGeom>
            <a:avLst/>
            <a:gdLst>
              <a:gd name="connsiteX0" fmla="*/ 0 w 84060"/>
              <a:gd name="connsiteY0" fmla="*/ 0 h 491516"/>
              <a:gd name="connsiteX1" fmla="*/ 84060 w 84060"/>
              <a:gd name="connsiteY1" fmla="*/ 0 h 491516"/>
              <a:gd name="connsiteX2" fmla="*/ 84060 w 84060"/>
              <a:gd name="connsiteY2" fmla="*/ 491517 h 491516"/>
              <a:gd name="connsiteX3" fmla="*/ 0 w 84060"/>
              <a:gd name="connsiteY3" fmla="*/ 491517 h 491516"/>
            </a:gdLst>
            <a:ahLst/>
            <a:cxnLst>
              <a:cxn ang="0">
                <a:pos x="connsiteX0" y="connsiteY0"/>
              </a:cxn>
              <a:cxn ang="0">
                <a:pos x="connsiteX1" y="connsiteY1"/>
              </a:cxn>
              <a:cxn ang="0">
                <a:pos x="connsiteX2" y="connsiteY2"/>
              </a:cxn>
              <a:cxn ang="0">
                <a:pos x="connsiteX3" y="connsiteY3"/>
              </a:cxn>
            </a:cxnLst>
            <a:rect l="l" t="t" r="r" b="b"/>
            <a:pathLst>
              <a:path w="84060" h="491516">
                <a:moveTo>
                  <a:pt x="0" y="0"/>
                </a:moveTo>
                <a:lnTo>
                  <a:pt x="84060" y="0"/>
                </a:lnTo>
                <a:lnTo>
                  <a:pt x="84060" y="491517"/>
                </a:lnTo>
                <a:lnTo>
                  <a:pt x="0" y="491517"/>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88" name="Freeform 87">
            <a:extLst>
              <a:ext uri="{FF2B5EF4-FFF2-40B4-BE49-F238E27FC236}">
                <a16:creationId xmlns:a16="http://schemas.microsoft.com/office/drawing/2014/main" id="{47CF7CB7-8456-FA57-EDBA-646AC5868AB4}"/>
              </a:ext>
            </a:extLst>
          </p:cNvPr>
          <p:cNvSpPr/>
          <p:nvPr/>
        </p:nvSpPr>
        <p:spPr>
          <a:xfrm>
            <a:off x="7643797" y="2417698"/>
            <a:ext cx="73152" cy="415006"/>
          </a:xfrm>
          <a:custGeom>
            <a:avLst/>
            <a:gdLst>
              <a:gd name="connsiteX0" fmla="*/ 0 w 84060"/>
              <a:gd name="connsiteY0" fmla="*/ 0 h 506357"/>
              <a:gd name="connsiteX1" fmla="*/ 84060 w 84060"/>
              <a:gd name="connsiteY1" fmla="*/ 0 h 506357"/>
              <a:gd name="connsiteX2" fmla="*/ 84060 w 84060"/>
              <a:gd name="connsiteY2" fmla="*/ 506357 h 506357"/>
              <a:gd name="connsiteX3" fmla="*/ 0 w 84060"/>
              <a:gd name="connsiteY3" fmla="*/ 506357 h 506357"/>
            </a:gdLst>
            <a:ahLst/>
            <a:cxnLst>
              <a:cxn ang="0">
                <a:pos x="connsiteX0" y="connsiteY0"/>
              </a:cxn>
              <a:cxn ang="0">
                <a:pos x="connsiteX1" y="connsiteY1"/>
              </a:cxn>
              <a:cxn ang="0">
                <a:pos x="connsiteX2" y="connsiteY2"/>
              </a:cxn>
              <a:cxn ang="0">
                <a:pos x="connsiteX3" y="connsiteY3"/>
              </a:cxn>
            </a:cxnLst>
            <a:rect l="l" t="t" r="r" b="b"/>
            <a:pathLst>
              <a:path w="84060" h="506357">
                <a:moveTo>
                  <a:pt x="0" y="0"/>
                </a:moveTo>
                <a:lnTo>
                  <a:pt x="84060" y="0"/>
                </a:lnTo>
                <a:lnTo>
                  <a:pt x="84060" y="506357"/>
                </a:lnTo>
                <a:lnTo>
                  <a:pt x="0" y="506357"/>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89" name="Freeform 88">
            <a:extLst>
              <a:ext uri="{FF2B5EF4-FFF2-40B4-BE49-F238E27FC236}">
                <a16:creationId xmlns:a16="http://schemas.microsoft.com/office/drawing/2014/main" id="{D712F23C-7B62-F3DC-0AB9-D13358A77482}"/>
              </a:ext>
            </a:extLst>
          </p:cNvPr>
          <p:cNvSpPr/>
          <p:nvPr/>
        </p:nvSpPr>
        <p:spPr>
          <a:xfrm>
            <a:off x="7924342" y="2417698"/>
            <a:ext cx="73152" cy="453448"/>
          </a:xfrm>
          <a:custGeom>
            <a:avLst/>
            <a:gdLst>
              <a:gd name="connsiteX0" fmla="*/ 0 w 84060"/>
              <a:gd name="connsiteY0" fmla="*/ 0 h 594893"/>
              <a:gd name="connsiteX1" fmla="*/ 84060 w 84060"/>
              <a:gd name="connsiteY1" fmla="*/ 0 h 594893"/>
              <a:gd name="connsiteX2" fmla="*/ 84060 w 84060"/>
              <a:gd name="connsiteY2" fmla="*/ 594894 h 594893"/>
              <a:gd name="connsiteX3" fmla="*/ 0 w 84060"/>
              <a:gd name="connsiteY3" fmla="*/ 594894 h 594893"/>
            </a:gdLst>
            <a:ahLst/>
            <a:cxnLst>
              <a:cxn ang="0">
                <a:pos x="connsiteX0" y="connsiteY0"/>
              </a:cxn>
              <a:cxn ang="0">
                <a:pos x="connsiteX1" y="connsiteY1"/>
              </a:cxn>
              <a:cxn ang="0">
                <a:pos x="connsiteX2" y="connsiteY2"/>
              </a:cxn>
              <a:cxn ang="0">
                <a:pos x="connsiteX3" y="connsiteY3"/>
              </a:cxn>
            </a:cxnLst>
            <a:rect l="l" t="t" r="r" b="b"/>
            <a:pathLst>
              <a:path w="84060" h="594893">
                <a:moveTo>
                  <a:pt x="0" y="0"/>
                </a:moveTo>
                <a:lnTo>
                  <a:pt x="84060" y="0"/>
                </a:lnTo>
                <a:lnTo>
                  <a:pt x="84060" y="594894"/>
                </a:lnTo>
                <a:lnTo>
                  <a:pt x="0" y="594894"/>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90" name="Freeform 89">
            <a:extLst>
              <a:ext uri="{FF2B5EF4-FFF2-40B4-BE49-F238E27FC236}">
                <a16:creationId xmlns:a16="http://schemas.microsoft.com/office/drawing/2014/main" id="{95F0AAC9-ADB8-E2BF-5DE3-3D9DC276A195}"/>
              </a:ext>
            </a:extLst>
          </p:cNvPr>
          <p:cNvSpPr/>
          <p:nvPr/>
        </p:nvSpPr>
        <p:spPr>
          <a:xfrm>
            <a:off x="8111372" y="2417698"/>
            <a:ext cx="73152" cy="512293"/>
          </a:xfrm>
          <a:custGeom>
            <a:avLst/>
            <a:gdLst>
              <a:gd name="connsiteX0" fmla="*/ 0 w 84060"/>
              <a:gd name="connsiteY0" fmla="*/ 0 h 603011"/>
              <a:gd name="connsiteX1" fmla="*/ 84060 w 84060"/>
              <a:gd name="connsiteY1" fmla="*/ 0 h 603011"/>
              <a:gd name="connsiteX2" fmla="*/ 84060 w 84060"/>
              <a:gd name="connsiteY2" fmla="*/ 603012 h 603011"/>
              <a:gd name="connsiteX3" fmla="*/ 0 w 84060"/>
              <a:gd name="connsiteY3" fmla="*/ 603012 h 603011"/>
            </a:gdLst>
            <a:ahLst/>
            <a:cxnLst>
              <a:cxn ang="0">
                <a:pos x="connsiteX0" y="connsiteY0"/>
              </a:cxn>
              <a:cxn ang="0">
                <a:pos x="connsiteX1" y="connsiteY1"/>
              </a:cxn>
              <a:cxn ang="0">
                <a:pos x="connsiteX2" y="connsiteY2"/>
              </a:cxn>
              <a:cxn ang="0">
                <a:pos x="connsiteX3" y="connsiteY3"/>
              </a:cxn>
            </a:cxnLst>
            <a:rect l="l" t="t" r="r" b="b"/>
            <a:pathLst>
              <a:path w="84060" h="603011">
                <a:moveTo>
                  <a:pt x="0" y="0"/>
                </a:moveTo>
                <a:lnTo>
                  <a:pt x="84060" y="0"/>
                </a:lnTo>
                <a:lnTo>
                  <a:pt x="84060" y="603012"/>
                </a:lnTo>
                <a:lnTo>
                  <a:pt x="0" y="603012"/>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91" name="Freeform 90">
            <a:extLst>
              <a:ext uri="{FF2B5EF4-FFF2-40B4-BE49-F238E27FC236}">
                <a16:creationId xmlns:a16="http://schemas.microsoft.com/office/drawing/2014/main" id="{A999D96E-0D04-996F-C13B-A2187E396CCE}"/>
              </a:ext>
            </a:extLst>
          </p:cNvPr>
          <p:cNvSpPr/>
          <p:nvPr/>
        </p:nvSpPr>
        <p:spPr>
          <a:xfrm>
            <a:off x="8204887" y="2417698"/>
            <a:ext cx="73152" cy="524966"/>
          </a:xfrm>
          <a:custGeom>
            <a:avLst/>
            <a:gdLst>
              <a:gd name="connsiteX0" fmla="*/ 0 w 84060"/>
              <a:gd name="connsiteY0" fmla="*/ 0 h 647153"/>
              <a:gd name="connsiteX1" fmla="*/ 84060 w 84060"/>
              <a:gd name="connsiteY1" fmla="*/ 0 h 647153"/>
              <a:gd name="connsiteX2" fmla="*/ 84060 w 84060"/>
              <a:gd name="connsiteY2" fmla="*/ 647153 h 647153"/>
              <a:gd name="connsiteX3" fmla="*/ 0 w 84060"/>
              <a:gd name="connsiteY3" fmla="*/ 647153 h 647153"/>
            </a:gdLst>
            <a:ahLst/>
            <a:cxnLst>
              <a:cxn ang="0">
                <a:pos x="connsiteX0" y="connsiteY0"/>
              </a:cxn>
              <a:cxn ang="0">
                <a:pos x="connsiteX1" y="connsiteY1"/>
              </a:cxn>
              <a:cxn ang="0">
                <a:pos x="connsiteX2" y="connsiteY2"/>
              </a:cxn>
              <a:cxn ang="0">
                <a:pos x="connsiteX3" y="connsiteY3"/>
              </a:cxn>
            </a:cxnLst>
            <a:rect l="l" t="t" r="r" b="b"/>
            <a:pathLst>
              <a:path w="84060" h="647153">
                <a:moveTo>
                  <a:pt x="0" y="0"/>
                </a:moveTo>
                <a:lnTo>
                  <a:pt x="84060" y="0"/>
                </a:lnTo>
                <a:lnTo>
                  <a:pt x="84060" y="647153"/>
                </a:lnTo>
                <a:lnTo>
                  <a:pt x="0" y="647153"/>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92" name="Freeform 91">
            <a:extLst>
              <a:ext uri="{FF2B5EF4-FFF2-40B4-BE49-F238E27FC236}">
                <a16:creationId xmlns:a16="http://schemas.microsoft.com/office/drawing/2014/main" id="{856D53B5-C1A5-26B9-5833-4C74F3BF372B}"/>
              </a:ext>
            </a:extLst>
          </p:cNvPr>
          <p:cNvSpPr/>
          <p:nvPr/>
        </p:nvSpPr>
        <p:spPr>
          <a:xfrm>
            <a:off x="9233552" y="2417698"/>
            <a:ext cx="73152" cy="662413"/>
          </a:xfrm>
          <a:custGeom>
            <a:avLst/>
            <a:gdLst>
              <a:gd name="connsiteX0" fmla="*/ 0 w 84060"/>
              <a:gd name="connsiteY0" fmla="*/ 0 h 787187"/>
              <a:gd name="connsiteX1" fmla="*/ 84060 w 84060"/>
              <a:gd name="connsiteY1" fmla="*/ 0 h 787187"/>
              <a:gd name="connsiteX2" fmla="*/ 84060 w 84060"/>
              <a:gd name="connsiteY2" fmla="*/ 787188 h 787187"/>
              <a:gd name="connsiteX3" fmla="*/ 0 w 84060"/>
              <a:gd name="connsiteY3" fmla="*/ 787188 h 787187"/>
            </a:gdLst>
            <a:ahLst/>
            <a:cxnLst>
              <a:cxn ang="0">
                <a:pos x="connsiteX0" y="connsiteY0"/>
              </a:cxn>
              <a:cxn ang="0">
                <a:pos x="connsiteX1" y="connsiteY1"/>
              </a:cxn>
              <a:cxn ang="0">
                <a:pos x="connsiteX2" y="connsiteY2"/>
              </a:cxn>
              <a:cxn ang="0">
                <a:pos x="connsiteX3" y="connsiteY3"/>
              </a:cxn>
            </a:cxnLst>
            <a:rect l="l" t="t" r="r" b="b"/>
            <a:pathLst>
              <a:path w="84060" h="787187">
                <a:moveTo>
                  <a:pt x="0" y="0"/>
                </a:moveTo>
                <a:lnTo>
                  <a:pt x="84060" y="0"/>
                </a:lnTo>
                <a:lnTo>
                  <a:pt x="84060" y="787188"/>
                </a:lnTo>
                <a:lnTo>
                  <a:pt x="0" y="787188"/>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93" name="Freeform 92">
            <a:extLst>
              <a:ext uri="{FF2B5EF4-FFF2-40B4-BE49-F238E27FC236}">
                <a16:creationId xmlns:a16="http://schemas.microsoft.com/office/drawing/2014/main" id="{E14A4177-0A5C-67CC-412F-BA7DD65C72A6}"/>
              </a:ext>
            </a:extLst>
          </p:cNvPr>
          <p:cNvSpPr/>
          <p:nvPr/>
        </p:nvSpPr>
        <p:spPr>
          <a:xfrm>
            <a:off x="9794642" y="2417698"/>
            <a:ext cx="73152" cy="790107"/>
          </a:xfrm>
          <a:custGeom>
            <a:avLst/>
            <a:gdLst>
              <a:gd name="connsiteX0" fmla="*/ 0 w 84060"/>
              <a:gd name="connsiteY0" fmla="*/ 0 h 927476"/>
              <a:gd name="connsiteX1" fmla="*/ 84060 w 84060"/>
              <a:gd name="connsiteY1" fmla="*/ 0 h 927476"/>
              <a:gd name="connsiteX2" fmla="*/ 84060 w 84060"/>
              <a:gd name="connsiteY2" fmla="*/ 927476 h 927476"/>
              <a:gd name="connsiteX3" fmla="*/ 0 w 84060"/>
              <a:gd name="connsiteY3" fmla="*/ 927476 h 927476"/>
            </a:gdLst>
            <a:ahLst/>
            <a:cxnLst>
              <a:cxn ang="0">
                <a:pos x="connsiteX0" y="connsiteY0"/>
              </a:cxn>
              <a:cxn ang="0">
                <a:pos x="connsiteX1" y="connsiteY1"/>
              </a:cxn>
              <a:cxn ang="0">
                <a:pos x="connsiteX2" y="connsiteY2"/>
              </a:cxn>
              <a:cxn ang="0">
                <a:pos x="connsiteX3" y="connsiteY3"/>
              </a:cxn>
            </a:cxnLst>
            <a:rect l="l" t="t" r="r" b="b"/>
            <a:pathLst>
              <a:path w="84060" h="927476">
                <a:moveTo>
                  <a:pt x="0" y="0"/>
                </a:moveTo>
                <a:lnTo>
                  <a:pt x="84060" y="0"/>
                </a:lnTo>
                <a:lnTo>
                  <a:pt x="84060" y="927476"/>
                </a:lnTo>
                <a:lnTo>
                  <a:pt x="0" y="927476"/>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94" name="Freeform 93">
            <a:extLst>
              <a:ext uri="{FF2B5EF4-FFF2-40B4-BE49-F238E27FC236}">
                <a16:creationId xmlns:a16="http://schemas.microsoft.com/office/drawing/2014/main" id="{04666F1D-0382-548B-D31C-D31552853402}"/>
              </a:ext>
            </a:extLst>
          </p:cNvPr>
          <p:cNvSpPr/>
          <p:nvPr/>
        </p:nvSpPr>
        <p:spPr>
          <a:xfrm>
            <a:off x="10542762" y="2417698"/>
            <a:ext cx="73152" cy="838342"/>
          </a:xfrm>
          <a:custGeom>
            <a:avLst/>
            <a:gdLst>
              <a:gd name="connsiteX0" fmla="*/ 0 w 84060"/>
              <a:gd name="connsiteY0" fmla="*/ 0 h 1022481"/>
              <a:gd name="connsiteX1" fmla="*/ 84060 w 84060"/>
              <a:gd name="connsiteY1" fmla="*/ 0 h 1022481"/>
              <a:gd name="connsiteX2" fmla="*/ 84060 w 84060"/>
              <a:gd name="connsiteY2" fmla="*/ 1022482 h 1022481"/>
              <a:gd name="connsiteX3" fmla="*/ 0 w 84060"/>
              <a:gd name="connsiteY3" fmla="*/ 1022482 h 1022481"/>
            </a:gdLst>
            <a:ahLst/>
            <a:cxnLst>
              <a:cxn ang="0">
                <a:pos x="connsiteX0" y="connsiteY0"/>
              </a:cxn>
              <a:cxn ang="0">
                <a:pos x="connsiteX1" y="connsiteY1"/>
              </a:cxn>
              <a:cxn ang="0">
                <a:pos x="connsiteX2" y="connsiteY2"/>
              </a:cxn>
              <a:cxn ang="0">
                <a:pos x="connsiteX3" y="connsiteY3"/>
              </a:cxn>
            </a:cxnLst>
            <a:rect l="l" t="t" r="r" b="b"/>
            <a:pathLst>
              <a:path w="84060" h="1022481">
                <a:moveTo>
                  <a:pt x="0" y="0"/>
                </a:moveTo>
                <a:lnTo>
                  <a:pt x="84060" y="0"/>
                </a:lnTo>
                <a:lnTo>
                  <a:pt x="84060" y="1022482"/>
                </a:lnTo>
                <a:lnTo>
                  <a:pt x="0" y="1022482"/>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95" name="Freeform 94">
            <a:extLst>
              <a:ext uri="{FF2B5EF4-FFF2-40B4-BE49-F238E27FC236}">
                <a16:creationId xmlns:a16="http://schemas.microsoft.com/office/drawing/2014/main" id="{AEA6F56C-202A-50BA-B604-4DFD4EDCF7DD}"/>
              </a:ext>
            </a:extLst>
          </p:cNvPr>
          <p:cNvSpPr/>
          <p:nvPr/>
        </p:nvSpPr>
        <p:spPr>
          <a:xfrm>
            <a:off x="10823307" y="2417698"/>
            <a:ext cx="73152" cy="898296"/>
          </a:xfrm>
          <a:custGeom>
            <a:avLst/>
            <a:gdLst>
              <a:gd name="connsiteX0" fmla="*/ 0 w 84060"/>
              <a:gd name="connsiteY0" fmla="*/ 0 h 1083746"/>
              <a:gd name="connsiteX1" fmla="*/ 84060 w 84060"/>
              <a:gd name="connsiteY1" fmla="*/ 0 h 1083746"/>
              <a:gd name="connsiteX2" fmla="*/ 84060 w 84060"/>
              <a:gd name="connsiteY2" fmla="*/ 1083747 h 1083746"/>
              <a:gd name="connsiteX3" fmla="*/ 0 w 84060"/>
              <a:gd name="connsiteY3" fmla="*/ 1083747 h 1083746"/>
            </a:gdLst>
            <a:ahLst/>
            <a:cxnLst>
              <a:cxn ang="0">
                <a:pos x="connsiteX0" y="connsiteY0"/>
              </a:cxn>
              <a:cxn ang="0">
                <a:pos x="connsiteX1" y="connsiteY1"/>
              </a:cxn>
              <a:cxn ang="0">
                <a:pos x="connsiteX2" y="connsiteY2"/>
              </a:cxn>
              <a:cxn ang="0">
                <a:pos x="connsiteX3" y="connsiteY3"/>
              </a:cxn>
            </a:cxnLst>
            <a:rect l="l" t="t" r="r" b="b"/>
            <a:pathLst>
              <a:path w="84060" h="1083746">
                <a:moveTo>
                  <a:pt x="0" y="0"/>
                </a:moveTo>
                <a:lnTo>
                  <a:pt x="84060" y="0"/>
                </a:lnTo>
                <a:lnTo>
                  <a:pt x="84060" y="1083747"/>
                </a:lnTo>
                <a:lnTo>
                  <a:pt x="0" y="1083747"/>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96" name="Freeform 95">
            <a:extLst>
              <a:ext uri="{FF2B5EF4-FFF2-40B4-BE49-F238E27FC236}">
                <a16:creationId xmlns:a16="http://schemas.microsoft.com/office/drawing/2014/main" id="{2247E1B2-EA47-ADDA-68B1-5CC9F051F743}"/>
              </a:ext>
            </a:extLst>
          </p:cNvPr>
          <p:cNvSpPr/>
          <p:nvPr/>
        </p:nvSpPr>
        <p:spPr>
          <a:xfrm>
            <a:off x="10916822" y="2417697"/>
            <a:ext cx="73152" cy="933763"/>
          </a:xfrm>
          <a:custGeom>
            <a:avLst/>
            <a:gdLst>
              <a:gd name="connsiteX0" fmla="*/ 0 w 84060"/>
              <a:gd name="connsiteY0" fmla="*/ 0 h 1145772"/>
              <a:gd name="connsiteX1" fmla="*/ 84060 w 84060"/>
              <a:gd name="connsiteY1" fmla="*/ 0 h 1145772"/>
              <a:gd name="connsiteX2" fmla="*/ 84060 w 84060"/>
              <a:gd name="connsiteY2" fmla="*/ 1145773 h 1145772"/>
              <a:gd name="connsiteX3" fmla="*/ 0 w 84060"/>
              <a:gd name="connsiteY3" fmla="*/ 1145773 h 1145772"/>
            </a:gdLst>
            <a:ahLst/>
            <a:cxnLst>
              <a:cxn ang="0">
                <a:pos x="connsiteX0" y="connsiteY0"/>
              </a:cxn>
              <a:cxn ang="0">
                <a:pos x="connsiteX1" y="connsiteY1"/>
              </a:cxn>
              <a:cxn ang="0">
                <a:pos x="connsiteX2" y="connsiteY2"/>
              </a:cxn>
              <a:cxn ang="0">
                <a:pos x="connsiteX3" y="connsiteY3"/>
              </a:cxn>
            </a:cxnLst>
            <a:rect l="l" t="t" r="r" b="b"/>
            <a:pathLst>
              <a:path w="84060" h="1145772">
                <a:moveTo>
                  <a:pt x="0" y="0"/>
                </a:moveTo>
                <a:lnTo>
                  <a:pt x="84060" y="0"/>
                </a:lnTo>
                <a:lnTo>
                  <a:pt x="84060" y="1145773"/>
                </a:lnTo>
                <a:lnTo>
                  <a:pt x="0" y="1145773"/>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97" name="Freeform 96">
            <a:extLst>
              <a:ext uri="{FF2B5EF4-FFF2-40B4-BE49-F238E27FC236}">
                <a16:creationId xmlns:a16="http://schemas.microsoft.com/office/drawing/2014/main" id="{BF3F58F0-3F55-B07F-92D2-774B917BBF7F}"/>
              </a:ext>
            </a:extLst>
          </p:cNvPr>
          <p:cNvSpPr/>
          <p:nvPr/>
        </p:nvSpPr>
        <p:spPr>
          <a:xfrm>
            <a:off x="11010337" y="2417698"/>
            <a:ext cx="73152" cy="948706"/>
          </a:xfrm>
          <a:custGeom>
            <a:avLst/>
            <a:gdLst>
              <a:gd name="connsiteX0" fmla="*/ 0 w 84060"/>
              <a:gd name="connsiteY0" fmla="*/ 0 h 1180781"/>
              <a:gd name="connsiteX1" fmla="*/ 84060 w 84060"/>
              <a:gd name="connsiteY1" fmla="*/ 0 h 1180781"/>
              <a:gd name="connsiteX2" fmla="*/ 84060 w 84060"/>
              <a:gd name="connsiteY2" fmla="*/ 1180782 h 1180781"/>
              <a:gd name="connsiteX3" fmla="*/ 0 w 84060"/>
              <a:gd name="connsiteY3" fmla="*/ 1180782 h 1180781"/>
            </a:gdLst>
            <a:ahLst/>
            <a:cxnLst>
              <a:cxn ang="0">
                <a:pos x="connsiteX0" y="connsiteY0"/>
              </a:cxn>
              <a:cxn ang="0">
                <a:pos x="connsiteX1" y="connsiteY1"/>
              </a:cxn>
              <a:cxn ang="0">
                <a:pos x="connsiteX2" y="connsiteY2"/>
              </a:cxn>
              <a:cxn ang="0">
                <a:pos x="connsiteX3" y="connsiteY3"/>
              </a:cxn>
            </a:cxnLst>
            <a:rect l="l" t="t" r="r" b="b"/>
            <a:pathLst>
              <a:path w="84060" h="1180781">
                <a:moveTo>
                  <a:pt x="0" y="0"/>
                </a:moveTo>
                <a:lnTo>
                  <a:pt x="84060" y="0"/>
                </a:lnTo>
                <a:lnTo>
                  <a:pt x="84060" y="1180782"/>
                </a:lnTo>
                <a:lnTo>
                  <a:pt x="0" y="1180782"/>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98" name="Freeform 97">
            <a:extLst>
              <a:ext uri="{FF2B5EF4-FFF2-40B4-BE49-F238E27FC236}">
                <a16:creationId xmlns:a16="http://schemas.microsoft.com/office/drawing/2014/main" id="{7396778D-9181-C3F4-2719-B1AD3419E77D}"/>
              </a:ext>
            </a:extLst>
          </p:cNvPr>
          <p:cNvSpPr/>
          <p:nvPr/>
        </p:nvSpPr>
        <p:spPr>
          <a:xfrm>
            <a:off x="1097747" y="980687"/>
            <a:ext cx="73152" cy="1433786"/>
          </a:xfrm>
          <a:custGeom>
            <a:avLst/>
            <a:gdLst>
              <a:gd name="connsiteX0" fmla="*/ 0 w 84060"/>
              <a:gd name="connsiteY0" fmla="*/ 0 h 1642743"/>
              <a:gd name="connsiteX1" fmla="*/ 84060 w 84060"/>
              <a:gd name="connsiteY1" fmla="*/ 0 h 1642743"/>
              <a:gd name="connsiteX2" fmla="*/ 84060 w 84060"/>
              <a:gd name="connsiteY2" fmla="*/ 1642744 h 1642743"/>
              <a:gd name="connsiteX3" fmla="*/ 0 w 84060"/>
              <a:gd name="connsiteY3" fmla="*/ 1642744 h 1642743"/>
            </a:gdLst>
            <a:ahLst/>
            <a:cxnLst>
              <a:cxn ang="0">
                <a:pos x="connsiteX0" y="connsiteY0"/>
              </a:cxn>
              <a:cxn ang="0">
                <a:pos x="connsiteX1" y="connsiteY1"/>
              </a:cxn>
              <a:cxn ang="0">
                <a:pos x="connsiteX2" y="connsiteY2"/>
              </a:cxn>
              <a:cxn ang="0">
                <a:pos x="connsiteX3" y="connsiteY3"/>
              </a:cxn>
            </a:cxnLst>
            <a:rect l="l" t="t" r="r" b="b"/>
            <a:pathLst>
              <a:path w="84060" h="1642743">
                <a:moveTo>
                  <a:pt x="0" y="0"/>
                </a:moveTo>
                <a:lnTo>
                  <a:pt x="84060" y="0"/>
                </a:lnTo>
                <a:lnTo>
                  <a:pt x="84060" y="1642744"/>
                </a:lnTo>
                <a:lnTo>
                  <a:pt x="0" y="1642744"/>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99" name="Freeform 98">
            <a:extLst>
              <a:ext uri="{FF2B5EF4-FFF2-40B4-BE49-F238E27FC236}">
                <a16:creationId xmlns:a16="http://schemas.microsoft.com/office/drawing/2014/main" id="{4C106133-324B-BC2C-12E1-73F12C6D5444}"/>
              </a:ext>
            </a:extLst>
          </p:cNvPr>
          <p:cNvSpPr/>
          <p:nvPr/>
        </p:nvSpPr>
        <p:spPr>
          <a:xfrm>
            <a:off x="1191262" y="1246830"/>
            <a:ext cx="73152" cy="1167643"/>
          </a:xfrm>
          <a:custGeom>
            <a:avLst/>
            <a:gdLst>
              <a:gd name="connsiteX0" fmla="*/ 0 w 84060"/>
              <a:gd name="connsiteY0" fmla="*/ 0 h 1337813"/>
              <a:gd name="connsiteX1" fmla="*/ 84060 w 84060"/>
              <a:gd name="connsiteY1" fmla="*/ 0 h 1337813"/>
              <a:gd name="connsiteX2" fmla="*/ 84060 w 84060"/>
              <a:gd name="connsiteY2" fmla="*/ 1337813 h 1337813"/>
              <a:gd name="connsiteX3" fmla="*/ 0 w 84060"/>
              <a:gd name="connsiteY3" fmla="*/ 1337813 h 1337813"/>
            </a:gdLst>
            <a:ahLst/>
            <a:cxnLst>
              <a:cxn ang="0">
                <a:pos x="connsiteX0" y="connsiteY0"/>
              </a:cxn>
              <a:cxn ang="0">
                <a:pos x="connsiteX1" y="connsiteY1"/>
              </a:cxn>
              <a:cxn ang="0">
                <a:pos x="connsiteX2" y="connsiteY2"/>
              </a:cxn>
              <a:cxn ang="0">
                <a:pos x="connsiteX3" y="connsiteY3"/>
              </a:cxn>
            </a:cxnLst>
            <a:rect l="l" t="t" r="r" b="b"/>
            <a:pathLst>
              <a:path w="84060" h="1337813">
                <a:moveTo>
                  <a:pt x="0" y="0"/>
                </a:moveTo>
                <a:lnTo>
                  <a:pt x="84060" y="0"/>
                </a:lnTo>
                <a:lnTo>
                  <a:pt x="84060" y="1337813"/>
                </a:lnTo>
                <a:lnTo>
                  <a:pt x="0" y="1337813"/>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00" name="Freeform 99">
            <a:extLst>
              <a:ext uri="{FF2B5EF4-FFF2-40B4-BE49-F238E27FC236}">
                <a16:creationId xmlns:a16="http://schemas.microsoft.com/office/drawing/2014/main" id="{4991DC2C-3F54-5F9B-2FC5-AB5FFC3074E4}"/>
              </a:ext>
            </a:extLst>
          </p:cNvPr>
          <p:cNvSpPr/>
          <p:nvPr/>
        </p:nvSpPr>
        <p:spPr>
          <a:xfrm>
            <a:off x="1378292" y="1430607"/>
            <a:ext cx="73152" cy="983866"/>
          </a:xfrm>
          <a:custGeom>
            <a:avLst/>
            <a:gdLst>
              <a:gd name="connsiteX0" fmla="*/ 0 w 84060"/>
              <a:gd name="connsiteY0" fmla="*/ 0 h 1127253"/>
              <a:gd name="connsiteX1" fmla="*/ 84060 w 84060"/>
              <a:gd name="connsiteY1" fmla="*/ 0 h 1127253"/>
              <a:gd name="connsiteX2" fmla="*/ 84060 w 84060"/>
              <a:gd name="connsiteY2" fmla="*/ 1127254 h 1127253"/>
              <a:gd name="connsiteX3" fmla="*/ 0 w 84060"/>
              <a:gd name="connsiteY3" fmla="*/ 1127254 h 1127253"/>
            </a:gdLst>
            <a:ahLst/>
            <a:cxnLst>
              <a:cxn ang="0">
                <a:pos x="connsiteX0" y="connsiteY0"/>
              </a:cxn>
              <a:cxn ang="0">
                <a:pos x="connsiteX1" y="connsiteY1"/>
              </a:cxn>
              <a:cxn ang="0">
                <a:pos x="connsiteX2" y="connsiteY2"/>
              </a:cxn>
              <a:cxn ang="0">
                <a:pos x="connsiteX3" y="connsiteY3"/>
              </a:cxn>
            </a:cxnLst>
            <a:rect l="l" t="t" r="r" b="b"/>
            <a:pathLst>
              <a:path w="84060" h="1127253">
                <a:moveTo>
                  <a:pt x="0" y="0"/>
                </a:moveTo>
                <a:lnTo>
                  <a:pt x="84060" y="0"/>
                </a:lnTo>
                <a:lnTo>
                  <a:pt x="84060" y="1127254"/>
                </a:lnTo>
                <a:lnTo>
                  <a:pt x="0" y="1127254"/>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01" name="Freeform 100">
            <a:extLst>
              <a:ext uri="{FF2B5EF4-FFF2-40B4-BE49-F238E27FC236}">
                <a16:creationId xmlns:a16="http://schemas.microsoft.com/office/drawing/2014/main" id="{E981B054-BFE4-BDD3-E0FA-1A2DD0F7B33C}"/>
              </a:ext>
            </a:extLst>
          </p:cNvPr>
          <p:cNvSpPr/>
          <p:nvPr/>
        </p:nvSpPr>
        <p:spPr>
          <a:xfrm>
            <a:off x="1565322" y="1841556"/>
            <a:ext cx="73152" cy="572916"/>
          </a:xfrm>
          <a:custGeom>
            <a:avLst/>
            <a:gdLst>
              <a:gd name="connsiteX0" fmla="*/ 0 w 84060"/>
              <a:gd name="connsiteY0" fmla="*/ 0 h 656412"/>
              <a:gd name="connsiteX1" fmla="*/ 84060 w 84060"/>
              <a:gd name="connsiteY1" fmla="*/ 0 h 656412"/>
              <a:gd name="connsiteX2" fmla="*/ 84060 w 84060"/>
              <a:gd name="connsiteY2" fmla="*/ 656413 h 656412"/>
              <a:gd name="connsiteX3" fmla="*/ 0 w 84060"/>
              <a:gd name="connsiteY3" fmla="*/ 656413 h 656412"/>
            </a:gdLst>
            <a:ahLst/>
            <a:cxnLst>
              <a:cxn ang="0">
                <a:pos x="connsiteX0" y="connsiteY0"/>
              </a:cxn>
              <a:cxn ang="0">
                <a:pos x="connsiteX1" y="connsiteY1"/>
              </a:cxn>
              <a:cxn ang="0">
                <a:pos x="connsiteX2" y="connsiteY2"/>
              </a:cxn>
              <a:cxn ang="0">
                <a:pos x="connsiteX3" y="connsiteY3"/>
              </a:cxn>
            </a:cxnLst>
            <a:rect l="l" t="t" r="r" b="b"/>
            <a:pathLst>
              <a:path w="84060" h="656412">
                <a:moveTo>
                  <a:pt x="0" y="0"/>
                </a:moveTo>
                <a:lnTo>
                  <a:pt x="84060" y="0"/>
                </a:lnTo>
                <a:lnTo>
                  <a:pt x="84060" y="656413"/>
                </a:lnTo>
                <a:lnTo>
                  <a:pt x="0" y="656413"/>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02" name="Freeform 101">
            <a:extLst>
              <a:ext uri="{FF2B5EF4-FFF2-40B4-BE49-F238E27FC236}">
                <a16:creationId xmlns:a16="http://schemas.microsoft.com/office/drawing/2014/main" id="{BC071729-5433-6F16-8EE5-A991CFD0AAAA}"/>
              </a:ext>
            </a:extLst>
          </p:cNvPr>
          <p:cNvSpPr/>
          <p:nvPr/>
        </p:nvSpPr>
        <p:spPr>
          <a:xfrm>
            <a:off x="1939382" y="1972746"/>
            <a:ext cx="73152" cy="441727"/>
          </a:xfrm>
          <a:custGeom>
            <a:avLst/>
            <a:gdLst>
              <a:gd name="connsiteX0" fmla="*/ 0 w 84060"/>
              <a:gd name="connsiteY0" fmla="*/ 0 h 506103"/>
              <a:gd name="connsiteX1" fmla="*/ 84060 w 84060"/>
              <a:gd name="connsiteY1" fmla="*/ 0 h 506103"/>
              <a:gd name="connsiteX2" fmla="*/ 84060 w 84060"/>
              <a:gd name="connsiteY2" fmla="*/ 506104 h 506103"/>
              <a:gd name="connsiteX3" fmla="*/ 0 w 84060"/>
              <a:gd name="connsiteY3" fmla="*/ 506104 h 506103"/>
            </a:gdLst>
            <a:ahLst/>
            <a:cxnLst>
              <a:cxn ang="0">
                <a:pos x="connsiteX0" y="connsiteY0"/>
              </a:cxn>
              <a:cxn ang="0">
                <a:pos x="connsiteX1" y="connsiteY1"/>
              </a:cxn>
              <a:cxn ang="0">
                <a:pos x="connsiteX2" y="connsiteY2"/>
              </a:cxn>
              <a:cxn ang="0">
                <a:pos x="connsiteX3" y="connsiteY3"/>
              </a:cxn>
            </a:cxnLst>
            <a:rect l="l" t="t" r="r" b="b"/>
            <a:pathLst>
              <a:path w="84060" h="506103">
                <a:moveTo>
                  <a:pt x="0" y="0"/>
                </a:moveTo>
                <a:lnTo>
                  <a:pt x="84060" y="0"/>
                </a:lnTo>
                <a:lnTo>
                  <a:pt x="84060" y="506104"/>
                </a:lnTo>
                <a:lnTo>
                  <a:pt x="0" y="506104"/>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03" name="Freeform 102">
            <a:extLst>
              <a:ext uri="{FF2B5EF4-FFF2-40B4-BE49-F238E27FC236}">
                <a16:creationId xmlns:a16="http://schemas.microsoft.com/office/drawing/2014/main" id="{03F11E61-219F-AD4D-0346-53ADC235BA85}"/>
              </a:ext>
            </a:extLst>
          </p:cNvPr>
          <p:cNvSpPr/>
          <p:nvPr/>
        </p:nvSpPr>
        <p:spPr>
          <a:xfrm>
            <a:off x="2593987" y="2186192"/>
            <a:ext cx="73152" cy="228281"/>
          </a:xfrm>
          <a:custGeom>
            <a:avLst/>
            <a:gdLst>
              <a:gd name="connsiteX0" fmla="*/ 0 w 84060"/>
              <a:gd name="connsiteY0" fmla="*/ 0 h 261550"/>
              <a:gd name="connsiteX1" fmla="*/ 84060 w 84060"/>
              <a:gd name="connsiteY1" fmla="*/ 0 h 261550"/>
              <a:gd name="connsiteX2" fmla="*/ 84060 w 84060"/>
              <a:gd name="connsiteY2" fmla="*/ 261550 h 261550"/>
              <a:gd name="connsiteX3" fmla="*/ 0 w 84060"/>
              <a:gd name="connsiteY3" fmla="*/ 261550 h 261550"/>
            </a:gdLst>
            <a:ahLst/>
            <a:cxnLst>
              <a:cxn ang="0">
                <a:pos x="connsiteX0" y="connsiteY0"/>
              </a:cxn>
              <a:cxn ang="0">
                <a:pos x="connsiteX1" y="connsiteY1"/>
              </a:cxn>
              <a:cxn ang="0">
                <a:pos x="connsiteX2" y="connsiteY2"/>
              </a:cxn>
              <a:cxn ang="0">
                <a:pos x="connsiteX3" y="connsiteY3"/>
              </a:cxn>
            </a:cxnLst>
            <a:rect l="l" t="t" r="r" b="b"/>
            <a:pathLst>
              <a:path w="84060" h="261550">
                <a:moveTo>
                  <a:pt x="0" y="0"/>
                </a:moveTo>
                <a:lnTo>
                  <a:pt x="84060" y="0"/>
                </a:lnTo>
                <a:lnTo>
                  <a:pt x="84060" y="261550"/>
                </a:lnTo>
                <a:lnTo>
                  <a:pt x="0" y="261550"/>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04" name="Freeform 103">
            <a:extLst>
              <a:ext uri="{FF2B5EF4-FFF2-40B4-BE49-F238E27FC236}">
                <a16:creationId xmlns:a16="http://schemas.microsoft.com/office/drawing/2014/main" id="{1E04B757-A20B-0B9A-3F8B-DC150FC59894}"/>
              </a:ext>
            </a:extLst>
          </p:cNvPr>
          <p:cNvSpPr/>
          <p:nvPr/>
        </p:nvSpPr>
        <p:spPr>
          <a:xfrm>
            <a:off x="3622652" y="2290931"/>
            <a:ext cx="73152" cy="123541"/>
          </a:xfrm>
          <a:custGeom>
            <a:avLst/>
            <a:gdLst>
              <a:gd name="connsiteX0" fmla="*/ 0 w 84060"/>
              <a:gd name="connsiteY0" fmla="*/ 0 h 138512"/>
              <a:gd name="connsiteX1" fmla="*/ 84060 w 84060"/>
              <a:gd name="connsiteY1" fmla="*/ 0 h 138512"/>
              <a:gd name="connsiteX2" fmla="*/ 84060 w 84060"/>
              <a:gd name="connsiteY2" fmla="*/ 138513 h 138512"/>
              <a:gd name="connsiteX3" fmla="*/ 0 w 84060"/>
              <a:gd name="connsiteY3" fmla="*/ 138513 h 138512"/>
            </a:gdLst>
            <a:ahLst/>
            <a:cxnLst>
              <a:cxn ang="0">
                <a:pos x="connsiteX0" y="connsiteY0"/>
              </a:cxn>
              <a:cxn ang="0">
                <a:pos x="connsiteX1" y="connsiteY1"/>
              </a:cxn>
              <a:cxn ang="0">
                <a:pos x="connsiteX2" y="connsiteY2"/>
              </a:cxn>
              <a:cxn ang="0">
                <a:pos x="connsiteX3" y="connsiteY3"/>
              </a:cxn>
            </a:cxnLst>
            <a:rect l="l" t="t" r="r" b="b"/>
            <a:pathLst>
              <a:path w="84060" h="138512">
                <a:moveTo>
                  <a:pt x="0" y="0"/>
                </a:moveTo>
                <a:lnTo>
                  <a:pt x="84060" y="0"/>
                </a:lnTo>
                <a:lnTo>
                  <a:pt x="84060" y="138513"/>
                </a:lnTo>
                <a:lnTo>
                  <a:pt x="0" y="138513"/>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05" name="Freeform 104">
            <a:extLst>
              <a:ext uri="{FF2B5EF4-FFF2-40B4-BE49-F238E27FC236}">
                <a16:creationId xmlns:a16="http://schemas.microsoft.com/office/drawing/2014/main" id="{97A23DF4-8F10-C86E-6D13-2297FE826937}"/>
              </a:ext>
            </a:extLst>
          </p:cNvPr>
          <p:cNvSpPr/>
          <p:nvPr/>
        </p:nvSpPr>
        <p:spPr>
          <a:xfrm>
            <a:off x="4090227" y="2355784"/>
            <a:ext cx="73152" cy="58689"/>
          </a:xfrm>
          <a:custGeom>
            <a:avLst/>
            <a:gdLst>
              <a:gd name="connsiteX0" fmla="*/ 0 w 84060"/>
              <a:gd name="connsiteY0" fmla="*/ 0 h 61518"/>
              <a:gd name="connsiteX1" fmla="*/ 84060 w 84060"/>
              <a:gd name="connsiteY1" fmla="*/ 0 h 61518"/>
              <a:gd name="connsiteX2" fmla="*/ 84060 w 84060"/>
              <a:gd name="connsiteY2" fmla="*/ 61519 h 61518"/>
              <a:gd name="connsiteX3" fmla="*/ 0 w 84060"/>
              <a:gd name="connsiteY3" fmla="*/ 61519 h 61518"/>
            </a:gdLst>
            <a:ahLst/>
            <a:cxnLst>
              <a:cxn ang="0">
                <a:pos x="connsiteX0" y="connsiteY0"/>
              </a:cxn>
              <a:cxn ang="0">
                <a:pos x="connsiteX1" y="connsiteY1"/>
              </a:cxn>
              <a:cxn ang="0">
                <a:pos x="connsiteX2" y="connsiteY2"/>
              </a:cxn>
              <a:cxn ang="0">
                <a:pos x="connsiteX3" y="connsiteY3"/>
              </a:cxn>
            </a:cxnLst>
            <a:rect l="l" t="t" r="r" b="b"/>
            <a:pathLst>
              <a:path w="84060" h="61518">
                <a:moveTo>
                  <a:pt x="0" y="0"/>
                </a:moveTo>
                <a:lnTo>
                  <a:pt x="84060" y="0"/>
                </a:lnTo>
                <a:lnTo>
                  <a:pt x="84060" y="61519"/>
                </a:lnTo>
                <a:lnTo>
                  <a:pt x="0" y="61519"/>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06" name="Freeform 105">
            <a:extLst>
              <a:ext uri="{FF2B5EF4-FFF2-40B4-BE49-F238E27FC236}">
                <a16:creationId xmlns:a16="http://schemas.microsoft.com/office/drawing/2014/main" id="{C494C6E0-CCED-CCAF-095B-0DE24C428946}"/>
              </a:ext>
            </a:extLst>
          </p:cNvPr>
          <p:cNvSpPr/>
          <p:nvPr/>
        </p:nvSpPr>
        <p:spPr>
          <a:xfrm>
            <a:off x="4183742" y="2355784"/>
            <a:ext cx="73152" cy="58689"/>
          </a:xfrm>
          <a:custGeom>
            <a:avLst/>
            <a:gdLst>
              <a:gd name="connsiteX0" fmla="*/ 0 w 84060"/>
              <a:gd name="connsiteY0" fmla="*/ 0 h 61518"/>
              <a:gd name="connsiteX1" fmla="*/ 84060 w 84060"/>
              <a:gd name="connsiteY1" fmla="*/ 0 h 61518"/>
              <a:gd name="connsiteX2" fmla="*/ 84060 w 84060"/>
              <a:gd name="connsiteY2" fmla="*/ 61519 h 61518"/>
              <a:gd name="connsiteX3" fmla="*/ 0 w 84060"/>
              <a:gd name="connsiteY3" fmla="*/ 61519 h 61518"/>
            </a:gdLst>
            <a:ahLst/>
            <a:cxnLst>
              <a:cxn ang="0">
                <a:pos x="connsiteX0" y="connsiteY0"/>
              </a:cxn>
              <a:cxn ang="0">
                <a:pos x="connsiteX1" y="connsiteY1"/>
              </a:cxn>
              <a:cxn ang="0">
                <a:pos x="connsiteX2" y="connsiteY2"/>
              </a:cxn>
              <a:cxn ang="0">
                <a:pos x="connsiteX3" y="connsiteY3"/>
              </a:cxn>
            </a:cxnLst>
            <a:rect l="l" t="t" r="r" b="b"/>
            <a:pathLst>
              <a:path w="84060" h="61518">
                <a:moveTo>
                  <a:pt x="0" y="0"/>
                </a:moveTo>
                <a:lnTo>
                  <a:pt x="84060" y="0"/>
                </a:lnTo>
                <a:lnTo>
                  <a:pt x="84060" y="61519"/>
                </a:lnTo>
                <a:lnTo>
                  <a:pt x="0" y="61519"/>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07" name="Freeform 106">
            <a:extLst>
              <a:ext uri="{FF2B5EF4-FFF2-40B4-BE49-F238E27FC236}">
                <a16:creationId xmlns:a16="http://schemas.microsoft.com/office/drawing/2014/main" id="{7D3CF3F8-B457-B94B-7BA6-CFF99AF1D497}"/>
              </a:ext>
            </a:extLst>
          </p:cNvPr>
          <p:cNvSpPr/>
          <p:nvPr/>
        </p:nvSpPr>
        <p:spPr>
          <a:xfrm>
            <a:off x="5025377" y="2407307"/>
            <a:ext cx="73152" cy="23943"/>
          </a:xfrm>
          <a:custGeom>
            <a:avLst/>
            <a:gdLst>
              <a:gd name="connsiteX0" fmla="*/ 0 w 84060"/>
              <a:gd name="connsiteY0" fmla="*/ 0 h 36530"/>
              <a:gd name="connsiteX1" fmla="*/ 84060 w 84060"/>
              <a:gd name="connsiteY1" fmla="*/ 0 h 36530"/>
              <a:gd name="connsiteX2" fmla="*/ 84060 w 84060"/>
              <a:gd name="connsiteY2" fmla="*/ 36531 h 36530"/>
              <a:gd name="connsiteX3" fmla="*/ 0 w 84060"/>
              <a:gd name="connsiteY3" fmla="*/ 36531 h 36530"/>
            </a:gdLst>
            <a:ahLst/>
            <a:cxnLst>
              <a:cxn ang="0">
                <a:pos x="connsiteX0" y="connsiteY0"/>
              </a:cxn>
              <a:cxn ang="0">
                <a:pos x="connsiteX1" y="connsiteY1"/>
              </a:cxn>
              <a:cxn ang="0">
                <a:pos x="connsiteX2" y="connsiteY2"/>
              </a:cxn>
              <a:cxn ang="0">
                <a:pos x="connsiteX3" y="connsiteY3"/>
              </a:cxn>
            </a:cxnLst>
            <a:rect l="l" t="t" r="r" b="b"/>
            <a:pathLst>
              <a:path w="84060" h="36530">
                <a:moveTo>
                  <a:pt x="0" y="0"/>
                </a:moveTo>
                <a:lnTo>
                  <a:pt x="84060" y="0"/>
                </a:lnTo>
                <a:lnTo>
                  <a:pt x="84060" y="36531"/>
                </a:lnTo>
                <a:lnTo>
                  <a:pt x="0" y="36531"/>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08" name="Freeform 107">
            <a:extLst>
              <a:ext uri="{FF2B5EF4-FFF2-40B4-BE49-F238E27FC236}">
                <a16:creationId xmlns:a16="http://schemas.microsoft.com/office/drawing/2014/main" id="{608A2F8E-C7A3-5E74-D977-965861541244}"/>
              </a:ext>
            </a:extLst>
          </p:cNvPr>
          <p:cNvSpPr/>
          <p:nvPr/>
        </p:nvSpPr>
        <p:spPr>
          <a:xfrm>
            <a:off x="6054042" y="2417698"/>
            <a:ext cx="73152" cy="145398"/>
          </a:xfrm>
          <a:custGeom>
            <a:avLst/>
            <a:gdLst>
              <a:gd name="connsiteX0" fmla="*/ 0 w 84060"/>
              <a:gd name="connsiteY0" fmla="*/ 0 h 175043"/>
              <a:gd name="connsiteX1" fmla="*/ 84060 w 84060"/>
              <a:gd name="connsiteY1" fmla="*/ 0 h 175043"/>
              <a:gd name="connsiteX2" fmla="*/ 84060 w 84060"/>
              <a:gd name="connsiteY2" fmla="*/ 175043 h 175043"/>
              <a:gd name="connsiteX3" fmla="*/ 0 w 84060"/>
              <a:gd name="connsiteY3" fmla="*/ 175043 h 175043"/>
            </a:gdLst>
            <a:ahLst/>
            <a:cxnLst>
              <a:cxn ang="0">
                <a:pos x="connsiteX0" y="connsiteY0"/>
              </a:cxn>
              <a:cxn ang="0">
                <a:pos x="connsiteX1" y="connsiteY1"/>
              </a:cxn>
              <a:cxn ang="0">
                <a:pos x="connsiteX2" y="connsiteY2"/>
              </a:cxn>
              <a:cxn ang="0">
                <a:pos x="connsiteX3" y="connsiteY3"/>
              </a:cxn>
            </a:cxnLst>
            <a:rect l="l" t="t" r="r" b="b"/>
            <a:pathLst>
              <a:path w="84060" h="175043">
                <a:moveTo>
                  <a:pt x="0" y="0"/>
                </a:moveTo>
                <a:lnTo>
                  <a:pt x="84060" y="0"/>
                </a:lnTo>
                <a:lnTo>
                  <a:pt x="84060" y="175043"/>
                </a:lnTo>
                <a:lnTo>
                  <a:pt x="0" y="175043"/>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09" name="Freeform 108">
            <a:extLst>
              <a:ext uri="{FF2B5EF4-FFF2-40B4-BE49-F238E27FC236}">
                <a16:creationId xmlns:a16="http://schemas.microsoft.com/office/drawing/2014/main" id="{EB8972AC-9279-851C-E404-1B79BBD8F0BF}"/>
              </a:ext>
            </a:extLst>
          </p:cNvPr>
          <p:cNvSpPr/>
          <p:nvPr/>
        </p:nvSpPr>
        <p:spPr>
          <a:xfrm>
            <a:off x="7082707" y="2417698"/>
            <a:ext cx="73152" cy="333923"/>
          </a:xfrm>
          <a:custGeom>
            <a:avLst/>
            <a:gdLst>
              <a:gd name="connsiteX0" fmla="*/ 0 w 84060"/>
              <a:gd name="connsiteY0" fmla="*/ 0 h 410971"/>
              <a:gd name="connsiteX1" fmla="*/ 84060 w 84060"/>
              <a:gd name="connsiteY1" fmla="*/ 0 h 410971"/>
              <a:gd name="connsiteX2" fmla="*/ 84060 w 84060"/>
              <a:gd name="connsiteY2" fmla="*/ 410971 h 410971"/>
              <a:gd name="connsiteX3" fmla="*/ 0 w 84060"/>
              <a:gd name="connsiteY3" fmla="*/ 410971 h 410971"/>
            </a:gdLst>
            <a:ahLst/>
            <a:cxnLst>
              <a:cxn ang="0">
                <a:pos x="connsiteX0" y="connsiteY0"/>
              </a:cxn>
              <a:cxn ang="0">
                <a:pos x="connsiteX1" y="connsiteY1"/>
              </a:cxn>
              <a:cxn ang="0">
                <a:pos x="connsiteX2" y="connsiteY2"/>
              </a:cxn>
              <a:cxn ang="0">
                <a:pos x="connsiteX3" y="connsiteY3"/>
              </a:cxn>
            </a:cxnLst>
            <a:rect l="l" t="t" r="r" b="b"/>
            <a:pathLst>
              <a:path w="84060" h="410971">
                <a:moveTo>
                  <a:pt x="0" y="0"/>
                </a:moveTo>
                <a:lnTo>
                  <a:pt x="84060" y="0"/>
                </a:lnTo>
                <a:lnTo>
                  <a:pt x="84060" y="410971"/>
                </a:lnTo>
                <a:lnTo>
                  <a:pt x="0" y="410971"/>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10" name="Freeform 109">
            <a:extLst>
              <a:ext uri="{FF2B5EF4-FFF2-40B4-BE49-F238E27FC236}">
                <a16:creationId xmlns:a16="http://schemas.microsoft.com/office/drawing/2014/main" id="{691488D6-6535-1067-646F-98E262D4A83A}"/>
              </a:ext>
            </a:extLst>
          </p:cNvPr>
          <p:cNvSpPr/>
          <p:nvPr/>
        </p:nvSpPr>
        <p:spPr>
          <a:xfrm>
            <a:off x="7363252" y="2417698"/>
            <a:ext cx="73152" cy="357567"/>
          </a:xfrm>
          <a:custGeom>
            <a:avLst/>
            <a:gdLst>
              <a:gd name="connsiteX0" fmla="*/ 0 w 84060"/>
              <a:gd name="connsiteY0" fmla="*/ 0 h 428221"/>
              <a:gd name="connsiteX1" fmla="*/ 84060 w 84060"/>
              <a:gd name="connsiteY1" fmla="*/ 0 h 428221"/>
              <a:gd name="connsiteX2" fmla="*/ 84060 w 84060"/>
              <a:gd name="connsiteY2" fmla="*/ 428222 h 428221"/>
              <a:gd name="connsiteX3" fmla="*/ 0 w 84060"/>
              <a:gd name="connsiteY3" fmla="*/ 428222 h 428221"/>
            </a:gdLst>
            <a:ahLst/>
            <a:cxnLst>
              <a:cxn ang="0">
                <a:pos x="connsiteX0" y="connsiteY0"/>
              </a:cxn>
              <a:cxn ang="0">
                <a:pos x="connsiteX1" y="connsiteY1"/>
              </a:cxn>
              <a:cxn ang="0">
                <a:pos x="connsiteX2" y="connsiteY2"/>
              </a:cxn>
              <a:cxn ang="0">
                <a:pos x="connsiteX3" y="connsiteY3"/>
              </a:cxn>
            </a:cxnLst>
            <a:rect l="l" t="t" r="r" b="b"/>
            <a:pathLst>
              <a:path w="84060" h="428221">
                <a:moveTo>
                  <a:pt x="0" y="0"/>
                </a:moveTo>
                <a:lnTo>
                  <a:pt x="84060" y="0"/>
                </a:lnTo>
                <a:lnTo>
                  <a:pt x="84060" y="428222"/>
                </a:lnTo>
                <a:lnTo>
                  <a:pt x="0" y="428222"/>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11" name="Freeform 110">
            <a:extLst>
              <a:ext uri="{FF2B5EF4-FFF2-40B4-BE49-F238E27FC236}">
                <a16:creationId xmlns:a16="http://schemas.microsoft.com/office/drawing/2014/main" id="{49687D4F-DF56-E177-E551-69D2AB86F6B0}"/>
              </a:ext>
            </a:extLst>
          </p:cNvPr>
          <p:cNvSpPr/>
          <p:nvPr/>
        </p:nvSpPr>
        <p:spPr>
          <a:xfrm>
            <a:off x="8765977" y="2417698"/>
            <a:ext cx="73152" cy="589944"/>
          </a:xfrm>
          <a:custGeom>
            <a:avLst/>
            <a:gdLst>
              <a:gd name="connsiteX0" fmla="*/ 0 w 84060"/>
              <a:gd name="connsiteY0" fmla="*/ 0 h 699919"/>
              <a:gd name="connsiteX1" fmla="*/ 84060 w 84060"/>
              <a:gd name="connsiteY1" fmla="*/ 0 h 699919"/>
              <a:gd name="connsiteX2" fmla="*/ 84060 w 84060"/>
              <a:gd name="connsiteY2" fmla="*/ 699920 h 699919"/>
              <a:gd name="connsiteX3" fmla="*/ 0 w 84060"/>
              <a:gd name="connsiteY3" fmla="*/ 699920 h 699919"/>
            </a:gdLst>
            <a:ahLst/>
            <a:cxnLst>
              <a:cxn ang="0">
                <a:pos x="connsiteX0" y="connsiteY0"/>
              </a:cxn>
              <a:cxn ang="0">
                <a:pos x="connsiteX1" y="connsiteY1"/>
              </a:cxn>
              <a:cxn ang="0">
                <a:pos x="connsiteX2" y="connsiteY2"/>
              </a:cxn>
              <a:cxn ang="0">
                <a:pos x="connsiteX3" y="connsiteY3"/>
              </a:cxn>
            </a:cxnLst>
            <a:rect l="l" t="t" r="r" b="b"/>
            <a:pathLst>
              <a:path w="84060" h="699919">
                <a:moveTo>
                  <a:pt x="0" y="0"/>
                </a:moveTo>
                <a:lnTo>
                  <a:pt x="84060" y="0"/>
                </a:lnTo>
                <a:lnTo>
                  <a:pt x="84060" y="699920"/>
                </a:lnTo>
                <a:lnTo>
                  <a:pt x="0" y="699920"/>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12" name="Freeform 111">
            <a:extLst>
              <a:ext uri="{FF2B5EF4-FFF2-40B4-BE49-F238E27FC236}">
                <a16:creationId xmlns:a16="http://schemas.microsoft.com/office/drawing/2014/main" id="{2C9FA437-1859-4FA5-78EF-DDDF9377EBC3}"/>
              </a:ext>
            </a:extLst>
          </p:cNvPr>
          <p:cNvSpPr/>
          <p:nvPr/>
        </p:nvSpPr>
        <p:spPr>
          <a:xfrm>
            <a:off x="8953007" y="2417698"/>
            <a:ext cx="73152" cy="604471"/>
          </a:xfrm>
          <a:custGeom>
            <a:avLst/>
            <a:gdLst>
              <a:gd name="connsiteX0" fmla="*/ 0 w 84060"/>
              <a:gd name="connsiteY0" fmla="*/ 0 h 744061"/>
              <a:gd name="connsiteX1" fmla="*/ 84060 w 84060"/>
              <a:gd name="connsiteY1" fmla="*/ 0 h 744061"/>
              <a:gd name="connsiteX2" fmla="*/ 84060 w 84060"/>
              <a:gd name="connsiteY2" fmla="*/ 744061 h 744061"/>
              <a:gd name="connsiteX3" fmla="*/ 0 w 84060"/>
              <a:gd name="connsiteY3" fmla="*/ 744061 h 744061"/>
            </a:gdLst>
            <a:ahLst/>
            <a:cxnLst>
              <a:cxn ang="0">
                <a:pos x="connsiteX0" y="connsiteY0"/>
              </a:cxn>
              <a:cxn ang="0">
                <a:pos x="connsiteX1" y="connsiteY1"/>
              </a:cxn>
              <a:cxn ang="0">
                <a:pos x="connsiteX2" y="connsiteY2"/>
              </a:cxn>
              <a:cxn ang="0">
                <a:pos x="connsiteX3" y="connsiteY3"/>
              </a:cxn>
            </a:cxnLst>
            <a:rect l="l" t="t" r="r" b="b"/>
            <a:pathLst>
              <a:path w="84060" h="744061">
                <a:moveTo>
                  <a:pt x="0" y="0"/>
                </a:moveTo>
                <a:lnTo>
                  <a:pt x="84060" y="0"/>
                </a:lnTo>
                <a:lnTo>
                  <a:pt x="84060" y="744061"/>
                </a:lnTo>
                <a:lnTo>
                  <a:pt x="0" y="744061"/>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13" name="Freeform 112">
            <a:extLst>
              <a:ext uri="{FF2B5EF4-FFF2-40B4-BE49-F238E27FC236}">
                <a16:creationId xmlns:a16="http://schemas.microsoft.com/office/drawing/2014/main" id="{F0207E67-CAE0-26B8-7868-336BFCBC4892}"/>
              </a:ext>
            </a:extLst>
          </p:cNvPr>
          <p:cNvSpPr/>
          <p:nvPr/>
        </p:nvSpPr>
        <p:spPr>
          <a:xfrm>
            <a:off x="9607612" y="2417698"/>
            <a:ext cx="73152" cy="743098"/>
          </a:xfrm>
          <a:custGeom>
            <a:avLst/>
            <a:gdLst>
              <a:gd name="connsiteX0" fmla="*/ 0 w 84060"/>
              <a:gd name="connsiteY0" fmla="*/ 0 h 891706"/>
              <a:gd name="connsiteX1" fmla="*/ 84060 w 84060"/>
              <a:gd name="connsiteY1" fmla="*/ 0 h 891706"/>
              <a:gd name="connsiteX2" fmla="*/ 84060 w 84060"/>
              <a:gd name="connsiteY2" fmla="*/ 891706 h 891706"/>
              <a:gd name="connsiteX3" fmla="*/ 0 w 84060"/>
              <a:gd name="connsiteY3" fmla="*/ 891706 h 891706"/>
            </a:gdLst>
            <a:ahLst/>
            <a:cxnLst>
              <a:cxn ang="0">
                <a:pos x="connsiteX0" y="connsiteY0"/>
              </a:cxn>
              <a:cxn ang="0">
                <a:pos x="connsiteX1" y="connsiteY1"/>
              </a:cxn>
              <a:cxn ang="0">
                <a:pos x="connsiteX2" y="connsiteY2"/>
              </a:cxn>
              <a:cxn ang="0">
                <a:pos x="connsiteX3" y="connsiteY3"/>
              </a:cxn>
            </a:cxnLst>
            <a:rect l="l" t="t" r="r" b="b"/>
            <a:pathLst>
              <a:path w="84060" h="891706">
                <a:moveTo>
                  <a:pt x="0" y="0"/>
                </a:moveTo>
                <a:lnTo>
                  <a:pt x="84060" y="0"/>
                </a:lnTo>
                <a:lnTo>
                  <a:pt x="84060" y="891706"/>
                </a:lnTo>
                <a:lnTo>
                  <a:pt x="0" y="891706"/>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14" name="Freeform 113">
            <a:extLst>
              <a:ext uri="{FF2B5EF4-FFF2-40B4-BE49-F238E27FC236}">
                <a16:creationId xmlns:a16="http://schemas.microsoft.com/office/drawing/2014/main" id="{3A0DAB9E-4169-072C-1C86-639CE7F09C68}"/>
              </a:ext>
            </a:extLst>
          </p:cNvPr>
          <p:cNvSpPr/>
          <p:nvPr/>
        </p:nvSpPr>
        <p:spPr>
          <a:xfrm>
            <a:off x="9981672" y="2417697"/>
            <a:ext cx="73152" cy="806069"/>
          </a:xfrm>
          <a:custGeom>
            <a:avLst/>
            <a:gdLst>
              <a:gd name="connsiteX0" fmla="*/ 0 w 84060"/>
              <a:gd name="connsiteY0" fmla="*/ 0 h 927476"/>
              <a:gd name="connsiteX1" fmla="*/ 84060 w 84060"/>
              <a:gd name="connsiteY1" fmla="*/ 0 h 927476"/>
              <a:gd name="connsiteX2" fmla="*/ 84060 w 84060"/>
              <a:gd name="connsiteY2" fmla="*/ 927476 h 927476"/>
              <a:gd name="connsiteX3" fmla="*/ 0 w 84060"/>
              <a:gd name="connsiteY3" fmla="*/ 927476 h 927476"/>
            </a:gdLst>
            <a:ahLst/>
            <a:cxnLst>
              <a:cxn ang="0">
                <a:pos x="connsiteX0" y="connsiteY0"/>
              </a:cxn>
              <a:cxn ang="0">
                <a:pos x="connsiteX1" y="connsiteY1"/>
              </a:cxn>
              <a:cxn ang="0">
                <a:pos x="connsiteX2" y="connsiteY2"/>
              </a:cxn>
              <a:cxn ang="0">
                <a:pos x="connsiteX3" y="connsiteY3"/>
              </a:cxn>
            </a:cxnLst>
            <a:rect l="l" t="t" r="r" b="b"/>
            <a:pathLst>
              <a:path w="84060" h="927476">
                <a:moveTo>
                  <a:pt x="0" y="0"/>
                </a:moveTo>
                <a:lnTo>
                  <a:pt x="84060" y="0"/>
                </a:lnTo>
                <a:lnTo>
                  <a:pt x="84060" y="927476"/>
                </a:lnTo>
                <a:lnTo>
                  <a:pt x="0" y="927476"/>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15" name="Freeform 114">
            <a:extLst>
              <a:ext uri="{FF2B5EF4-FFF2-40B4-BE49-F238E27FC236}">
                <a16:creationId xmlns:a16="http://schemas.microsoft.com/office/drawing/2014/main" id="{BC033555-D7A1-AFA7-CD79-3517F0DBEC81}"/>
              </a:ext>
            </a:extLst>
          </p:cNvPr>
          <p:cNvSpPr/>
          <p:nvPr/>
        </p:nvSpPr>
        <p:spPr>
          <a:xfrm>
            <a:off x="10075187" y="2417698"/>
            <a:ext cx="73152" cy="806069"/>
          </a:xfrm>
          <a:custGeom>
            <a:avLst/>
            <a:gdLst>
              <a:gd name="connsiteX0" fmla="*/ 0 w 84060"/>
              <a:gd name="connsiteY0" fmla="*/ 0 h 927476"/>
              <a:gd name="connsiteX1" fmla="*/ 84060 w 84060"/>
              <a:gd name="connsiteY1" fmla="*/ 0 h 927476"/>
              <a:gd name="connsiteX2" fmla="*/ 84060 w 84060"/>
              <a:gd name="connsiteY2" fmla="*/ 927476 h 927476"/>
              <a:gd name="connsiteX3" fmla="*/ 0 w 84060"/>
              <a:gd name="connsiteY3" fmla="*/ 927476 h 927476"/>
            </a:gdLst>
            <a:ahLst/>
            <a:cxnLst>
              <a:cxn ang="0">
                <a:pos x="connsiteX0" y="connsiteY0"/>
              </a:cxn>
              <a:cxn ang="0">
                <a:pos x="connsiteX1" y="connsiteY1"/>
              </a:cxn>
              <a:cxn ang="0">
                <a:pos x="connsiteX2" y="connsiteY2"/>
              </a:cxn>
              <a:cxn ang="0">
                <a:pos x="connsiteX3" y="connsiteY3"/>
              </a:cxn>
            </a:cxnLst>
            <a:rect l="l" t="t" r="r" b="b"/>
            <a:pathLst>
              <a:path w="84060" h="927476">
                <a:moveTo>
                  <a:pt x="0" y="0"/>
                </a:moveTo>
                <a:lnTo>
                  <a:pt x="84060" y="0"/>
                </a:lnTo>
                <a:lnTo>
                  <a:pt x="84060" y="927476"/>
                </a:lnTo>
                <a:lnTo>
                  <a:pt x="0" y="927476"/>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16" name="Freeform 115">
            <a:extLst>
              <a:ext uri="{FF2B5EF4-FFF2-40B4-BE49-F238E27FC236}">
                <a16:creationId xmlns:a16="http://schemas.microsoft.com/office/drawing/2014/main" id="{2715EB05-C28E-1728-6694-24F04CE377CA}"/>
              </a:ext>
            </a:extLst>
          </p:cNvPr>
          <p:cNvSpPr/>
          <p:nvPr/>
        </p:nvSpPr>
        <p:spPr>
          <a:xfrm>
            <a:off x="10355732" y="2417698"/>
            <a:ext cx="73152" cy="826545"/>
          </a:xfrm>
          <a:custGeom>
            <a:avLst/>
            <a:gdLst>
              <a:gd name="connsiteX0" fmla="*/ 0 w 84060"/>
              <a:gd name="connsiteY0" fmla="*/ 0 h 961977"/>
              <a:gd name="connsiteX1" fmla="*/ 84060 w 84060"/>
              <a:gd name="connsiteY1" fmla="*/ 0 h 961977"/>
              <a:gd name="connsiteX2" fmla="*/ 84060 w 84060"/>
              <a:gd name="connsiteY2" fmla="*/ 961977 h 961977"/>
              <a:gd name="connsiteX3" fmla="*/ 0 w 84060"/>
              <a:gd name="connsiteY3" fmla="*/ 961977 h 961977"/>
            </a:gdLst>
            <a:ahLst/>
            <a:cxnLst>
              <a:cxn ang="0">
                <a:pos x="connsiteX0" y="connsiteY0"/>
              </a:cxn>
              <a:cxn ang="0">
                <a:pos x="connsiteX1" y="connsiteY1"/>
              </a:cxn>
              <a:cxn ang="0">
                <a:pos x="connsiteX2" y="connsiteY2"/>
              </a:cxn>
              <a:cxn ang="0">
                <a:pos x="connsiteX3" y="connsiteY3"/>
              </a:cxn>
            </a:cxnLst>
            <a:rect l="l" t="t" r="r" b="b"/>
            <a:pathLst>
              <a:path w="84060" h="961977">
                <a:moveTo>
                  <a:pt x="0" y="0"/>
                </a:moveTo>
                <a:lnTo>
                  <a:pt x="84060" y="0"/>
                </a:lnTo>
                <a:lnTo>
                  <a:pt x="84060" y="961977"/>
                </a:lnTo>
                <a:lnTo>
                  <a:pt x="0" y="961977"/>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17" name="Freeform 116">
            <a:extLst>
              <a:ext uri="{FF2B5EF4-FFF2-40B4-BE49-F238E27FC236}">
                <a16:creationId xmlns:a16="http://schemas.microsoft.com/office/drawing/2014/main" id="{B6ED5DBE-92E9-1B3E-971A-3AF38593677D}"/>
              </a:ext>
            </a:extLst>
          </p:cNvPr>
          <p:cNvSpPr/>
          <p:nvPr/>
        </p:nvSpPr>
        <p:spPr>
          <a:xfrm>
            <a:off x="11290882" y="2417697"/>
            <a:ext cx="73152" cy="1053476"/>
          </a:xfrm>
          <a:custGeom>
            <a:avLst/>
            <a:gdLst>
              <a:gd name="connsiteX0" fmla="*/ 0 w 84060"/>
              <a:gd name="connsiteY0" fmla="*/ 0 h 1320562"/>
              <a:gd name="connsiteX1" fmla="*/ 84060 w 84060"/>
              <a:gd name="connsiteY1" fmla="*/ 0 h 1320562"/>
              <a:gd name="connsiteX2" fmla="*/ 84060 w 84060"/>
              <a:gd name="connsiteY2" fmla="*/ 1320563 h 1320562"/>
              <a:gd name="connsiteX3" fmla="*/ 0 w 84060"/>
              <a:gd name="connsiteY3" fmla="*/ 1320563 h 1320562"/>
            </a:gdLst>
            <a:ahLst/>
            <a:cxnLst>
              <a:cxn ang="0">
                <a:pos x="connsiteX0" y="connsiteY0"/>
              </a:cxn>
              <a:cxn ang="0">
                <a:pos x="connsiteX1" y="connsiteY1"/>
              </a:cxn>
              <a:cxn ang="0">
                <a:pos x="connsiteX2" y="connsiteY2"/>
              </a:cxn>
              <a:cxn ang="0">
                <a:pos x="connsiteX3" y="connsiteY3"/>
              </a:cxn>
            </a:cxnLst>
            <a:rect l="l" t="t" r="r" b="b"/>
            <a:pathLst>
              <a:path w="84060" h="1320562">
                <a:moveTo>
                  <a:pt x="0" y="0"/>
                </a:moveTo>
                <a:lnTo>
                  <a:pt x="84060" y="0"/>
                </a:lnTo>
                <a:lnTo>
                  <a:pt x="84060" y="1320563"/>
                </a:lnTo>
                <a:lnTo>
                  <a:pt x="0" y="1320563"/>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18" name="Freeform 117">
            <a:extLst>
              <a:ext uri="{FF2B5EF4-FFF2-40B4-BE49-F238E27FC236}">
                <a16:creationId xmlns:a16="http://schemas.microsoft.com/office/drawing/2014/main" id="{33DA7170-AD89-2493-4EBA-DE09798386CF}"/>
              </a:ext>
            </a:extLst>
          </p:cNvPr>
          <p:cNvSpPr/>
          <p:nvPr/>
        </p:nvSpPr>
        <p:spPr>
          <a:xfrm>
            <a:off x="5679982" y="2417698"/>
            <a:ext cx="73152" cy="95771"/>
          </a:xfrm>
          <a:custGeom>
            <a:avLst/>
            <a:gdLst>
              <a:gd name="connsiteX0" fmla="*/ 0 w 84060"/>
              <a:gd name="connsiteY0" fmla="*/ 0 h 123418"/>
              <a:gd name="connsiteX1" fmla="*/ 84060 w 84060"/>
              <a:gd name="connsiteY1" fmla="*/ 0 h 123418"/>
              <a:gd name="connsiteX2" fmla="*/ 84060 w 84060"/>
              <a:gd name="connsiteY2" fmla="*/ 123418 h 123418"/>
              <a:gd name="connsiteX3" fmla="*/ 0 w 84060"/>
              <a:gd name="connsiteY3" fmla="*/ 123418 h 123418"/>
            </a:gdLst>
            <a:ahLst/>
            <a:cxnLst>
              <a:cxn ang="0">
                <a:pos x="connsiteX0" y="connsiteY0"/>
              </a:cxn>
              <a:cxn ang="0">
                <a:pos x="connsiteX1" y="connsiteY1"/>
              </a:cxn>
              <a:cxn ang="0">
                <a:pos x="connsiteX2" y="connsiteY2"/>
              </a:cxn>
              <a:cxn ang="0">
                <a:pos x="connsiteX3" y="connsiteY3"/>
              </a:cxn>
            </a:cxnLst>
            <a:rect l="l" t="t" r="r" b="b"/>
            <a:pathLst>
              <a:path w="84060" h="123418">
                <a:moveTo>
                  <a:pt x="0" y="0"/>
                </a:moveTo>
                <a:lnTo>
                  <a:pt x="84060" y="0"/>
                </a:lnTo>
                <a:lnTo>
                  <a:pt x="84060" y="123418"/>
                </a:lnTo>
                <a:lnTo>
                  <a:pt x="0" y="123418"/>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19" name="Freeform 118">
            <a:extLst>
              <a:ext uri="{FF2B5EF4-FFF2-40B4-BE49-F238E27FC236}">
                <a16:creationId xmlns:a16="http://schemas.microsoft.com/office/drawing/2014/main" id="{218CD67B-E03D-00B1-F6A2-603E4B34C58F}"/>
              </a:ext>
            </a:extLst>
          </p:cNvPr>
          <p:cNvSpPr/>
          <p:nvPr/>
        </p:nvSpPr>
        <p:spPr>
          <a:xfrm>
            <a:off x="1284777" y="1355767"/>
            <a:ext cx="73152" cy="1058705"/>
          </a:xfrm>
          <a:custGeom>
            <a:avLst/>
            <a:gdLst>
              <a:gd name="connsiteX0" fmla="*/ 0 w 84060"/>
              <a:gd name="connsiteY0" fmla="*/ 0 h 1212999"/>
              <a:gd name="connsiteX1" fmla="*/ 84060 w 84060"/>
              <a:gd name="connsiteY1" fmla="*/ 0 h 1212999"/>
              <a:gd name="connsiteX2" fmla="*/ 84060 w 84060"/>
              <a:gd name="connsiteY2" fmla="*/ 1213000 h 1212999"/>
              <a:gd name="connsiteX3" fmla="*/ 0 w 84060"/>
              <a:gd name="connsiteY3" fmla="*/ 1213000 h 1212999"/>
            </a:gdLst>
            <a:ahLst/>
            <a:cxnLst>
              <a:cxn ang="0">
                <a:pos x="connsiteX0" y="connsiteY0"/>
              </a:cxn>
              <a:cxn ang="0">
                <a:pos x="connsiteX1" y="connsiteY1"/>
              </a:cxn>
              <a:cxn ang="0">
                <a:pos x="connsiteX2" y="connsiteY2"/>
              </a:cxn>
              <a:cxn ang="0">
                <a:pos x="connsiteX3" y="connsiteY3"/>
              </a:cxn>
            </a:cxnLst>
            <a:rect l="l" t="t" r="r" b="b"/>
            <a:pathLst>
              <a:path w="84060" h="1212999">
                <a:moveTo>
                  <a:pt x="0" y="0"/>
                </a:moveTo>
                <a:lnTo>
                  <a:pt x="84060" y="0"/>
                </a:lnTo>
                <a:lnTo>
                  <a:pt x="84060" y="1213000"/>
                </a:lnTo>
                <a:lnTo>
                  <a:pt x="0" y="1213000"/>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20" name="Freeform 119">
            <a:extLst>
              <a:ext uri="{FF2B5EF4-FFF2-40B4-BE49-F238E27FC236}">
                <a16:creationId xmlns:a16="http://schemas.microsoft.com/office/drawing/2014/main" id="{53831913-B281-867E-0E9A-C0631719E502}"/>
              </a:ext>
            </a:extLst>
          </p:cNvPr>
          <p:cNvSpPr/>
          <p:nvPr/>
        </p:nvSpPr>
        <p:spPr>
          <a:xfrm>
            <a:off x="1752352" y="1872776"/>
            <a:ext cx="73152" cy="541696"/>
          </a:xfrm>
          <a:custGeom>
            <a:avLst/>
            <a:gdLst>
              <a:gd name="connsiteX0" fmla="*/ 0 w 84060"/>
              <a:gd name="connsiteY0" fmla="*/ 0 h 620642"/>
              <a:gd name="connsiteX1" fmla="*/ 84060 w 84060"/>
              <a:gd name="connsiteY1" fmla="*/ 0 h 620642"/>
              <a:gd name="connsiteX2" fmla="*/ 84060 w 84060"/>
              <a:gd name="connsiteY2" fmla="*/ 620643 h 620642"/>
              <a:gd name="connsiteX3" fmla="*/ 0 w 84060"/>
              <a:gd name="connsiteY3" fmla="*/ 620643 h 620642"/>
            </a:gdLst>
            <a:ahLst/>
            <a:cxnLst>
              <a:cxn ang="0">
                <a:pos x="connsiteX0" y="connsiteY0"/>
              </a:cxn>
              <a:cxn ang="0">
                <a:pos x="connsiteX1" y="connsiteY1"/>
              </a:cxn>
              <a:cxn ang="0">
                <a:pos x="connsiteX2" y="connsiteY2"/>
              </a:cxn>
              <a:cxn ang="0">
                <a:pos x="connsiteX3" y="connsiteY3"/>
              </a:cxn>
            </a:cxnLst>
            <a:rect l="l" t="t" r="r" b="b"/>
            <a:pathLst>
              <a:path w="84060" h="620642">
                <a:moveTo>
                  <a:pt x="0" y="0"/>
                </a:moveTo>
                <a:lnTo>
                  <a:pt x="84060" y="0"/>
                </a:lnTo>
                <a:lnTo>
                  <a:pt x="84060" y="620643"/>
                </a:lnTo>
                <a:lnTo>
                  <a:pt x="0" y="620643"/>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21" name="Freeform 120">
            <a:extLst>
              <a:ext uri="{FF2B5EF4-FFF2-40B4-BE49-F238E27FC236}">
                <a16:creationId xmlns:a16="http://schemas.microsoft.com/office/drawing/2014/main" id="{F710C7B0-FFEE-6B28-C9CD-137BCA024795}"/>
              </a:ext>
            </a:extLst>
          </p:cNvPr>
          <p:cNvSpPr/>
          <p:nvPr/>
        </p:nvSpPr>
        <p:spPr>
          <a:xfrm>
            <a:off x="2032897" y="2003302"/>
            <a:ext cx="73152" cy="411171"/>
          </a:xfrm>
          <a:custGeom>
            <a:avLst/>
            <a:gdLst>
              <a:gd name="connsiteX0" fmla="*/ 0 w 84060"/>
              <a:gd name="connsiteY0" fmla="*/ 0 h 471094"/>
              <a:gd name="connsiteX1" fmla="*/ 84060 w 84060"/>
              <a:gd name="connsiteY1" fmla="*/ 0 h 471094"/>
              <a:gd name="connsiteX2" fmla="*/ 84060 w 84060"/>
              <a:gd name="connsiteY2" fmla="*/ 471095 h 471094"/>
              <a:gd name="connsiteX3" fmla="*/ 0 w 84060"/>
              <a:gd name="connsiteY3" fmla="*/ 471095 h 471094"/>
            </a:gdLst>
            <a:ahLst/>
            <a:cxnLst>
              <a:cxn ang="0">
                <a:pos x="connsiteX0" y="connsiteY0"/>
              </a:cxn>
              <a:cxn ang="0">
                <a:pos x="connsiteX1" y="connsiteY1"/>
              </a:cxn>
              <a:cxn ang="0">
                <a:pos x="connsiteX2" y="connsiteY2"/>
              </a:cxn>
              <a:cxn ang="0">
                <a:pos x="connsiteX3" y="connsiteY3"/>
              </a:cxn>
            </a:cxnLst>
            <a:rect l="l" t="t" r="r" b="b"/>
            <a:pathLst>
              <a:path w="84060" h="471094">
                <a:moveTo>
                  <a:pt x="0" y="0"/>
                </a:moveTo>
                <a:lnTo>
                  <a:pt x="84060" y="0"/>
                </a:lnTo>
                <a:lnTo>
                  <a:pt x="84060" y="471095"/>
                </a:lnTo>
                <a:lnTo>
                  <a:pt x="0" y="471095"/>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22" name="Freeform 121">
            <a:extLst>
              <a:ext uri="{FF2B5EF4-FFF2-40B4-BE49-F238E27FC236}">
                <a16:creationId xmlns:a16="http://schemas.microsoft.com/office/drawing/2014/main" id="{094A6D85-B3D3-54E8-5E0B-3801AA3DD792}"/>
              </a:ext>
            </a:extLst>
          </p:cNvPr>
          <p:cNvSpPr/>
          <p:nvPr/>
        </p:nvSpPr>
        <p:spPr>
          <a:xfrm>
            <a:off x="2874532" y="2216526"/>
            <a:ext cx="73152" cy="197947"/>
          </a:xfrm>
          <a:custGeom>
            <a:avLst/>
            <a:gdLst>
              <a:gd name="connsiteX0" fmla="*/ 0 w 84060"/>
              <a:gd name="connsiteY0" fmla="*/ 0 h 226795"/>
              <a:gd name="connsiteX1" fmla="*/ 84060 w 84060"/>
              <a:gd name="connsiteY1" fmla="*/ 0 h 226795"/>
              <a:gd name="connsiteX2" fmla="*/ 84060 w 84060"/>
              <a:gd name="connsiteY2" fmla="*/ 226795 h 226795"/>
              <a:gd name="connsiteX3" fmla="*/ 0 w 84060"/>
              <a:gd name="connsiteY3" fmla="*/ 226795 h 226795"/>
            </a:gdLst>
            <a:ahLst/>
            <a:cxnLst>
              <a:cxn ang="0">
                <a:pos x="connsiteX0" y="connsiteY0"/>
              </a:cxn>
              <a:cxn ang="0">
                <a:pos x="connsiteX1" y="connsiteY1"/>
              </a:cxn>
              <a:cxn ang="0">
                <a:pos x="connsiteX2" y="connsiteY2"/>
              </a:cxn>
              <a:cxn ang="0">
                <a:pos x="connsiteX3" y="connsiteY3"/>
              </a:cxn>
            </a:cxnLst>
            <a:rect l="l" t="t" r="r" b="b"/>
            <a:pathLst>
              <a:path w="84060" h="226795">
                <a:moveTo>
                  <a:pt x="0" y="0"/>
                </a:moveTo>
                <a:lnTo>
                  <a:pt x="84060" y="0"/>
                </a:lnTo>
                <a:lnTo>
                  <a:pt x="84060" y="226795"/>
                </a:lnTo>
                <a:lnTo>
                  <a:pt x="0" y="226795"/>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23" name="Freeform 122">
            <a:extLst>
              <a:ext uri="{FF2B5EF4-FFF2-40B4-BE49-F238E27FC236}">
                <a16:creationId xmlns:a16="http://schemas.microsoft.com/office/drawing/2014/main" id="{B6EE7081-9AD1-80F1-7FDA-C6A56B9F326E}"/>
              </a:ext>
            </a:extLst>
          </p:cNvPr>
          <p:cNvSpPr/>
          <p:nvPr/>
        </p:nvSpPr>
        <p:spPr>
          <a:xfrm>
            <a:off x="2968047" y="2216526"/>
            <a:ext cx="73152" cy="197947"/>
          </a:xfrm>
          <a:custGeom>
            <a:avLst/>
            <a:gdLst>
              <a:gd name="connsiteX0" fmla="*/ 0 w 84060"/>
              <a:gd name="connsiteY0" fmla="*/ 0 h 226795"/>
              <a:gd name="connsiteX1" fmla="*/ 84060 w 84060"/>
              <a:gd name="connsiteY1" fmla="*/ 0 h 226795"/>
              <a:gd name="connsiteX2" fmla="*/ 84060 w 84060"/>
              <a:gd name="connsiteY2" fmla="*/ 226795 h 226795"/>
              <a:gd name="connsiteX3" fmla="*/ 0 w 84060"/>
              <a:gd name="connsiteY3" fmla="*/ 226795 h 226795"/>
            </a:gdLst>
            <a:ahLst/>
            <a:cxnLst>
              <a:cxn ang="0">
                <a:pos x="connsiteX0" y="connsiteY0"/>
              </a:cxn>
              <a:cxn ang="0">
                <a:pos x="connsiteX1" y="connsiteY1"/>
              </a:cxn>
              <a:cxn ang="0">
                <a:pos x="connsiteX2" y="connsiteY2"/>
              </a:cxn>
              <a:cxn ang="0">
                <a:pos x="connsiteX3" y="connsiteY3"/>
              </a:cxn>
            </a:cxnLst>
            <a:rect l="l" t="t" r="r" b="b"/>
            <a:pathLst>
              <a:path w="84060" h="226795">
                <a:moveTo>
                  <a:pt x="0" y="0"/>
                </a:moveTo>
                <a:lnTo>
                  <a:pt x="84060" y="0"/>
                </a:lnTo>
                <a:lnTo>
                  <a:pt x="84060" y="226795"/>
                </a:lnTo>
                <a:lnTo>
                  <a:pt x="0" y="226795"/>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24" name="Freeform 123">
            <a:extLst>
              <a:ext uri="{FF2B5EF4-FFF2-40B4-BE49-F238E27FC236}">
                <a16:creationId xmlns:a16="http://schemas.microsoft.com/office/drawing/2014/main" id="{96782211-BF6D-1EC2-C824-432C7C3588A2}"/>
              </a:ext>
            </a:extLst>
          </p:cNvPr>
          <p:cNvSpPr/>
          <p:nvPr/>
        </p:nvSpPr>
        <p:spPr>
          <a:xfrm>
            <a:off x="3061562" y="2216526"/>
            <a:ext cx="73152" cy="197947"/>
          </a:xfrm>
          <a:custGeom>
            <a:avLst/>
            <a:gdLst>
              <a:gd name="connsiteX0" fmla="*/ 0 w 84060"/>
              <a:gd name="connsiteY0" fmla="*/ 0 h 226795"/>
              <a:gd name="connsiteX1" fmla="*/ 84060 w 84060"/>
              <a:gd name="connsiteY1" fmla="*/ 0 h 226795"/>
              <a:gd name="connsiteX2" fmla="*/ 84060 w 84060"/>
              <a:gd name="connsiteY2" fmla="*/ 226795 h 226795"/>
              <a:gd name="connsiteX3" fmla="*/ 0 w 84060"/>
              <a:gd name="connsiteY3" fmla="*/ 226795 h 226795"/>
            </a:gdLst>
            <a:ahLst/>
            <a:cxnLst>
              <a:cxn ang="0">
                <a:pos x="connsiteX0" y="connsiteY0"/>
              </a:cxn>
              <a:cxn ang="0">
                <a:pos x="connsiteX1" y="connsiteY1"/>
              </a:cxn>
              <a:cxn ang="0">
                <a:pos x="connsiteX2" y="connsiteY2"/>
              </a:cxn>
              <a:cxn ang="0">
                <a:pos x="connsiteX3" y="connsiteY3"/>
              </a:cxn>
            </a:cxnLst>
            <a:rect l="l" t="t" r="r" b="b"/>
            <a:pathLst>
              <a:path w="84060" h="226795">
                <a:moveTo>
                  <a:pt x="0" y="0"/>
                </a:moveTo>
                <a:lnTo>
                  <a:pt x="84060" y="0"/>
                </a:lnTo>
                <a:lnTo>
                  <a:pt x="84060" y="226795"/>
                </a:lnTo>
                <a:lnTo>
                  <a:pt x="0" y="226795"/>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25" name="Freeform 124">
            <a:extLst>
              <a:ext uri="{FF2B5EF4-FFF2-40B4-BE49-F238E27FC236}">
                <a16:creationId xmlns:a16="http://schemas.microsoft.com/office/drawing/2014/main" id="{92CAA701-00B3-A030-90DC-13EAC2BBA166}"/>
              </a:ext>
            </a:extLst>
          </p:cNvPr>
          <p:cNvSpPr/>
          <p:nvPr/>
        </p:nvSpPr>
        <p:spPr>
          <a:xfrm>
            <a:off x="3155077" y="2216526"/>
            <a:ext cx="73152" cy="197947"/>
          </a:xfrm>
          <a:custGeom>
            <a:avLst/>
            <a:gdLst>
              <a:gd name="connsiteX0" fmla="*/ 0 w 84060"/>
              <a:gd name="connsiteY0" fmla="*/ 0 h 226795"/>
              <a:gd name="connsiteX1" fmla="*/ 84060 w 84060"/>
              <a:gd name="connsiteY1" fmla="*/ 0 h 226795"/>
              <a:gd name="connsiteX2" fmla="*/ 84060 w 84060"/>
              <a:gd name="connsiteY2" fmla="*/ 226795 h 226795"/>
              <a:gd name="connsiteX3" fmla="*/ 0 w 84060"/>
              <a:gd name="connsiteY3" fmla="*/ 226795 h 226795"/>
            </a:gdLst>
            <a:ahLst/>
            <a:cxnLst>
              <a:cxn ang="0">
                <a:pos x="connsiteX0" y="connsiteY0"/>
              </a:cxn>
              <a:cxn ang="0">
                <a:pos x="connsiteX1" y="connsiteY1"/>
              </a:cxn>
              <a:cxn ang="0">
                <a:pos x="connsiteX2" y="connsiteY2"/>
              </a:cxn>
              <a:cxn ang="0">
                <a:pos x="connsiteX3" y="connsiteY3"/>
              </a:cxn>
            </a:cxnLst>
            <a:rect l="l" t="t" r="r" b="b"/>
            <a:pathLst>
              <a:path w="84060" h="226795">
                <a:moveTo>
                  <a:pt x="0" y="0"/>
                </a:moveTo>
                <a:lnTo>
                  <a:pt x="84060" y="0"/>
                </a:lnTo>
                <a:lnTo>
                  <a:pt x="84060" y="226795"/>
                </a:lnTo>
                <a:lnTo>
                  <a:pt x="0" y="226795"/>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26" name="Freeform 125">
            <a:extLst>
              <a:ext uri="{FF2B5EF4-FFF2-40B4-BE49-F238E27FC236}">
                <a16:creationId xmlns:a16="http://schemas.microsoft.com/office/drawing/2014/main" id="{5635EBC8-53A1-680A-8EF2-0709E0F62DA6}"/>
              </a:ext>
            </a:extLst>
          </p:cNvPr>
          <p:cNvSpPr/>
          <p:nvPr/>
        </p:nvSpPr>
        <p:spPr>
          <a:xfrm>
            <a:off x="3435622" y="2268781"/>
            <a:ext cx="73152" cy="145692"/>
          </a:xfrm>
          <a:custGeom>
            <a:avLst/>
            <a:gdLst>
              <a:gd name="connsiteX0" fmla="*/ 0 w 84060"/>
              <a:gd name="connsiteY0" fmla="*/ 0 h 166925"/>
              <a:gd name="connsiteX1" fmla="*/ 84060 w 84060"/>
              <a:gd name="connsiteY1" fmla="*/ 0 h 166925"/>
              <a:gd name="connsiteX2" fmla="*/ 84060 w 84060"/>
              <a:gd name="connsiteY2" fmla="*/ 166925 h 166925"/>
              <a:gd name="connsiteX3" fmla="*/ 0 w 84060"/>
              <a:gd name="connsiteY3" fmla="*/ 166925 h 166925"/>
            </a:gdLst>
            <a:ahLst/>
            <a:cxnLst>
              <a:cxn ang="0">
                <a:pos x="connsiteX0" y="connsiteY0"/>
              </a:cxn>
              <a:cxn ang="0">
                <a:pos x="connsiteX1" y="connsiteY1"/>
              </a:cxn>
              <a:cxn ang="0">
                <a:pos x="connsiteX2" y="connsiteY2"/>
              </a:cxn>
              <a:cxn ang="0">
                <a:pos x="connsiteX3" y="connsiteY3"/>
              </a:cxn>
            </a:cxnLst>
            <a:rect l="l" t="t" r="r" b="b"/>
            <a:pathLst>
              <a:path w="84060" h="166925">
                <a:moveTo>
                  <a:pt x="0" y="0"/>
                </a:moveTo>
                <a:lnTo>
                  <a:pt x="84060" y="0"/>
                </a:lnTo>
                <a:lnTo>
                  <a:pt x="84060" y="166925"/>
                </a:lnTo>
                <a:lnTo>
                  <a:pt x="0" y="166925"/>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27" name="Freeform 126">
            <a:extLst>
              <a:ext uri="{FF2B5EF4-FFF2-40B4-BE49-F238E27FC236}">
                <a16:creationId xmlns:a16="http://schemas.microsoft.com/office/drawing/2014/main" id="{CA34A68D-0B7C-3D1A-05DD-0BF4A21AF6C7}"/>
              </a:ext>
            </a:extLst>
          </p:cNvPr>
          <p:cNvSpPr/>
          <p:nvPr/>
        </p:nvSpPr>
        <p:spPr>
          <a:xfrm>
            <a:off x="3716167" y="2306754"/>
            <a:ext cx="73152" cy="107718"/>
          </a:xfrm>
          <a:custGeom>
            <a:avLst/>
            <a:gdLst>
              <a:gd name="connsiteX0" fmla="*/ 0 w 84060"/>
              <a:gd name="connsiteY0" fmla="*/ 0 h 113397"/>
              <a:gd name="connsiteX1" fmla="*/ 84060 w 84060"/>
              <a:gd name="connsiteY1" fmla="*/ 0 h 113397"/>
              <a:gd name="connsiteX2" fmla="*/ 84060 w 84060"/>
              <a:gd name="connsiteY2" fmla="*/ 113398 h 113397"/>
              <a:gd name="connsiteX3" fmla="*/ 0 w 84060"/>
              <a:gd name="connsiteY3" fmla="*/ 113398 h 113397"/>
            </a:gdLst>
            <a:ahLst/>
            <a:cxnLst>
              <a:cxn ang="0">
                <a:pos x="connsiteX0" y="connsiteY0"/>
              </a:cxn>
              <a:cxn ang="0">
                <a:pos x="connsiteX1" y="connsiteY1"/>
              </a:cxn>
              <a:cxn ang="0">
                <a:pos x="connsiteX2" y="connsiteY2"/>
              </a:cxn>
              <a:cxn ang="0">
                <a:pos x="connsiteX3" y="connsiteY3"/>
              </a:cxn>
            </a:cxnLst>
            <a:rect l="l" t="t" r="r" b="b"/>
            <a:pathLst>
              <a:path w="84060" h="113397">
                <a:moveTo>
                  <a:pt x="0" y="0"/>
                </a:moveTo>
                <a:lnTo>
                  <a:pt x="84060" y="0"/>
                </a:lnTo>
                <a:lnTo>
                  <a:pt x="84060" y="113398"/>
                </a:lnTo>
                <a:lnTo>
                  <a:pt x="0" y="113398"/>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28" name="Freeform 127">
            <a:extLst>
              <a:ext uri="{FF2B5EF4-FFF2-40B4-BE49-F238E27FC236}">
                <a16:creationId xmlns:a16="http://schemas.microsoft.com/office/drawing/2014/main" id="{885E8165-42DE-59B2-CA99-F16021C0BC71}"/>
              </a:ext>
            </a:extLst>
          </p:cNvPr>
          <p:cNvSpPr/>
          <p:nvPr/>
        </p:nvSpPr>
        <p:spPr>
          <a:xfrm>
            <a:off x="3903197" y="2346387"/>
            <a:ext cx="73152" cy="68085"/>
          </a:xfrm>
          <a:custGeom>
            <a:avLst/>
            <a:gdLst>
              <a:gd name="connsiteX0" fmla="*/ 0 w 84060"/>
              <a:gd name="connsiteY0" fmla="*/ 0 h 78008"/>
              <a:gd name="connsiteX1" fmla="*/ 84060 w 84060"/>
              <a:gd name="connsiteY1" fmla="*/ 0 h 78008"/>
              <a:gd name="connsiteX2" fmla="*/ 84060 w 84060"/>
              <a:gd name="connsiteY2" fmla="*/ 78008 h 78008"/>
              <a:gd name="connsiteX3" fmla="*/ 0 w 84060"/>
              <a:gd name="connsiteY3" fmla="*/ 78008 h 78008"/>
            </a:gdLst>
            <a:ahLst/>
            <a:cxnLst>
              <a:cxn ang="0">
                <a:pos x="connsiteX0" y="connsiteY0"/>
              </a:cxn>
              <a:cxn ang="0">
                <a:pos x="connsiteX1" y="connsiteY1"/>
              </a:cxn>
              <a:cxn ang="0">
                <a:pos x="connsiteX2" y="connsiteY2"/>
              </a:cxn>
              <a:cxn ang="0">
                <a:pos x="connsiteX3" y="connsiteY3"/>
              </a:cxn>
            </a:cxnLst>
            <a:rect l="l" t="t" r="r" b="b"/>
            <a:pathLst>
              <a:path w="84060" h="78008">
                <a:moveTo>
                  <a:pt x="0" y="0"/>
                </a:moveTo>
                <a:lnTo>
                  <a:pt x="84060" y="0"/>
                </a:lnTo>
                <a:lnTo>
                  <a:pt x="84060" y="78008"/>
                </a:lnTo>
                <a:lnTo>
                  <a:pt x="0" y="78008"/>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29" name="Freeform 128">
            <a:extLst>
              <a:ext uri="{FF2B5EF4-FFF2-40B4-BE49-F238E27FC236}">
                <a16:creationId xmlns:a16="http://schemas.microsoft.com/office/drawing/2014/main" id="{50974E69-721B-A116-9680-6521E023CF4B}"/>
              </a:ext>
            </a:extLst>
          </p:cNvPr>
          <p:cNvSpPr/>
          <p:nvPr/>
        </p:nvSpPr>
        <p:spPr>
          <a:xfrm>
            <a:off x="4277257" y="2364584"/>
            <a:ext cx="73152" cy="49888"/>
          </a:xfrm>
          <a:custGeom>
            <a:avLst/>
            <a:gdLst>
              <a:gd name="connsiteX0" fmla="*/ 0 w 84060"/>
              <a:gd name="connsiteY0" fmla="*/ 0 h 25875"/>
              <a:gd name="connsiteX1" fmla="*/ 84060 w 84060"/>
              <a:gd name="connsiteY1" fmla="*/ 0 h 25875"/>
              <a:gd name="connsiteX2" fmla="*/ 84060 w 84060"/>
              <a:gd name="connsiteY2" fmla="*/ 25876 h 25875"/>
              <a:gd name="connsiteX3" fmla="*/ 0 w 84060"/>
              <a:gd name="connsiteY3" fmla="*/ 25876 h 25875"/>
            </a:gdLst>
            <a:ahLst/>
            <a:cxnLst>
              <a:cxn ang="0">
                <a:pos x="connsiteX0" y="connsiteY0"/>
              </a:cxn>
              <a:cxn ang="0">
                <a:pos x="connsiteX1" y="connsiteY1"/>
              </a:cxn>
              <a:cxn ang="0">
                <a:pos x="connsiteX2" y="connsiteY2"/>
              </a:cxn>
              <a:cxn ang="0">
                <a:pos x="connsiteX3" y="connsiteY3"/>
              </a:cxn>
            </a:cxnLst>
            <a:rect l="l" t="t" r="r" b="b"/>
            <a:pathLst>
              <a:path w="84060" h="25875">
                <a:moveTo>
                  <a:pt x="0" y="0"/>
                </a:moveTo>
                <a:lnTo>
                  <a:pt x="84060" y="0"/>
                </a:lnTo>
                <a:lnTo>
                  <a:pt x="84060" y="25876"/>
                </a:lnTo>
                <a:lnTo>
                  <a:pt x="0" y="25876"/>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30" name="Freeform 129">
            <a:extLst>
              <a:ext uri="{FF2B5EF4-FFF2-40B4-BE49-F238E27FC236}">
                <a16:creationId xmlns:a16="http://schemas.microsoft.com/office/drawing/2014/main" id="{23164361-70BE-F88D-7DB5-2AAE1D447FF8}"/>
              </a:ext>
            </a:extLst>
          </p:cNvPr>
          <p:cNvSpPr/>
          <p:nvPr/>
        </p:nvSpPr>
        <p:spPr>
          <a:xfrm>
            <a:off x="5867012" y="2417698"/>
            <a:ext cx="73152" cy="119713"/>
          </a:xfrm>
          <a:custGeom>
            <a:avLst/>
            <a:gdLst>
              <a:gd name="connsiteX0" fmla="*/ 0 w 84060"/>
              <a:gd name="connsiteY0" fmla="*/ 0 h 140415"/>
              <a:gd name="connsiteX1" fmla="*/ 84060 w 84060"/>
              <a:gd name="connsiteY1" fmla="*/ 0 h 140415"/>
              <a:gd name="connsiteX2" fmla="*/ 84060 w 84060"/>
              <a:gd name="connsiteY2" fmla="*/ 140415 h 140415"/>
              <a:gd name="connsiteX3" fmla="*/ 0 w 84060"/>
              <a:gd name="connsiteY3" fmla="*/ 140415 h 140415"/>
            </a:gdLst>
            <a:ahLst/>
            <a:cxnLst>
              <a:cxn ang="0">
                <a:pos x="connsiteX0" y="connsiteY0"/>
              </a:cxn>
              <a:cxn ang="0">
                <a:pos x="connsiteX1" y="connsiteY1"/>
              </a:cxn>
              <a:cxn ang="0">
                <a:pos x="connsiteX2" y="connsiteY2"/>
              </a:cxn>
              <a:cxn ang="0">
                <a:pos x="connsiteX3" y="connsiteY3"/>
              </a:cxn>
            </a:cxnLst>
            <a:rect l="l" t="t" r="r" b="b"/>
            <a:pathLst>
              <a:path w="84060" h="140415">
                <a:moveTo>
                  <a:pt x="0" y="0"/>
                </a:moveTo>
                <a:lnTo>
                  <a:pt x="84060" y="0"/>
                </a:lnTo>
                <a:lnTo>
                  <a:pt x="84060" y="140415"/>
                </a:lnTo>
                <a:lnTo>
                  <a:pt x="0" y="140415"/>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31" name="Freeform 130">
            <a:extLst>
              <a:ext uri="{FF2B5EF4-FFF2-40B4-BE49-F238E27FC236}">
                <a16:creationId xmlns:a16="http://schemas.microsoft.com/office/drawing/2014/main" id="{0FBD3175-8FFB-D103-55DB-DECE757844DF}"/>
              </a:ext>
            </a:extLst>
          </p:cNvPr>
          <p:cNvSpPr/>
          <p:nvPr/>
        </p:nvSpPr>
        <p:spPr>
          <a:xfrm>
            <a:off x="6147557" y="2417698"/>
            <a:ext cx="73152" cy="157093"/>
          </a:xfrm>
          <a:custGeom>
            <a:avLst/>
            <a:gdLst>
              <a:gd name="connsiteX0" fmla="*/ 0 w 84060"/>
              <a:gd name="connsiteY0" fmla="*/ 0 h 192674"/>
              <a:gd name="connsiteX1" fmla="*/ 84060 w 84060"/>
              <a:gd name="connsiteY1" fmla="*/ 0 h 192674"/>
              <a:gd name="connsiteX2" fmla="*/ 84060 w 84060"/>
              <a:gd name="connsiteY2" fmla="*/ 192675 h 192674"/>
              <a:gd name="connsiteX3" fmla="*/ 0 w 84060"/>
              <a:gd name="connsiteY3" fmla="*/ 192675 h 192674"/>
            </a:gdLst>
            <a:ahLst/>
            <a:cxnLst>
              <a:cxn ang="0">
                <a:pos x="connsiteX0" y="connsiteY0"/>
              </a:cxn>
              <a:cxn ang="0">
                <a:pos x="connsiteX1" y="connsiteY1"/>
              </a:cxn>
              <a:cxn ang="0">
                <a:pos x="connsiteX2" y="connsiteY2"/>
              </a:cxn>
              <a:cxn ang="0">
                <a:pos x="connsiteX3" y="connsiteY3"/>
              </a:cxn>
            </a:cxnLst>
            <a:rect l="l" t="t" r="r" b="b"/>
            <a:pathLst>
              <a:path w="84060" h="192674">
                <a:moveTo>
                  <a:pt x="0" y="0"/>
                </a:moveTo>
                <a:lnTo>
                  <a:pt x="84060" y="0"/>
                </a:lnTo>
                <a:lnTo>
                  <a:pt x="84060" y="192675"/>
                </a:lnTo>
                <a:lnTo>
                  <a:pt x="0" y="192675"/>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32" name="Freeform 131">
            <a:extLst>
              <a:ext uri="{FF2B5EF4-FFF2-40B4-BE49-F238E27FC236}">
                <a16:creationId xmlns:a16="http://schemas.microsoft.com/office/drawing/2014/main" id="{3C45E7F4-CCE2-3014-B242-D67B293AD281}"/>
              </a:ext>
            </a:extLst>
          </p:cNvPr>
          <p:cNvSpPr/>
          <p:nvPr/>
        </p:nvSpPr>
        <p:spPr>
          <a:xfrm>
            <a:off x="6615132" y="2417698"/>
            <a:ext cx="73152" cy="263369"/>
          </a:xfrm>
          <a:custGeom>
            <a:avLst/>
            <a:gdLst>
              <a:gd name="connsiteX0" fmla="*/ 0 w 84060"/>
              <a:gd name="connsiteY0" fmla="*/ 0 h 340700"/>
              <a:gd name="connsiteX1" fmla="*/ 84060 w 84060"/>
              <a:gd name="connsiteY1" fmla="*/ 0 h 340700"/>
              <a:gd name="connsiteX2" fmla="*/ 84060 w 84060"/>
              <a:gd name="connsiteY2" fmla="*/ 340700 h 340700"/>
              <a:gd name="connsiteX3" fmla="*/ 0 w 84060"/>
              <a:gd name="connsiteY3" fmla="*/ 340700 h 340700"/>
            </a:gdLst>
            <a:ahLst/>
            <a:cxnLst>
              <a:cxn ang="0">
                <a:pos x="connsiteX0" y="connsiteY0"/>
              </a:cxn>
              <a:cxn ang="0">
                <a:pos x="connsiteX1" y="connsiteY1"/>
              </a:cxn>
              <a:cxn ang="0">
                <a:pos x="connsiteX2" y="connsiteY2"/>
              </a:cxn>
              <a:cxn ang="0">
                <a:pos x="connsiteX3" y="connsiteY3"/>
              </a:cxn>
            </a:cxnLst>
            <a:rect l="l" t="t" r="r" b="b"/>
            <a:pathLst>
              <a:path w="84060" h="340700">
                <a:moveTo>
                  <a:pt x="0" y="0"/>
                </a:moveTo>
                <a:lnTo>
                  <a:pt x="84060" y="0"/>
                </a:lnTo>
                <a:lnTo>
                  <a:pt x="84060" y="340700"/>
                </a:lnTo>
                <a:lnTo>
                  <a:pt x="0" y="340700"/>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33" name="Freeform 132">
            <a:extLst>
              <a:ext uri="{FF2B5EF4-FFF2-40B4-BE49-F238E27FC236}">
                <a16:creationId xmlns:a16="http://schemas.microsoft.com/office/drawing/2014/main" id="{2044746D-1F33-6A86-F359-F9DB04DD3963}"/>
              </a:ext>
            </a:extLst>
          </p:cNvPr>
          <p:cNvSpPr/>
          <p:nvPr/>
        </p:nvSpPr>
        <p:spPr>
          <a:xfrm>
            <a:off x="6802162" y="2417698"/>
            <a:ext cx="73152" cy="293173"/>
          </a:xfrm>
          <a:custGeom>
            <a:avLst/>
            <a:gdLst>
              <a:gd name="connsiteX0" fmla="*/ 0 w 84060"/>
              <a:gd name="connsiteY0" fmla="*/ 0 h 367971"/>
              <a:gd name="connsiteX1" fmla="*/ 84060 w 84060"/>
              <a:gd name="connsiteY1" fmla="*/ 0 h 367971"/>
              <a:gd name="connsiteX2" fmla="*/ 84060 w 84060"/>
              <a:gd name="connsiteY2" fmla="*/ 367972 h 367971"/>
              <a:gd name="connsiteX3" fmla="*/ 0 w 84060"/>
              <a:gd name="connsiteY3" fmla="*/ 367972 h 367971"/>
            </a:gdLst>
            <a:ahLst/>
            <a:cxnLst>
              <a:cxn ang="0">
                <a:pos x="connsiteX0" y="connsiteY0"/>
              </a:cxn>
              <a:cxn ang="0">
                <a:pos x="connsiteX1" y="connsiteY1"/>
              </a:cxn>
              <a:cxn ang="0">
                <a:pos x="connsiteX2" y="connsiteY2"/>
              </a:cxn>
              <a:cxn ang="0">
                <a:pos x="connsiteX3" y="connsiteY3"/>
              </a:cxn>
            </a:cxnLst>
            <a:rect l="l" t="t" r="r" b="b"/>
            <a:pathLst>
              <a:path w="84060" h="367971">
                <a:moveTo>
                  <a:pt x="0" y="0"/>
                </a:moveTo>
                <a:lnTo>
                  <a:pt x="84060" y="0"/>
                </a:lnTo>
                <a:lnTo>
                  <a:pt x="84060" y="367972"/>
                </a:lnTo>
                <a:lnTo>
                  <a:pt x="0" y="367972"/>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34" name="Freeform 133">
            <a:extLst>
              <a:ext uri="{FF2B5EF4-FFF2-40B4-BE49-F238E27FC236}">
                <a16:creationId xmlns:a16="http://schemas.microsoft.com/office/drawing/2014/main" id="{AC5C4C79-110B-F0D5-7457-6A0F951C2661}"/>
              </a:ext>
            </a:extLst>
          </p:cNvPr>
          <p:cNvSpPr/>
          <p:nvPr/>
        </p:nvSpPr>
        <p:spPr>
          <a:xfrm>
            <a:off x="7737312" y="2417698"/>
            <a:ext cx="73152" cy="430968"/>
          </a:xfrm>
          <a:custGeom>
            <a:avLst/>
            <a:gdLst>
              <a:gd name="connsiteX0" fmla="*/ 0 w 84060"/>
              <a:gd name="connsiteY0" fmla="*/ 0 h 534009"/>
              <a:gd name="connsiteX1" fmla="*/ 84060 w 84060"/>
              <a:gd name="connsiteY1" fmla="*/ 0 h 534009"/>
              <a:gd name="connsiteX2" fmla="*/ 84060 w 84060"/>
              <a:gd name="connsiteY2" fmla="*/ 534009 h 534009"/>
              <a:gd name="connsiteX3" fmla="*/ 0 w 84060"/>
              <a:gd name="connsiteY3" fmla="*/ 534009 h 534009"/>
            </a:gdLst>
            <a:ahLst/>
            <a:cxnLst>
              <a:cxn ang="0">
                <a:pos x="connsiteX0" y="connsiteY0"/>
              </a:cxn>
              <a:cxn ang="0">
                <a:pos x="connsiteX1" y="connsiteY1"/>
              </a:cxn>
              <a:cxn ang="0">
                <a:pos x="connsiteX2" y="connsiteY2"/>
              </a:cxn>
              <a:cxn ang="0">
                <a:pos x="connsiteX3" y="connsiteY3"/>
              </a:cxn>
            </a:cxnLst>
            <a:rect l="l" t="t" r="r" b="b"/>
            <a:pathLst>
              <a:path w="84060" h="534009">
                <a:moveTo>
                  <a:pt x="0" y="0"/>
                </a:moveTo>
                <a:lnTo>
                  <a:pt x="84060" y="0"/>
                </a:lnTo>
                <a:lnTo>
                  <a:pt x="84060" y="534009"/>
                </a:lnTo>
                <a:lnTo>
                  <a:pt x="0" y="534009"/>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35" name="Freeform 134">
            <a:extLst>
              <a:ext uri="{FF2B5EF4-FFF2-40B4-BE49-F238E27FC236}">
                <a16:creationId xmlns:a16="http://schemas.microsoft.com/office/drawing/2014/main" id="{7DFD7B51-F7F8-0E4E-15FD-50022DEC8B5E}"/>
              </a:ext>
            </a:extLst>
          </p:cNvPr>
          <p:cNvSpPr/>
          <p:nvPr/>
        </p:nvSpPr>
        <p:spPr>
          <a:xfrm>
            <a:off x="7830827" y="2417697"/>
            <a:ext cx="73152" cy="438948"/>
          </a:xfrm>
          <a:custGeom>
            <a:avLst/>
            <a:gdLst>
              <a:gd name="connsiteX0" fmla="*/ 0 w 84060"/>
              <a:gd name="connsiteY0" fmla="*/ 0 h 585887"/>
              <a:gd name="connsiteX1" fmla="*/ 84060 w 84060"/>
              <a:gd name="connsiteY1" fmla="*/ 0 h 585887"/>
              <a:gd name="connsiteX2" fmla="*/ 84060 w 84060"/>
              <a:gd name="connsiteY2" fmla="*/ 585888 h 585887"/>
              <a:gd name="connsiteX3" fmla="*/ 0 w 84060"/>
              <a:gd name="connsiteY3" fmla="*/ 585888 h 585887"/>
            </a:gdLst>
            <a:ahLst/>
            <a:cxnLst>
              <a:cxn ang="0">
                <a:pos x="connsiteX0" y="connsiteY0"/>
              </a:cxn>
              <a:cxn ang="0">
                <a:pos x="connsiteX1" y="connsiteY1"/>
              </a:cxn>
              <a:cxn ang="0">
                <a:pos x="connsiteX2" y="connsiteY2"/>
              </a:cxn>
              <a:cxn ang="0">
                <a:pos x="connsiteX3" y="connsiteY3"/>
              </a:cxn>
            </a:cxnLst>
            <a:rect l="l" t="t" r="r" b="b"/>
            <a:pathLst>
              <a:path w="84060" h="585887">
                <a:moveTo>
                  <a:pt x="0" y="0"/>
                </a:moveTo>
                <a:lnTo>
                  <a:pt x="84060" y="0"/>
                </a:lnTo>
                <a:lnTo>
                  <a:pt x="84060" y="585888"/>
                </a:lnTo>
                <a:lnTo>
                  <a:pt x="0" y="585888"/>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36" name="Freeform 135">
            <a:extLst>
              <a:ext uri="{FF2B5EF4-FFF2-40B4-BE49-F238E27FC236}">
                <a16:creationId xmlns:a16="http://schemas.microsoft.com/office/drawing/2014/main" id="{2123F4C4-F15F-FCE4-D743-7A91454FF98B}"/>
              </a:ext>
            </a:extLst>
          </p:cNvPr>
          <p:cNvSpPr/>
          <p:nvPr/>
        </p:nvSpPr>
        <p:spPr>
          <a:xfrm>
            <a:off x="8017857" y="2417698"/>
            <a:ext cx="73152" cy="512293"/>
          </a:xfrm>
          <a:custGeom>
            <a:avLst/>
            <a:gdLst>
              <a:gd name="connsiteX0" fmla="*/ 0 w 84060"/>
              <a:gd name="connsiteY0" fmla="*/ 0 h 603011"/>
              <a:gd name="connsiteX1" fmla="*/ 84060 w 84060"/>
              <a:gd name="connsiteY1" fmla="*/ 0 h 603011"/>
              <a:gd name="connsiteX2" fmla="*/ 84060 w 84060"/>
              <a:gd name="connsiteY2" fmla="*/ 603012 h 603011"/>
              <a:gd name="connsiteX3" fmla="*/ 0 w 84060"/>
              <a:gd name="connsiteY3" fmla="*/ 603012 h 603011"/>
            </a:gdLst>
            <a:ahLst/>
            <a:cxnLst>
              <a:cxn ang="0">
                <a:pos x="connsiteX0" y="connsiteY0"/>
              </a:cxn>
              <a:cxn ang="0">
                <a:pos x="connsiteX1" y="connsiteY1"/>
              </a:cxn>
              <a:cxn ang="0">
                <a:pos x="connsiteX2" y="connsiteY2"/>
              </a:cxn>
              <a:cxn ang="0">
                <a:pos x="connsiteX3" y="connsiteY3"/>
              </a:cxn>
            </a:cxnLst>
            <a:rect l="l" t="t" r="r" b="b"/>
            <a:pathLst>
              <a:path w="84060" h="603011">
                <a:moveTo>
                  <a:pt x="0" y="0"/>
                </a:moveTo>
                <a:lnTo>
                  <a:pt x="84060" y="0"/>
                </a:lnTo>
                <a:lnTo>
                  <a:pt x="84060" y="603012"/>
                </a:lnTo>
                <a:lnTo>
                  <a:pt x="0" y="603012"/>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37" name="Freeform 136">
            <a:extLst>
              <a:ext uri="{FF2B5EF4-FFF2-40B4-BE49-F238E27FC236}">
                <a16:creationId xmlns:a16="http://schemas.microsoft.com/office/drawing/2014/main" id="{B75177C1-20A3-4D42-9FBC-C430DEBFA42A}"/>
              </a:ext>
            </a:extLst>
          </p:cNvPr>
          <p:cNvSpPr/>
          <p:nvPr/>
        </p:nvSpPr>
        <p:spPr>
          <a:xfrm>
            <a:off x="8485432" y="2417698"/>
            <a:ext cx="73152" cy="576348"/>
          </a:xfrm>
          <a:custGeom>
            <a:avLst/>
            <a:gdLst>
              <a:gd name="connsiteX0" fmla="*/ 0 w 84060"/>
              <a:gd name="connsiteY0" fmla="*/ 0 h 673028"/>
              <a:gd name="connsiteX1" fmla="*/ 84060 w 84060"/>
              <a:gd name="connsiteY1" fmla="*/ 0 h 673028"/>
              <a:gd name="connsiteX2" fmla="*/ 84060 w 84060"/>
              <a:gd name="connsiteY2" fmla="*/ 673029 h 673028"/>
              <a:gd name="connsiteX3" fmla="*/ 0 w 84060"/>
              <a:gd name="connsiteY3" fmla="*/ 673029 h 673028"/>
            </a:gdLst>
            <a:ahLst/>
            <a:cxnLst>
              <a:cxn ang="0">
                <a:pos x="connsiteX0" y="connsiteY0"/>
              </a:cxn>
              <a:cxn ang="0">
                <a:pos x="connsiteX1" y="connsiteY1"/>
              </a:cxn>
              <a:cxn ang="0">
                <a:pos x="connsiteX2" y="connsiteY2"/>
              </a:cxn>
              <a:cxn ang="0">
                <a:pos x="connsiteX3" y="connsiteY3"/>
              </a:cxn>
            </a:cxnLst>
            <a:rect l="l" t="t" r="r" b="b"/>
            <a:pathLst>
              <a:path w="84060" h="673028">
                <a:moveTo>
                  <a:pt x="0" y="0"/>
                </a:moveTo>
                <a:lnTo>
                  <a:pt x="84060" y="0"/>
                </a:lnTo>
                <a:lnTo>
                  <a:pt x="84060" y="673029"/>
                </a:lnTo>
                <a:lnTo>
                  <a:pt x="0" y="673029"/>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38" name="Freeform 137">
            <a:extLst>
              <a:ext uri="{FF2B5EF4-FFF2-40B4-BE49-F238E27FC236}">
                <a16:creationId xmlns:a16="http://schemas.microsoft.com/office/drawing/2014/main" id="{46FD5D48-211E-A6F6-E939-C0D4522CE85C}"/>
              </a:ext>
            </a:extLst>
          </p:cNvPr>
          <p:cNvSpPr/>
          <p:nvPr/>
        </p:nvSpPr>
        <p:spPr>
          <a:xfrm>
            <a:off x="8578947" y="2417698"/>
            <a:ext cx="73152" cy="582604"/>
          </a:xfrm>
          <a:custGeom>
            <a:avLst/>
            <a:gdLst>
              <a:gd name="connsiteX0" fmla="*/ 0 w 84060"/>
              <a:gd name="connsiteY0" fmla="*/ 0 h 682542"/>
              <a:gd name="connsiteX1" fmla="*/ 84060 w 84060"/>
              <a:gd name="connsiteY1" fmla="*/ 0 h 682542"/>
              <a:gd name="connsiteX2" fmla="*/ 84060 w 84060"/>
              <a:gd name="connsiteY2" fmla="*/ 682542 h 682542"/>
              <a:gd name="connsiteX3" fmla="*/ 0 w 84060"/>
              <a:gd name="connsiteY3" fmla="*/ 682542 h 682542"/>
            </a:gdLst>
            <a:ahLst/>
            <a:cxnLst>
              <a:cxn ang="0">
                <a:pos x="connsiteX0" y="connsiteY0"/>
              </a:cxn>
              <a:cxn ang="0">
                <a:pos x="connsiteX1" y="connsiteY1"/>
              </a:cxn>
              <a:cxn ang="0">
                <a:pos x="connsiteX2" y="connsiteY2"/>
              </a:cxn>
              <a:cxn ang="0">
                <a:pos x="connsiteX3" y="connsiteY3"/>
              </a:cxn>
            </a:cxnLst>
            <a:rect l="l" t="t" r="r" b="b"/>
            <a:pathLst>
              <a:path w="84060" h="682542">
                <a:moveTo>
                  <a:pt x="0" y="0"/>
                </a:moveTo>
                <a:lnTo>
                  <a:pt x="84060" y="0"/>
                </a:lnTo>
                <a:lnTo>
                  <a:pt x="84060" y="682542"/>
                </a:lnTo>
                <a:lnTo>
                  <a:pt x="0" y="682542"/>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39" name="Freeform 138">
            <a:extLst>
              <a:ext uri="{FF2B5EF4-FFF2-40B4-BE49-F238E27FC236}">
                <a16:creationId xmlns:a16="http://schemas.microsoft.com/office/drawing/2014/main" id="{9987017B-6ED7-4F12-FE81-0183E3EE4C7C}"/>
              </a:ext>
            </a:extLst>
          </p:cNvPr>
          <p:cNvSpPr/>
          <p:nvPr/>
        </p:nvSpPr>
        <p:spPr>
          <a:xfrm>
            <a:off x="9046522" y="2417698"/>
            <a:ext cx="73152" cy="654432"/>
          </a:xfrm>
          <a:custGeom>
            <a:avLst/>
            <a:gdLst>
              <a:gd name="connsiteX0" fmla="*/ 0 w 84060"/>
              <a:gd name="connsiteY0" fmla="*/ 0 h 750910"/>
              <a:gd name="connsiteX1" fmla="*/ 84060 w 84060"/>
              <a:gd name="connsiteY1" fmla="*/ 0 h 750910"/>
              <a:gd name="connsiteX2" fmla="*/ 84060 w 84060"/>
              <a:gd name="connsiteY2" fmla="*/ 750911 h 750910"/>
              <a:gd name="connsiteX3" fmla="*/ 0 w 84060"/>
              <a:gd name="connsiteY3" fmla="*/ 750911 h 750910"/>
            </a:gdLst>
            <a:ahLst/>
            <a:cxnLst>
              <a:cxn ang="0">
                <a:pos x="connsiteX0" y="connsiteY0"/>
              </a:cxn>
              <a:cxn ang="0">
                <a:pos x="connsiteX1" y="connsiteY1"/>
              </a:cxn>
              <a:cxn ang="0">
                <a:pos x="connsiteX2" y="connsiteY2"/>
              </a:cxn>
              <a:cxn ang="0">
                <a:pos x="connsiteX3" y="connsiteY3"/>
              </a:cxn>
            </a:cxnLst>
            <a:rect l="l" t="t" r="r" b="b"/>
            <a:pathLst>
              <a:path w="84060" h="750910">
                <a:moveTo>
                  <a:pt x="0" y="0"/>
                </a:moveTo>
                <a:lnTo>
                  <a:pt x="84060" y="0"/>
                </a:lnTo>
                <a:lnTo>
                  <a:pt x="84060" y="750911"/>
                </a:lnTo>
                <a:lnTo>
                  <a:pt x="0" y="750911"/>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40" name="Freeform 139">
            <a:extLst>
              <a:ext uri="{FF2B5EF4-FFF2-40B4-BE49-F238E27FC236}">
                <a16:creationId xmlns:a16="http://schemas.microsoft.com/office/drawing/2014/main" id="{9541CA7C-FE2A-6CF2-8388-C69AEC69305D}"/>
              </a:ext>
            </a:extLst>
          </p:cNvPr>
          <p:cNvSpPr/>
          <p:nvPr/>
        </p:nvSpPr>
        <p:spPr>
          <a:xfrm>
            <a:off x="9327067" y="2417698"/>
            <a:ext cx="73152" cy="668277"/>
          </a:xfrm>
          <a:custGeom>
            <a:avLst/>
            <a:gdLst>
              <a:gd name="connsiteX0" fmla="*/ 0 w 84060"/>
              <a:gd name="connsiteY0" fmla="*/ 0 h 804311"/>
              <a:gd name="connsiteX1" fmla="*/ 84060 w 84060"/>
              <a:gd name="connsiteY1" fmla="*/ 0 h 804311"/>
              <a:gd name="connsiteX2" fmla="*/ 84060 w 84060"/>
              <a:gd name="connsiteY2" fmla="*/ 804312 h 804311"/>
              <a:gd name="connsiteX3" fmla="*/ 0 w 84060"/>
              <a:gd name="connsiteY3" fmla="*/ 804312 h 804311"/>
            </a:gdLst>
            <a:ahLst/>
            <a:cxnLst>
              <a:cxn ang="0">
                <a:pos x="connsiteX0" y="connsiteY0"/>
              </a:cxn>
              <a:cxn ang="0">
                <a:pos x="connsiteX1" y="connsiteY1"/>
              </a:cxn>
              <a:cxn ang="0">
                <a:pos x="connsiteX2" y="connsiteY2"/>
              </a:cxn>
              <a:cxn ang="0">
                <a:pos x="connsiteX3" y="connsiteY3"/>
              </a:cxn>
            </a:cxnLst>
            <a:rect l="l" t="t" r="r" b="b"/>
            <a:pathLst>
              <a:path w="84060" h="804311">
                <a:moveTo>
                  <a:pt x="0" y="0"/>
                </a:moveTo>
                <a:lnTo>
                  <a:pt x="84060" y="0"/>
                </a:lnTo>
                <a:lnTo>
                  <a:pt x="84060" y="804312"/>
                </a:lnTo>
                <a:lnTo>
                  <a:pt x="0" y="804312"/>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41" name="Freeform 140">
            <a:extLst>
              <a:ext uri="{FF2B5EF4-FFF2-40B4-BE49-F238E27FC236}">
                <a16:creationId xmlns:a16="http://schemas.microsoft.com/office/drawing/2014/main" id="{01A25072-76CD-971A-5CEF-76CD93FAAB2B}"/>
              </a:ext>
            </a:extLst>
          </p:cNvPr>
          <p:cNvSpPr/>
          <p:nvPr/>
        </p:nvSpPr>
        <p:spPr>
          <a:xfrm>
            <a:off x="9514097" y="2417698"/>
            <a:ext cx="73152" cy="705687"/>
          </a:xfrm>
          <a:custGeom>
            <a:avLst/>
            <a:gdLst>
              <a:gd name="connsiteX0" fmla="*/ 0 w 84060"/>
              <a:gd name="connsiteY0" fmla="*/ 0 h 865196"/>
              <a:gd name="connsiteX1" fmla="*/ 84060 w 84060"/>
              <a:gd name="connsiteY1" fmla="*/ 0 h 865196"/>
              <a:gd name="connsiteX2" fmla="*/ 84060 w 84060"/>
              <a:gd name="connsiteY2" fmla="*/ 865196 h 865196"/>
              <a:gd name="connsiteX3" fmla="*/ 0 w 84060"/>
              <a:gd name="connsiteY3" fmla="*/ 865196 h 865196"/>
            </a:gdLst>
            <a:ahLst/>
            <a:cxnLst>
              <a:cxn ang="0">
                <a:pos x="connsiteX0" y="connsiteY0"/>
              </a:cxn>
              <a:cxn ang="0">
                <a:pos x="connsiteX1" y="connsiteY1"/>
              </a:cxn>
              <a:cxn ang="0">
                <a:pos x="connsiteX2" y="connsiteY2"/>
              </a:cxn>
              <a:cxn ang="0">
                <a:pos x="connsiteX3" y="connsiteY3"/>
              </a:cxn>
            </a:cxnLst>
            <a:rect l="l" t="t" r="r" b="b"/>
            <a:pathLst>
              <a:path w="84060" h="865196">
                <a:moveTo>
                  <a:pt x="0" y="0"/>
                </a:moveTo>
                <a:lnTo>
                  <a:pt x="84060" y="0"/>
                </a:lnTo>
                <a:lnTo>
                  <a:pt x="84060" y="865196"/>
                </a:lnTo>
                <a:lnTo>
                  <a:pt x="0" y="865196"/>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42" name="Freeform 141">
            <a:extLst>
              <a:ext uri="{FF2B5EF4-FFF2-40B4-BE49-F238E27FC236}">
                <a16:creationId xmlns:a16="http://schemas.microsoft.com/office/drawing/2014/main" id="{E160EAE9-6DCC-C8F3-B07F-BD45310CE7F3}"/>
              </a:ext>
            </a:extLst>
          </p:cNvPr>
          <p:cNvSpPr/>
          <p:nvPr/>
        </p:nvSpPr>
        <p:spPr>
          <a:xfrm>
            <a:off x="9701127" y="2417698"/>
            <a:ext cx="73152" cy="750203"/>
          </a:xfrm>
          <a:custGeom>
            <a:avLst/>
            <a:gdLst>
              <a:gd name="connsiteX0" fmla="*/ 0 w 84060"/>
              <a:gd name="connsiteY0" fmla="*/ 0 h 917835"/>
              <a:gd name="connsiteX1" fmla="*/ 84060 w 84060"/>
              <a:gd name="connsiteY1" fmla="*/ 0 h 917835"/>
              <a:gd name="connsiteX2" fmla="*/ 84060 w 84060"/>
              <a:gd name="connsiteY2" fmla="*/ 917836 h 917835"/>
              <a:gd name="connsiteX3" fmla="*/ 0 w 84060"/>
              <a:gd name="connsiteY3" fmla="*/ 917836 h 917835"/>
            </a:gdLst>
            <a:ahLst/>
            <a:cxnLst>
              <a:cxn ang="0">
                <a:pos x="connsiteX0" y="connsiteY0"/>
              </a:cxn>
              <a:cxn ang="0">
                <a:pos x="connsiteX1" y="connsiteY1"/>
              </a:cxn>
              <a:cxn ang="0">
                <a:pos x="connsiteX2" y="connsiteY2"/>
              </a:cxn>
              <a:cxn ang="0">
                <a:pos x="connsiteX3" y="connsiteY3"/>
              </a:cxn>
            </a:cxnLst>
            <a:rect l="l" t="t" r="r" b="b"/>
            <a:pathLst>
              <a:path w="84060" h="917835">
                <a:moveTo>
                  <a:pt x="0" y="0"/>
                </a:moveTo>
                <a:lnTo>
                  <a:pt x="84060" y="0"/>
                </a:lnTo>
                <a:lnTo>
                  <a:pt x="84060" y="917836"/>
                </a:lnTo>
                <a:lnTo>
                  <a:pt x="0" y="917836"/>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43" name="Freeform 142">
            <a:extLst>
              <a:ext uri="{FF2B5EF4-FFF2-40B4-BE49-F238E27FC236}">
                <a16:creationId xmlns:a16="http://schemas.microsoft.com/office/drawing/2014/main" id="{22F258F0-6AF1-1449-B563-F4E9ABDF7AA6}"/>
              </a:ext>
            </a:extLst>
          </p:cNvPr>
          <p:cNvSpPr/>
          <p:nvPr/>
        </p:nvSpPr>
        <p:spPr>
          <a:xfrm>
            <a:off x="9888157" y="2417698"/>
            <a:ext cx="73152" cy="806069"/>
          </a:xfrm>
          <a:custGeom>
            <a:avLst/>
            <a:gdLst>
              <a:gd name="connsiteX0" fmla="*/ 0 w 84060"/>
              <a:gd name="connsiteY0" fmla="*/ 0 h 927476"/>
              <a:gd name="connsiteX1" fmla="*/ 84060 w 84060"/>
              <a:gd name="connsiteY1" fmla="*/ 0 h 927476"/>
              <a:gd name="connsiteX2" fmla="*/ 84060 w 84060"/>
              <a:gd name="connsiteY2" fmla="*/ 927476 h 927476"/>
              <a:gd name="connsiteX3" fmla="*/ 0 w 84060"/>
              <a:gd name="connsiteY3" fmla="*/ 927476 h 927476"/>
            </a:gdLst>
            <a:ahLst/>
            <a:cxnLst>
              <a:cxn ang="0">
                <a:pos x="connsiteX0" y="connsiteY0"/>
              </a:cxn>
              <a:cxn ang="0">
                <a:pos x="connsiteX1" y="connsiteY1"/>
              </a:cxn>
              <a:cxn ang="0">
                <a:pos x="connsiteX2" y="connsiteY2"/>
              </a:cxn>
              <a:cxn ang="0">
                <a:pos x="connsiteX3" y="connsiteY3"/>
              </a:cxn>
            </a:cxnLst>
            <a:rect l="l" t="t" r="r" b="b"/>
            <a:pathLst>
              <a:path w="84060" h="927476">
                <a:moveTo>
                  <a:pt x="0" y="0"/>
                </a:moveTo>
                <a:lnTo>
                  <a:pt x="84060" y="0"/>
                </a:lnTo>
                <a:lnTo>
                  <a:pt x="84060" y="927476"/>
                </a:lnTo>
                <a:lnTo>
                  <a:pt x="0" y="927476"/>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44" name="Freeform 143">
            <a:extLst>
              <a:ext uri="{FF2B5EF4-FFF2-40B4-BE49-F238E27FC236}">
                <a16:creationId xmlns:a16="http://schemas.microsoft.com/office/drawing/2014/main" id="{7AF2D2E9-F7FD-2A08-DD51-400796A26BFD}"/>
              </a:ext>
            </a:extLst>
          </p:cNvPr>
          <p:cNvSpPr/>
          <p:nvPr/>
        </p:nvSpPr>
        <p:spPr>
          <a:xfrm>
            <a:off x="10262217" y="2417698"/>
            <a:ext cx="73152" cy="822031"/>
          </a:xfrm>
          <a:custGeom>
            <a:avLst/>
            <a:gdLst>
              <a:gd name="connsiteX0" fmla="*/ 0 w 84060"/>
              <a:gd name="connsiteY0" fmla="*/ 0 h 952844"/>
              <a:gd name="connsiteX1" fmla="*/ 84060 w 84060"/>
              <a:gd name="connsiteY1" fmla="*/ 0 h 952844"/>
              <a:gd name="connsiteX2" fmla="*/ 84060 w 84060"/>
              <a:gd name="connsiteY2" fmla="*/ 952845 h 952844"/>
              <a:gd name="connsiteX3" fmla="*/ 0 w 84060"/>
              <a:gd name="connsiteY3" fmla="*/ 952845 h 952844"/>
            </a:gdLst>
            <a:ahLst/>
            <a:cxnLst>
              <a:cxn ang="0">
                <a:pos x="connsiteX0" y="connsiteY0"/>
              </a:cxn>
              <a:cxn ang="0">
                <a:pos x="connsiteX1" y="connsiteY1"/>
              </a:cxn>
              <a:cxn ang="0">
                <a:pos x="connsiteX2" y="connsiteY2"/>
              </a:cxn>
              <a:cxn ang="0">
                <a:pos x="connsiteX3" y="connsiteY3"/>
              </a:cxn>
            </a:cxnLst>
            <a:rect l="l" t="t" r="r" b="b"/>
            <a:pathLst>
              <a:path w="84060" h="952844">
                <a:moveTo>
                  <a:pt x="0" y="0"/>
                </a:moveTo>
                <a:lnTo>
                  <a:pt x="84060" y="0"/>
                </a:lnTo>
                <a:lnTo>
                  <a:pt x="84060" y="952845"/>
                </a:lnTo>
                <a:lnTo>
                  <a:pt x="0" y="952845"/>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45" name="Freeform 144">
            <a:extLst>
              <a:ext uri="{FF2B5EF4-FFF2-40B4-BE49-F238E27FC236}">
                <a16:creationId xmlns:a16="http://schemas.microsoft.com/office/drawing/2014/main" id="{E4B8CD4A-E8FC-77A2-4A70-AB46822FB3C0}"/>
              </a:ext>
            </a:extLst>
          </p:cNvPr>
          <p:cNvSpPr/>
          <p:nvPr/>
        </p:nvSpPr>
        <p:spPr>
          <a:xfrm>
            <a:off x="10636277" y="2417697"/>
            <a:ext cx="73152" cy="845973"/>
          </a:xfrm>
          <a:custGeom>
            <a:avLst/>
            <a:gdLst>
              <a:gd name="connsiteX0" fmla="*/ 0 w 84060"/>
              <a:gd name="connsiteY0" fmla="*/ 0 h 1031487"/>
              <a:gd name="connsiteX1" fmla="*/ 84060 w 84060"/>
              <a:gd name="connsiteY1" fmla="*/ 0 h 1031487"/>
              <a:gd name="connsiteX2" fmla="*/ 84060 w 84060"/>
              <a:gd name="connsiteY2" fmla="*/ 1031487 h 1031487"/>
              <a:gd name="connsiteX3" fmla="*/ 0 w 84060"/>
              <a:gd name="connsiteY3" fmla="*/ 1031487 h 1031487"/>
            </a:gdLst>
            <a:ahLst/>
            <a:cxnLst>
              <a:cxn ang="0">
                <a:pos x="connsiteX0" y="connsiteY0"/>
              </a:cxn>
              <a:cxn ang="0">
                <a:pos x="connsiteX1" y="connsiteY1"/>
              </a:cxn>
              <a:cxn ang="0">
                <a:pos x="connsiteX2" y="connsiteY2"/>
              </a:cxn>
              <a:cxn ang="0">
                <a:pos x="connsiteX3" y="connsiteY3"/>
              </a:cxn>
            </a:cxnLst>
            <a:rect l="l" t="t" r="r" b="b"/>
            <a:pathLst>
              <a:path w="84060" h="1031487">
                <a:moveTo>
                  <a:pt x="0" y="0"/>
                </a:moveTo>
                <a:lnTo>
                  <a:pt x="84060" y="0"/>
                </a:lnTo>
                <a:lnTo>
                  <a:pt x="84060" y="1031487"/>
                </a:lnTo>
                <a:lnTo>
                  <a:pt x="0" y="1031487"/>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46" name="Freeform 145">
            <a:extLst>
              <a:ext uri="{FF2B5EF4-FFF2-40B4-BE49-F238E27FC236}">
                <a16:creationId xmlns:a16="http://schemas.microsoft.com/office/drawing/2014/main" id="{5282DAA7-C7E7-6AB4-3EAE-4A75C353DA03}"/>
              </a:ext>
            </a:extLst>
          </p:cNvPr>
          <p:cNvSpPr/>
          <p:nvPr/>
        </p:nvSpPr>
        <p:spPr>
          <a:xfrm>
            <a:off x="10729792" y="2417697"/>
            <a:ext cx="73152" cy="901840"/>
          </a:xfrm>
          <a:custGeom>
            <a:avLst/>
            <a:gdLst>
              <a:gd name="connsiteX0" fmla="*/ 0 w 84060"/>
              <a:gd name="connsiteY0" fmla="*/ 0 h 1058378"/>
              <a:gd name="connsiteX1" fmla="*/ 84060 w 84060"/>
              <a:gd name="connsiteY1" fmla="*/ 0 h 1058378"/>
              <a:gd name="connsiteX2" fmla="*/ 84060 w 84060"/>
              <a:gd name="connsiteY2" fmla="*/ 1058378 h 1058378"/>
              <a:gd name="connsiteX3" fmla="*/ 0 w 84060"/>
              <a:gd name="connsiteY3" fmla="*/ 1058378 h 1058378"/>
            </a:gdLst>
            <a:ahLst/>
            <a:cxnLst>
              <a:cxn ang="0">
                <a:pos x="connsiteX0" y="connsiteY0"/>
              </a:cxn>
              <a:cxn ang="0">
                <a:pos x="connsiteX1" y="connsiteY1"/>
              </a:cxn>
              <a:cxn ang="0">
                <a:pos x="connsiteX2" y="connsiteY2"/>
              </a:cxn>
              <a:cxn ang="0">
                <a:pos x="connsiteX3" y="connsiteY3"/>
              </a:cxn>
            </a:cxnLst>
            <a:rect l="l" t="t" r="r" b="b"/>
            <a:pathLst>
              <a:path w="84060" h="1058378">
                <a:moveTo>
                  <a:pt x="0" y="0"/>
                </a:moveTo>
                <a:lnTo>
                  <a:pt x="84060" y="0"/>
                </a:lnTo>
                <a:lnTo>
                  <a:pt x="84060" y="1058378"/>
                </a:lnTo>
                <a:lnTo>
                  <a:pt x="0" y="1058378"/>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47" name="Freeform 146">
            <a:extLst>
              <a:ext uri="{FF2B5EF4-FFF2-40B4-BE49-F238E27FC236}">
                <a16:creationId xmlns:a16="http://schemas.microsoft.com/office/drawing/2014/main" id="{73BF56D8-DE2D-5056-61A2-850E32B6AAF1}"/>
              </a:ext>
            </a:extLst>
          </p:cNvPr>
          <p:cNvSpPr/>
          <p:nvPr/>
        </p:nvSpPr>
        <p:spPr>
          <a:xfrm>
            <a:off x="11197367" y="2417697"/>
            <a:ext cx="73152" cy="1045495"/>
          </a:xfrm>
          <a:custGeom>
            <a:avLst/>
            <a:gdLst>
              <a:gd name="connsiteX0" fmla="*/ 0 w 84060"/>
              <a:gd name="connsiteY0" fmla="*/ 0 h 1276294"/>
              <a:gd name="connsiteX1" fmla="*/ 84060 w 84060"/>
              <a:gd name="connsiteY1" fmla="*/ 0 h 1276294"/>
              <a:gd name="connsiteX2" fmla="*/ 84060 w 84060"/>
              <a:gd name="connsiteY2" fmla="*/ 1276294 h 1276294"/>
              <a:gd name="connsiteX3" fmla="*/ 0 w 84060"/>
              <a:gd name="connsiteY3" fmla="*/ 1276294 h 1276294"/>
            </a:gdLst>
            <a:ahLst/>
            <a:cxnLst>
              <a:cxn ang="0">
                <a:pos x="connsiteX0" y="connsiteY0"/>
              </a:cxn>
              <a:cxn ang="0">
                <a:pos x="connsiteX1" y="connsiteY1"/>
              </a:cxn>
              <a:cxn ang="0">
                <a:pos x="connsiteX2" y="connsiteY2"/>
              </a:cxn>
              <a:cxn ang="0">
                <a:pos x="connsiteX3" y="connsiteY3"/>
              </a:cxn>
            </a:cxnLst>
            <a:rect l="l" t="t" r="r" b="b"/>
            <a:pathLst>
              <a:path w="84060" h="1276294">
                <a:moveTo>
                  <a:pt x="0" y="0"/>
                </a:moveTo>
                <a:lnTo>
                  <a:pt x="84060" y="0"/>
                </a:lnTo>
                <a:lnTo>
                  <a:pt x="84060" y="1276294"/>
                </a:lnTo>
                <a:lnTo>
                  <a:pt x="0" y="1276294"/>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48" name="Freeform 147">
            <a:extLst>
              <a:ext uri="{FF2B5EF4-FFF2-40B4-BE49-F238E27FC236}">
                <a16:creationId xmlns:a16="http://schemas.microsoft.com/office/drawing/2014/main" id="{AA4A9CDF-4259-2053-5B70-F7659ED18567}"/>
              </a:ext>
            </a:extLst>
          </p:cNvPr>
          <p:cNvSpPr/>
          <p:nvPr/>
        </p:nvSpPr>
        <p:spPr>
          <a:xfrm>
            <a:off x="11477912" y="2417698"/>
            <a:ext cx="73152" cy="1149247"/>
          </a:xfrm>
          <a:custGeom>
            <a:avLst/>
            <a:gdLst>
              <a:gd name="connsiteX0" fmla="*/ 0 w 84060"/>
              <a:gd name="connsiteY0" fmla="*/ 0 h 1494971"/>
              <a:gd name="connsiteX1" fmla="*/ 84060 w 84060"/>
              <a:gd name="connsiteY1" fmla="*/ 0 h 1494971"/>
              <a:gd name="connsiteX2" fmla="*/ 84060 w 84060"/>
              <a:gd name="connsiteY2" fmla="*/ 1494972 h 1494971"/>
              <a:gd name="connsiteX3" fmla="*/ 0 w 84060"/>
              <a:gd name="connsiteY3" fmla="*/ 1494972 h 1494971"/>
            </a:gdLst>
            <a:ahLst/>
            <a:cxnLst>
              <a:cxn ang="0">
                <a:pos x="connsiteX0" y="connsiteY0"/>
              </a:cxn>
              <a:cxn ang="0">
                <a:pos x="connsiteX1" y="connsiteY1"/>
              </a:cxn>
              <a:cxn ang="0">
                <a:pos x="connsiteX2" y="connsiteY2"/>
              </a:cxn>
              <a:cxn ang="0">
                <a:pos x="connsiteX3" y="connsiteY3"/>
              </a:cxn>
            </a:cxnLst>
            <a:rect l="l" t="t" r="r" b="b"/>
            <a:pathLst>
              <a:path w="84060" h="1494971">
                <a:moveTo>
                  <a:pt x="0" y="0"/>
                </a:moveTo>
                <a:lnTo>
                  <a:pt x="84060" y="0"/>
                </a:lnTo>
                <a:lnTo>
                  <a:pt x="84060" y="1494972"/>
                </a:lnTo>
                <a:lnTo>
                  <a:pt x="0" y="1494972"/>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49" name="Freeform 148">
            <a:extLst>
              <a:ext uri="{FF2B5EF4-FFF2-40B4-BE49-F238E27FC236}">
                <a16:creationId xmlns:a16="http://schemas.microsoft.com/office/drawing/2014/main" id="{DB3F05C6-66B1-1E99-E983-34DE3C05326B}"/>
              </a:ext>
            </a:extLst>
          </p:cNvPr>
          <p:cNvSpPr/>
          <p:nvPr/>
        </p:nvSpPr>
        <p:spPr>
          <a:xfrm>
            <a:off x="2219927" y="2057269"/>
            <a:ext cx="73152" cy="357204"/>
          </a:xfrm>
          <a:custGeom>
            <a:avLst/>
            <a:gdLst>
              <a:gd name="connsiteX0" fmla="*/ 0 w 84060"/>
              <a:gd name="connsiteY0" fmla="*/ 0 h 410590"/>
              <a:gd name="connsiteX1" fmla="*/ 84060 w 84060"/>
              <a:gd name="connsiteY1" fmla="*/ 0 h 410590"/>
              <a:gd name="connsiteX2" fmla="*/ 84060 w 84060"/>
              <a:gd name="connsiteY2" fmla="*/ 410591 h 410590"/>
              <a:gd name="connsiteX3" fmla="*/ 0 w 84060"/>
              <a:gd name="connsiteY3" fmla="*/ 410591 h 410590"/>
            </a:gdLst>
            <a:ahLst/>
            <a:cxnLst>
              <a:cxn ang="0">
                <a:pos x="connsiteX0" y="connsiteY0"/>
              </a:cxn>
              <a:cxn ang="0">
                <a:pos x="connsiteX1" y="connsiteY1"/>
              </a:cxn>
              <a:cxn ang="0">
                <a:pos x="connsiteX2" y="connsiteY2"/>
              </a:cxn>
              <a:cxn ang="0">
                <a:pos x="connsiteX3" y="connsiteY3"/>
              </a:cxn>
            </a:cxnLst>
            <a:rect l="l" t="t" r="r" b="b"/>
            <a:pathLst>
              <a:path w="84060" h="410590">
                <a:moveTo>
                  <a:pt x="0" y="0"/>
                </a:moveTo>
                <a:lnTo>
                  <a:pt x="84060" y="0"/>
                </a:lnTo>
                <a:lnTo>
                  <a:pt x="84060" y="410591"/>
                </a:lnTo>
                <a:lnTo>
                  <a:pt x="0" y="410591"/>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50" name="Freeform 149">
            <a:extLst>
              <a:ext uri="{FF2B5EF4-FFF2-40B4-BE49-F238E27FC236}">
                <a16:creationId xmlns:a16="http://schemas.microsoft.com/office/drawing/2014/main" id="{4E007AF6-BC52-FB33-A38B-77B150F45BDC}"/>
              </a:ext>
            </a:extLst>
          </p:cNvPr>
          <p:cNvSpPr/>
          <p:nvPr/>
        </p:nvSpPr>
        <p:spPr>
          <a:xfrm>
            <a:off x="2500472" y="2186192"/>
            <a:ext cx="73152" cy="228281"/>
          </a:xfrm>
          <a:custGeom>
            <a:avLst/>
            <a:gdLst>
              <a:gd name="connsiteX0" fmla="*/ 0 w 84060"/>
              <a:gd name="connsiteY0" fmla="*/ 0 h 269541"/>
              <a:gd name="connsiteX1" fmla="*/ 84060 w 84060"/>
              <a:gd name="connsiteY1" fmla="*/ 0 h 269541"/>
              <a:gd name="connsiteX2" fmla="*/ 84060 w 84060"/>
              <a:gd name="connsiteY2" fmla="*/ 269541 h 269541"/>
              <a:gd name="connsiteX3" fmla="*/ 0 w 84060"/>
              <a:gd name="connsiteY3" fmla="*/ 269541 h 269541"/>
            </a:gdLst>
            <a:ahLst/>
            <a:cxnLst>
              <a:cxn ang="0">
                <a:pos x="connsiteX0" y="connsiteY0"/>
              </a:cxn>
              <a:cxn ang="0">
                <a:pos x="connsiteX1" y="connsiteY1"/>
              </a:cxn>
              <a:cxn ang="0">
                <a:pos x="connsiteX2" y="connsiteY2"/>
              </a:cxn>
              <a:cxn ang="0">
                <a:pos x="connsiteX3" y="connsiteY3"/>
              </a:cxn>
            </a:cxnLst>
            <a:rect l="l" t="t" r="r" b="b"/>
            <a:pathLst>
              <a:path w="84060" h="269541">
                <a:moveTo>
                  <a:pt x="0" y="0"/>
                </a:moveTo>
                <a:lnTo>
                  <a:pt x="84060" y="0"/>
                </a:lnTo>
                <a:lnTo>
                  <a:pt x="84060" y="269541"/>
                </a:lnTo>
                <a:lnTo>
                  <a:pt x="0" y="269541"/>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51" name="Freeform 150">
            <a:extLst>
              <a:ext uri="{FF2B5EF4-FFF2-40B4-BE49-F238E27FC236}">
                <a16:creationId xmlns:a16="http://schemas.microsoft.com/office/drawing/2014/main" id="{92934ADB-5571-7276-B16E-9C6F18E9B409}"/>
              </a:ext>
            </a:extLst>
          </p:cNvPr>
          <p:cNvSpPr/>
          <p:nvPr/>
        </p:nvSpPr>
        <p:spPr>
          <a:xfrm>
            <a:off x="2781017" y="2208887"/>
            <a:ext cx="73152" cy="205585"/>
          </a:xfrm>
          <a:custGeom>
            <a:avLst/>
            <a:gdLst>
              <a:gd name="connsiteX0" fmla="*/ 0 w 84060"/>
              <a:gd name="connsiteY0" fmla="*/ 0 h 235547"/>
              <a:gd name="connsiteX1" fmla="*/ 84060 w 84060"/>
              <a:gd name="connsiteY1" fmla="*/ 0 h 235547"/>
              <a:gd name="connsiteX2" fmla="*/ 84060 w 84060"/>
              <a:gd name="connsiteY2" fmla="*/ 235547 h 235547"/>
              <a:gd name="connsiteX3" fmla="*/ 0 w 84060"/>
              <a:gd name="connsiteY3" fmla="*/ 235547 h 235547"/>
            </a:gdLst>
            <a:ahLst/>
            <a:cxnLst>
              <a:cxn ang="0">
                <a:pos x="connsiteX0" y="connsiteY0"/>
              </a:cxn>
              <a:cxn ang="0">
                <a:pos x="connsiteX1" y="connsiteY1"/>
              </a:cxn>
              <a:cxn ang="0">
                <a:pos x="connsiteX2" y="connsiteY2"/>
              </a:cxn>
              <a:cxn ang="0">
                <a:pos x="connsiteX3" y="connsiteY3"/>
              </a:cxn>
            </a:cxnLst>
            <a:rect l="l" t="t" r="r" b="b"/>
            <a:pathLst>
              <a:path w="84060" h="235547">
                <a:moveTo>
                  <a:pt x="0" y="0"/>
                </a:moveTo>
                <a:lnTo>
                  <a:pt x="84060" y="0"/>
                </a:lnTo>
                <a:lnTo>
                  <a:pt x="84060" y="235547"/>
                </a:lnTo>
                <a:lnTo>
                  <a:pt x="0" y="235547"/>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52" name="Freeform 151">
            <a:extLst>
              <a:ext uri="{FF2B5EF4-FFF2-40B4-BE49-F238E27FC236}">
                <a16:creationId xmlns:a16="http://schemas.microsoft.com/office/drawing/2014/main" id="{40028C23-9BEF-68C5-817B-AB7D387F061E}"/>
              </a:ext>
            </a:extLst>
          </p:cNvPr>
          <p:cNvSpPr/>
          <p:nvPr/>
        </p:nvSpPr>
        <p:spPr>
          <a:xfrm>
            <a:off x="3809682" y="2317825"/>
            <a:ext cx="73152" cy="96648"/>
          </a:xfrm>
          <a:custGeom>
            <a:avLst/>
            <a:gdLst>
              <a:gd name="connsiteX0" fmla="*/ 0 w 84060"/>
              <a:gd name="connsiteY0" fmla="*/ 0 h 87394"/>
              <a:gd name="connsiteX1" fmla="*/ 84060 w 84060"/>
              <a:gd name="connsiteY1" fmla="*/ 0 h 87394"/>
              <a:gd name="connsiteX2" fmla="*/ 84060 w 84060"/>
              <a:gd name="connsiteY2" fmla="*/ 87395 h 87394"/>
              <a:gd name="connsiteX3" fmla="*/ 0 w 84060"/>
              <a:gd name="connsiteY3" fmla="*/ 87395 h 87394"/>
            </a:gdLst>
            <a:ahLst/>
            <a:cxnLst>
              <a:cxn ang="0">
                <a:pos x="connsiteX0" y="connsiteY0"/>
              </a:cxn>
              <a:cxn ang="0">
                <a:pos x="connsiteX1" y="connsiteY1"/>
              </a:cxn>
              <a:cxn ang="0">
                <a:pos x="connsiteX2" y="connsiteY2"/>
              </a:cxn>
              <a:cxn ang="0">
                <a:pos x="connsiteX3" y="connsiteY3"/>
              </a:cxn>
            </a:cxnLst>
            <a:rect l="l" t="t" r="r" b="b"/>
            <a:pathLst>
              <a:path w="84060" h="87394">
                <a:moveTo>
                  <a:pt x="0" y="0"/>
                </a:moveTo>
                <a:lnTo>
                  <a:pt x="84060" y="0"/>
                </a:lnTo>
                <a:lnTo>
                  <a:pt x="84060" y="87395"/>
                </a:lnTo>
                <a:lnTo>
                  <a:pt x="0" y="87395"/>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53" name="Freeform 152">
            <a:extLst>
              <a:ext uri="{FF2B5EF4-FFF2-40B4-BE49-F238E27FC236}">
                <a16:creationId xmlns:a16="http://schemas.microsoft.com/office/drawing/2014/main" id="{98007894-905D-A911-562D-789568D8CAB6}"/>
              </a:ext>
            </a:extLst>
          </p:cNvPr>
          <p:cNvSpPr/>
          <p:nvPr/>
        </p:nvSpPr>
        <p:spPr>
          <a:xfrm>
            <a:off x="4464287" y="2392756"/>
            <a:ext cx="73152" cy="15962"/>
          </a:xfrm>
          <a:custGeom>
            <a:avLst/>
            <a:gdLst>
              <a:gd name="connsiteX0" fmla="*/ 0 w 84060"/>
              <a:gd name="connsiteY0" fmla="*/ 0 h 27017"/>
              <a:gd name="connsiteX1" fmla="*/ 84060 w 84060"/>
              <a:gd name="connsiteY1" fmla="*/ 0 h 27017"/>
              <a:gd name="connsiteX2" fmla="*/ 84060 w 84060"/>
              <a:gd name="connsiteY2" fmla="*/ 27018 h 27017"/>
              <a:gd name="connsiteX3" fmla="*/ 0 w 84060"/>
              <a:gd name="connsiteY3" fmla="*/ 27018 h 27017"/>
            </a:gdLst>
            <a:ahLst/>
            <a:cxnLst>
              <a:cxn ang="0">
                <a:pos x="connsiteX0" y="connsiteY0"/>
              </a:cxn>
              <a:cxn ang="0">
                <a:pos x="connsiteX1" y="connsiteY1"/>
              </a:cxn>
              <a:cxn ang="0">
                <a:pos x="connsiteX2" y="connsiteY2"/>
              </a:cxn>
              <a:cxn ang="0">
                <a:pos x="connsiteX3" y="connsiteY3"/>
              </a:cxn>
            </a:cxnLst>
            <a:rect l="l" t="t" r="r" b="b"/>
            <a:pathLst>
              <a:path w="84060" h="27017">
                <a:moveTo>
                  <a:pt x="0" y="0"/>
                </a:moveTo>
                <a:lnTo>
                  <a:pt x="84060" y="0"/>
                </a:lnTo>
                <a:lnTo>
                  <a:pt x="84060" y="27018"/>
                </a:lnTo>
                <a:lnTo>
                  <a:pt x="0" y="27018"/>
                </a:lnTo>
                <a:close/>
              </a:path>
            </a:pathLst>
          </a:custGeom>
          <a:solidFill>
            <a:schemeClr val="accent1">
              <a:lumMod val="5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54" name="Freeform 153">
            <a:extLst>
              <a:ext uri="{FF2B5EF4-FFF2-40B4-BE49-F238E27FC236}">
                <a16:creationId xmlns:a16="http://schemas.microsoft.com/office/drawing/2014/main" id="{44BB588F-B075-AA49-4005-FBA0DF857CDB}"/>
              </a:ext>
            </a:extLst>
          </p:cNvPr>
          <p:cNvSpPr/>
          <p:nvPr/>
        </p:nvSpPr>
        <p:spPr>
          <a:xfrm>
            <a:off x="6334587" y="2417697"/>
            <a:ext cx="73152" cy="167598"/>
          </a:xfrm>
          <a:custGeom>
            <a:avLst/>
            <a:gdLst>
              <a:gd name="connsiteX0" fmla="*/ 0 w 84060"/>
              <a:gd name="connsiteY0" fmla="*/ 0 h 271697"/>
              <a:gd name="connsiteX1" fmla="*/ 84060 w 84060"/>
              <a:gd name="connsiteY1" fmla="*/ 0 h 271697"/>
              <a:gd name="connsiteX2" fmla="*/ 84060 w 84060"/>
              <a:gd name="connsiteY2" fmla="*/ 271698 h 271697"/>
              <a:gd name="connsiteX3" fmla="*/ 0 w 84060"/>
              <a:gd name="connsiteY3" fmla="*/ 271698 h 271697"/>
            </a:gdLst>
            <a:ahLst/>
            <a:cxnLst>
              <a:cxn ang="0">
                <a:pos x="connsiteX0" y="connsiteY0"/>
              </a:cxn>
              <a:cxn ang="0">
                <a:pos x="connsiteX1" y="connsiteY1"/>
              </a:cxn>
              <a:cxn ang="0">
                <a:pos x="connsiteX2" y="connsiteY2"/>
              </a:cxn>
              <a:cxn ang="0">
                <a:pos x="connsiteX3" y="connsiteY3"/>
              </a:cxn>
            </a:cxnLst>
            <a:rect l="l" t="t" r="r" b="b"/>
            <a:pathLst>
              <a:path w="84060" h="271697">
                <a:moveTo>
                  <a:pt x="0" y="0"/>
                </a:moveTo>
                <a:lnTo>
                  <a:pt x="84060" y="0"/>
                </a:lnTo>
                <a:lnTo>
                  <a:pt x="84060" y="271698"/>
                </a:lnTo>
                <a:lnTo>
                  <a:pt x="0" y="271698"/>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55" name="Freeform 154">
            <a:extLst>
              <a:ext uri="{FF2B5EF4-FFF2-40B4-BE49-F238E27FC236}">
                <a16:creationId xmlns:a16="http://schemas.microsoft.com/office/drawing/2014/main" id="{14E43C50-074C-D54A-2494-7F4ECDE4FF54}"/>
              </a:ext>
            </a:extLst>
          </p:cNvPr>
          <p:cNvSpPr/>
          <p:nvPr/>
        </p:nvSpPr>
        <p:spPr>
          <a:xfrm>
            <a:off x="6428102" y="2417698"/>
            <a:ext cx="73152" cy="224966"/>
          </a:xfrm>
          <a:custGeom>
            <a:avLst/>
            <a:gdLst>
              <a:gd name="connsiteX0" fmla="*/ 0 w 84060"/>
              <a:gd name="connsiteY0" fmla="*/ 0 h 297954"/>
              <a:gd name="connsiteX1" fmla="*/ 84060 w 84060"/>
              <a:gd name="connsiteY1" fmla="*/ 0 h 297954"/>
              <a:gd name="connsiteX2" fmla="*/ 84060 w 84060"/>
              <a:gd name="connsiteY2" fmla="*/ 297954 h 297954"/>
              <a:gd name="connsiteX3" fmla="*/ 0 w 84060"/>
              <a:gd name="connsiteY3" fmla="*/ 297954 h 297954"/>
            </a:gdLst>
            <a:ahLst/>
            <a:cxnLst>
              <a:cxn ang="0">
                <a:pos x="connsiteX0" y="connsiteY0"/>
              </a:cxn>
              <a:cxn ang="0">
                <a:pos x="connsiteX1" y="connsiteY1"/>
              </a:cxn>
              <a:cxn ang="0">
                <a:pos x="connsiteX2" y="connsiteY2"/>
              </a:cxn>
              <a:cxn ang="0">
                <a:pos x="connsiteX3" y="connsiteY3"/>
              </a:cxn>
            </a:cxnLst>
            <a:rect l="l" t="t" r="r" b="b"/>
            <a:pathLst>
              <a:path w="84060" h="297954">
                <a:moveTo>
                  <a:pt x="0" y="0"/>
                </a:moveTo>
                <a:lnTo>
                  <a:pt x="84060" y="0"/>
                </a:lnTo>
                <a:lnTo>
                  <a:pt x="84060" y="297954"/>
                </a:lnTo>
                <a:lnTo>
                  <a:pt x="0" y="297954"/>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56" name="Freeform 155">
            <a:extLst>
              <a:ext uri="{FF2B5EF4-FFF2-40B4-BE49-F238E27FC236}">
                <a16:creationId xmlns:a16="http://schemas.microsoft.com/office/drawing/2014/main" id="{A399E968-C077-0DF8-BECD-1DE34D43D2E3}"/>
              </a:ext>
            </a:extLst>
          </p:cNvPr>
          <p:cNvSpPr/>
          <p:nvPr/>
        </p:nvSpPr>
        <p:spPr>
          <a:xfrm>
            <a:off x="6708647" y="2417697"/>
            <a:ext cx="73152" cy="263369"/>
          </a:xfrm>
          <a:custGeom>
            <a:avLst/>
            <a:gdLst>
              <a:gd name="connsiteX0" fmla="*/ 0 w 84060"/>
              <a:gd name="connsiteY0" fmla="*/ 0 h 340700"/>
              <a:gd name="connsiteX1" fmla="*/ 84060 w 84060"/>
              <a:gd name="connsiteY1" fmla="*/ 0 h 340700"/>
              <a:gd name="connsiteX2" fmla="*/ 84060 w 84060"/>
              <a:gd name="connsiteY2" fmla="*/ 340700 h 340700"/>
              <a:gd name="connsiteX3" fmla="*/ 0 w 84060"/>
              <a:gd name="connsiteY3" fmla="*/ 340700 h 340700"/>
            </a:gdLst>
            <a:ahLst/>
            <a:cxnLst>
              <a:cxn ang="0">
                <a:pos x="connsiteX0" y="connsiteY0"/>
              </a:cxn>
              <a:cxn ang="0">
                <a:pos x="connsiteX1" y="connsiteY1"/>
              </a:cxn>
              <a:cxn ang="0">
                <a:pos x="connsiteX2" y="connsiteY2"/>
              </a:cxn>
              <a:cxn ang="0">
                <a:pos x="connsiteX3" y="connsiteY3"/>
              </a:cxn>
            </a:cxnLst>
            <a:rect l="l" t="t" r="r" b="b"/>
            <a:pathLst>
              <a:path w="84060" h="340700">
                <a:moveTo>
                  <a:pt x="0" y="0"/>
                </a:moveTo>
                <a:lnTo>
                  <a:pt x="84060" y="0"/>
                </a:lnTo>
                <a:lnTo>
                  <a:pt x="84060" y="340700"/>
                </a:lnTo>
                <a:lnTo>
                  <a:pt x="0" y="340700"/>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57" name="Freeform 156">
            <a:extLst>
              <a:ext uri="{FF2B5EF4-FFF2-40B4-BE49-F238E27FC236}">
                <a16:creationId xmlns:a16="http://schemas.microsoft.com/office/drawing/2014/main" id="{B15B7364-8FB9-B1F9-510A-1A15243A950C}"/>
              </a:ext>
            </a:extLst>
          </p:cNvPr>
          <p:cNvSpPr/>
          <p:nvPr/>
        </p:nvSpPr>
        <p:spPr>
          <a:xfrm>
            <a:off x="8391917" y="2417698"/>
            <a:ext cx="73152" cy="552583"/>
          </a:xfrm>
          <a:custGeom>
            <a:avLst/>
            <a:gdLst>
              <a:gd name="connsiteX0" fmla="*/ 0 w 84060"/>
              <a:gd name="connsiteY0" fmla="*/ 0 h 673028"/>
              <a:gd name="connsiteX1" fmla="*/ 84060 w 84060"/>
              <a:gd name="connsiteY1" fmla="*/ 0 h 673028"/>
              <a:gd name="connsiteX2" fmla="*/ 84060 w 84060"/>
              <a:gd name="connsiteY2" fmla="*/ 673029 h 673028"/>
              <a:gd name="connsiteX3" fmla="*/ 0 w 84060"/>
              <a:gd name="connsiteY3" fmla="*/ 673029 h 673028"/>
            </a:gdLst>
            <a:ahLst/>
            <a:cxnLst>
              <a:cxn ang="0">
                <a:pos x="connsiteX0" y="connsiteY0"/>
              </a:cxn>
              <a:cxn ang="0">
                <a:pos x="connsiteX1" y="connsiteY1"/>
              </a:cxn>
              <a:cxn ang="0">
                <a:pos x="connsiteX2" y="connsiteY2"/>
              </a:cxn>
              <a:cxn ang="0">
                <a:pos x="connsiteX3" y="connsiteY3"/>
              </a:cxn>
            </a:cxnLst>
            <a:rect l="l" t="t" r="r" b="b"/>
            <a:pathLst>
              <a:path w="84060" h="673028">
                <a:moveTo>
                  <a:pt x="0" y="0"/>
                </a:moveTo>
                <a:lnTo>
                  <a:pt x="84060" y="0"/>
                </a:lnTo>
                <a:lnTo>
                  <a:pt x="84060" y="673029"/>
                </a:lnTo>
                <a:lnTo>
                  <a:pt x="0" y="673029"/>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58" name="Freeform 157">
            <a:extLst>
              <a:ext uri="{FF2B5EF4-FFF2-40B4-BE49-F238E27FC236}">
                <a16:creationId xmlns:a16="http://schemas.microsoft.com/office/drawing/2014/main" id="{F6587E45-E942-A874-1646-A2140FFBF740}"/>
              </a:ext>
            </a:extLst>
          </p:cNvPr>
          <p:cNvSpPr/>
          <p:nvPr/>
        </p:nvSpPr>
        <p:spPr>
          <a:xfrm>
            <a:off x="8859492" y="2417698"/>
            <a:ext cx="73152" cy="589943"/>
          </a:xfrm>
          <a:custGeom>
            <a:avLst/>
            <a:gdLst>
              <a:gd name="connsiteX0" fmla="*/ 0 w 84060"/>
              <a:gd name="connsiteY0" fmla="*/ 0 h 744061"/>
              <a:gd name="connsiteX1" fmla="*/ 84060 w 84060"/>
              <a:gd name="connsiteY1" fmla="*/ 0 h 744061"/>
              <a:gd name="connsiteX2" fmla="*/ 84060 w 84060"/>
              <a:gd name="connsiteY2" fmla="*/ 744061 h 744061"/>
              <a:gd name="connsiteX3" fmla="*/ 0 w 84060"/>
              <a:gd name="connsiteY3" fmla="*/ 744061 h 744061"/>
            </a:gdLst>
            <a:ahLst/>
            <a:cxnLst>
              <a:cxn ang="0">
                <a:pos x="connsiteX0" y="connsiteY0"/>
              </a:cxn>
              <a:cxn ang="0">
                <a:pos x="connsiteX1" y="connsiteY1"/>
              </a:cxn>
              <a:cxn ang="0">
                <a:pos x="connsiteX2" y="connsiteY2"/>
              </a:cxn>
              <a:cxn ang="0">
                <a:pos x="connsiteX3" y="connsiteY3"/>
              </a:cxn>
            </a:cxnLst>
            <a:rect l="l" t="t" r="r" b="b"/>
            <a:pathLst>
              <a:path w="84060" h="744061">
                <a:moveTo>
                  <a:pt x="0" y="0"/>
                </a:moveTo>
                <a:lnTo>
                  <a:pt x="84060" y="0"/>
                </a:lnTo>
                <a:lnTo>
                  <a:pt x="84060" y="744061"/>
                </a:lnTo>
                <a:lnTo>
                  <a:pt x="0" y="744061"/>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59" name="Freeform 158">
            <a:extLst>
              <a:ext uri="{FF2B5EF4-FFF2-40B4-BE49-F238E27FC236}">
                <a16:creationId xmlns:a16="http://schemas.microsoft.com/office/drawing/2014/main" id="{00A449C2-7E63-4E38-0C7B-E06FE3179484}"/>
              </a:ext>
            </a:extLst>
          </p:cNvPr>
          <p:cNvSpPr/>
          <p:nvPr/>
        </p:nvSpPr>
        <p:spPr>
          <a:xfrm>
            <a:off x="9140037" y="2417698"/>
            <a:ext cx="73152" cy="654432"/>
          </a:xfrm>
          <a:custGeom>
            <a:avLst/>
            <a:gdLst>
              <a:gd name="connsiteX0" fmla="*/ 0 w 84060"/>
              <a:gd name="connsiteY0" fmla="*/ 0 h 769810"/>
              <a:gd name="connsiteX1" fmla="*/ 84060 w 84060"/>
              <a:gd name="connsiteY1" fmla="*/ 0 h 769810"/>
              <a:gd name="connsiteX2" fmla="*/ 84060 w 84060"/>
              <a:gd name="connsiteY2" fmla="*/ 769810 h 769810"/>
              <a:gd name="connsiteX3" fmla="*/ 0 w 84060"/>
              <a:gd name="connsiteY3" fmla="*/ 769810 h 769810"/>
            </a:gdLst>
            <a:ahLst/>
            <a:cxnLst>
              <a:cxn ang="0">
                <a:pos x="connsiteX0" y="connsiteY0"/>
              </a:cxn>
              <a:cxn ang="0">
                <a:pos x="connsiteX1" y="connsiteY1"/>
              </a:cxn>
              <a:cxn ang="0">
                <a:pos x="connsiteX2" y="connsiteY2"/>
              </a:cxn>
              <a:cxn ang="0">
                <a:pos x="connsiteX3" y="connsiteY3"/>
              </a:cxn>
            </a:cxnLst>
            <a:rect l="l" t="t" r="r" b="b"/>
            <a:pathLst>
              <a:path w="84060" h="769810">
                <a:moveTo>
                  <a:pt x="0" y="0"/>
                </a:moveTo>
                <a:lnTo>
                  <a:pt x="84060" y="0"/>
                </a:lnTo>
                <a:lnTo>
                  <a:pt x="84060" y="769810"/>
                </a:lnTo>
                <a:lnTo>
                  <a:pt x="0" y="769810"/>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60" name="Freeform 159">
            <a:extLst>
              <a:ext uri="{FF2B5EF4-FFF2-40B4-BE49-F238E27FC236}">
                <a16:creationId xmlns:a16="http://schemas.microsoft.com/office/drawing/2014/main" id="{F2479081-B349-B8E9-B418-DAF8FDD56ABA}"/>
              </a:ext>
            </a:extLst>
          </p:cNvPr>
          <p:cNvSpPr/>
          <p:nvPr/>
        </p:nvSpPr>
        <p:spPr>
          <a:xfrm>
            <a:off x="11103852" y="2417697"/>
            <a:ext cx="73152" cy="1005591"/>
          </a:xfrm>
          <a:custGeom>
            <a:avLst/>
            <a:gdLst>
              <a:gd name="connsiteX0" fmla="*/ 0 w 84060"/>
              <a:gd name="connsiteY0" fmla="*/ 0 h 1198920"/>
              <a:gd name="connsiteX1" fmla="*/ 84060 w 84060"/>
              <a:gd name="connsiteY1" fmla="*/ 0 h 1198920"/>
              <a:gd name="connsiteX2" fmla="*/ 84060 w 84060"/>
              <a:gd name="connsiteY2" fmla="*/ 1198920 h 1198920"/>
              <a:gd name="connsiteX3" fmla="*/ 0 w 84060"/>
              <a:gd name="connsiteY3" fmla="*/ 1198920 h 1198920"/>
            </a:gdLst>
            <a:ahLst/>
            <a:cxnLst>
              <a:cxn ang="0">
                <a:pos x="connsiteX0" y="connsiteY0"/>
              </a:cxn>
              <a:cxn ang="0">
                <a:pos x="connsiteX1" y="connsiteY1"/>
              </a:cxn>
              <a:cxn ang="0">
                <a:pos x="connsiteX2" y="connsiteY2"/>
              </a:cxn>
              <a:cxn ang="0">
                <a:pos x="connsiteX3" y="connsiteY3"/>
              </a:cxn>
            </a:cxnLst>
            <a:rect l="l" t="t" r="r" b="b"/>
            <a:pathLst>
              <a:path w="84060" h="1198920">
                <a:moveTo>
                  <a:pt x="0" y="0"/>
                </a:moveTo>
                <a:lnTo>
                  <a:pt x="84060" y="0"/>
                </a:lnTo>
                <a:lnTo>
                  <a:pt x="84060" y="1198920"/>
                </a:lnTo>
                <a:lnTo>
                  <a:pt x="0" y="1198920"/>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61" name="Freeform 160">
            <a:extLst>
              <a:ext uri="{FF2B5EF4-FFF2-40B4-BE49-F238E27FC236}">
                <a16:creationId xmlns:a16="http://schemas.microsoft.com/office/drawing/2014/main" id="{8FBCE149-1397-412D-6CA8-2CD3F80DC154}"/>
              </a:ext>
            </a:extLst>
          </p:cNvPr>
          <p:cNvSpPr/>
          <p:nvPr/>
        </p:nvSpPr>
        <p:spPr>
          <a:xfrm>
            <a:off x="11562718" y="2417698"/>
            <a:ext cx="73152" cy="1157228"/>
          </a:xfrm>
          <a:custGeom>
            <a:avLst/>
            <a:gdLst>
              <a:gd name="connsiteX0" fmla="*/ 0 w 84060"/>
              <a:gd name="connsiteY0" fmla="*/ 0 h 1878418"/>
              <a:gd name="connsiteX1" fmla="*/ 84060 w 84060"/>
              <a:gd name="connsiteY1" fmla="*/ 0 h 1878418"/>
              <a:gd name="connsiteX2" fmla="*/ 84060 w 84060"/>
              <a:gd name="connsiteY2" fmla="*/ 1878418 h 1878418"/>
              <a:gd name="connsiteX3" fmla="*/ 0 w 84060"/>
              <a:gd name="connsiteY3" fmla="*/ 1878418 h 1878418"/>
            </a:gdLst>
            <a:ahLst/>
            <a:cxnLst>
              <a:cxn ang="0">
                <a:pos x="connsiteX0" y="connsiteY0"/>
              </a:cxn>
              <a:cxn ang="0">
                <a:pos x="connsiteX1" y="connsiteY1"/>
              </a:cxn>
              <a:cxn ang="0">
                <a:pos x="connsiteX2" y="connsiteY2"/>
              </a:cxn>
              <a:cxn ang="0">
                <a:pos x="connsiteX3" y="connsiteY3"/>
              </a:cxn>
            </a:cxnLst>
            <a:rect l="l" t="t" r="r" b="b"/>
            <a:pathLst>
              <a:path w="84060" h="1878418">
                <a:moveTo>
                  <a:pt x="0" y="0"/>
                </a:moveTo>
                <a:lnTo>
                  <a:pt x="84060" y="0"/>
                </a:lnTo>
                <a:lnTo>
                  <a:pt x="84060" y="1878418"/>
                </a:lnTo>
                <a:lnTo>
                  <a:pt x="0" y="1878418"/>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62" name="Freeform 161">
            <a:extLst>
              <a:ext uri="{FF2B5EF4-FFF2-40B4-BE49-F238E27FC236}">
                <a16:creationId xmlns:a16="http://schemas.microsoft.com/office/drawing/2014/main" id="{97A959D3-E383-1177-49DB-CB92DF9E9E48}"/>
              </a:ext>
            </a:extLst>
          </p:cNvPr>
          <p:cNvSpPr/>
          <p:nvPr/>
        </p:nvSpPr>
        <p:spPr>
          <a:xfrm>
            <a:off x="1042025" y="886865"/>
            <a:ext cx="12697" cy="3242653"/>
          </a:xfrm>
          <a:custGeom>
            <a:avLst/>
            <a:gdLst>
              <a:gd name="connsiteX0" fmla="*/ 0 w 12697"/>
              <a:gd name="connsiteY0" fmla="*/ 3715232 h 3715231"/>
              <a:gd name="connsiteX1" fmla="*/ 0 w 12697"/>
              <a:gd name="connsiteY1" fmla="*/ 0 h 3715231"/>
            </a:gdLst>
            <a:ahLst/>
            <a:cxnLst>
              <a:cxn ang="0">
                <a:pos x="connsiteX0" y="connsiteY0"/>
              </a:cxn>
              <a:cxn ang="0">
                <a:pos x="connsiteX1" y="connsiteY1"/>
              </a:cxn>
            </a:cxnLst>
            <a:rect l="l" t="t" r="r" b="b"/>
            <a:pathLst>
              <a:path w="12697" h="3715231">
                <a:moveTo>
                  <a:pt x="0" y="3715232"/>
                </a:moveTo>
                <a:lnTo>
                  <a:pt x="0" y="0"/>
                </a:lnTo>
              </a:path>
            </a:pathLst>
          </a:custGeom>
          <a:ln w="12696" cap="sq">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DEF0F1E8-32D1-3931-F6CA-06350B4562F9}"/>
              </a:ext>
            </a:extLst>
          </p:cNvPr>
          <p:cNvSpPr txBox="1"/>
          <p:nvPr/>
        </p:nvSpPr>
        <p:spPr>
          <a:xfrm rot="16200000">
            <a:off x="-986036" y="2379530"/>
            <a:ext cx="3004349" cy="276999"/>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effectLst/>
                <a:uLnTx/>
                <a:uFillTx/>
                <a:latin typeface="Arial" panose="020B0604020202020204" pitchFamily="34" charset="0"/>
                <a:cs typeface="Arial" panose="020B0604020202020204" pitchFamily="34" charset="0"/>
                <a:sym typeface="TrebuchetMS-Bold"/>
                <a:rtl val="0"/>
              </a:rPr>
              <a:t>Best percentage change from baseline</a:t>
            </a:r>
          </a:p>
        </p:txBody>
      </p:sp>
      <p:sp>
        <p:nvSpPr>
          <p:cNvPr id="164" name="Freeform 163">
            <a:extLst>
              <a:ext uri="{FF2B5EF4-FFF2-40B4-BE49-F238E27FC236}">
                <a16:creationId xmlns:a16="http://schemas.microsoft.com/office/drawing/2014/main" id="{DCAA251B-2410-90B4-3B52-C7E6B0239293}"/>
              </a:ext>
            </a:extLst>
          </p:cNvPr>
          <p:cNvSpPr/>
          <p:nvPr/>
        </p:nvSpPr>
        <p:spPr>
          <a:xfrm>
            <a:off x="11656233" y="2417698"/>
            <a:ext cx="73152" cy="1316845"/>
          </a:xfrm>
          <a:custGeom>
            <a:avLst/>
            <a:gdLst>
              <a:gd name="connsiteX0" fmla="*/ 0 w 84060"/>
              <a:gd name="connsiteY0" fmla="*/ 0 h 1100997"/>
              <a:gd name="connsiteX1" fmla="*/ 84060 w 84060"/>
              <a:gd name="connsiteY1" fmla="*/ 0 h 1100997"/>
              <a:gd name="connsiteX2" fmla="*/ 84060 w 84060"/>
              <a:gd name="connsiteY2" fmla="*/ 1100997 h 1100997"/>
              <a:gd name="connsiteX3" fmla="*/ 0 w 84060"/>
              <a:gd name="connsiteY3" fmla="*/ 1100997 h 1100997"/>
            </a:gdLst>
            <a:ahLst/>
            <a:cxnLst>
              <a:cxn ang="0">
                <a:pos x="connsiteX0" y="connsiteY0"/>
              </a:cxn>
              <a:cxn ang="0">
                <a:pos x="connsiteX1" y="connsiteY1"/>
              </a:cxn>
              <a:cxn ang="0">
                <a:pos x="connsiteX2" y="connsiteY2"/>
              </a:cxn>
              <a:cxn ang="0">
                <a:pos x="connsiteX3" y="connsiteY3"/>
              </a:cxn>
            </a:cxnLst>
            <a:rect l="l" t="t" r="r" b="b"/>
            <a:pathLst>
              <a:path w="84060" h="1100997">
                <a:moveTo>
                  <a:pt x="0" y="0"/>
                </a:moveTo>
                <a:lnTo>
                  <a:pt x="84060" y="0"/>
                </a:lnTo>
                <a:lnTo>
                  <a:pt x="84060" y="1100997"/>
                </a:lnTo>
                <a:lnTo>
                  <a:pt x="0" y="1100997"/>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165" name="Freeform 164">
            <a:extLst>
              <a:ext uri="{FF2B5EF4-FFF2-40B4-BE49-F238E27FC236}">
                <a16:creationId xmlns:a16="http://schemas.microsoft.com/office/drawing/2014/main" id="{700C50A2-4B0D-4447-E312-9972FC7F9B03}"/>
              </a:ext>
            </a:extLst>
          </p:cNvPr>
          <p:cNvSpPr/>
          <p:nvPr/>
        </p:nvSpPr>
        <p:spPr>
          <a:xfrm>
            <a:off x="11384397" y="2417698"/>
            <a:ext cx="73152" cy="1115124"/>
          </a:xfrm>
          <a:custGeom>
            <a:avLst/>
            <a:gdLst>
              <a:gd name="connsiteX0" fmla="*/ 0 w 84060"/>
              <a:gd name="connsiteY0" fmla="*/ 0 h 673028"/>
              <a:gd name="connsiteX1" fmla="*/ 84060 w 84060"/>
              <a:gd name="connsiteY1" fmla="*/ 0 h 673028"/>
              <a:gd name="connsiteX2" fmla="*/ 84060 w 84060"/>
              <a:gd name="connsiteY2" fmla="*/ 673029 h 673028"/>
              <a:gd name="connsiteX3" fmla="*/ 0 w 84060"/>
              <a:gd name="connsiteY3" fmla="*/ 673029 h 673028"/>
            </a:gdLst>
            <a:ahLst/>
            <a:cxnLst>
              <a:cxn ang="0">
                <a:pos x="connsiteX0" y="connsiteY0"/>
              </a:cxn>
              <a:cxn ang="0">
                <a:pos x="connsiteX1" y="connsiteY1"/>
              </a:cxn>
              <a:cxn ang="0">
                <a:pos x="connsiteX2" y="connsiteY2"/>
              </a:cxn>
              <a:cxn ang="0">
                <a:pos x="connsiteX3" y="connsiteY3"/>
              </a:cxn>
            </a:cxnLst>
            <a:rect l="l" t="t" r="r" b="b"/>
            <a:pathLst>
              <a:path w="84060" h="673028">
                <a:moveTo>
                  <a:pt x="0" y="0"/>
                </a:moveTo>
                <a:lnTo>
                  <a:pt x="84060" y="0"/>
                </a:lnTo>
                <a:lnTo>
                  <a:pt x="84060" y="673029"/>
                </a:lnTo>
                <a:lnTo>
                  <a:pt x="0" y="673029"/>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230" name="Freeform 314">
            <a:extLst>
              <a:ext uri="{FF2B5EF4-FFF2-40B4-BE49-F238E27FC236}">
                <a16:creationId xmlns:a16="http://schemas.microsoft.com/office/drawing/2014/main" id="{B24C23B5-FEA5-8580-5A5B-F27464EC50EF}"/>
              </a:ext>
            </a:extLst>
          </p:cNvPr>
          <p:cNvSpPr/>
          <p:nvPr/>
        </p:nvSpPr>
        <p:spPr>
          <a:xfrm>
            <a:off x="2406957" y="2085636"/>
            <a:ext cx="73152" cy="328837"/>
          </a:xfrm>
          <a:custGeom>
            <a:avLst/>
            <a:gdLst>
              <a:gd name="connsiteX0" fmla="*/ 0 w 84060"/>
              <a:gd name="connsiteY0" fmla="*/ 0 h 392705"/>
              <a:gd name="connsiteX1" fmla="*/ 84060 w 84060"/>
              <a:gd name="connsiteY1" fmla="*/ 0 h 392705"/>
              <a:gd name="connsiteX2" fmla="*/ 84060 w 84060"/>
              <a:gd name="connsiteY2" fmla="*/ 392706 h 392705"/>
              <a:gd name="connsiteX3" fmla="*/ 0 w 84060"/>
              <a:gd name="connsiteY3" fmla="*/ 392706 h 392705"/>
            </a:gdLst>
            <a:ahLst/>
            <a:cxnLst>
              <a:cxn ang="0">
                <a:pos x="connsiteX0" y="connsiteY0"/>
              </a:cxn>
              <a:cxn ang="0">
                <a:pos x="connsiteX1" y="connsiteY1"/>
              </a:cxn>
              <a:cxn ang="0">
                <a:pos x="connsiteX2" y="connsiteY2"/>
              </a:cxn>
              <a:cxn ang="0">
                <a:pos x="connsiteX3" y="connsiteY3"/>
              </a:cxn>
            </a:cxnLst>
            <a:rect l="l" t="t" r="r" b="b"/>
            <a:pathLst>
              <a:path w="84060" h="392705">
                <a:moveTo>
                  <a:pt x="0" y="0"/>
                </a:moveTo>
                <a:lnTo>
                  <a:pt x="84060" y="0"/>
                </a:lnTo>
                <a:lnTo>
                  <a:pt x="84060" y="392706"/>
                </a:lnTo>
                <a:lnTo>
                  <a:pt x="0" y="392706"/>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231" name="Freeform 249">
            <a:extLst>
              <a:ext uri="{FF2B5EF4-FFF2-40B4-BE49-F238E27FC236}">
                <a16:creationId xmlns:a16="http://schemas.microsoft.com/office/drawing/2014/main" id="{04D46C54-EF5E-8406-BA00-FB7B180685DE}"/>
              </a:ext>
            </a:extLst>
          </p:cNvPr>
          <p:cNvSpPr/>
          <p:nvPr/>
        </p:nvSpPr>
        <p:spPr>
          <a:xfrm>
            <a:off x="4557802" y="2396916"/>
            <a:ext cx="73152" cy="15962"/>
          </a:xfrm>
          <a:custGeom>
            <a:avLst/>
            <a:gdLst>
              <a:gd name="connsiteX0" fmla="*/ 0 w 84060"/>
              <a:gd name="connsiteY0" fmla="*/ 0 h 27017"/>
              <a:gd name="connsiteX1" fmla="*/ 84060 w 84060"/>
              <a:gd name="connsiteY1" fmla="*/ 0 h 27017"/>
              <a:gd name="connsiteX2" fmla="*/ 84060 w 84060"/>
              <a:gd name="connsiteY2" fmla="*/ 27018 h 27017"/>
              <a:gd name="connsiteX3" fmla="*/ 0 w 84060"/>
              <a:gd name="connsiteY3" fmla="*/ 27018 h 27017"/>
            </a:gdLst>
            <a:ahLst/>
            <a:cxnLst>
              <a:cxn ang="0">
                <a:pos x="connsiteX0" y="connsiteY0"/>
              </a:cxn>
              <a:cxn ang="0">
                <a:pos x="connsiteX1" y="connsiteY1"/>
              </a:cxn>
              <a:cxn ang="0">
                <a:pos x="connsiteX2" y="connsiteY2"/>
              </a:cxn>
              <a:cxn ang="0">
                <a:pos x="connsiteX3" y="connsiteY3"/>
              </a:cxn>
            </a:cxnLst>
            <a:rect l="l" t="t" r="r" b="b"/>
            <a:pathLst>
              <a:path w="84060" h="27017">
                <a:moveTo>
                  <a:pt x="0" y="0"/>
                </a:moveTo>
                <a:lnTo>
                  <a:pt x="84060" y="0"/>
                </a:lnTo>
                <a:lnTo>
                  <a:pt x="84060" y="27018"/>
                </a:lnTo>
                <a:lnTo>
                  <a:pt x="0" y="27018"/>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232" name="Freeform 351">
            <a:extLst>
              <a:ext uri="{FF2B5EF4-FFF2-40B4-BE49-F238E27FC236}">
                <a16:creationId xmlns:a16="http://schemas.microsoft.com/office/drawing/2014/main" id="{F670D6B5-0CA3-124B-4FD1-D79DE231F66C}"/>
              </a:ext>
            </a:extLst>
          </p:cNvPr>
          <p:cNvSpPr/>
          <p:nvPr/>
        </p:nvSpPr>
        <p:spPr>
          <a:xfrm>
            <a:off x="5305922" y="2417698"/>
            <a:ext cx="73152" cy="39904"/>
          </a:xfrm>
          <a:custGeom>
            <a:avLst/>
            <a:gdLst>
              <a:gd name="connsiteX0" fmla="*/ 0 w 84060"/>
              <a:gd name="connsiteY0" fmla="*/ 0 h 73061"/>
              <a:gd name="connsiteX1" fmla="*/ 84060 w 84060"/>
              <a:gd name="connsiteY1" fmla="*/ 0 h 73061"/>
              <a:gd name="connsiteX2" fmla="*/ 84060 w 84060"/>
              <a:gd name="connsiteY2" fmla="*/ 73062 h 73061"/>
              <a:gd name="connsiteX3" fmla="*/ 0 w 84060"/>
              <a:gd name="connsiteY3" fmla="*/ 73062 h 73061"/>
            </a:gdLst>
            <a:ahLst/>
            <a:cxnLst>
              <a:cxn ang="0">
                <a:pos x="connsiteX0" y="connsiteY0"/>
              </a:cxn>
              <a:cxn ang="0">
                <a:pos x="connsiteX1" y="connsiteY1"/>
              </a:cxn>
              <a:cxn ang="0">
                <a:pos x="connsiteX2" y="connsiteY2"/>
              </a:cxn>
              <a:cxn ang="0">
                <a:pos x="connsiteX3" y="connsiteY3"/>
              </a:cxn>
            </a:cxnLst>
            <a:rect l="l" t="t" r="r" b="b"/>
            <a:pathLst>
              <a:path w="84060" h="73061">
                <a:moveTo>
                  <a:pt x="0" y="0"/>
                </a:moveTo>
                <a:lnTo>
                  <a:pt x="84060" y="0"/>
                </a:lnTo>
                <a:lnTo>
                  <a:pt x="84060" y="73062"/>
                </a:lnTo>
                <a:lnTo>
                  <a:pt x="0" y="73062"/>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233" name="Freeform 259">
            <a:extLst>
              <a:ext uri="{FF2B5EF4-FFF2-40B4-BE49-F238E27FC236}">
                <a16:creationId xmlns:a16="http://schemas.microsoft.com/office/drawing/2014/main" id="{F652F269-0A3A-B231-5176-F00CEA1E4898}"/>
              </a:ext>
            </a:extLst>
          </p:cNvPr>
          <p:cNvSpPr/>
          <p:nvPr/>
        </p:nvSpPr>
        <p:spPr>
          <a:xfrm>
            <a:off x="5773497" y="2417698"/>
            <a:ext cx="73152" cy="103751"/>
          </a:xfrm>
          <a:custGeom>
            <a:avLst/>
            <a:gdLst>
              <a:gd name="connsiteX0" fmla="*/ 0 w 84060"/>
              <a:gd name="connsiteY0" fmla="*/ 0 h 123418"/>
              <a:gd name="connsiteX1" fmla="*/ 84060 w 84060"/>
              <a:gd name="connsiteY1" fmla="*/ 0 h 123418"/>
              <a:gd name="connsiteX2" fmla="*/ 84060 w 84060"/>
              <a:gd name="connsiteY2" fmla="*/ 123418 h 123418"/>
              <a:gd name="connsiteX3" fmla="*/ 0 w 84060"/>
              <a:gd name="connsiteY3" fmla="*/ 123418 h 123418"/>
            </a:gdLst>
            <a:ahLst/>
            <a:cxnLst>
              <a:cxn ang="0">
                <a:pos x="connsiteX0" y="connsiteY0"/>
              </a:cxn>
              <a:cxn ang="0">
                <a:pos x="connsiteX1" y="connsiteY1"/>
              </a:cxn>
              <a:cxn ang="0">
                <a:pos x="connsiteX2" y="connsiteY2"/>
              </a:cxn>
              <a:cxn ang="0">
                <a:pos x="connsiteX3" y="connsiteY3"/>
              </a:cxn>
            </a:cxnLst>
            <a:rect l="l" t="t" r="r" b="b"/>
            <a:pathLst>
              <a:path w="84060" h="123418">
                <a:moveTo>
                  <a:pt x="0" y="0"/>
                </a:moveTo>
                <a:lnTo>
                  <a:pt x="84060" y="0"/>
                </a:lnTo>
                <a:lnTo>
                  <a:pt x="84060" y="123418"/>
                </a:lnTo>
                <a:lnTo>
                  <a:pt x="0" y="123418"/>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234" name="Freeform 289">
            <a:extLst>
              <a:ext uri="{FF2B5EF4-FFF2-40B4-BE49-F238E27FC236}">
                <a16:creationId xmlns:a16="http://schemas.microsoft.com/office/drawing/2014/main" id="{C3738104-8435-9548-FADA-E4C4107EB541}"/>
              </a:ext>
            </a:extLst>
          </p:cNvPr>
          <p:cNvSpPr/>
          <p:nvPr/>
        </p:nvSpPr>
        <p:spPr>
          <a:xfrm>
            <a:off x="11749772" y="2419775"/>
            <a:ext cx="73152" cy="1476463"/>
          </a:xfrm>
          <a:custGeom>
            <a:avLst/>
            <a:gdLst>
              <a:gd name="connsiteX0" fmla="*/ 0 w 84060"/>
              <a:gd name="connsiteY0" fmla="*/ 0 h 1100997"/>
              <a:gd name="connsiteX1" fmla="*/ 84060 w 84060"/>
              <a:gd name="connsiteY1" fmla="*/ 0 h 1100997"/>
              <a:gd name="connsiteX2" fmla="*/ 84060 w 84060"/>
              <a:gd name="connsiteY2" fmla="*/ 1100997 h 1100997"/>
              <a:gd name="connsiteX3" fmla="*/ 0 w 84060"/>
              <a:gd name="connsiteY3" fmla="*/ 1100997 h 1100997"/>
            </a:gdLst>
            <a:ahLst/>
            <a:cxnLst>
              <a:cxn ang="0">
                <a:pos x="connsiteX0" y="connsiteY0"/>
              </a:cxn>
              <a:cxn ang="0">
                <a:pos x="connsiteX1" y="connsiteY1"/>
              </a:cxn>
              <a:cxn ang="0">
                <a:pos x="connsiteX2" y="connsiteY2"/>
              </a:cxn>
              <a:cxn ang="0">
                <a:pos x="connsiteX3" y="connsiteY3"/>
              </a:cxn>
            </a:cxnLst>
            <a:rect l="l" t="t" r="r" b="b"/>
            <a:pathLst>
              <a:path w="84060" h="1100997">
                <a:moveTo>
                  <a:pt x="0" y="0"/>
                </a:moveTo>
                <a:lnTo>
                  <a:pt x="84060" y="0"/>
                </a:lnTo>
                <a:lnTo>
                  <a:pt x="84060" y="1100997"/>
                </a:lnTo>
                <a:lnTo>
                  <a:pt x="0" y="1100997"/>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235" name="Freeform 259">
            <a:extLst>
              <a:ext uri="{FF2B5EF4-FFF2-40B4-BE49-F238E27FC236}">
                <a16:creationId xmlns:a16="http://schemas.microsoft.com/office/drawing/2014/main" id="{1E6C5C0C-F6A3-0E17-27C0-DC8B87F3A8F9}"/>
              </a:ext>
            </a:extLst>
          </p:cNvPr>
          <p:cNvSpPr/>
          <p:nvPr/>
        </p:nvSpPr>
        <p:spPr>
          <a:xfrm>
            <a:off x="6521617" y="2417697"/>
            <a:ext cx="73152" cy="240469"/>
          </a:xfrm>
          <a:custGeom>
            <a:avLst/>
            <a:gdLst>
              <a:gd name="connsiteX0" fmla="*/ 0 w 84060"/>
              <a:gd name="connsiteY0" fmla="*/ 0 h 123418"/>
              <a:gd name="connsiteX1" fmla="*/ 84060 w 84060"/>
              <a:gd name="connsiteY1" fmla="*/ 0 h 123418"/>
              <a:gd name="connsiteX2" fmla="*/ 84060 w 84060"/>
              <a:gd name="connsiteY2" fmla="*/ 123418 h 123418"/>
              <a:gd name="connsiteX3" fmla="*/ 0 w 84060"/>
              <a:gd name="connsiteY3" fmla="*/ 123418 h 123418"/>
            </a:gdLst>
            <a:ahLst/>
            <a:cxnLst>
              <a:cxn ang="0">
                <a:pos x="connsiteX0" y="connsiteY0"/>
              </a:cxn>
              <a:cxn ang="0">
                <a:pos x="connsiteX1" y="connsiteY1"/>
              </a:cxn>
              <a:cxn ang="0">
                <a:pos x="connsiteX2" y="connsiteY2"/>
              </a:cxn>
              <a:cxn ang="0">
                <a:pos x="connsiteX3" y="connsiteY3"/>
              </a:cxn>
            </a:cxnLst>
            <a:rect l="l" t="t" r="r" b="b"/>
            <a:pathLst>
              <a:path w="84060" h="123418">
                <a:moveTo>
                  <a:pt x="0" y="0"/>
                </a:moveTo>
                <a:lnTo>
                  <a:pt x="84060" y="0"/>
                </a:lnTo>
                <a:lnTo>
                  <a:pt x="84060" y="123418"/>
                </a:lnTo>
                <a:lnTo>
                  <a:pt x="0" y="123418"/>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236" name="Freeform 259">
            <a:extLst>
              <a:ext uri="{FF2B5EF4-FFF2-40B4-BE49-F238E27FC236}">
                <a16:creationId xmlns:a16="http://schemas.microsoft.com/office/drawing/2014/main" id="{C2DA46F8-BC44-F5B2-4A18-ABFBFC3BE79C}"/>
              </a:ext>
            </a:extLst>
          </p:cNvPr>
          <p:cNvSpPr/>
          <p:nvPr/>
        </p:nvSpPr>
        <p:spPr>
          <a:xfrm>
            <a:off x="7269737" y="2417697"/>
            <a:ext cx="73152" cy="357568"/>
          </a:xfrm>
          <a:custGeom>
            <a:avLst/>
            <a:gdLst>
              <a:gd name="connsiteX0" fmla="*/ 0 w 84060"/>
              <a:gd name="connsiteY0" fmla="*/ 0 h 123418"/>
              <a:gd name="connsiteX1" fmla="*/ 84060 w 84060"/>
              <a:gd name="connsiteY1" fmla="*/ 0 h 123418"/>
              <a:gd name="connsiteX2" fmla="*/ 84060 w 84060"/>
              <a:gd name="connsiteY2" fmla="*/ 123418 h 123418"/>
              <a:gd name="connsiteX3" fmla="*/ 0 w 84060"/>
              <a:gd name="connsiteY3" fmla="*/ 123418 h 123418"/>
            </a:gdLst>
            <a:ahLst/>
            <a:cxnLst>
              <a:cxn ang="0">
                <a:pos x="connsiteX0" y="connsiteY0"/>
              </a:cxn>
              <a:cxn ang="0">
                <a:pos x="connsiteX1" y="connsiteY1"/>
              </a:cxn>
              <a:cxn ang="0">
                <a:pos x="connsiteX2" y="connsiteY2"/>
              </a:cxn>
              <a:cxn ang="0">
                <a:pos x="connsiteX3" y="connsiteY3"/>
              </a:cxn>
            </a:cxnLst>
            <a:rect l="l" t="t" r="r" b="b"/>
            <a:pathLst>
              <a:path w="84060" h="123418">
                <a:moveTo>
                  <a:pt x="0" y="0"/>
                </a:moveTo>
                <a:lnTo>
                  <a:pt x="84060" y="0"/>
                </a:lnTo>
                <a:lnTo>
                  <a:pt x="84060" y="123418"/>
                </a:lnTo>
                <a:lnTo>
                  <a:pt x="0" y="123418"/>
                </a:lnTo>
                <a:close/>
              </a:path>
            </a:pathLst>
          </a:custGeom>
          <a:solidFill>
            <a:schemeClr val="accent1"/>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237" name="Freeform 289">
            <a:extLst>
              <a:ext uri="{FF2B5EF4-FFF2-40B4-BE49-F238E27FC236}">
                <a16:creationId xmlns:a16="http://schemas.microsoft.com/office/drawing/2014/main" id="{DABEC578-74F5-E6D1-C5AF-006EA19D4EBF}"/>
              </a:ext>
            </a:extLst>
          </p:cNvPr>
          <p:cNvSpPr/>
          <p:nvPr/>
        </p:nvSpPr>
        <p:spPr>
          <a:xfrm>
            <a:off x="11838746" y="2409956"/>
            <a:ext cx="73152" cy="1660023"/>
          </a:xfrm>
          <a:custGeom>
            <a:avLst/>
            <a:gdLst>
              <a:gd name="connsiteX0" fmla="*/ 0 w 84060"/>
              <a:gd name="connsiteY0" fmla="*/ 0 h 1100997"/>
              <a:gd name="connsiteX1" fmla="*/ 84060 w 84060"/>
              <a:gd name="connsiteY1" fmla="*/ 0 h 1100997"/>
              <a:gd name="connsiteX2" fmla="*/ 84060 w 84060"/>
              <a:gd name="connsiteY2" fmla="*/ 1100997 h 1100997"/>
              <a:gd name="connsiteX3" fmla="*/ 0 w 84060"/>
              <a:gd name="connsiteY3" fmla="*/ 1100997 h 1100997"/>
            </a:gdLst>
            <a:ahLst/>
            <a:cxnLst>
              <a:cxn ang="0">
                <a:pos x="connsiteX0" y="connsiteY0"/>
              </a:cxn>
              <a:cxn ang="0">
                <a:pos x="connsiteX1" y="connsiteY1"/>
              </a:cxn>
              <a:cxn ang="0">
                <a:pos x="connsiteX2" y="connsiteY2"/>
              </a:cxn>
              <a:cxn ang="0">
                <a:pos x="connsiteX3" y="connsiteY3"/>
              </a:cxn>
            </a:cxnLst>
            <a:rect l="l" t="t" r="r" b="b"/>
            <a:pathLst>
              <a:path w="84060" h="1100997">
                <a:moveTo>
                  <a:pt x="0" y="0"/>
                </a:moveTo>
                <a:lnTo>
                  <a:pt x="84060" y="0"/>
                </a:lnTo>
                <a:lnTo>
                  <a:pt x="84060" y="1100997"/>
                </a:lnTo>
                <a:lnTo>
                  <a:pt x="0" y="1100997"/>
                </a:lnTo>
                <a:close/>
              </a:path>
            </a:pathLst>
          </a:custGeom>
          <a:solidFill>
            <a:schemeClr val="accent1">
              <a:lumMod val="60000"/>
              <a:lumOff val="40000"/>
            </a:schemeClr>
          </a:solidFill>
          <a:ln w="0"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238" name="TextBox 237">
            <a:extLst>
              <a:ext uri="{FF2B5EF4-FFF2-40B4-BE49-F238E27FC236}">
                <a16:creationId xmlns:a16="http://schemas.microsoft.com/office/drawing/2014/main" id="{1545B8A7-7C41-A227-2A05-235EDA6B8B80}"/>
              </a:ext>
            </a:extLst>
          </p:cNvPr>
          <p:cNvSpPr txBox="1"/>
          <p:nvPr/>
        </p:nvSpPr>
        <p:spPr>
          <a:xfrm>
            <a:off x="1729607" y="1778555"/>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39" name="TextBox 238">
            <a:extLst>
              <a:ext uri="{FF2B5EF4-FFF2-40B4-BE49-F238E27FC236}">
                <a16:creationId xmlns:a16="http://schemas.microsoft.com/office/drawing/2014/main" id="{177C3B0A-EA66-CFB4-8536-D294EF1580F8}"/>
              </a:ext>
            </a:extLst>
          </p:cNvPr>
          <p:cNvSpPr txBox="1"/>
          <p:nvPr/>
        </p:nvSpPr>
        <p:spPr>
          <a:xfrm>
            <a:off x="2289212" y="1979535"/>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40" name="TextBox 239">
            <a:extLst>
              <a:ext uri="{FF2B5EF4-FFF2-40B4-BE49-F238E27FC236}">
                <a16:creationId xmlns:a16="http://schemas.microsoft.com/office/drawing/2014/main" id="{8BB3D395-88F5-EA91-5BB4-886BC51416E5}"/>
              </a:ext>
            </a:extLst>
          </p:cNvPr>
          <p:cNvSpPr txBox="1"/>
          <p:nvPr/>
        </p:nvSpPr>
        <p:spPr>
          <a:xfrm>
            <a:off x="3401822" y="2152800"/>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41" name="TextBox 240">
            <a:extLst>
              <a:ext uri="{FF2B5EF4-FFF2-40B4-BE49-F238E27FC236}">
                <a16:creationId xmlns:a16="http://schemas.microsoft.com/office/drawing/2014/main" id="{9BC885D3-5249-36FC-2AD5-DD7802D8732A}"/>
              </a:ext>
            </a:extLst>
          </p:cNvPr>
          <p:cNvSpPr txBox="1"/>
          <p:nvPr/>
        </p:nvSpPr>
        <p:spPr>
          <a:xfrm>
            <a:off x="3497894" y="2160000"/>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42" name="TextBox 241">
            <a:extLst>
              <a:ext uri="{FF2B5EF4-FFF2-40B4-BE49-F238E27FC236}">
                <a16:creationId xmlns:a16="http://schemas.microsoft.com/office/drawing/2014/main" id="{836BCE9F-67F0-5E3F-BCEF-C4EA21C3A520}"/>
              </a:ext>
            </a:extLst>
          </p:cNvPr>
          <p:cNvSpPr txBox="1"/>
          <p:nvPr/>
        </p:nvSpPr>
        <p:spPr>
          <a:xfrm>
            <a:off x="6028123" y="2528888"/>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43" name="TextBox 242">
            <a:extLst>
              <a:ext uri="{FF2B5EF4-FFF2-40B4-BE49-F238E27FC236}">
                <a16:creationId xmlns:a16="http://schemas.microsoft.com/office/drawing/2014/main" id="{0D193E9C-BD12-45BB-ABC7-C9E4A67E4882}"/>
              </a:ext>
            </a:extLst>
          </p:cNvPr>
          <p:cNvSpPr txBox="1"/>
          <p:nvPr/>
        </p:nvSpPr>
        <p:spPr>
          <a:xfrm>
            <a:off x="6116206" y="2536788"/>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44" name="TextBox 243">
            <a:extLst>
              <a:ext uri="{FF2B5EF4-FFF2-40B4-BE49-F238E27FC236}">
                <a16:creationId xmlns:a16="http://schemas.microsoft.com/office/drawing/2014/main" id="{CFE4CF53-A9A2-79C0-0B97-C2B9BA4F4642}"/>
              </a:ext>
            </a:extLst>
          </p:cNvPr>
          <p:cNvSpPr txBox="1"/>
          <p:nvPr/>
        </p:nvSpPr>
        <p:spPr>
          <a:xfrm>
            <a:off x="6404893" y="2622632"/>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45" name="TextBox 244">
            <a:extLst>
              <a:ext uri="{FF2B5EF4-FFF2-40B4-BE49-F238E27FC236}">
                <a16:creationId xmlns:a16="http://schemas.microsoft.com/office/drawing/2014/main" id="{72973A53-E3EA-5559-48AF-26726FF88E7A}"/>
              </a:ext>
            </a:extLst>
          </p:cNvPr>
          <p:cNvSpPr txBox="1"/>
          <p:nvPr/>
        </p:nvSpPr>
        <p:spPr>
          <a:xfrm>
            <a:off x="6590918" y="2641655"/>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46" name="TextBox 245">
            <a:extLst>
              <a:ext uri="{FF2B5EF4-FFF2-40B4-BE49-F238E27FC236}">
                <a16:creationId xmlns:a16="http://schemas.microsoft.com/office/drawing/2014/main" id="{8F9315AE-A632-22FC-A855-78AACD42D79A}"/>
              </a:ext>
            </a:extLst>
          </p:cNvPr>
          <p:cNvSpPr txBox="1"/>
          <p:nvPr/>
        </p:nvSpPr>
        <p:spPr>
          <a:xfrm>
            <a:off x="6866503" y="2686418"/>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47" name="TextBox 246">
            <a:extLst>
              <a:ext uri="{FF2B5EF4-FFF2-40B4-BE49-F238E27FC236}">
                <a16:creationId xmlns:a16="http://schemas.microsoft.com/office/drawing/2014/main" id="{D5341DC8-634F-C426-E21F-3611630107F4}"/>
              </a:ext>
            </a:extLst>
          </p:cNvPr>
          <p:cNvSpPr txBox="1"/>
          <p:nvPr/>
        </p:nvSpPr>
        <p:spPr>
          <a:xfrm>
            <a:off x="6956524" y="2711675"/>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48" name="TextBox 247">
            <a:extLst>
              <a:ext uri="{FF2B5EF4-FFF2-40B4-BE49-F238E27FC236}">
                <a16:creationId xmlns:a16="http://schemas.microsoft.com/office/drawing/2014/main" id="{A04FF644-68C0-0B74-8CAD-02342DF09520}"/>
              </a:ext>
            </a:extLst>
          </p:cNvPr>
          <p:cNvSpPr txBox="1"/>
          <p:nvPr/>
        </p:nvSpPr>
        <p:spPr>
          <a:xfrm>
            <a:off x="7056400" y="2725121"/>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49" name="TextBox 248">
            <a:extLst>
              <a:ext uri="{FF2B5EF4-FFF2-40B4-BE49-F238E27FC236}">
                <a16:creationId xmlns:a16="http://schemas.microsoft.com/office/drawing/2014/main" id="{EA57F14C-DC5F-F9AA-17B3-6F99AAADC8F3}"/>
              </a:ext>
            </a:extLst>
          </p:cNvPr>
          <p:cNvSpPr txBox="1"/>
          <p:nvPr/>
        </p:nvSpPr>
        <p:spPr>
          <a:xfrm>
            <a:off x="7525473" y="2763446"/>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50" name="TextBox 249">
            <a:extLst>
              <a:ext uri="{FF2B5EF4-FFF2-40B4-BE49-F238E27FC236}">
                <a16:creationId xmlns:a16="http://schemas.microsoft.com/office/drawing/2014/main" id="{274E3823-DF68-49AF-1E8B-54A5DDC97F83}"/>
              </a:ext>
            </a:extLst>
          </p:cNvPr>
          <p:cNvSpPr txBox="1"/>
          <p:nvPr/>
        </p:nvSpPr>
        <p:spPr>
          <a:xfrm>
            <a:off x="7613975" y="2796188"/>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51" name="TextBox 250">
            <a:extLst>
              <a:ext uri="{FF2B5EF4-FFF2-40B4-BE49-F238E27FC236}">
                <a16:creationId xmlns:a16="http://schemas.microsoft.com/office/drawing/2014/main" id="{09A39864-A266-CFA6-362A-7EB19B002949}"/>
              </a:ext>
            </a:extLst>
          </p:cNvPr>
          <p:cNvSpPr txBox="1"/>
          <p:nvPr/>
        </p:nvSpPr>
        <p:spPr>
          <a:xfrm>
            <a:off x="7899646" y="2845606"/>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52" name="TextBox 251">
            <a:extLst>
              <a:ext uri="{FF2B5EF4-FFF2-40B4-BE49-F238E27FC236}">
                <a16:creationId xmlns:a16="http://schemas.microsoft.com/office/drawing/2014/main" id="{5B96535B-26CE-9A25-7DB1-4F60B4E9B88A}"/>
              </a:ext>
            </a:extLst>
          </p:cNvPr>
          <p:cNvSpPr txBox="1"/>
          <p:nvPr/>
        </p:nvSpPr>
        <p:spPr>
          <a:xfrm>
            <a:off x="7987871" y="2898873"/>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53" name="TextBox 252">
            <a:extLst>
              <a:ext uri="{FF2B5EF4-FFF2-40B4-BE49-F238E27FC236}">
                <a16:creationId xmlns:a16="http://schemas.microsoft.com/office/drawing/2014/main" id="{6B985598-CA2B-537D-57E9-81522AA691A6}"/>
              </a:ext>
            </a:extLst>
          </p:cNvPr>
          <p:cNvSpPr txBox="1"/>
          <p:nvPr/>
        </p:nvSpPr>
        <p:spPr>
          <a:xfrm>
            <a:off x="8086880" y="2915697"/>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54" name="TextBox 253">
            <a:extLst>
              <a:ext uri="{FF2B5EF4-FFF2-40B4-BE49-F238E27FC236}">
                <a16:creationId xmlns:a16="http://schemas.microsoft.com/office/drawing/2014/main" id="{48E7A1D5-D231-A40C-CE0F-2C83B231EC59}"/>
              </a:ext>
            </a:extLst>
          </p:cNvPr>
          <p:cNvSpPr txBox="1"/>
          <p:nvPr/>
        </p:nvSpPr>
        <p:spPr>
          <a:xfrm>
            <a:off x="8179100" y="2920490"/>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55" name="TextBox 254">
            <a:extLst>
              <a:ext uri="{FF2B5EF4-FFF2-40B4-BE49-F238E27FC236}">
                <a16:creationId xmlns:a16="http://schemas.microsoft.com/office/drawing/2014/main" id="{6FC448AC-4E62-250B-B3EF-E7B5A2E4FE45}"/>
              </a:ext>
            </a:extLst>
          </p:cNvPr>
          <p:cNvSpPr txBox="1"/>
          <p:nvPr/>
        </p:nvSpPr>
        <p:spPr>
          <a:xfrm>
            <a:off x="8271320" y="2917972"/>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56" name="TextBox 255">
            <a:extLst>
              <a:ext uri="{FF2B5EF4-FFF2-40B4-BE49-F238E27FC236}">
                <a16:creationId xmlns:a16="http://schemas.microsoft.com/office/drawing/2014/main" id="{6EF626AE-C8E6-B84D-9799-F2A0C060EE82}"/>
              </a:ext>
            </a:extLst>
          </p:cNvPr>
          <p:cNvSpPr txBox="1"/>
          <p:nvPr/>
        </p:nvSpPr>
        <p:spPr>
          <a:xfrm>
            <a:off x="8362947" y="2953183"/>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57" name="TextBox 256">
            <a:extLst>
              <a:ext uri="{FF2B5EF4-FFF2-40B4-BE49-F238E27FC236}">
                <a16:creationId xmlns:a16="http://schemas.microsoft.com/office/drawing/2014/main" id="{14C07AE3-C0C6-D182-05AA-5728F1E43F15}"/>
              </a:ext>
            </a:extLst>
          </p:cNvPr>
          <p:cNvSpPr txBox="1"/>
          <p:nvPr/>
        </p:nvSpPr>
        <p:spPr>
          <a:xfrm>
            <a:off x="8458315" y="2974607"/>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58" name="TextBox 257">
            <a:extLst>
              <a:ext uri="{FF2B5EF4-FFF2-40B4-BE49-F238E27FC236}">
                <a16:creationId xmlns:a16="http://schemas.microsoft.com/office/drawing/2014/main" id="{B913A00E-7B1F-F55A-DEA8-E7968B078480}"/>
              </a:ext>
            </a:extLst>
          </p:cNvPr>
          <p:cNvSpPr txBox="1"/>
          <p:nvPr/>
        </p:nvSpPr>
        <p:spPr>
          <a:xfrm>
            <a:off x="8548878" y="2975389"/>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59" name="TextBox 258">
            <a:extLst>
              <a:ext uri="{FF2B5EF4-FFF2-40B4-BE49-F238E27FC236}">
                <a16:creationId xmlns:a16="http://schemas.microsoft.com/office/drawing/2014/main" id="{622EE4B7-1DC1-581D-6207-05C07BAF5479}"/>
              </a:ext>
            </a:extLst>
          </p:cNvPr>
          <p:cNvSpPr txBox="1"/>
          <p:nvPr/>
        </p:nvSpPr>
        <p:spPr>
          <a:xfrm>
            <a:off x="8737220" y="2978385"/>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60" name="TextBox 259">
            <a:extLst>
              <a:ext uri="{FF2B5EF4-FFF2-40B4-BE49-F238E27FC236}">
                <a16:creationId xmlns:a16="http://schemas.microsoft.com/office/drawing/2014/main" id="{7EB05427-60DE-1CC4-AE7E-905A98EFBB93}"/>
              </a:ext>
            </a:extLst>
          </p:cNvPr>
          <p:cNvSpPr txBox="1"/>
          <p:nvPr/>
        </p:nvSpPr>
        <p:spPr>
          <a:xfrm>
            <a:off x="9397373" y="3076749"/>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61" name="TextBox 260">
            <a:extLst>
              <a:ext uri="{FF2B5EF4-FFF2-40B4-BE49-F238E27FC236}">
                <a16:creationId xmlns:a16="http://schemas.microsoft.com/office/drawing/2014/main" id="{EA4007B9-39FE-458E-3A7C-3D411BC32338}"/>
              </a:ext>
            </a:extLst>
          </p:cNvPr>
          <p:cNvSpPr txBox="1"/>
          <p:nvPr/>
        </p:nvSpPr>
        <p:spPr>
          <a:xfrm>
            <a:off x="9485127" y="3090019"/>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62" name="TextBox 261">
            <a:extLst>
              <a:ext uri="{FF2B5EF4-FFF2-40B4-BE49-F238E27FC236}">
                <a16:creationId xmlns:a16="http://schemas.microsoft.com/office/drawing/2014/main" id="{D2BC053D-A311-95CE-1CCD-DD4EBCF8DC62}"/>
              </a:ext>
            </a:extLst>
          </p:cNvPr>
          <p:cNvSpPr txBox="1"/>
          <p:nvPr/>
        </p:nvSpPr>
        <p:spPr>
          <a:xfrm>
            <a:off x="9865863" y="3187891"/>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63" name="TextBox 262">
            <a:extLst>
              <a:ext uri="{FF2B5EF4-FFF2-40B4-BE49-F238E27FC236}">
                <a16:creationId xmlns:a16="http://schemas.microsoft.com/office/drawing/2014/main" id="{DDFB9505-F5EF-EFAE-853E-DF8FB3A8C65C}"/>
              </a:ext>
            </a:extLst>
          </p:cNvPr>
          <p:cNvSpPr txBox="1"/>
          <p:nvPr/>
        </p:nvSpPr>
        <p:spPr>
          <a:xfrm>
            <a:off x="10042153" y="3193247"/>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64" name="TextBox 263">
            <a:extLst>
              <a:ext uri="{FF2B5EF4-FFF2-40B4-BE49-F238E27FC236}">
                <a16:creationId xmlns:a16="http://schemas.microsoft.com/office/drawing/2014/main" id="{B66319BF-26B6-A137-ECED-D0697FC50559}"/>
              </a:ext>
            </a:extLst>
          </p:cNvPr>
          <p:cNvSpPr txBox="1"/>
          <p:nvPr/>
        </p:nvSpPr>
        <p:spPr>
          <a:xfrm>
            <a:off x="10145493" y="3201987"/>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65" name="TextBox 264">
            <a:extLst>
              <a:ext uri="{FF2B5EF4-FFF2-40B4-BE49-F238E27FC236}">
                <a16:creationId xmlns:a16="http://schemas.microsoft.com/office/drawing/2014/main" id="{B6407B70-C909-95FC-8F93-2A1E4556161E}"/>
              </a:ext>
            </a:extLst>
          </p:cNvPr>
          <p:cNvSpPr txBox="1"/>
          <p:nvPr/>
        </p:nvSpPr>
        <p:spPr>
          <a:xfrm>
            <a:off x="10419425" y="3216630"/>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66" name="TextBox 265">
            <a:extLst>
              <a:ext uri="{FF2B5EF4-FFF2-40B4-BE49-F238E27FC236}">
                <a16:creationId xmlns:a16="http://schemas.microsoft.com/office/drawing/2014/main" id="{AA12B1B6-3D62-C4BC-63C4-288AD2D4E04D}"/>
              </a:ext>
            </a:extLst>
          </p:cNvPr>
          <p:cNvSpPr txBox="1"/>
          <p:nvPr/>
        </p:nvSpPr>
        <p:spPr>
          <a:xfrm>
            <a:off x="10516089" y="3235817"/>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67" name="TextBox 266">
            <a:extLst>
              <a:ext uri="{FF2B5EF4-FFF2-40B4-BE49-F238E27FC236}">
                <a16:creationId xmlns:a16="http://schemas.microsoft.com/office/drawing/2014/main" id="{C7042519-77B7-6C55-7E6D-23E71A0F6C84}"/>
              </a:ext>
            </a:extLst>
          </p:cNvPr>
          <p:cNvSpPr txBox="1"/>
          <p:nvPr/>
        </p:nvSpPr>
        <p:spPr>
          <a:xfrm>
            <a:off x="10699970" y="3286969"/>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68" name="TextBox 267">
            <a:extLst>
              <a:ext uri="{FF2B5EF4-FFF2-40B4-BE49-F238E27FC236}">
                <a16:creationId xmlns:a16="http://schemas.microsoft.com/office/drawing/2014/main" id="{A1AC80F7-F383-E055-A48E-DC100AA8AF4C}"/>
              </a:ext>
            </a:extLst>
          </p:cNvPr>
          <p:cNvSpPr txBox="1"/>
          <p:nvPr/>
        </p:nvSpPr>
        <p:spPr>
          <a:xfrm>
            <a:off x="11168335" y="3420016"/>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69" name="TextBox 268">
            <a:extLst>
              <a:ext uri="{FF2B5EF4-FFF2-40B4-BE49-F238E27FC236}">
                <a16:creationId xmlns:a16="http://schemas.microsoft.com/office/drawing/2014/main" id="{16D72B6E-6896-CA45-BB46-07FB0C79EF21}"/>
              </a:ext>
            </a:extLst>
          </p:cNvPr>
          <p:cNvSpPr txBox="1"/>
          <p:nvPr/>
        </p:nvSpPr>
        <p:spPr>
          <a:xfrm>
            <a:off x="11637636" y="3695133"/>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70" name="TextBox 269">
            <a:extLst>
              <a:ext uri="{FF2B5EF4-FFF2-40B4-BE49-F238E27FC236}">
                <a16:creationId xmlns:a16="http://schemas.microsoft.com/office/drawing/2014/main" id="{CB85C482-ABD2-E8AE-D3A3-9745D83C3501}"/>
              </a:ext>
            </a:extLst>
          </p:cNvPr>
          <p:cNvSpPr txBox="1"/>
          <p:nvPr/>
        </p:nvSpPr>
        <p:spPr>
          <a:xfrm>
            <a:off x="11728659" y="3860326"/>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71" name="TextBox 270">
            <a:extLst>
              <a:ext uri="{FF2B5EF4-FFF2-40B4-BE49-F238E27FC236}">
                <a16:creationId xmlns:a16="http://schemas.microsoft.com/office/drawing/2014/main" id="{BB9B440B-F468-ADA7-6658-69CF518E0EBB}"/>
              </a:ext>
            </a:extLst>
          </p:cNvPr>
          <p:cNvSpPr txBox="1"/>
          <p:nvPr/>
        </p:nvSpPr>
        <p:spPr>
          <a:xfrm>
            <a:off x="11808924" y="4026309"/>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72" name="Freeform 271">
            <a:extLst>
              <a:ext uri="{FF2B5EF4-FFF2-40B4-BE49-F238E27FC236}">
                <a16:creationId xmlns:a16="http://schemas.microsoft.com/office/drawing/2014/main" id="{0B4A6195-723A-25BC-B75E-E9389C88C1DE}"/>
              </a:ext>
            </a:extLst>
          </p:cNvPr>
          <p:cNvSpPr/>
          <p:nvPr/>
        </p:nvSpPr>
        <p:spPr>
          <a:xfrm>
            <a:off x="1042024" y="2413093"/>
            <a:ext cx="10927080" cy="11071"/>
          </a:xfrm>
          <a:custGeom>
            <a:avLst/>
            <a:gdLst>
              <a:gd name="connsiteX0" fmla="*/ 0 w 10856823"/>
              <a:gd name="connsiteY0" fmla="*/ 0 h 12684"/>
              <a:gd name="connsiteX1" fmla="*/ 10856824 w 10856823"/>
              <a:gd name="connsiteY1" fmla="*/ 0 h 12684"/>
            </a:gdLst>
            <a:ahLst/>
            <a:cxnLst>
              <a:cxn ang="0">
                <a:pos x="connsiteX0" y="connsiteY0"/>
              </a:cxn>
              <a:cxn ang="0">
                <a:pos x="connsiteX1" y="connsiteY1"/>
              </a:cxn>
            </a:cxnLst>
            <a:rect l="l" t="t" r="r" b="b"/>
            <a:pathLst>
              <a:path w="10856823" h="12684">
                <a:moveTo>
                  <a:pt x="0" y="0"/>
                </a:moveTo>
                <a:lnTo>
                  <a:pt x="10856824" y="0"/>
                </a:lnTo>
              </a:path>
            </a:pathLst>
          </a:custGeom>
          <a:ln w="12696" cap="flat">
            <a:solidFill>
              <a:srgbClr val="595454"/>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433F3F"/>
              </a:solidFill>
              <a:effectLst/>
              <a:uLnTx/>
              <a:uFillTx/>
              <a:latin typeface="Trebuchet MS" panose="020B0603020202020204"/>
              <a:ea typeface="+mn-ea"/>
              <a:cs typeface="+mn-cs"/>
            </a:endParaRPr>
          </a:p>
        </p:txBody>
      </p:sp>
      <p:sp>
        <p:nvSpPr>
          <p:cNvPr id="273" name="TextBox 272">
            <a:extLst>
              <a:ext uri="{FF2B5EF4-FFF2-40B4-BE49-F238E27FC236}">
                <a16:creationId xmlns:a16="http://schemas.microsoft.com/office/drawing/2014/main" id="{6D6F1F7B-BCBA-AE46-DD7E-7E9B8A3AD855}"/>
              </a:ext>
            </a:extLst>
          </p:cNvPr>
          <p:cNvSpPr txBox="1"/>
          <p:nvPr/>
        </p:nvSpPr>
        <p:spPr>
          <a:xfrm>
            <a:off x="11448090" y="3528011"/>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74" name="TextBox 273">
            <a:extLst>
              <a:ext uri="{FF2B5EF4-FFF2-40B4-BE49-F238E27FC236}">
                <a16:creationId xmlns:a16="http://schemas.microsoft.com/office/drawing/2014/main" id="{118DD18B-5A93-05DE-1D2A-4B6344DB50B6}"/>
              </a:ext>
            </a:extLst>
          </p:cNvPr>
          <p:cNvSpPr txBox="1"/>
          <p:nvPr/>
        </p:nvSpPr>
        <p:spPr>
          <a:xfrm>
            <a:off x="9761867" y="3168613"/>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75" name="TextBox 274">
            <a:extLst>
              <a:ext uri="{FF2B5EF4-FFF2-40B4-BE49-F238E27FC236}">
                <a16:creationId xmlns:a16="http://schemas.microsoft.com/office/drawing/2014/main" id="{14DA1AA5-50A8-7C38-E5E2-EB9E9C19D73D}"/>
              </a:ext>
            </a:extLst>
          </p:cNvPr>
          <p:cNvSpPr txBox="1"/>
          <p:nvPr/>
        </p:nvSpPr>
        <p:spPr>
          <a:xfrm>
            <a:off x="10324943" y="3197661"/>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76" name="TextBox 275">
            <a:extLst>
              <a:ext uri="{FF2B5EF4-FFF2-40B4-BE49-F238E27FC236}">
                <a16:creationId xmlns:a16="http://schemas.microsoft.com/office/drawing/2014/main" id="{CDDCC0C7-14E4-F1F8-800C-87B154E20423}"/>
              </a:ext>
            </a:extLst>
          </p:cNvPr>
          <p:cNvSpPr txBox="1"/>
          <p:nvPr/>
        </p:nvSpPr>
        <p:spPr>
          <a:xfrm>
            <a:off x="10511823" y="3270541"/>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77" name="TextBox 276">
            <a:extLst>
              <a:ext uri="{FF2B5EF4-FFF2-40B4-BE49-F238E27FC236}">
                <a16:creationId xmlns:a16="http://schemas.microsoft.com/office/drawing/2014/main" id="{2DE9C97E-393A-F474-17E6-E00C2956D003}"/>
              </a:ext>
            </a:extLst>
          </p:cNvPr>
          <p:cNvSpPr txBox="1"/>
          <p:nvPr/>
        </p:nvSpPr>
        <p:spPr>
          <a:xfrm>
            <a:off x="10231098" y="3196842"/>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78" name="TextBox 277">
            <a:extLst>
              <a:ext uri="{FF2B5EF4-FFF2-40B4-BE49-F238E27FC236}">
                <a16:creationId xmlns:a16="http://schemas.microsoft.com/office/drawing/2014/main" id="{492876BE-4237-585D-8202-F4D5EE42CE62}"/>
              </a:ext>
            </a:extLst>
          </p:cNvPr>
          <p:cNvSpPr txBox="1"/>
          <p:nvPr/>
        </p:nvSpPr>
        <p:spPr>
          <a:xfrm>
            <a:off x="10144421" y="3243492"/>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79" name="TextBox 278">
            <a:extLst>
              <a:ext uri="{FF2B5EF4-FFF2-40B4-BE49-F238E27FC236}">
                <a16:creationId xmlns:a16="http://schemas.microsoft.com/office/drawing/2014/main" id="{A6944C45-B890-7F80-3EF3-F30895127B1F}"/>
              </a:ext>
            </a:extLst>
          </p:cNvPr>
          <p:cNvSpPr txBox="1"/>
          <p:nvPr/>
        </p:nvSpPr>
        <p:spPr>
          <a:xfrm>
            <a:off x="8639522" y="2960727"/>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80" name="TextBox 279">
            <a:extLst>
              <a:ext uri="{FF2B5EF4-FFF2-40B4-BE49-F238E27FC236}">
                <a16:creationId xmlns:a16="http://schemas.microsoft.com/office/drawing/2014/main" id="{C6FC3668-0EF3-178F-C90D-0F5DC1A000D4}"/>
              </a:ext>
            </a:extLst>
          </p:cNvPr>
          <p:cNvSpPr txBox="1"/>
          <p:nvPr/>
        </p:nvSpPr>
        <p:spPr>
          <a:xfrm>
            <a:off x="10415507" y="3258347"/>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81" name="TextBox 280">
            <a:extLst>
              <a:ext uri="{FF2B5EF4-FFF2-40B4-BE49-F238E27FC236}">
                <a16:creationId xmlns:a16="http://schemas.microsoft.com/office/drawing/2014/main" id="{C4288816-3BF3-2A63-1B1A-FA3D62F867B8}"/>
              </a:ext>
            </a:extLst>
          </p:cNvPr>
          <p:cNvSpPr txBox="1"/>
          <p:nvPr/>
        </p:nvSpPr>
        <p:spPr>
          <a:xfrm>
            <a:off x="9204371" y="3037795"/>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82" name="TextBox 281">
            <a:extLst>
              <a:ext uri="{FF2B5EF4-FFF2-40B4-BE49-F238E27FC236}">
                <a16:creationId xmlns:a16="http://schemas.microsoft.com/office/drawing/2014/main" id="{EF2FBA1D-CEEB-970E-3F1D-BAB0B2265B73}"/>
              </a:ext>
            </a:extLst>
          </p:cNvPr>
          <p:cNvSpPr txBox="1"/>
          <p:nvPr/>
        </p:nvSpPr>
        <p:spPr>
          <a:xfrm>
            <a:off x="9666650" y="3123635"/>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83" name="TextBox 282">
            <a:extLst>
              <a:ext uri="{FF2B5EF4-FFF2-40B4-BE49-F238E27FC236}">
                <a16:creationId xmlns:a16="http://schemas.microsoft.com/office/drawing/2014/main" id="{E9F9ECAF-2AD0-6D22-FE8F-021A6537B899}"/>
              </a:ext>
            </a:extLst>
          </p:cNvPr>
          <p:cNvSpPr txBox="1"/>
          <p:nvPr/>
        </p:nvSpPr>
        <p:spPr>
          <a:xfrm>
            <a:off x="10791949" y="3274520"/>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84" name="TextBox 283">
            <a:extLst>
              <a:ext uri="{FF2B5EF4-FFF2-40B4-BE49-F238E27FC236}">
                <a16:creationId xmlns:a16="http://schemas.microsoft.com/office/drawing/2014/main" id="{C551A010-AB38-059A-DA8C-DB1CDB5BB690}"/>
              </a:ext>
            </a:extLst>
          </p:cNvPr>
          <p:cNvSpPr txBox="1"/>
          <p:nvPr/>
        </p:nvSpPr>
        <p:spPr>
          <a:xfrm>
            <a:off x="10976677" y="3321921"/>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85" name="TextBox 284">
            <a:extLst>
              <a:ext uri="{FF2B5EF4-FFF2-40B4-BE49-F238E27FC236}">
                <a16:creationId xmlns:a16="http://schemas.microsoft.com/office/drawing/2014/main" id="{06AD26B0-D399-95D6-67B1-D5E1C21C2356}"/>
              </a:ext>
            </a:extLst>
          </p:cNvPr>
          <p:cNvSpPr txBox="1"/>
          <p:nvPr/>
        </p:nvSpPr>
        <p:spPr>
          <a:xfrm>
            <a:off x="10040293" y="3228090"/>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86" name="TextBox 285">
            <a:extLst>
              <a:ext uri="{FF2B5EF4-FFF2-40B4-BE49-F238E27FC236}">
                <a16:creationId xmlns:a16="http://schemas.microsoft.com/office/drawing/2014/main" id="{B836FB42-0778-0E4F-379E-ABB01410AC35}"/>
              </a:ext>
            </a:extLst>
          </p:cNvPr>
          <p:cNvSpPr txBox="1"/>
          <p:nvPr/>
        </p:nvSpPr>
        <p:spPr>
          <a:xfrm>
            <a:off x="11632931" y="3729954"/>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87" name="TextBox 286">
            <a:extLst>
              <a:ext uri="{FF2B5EF4-FFF2-40B4-BE49-F238E27FC236}">
                <a16:creationId xmlns:a16="http://schemas.microsoft.com/office/drawing/2014/main" id="{05E2DC78-D289-10C9-830E-E29D289BF369}"/>
              </a:ext>
            </a:extLst>
          </p:cNvPr>
          <p:cNvSpPr txBox="1"/>
          <p:nvPr/>
        </p:nvSpPr>
        <p:spPr>
          <a:xfrm>
            <a:off x="9862187" y="3226225"/>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88" name="TextBox 287">
            <a:extLst>
              <a:ext uri="{FF2B5EF4-FFF2-40B4-BE49-F238E27FC236}">
                <a16:creationId xmlns:a16="http://schemas.microsoft.com/office/drawing/2014/main" id="{5DA3D5B2-3351-2892-E3E8-BE5BB9377314}"/>
              </a:ext>
            </a:extLst>
          </p:cNvPr>
          <p:cNvSpPr txBox="1"/>
          <p:nvPr/>
        </p:nvSpPr>
        <p:spPr>
          <a:xfrm>
            <a:off x="11167920" y="3459387"/>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89" name="TextBox 288">
            <a:extLst>
              <a:ext uri="{FF2B5EF4-FFF2-40B4-BE49-F238E27FC236}">
                <a16:creationId xmlns:a16="http://schemas.microsoft.com/office/drawing/2014/main" id="{D4B821B4-5C4B-780D-FD1D-0B5A95A283C3}"/>
              </a:ext>
            </a:extLst>
          </p:cNvPr>
          <p:cNvSpPr txBox="1"/>
          <p:nvPr/>
        </p:nvSpPr>
        <p:spPr>
          <a:xfrm>
            <a:off x="11727615" y="3903720"/>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90" name="TextBox 289">
            <a:extLst>
              <a:ext uri="{FF2B5EF4-FFF2-40B4-BE49-F238E27FC236}">
                <a16:creationId xmlns:a16="http://schemas.microsoft.com/office/drawing/2014/main" id="{46B2D50A-FB7D-FE1E-92B8-5626BA2CDAC9}"/>
              </a:ext>
            </a:extLst>
          </p:cNvPr>
          <p:cNvSpPr txBox="1"/>
          <p:nvPr/>
        </p:nvSpPr>
        <p:spPr>
          <a:xfrm>
            <a:off x="8454186" y="3003974"/>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91" name="TextBox 290">
            <a:extLst>
              <a:ext uri="{FF2B5EF4-FFF2-40B4-BE49-F238E27FC236}">
                <a16:creationId xmlns:a16="http://schemas.microsoft.com/office/drawing/2014/main" id="{DA480B42-0B14-8828-08CF-ABAB60ECE373}"/>
              </a:ext>
            </a:extLst>
          </p:cNvPr>
          <p:cNvSpPr txBox="1"/>
          <p:nvPr/>
        </p:nvSpPr>
        <p:spPr>
          <a:xfrm>
            <a:off x="9393132" y="3108920"/>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92" name="TextBox 291">
            <a:extLst>
              <a:ext uri="{FF2B5EF4-FFF2-40B4-BE49-F238E27FC236}">
                <a16:creationId xmlns:a16="http://schemas.microsoft.com/office/drawing/2014/main" id="{6E7789CB-2052-1F94-19CF-8615E2F40D28}"/>
              </a:ext>
            </a:extLst>
          </p:cNvPr>
          <p:cNvSpPr txBox="1"/>
          <p:nvPr/>
        </p:nvSpPr>
        <p:spPr>
          <a:xfrm>
            <a:off x="8828052" y="2968447"/>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93" name="TextBox 292">
            <a:extLst>
              <a:ext uri="{FF2B5EF4-FFF2-40B4-BE49-F238E27FC236}">
                <a16:creationId xmlns:a16="http://schemas.microsoft.com/office/drawing/2014/main" id="{972C393D-CA6C-27E2-3162-103BF24423EF}"/>
              </a:ext>
            </a:extLst>
          </p:cNvPr>
          <p:cNvSpPr txBox="1"/>
          <p:nvPr/>
        </p:nvSpPr>
        <p:spPr>
          <a:xfrm>
            <a:off x="9572342" y="3112186"/>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94" name="TextBox 293">
            <a:extLst>
              <a:ext uri="{FF2B5EF4-FFF2-40B4-BE49-F238E27FC236}">
                <a16:creationId xmlns:a16="http://schemas.microsoft.com/office/drawing/2014/main" id="{B33EFC7E-74D2-C547-EF40-CE70A8E02BB2}"/>
              </a:ext>
            </a:extLst>
          </p:cNvPr>
          <p:cNvSpPr txBox="1"/>
          <p:nvPr/>
        </p:nvSpPr>
        <p:spPr>
          <a:xfrm>
            <a:off x="11805119" y="4065530"/>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95" name="TextBox 294">
            <a:extLst>
              <a:ext uri="{FF2B5EF4-FFF2-40B4-BE49-F238E27FC236}">
                <a16:creationId xmlns:a16="http://schemas.microsoft.com/office/drawing/2014/main" id="{18436F96-C039-00C3-30F0-0A8C72920DE9}"/>
              </a:ext>
            </a:extLst>
          </p:cNvPr>
          <p:cNvSpPr txBox="1"/>
          <p:nvPr/>
        </p:nvSpPr>
        <p:spPr>
          <a:xfrm>
            <a:off x="11261924" y="3429975"/>
            <a:ext cx="132796" cy="24622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11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296" name="TextBox 295">
            <a:extLst>
              <a:ext uri="{FF2B5EF4-FFF2-40B4-BE49-F238E27FC236}">
                <a16:creationId xmlns:a16="http://schemas.microsoft.com/office/drawing/2014/main" id="{1BBE3C12-8C00-EA14-061D-B1BA606036A0}"/>
              </a:ext>
            </a:extLst>
          </p:cNvPr>
          <p:cNvSpPr txBox="1"/>
          <p:nvPr/>
        </p:nvSpPr>
        <p:spPr>
          <a:xfrm>
            <a:off x="9478961" y="3132019"/>
            <a:ext cx="132796" cy="20005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dirty="0">
                <a:ln>
                  <a:noFill/>
                </a:ln>
                <a:solidFill>
                  <a:srgbClr val="433F3F"/>
                </a:solidFill>
                <a:effectLst/>
                <a:uLnTx/>
                <a:uFillTx/>
                <a:latin typeface="Trebuchet MS" panose="020B0603020202020204"/>
                <a:ea typeface="+mn-ea"/>
                <a:cs typeface="+mn-cs"/>
              </a:rPr>
              <a:t>#</a:t>
            </a:r>
            <a:endParaRPr kumimoji="0" lang="en-GB" sz="9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342" name="TextBox 341">
            <a:extLst>
              <a:ext uri="{FF2B5EF4-FFF2-40B4-BE49-F238E27FC236}">
                <a16:creationId xmlns:a16="http://schemas.microsoft.com/office/drawing/2014/main" id="{59D1E467-5514-0F61-2202-D2895238D831}"/>
              </a:ext>
            </a:extLst>
          </p:cNvPr>
          <p:cNvSpPr txBox="1"/>
          <p:nvPr/>
        </p:nvSpPr>
        <p:spPr>
          <a:xfrm>
            <a:off x="4240780" y="2246015"/>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
        <p:nvSpPr>
          <p:cNvPr id="345" name="TextBox 344">
            <a:extLst>
              <a:ext uri="{FF2B5EF4-FFF2-40B4-BE49-F238E27FC236}">
                <a16:creationId xmlns:a16="http://schemas.microsoft.com/office/drawing/2014/main" id="{BFAB8677-68B1-0F7A-6C09-B53F70374E3B}"/>
              </a:ext>
            </a:extLst>
          </p:cNvPr>
          <p:cNvSpPr txBox="1"/>
          <p:nvPr/>
        </p:nvSpPr>
        <p:spPr>
          <a:xfrm>
            <a:off x="4528462" y="2275731"/>
            <a:ext cx="132796" cy="1538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dirty="0">
                <a:ln>
                  <a:noFill/>
                </a:ln>
                <a:solidFill>
                  <a:srgbClr val="433F3F"/>
                </a:solidFill>
                <a:effectLst/>
                <a:uLnTx/>
                <a:uFillTx/>
                <a:latin typeface="Abadi Extra Light" panose="020B0204020104020204" pitchFamily="34" charset="0"/>
                <a:ea typeface="+mn-ea"/>
                <a:cs typeface="+mn-cs"/>
              </a:rPr>
              <a:t>►</a:t>
            </a:r>
            <a:endParaRPr kumimoji="0" lang="en-GB" sz="600" b="0" i="0" u="none" strike="noStrike" kern="1200" cap="none" spc="0" normalizeH="0" baseline="0" dirty="0">
              <a:ln/>
              <a:solidFill>
                <a:srgbClr val="433F3F"/>
              </a:solidFill>
              <a:effectLst/>
              <a:uLnTx/>
              <a:uFillTx/>
              <a:latin typeface="Trebuchet MS" panose="020B0603020202020204"/>
              <a:ea typeface="+mn-ea"/>
              <a:cs typeface="Arial"/>
              <a:sym typeface="Arial"/>
              <a:rtl val="0"/>
            </a:endParaRPr>
          </a:p>
        </p:txBody>
      </p:sp>
    </p:spTree>
    <p:extLst>
      <p:ext uri="{BB962C8B-B14F-4D97-AF65-F5344CB8AC3E}">
        <p14:creationId xmlns:p14="http://schemas.microsoft.com/office/powerpoint/2010/main" val="29409108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p:txBody>
          <a:bodyPr/>
          <a:lstStyle/>
          <a:p>
            <a:r>
              <a:rPr lang="en-GB" dirty="0"/>
              <a:t>Precision oncology connect</a:t>
            </a:r>
            <a:br>
              <a:rPr lang="en-GB" dirty="0"/>
            </a:br>
            <a:br>
              <a:rPr lang="en-GB" dirty="0"/>
            </a:br>
            <a:r>
              <a:rPr lang="en-US" sz="4000" dirty="0">
                <a:latin typeface="Arial"/>
                <a:ea typeface="Verdana"/>
                <a:cs typeface="Arial"/>
              </a:rPr>
              <a:t>Recent</a:t>
            </a:r>
            <a:r>
              <a:rPr lang="en-US" sz="4000" dirty="0">
                <a:solidFill>
                  <a:srgbClr val="FFFFFF"/>
                </a:solidFill>
                <a:latin typeface="Arial"/>
                <a:ea typeface="Verdana"/>
                <a:cs typeface="Arial"/>
              </a:rPr>
              <a:t> advances in precision oncology and future implications</a:t>
            </a:r>
            <a:endParaRPr lang="en-GB" dirty="0">
              <a:highlight>
                <a:srgbClr val="FFFF00"/>
              </a:highlight>
            </a:endParaRPr>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09600" y="4437112"/>
            <a:ext cx="10972800" cy="1655762"/>
          </a:xfrm>
        </p:spPr>
        <p:txBody>
          <a:bodyPr>
            <a:noAutofit/>
          </a:bodyPr>
          <a:lstStyle/>
          <a:p>
            <a:r>
              <a:rPr lang="en-GB" b="1" dirty="0"/>
              <a:t>Prof. </a:t>
            </a:r>
            <a:r>
              <a:rPr lang="en-GB" altLang="es-ES" sz="3200" b="1" dirty="0"/>
              <a:t>David Hong, MD</a:t>
            </a:r>
          </a:p>
          <a:p>
            <a:pPr eaLnBrk="1" hangingPunct="1">
              <a:lnSpc>
                <a:spcPct val="100000"/>
              </a:lnSpc>
              <a:spcBef>
                <a:spcPts val="0"/>
              </a:spcBef>
              <a:spcAft>
                <a:spcPct val="0"/>
              </a:spcAft>
              <a:buClrTx/>
              <a:buFontTx/>
              <a:buNone/>
            </a:pPr>
            <a:r>
              <a:rPr lang="en-GB" altLang="es-ES" sz="2000" b="1" dirty="0"/>
              <a:t>MD Anderson Cancer Center, Houston, United States</a:t>
            </a:r>
          </a:p>
          <a:p>
            <a:r>
              <a:rPr lang="en-GB" sz="2400" b="1" dirty="0"/>
              <a:t>DECEMBER 2024</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38163705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4CEE-648B-E1FF-1736-82E3BE2D9B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FEF3B-B1F1-188B-11CF-57AF043C1E0C}"/>
              </a:ext>
            </a:extLst>
          </p:cNvPr>
          <p:cNvSpPr>
            <a:spLocks noGrp="1"/>
          </p:cNvSpPr>
          <p:nvPr>
            <p:ph type="title"/>
          </p:nvPr>
        </p:nvSpPr>
        <p:spPr>
          <a:xfrm>
            <a:off x="609600" y="274638"/>
            <a:ext cx="10972800" cy="5821362"/>
          </a:xfrm>
        </p:spPr>
        <p:txBody>
          <a:bodyPr/>
          <a:lstStyle/>
          <a:p>
            <a:r>
              <a:rPr lang="en-GB" dirty="0"/>
              <a:t>Established targets</a:t>
            </a:r>
          </a:p>
        </p:txBody>
      </p:sp>
      <p:sp>
        <p:nvSpPr>
          <p:cNvPr id="3" name="Slide Number Placeholder 2">
            <a:extLst>
              <a:ext uri="{FF2B5EF4-FFF2-40B4-BE49-F238E27FC236}">
                <a16:creationId xmlns:a16="http://schemas.microsoft.com/office/drawing/2014/main" id="{E302152F-1A2C-8946-5BAD-FE7EB9A1019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20</a:t>
            </a:fld>
            <a:endParaRPr lang="en-GB" dirty="0"/>
          </a:p>
        </p:txBody>
      </p:sp>
    </p:spTree>
    <p:extLst>
      <p:ext uri="{BB962C8B-B14F-4D97-AF65-F5344CB8AC3E}">
        <p14:creationId xmlns:p14="http://schemas.microsoft.com/office/powerpoint/2010/main" val="377336989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ounded Rectangle 110">
            <a:extLst>
              <a:ext uri="{FF2B5EF4-FFF2-40B4-BE49-F238E27FC236}">
                <a16:creationId xmlns:a16="http://schemas.microsoft.com/office/drawing/2014/main" id="{04CFA73C-5CA0-14AA-6589-ACF851D56D4B}"/>
              </a:ext>
            </a:extLst>
          </p:cNvPr>
          <p:cNvSpPr/>
          <p:nvPr/>
        </p:nvSpPr>
        <p:spPr>
          <a:xfrm>
            <a:off x="911424" y="1412776"/>
            <a:ext cx="9937104" cy="2952328"/>
          </a:xfrm>
          <a:prstGeom prst="roundRect">
            <a:avLst>
              <a:gd name="adj" fmla="val 8565"/>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1C66A36-0750-8854-6777-DEE45D1ACEE7}"/>
              </a:ext>
            </a:extLst>
          </p:cNvPr>
          <p:cNvSpPr>
            <a:spLocks noGrp="1"/>
          </p:cNvSpPr>
          <p:nvPr>
            <p:ph type="title"/>
          </p:nvPr>
        </p:nvSpPr>
        <p:spPr>
          <a:xfrm>
            <a:off x="619201" y="259200"/>
            <a:ext cx="10963199" cy="864000"/>
          </a:xfrm>
        </p:spPr>
        <p:txBody>
          <a:bodyPr/>
          <a:lstStyle/>
          <a:p>
            <a:r>
              <a:rPr lang="en-GB" dirty="0"/>
              <a:t>Tumour agnostic precision medicine</a:t>
            </a:r>
          </a:p>
        </p:txBody>
      </p:sp>
      <p:sp>
        <p:nvSpPr>
          <p:cNvPr id="3" name="Slide Number Placeholder 2">
            <a:extLst>
              <a:ext uri="{FF2B5EF4-FFF2-40B4-BE49-F238E27FC236}">
                <a16:creationId xmlns:a16="http://schemas.microsoft.com/office/drawing/2014/main" id="{68261359-D77E-1DAB-C098-2D8A6642DD67}"/>
              </a:ext>
            </a:extLst>
          </p:cNvPr>
          <p:cNvSpPr>
            <a:spLocks noGrp="1"/>
          </p:cNvSpPr>
          <p:nvPr>
            <p:ph type="sldNum" sz="quarter" idx="4"/>
          </p:nvPr>
        </p:nvSpPr>
        <p:spPr>
          <a:xfrm>
            <a:off x="10800523" y="6428359"/>
            <a:ext cx="781877" cy="365125"/>
          </a:xfrm>
        </p:spPr>
        <p:txBody>
          <a:bodyPr/>
          <a:lstStyle/>
          <a:p>
            <a:fld id="{744321BC-6B8C-A142-A07B-D86579F389EE}" type="slidenum">
              <a:rPr lang="en-GB" smtClean="0"/>
              <a:pPr/>
              <a:t>21</a:t>
            </a:fld>
            <a:endParaRPr lang="en-GB" dirty="0"/>
          </a:p>
        </p:txBody>
      </p:sp>
      <p:sp>
        <p:nvSpPr>
          <p:cNvPr id="8" name="Content Placeholder 7">
            <a:extLst>
              <a:ext uri="{FF2B5EF4-FFF2-40B4-BE49-F238E27FC236}">
                <a16:creationId xmlns:a16="http://schemas.microsoft.com/office/drawing/2014/main" id="{020B630E-1CC8-A194-5F39-768D773833A2}"/>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BRAF,  proto-oncogene B-Raf; dMMR, deficient DNA mismatch repair; FDA, Food and Drug Administration; MSI-H, microsatellite instability high; </a:t>
            </a:r>
          </a:p>
          <a:p>
            <a:r>
              <a:rPr lang="en-GB" dirty="0">
                <a:solidFill>
                  <a:schemeClr val="tx2"/>
                </a:solidFill>
              </a:rPr>
              <a:t>NTRK, neurotrophic tropomyosin-receptor kinase; RET, rearranged during transfection; TMB, tumour mutational burden</a:t>
            </a:r>
          </a:p>
          <a:p>
            <a:r>
              <a:rPr lang="en-GB" dirty="0">
                <a:solidFill>
                  <a:schemeClr val="tx2"/>
                </a:solidFill>
              </a:rPr>
              <a:t>Gouda M, et al. Clin Can Res. 2023;29:2753-2760</a:t>
            </a:r>
          </a:p>
        </p:txBody>
      </p:sp>
      <p:sp>
        <p:nvSpPr>
          <p:cNvPr id="7" name="TextBox 6">
            <a:extLst>
              <a:ext uri="{FF2B5EF4-FFF2-40B4-BE49-F238E27FC236}">
                <a16:creationId xmlns:a16="http://schemas.microsoft.com/office/drawing/2014/main" id="{39387F4B-9B4B-A4C4-9BC8-621AE861819F}"/>
              </a:ext>
            </a:extLst>
          </p:cNvPr>
          <p:cNvSpPr txBox="1"/>
          <p:nvPr/>
        </p:nvSpPr>
        <p:spPr>
          <a:xfrm>
            <a:off x="1631504" y="4941168"/>
            <a:ext cx="7924413" cy="830997"/>
          </a:xfrm>
          <a:prstGeom prst="rect">
            <a:avLst/>
          </a:prstGeom>
          <a:noFill/>
        </p:spPr>
        <p:txBody>
          <a:bodyPr wrap="none" rtlCol="0">
            <a:spAutoFit/>
          </a:bodyPr>
          <a:lstStyle/>
          <a:p>
            <a:pPr defTabSz="609585"/>
            <a:r>
              <a:rPr lang="en-GB" sz="2400" b="1" dirty="0">
                <a:latin typeface="Arial Narrow"/>
                <a:cs typeface="Arial Narrow"/>
              </a:rPr>
              <a:t>6 medicines US FDA approved for 7 tumour-agnostic indications</a:t>
            </a:r>
          </a:p>
          <a:p>
            <a:pPr defTabSz="609585"/>
            <a:r>
              <a:rPr lang="en-GB" sz="2400" dirty="0">
                <a:latin typeface="Arial Narrow"/>
                <a:cs typeface="Arial Narrow"/>
              </a:rPr>
              <a:t> </a:t>
            </a:r>
          </a:p>
        </p:txBody>
      </p:sp>
      <p:sp>
        <p:nvSpPr>
          <p:cNvPr id="15" name="Rectangle 14">
            <a:extLst>
              <a:ext uri="{FF2B5EF4-FFF2-40B4-BE49-F238E27FC236}">
                <a16:creationId xmlns:a16="http://schemas.microsoft.com/office/drawing/2014/main" id="{DB23B110-5B49-E09C-9E9E-F61E114FAE91}"/>
              </a:ext>
            </a:extLst>
          </p:cNvPr>
          <p:cNvSpPr/>
          <p:nvPr/>
        </p:nvSpPr>
        <p:spPr>
          <a:xfrm>
            <a:off x="2495600" y="1700808"/>
            <a:ext cx="1080120" cy="288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May 2017</a:t>
            </a:r>
          </a:p>
        </p:txBody>
      </p:sp>
      <p:sp>
        <p:nvSpPr>
          <p:cNvPr id="22" name="Rectangle 21">
            <a:extLst>
              <a:ext uri="{FF2B5EF4-FFF2-40B4-BE49-F238E27FC236}">
                <a16:creationId xmlns:a16="http://schemas.microsoft.com/office/drawing/2014/main" id="{96B84F37-91FF-3170-D05A-64BAA64C5347}"/>
              </a:ext>
            </a:extLst>
          </p:cNvPr>
          <p:cNvSpPr/>
          <p:nvPr/>
        </p:nvSpPr>
        <p:spPr>
          <a:xfrm>
            <a:off x="9433113" y="1700808"/>
            <a:ext cx="1080120" cy="288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Sep 2022</a:t>
            </a:r>
          </a:p>
        </p:txBody>
      </p:sp>
      <p:sp>
        <p:nvSpPr>
          <p:cNvPr id="23" name="Rectangle 22">
            <a:extLst>
              <a:ext uri="{FF2B5EF4-FFF2-40B4-BE49-F238E27FC236}">
                <a16:creationId xmlns:a16="http://schemas.microsoft.com/office/drawing/2014/main" id="{F067F8BA-6340-B69E-B9CF-7D532A0E15AE}"/>
              </a:ext>
            </a:extLst>
          </p:cNvPr>
          <p:cNvSpPr/>
          <p:nvPr/>
        </p:nvSpPr>
        <p:spPr>
          <a:xfrm>
            <a:off x="8276860" y="1700808"/>
            <a:ext cx="1080120" cy="288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Jun 2022</a:t>
            </a:r>
          </a:p>
        </p:txBody>
      </p:sp>
      <p:sp>
        <p:nvSpPr>
          <p:cNvPr id="24" name="Rectangle 23">
            <a:extLst>
              <a:ext uri="{FF2B5EF4-FFF2-40B4-BE49-F238E27FC236}">
                <a16:creationId xmlns:a16="http://schemas.microsoft.com/office/drawing/2014/main" id="{7FEEF95E-C957-4BEF-9310-A3BEF8FDEC05}"/>
              </a:ext>
            </a:extLst>
          </p:cNvPr>
          <p:cNvSpPr/>
          <p:nvPr/>
        </p:nvSpPr>
        <p:spPr>
          <a:xfrm>
            <a:off x="7120608" y="1700808"/>
            <a:ext cx="1080120" cy="288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Aug 2021</a:t>
            </a:r>
          </a:p>
        </p:txBody>
      </p:sp>
      <p:sp>
        <p:nvSpPr>
          <p:cNvPr id="25" name="Rectangle 24">
            <a:extLst>
              <a:ext uri="{FF2B5EF4-FFF2-40B4-BE49-F238E27FC236}">
                <a16:creationId xmlns:a16="http://schemas.microsoft.com/office/drawing/2014/main" id="{3A7F1504-E39A-F7C3-4354-68C94028E004}"/>
              </a:ext>
            </a:extLst>
          </p:cNvPr>
          <p:cNvSpPr/>
          <p:nvPr/>
        </p:nvSpPr>
        <p:spPr>
          <a:xfrm>
            <a:off x="5964356" y="1700808"/>
            <a:ext cx="1080120" cy="288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Jun 2020</a:t>
            </a:r>
          </a:p>
        </p:txBody>
      </p:sp>
      <p:sp>
        <p:nvSpPr>
          <p:cNvPr id="26" name="Rectangle 25">
            <a:extLst>
              <a:ext uri="{FF2B5EF4-FFF2-40B4-BE49-F238E27FC236}">
                <a16:creationId xmlns:a16="http://schemas.microsoft.com/office/drawing/2014/main" id="{65314A4A-0C3F-B771-583A-B8971B0E62AA}"/>
              </a:ext>
            </a:extLst>
          </p:cNvPr>
          <p:cNvSpPr/>
          <p:nvPr/>
        </p:nvSpPr>
        <p:spPr>
          <a:xfrm>
            <a:off x="4808104" y="1700808"/>
            <a:ext cx="1080120" cy="288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Aug 2019</a:t>
            </a:r>
          </a:p>
        </p:txBody>
      </p:sp>
      <p:sp>
        <p:nvSpPr>
          <p:cNvPr id="27" name="Rectangle 26">
            <a:extLst>
              <a:ext uri="{FF2B5EF4-FFF2-40B4-BE49-F238E27FC236}">
                <a16:creationId xmlns:a16="http://schemas.microsoft.com/office/drawing/2014/main" id="{38301358-5841-C9FC-59D5-818CB1271F32}"/>
              </a:ext>
            </a:extLst>
          </p:cNvPr>
          <p:cNvSpPr/>
          <p:nvPr/>
        </p:nvSpPr>
        <p:spPr>
          <a:xfrm>
            <a:off x="3651852" y="1700808"/>
            <a:ext cx="1080120" cy="288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Nov 2018</a:t>
            </a:r>
          </a:p>
        </p:txBody>
      </p:sp>
      <p:grpSp>
        <p:nvGrpSpPr>
          <p:cNvPr id="30" name="Graphic 28" descr="Man with solid fill">
            <a:extLst>
              <a:ext uri="{FF2B5EF4-FFF2-40B4-BE49-F238E27FC236}">
                <a16:creationId xmlns:a16="http://schemas.microsoft.com/office/drawing/2014/main" id="{7D78F5C4-2CB3-572E-C9B0-038B0094E9CB}"/>
              </a:ext>
            </a:extLst>
          </p:cNvPr>
          <p:cNvGrpSpPr/>
          <p:nvPr/>
        </p:nvGrpSpPr>
        <p:grpSpPr>
          <a:xfrm>
            <a:off x="1271464" y="1916832"/>
            <a:ext cx="1056117" cy="2160240"/>
            <a:chOff x="529495" y="2987951"/>
            <a:chExt cx="924102" cy="1890210"/>
          </a:xfrm>
          <a:solidFill>
            <a:srgbClr val="000000"/>
          </a:solidFill>
        </p:grpSpPr>
        <p:sp>
          <p:nvSpPr>
            <p:cNvPr id="31" name="Freeform 30">
              <a:extLst>
                <a:ext uri="{FF2B5EF4-FFF2-40B4-BE49-F238E27FC236}">
                  <a16:creationId xmlns:a16="http://schemas.microsoft.com/office/drawing/2014/main" id="{653AB3AA-2C10-B49C-A1ED-24926CFF4115}"/>
                </a:ext>
              </a:extLst>
            </p:cNvPr>
            <p:cNvSpPr/>
            <p:nvPr/>
          </p:nvSpPr>
          <p:spPr>
            <a:xfrm>
              <a:off x="823528" y="2987951"/>
              <a:ext cx="336037" cy="336037"/>
            </a:xfrm>
            <a:custGeom>
              <a:avLst/>
              <a:gdLst>
                <a:gd name="connsiteX0" fmla="*/ 336037 w 336037"/>
                <a:gd name="connsiteY0" fmla="*/ 168019 h 336037"/>
                <a:gd name="connsiteX1" fmla="*/ 168019 w 336037"/>
                <a:gd name="connsiteY1" fmla="*/ 336037 h 336037"/>
                <a:gd name="connsiteX2" fmla="*/ 0 w 336037"/>
                <a:gd name="connsiteY2" fmla="*/ 168019 h 336037"/>
                <a:gd name="connsiteX3" fmla="*/ 168019 w 336037"/>
                <a:gd name="connsiteY3" fmla="*/ 0 h 336037"/>
                <a:gd name="connsiteX4" fmla="*/ 336037 w 336037"/>
                <a:gd name="connsiteY4" fmla="*/ 168019 h 336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37" h="336037">
                  <a:moveTo>
                    <a:pt x="336037" y="168019"/>
                  </a:moveTo>
                  <a:cubicBezTo>
                    <a:pt x="336037" y="260813"/>
                    <a:pt x="260813" y="336037"/>
                    <a:pt x="168019" y="336037"/>
                  </a:cubicBezTo>
                  <a:cubicBezTo>
                    <a:pt x="75225" y="336037"/>
                    <a:pt x="0" y="260813"/>
                    <a:pt x="0" y="168019"/>
                  </a:cubicBezTo>
                  <a:cubicBezTo>
                    <a:pt x="0" y="75225"/>
                    <a:pt x="75225" y="0"/>
                    <a:pt x="168019" y="0"/>
                  </a:cubicBezTo>
                  <a:cubicBezTo>
                    <a:pt x="260813" y="0"/>
                    <a:pt x="336037" y="75225"/>
                    <a:pt x="336037" y="168019"/>
                  </a:cubicBezTo>
                  <a:close/>
                </a:path>
              </a:pathLst>
            </a:custGeom>
            <a:solidFill>
              <a:schemeClr val="accent1"/>
            </a:solidFill>
            <a:ln w="20935" cap="flat">
              <a:noFill/>
              <a:prstDash val="solid"/>
              <a:miter/>
            </a:ln>
          </p:spPr>
          <p:txBody>
            <a:bodyPr rtlCol="0" anchor="ctr"/>
            <a:lstStyle/>
            <a:p>
              <a:endParaRPr lang="en-GB" dirty="0"/>
            </a:p>
          </p:txBody>
        </p:sp>
        <p:sp>
          <p:nvSpPr>
            <p:cNvPr id="32" name="Freeform 31">
              <a:extLst>
                <a:ext uri="{FF2B5EF4-FFF2-40B4-BE49-F238E27FC236}">
                  <a16:creationId xmlns:a16="http://schemas.microsoft.com/office/drawing/2014/main" id="{8E20046F-E5D8-DA85-C859-1EF1916DE57B}"/>
                </a:ext>
              </a:extLst>
            </p:cNvPr>
            <p:cNvSpPr/>
            <p:nvPr/>
          </p:nvSpPr>
          <p:spPr>
            <a:xfrm>
              <a:off x="529495" y="3365993"/>
              <a:ext cx="924102" cy="1512168"/>
            </a:xfrm>
            <a:custGeom>
              <a:avLst/>
              <a:gdLst>
                <a:gd name="connsiteX0" fmla="*/ 919902 w 924102"/>
                <a:gd name="connsiteY0" fmla="*/ 655273 h 1512168"/>
                <a:gd name="connsiteX1" fmla="*/ 802289 w 924102"/>
                <a:gd name="connsiteY1" fmla="*/ 155417 h 1512168"/>
                <a:gd name="connsiteX2" fmla="*/ 777086 w 924102"/>
                <a:gd name="connsiteY2" fmla="*/ 109212 h 1512168"/>
                <a:gd name="connsiteX3" fmla="*/ 600667 w 924102"/>
                <a:gd name="connsiteY3" fmla="*/ 16802 h 1512168"/>
                <a:gd name="connsiteX4" fmla="*/ 462051 w 924102"/>
                <a:gd name="connsiteY4" fmla="*/ 0 h 1512168"/>
                <a:gd name="connsiteX5" fmla="*/ 323436 w 924102"/>
                <a:gd name="connsiteY5" fmla="*/ 21002 h 1512168"/>
                <a:gd name="connsiteX6" fmla="*/ 147016 w 924102"/>
                <a:gd name="connsiteY6" fmla="*/ 113413 h 1512168"/>
                <a:gd name="connsiteX7" fmla="*/ 121814 w 924102"/>
                <a:gd name="connsiteY7" fmla="*/ 159618 h 1512168"/>
                <a:gd name="connsiteX8" fmla="*/ 4200 w 924102"/>
                <a:gd name="connsiteY8" fmla="*/ 659473 h 1512168"/>
                <a:gd name="connsiteX9" fmla="*/ 0 w 924102"/>
                <a:gd name="connsiteY9" fmla="*/ 680476 h 1512168"/>
                <a:gd name="connsiteX10" fmla="*/ 84009 w 924102"/>
                <a:gd name="connsiteY10" fmla="*/ 764485 h 1512168"/>
                <a:gd name="connsiteX11" fmla="*/ 163818 w 924102"/>
                <a:gd name="connsiteY11" fmla="*/ 701478 h 1512168"/>
                <a:gd name="connsiteX12" fmla="*/ 252028 w 924102"/>
                <a:gd name="connsiteY12" fmla="*/ 336037 h 1512168"/>
                <a:gd name="connsiteX13" fmla="*/ 252028 w 924102"/>
                <a:gd name="connsiteY13" fmla="*/ 1512168 h 1512168"/>
                <a:gd name="connsiteX14" fmla="*/ 420047 w 924102"/>
                <a:gd name="connsiteY14" fmla="*/ 1512168 h 1512168"/>
                <a:gd name="connsiteX15" fmla="*/ 420047 w 924102"/>
                <a:gd name="connsiteY15" fmla="*/ 756084 h 1512168"/>
                <a:gd name="connsiteX16" fmla="*/ 504056 w 924102"/>
                <a:gd name="connsiteY16" fmla="*/ 756084 h 1512168"/>
                <a:gd name="connsiteX17" fmla="*/ 504056 w 924102"/>
                <a:gd name="connsiteY17" fmla="*/ 1512168 h 1512168"/>
                <a:gd name="connsiteX18" fmla="*/ 672075 w 924102"/>
                <a:gd name="connsiteY18" fmla="*/ 1512168 h 1512168"/>
                <a:gd name="connsiteX19" fmla="*/ 672075 w 924102"/>
                <a:gd name="connsiteY19" fmla="*/ 331837 h 1512168"/>
                <a:gd name="connsiteX20" fmla="*/ 760285 w 924102"/>
                <a:gd name="connsiteY20" fmla="*/ 697278 h 1512168"/>
                <a:gd name="connsiteX21" fmla="*/ 840093 w 924102"/>
                <a:gd name="connsiteY21" fmla="*/ 760285 h 1512168"/>
                <a:gd name="connsiteX22" fmla="*/ 924103 w 924102"/>
                <a:gd name="connsiteY22" fmla="*/ 676275 h 1512168"/>
                <a:gd name="connsiteX23" fmla="*/ 919902 w 924102"/>
                <a:gd name="connsiteY23" fmla="*/ 655273 h 15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24102" h="1512168">
                  <a:moveTo>
                    <a:pt x="919902" y="655273"/>
                  </a:moveTo>
                  <a:lnTo>
                    <a:pt x="802289" y="155417"/>
                  </a:lnTo>
                  <a:cubicBezTo>
                    <a:pt x="798089" y="138615"/>
                    <a:pt x="789688" y="121814"/>
                    <a:pt x="777086" y="109212"/>
                  </a:cubicBezTo>
                  <a:cubicBezTo>
                    <a:pt x="726681" y="67207"/>
                    <a:pt x="667874" y="37804"/>
                    <a:pt x="600667" y="16802"/>
                  </a:cubicBezTo>
                  <a:cubicBezTo>
                    <a:pt x="554462" y="8401"/>
                    <a:pt x="508256" y="0"/>
                    <a:pt x="462051" y="0"/>
                  </a:cubicBezTo>
                  <a:cubicBezTo>
                    <a:pt x="415846" y="0"/>
                    <a:pt x="369641" y="8401"/>
                    <a:pt x="323436" y="21002"/>
                  </a:cubicBezTo>
                  <a:cubicBezTo>
                    <a:pt x="256228" y="37804"/>
                    <a:pt x="197422" y="71408"/>
                    <a:pt x="147016" y="113413"/>
                  </a:cubicBezTo>
                  <a:cubicBezTo>
                    <a:pt x="134415" y="126014"/>
                    <a:pt x="126014" y="142816"/>
                    <a:pt x="121814" y="159618"/>
                  </a:cubicBezTo>
                  <a:lnTo>
                    <a:pt x="4200" y="659473"/>
                  </a:lnTo>
                  <a:cubicBezTo>
                    <a:pt x="4200" y="663674"/>
                    <a:pt x="0" y="672075"/>
                    <a:pt x="0" y="680476"/>
                  </a:cubicBezTo>
                  <a:cubicBezTo>
                    <a:pt x="0" y="726681"/>
                    <a:pt x="37804" y="764485"/>
                    <a:pt x="84009" y="764485"/>
                  </a:cubicBezTo>
                  <a:cubicBezTo>
                    <a:pt x="121814" y="764485"/>
                    <a:pt x="155417" y="735082"/>
                    <a:pt x="163818" y="701478"/>
                  </a:cubicBezTo>
                  <a:lnTo>
                    <a:pt x="252028" y="336037"/>
                  </a:lnTo>
                  <a:lnTo>
                    <a:pt x="252028" y="1512168"/>
                  </a:lnTo>
                  <a:lnTo>
                    <a:pt x="420047" y="1512168"/>
                  </a:lnTo>
                  <a:lnTo>
                    <a:pt x="420047" y="756084"/>
                  </a:lnTo>
                  <a:lnTo>
                    <a:pt x="504056" y="756084"/>
                  </a:lnTo>
                  <a:lnTo>
                    <a:pt x="504056" y="1512168"/>
                  </a:lnTo>
                  <a:lnTo>
                    <a:pt x="672075" y="1512168"/>
                  </a:lnTo>
                  <a:lnTo>
                    <a:pt x="672075" y="331837"/>
                  </a:lnTo>
                  <a:lnTo>
                    <a:pt x="760285" y="697278"/>
                  </a:lnTo>
                  <a:cubicBezTo>
                    <a:pt x="768685" y="730881"/>
                    <a:pt x="802289" y="760285"/>
                    <a:pt x="840093" y="760285"/>
                  </a:cubicBezTo>
                  <a:cubicBezTo>
                    <a:pt x="886298" y="760285"/>
                    <a:pt x="924103" y="722480"/>
                    <a:pt x="924103" y="676275"/>
                  </a:cubicBezTo>
                  <a:cubicBezTo>
                    <a:pt x="924103" y="667874"/>
                    <a:pt x="919902" y="659473"/>
                    <a:pt x="919902" y="655273"/>
                  </a:cubicBezTo>
                  <a:close/>
                </a:path>
              </a:pathLst>
            </a:custGeom>
            <a:solidFill>
              <a:schemeClr val="accent1"/>
            </a:solidFill>
            <a:ln w="20935" cap="flat">
              <a:noFill/>
              <a:prstDash val="solid"/>
              <a:miter/>
            </a:ln>
          </p:spPr>
          <p:txBody>
            <a:bodyPr rtlCol="0" anchor="ctr"/>
            <a:lstStyle/>
            <a:p>
              <a:endParaRPr lang="en-GB" dirty="0"/>
            </a:p>
          </p:txBody>
        </p:sp>
      </p:grpSp>
      <p:pic>
        <p:nvPicPr>
          <p:cNvPr id="34" name="Graphic 33" descr="DNA with solid fill">
            <a:extLst>
              <a:ext uri="{FF2B5EF4-FFF2-40B4-BE49-F238E27FC236}">
                <a16:creationId xmlns:a16="http://schemas.microsoft.com/office/drawing/2014/main" id="{647D5A62-F4E8-EA40-7997-1DA12D39EB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2342" y="2429888"/>
            <a:ext cx="554360" cy="711079"/>
          </a:xfrm>
          <a:prstGeom prst="rect">
            <a:avLst/>
          </a:prstGeom>
        </p:spPr>
      </p:pic>
      <p:sp>
        <p:nvSpPr>
          <p:cNvPr id="35" name="Rounded Rectangle 34">
            <a:extLst>
              <a:ext uri="{FF2B5EF4-FFF2-40B4-BE49-F238E27FC236}">
                <a16:creationId xmlns:a16="http://schemas.microsoft.com/office/drawing/2014/main" id="{CBAEA58C-F64A-D476-65CE-E6348ED62571}"/>
              </a:ext>
            </a:extLst>
          </p:cNvPr>
          <p:cNvSpPr/>
          <p:nvPr/>
        </p:nvSpPr>
        <p:spPr>
          <a:xfrm>
            <a:off x="2495660" y="3284984"/>
            <a:ext cx="1080000" cy="7560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b="1" dirty="0">
                <a:solidFill>
                  <a:schemeClr val="tx1"/>
                </a:solidFill>
                <a:latin typeface="Arial" panose="020B0604020202020204" pitchFamily="34" charset="0"/>
                <a:cs typeface="Arial" panose="020B0604020202020204" pitchFamily="34" charset="0"/>
              </a:rPr>
              <a:t>Pembrolizumab</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in dMMR/MSI-H</a:t>
            </a:r>
          </a:p>
          <a:p>
            <a:pPr algn="ctr"/>
            <a:r>
              <a:rPr lang="en-GB" sz="1000" b="1" dirty="0">
                <a:solidFill>
                  <a:schemeClr val="tx1"/>
                </a:solidFill>
                <a:latin typeface="Arial" panose="020B0604020202020204" pitchFamily="34" charset="0"/>
                <a:cs typeface="Arial" panose="020B0604020202020204" pitchFamily="34" charset="0"/>
              </a:rPr>
              <a:t>cancers</a:t>
            </a:r>
          </a:p>
        </p:txBody>
      </p:sp>
      <p:sp>
        <p:nvSpPr>
          <p:cNvPr id="36" name="Rounded Rectangle 35">
            <a:extLst>
              <a:ext uri="{FF2B5EF4-FFF2-40B4-BE49-F238E27FC236}">
                <a16:creationId xmlns:a16="http://schemas.microsoft.com/office/drawing/2014/main" id="{E442A242-64BD-5C0D-CFC1-85EA98B0175F}"/>
              </a:ext>
            </a:extLst>
          </p:cNvPr>
          <p:cNvSpPr/>
          <p:nvPr/>
        </p:nvSpPr>
        <p:spPr>
          <a:xfrm>
            <a:off x="3651852" y="3284984"/>
            <a:ext cx="1080000" cy="7560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b="1" dirty="0">
                <a:solidFill>
                  <a:schemeClr val="tx1"/>
                </a:solidFill>
                <a:latin typeface="Arial" panose="020B0604020202020204" pitchFamily="34" charset="0"/>
                <a:cs typeface="Arial" panose="020B0604020202020204" pitchFamily="34" charset="0"/>
              </a:rPr>
              <a:t>Larotrectinib</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in </a:t>
            </a:r>
            <a:r>
              <a:rPr lang="en-GB" sz="1000" b="1" i="1" dirty="0">
                <a:solidFill>
                  <a:schemeClr val="tx1"/>
                </a:solidFill>
                <a:latin typeface="Arial" panose="020B0604020202020204" pitchFamily="34" charset="0"/>
                <a:cs typeface="Arial" panose="020B0604020202020204" pitchFamily="34" charset="0"/>
              </a:rPr>
              <a:t>NTRK</a:t>
            </a:r>
            <a:r>
              <a:rPr lang="en-GB" sz="1000" b="1" dirty="0">
                <a:solidFill>
                  <a:schemeClr val="tx1"/>
                </a:solidFill>
                <a:latin typeface="Arial" panose="020B0604020202020204" pitchFamily="34" charset="0"/>
                <a:cs typeface="Arial" panose="020B0604020202020204" pitchFamily="34" charset="0"/>
              </a:rPr>
              <a:t> fusion</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positive cancers</a:t>
            </a:r>
          </a:p>
        </p:txBody>
      </p:sp>
      <p:sp>
        <p:nvSpPr>
          <p:cNvPr id="37" name="Rounded Rectangle 36">
            <a:extLst>
              <a:ext uri="{FF2B5EF4-FFF2-40B4-BE49-F238E27FC236}">
                <a16:creationId xmlns:a16="http://schemas.microsoft.com/office/drawing/2014/main" id="{5233C721-A195-F596-7742-E0C9CB8C5389}"/>
              </a:ext>
            </a:extLst>
          </p:cNvPr>
          <p:cNvSpPr/>
          <p:nvPr/>
        </p:nvSpPr>
        <p:spPr>
          <a:xfrm>
            <a:off x="4808224" y="3284984"/>
            <a:ext cx="1080000" cy="7560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b="1" dirty="0">
                <a:solidFill>
                  <a:schemeClr val="tx1"/>
                </a:solidFill>
                <a:latin typeface="Arial" panose="020B0604020202020204" pitchFamily="34" charset="0"/>
                <a:cs typeface="Arial" panose="020B0604020202020204" pitchFamily="34" charset="0"/>
              </a:rPr>
              <a:t>Entrectinib</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in </a:t>
            </a:r>
            <a:r>
              <a:rPr lang="en-GB" sz="1000" b="1" i="1" dirty="0">
                <a:solidFill>
                  <a:schemeClr val="tx1"/>
                </a:solidFill>
                <a:latin typeface="Arial" panose="020B0604020202020204" pitchFamily="34" charset="0"/>
                <a:cs typeface="Arial" panose="020B0604020202020204" pitchFamily="34" charset="0"/>
              </a:rPr>
              <a:t>NTRK</a:t>
            </a:r>
            <a:r>
              <a:rPr lang="en-GB" sz="1000" b="1" dirty="0">
                <a:solidFill>
                  <a:schemeClr val="tx1"/>
                </a:solidFill>
                <a:latin typeface="Arial" panose="020B0604020202020204" pitchFamily="34" charset="0"/>
                <a:cs typeface="Arial" panose="020B0604020202020204" pitchFamily="34" charset="0"/>
              </a:rPr>
              <a:t> fusion</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positive cancers</a:t>
            </a:r>
          </a:p>
        </p:txBody>
      </p:sp>
      <p:sp>
        <p:nvSpPr>
          <p:cNvPr id="38" name="Rounded Rectangle 37">
            <a:extLst>
              <a:ext uri="{FF2B5EF4-FFF2-40B4-BE49-F238E27FC236}">
                <a16:creationId xmlns:a16="http://schemas.microsoft.com/office/drawing/2014/main" id="{928A3C57-99E8-BFBC-0F5F-848FE914971B}"/>
              </a:ext>
            </a:extLst>
          </p:cNvPr>
          <p:cNvSpPr/>
          <p:nvPr/>
        </p:nvSpPr>
        <p:spPr>
          <a:xfrm>
            <a:off x="5964476" y="3284984"/>
            <a:ext cx="1080000" cy="7560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b="1" dirty="0">
                <a:solidFill>
                  <a:schemeClr val="tx1"/>
                </a:solidFill>
                <a:latin typeface="Arial" panose="020B0604020202020204" pitchFamily="34" charset="0"/>
                <a:cs typeface="Arial" panose="020B0604020202020204" pitchFamily="34" charset="0"/>
              </a:rPr>
              <a:t>Pembrolizumab</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in TMB-high</a:t>
            </a:r>
          </a:p>
          <a:p>
            <a:pPr algn="ctr"/>
            <a:r>
              <a:rPr lang="en-GB" sz="1000" b="1" dirty="0">
                <a:solidFill>
                  <a:schemeClr val="tx1"/>
                </a:solidFill>
                <a:latin typeface="Arial" panose="020B0604020202020204" pitchFamily="34" charset="0"/>
                <a:cs typeface="Arial" panose="020B0604020202020204" pitchFamily="34" charset="0"/>
              </a:rPr>
              <a:t>cancers</a:t>
            </a:r>
          </a:p>
        </p:txBody>
      </p:sp>
      <p:sp>
        <p:nvSpPr>
          <p:cNvPr id="39" name="Rounded Rectangle 38">
            <a:extLst>
              <a:ext uri="{FF2B5EF4-FFF2-40B4-BE49-F238E27FC236}">
                <a16:creationId xmlns:a16="http://schemas.microsoft.com/office/drawing/2014/main" id="{DA4DF1EF-72B0-73B5-E1B4-19F6200F2101}"/>
              </a:ext>
            </a:extLst>
          </p:cNvPr>
          <p:cNvSpPr/>
          <p:nvPr/>
        </p:nvSpPr>
        <p:spPr>
          <a:xfrm>
            <a:off x="7120728" y="3284984"/>
            <a:ext cx="1080000" cy="7560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b="1" dirty="0">
                <a:solidFill>
                  <a:schemeClr val="tx1"/>
                </a:solidFill>
                <a:latin typeface="Arial" panose="020B0604020202020204" pitchFamily="34" charset="0"/>
                <a:cs typeface="Arial" panose="020B0604020202020204" pitchFamily="34" charset="0"/>
              </a:rPr>
              <a:t>Dostarlimab</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in dMMR/MSI-H</a:t>
            </a:r>
          </a:p>
          <a:p>
            <a:pPr algn="ctr"/>
            <a:r>
              <a:rPr lang="en-GB" sz="1000" b="1" dirty="0">
                <a:solidFill>
                  <a:schemeClr val="tx1"/>
                </a:solidFill>
                <a:latin typeface="Arial" panose="020B0604020202020204" pitchFamily="34" charset="0"/>
                <a:cs typeface="Arial" panose="020B0604020202020204" pitchFamily="34" charset="0"/>
              </a:rPr>
              <a:t>cancers</a:t>
            </a:r>
          </a:p>
        </p:txBody>
      </p:sp>
      <p:sp>
        <p:nvSpPr>
          <p:cNvPr id="41" name="Rounded Rectangle 40">
            <a:extLst>
              <a:ext uri="{FF2B5EF4-FFF2-40B4-BE49-F238E27FC236}">
                <a16:creationId xmlns:a16="http://schemas.microsoft.com/office/drawing/2014/main" id="{D93FBEC0-059E-DE4A-A0B3-EF1991F795DF}"/>
              </a:ext>
            </a:extLst>
          </p:cNvPr>
          <p:cNvSpPr/>
          <p:nvPr/>
        </p:nvSpPr>
        <p:spPr>
          <a:xfrm>
            <a:off x="8276860" y="3284984"/>
            <a:ext cx="1080000" cy="7560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b="1" dirty="0">
                <a:solidFill>
                  <a:schemeClr val="tx1"/>
                </a:solidFill>
                <a:latin typeface="Arial" panose="020B0604020202020204" pitchFamily="34" charset="0"/>
                <a:cs typeface="Arial" panose="020B0604020202020204" pitchFamily="34" charset="0"/>
              </a:rPr>
              <a:t>Dabrafenib/</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trametinib</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in BRAF</a:t>
            </a:r>
            <a:r>
              <a:rPr lang="en-GB" sz="1000" b="1" baseline="30000" dirty="0">
                <a:solidFill>
                  <a:schemeClr val="tx1"/>
                </a:solidFill>
                <a:latin typeface="Arial" panose="020B0604020202020204" pitchFamily="34" charset="0"/>
                <a:cs typeface="Arial" panose="020B0604020202020204" pitchFamily="34" charset="0"/>
              </a:rPr>
              <a:t>V600E</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mutant cancers</a:t>
            </a:r>
          </a:p>
        </p:txBody>
      </p:sp>
      <p:sp>
        <p:nvSpPr>
          <p:cNvPr id="42" name="Rounded Rectangle 41">
            <a:extLst>
              <a:ext uri="{FF2B5EF4-FFF2-40B4-BE49-F238E27FC236}">
                <a16:creationId xmlns:a16="http://schemas.microsoft.com/office/drawing/2014/main" id="{75379FF6-5A49-367E-EB16-3910C548EF16}"/>
              </a:ext>
            </a:extLst>
          </p:cNvPr>
          <p:cNvSpPr/>
          <p:nvPr/>
        </p:nvSpPr>
        <p:spPr>
          <a:xfrm>
            <a:off x="9433173" y="3284984"/>
            <a:ext cx="1080000" cy="7560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b="1" dirty="0">
                <a:solidFill>
                  <a:schemeClr val="tx1"/>
                </a:solidFill>
                <a:latin typeface="Arial" panose="020B0604020202020204" pitchFamily="34" charset="0"/>
                <a:cs typeface="Arial" panose="020B0604020202020204" pitchFamily="34" charset="0"/>
              </a:rPr>
              <a:t>Selpercatinib</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in </a:t>
            </a:r>
            <a:r>
              <a:rPr lang="en-GB" sz="1000" b="1" i="1" dirty="0">
                <a:solidFill>
                  <a:schemeClr val="tx1"/>
                </a:solidFill>
                <a:latin typeface="Arial" panose="020B0604020202020204" pitchFamily="34" charset="0"/>
                <a:cs typeface="Arial" panose="020B0604020202020204" pitchFamily="34" charset="0"/>
              </a:rPr>
              <a:t>RET </a:t>
            </a:r>
            <a:r>
              <a:rPr lang="en-GB" sz="1000" b="1" dirty="0">
                <a:solidFill>
                  <a:schemeClr val="tx1"/>
                </a:solidFill>
                <a:latin typeface="Arial" panose="020B0604020202020204" pitchFamily="34" charset="0"/>
                <a:cs typeface="Arial" panose="020B0604020202020204" pitchFamily="34" charset="0"/>
              </a:rPr>
              <a:t>fusion</a:t>
            </a:r>
            <a:br>
              <a:rPr lang="en-GB" sz="1000" b="1" dirty="0">
                <a:solidFill>
                  <a:schemeClr val="tx1"/>
                </a:solidFill>
                <a:latin typeface="Arial" panose="020B0604020202020204" pitchFamily="34" charset="0"/>
                <a:cs typeface="Arial" panose="020B0604020202020204" pitchFamily="34" charset="0"/>
              </a:rPr>
            </a:br>
            <a:r>
              <a:rPr lang="en-GB" sz="1000" b="1" dirty="0">
                <a:solidFill>
                  <a:schemeClr val="tx1"/>
                </a:solidFill>
                <a:latin typeface="Arial" panose="020B0604020202020204" pitchFamily="34" charset="0"/>
                <a:cs typeface="Arial" panose="020B0604020202020204" pitchFamily="34" charset="0"/>
              </a:rPr>
              <a:t>positive cancers</a:t>
            </a:r>
          </a:p>
        </p:txBody>
      </p:sp>
      <p:cxnSp>
        <p:nvCxnSpPr>
          <p:cNvPr id="113" name="Straight Connector 112">
            <a:extLst>
              <a:ext uri="{FF2B5EF4-FFF2-40B4-BE49-F238E27FC236}">
                <a16:creationId xmlns:a16="http://schemas.microsoft.com/office/drawing/2014/main" id="{99840388-9A2A-C868-C75E-9097350D27D5}"/>
              </a:ext>
            </a:extLst>
          </p:cNvPr>
          <p:cNvCxnSpPr>
            <a:cxnSpLocks/>
          </p:cNvCxnSpPr>
          <p:nvPr/>
        </p:nvCxnSpPr>
        <p:spPr>
          <a:xfrm>
            <a:off x="2279576" y="2636912"/>
            <a:ext cx="8352928" cy="0"/>
          </a:xfrm>
          <a:prstGeom prst="line">
            <a:avLst/>
          </a:prstGeom>
          <a:ln w="38100" cap="rnd"/>
        </p:spPr>
        <p:style>
          <a:lnRef idx="2">
            <a:schemeClr val="accent1"/>
          </a:lnRef>
          <a:fillRef idx="0">
            <a:schemeClr val="accent1"/>
          </a:fillRef>
          <a:effectRef idx="1">
            <a:schemeClr val="accent1"/>
          </a:effectRef>
          <a:fontRef idx="minor">
            <a:schemeClr val="tx1"/>
          </a:fontRef>
        </p:style>
      </p:cxnSp>
      <p:sp>
        <p:nvSpPr>
          <p:cNvPr id="45" name="Oval 44">
            <a:extLst>
              <a:ext uri="{FF2B5EF4-FFF2-40B4-BE49-F238E27FC236}">
                <a16:creationId xmlns:a16="http://schemas.microsoft.com/office/drawing/2014/main" id="{912EDB6E-26DE-E4AA-2B14-2984202E3E26}"/>
              </a:ext>
            </a:extLst>
          </p:cNvPr>
          <p:cNvSpPr/>
          <p:nvPr/>
        </p:nvSpPr>
        <p:spPr>
          <a:xfrm>
            <a:off x="2567608" y="2168860"/>
            <a:ext cx="936104" cy="936104"/>
          </a:xfrm>
          <a:prstGeom prst="ellipse">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C84CE7A9-E742-E71A-22ED-8105D7D98633}"/>
              </a:ext>
            </a:extLst>
          </p:cNvPr>
          <p:cNvSpPr/>
          <p:nvPr/>
        </p:nvSpPr>
        <p:spPr>
          <a:xfrm>
            <a:off x="9505121" y="2168860"/>
            <a:ext cx="936104" cy="936104"/>
          </a:xfrm>
          <a:prstGeom prst="ellipse">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967F2992-33ED-D0E6-D451-318A994FC7CB}"/>
              </a:ext>
            </a:extLst>
          </p:cNvPr>
          <p:cNvSpPr/>
          <p:nvPr/>
        </p:nvSpPr>
        <p:spPr>
          <a:xfrm>
            <a:off x="8348868" y="2168860"/>
            <a:ext cx="936104" cy="936104"/>
          </a:xfrm>
          <a:prstGeom prst="ellipse">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76714233-E29C-9A8B-B45F-2C61940FEC32}"/>
              </a:ext>
            </a:extLst>
          </p:cNvPr>
          <p:cNvSpPr/>
          <p:nvPr/>
        </p:nvSpPr>
        <p:spPr>
          <a:xfrm>
            <a:off x="7192616" y="2168860"/>
            <a:ext cx="936104" cy="936104"/>
          </a:xfrm>
          <a:prstGeom prst="ellipse">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B478787C-0AAB-91BB-095A-FEFFCF5F05AB}"/>
              </a:ext>
            </a:extLst>
          </p:cNvPr>
          <p:cNvSpPr/>
          <p:nvPr/>
        </p:nvSpPr>
        <p:spPr>
          <a:xfrm>
            <a:off x="6036364" y="2168860"/>
            <a:ext cx="936104" cy="936104"/>
          </a:xfrm>
          <a:prstGeom prst="ellipse">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69EA0AA5-687C-7DAE-B19E-7158BAA295B2}"/>
              </a:ext>
            </a:extLst>
          </p:cNvPr>
          <p:cNvSpPr/>
          <p:nvPr/>
        </p:nvSpPr>
        <p:spPr>
          <a:xfrm>
            <a:off x="4880112" y="2168860"/>
            <a:ext cx="936104" cy="936104"/>
          </a:xfrm>
          <a:prstGeom prst="ellipse">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ECE0E713-F286-135D-94D0-ADE474B4848C}"/>
              </a:ext>
            </a:extLst>
          </p:cNvPr>
          <p:cNvSpPr/>
          <p:nvPr/>
        </p:nvSpPr>
        <p:spPr>
          <a:xfrm>
            <a:off x="3723860" y="2168860"/>
            <a:ext cx="936104" cy="936104"/>
          </a:xfrm>
          <a:prstGeom prst="ellipse">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57" name="Group 56">
            <a:extLst>
              <a:ext uri="{FF2B5EF4-FFF2-40B4-BE49-F238E27FC236}">
                <a16:creationId xmlns:a16="http://schemas.microsoft.com/office/drawing/2014/main" id="{34FA36BF-487E-3A27-1CE6-6FAEB9F73161}"/>
              </a:ext>
            </a:extLst>
          </p:cNvPr>
          <p:cNvGrpSpPr/>
          <p:nvPr/>
        </p:nvGrpSpPr>
        <p:grpSpPr>
          <a:xfrm>
            <a:off x="3852000" y="2276872"/>
            <a:ext cx="770384" cy="770384"/>
            <a:chOff x="465427" y="1124744"/>
            <a:chExt cx="914400" cy="914400"/>
          </a:xfrm>
          <a:solidFill>
            <a:schemeClr val="bg2">
              <a:lumMod val="50000"/>
            </a:schemeClr>
          </a:solidFill>
        </p:grpSpPr>
        <p:pic>
          <p:nvPicPr>
            <p:cNvPr id="58" name="Graphic 57" descr="Medicine with solid fill">
              <a:extLst>
                <a:ext uri="{FF2B5EF4-FFF2-40B4-BE49-F238E27FC236}">
                  <a16:creationId xmlns:a16="http://schemas.microsoft.com/office/drawing/2014/main" id="{B3BF7888-4AB5-B13A-7AC0-F7C46EE20B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427" y="1124744"/>
              <a:ext cx="914400" cy="914400"/>
            </a:xfrm>
            <a:prstGeom prst="rect">
              <a:avLst/>
            </a:prstGeom>
          </p:spPr>
        </p:pic>
        <p:pic>
          <p:nvPicPr>
            <p:cNvPr id="59" name="Graphic 58" descr="Add with solid fill">
              <a:extLst>
                <a:ext uri="{FF2B5EF4-FFF2-40B4-BE49-F238E27FC236}">
                  <a16:creationId xmlns:a16="http://schemas.microsoft.com/office/drawing/2014/main" id="{F82A947D-CB01-5997-5786-E6C2263E2F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0252" y="1526059"/>
              <a:ext cx="120451" cy="120451"/>
            </a:xfrm>
            <a:prstGeom prst="rect">
              <a:avLst/>
            </a:prstGeom>
          </p:spPr>
        </p:pic>
      </p:grpSp>
      <p:grpSp>
        <p:nvGrpSpPr>
          <p:cNvPr id="60" name="Group 59">
            <a:extLst>
              <a:ext uri="{FF2B5EF4-FFF2-40B4-BE49-F238E27FC236}">
                <a16:creationId xmlns:a16="http://schemas.microsoft.com/office/drawing/2014/main" id="{85EC3023-9E26-674C-524B-7240DDD95D94}"/>
              </a:ext>
            </a:extLst>
          </p:cNvPr>
          <p:cNvGrpSpPr/>
          <p:nvPr/>
        </p:nvGrpSpPr>
        <p:grpSpPr>
          <a:xfrm>
            <a:off x="4985061" y="2276872"/>
            <a:ext cx="770384" cy="770384"/>
            <a:chOff x="465427" y="1124744"/>
            <a:chExt cx="914400" cy="914400"/>
          </a:xfrm>
          <a:solidFill>
            <a:srgbClr val="00B050"/>
          </a:solidFill>
        </p:grpSpPr>
        <p:pic>
          <p:nvPicPr>
            <p:cNvPr id="61" name="Graphic 60" descr="Medicine with solid fill">
              <a:extLst>
                <a:ext uri="{FF2B5EF4-FFF2-40B4-BE49-F238E27FC236}">
                  <a16:creationId xmlns:a16="http://schemas.microsoft.com/office/drawing/2014/main" id="{FE324CF7-7677-7C49-CE55-E0DB209D2B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5427" y="1124744"/>
              <a:ext cx="914400" cy="914400"/>
            </a:xfrm>
            <a:prstGeom prst="rect">
              <a:avLst/>
            </a:prstGeom>
          </p:spPr>
        </p:pic>
        <p:pic>
          <p:nvPicPr>
            <p:cNvPr id="62" name="Graphic 61" descr="Add with solid fill">
              <a:extLst>
                <a:ext uri="{FF2B5EF4-FFF2-40B4-BE49-F238E27FC236}">
                  <a16:creationId xmlns:a16="http://schemas.microsoft.com/office/drawing/2014/main" id="{91006C21-6080-A0C0-FA93-8E7F2B8797DB}"/>
                </a:ext>
              </a:extLst>
            </p:cNvPr>
            <p:cNvPicPr>
              <a:picLocks noChangeAspect="1"/>
            </p:cNvPicPr>
            <p:nvPr/>
          </p:nvPicPr>
          <p:blipFill>
            <a:blip r:embed="rId6">
              <a:extLst>
                <a:ext uri="{96DAC541-7B7A-43D3-8B79-37D633B846F1}">
                  <asvg:svgBlip xmlns:asvg="http://schemas.microsoft.com/office/drawing/2016/SVG/main" r:embed="rId10"/>
                </a:ext>
              </a:extLst>
            </a:blip>
            <a:stretch>
              <a:fillRect/>
            </a:stretch>
          </p:blipFill>
          <p:spPr>
            <a:xfrm>
              <a:off x="860252" y="1526059"/>
              <a:ext cx="120451" cy="120451"/>
            </a:xfrm>
            <a:prstGeom prst="rect">
              <a:avLst/>
            </a:prstGeom>
          </p:spPr>
        </p:pic>
      </p:grpSp>
      <p:grpSp>
        <p:nvGrpSpPr>
          <p:cNvPr id="64" name="Group 63">
            <a:extLst>
              <a:ext uri="{FF2B5EF4-FFF2-40B4-BE49-F238E27FC236}">
                <a16:creationId xmlns:a16="http://schemas.microsoft.com/office/drawing/2014/main" id="{C05B9913-F8AA-D466-0E0B-BF842FD75167}"/>
              </a:ext>
            </a:extLst>
          </p:cNvPr>
          <p:cNvGrpSpPr/>
          <p:nvPr/>
        </p:nvGrpSpPr>
        <p:grpSpPr>
          <a:xfrm>
            <a:off x="9616696" y="2276872"/>
            <a:ext cx="770384" cy="770384"/>
            <a:chOff x="465427" y="1124744"/>
            <a:chExt cx="914400" cy="914400"/>
          </a:xfrm>
          <a:solidFill>
            <a:schemeClr val="accent6"/>
          </a:solidFill>
        </p:grpSpPr>
        <p:pic>
          <p:nvPicPr>
            <p:cNvPr id="65" name="Graphic 64" descr="Medicine with solid fill">
              <a:extLst>
                <a:ext uri="{FF2B5EF4-FFF2-40B4-BE49-F238E27FC236}">
                  <a16:creationId xmlns:a16="http://schemas.microsoft.com/office/drawing/2014/main" id="{F07DA637-900D-BB8C-3724-B14F615D6E5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5427" y="1124744"/>
              <a:ext cx="914400" cy="914400"/>
            </a:xfrm>
            <a:prstGeom prst="rect">
              <a:avLst/>
            </a:prstGeom>
          </p:spPr>
        </p:pic>
        <p:pic>
          <p:nvPicPr>
            <p:cNvPr id="66" name="Graphic 65" descr="Add with solid fill">
              <a:extLst>
                <a:ext uri="{FF2B5EF4-FFF2-40B4-BE49-F238E27FC236}">
                  <a16:creationId xmlns:a16="http://schemas.microsoft.com/office/drawing/2014/main" id="{AEC7F3B1-EB9C-74E2-9960-C9828B5E6F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0252" y="1526059"/>
              <a:ext cx="120451" cy="120451"/>
            </a:xfrm>
            <a:prstGeom prst="rect">
              <a:avLst/>
            </a:prstGeom>
          </p:spPr>
        </p:pic>
      </p:grpSp>
      <p:grpSp>
        <p:nvGrpSpPr>
          <p:cNvPr id="76" name="Group 75">
            <a:extLst>
              <a:ext uri="{FF2B5EF4-FFF2-40B4-BE49-F238E27FC236}">
                <a16:creationId xmlns:a16="http://schemas.microsoft.com/office/drawing/2014/main" id="{54169C22-CB63-AD67-10BA-09FC2389A23C}"/>
              </a:ext>
            </a:extLst>
          </p:cNvPr>
          <p:cNvGrpSpPr/>
          <p:nvPr/>
        </p:nvGrpSpPr>
        <p:grpSpPr>
          <a:xfrm>
            <a:off x="2853073" y="2348880"/>
            <a:ext cx="365174" cy="598041"/>
            <a:chOff x="191344" y="2492896"/>
            <a:chExt cx="365174" cy="598041"/>
          </a:xfrm>
          <a:solidFill>
            <a:schemeClr val="tx2">
              <a:lumMod val="75000"/>
            </a:schemeClr>
          </a:solidFill>
        </p:grpSpPr>
        <p:sp>
          <p:nvSpPr>
            <p:cNvPr id="71" name="Round Same-side Corner of Rectangle 70">
              <a:extLst>
                <a:ext uri="{FF2B5EF4-FFF2-40B4-BE49-F238E27FC236}">
                  <a16:creationId xmlns:a16="http://schemas.microsoft.com/office/drawing/2014/main" id="{7A98C86D-299F-6451-C326-B5C361397C4F}"/>
                </a:ext>
              </a:extLst>
            </p:cNvPr>
            <p:cNvSpPr/>
            <p:nvPr/>
          </p:nvSpPr>
          <p:spPr>
            <a:xfrm>
              <a:off x="231478" y="2492896"/>
              <a:ext cx="284906" cy="78854"/>
            </a:xfrm>
            <a:prstGeom prst="round2Same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B924AE36-8A6F-F4E3-5CC3-620303C4D4B2}"/>
                </a:ext>
              </a:extLst>
            </p:cNvPr>
            <p:cNvSpPr/>
            <p:nvPr/>
          </p:nvSpPr>
          <p:spPr>
            <a:xfrm>
              <a:off x="191344" y="2636912"/>
              <a:ext cx="365174" cy="454025"/>
            </a:xfrm>
            <a:prstGeom prst="roundRect">
              <a:avLst>
                <a:gd name="adj" fmla="val 884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E3F43F98-F004-9945-FE92-818966D1BE76}"/>
                </a:ext>
              </a:extLst>
            </p:cNvPr>
            <p:cNvSpPr/>
            <p:nvPr/>
          </p:nvSpPr>
          <p:spPr>
            <a:xfrm>
              <a:off x="265919" y="2564904"/>
              <a:ext cx="216024" cy="720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5" name="Round Same-side Corner of Rectangle 74">
              <a:extLst>
                <a:ext uri="{FF2B5EF4-FFF2-40B4-BE49-F238E27FC236}">
                  <a16:creationId xmlns:a16="http://schemas.microsoft.com/office/drawing/2014/main" id="{7BDA8F05-5C41-0DFD-4471-3C9DC1695F32}"/>
                </a:ext>
              </a:extLst>
            </p:cNvPr>
            <p:cNvSpPr/>
            <p:nvPr/>
          </p:nvSpPr>
          <p:spPr>
            <a:xfrm>
              <a:off x="231478" y="2780928"/>
              <a:ext cx="284906" cy="133722"/>
            </a:xfrm>
            <a:prstGeom prst="round2Same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77" name="Group 76">
            <a:extLst>
              <a:ext uri="{FF2B5EF4-FFF2-40B4-BE49-F238E27FC236}">
                <a16:creationId xmlns:a16="http://schemas.microsoft.com/office/drawing/2014/main" id="{10B55DE7-62CD-0882-508D-017EAB5FDE46}"/>
              </a:ext>
            </a:extLst>
          </p:cNvPr>
          <p:cNvGrpSpPr/>
          <p:nvPr/>
        </p:nvGrpSpPr>
        <p:grpSpPr>
          <a:xfrm>
            <a:off x="6321829" y="2348880"/>
            <a:ext cx="365174" cy="598041"/>
            <a:chOff x="191344" y="2492896"/>
            <a:chExt cx="365174" cy="598041"/>
          </a:xfrm>
          <a:solidFill>
            <a:schemeClr val="tx2">
              <a:lumMod val="75000"/>
            </a:schemeClr>
          </a:solidFill>
        </p:grpSpPr>
        <p:sp>
          <p:nvSpPr>
            <p:cNvPr id="78" name="Round Same-side Corner of Rectangle 77">
              <a:extLst>
                <a:ext uri="{FF2B5EF4-FFF2-40B4-BE49-F238E27FC236}">
                  <a16:creationId xmlns:a16="http://schemas.microsoft.com/office/drawing/2014/main" id="{AE6CB701-4BE0-675F-8207-BB2DFA5A9036}"/>
                </a:ext>
              </a:extLst>
            </p:cNvPr>
            <p:cNvSpPr/>
            <p:nvPr/>
          </p:nvSpPr>
          <p:spPr>
            <a:xfrm>
              <a:off x="231478" y="2492896"/>
              <a:ext cx="284906" cy="78854"/>
            </a:xfrm>
            <a:prstGeom prst="round2Same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9" name="Rounded Rectangle 78">
              <a:extLst>
                <a:ext uri="{FF2B5EF4-FFF2-40B4-BE49-F238E27FC236}">
                  <a16:creationId xmlns:a16="http://schemas.microsoft.com/office/drawing/2014/main" id="{34586876-3645-11F3-A572-475600CEFFC0}"/>
                </a:ext>
              </a:extLst>
            </p:cNvPr>
            <p:cNvSpPr/>
            <p:nvPr/>
          </p:nvSpPr>
          <p:spPr>
            <a:xfrm>
              <a:off x="191344" y="2636912"/>
              <a:ext cx="365174" cy="454025"/>
            </a:xfrm>
            <a:prstGeom prst="roundRect">
              <a:avLst>
                <a:gd name="adj" fmla="val 884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6FA5B2FC-2531-B371-D251-E1D7F9E4E91D}"/>
                </a:ext>
              </a:extLst>
            </p:cNvPr>
            <p:cNvSpPr/>
            <p:nvPr/>
          </p:nvSpPr>
          <p:spPr>
            <a:xfrm>
              <a:off x="265919" y="2564904"/>
              <a:ext cx="216024" cy="720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1" name="Round Same-side Corner of Rectangle 80">
              <a:extLst>
                <a:ext uri="{FF2B5EF4-FFF2-40B4-BE49-F238E27FC236}">
                  <a16:creationId xmlns:a16="http://schemas.microsoft.com/office/drawing/2014/main" id="{F95F0891-3E5D-212C-A625-C7DE320BE415}"/>
                </a:ext>
              </a:extLst>
            </p:cNvPr>
            <p:cNvSpPr/>
            <p:nvPr/>
          </p:nvSpPr>
          <p:spPr>
            <a:xfrm>
              <a:off x="231478" y="2780928"/>
              <a:ext cx="284906" cy="133722"/>
            </a:xfrm>
            <a:prstGeom prst="round2Same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82" name="Group 81">
            <a:extLst>
              <a:ext uri="{FF2B5EF4-FFF2-40B4-BE49-F238E27FC236}">
                <a16:creationId xmlns:a16="http://schemas.microsoft.com/office/drawing/2014/main" id="{00168030-C768-D573-D4FE-67D6CB50ED90}"/>
              </a:ext>
            </a:extLst>
          </p:cNvPr>
          <p:cNvGrpSpPr/>
          <p:nvPr/>
        </p:nvGrpSpPr>
        <p:grpSpPr>
          <a:xfrm>
            <a:off x="7478081" y="2348880"/>
            <a:ext cx="365174" cy="598041"/>
            <a:chOff x="191344" y="2492896"/>
            <a:chExt cx="365174" cy="598041"/>
          </a:xfrm>
          <a:solidFill>
            <a:schemeClr val="accent5">
              <a:lumMod val="50000"/>
            </a:schemeClr>
          </a:solidFill>
        </p:grpSpPr>
        <p:sp>
          <p:nvSpPr>
            <p:cNvPr id="83" name="Round Same-side Corner of Rectangle 82">
              <a:extLst>
                <a:ext uri="{FF2B5EF4-FFF2-40B4-BE49-F238E27FC236}">
                  <a16:creationId xmlns:a16="http://schemas.microsoft.com/office/drawing/2014/main" id="{2E390DE7-9C6E-B677-1C66-5F4F83E54F32}"/>
                </a:ext>
              </a:extLst>
            </p:cNvPr>
            <p:cNvSpPr/>
            <p:nvPr/>
          </p:nvSpPr>
          <p:spPr>
            <a:xfrm>
              <a:off x="231478" y="2492896"/>
              <a:ext cx="284906" cy="78854"/>
            </a:xfrm>
            <a:prstGeom prst="round2Same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4" name="Rounded Rectangle 83">
              <a:extLst>
                <a:ext uri="{FF2B5EF4-FFF2-40B4-BE49-F238E27FC236}">
                  <a16:creationId xmlns:a16="http://schemas.microsoft.com/office/drawing/2014/main" id="{D9DEDF03-997A-69F5-912F-D29745CDD8F8}"/>
                </a:ext>
              </a:extLst>
            </p:cNvPr>
            <p:cNvSpPr/>
            <p:nvPr/>
          </p:nvSpPr>
          <p:spPr>
            <a:xfrm>
              <a:off x="191344" y="2636912"/>
              <a:ext cx="365174" cy="454025"/>
            </a:xfrm>
            <a:prstGeom prst="roundRect">
              <a:avLst>
                <a:gd name="adj" fmla="val 884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F2CA9A11-9EE7-39EC-7655-1CCD219A3D72}"/>
                </a:ext>
              </a:extLst>
            </p:cNvPr>
            <p:cNvSpPr/>
            <p:nvPr/>
          </p:nvSpPr>
          <p:spPr>
            <a:xfrm>
              <a:off x="265919" y="2564904"/>
              <a:ext cx="216024" cy="720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6" name="Round Same-side Corner of Rectangle 85">
              <a:extLst>
                <a:ext uri="{FF2B5EF4-FFF2-40B4-BE49-F238E27FC236}">
                  <a16:creationId xmlns:a16="http://schemas.microsoft.com/office/drawing/2014/main" id="{A156C4A2-7785-310E-A08A-9312F8733E8E}"/>
                </a:ext>
              </a:extLst>
            </p:cNvPr>
            <p:cNvSpPr/>
            <p:nvPr/>
          </p:nvSpPr>
          <p:spPr>
            <a:xfrm>
              <a:off x="231478" y="2780928"/>
              <a:ext cx="284906" cy="133722"/>
            </a:xfrm>
            <a:prstGeom prst="round2Same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87" name="Group 86">
            <a:extLst>
              <a:ext uri="{FF2B5EF4-FFF2-40B4-BE49-F238E27FC236}">
                <a16:creationId xmlns:a16="http://schemas.microsoft.com/office/drawing/2014/main" id="{95F5F783-D378-C1BD-328F-8E04F0FA110D}"/>
              </a:ext>
            </a:extLst>
          </p:cNvPr>
          <p:cNvGrpSpPr/>
          <p:nvPr/>
        </p:nvGrpSpPr>
        <p:grpSpPr>
          <a:xfrm>
            <a:off x="8530119" y="2348880"/>
            <a:ext cx="246890" cy="404329"/>
            <a:chOff x="191344" y="2492896"/>
            <a:chExt cx="365174" cy="598041"/>
          </a:xfrm>
          <a:solidFill>
            <a:srgbClr val="00B0F0"/>
          </a:solidFill>
        </p:grpSpPr>
        <p:sp>
          <p:nvSpPr>
            <p:cNvPr id="88" name="Round Same-side Corner of Rectangle 87">
              <a:extLst>
                <a:ext uri="{FF2B5EF4-FFF2-40B4-BE49-F238E27FC236}">
                  <a16:creationId xmlns:a16="http://schemas.microsoft.com/office/drawing/2014/main" id="{F72E86F0-303F-A373-B3BB-5C3C2FCDC2F3}"/>
                </a:ext>
              </a:extLst>
            </p:cNvPr>
            <p:cNvSpPr/>
            <p:nvPr/>
          </p:nvSpPr>
          <p:spPr>
            <a:xfrm>
              <a:off x="231478" y="2492896"/>
              <a:ext cx="284906" cy="78854"/>
            </a:xfrm>
            <a:prstGeom prst="round2Same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9" name="Rounded Rectangle 88">
              <a:extLst>
                <a:ext uri="{FF2B5EF4-FFF2-40B4-BE49-F238E27FC236}">
                  <a16:creationId xmlns:a16="http://schemas.microsoft.com/office/drawing/2014/main" id="{972F4AEB-0AAD-EA77-38BE-F5A49BF91E59}"/>
                </a:ext>
              </a:extLst>
            </p:cNvPr>
            <p:cNvSpPr/>
            <p:nvPr/>
          </p:nvSpPr>
          <p:spPr>
            <a:xfrm>
              <a:off x="191344" y="2636912"/>
              <a:ext cx="365174" cy="454025"/>
            </a:xfrm>
            <a:prstGeom prst="roundRect">
              <a:avLst>
                <a:gd name="adj" fmla="val 884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0" name="Rectangle 89">
              <a:extLst>
                <a:ext uri="{FF2B5EF4-FFF2-40B4-BE49-F238E27FC236}">
                  <a16:creationId xmlns:a16="http://schemas.microsoft.com/office/drawing/2014/main" id="{757FF2FF-A3D3-72F0-38EB-3D9B5E2F9733}"/>
                </a:ext>
              </a:extLst>
            </p:cNvPr>
            <p:cNvSpPr/>
            <p:nvPr/>
          </p:nvSpPr>
          <p:spPr>
            <a:xfrm>
              <a:off x="265919" y="2564904"/>
              <a:ext cx="216024" cy="720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1" name="Round Same-side Corner of Rectangle 90">
              <a:extLst>
                <a:ext uri="{FF2B5EF4-FFF2-40B4-BE49-F238E27FC236}">
                  <a16:creationId xmlns:a16="http://schemas.microsoft.com/office/drawing/2014/main" id="{05C02BAD-C386-2999-05A6-34A53EF045CE}"/>
                </a:ext>
              </a:extLst>
            </p:cNvPr>
            <p:cNvSpPr/>
            <p:nvPr/>
          </p:nvSpPr>
          <p:spPr>
            <a:xfrm>
              <a:off x="231478" y="2742708"/>
              <a:ext cx="284906" cy="207703"/>
            </a:xfrm>
            <a:prstGeom prst="round2Same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97" name="TextBox 96">
            <a:extLst>
              <a:ext uri="{FF2B5EF4-FFF2-40B4-BE49-F238E27FC236}">
                <a16:creationId xmlns:a16="http://schemas.microsoft.com/office/drawing/2014/main" id="{6699AA46-BC55-0589-0D34-757BB318FF5B}"/>
              </a:ext>
            </a:extLst>
          </p:cNvPr>
          <p:cNvSpPr txBox="1"/>
          <p:nvPr/>
        </p:nvSpPr>
        <p:spPr>
          <a:xfrm>
            <a:off x="8472264" y="2469600"/>
            <a:ext cx="362600" cy="246221"/>
          </a:xfrm>
          <a:prstGeom prst="rect">
            <a:avLst/>
          </a:prstGeom>
          <a:noFill/>
        </p:spPr>
        <p:txBody>
          <a:bodyPr wrap="none" rtlCol="0">
            <a:spAutoFit/>
          </a:bodyPr>
          <a:lstStyle/>
          <a:p>
            <a:r>
              <a:rPr lang="en-GB" sz="1000" dirty="0">
                <a:latin typeface="Arial" panose="020B0604020202020204" pitchFamily="34" charset="0"/>
                <a:ea typeface="Aileron" charset="0"/>
                <a:cs typeface="Arial" panose="020B0604020202020204" pitchFamily="34" charset="0"/>
              </a:rPr>
              <a:t>RX</a:t>
            </a:r>
          </a:p>
        </p:txBody>
      </p:sp>
      <p:grpSp>
        <p:nvGrpSpPr>
          <p:cNvPr id="98" name="Group 97">
            <a:extLst>
              <a:ext uri="{FF2B5EF4-FFF2-40B4-BE49-F238E27FC236}">
                <a16:creationId xmlns:a16="http://schemas.microsoft.com/office/drawing/2014/main" id="{76853126-6ADB-9D53-F34E-B27E1054BC0F}"/>
              </a:ext>
            </a:extLst>
          </p:cNvPr>
          <p:cNvGrpSpPr/>
          <p:nvPr/>
        </p:nvGrpSpPr>
        <p:grpSpPr>
          <a:xfrm>
            <a:off x="8844444" y="2542555"/>
            <a:ext cx="246890" cy="404329"/>
            <a:chOff x="191344" y="2492896"/>
            <a:chExt cx="365174" cy="598041"/>
          </a:xfrm>
          <a:solidFill>
            <a:srgbClr val="FFC000"/>
          </a:solidFill>
        </p:grpSpPr>
        <p:sp>
          <p:nvSpPr>
            <p:cNvPr id="99" name="Round Same-side Corner of Rectangle 98">
              <a:extLst>
                <a:ext uri="{FF2B5EF4-FFF2-40B4-BE49-F238E27FC236}">
                  <a16:creationId xmlns:a16="http://schemas.microsoft.com/office/drawing/2014/main" id="{FBE3B44F-4003-E24E-7E27-8C753E0283A1}"/>
                </a:ext>
              </a:extLst>
            </p:cNvPr>
            <p:cNvSpPr/>
            <p:nvPr/>
          </p:nvSpPr>
          <p:spPr>
            <a:xfrm>
              <a:off x="231478" y="2492896"/>
              <a:ext cx="284906" cy="78854"/>
            </a:xfrm>
            <a:prstGeom prst="round2Same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0" name="Rounded Rectangle 99">
              <a:extLst>
                <a:ext uri="{FF2B5EF4-FFF2-40B4-BE49-F238E27FC236}">
                  <a16:creationId xmlns:a16="http://schemas.microsoft.com/office/drawing/2014/main" id="{02017F20-B271-1053-B4AA-DE1108662CA3}"/>
                </a:ext>
              </a:extLst>
            </p:cNvPr>
            <p:cNvSpPr/>
            <p:nvPr/>
          </p:nvSpPr>
          <p:spPr>
            <a:xfrm>
              <a:off x="191344" y="2636912"/>
              <a:ext cx="365174" cy="454025"/>
            </a:xfrm>
            <a:prstGeom prst="roundRect">
              <a:avLst>
                <a:gd name="adj" fmla="val 8842"/>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1" name="Rectangle 100">
              <a:extLst>
                <a:ext uri="{FF2B5EF4-FFF2-40B4-BE49-F238E27FC236}">
                  <a16:creationId xmlns:a16="http://schemas.microsoft.com/office/drawing/2014/main" id="{163ECDD3-67A9-E9E1-92E6-A2172AFE24BF}"/>
                </a:ext>
              </a:extLst>
            </p:cNvPr>
            <p:cNvSpPr/>
            <p:nvPr/>
          </p:nvSpPr>
          <p:spPr>
            <a:xfrm>
              <a:off x="265919" y="2564904"/>
              <a:ext cx="216024" cy="720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2" name="Round Same-side Corner of Rectangle 101">
              <a:extLst>
                <a:ext uri="{FF2B5EF4-FFF2-40B4-BE49-F238E27FC236}">
                  <a16:creationId xmlns:a16="http://schemas.microsoft.com/office/drawing/2014/main" id="{A67EB300-EAB9-72B5-3711-829AC74904E0}"/>
                </a:ext>
              </a:extLst>
            </p:cNvPr>
            <p:cNvSpPr/>
            <p:nvPr/>
          </p:nvSpPr>
          <p:spPr>
            <a:xfrm>
              <a:off x="231478" y="2742708"/>
              <a:ext cx="284906" cy="207703"/>
            </a:xfrm>
            <a:prstGeom prst="round2Same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10" name="TextBox 109">
            <a:extLst>
              <a:ext uri="{FF2B5EF4-FFF2-40B4-BE49-F238E27FC236}">
                <a16:creationId xmlns:a16="http://schemas.microsoft.com/office/drawing/2014/main" id="{02D80972-0868-78D8-39B0-BE97D3550446}"/>
              </a:ext>
            </a:extLst>
          </p:cNvPr>
          <p:cNvSpPr txBox="1"/>
          <p:nvPr/>
        </p:nvSpPr>
        <p:spPr>
          <a:xfrm>
            <a:off x="8786589" y="2660402"/>
            <a:ext cx="362600" cy="246221"/>
          </a:xfrm>
          <a:prstGeom prst="rect">
            <a:avLst/>
          </a:prstGeom>
          <a:noFill/>
        </p:spPr>
        <p:txBody>
          <a:bodyPr wrap="none" rtlCol="0">
            <a:spAutoFit/>
          </a:bodyPr>
          <a:lstStyle/>
          <a:p>
            <a:r>
              <a:rPr lang="en-GB" sz="1000" dirty="0">
                <a:latin typeface="Arial" panose="020B0604020202020204" pitchFamily="34" charset="0"/>
                <a:ea typeface="Aileron" charset="0"/>
                <a:cs typeface="Arial" panose="020B0604020202020204" pitchFamily="34" charset="0"/>
              </a:rPr>
              <a:t>RX</a:t>
            </a:r>
          </a:p>
        </p:txBody>
      </p:sp>
    </p:spTree>
    <p:extLst>
      <p:ext uri="{BB962C8B-B14F-4D97-AF65-F5344CB8AC3E}">
        <p14:creationId xmlns:p14="http://schemas.microsoft.com/office/powerpoint/2010/main" val="33138249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F59AEC7C-3450-35B8-29B4-4DFB2DF4916F}"/>
              </a:ext>
            </a:extLst>
          </p:cNvPr>
          <p:cNvSpPr>
            <a:spLocks noGrp="1"/>
          </p:cNvSpPr>
          <p:nvPr>
            <p:ph type="title"/>
          </p:nvPr>
        </p:nvSpPr>
        <p:spPr/>
        <p:txBody>
          <a:bodyPr/>
          <a:lstStyle/>
          <a:p>
            <a:r>
              <a:rPr lang="en-GB" sz="2800" dirty="0"/>
              <a:t>Efficacy and Safety of T-</a:t>
            </a:r>
            <a:r>
              <a:rPr lang="en-GB" sz="2800" dirty="0" err="1"/>
              <a:t>DX</a:t>
            </a:r>
            <a:r>
              <a:rPr lang="en-GB" sz="2800" cap="none" dirty="0" err="1"/>
              <a:t>d</a:t>
            </a:r>
            <a:r>
              <a:rPr lang="en-GB" sz="2800" dirty="0"/>
              <a:t> in HER2-Expressing Solid Tumours</a:t>
            </a:r>
            <a:endParaRPr lang="en-GB" dirty="0"/>
          </a:p>
        </p:txBody>
      </p:sp>
      <p:sp>
        <p:nvSpPr>
          <p:cNvPr id="28" name="Content Placeholder 27">
            <a:extLst>
              <a:ext uri="{FF2B5EF4-FFF2-40B4-BE49-F238E27FC236}">
                <a16:creationId xmlns:a16="http://schemas.microsoft.com/office/drawing/2014/main" id="{E71533EF-3F37-118F-0A46-3A68A830009E}"/>
              </a:ext>
            </a:extLst>
          </p:cNvPr>
          <p:cNvSpPr>
            <a:spLocks noGrp="1"/>
          </p:cNvSpPr>
          <p:nvPr>
            <p:ph sz="quarter" idx="15"/>
          </p:nvPr>
        </p:nvSpPr>
        <p:spPr/>
        <p:txBody>
          <a:bodyPr/>
          <a:lstStyle/>
          <a:p>
            <a:pPr>
              <a:lnSpc>
                <a:spcPct val="90000"/>
              </a:lnSpc>
            </a:pPr>
            <a:r>
              <a:rPr lang="en-GB" sz="1100" dirty="0">
                <a:solidFill>
                  <a:schemeClr val="tx2"/>
                </a:solidFill>
              </a:rPr>
              <a:t>BTC, biliary tract cancer; DOR, duration of response; HER2, human epidermal growth factor receptor 2; IHC, immunohistochemistry; ORR, objective response rate; RECIST, Response Evaluation Criteria in Solid Tumours; T-</a:t>
            </a:r>
            <a:r>
              <a:rPr lang="en-GB" sz="1100" dirty="0" err="1">
                <a:solidFill>
                  <a:schemeClr val="tx2"/>
                </a:solidFill>
              </a:rPr>
              <a:t>DXd</a:t>
            </a:r>
            <a:r>
              <a:rPr lang="en-GB" sz="1100" dirty="0">
                <a:solidFill>
                  <a:schemeClr val="tx2"/>
                </a:solidFill>
              </a:rPr>
              <a:t>, trastuzumab </a:t>
            </a:r>
            <a:r>
              <a:rPr lang="en-GB" sz="1100" dirty="0" err="1">
                <a:solidFill>
                  <a:schemeClr val="tx2"/>
                </a:solidFill>
              </a:rPr>
              <a:t>deruxtecan</a:t>
            </a:r>
            <a:endParaRPr lang="en-GB" sz="1100" dirty="0">
              <a:solidFill>
                <a:schemeClr val="tx2"/>
              </a:solidFill>
            </a:endParaRPr>
          </a:p>
          <a:p>
            <a:pPr>
              <a:lnSpc>
                <a:spcPct val="90000"/>
              </a:lnSpc>
            </a:pPr>
            <a:r>
              <a:rPr lang="en-GB" sz="1100" dirty="0" err="1">
                <a:solidFill>
                  <a:schemeClr val="tx2"/>
                </a:solidFill>
              </a:rPr>
              <a:t>Meric</a:t>
            </a:r>
            <a:r>
              <a:rPr lang="en-GB" sz="1100" dirty="0">
                <a:solidFill>
                  <a:schemeClr val="tx2"/>
                </a:solidFill>
              </a:rPr>
              <a:t>-Bernstam F, et al. J Clin Oncol. 2023;42:47-58</a:t>
            </a:r>
          </a:p>
          <a:p>
            <a:endParaRPr lang="en-GB" sz="1100" dirty="0">
              <a:solidFill>
                <a:schemeClr val="tx2"/>
              </a:solidFill>
            </a:endParaRPr>
          </a:p>
        </p:txBody>
      </p:sp>
      <p:sp>
        <p:nvSpPr>
          <p:cNvPr id="4" name="Slide Number Placeholder 3">
            <a:extLst>
              <a:ext uri="{FF2B5EF4-FFF2-40B4-BE49-F238E27FC236}">
                <a16:creationId xmlns:a16="http://schemas.microsoft.com/office/drawing/2014/main" id="{B1C799B6-F5FC-8F91-312E-39151D116399}"/>
              </a:ext>
            </a:extLst>
          </p:cNvPr>
          <p:cNvSpPr>
            <a:spLocks noGrp="1"/>
          </p:cNvSpPr>
          <p:nvPr>
            <p:ph type="sldNum" sz="quarter" idx="4"/>
          </p:nvPr>
        </p:nvSpPr>
        <p:spPr/>
        <p:txBody>
          <a:bodyPr/>
          <a:lstStyle/>
          <a:p>
            <a:fld id="{FCE43C0F-8A7B-3A4B-9DB5-B3472E36E833}" type="slidenum">
              <a:rPr lang="en-GB" smtClean="0"/>
              <a:pPr/>
              <a:t>22</a:t>
            </a:fld>
            <a:endParaRPr lang="en-GB" dirty="0"/>
          </a:p>
        </p:txBody>
      </p:sp>
      <p:pic>
        <p:nvPicPr>
          <p:cNvPr id="19" name="Picture 18">
            <a:extLst>
              <a:ext uri="{FF2B5EF4-FFF2-40B4-BE49-F238E27FC236}">
                <a16:creationId xmlns:a16="http://schemas.microsoft.com/office/drawing/2014/main" id="{383C3DB8-B7AA-81E5-733B-3E1525F4A5B1}"/>
              </a:ext>
            </a:extLst>
          </p:cNvPr>
          <p:cNvPicPr>
            <a:picLocks noChangeAspect="1"/>
          </p:cNvPicPr>
          <p:nvPr/>
        </p:nvPicPr>
        <p:blipFill>
          <a:blip r:embed="rId2"/>
          <a:srcRect t="3931" b="2156"/>
          <a:stretch/>
        </p:blipFill>
        <p:spPr>
          <a:xfrm>
            <a:off x="5498803" y="3308129"/>
            <a:ext cx="3461912" cy="2711206"/>
          </a:xfrm>
          <a:prstGeom prst="rect">
            <a:avLst/>
          </a:prstGeom>
        </p:spPr>
      </p:pic>
      <p:pic>
        <p:nvPicPr>
          <p:cNvPr id="17" name="Picture 16">
            <a:extLst>
              <a:ext uri="{FF2B5EF4-FFF2-40B4-BE49-F238E27FC236}">
                <a16:creationId xmlns:a16="http://schemas.microsoft.com/office/drawing/2014/main" id="{D9A57FC6-7F4D-6FCB-BEE0-09F1C960BFBE}"/>
              </a:ext>
            </a:extLst>
          </p:cNvPr>
          <p:cNvPicPr>
            <a:picLocks noChangeAspect="1"/>
          </p:cNvPicPr>
          <p:nvPr/>
        </p:nvPicPr>
        <p:blipFill>
          <a:blip r:embed="rId3"/>
          <a:stretch>
            <a:fillRect/>
          </a:stretch>
        </p:blipFill>
        <p:spPr>
          <a:xfrm>
            <a:off x="154191" y="1546757"/>
            <a:ext cx="5543506" cy="2190411"/>
          </a:xfrm>
          <a:prstGeom prst="rect">
            <a:avLst/>
          </a:prstGeom>
        </p:spPr>
      </p:pic>
      <p:pic>
        <p:nvPicPr>
          <p:cNvPr id="21" name="Picture 20">
            <a:extLst>
              <a:ext uri="{FF2B5EF4-FFF2-40B4-BE49-F238E27FC236}">
                <a16:creationId xmlns:a16="http://schemas.microsoft.com/office/drawing/2014/main" id="{62658A54-26A9-F597-50A8-64710336DCA0}"/>
              </a:ext>
            </a:extLst>
          </p:cNvPr>
          <p:cNvPicPr>
            <a:picLocks noChangeAspect="1"/>
          </p:cNvPicPr>
          <p:nvPr/>
        </p:nvPicPr>
        <p:blipFill>
          <a:blip r:embed="rId4"/>
          <a:stretch>
            <a:fillRect/>
          </a:stretch>
        </p:blipFill>
        <p:spPr>
          <a:xfrm>
            <a:off x="8832304" y="1655946"/>
            <a:ext cx="2985665" cy="2808015"/>
          </a:xfrm>
          <a:prstGeom prst="rect">
            <a:avLst/>
          </a:prstGeom>
        </p:spPr>
      </p:pic>
      <p:sp>
        <p:nvSpPr>
          <p:cNvPr id="22" name="TextBox 21">
            <a:extLst>
              <a:ext uri="{FF2B5EF4-FFF2-40B4-BE49-F238E27FC236}">
                <a16:creationId xmlns:a16="http://schemas.microsoft.com/office/drawing/2014/main" id="{8AC8128A-A5A1-4FD4-54F0-389EA7619E44}"/>
              </a:ext>
            </a:extLst>
          </p:cNvPr>
          <p:cNvSpPr txBox="1"/>
          <p:nvPr/>
        </p:nvSpPr>
        <p:spPr>
          <a:xfrm>
            <a:off x="695400" y="1168743"/>
            <a:ext cx="4680520" cy="584775"/>
          </a:xfrm>
          <a:prstGeom prst="rect">
            <a:avLst/>
          </a:prstGeom>
          <a:noFill/>
        </p:spPr>
        <p:txBody>
          <a:bodyPr wrap="square" rtlCol="0">
            <a:spAutoFit/>
          </a:bodyPr>
          <a:lstStyle/>
          <a:p>
            <a:r>
              <a:rPr lang="en-GB" sz="1600" b="1" dirty="0">
                <a:solidFill>
                  <a:schemeClr val="accent1"/>
                </a:solidFill>
                <a:latin typeface="Arial" panose="020B0604020202020204" pitchFamily="34" charset="0"/>
                <a:ea typeface="Aileron" charset="0"/>
                <a:cs typeface="Arial" panose="020B0604020202020204" pitchFamily="34" charset="0"/>
              </a:rPr>
              <a:t>ORR across tumour cohorts, according to HER2 status</a:t>
            </a:r>
          </a:p>
        </p:txBody>
      </p:sp>
      <p:sp>
        <p:nvSpPr>
          <p:cNvPr id="23" name="TextBox 22">
            <a:extLst>
              <a:ext uri="{FF2B5EF4-FFF2-40B4-BE49-F238E27FC236}">
                <a16:creationId xmlns:a16="http://schemas.microsoft.com/office/drawing/2014/main" id="{F7E18F97-0AF2-B220-7BCF-ADCF46A4C74D}"/>
              </a:ext>
            </a:extLst>
          </p:cNvPr>
          <p:cNvSpPr txBox="1"/>
          <p:nvPr/>
        </p:nvSpPr>
        <p:spPr>
          <a:xfrm>
            <a:off x="501603" y="3644200"/>
            <a:ext cx="4508932" cy="553998"/>
          </a:xfrm>
          <a:prstGeom prst="rect">
            <a:avLst/>
          </a:prstGeom>
          <a:noFill/>
        </p:spPr>
        <p:txBody>
          <a:bodyPr wrap="square">
            <a:spAutoFit/>
          </a:bodyPr>
          <a:lstStyle/>
          <a:p>
            <a:r>
              <a:rPr lang="en-GB" sz="1000" baseline="30000" dirty="0">
                <a:latin typeface="Arial" panose="020B0604020202020204" pitchFamily="34" charset="0"/>
                <a:cs typeface="Arial" panose="020B0604020202020204" pitchFamily="34" charset="0"/>
              </a:rPr>
              <a:t>a</a:t>
            </a:r>
            <a:r>
              <a:rPr lang="en-GB" sz="1000" dirty="0">
                <a:latin typeface="Arial" panose="020B0604020202020204" pitchFamily="34" charset="0"/>
                <a:cs typeface="Arial" panose="020B0604020202020204" pitchFamily="34" charset="0"/>
              </a:rPr>
              <a:t> Responses in the other tumours cohort include responses in extramammary Paget disease, oropharyngeal neoplasm, head and neck cancer, and salivary gland cancer </a:t>
            </a:r>
            <a:endParaRPr lang="en-GB" sz="1000" dirty="0"/>
          </a:p>
        </p:txBody>
      </p:sp>
      <p:sp>
        <p:nvSpPr>
          <p:cNvPr id="24" name="TextBox 23">
            <a:extLst>
              <a:ext uri="{FF2B5EF4-FFF2-40B4-BE49-F238E27FC236}">
                <a16:creationId xmlns:a16="http://schemas.microsoft.com/office/drawing/2014/main" id="{00D88BFB-9FC5-5B0B-D989-211BAF52EDC1}"/>
              </a:ext>
            </a:extLst>
          </p:cNvPr>
          <p:cNvSpPr txBox="1"/>
          <p:nvPr/>
        </p:nvSpPr>
        <p:spPr>
          <a:xfrm>
            <a:off x="5875649" y="2775383"/>
            <a:ext cx="2708219" cy="584775"/>
          </a:xfrm>
          <a:prstGeom prst="rect">
            <a:avLst/>
          </a:prstGeom>
          <a:noFill/>
        </p:spPr>
        <p:txBody>
          <a:bodyPr wrap="square" rtlCol="0">
            <a:spAutoFit/>
          </a:bodyPr>
          <a:lstStyle/>
          <a:p>
            <a:r>
              <a:rPr lang="en-GB" sz="1600" b="1" dirty="0">
                <a:solidFill>
                  <a:schemeClr val="accent1"/>
                </a:solidFill>
                <a:latin typeface="Arial" panose="020B0604020202020204" pitchFamily="34" charset="0"/>
                <a:ea typeface="Aileron" charset="0"/>
                <a:cs typeface="Arial" panose="020B0604020202020204" pitchFamily="34" charset="0"/>
              </a:rPr>
              <a:t>Maximum change in tumour size</a:t>
            </a:r>
          </a:p>
        </p:txBody>
      </p:sp>
      <p:sp>
        <p:nvSpPr>
          <p:cNvPr id="25" name="TextBox 24">
            <a:extLst>
              <a:ext uri="{FF2B5EF4-FFF2-40B4-BE49-F238E27FC236}">
                <a16:creationId xmlns:a16="http://schemas.microsoft.com/office/drawing/2014/main" id="{4BF882BE-9DA8-F3DA-4D38-999E8283A3ED}"/>
              </a:ext>
            </a:extLst>
          </p:cNvPr>
          <p:cNvSpPr txBox="1"/>
          <p:nvPr/>
        </p:nvSpPr>
        <p:spPr>
          <a:xfrm>
            <a:off x="9023819" y="1143382"/>
            <a:ext cx="2750096" cy="584775"/>
          </a:xfrm>
          <a:prstGeom prst="rect">
            <a:avLst/>
          </a:prstGeom>
          <a:noFill/>
        </p:spPr>
        <p:txBody>
          <a:bodyPr wrap="square" rtlCol="0">
            <a:spAutoFit/>
          </a:bodyPr>
          <a:lstStyle/>
          <a:p>
            <a:r>
              <a:rPr lang="en-GB" sz="1600" b="1" dirty="0">
                <a:solidFill>
                  <a:schemeClr val="accent1"/>
                </a:solidFill>
                <a:latin typeface="Arial" panose="020B0604020202020204" pitchFamily="34" charset="0"/>
                <a:ea typeface="Aileron" charset="0"/>
                <a:cs typeface="Arial" panose="020B0604020202020204" pitchFamily="34" charset="0"/>
              </a:rPr>
              <a:t>DOR in patients with objective response</a:t>
            </a:r>
          </a:p>
        </p:txBody>
      </p:sp>
      <p:sp>
        <p:nvSpPr>
          <p:cNvPr id="29" name="Rectangle 28">
            <a:extLst>
              <a:ext uri="{FF2B5EF4-FFF2-40B4-BE49-F238E27FC236}">
                <a16:creationId xmlns:a16="http://schemas.microsoft.com/office/drawing/2014/main" id="{629F099A-77A1-5A8D-C957-7CF532B7DF95}"/>
              </a:ext>
            </a:extLst>
          </p:cNvPr>
          <p:cNvSpPr/>
          <p:nvPr/>
        </p:nvSpPr>
        <p:spPr>
          <a:xfrm>
            <a:off x="1273397" y="4525272"/>
            <a:ext cx="2736304" cy="1152128"/>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Led to approval of T-DXd for HER2-expressing solid tumours</a:t>
            </a:r>
          </a:p>
        </p:txBody>
      </p:sp>
    </p:spTree>
    <p:extLst>
      <p:ext uri="{BB962C8B-B14F-4D97-AF65-F5344CB8AC3E}">
        <p14:creationId xmlns:p14="http://schemas.microsoft.com/office/powerpoint/2010/main" val="26469557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D8ECD1-CFCF-45EA-9C63-DD8B5CF780E2}"/>
              </a:ext>
            </a:extLst>
          </p:cNvPr>
          <p:cNvSpPr>
            <a:spLocks noGrp="1"/>
          </p:cNvSpPr>
          <p:nvPr>
            <p:ph type="body" idx="1"/>
          </p:nvPr>
        </p:nvSpPr>
        <p:spPr>
          <a:xfrm>
            <a:off x="609600" y="1214362"/>
            <a:ext cx="10972800" cy="702470"/>
          </a:xfrm>
        </p:spPr>
        <p:txBody>
          <a:bodyPr>
            <a:normAutofit/>
          </a:bodyPr>
          <a:lstStyle/>
          <a:p>
            <a:r>
              <a:rPr lang="en-GB" dirty="0"/>
              <a:t>Maximum change in target lesion size in patients with TRK fusion cancer (N=92) </a:t>
            </a:r>
          </a:p>
        </p:txBody>
      </p:sp>
      <p:sp>
        <p:nvSpPr>
          <p:cNvPr id="10" name="Title 9">
            <a:extLst>
              <a:ext uri="{FF2B5EF4-FFF2-40B4-BE49-F238E27FC236}">
                <a16:creationId xmlns:a16="http://schemas.microsoft.com/office/drawing/2014/main" id="{9D44A299-EB58-B0E8-25DA-BF54F569DA07}"/>
              </a:ext>
            </a:extLst>
          </p:cNvPr>
          <p:cNvSpPr>
            <a:spLocks noGrp="1"/>
          </p:cNvSpPr>
          <p:nvPr>
            <p:ph type="title"/>
          </p:nvPr>
        </p:nvSpPr>
        <p:spPr>
          <a:xfrm>
            <a:off x="619201" y="259200"/>
            <a:ext cx="10963199" cy="864000"/>
          </a:xfrm>
        </p:spPr>
        <p:txBody>
          <a:bodyPr/>
          <a:lstStyle/>
          <a:p>
            <a:r>
              <a:rPr lang="en-GB" dirty="0"/>
              <a:t>Efficacy and safety of larotrectinib as first-line treatment for patients with TRK fusion cancer</a:t>
            </a:r>
          </a:p>
        </p:txBody>
      </p:sp>
      <p:sp>
        <p:nvSpPr>
          <p:cNvPr id="12" name="Content Placeholder 11">
            <a:extLst>
              <a:ext uri="{FF2B5EF4-FFF2-40B4-BE49-F238E27FC236}">
                <a16:creationId xmlns:a16="http://schemas.microsoft.com/office/drawing/2014/main" id="{A849E8CE-EE89-E961-F645-8F9D57EDB815}"/>
              </a:ext>
            </a:extLst>
          </p:cNvPr>
          <p:cNvSpPr>
            <a:spLocks noGrp="1"/>
          </p:cNvSpPr>
          <p:nvPr>
            <p:ph sz="quarter" idx="15"/>
          </p:nvPr>
        </p:nvSpPr>
        <p:spPr>
          <a:xfrm>
            <a:off x="620712" y="6356350"/>
            <a:ext cx="10587855" cy="365125"/>
          </a:xfrm>
        </p:spPr>
        <p:txBody>
          <a:bodyPr anchor="b" anchorCtr="0"/>
          <a:lstStyle/>
          <a:p>
            <a:r>
              <a:rPr lang="en-GB" sz="1200" dirty="0">
                <a:solidFill>
                  <a:schemeClr val="tx2"/>
                </a:solidFill>
                <a:latin typeface="Arial" panose="020B0604020202020204" pitchFamily="34" charset="0"/>
                <a:cs typeface="Arial" panose="020B0604020202020204" pitchFamily="34" charset="0"/>
              </a:rPr>
              <a:t>Not including one patient who was not eligible for IRC assessment. </a:t>
            </a:r>
            <a:r>
              <a:rPr lang="en-GB" sz="1200" baseline="30000" dirty="0">
                <a:solidFill>
                  <a:schemeClr val="tx2"/>
                </a:solidFill>
                <a:latin typeface="Arial" panose="020B0604020202020204" pitchFamily="34" charset="0"/>
                <a:cs typeface="Arial" panose="020B0604020202020204" pitchFamily="34" charset="0"/>
              </a:rPr>
              <a:t>a </a:t>
            </a:r>
            <a:r>
              <a:rPr lang="en-GB" sz="1200" dirty="0">
                <a:solidFill>
                  <a:schemeClr val="tx2"/>
                </a:solidFill>
                <a:latin typeface="Arial" panose="020B0604020202020204" pitchFamily="34" charset="0"/>
                <a:cs typeface="Arial" panose="020B0604020202020204" pitchFamily="34" charset="0"/>
              </a:rPr>
              <a:t>The three patients with thyroid cancer that did not experience tumour shrinkage had anaplastic thyroid cancer. </a:t>
            </a:r>
            <a:r>
              <a:rPr lang="en-GB" sz="1200" baseline="30000" dirty="0">
                <a:solidFill>
                  <a:schemeClr val="tx2"/>
                </a:solidFill>
                <a:latin typeface="Arial" panose="020B0604020202020204" pitchFamily="34" charset="0"/>
                <a:cs typeface="Arial" panose="020B0604020202020204" pitchFamily="34" charset="0"/>
              </a:rPr>
              <a:t>b </a:t>
            </a:r>
            <a:r>
              <a:rPr lang="en-GB" sz="1200" dirty="0">
                <a:solidFill>
                  <a:schemeClr val="tx2"/>
                </a:solidFill>
                <a:latin typeface="Arial" panose="020B0604020202020204" pitchFamily="34" charset="0"/>
                <a:cs typeface="Arial" panose="020B0604020202020204" pitchFamily="34" charset="0"/>
              </a:rPr>
              <a:t>Other includes two congenital mesoblastic nephroma and one each of bone sarcoma, cervix, cholangiocarcinoma, external auditory canal and lung</a:t>
            </a:r>
          </a:p>
          <a:p>
            <a:r>
              <a:rPr lang="en-GB" dirty="0">
                <a:solidFill>
                  <a:schemeClr val="tx2"/>
                </a:solidFill>
              </a:rPr>
              <a:t>CI, confidence interval; IFS, infantile fibrosarcoma; IRC, independent review committee; ORR, overall response rate; TRK, tropomyosin receptor kinase</a:t>
            </a:r>
          </a:p>
          <a:p>
            <a:r>
              <a:rPr lang="en-GB" dirty="0">
                <a:solidFill>
                  <a:schemeClr val="tx2"/>
                </a:solidFill>
              </a:rPr>
              <a:t>Hong DS, et al. Ann Oncol. 34 (supplement 2):S469. Presented at ESMO 2023 (Poster 667P)</a:t>
            </a:r>
          </a:p>
        </p:txBody>
      </p:sp>
      <p:sp>
        <p:nvSpPr>
          <p:cNvPr id="3" name="Slide Number Placeholder 2">
            <a:extLst>
              <a:ext uri="{FF2B5EF4-FFF2-40B4-BE49-F238E27FC236}">
                <a16:creationId xmlns:a16="http://schemas.microsoft.com/office/drawing/2014/main" id="{FAB33A51-647E-4137-AB2F-428C21ACE170}"/>
              </a:ext>
            </a:extLst>
          </p:cNvPr>
          <p:cNvSpPr>
            <a:spLocks noGrp="1"/>
          </p:cNvSpPr>
          <p:nvPr>
            <p:ph type="sldNum" sz="quarter" idx="4"/>
          </p:nvPr>
        </p:nvSpPr>
        <p:spPr>
          <a:xfrm>
            <a:off x="10800523" y="6428359"/>
            <a:ext cx="781877" cy="365125"/>
          </a:xfrm>
        </p:spPr>
        <p:txBody>
          <a:bodyPr/>
          <a:lstStyle/>
          <a:p>
            <a:fld id="{99FD09ED-20F4-4633-93D2-BE746F3698FB}" type="slidenum">
              <a:rPr lang="en-GB" smtClean="0"/>
              <a:pPr/>
              <a:t>23</a:t>
            </a:fld>
            <a:endParaRPr lang="en-GB" dirty="0"/>
          </a:p>
        </p:txBody>
      </p:sp>
      <p:pic>
        <p:nvPicPr>
          <p:cNvPr id="15" name="Picture 14" descr="A screenshot of a video game&#10;&#10;Description automatically generated">
            <a:extLst>
              <a:ext uri="{FF2B5EF4-FFF2-40B4-BE49-F238E27FC236}">
                <a16:creationId xmlns:a16="http://schemas.microsoft.com/office/drawing/2014/main" id="{7FE41F4B-54CC-3E3B-AC8D-ADCE966CC76E}"/>
              </a:ext>
            </a:extLst>
          </p:cNvPr>
          <p:cNvPicPr>
            <a:picLocks noChangeAspect="1"/>
          </p:cNvPicPr>
          <p:nvPr/>
        </p:nvPicPr>
        <p:blipFill>
          <a:blip r:embed="rId2"/>
          <a:stretch>
            <a:fillRect/>
          </a:stretch>
        </p:blipFill>
        <p:spPr>
          <a:xfrm>
            <a:off x="2559050" y="1999456"/>
            <a:ext cx="7073900" cy="3733800"/>
          </a:xfrm>
          <a:prstGeom prst="rect">
            <a:avLst/>
          </a:prstGeom>
        </p:spPr>
      </p:pic>
      <p:sp>
        <p:nvSpPr>
          <p:cNvPr id="16" name="TextBox 15">
            <a:extLst>
              <a:ext uri="{FF2B5EF4-FFF2-40B4-BE49-F238E27FC236}">
                <a16:creationId xmlns:a16="http://schemas.microsoft.com/office/drawing/2014/main" id="{A1D37786-67E3-D296-2C43-9963DBE9AFA1}"/>
              </a:ext>
            </a:extLst>
          </p:cNvPr>
          <p:cNvSpPr txBox="1"/>
          <p:nvPr/>
        </p:nvSpPr>
        <p:spPr>
          <a:xfrm>
            <a:off x="3359696" y="3645024"/>
            <a:ext cx="198772" cy="153888"/>
          </a:xfrm>
          <a:prstGeom prst="rect">
            <a:avLst/>
          </a:prstGeom>
          <a:noFill/>
        </p:spPr>
        <p:txBody>
          <a:bodyPr wrap="none" lIns="0" tIns="0" rIns="0" bIns="0" rtlCol="0">
            <a:spAutoFit/>
          </a:bodyPr>
          <a:lstStyle/>
          <a:p>
            <a:r>
              <a:rPr lang="en-GB" sz="1000" b="1" dirty="0">
                <a:latin typeface="Arial" panose="020B0604020202020204" pitchFamily="34" charset="0"/>
                <a:ea typeface="Aileron" charset="0"/>
                <a:cs typeface="Arial" panose="020B0604020202020204" pitchFamily="34" charset="0"/>
              </a:rPr>
              <a:t>IFS</a:t>
            </a:r>
          </a:p>
        </p:txBody>
      </p:sp>
      <p:sp>
        <p:nvSpPr>
          <p:cNvPr id="19" name="TextBox 18">
            <a:extLst>
              <a:ext uri="{FF2B5EF4-FFF2-40B4-BE49-F238E27FC236}">
                <a16:creationId xmlns:a16="http://schemas.microsoft.com/office/drawing/2014/main" id="{F7FAFD49-CF75-B892-B78D-EDE464CF4059}"/>
              </a:ext>
            </a:extLst>
          </p:cNvPr>
          <p:cNvSpPr txBox="1"/>
          <p:nvPr/>
        </p:nvSpPr>
        <p:spPr>
          <a:xfrm>
            <a:off x="4321200" y="3645024"/>
            <a:ext cx="864019"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Salivary gland</a:t>
            </a:r>
          </a:p>
        </p:txBody>
      </p:sp>
      <p:sp>
        <p:nvSpPr>
          <p:cNvPr id="20" name="TextBox 19">
            <a:extLst>
              <a:ext uri="{FF2B5EF4-FFF2-40B4-BE49-F238E27FC236}">
                <a16:creationId xmlns:a16="http://schemas.microsoft.com/office/drawing/2014/main" id="{027DA993-D07B-6492-76CB-3D2882F73E07}"/>
              </a:ext>
            </a:extLst>
          </p:cNvPr>
          <p:cNvSpPr txBox="1"/>
          <p:nvPr/>
        </p:nvSpPr>
        <p:spPr>
          <a:xfrm>
            <a:off x="5849346" y="3645024"/>
            <a:ext cx="1213474"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Soft tissue sarcoma</a:t>
            </a:r>
          </a:p>
        </p:txBody>
      </p:sp>
      <p:sp>
        <p:nvSpPr>
          <p:cNvPr id="21" name="TextBox 20">
            <a:extLst>
              <a:ext uri="{FF2B5EF4-FFF2-40B4-BE49-F238E27FC236}">
                <a16:creationId xmlns:a16="http://schemas.microsoft.com/office/drawing/2014/main" id="{55459ED0-5ED8-0080-A27C-D996376EF786}"/>
              </a:ext>
            </a:extLst>
          </p:cNvPr>
          <p:cNvSpPr txBox="1"/>
          <p:nvPr/>
        </p:nvSpPr>
        <p:spPr>
          <a:xfrm>
            <a:off x="7896200" y="3645024"/>
            <a:ext cx="517770"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Thyroid</a:t>
            </a:r>
            <a:r>
              <a:rPr lang="en-GB" sz="1000" b="1" baseline="30000" dirty="0">
                <a:solidFill>
                  <a:srgbClr val="0000FF"/>
                </a:solidFill>
                <a:latin typeface="Arial" panose="020B0604020202020204" pitchFamily="34" charset="0"/>
                <a:ea typeface="Aileron" charset="0"/>
                <a:cs typeface="Arial" panose="020B0604020202020204" pitchFamily="34" charset="0"/>
              </a:rPr>
              <a:t>a</a:t>
            </a:r>
          </a:p>
        </p:txBody>
      </p:sp>
      <p:sp>
        <p:nvSpPr>
          <p:cNvPr id="22" name="TextBox 21">
            <a:extLst>
              <a:ext uri="{FF2B5EF4-FFF2-40B4-BE49-F238E27FC236}">
                <a16:creationId xmlns:a16="http://schemas.microsoft.com/office/drawing/2014/main" id="{F739F283-D7F2-AFE8-0E7E-8D43578EC54D}"/>
              </a:ext>
            </a:extLst>
          </p:cNvPr>
          <p:cNvSpPr txBox="1"/>
          <p:nvPr/>
        </p:nvSpPr>
        <p:spPr>
          <a:xfrm>
            <a:off x="8986616" y="3645024"/>
            <a:ext cx="394339"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Other</a:t>
            </a:r>
            <a:r>
              <a:rPr lang="en-GB" sz="1000" b="1" baseline="30000" dirty="0">
                <a:solidFill>
                  <a:srgbClr val="0000FF"/>
                </a:solidFill>
                <a:latin typeface="Arial" panose="020B0604020202020204" pitchFamily="34" charset="0"/>
                <a:ea typeface="Aileron" charset="0"/>
                <a:cs typeface="Arial" panose="020B0604020202020204" pitchFamily="34" charset="0"/>
              </a:rPr>
              <a:t>b</a:t>
            </a:r>
          </a:p>
        </p:txBody>
      </p:sp>
      <p:sp>
        <p:nvSpPr>
          <p:cNvPr id="25" name="TextBox 24">
            <a:extLst>
              <a:ext uri="{FF2B5EF4-FFF2-40B4-BE49-F238E27FC236}">
                <a16:creationId xmlns:a16="http://schemas.microsoft.com/office/drawing/2014/main" id="{E8AF3268-350A-1D83-CFB1-CE3B2A01802A}"/>
              </a:ext>
            </a:extLst>
          </p:cNvPr>
          <p:cNvSpPr txBox="1"/>
          <p:nvPr/>
        </p:nvSpPr>
        <p:spPr>
          <a:xfrm>
            <a:off x="7557740" y="2209825"/>
            <a:ext cx="1806585" cy="153888"/>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Pathological complete response</a:t>
            </a:r>
            <a:endParaRPr lang="en-GB" sz="1000" baseline="30000" dirty="0">
              <a:latin typeface="Arial" panose="020B0604020202020204" pitchFamily="34" charset="0"/>
              <a:ea typeface="Aileron" charset="0"/>
              <a:cs typeface="Arial" panose="020B0604020202020204" pitchFamily="34" charset="0"/>
            </a:endParaRPr>
          </a:p>
        </p:txBody>
      </p:sp>
      <p:sp>
        <p:nvSpPr>
          <p:cNvPr id="27" name="TextBox 26">
            <a:extLst>
              <a:ext uri="{FF2B5EF4-FFF2-40B4-BE49-F238E27FC236}">
                <a16:creationId xmlns:a16="http://schemas.microsoft.com/office/drawing/2014/main" id="{3B79CC58-5807-1245-1EC5-B36671707638}"/>
              </a:ext>
            </a:extLst>
          </p:cNvPr>
          <p:cNvSpPr txBox="1"/>
          <p:nvPr/>
        </p:nvSpPr>
        <p:spPr>
          <a:xfrm>
            <a:off x="2301493" y="1926146"/>
            <a:ext cx="21159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endParaRPr lang="en-GB" sz="1000" baseline="30000" dirty="0">
              <a:latin typeface="Arial" panose="020B0604020202020204" pitchFamily="34" charset="0"/>
              <a:ea typeface="Aileron" charset="0"/>
              <a:cs typeface="Arial" panose="020B0604020202020204" pitchFamily="34" charset="0"/>
            </a:endParaRPr>
          </a:p>
        </p:txBody>
      </p:sp>
      <p:sp>
        <p:nvSpPr>
          <p:cNvPr id="28" name="TextBox 27">
            <a:extLst>
              <a:ext uri="{FF2B5EF4-FFF2-40B4-BE49-F238E27FC236}">
                <a16:creationId xmlns:a16="http://schemas.microsoft.com/office/drawing/2014/main" id="{5CB5F2C8-36FC-06BC-EB2A-B323B0AEBDDF}"/>
              </a:ext>
            </a:extLst>
          </p:cNvPr>
          <p:cNvSpPr txBox="1"/>
          <p:nvPr/>
        </p:nvSpPr>
        <p:spPr>
          <a:xfrm>
            <a:off x="2372025" y="210394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endParaRPr lang="en-GB" sz="1000" baseline="30000" dirty="0">
              <a:latin typeface="Arial" panose="020B0604020202020204" pitchFamily="34" charset="0"/>
              <a:ea typeface="Aileron" charset="0"/>
              <a:cs typeface="Arial" panose="020B0604020202020204" pitchFamily="34" charset="0"/>
            </a:endParaRPr>
          </a:p>
        </p:txBody>
      </p:sp>
      <p:sp>
        <p:nvSpPr>
          <p:cNvPr id="29" name="TextBox 28">
            <a:extLst>
              <a:ext uri="{FF2B5EF4-FFF2-40B4-BE49-F238E27FC236}">
                <a16:creationId xmlns:a16="http://schemas.microsoft.com/office/drawing/2014/main" id="{856CBECB-D49B-DDF1-F8FE-7C2F776904AD}"/>
              </a:ext>
            </a:extLst>
          </p:cNvPr>
          <p:cNvSpPr txBox="1"/>
          <p:nvPr/>
        </p:nvSpPr>
        <p:spPr>
          <a:xfrm>
            <a:off x="2372025" y="230079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endParaRPr lang="en-GB" sz="1000" baseline="30000" dirty="0">
              <a:latin typeface="Arial" panose="020B0604020202020204" pitchFamily="34" charset="0"/>
              <a:ea typeface="Aileron" charset="0"/>
              <a:cs typeface="Arial" panose="020B0604020202020204" pitchFamily="34" charset="0"/>
            </a:endParaRPr>
          </a:p>
        </p:txBody>
      </p:sp>
      <p:sp>
        <p:nvSpPr>
          <p:cNvPr id="30" name="TextBox 29">
            <a:extLst>
              <a:ext uri="{FF2B5EF4-FFF2-40B4-BE49-F238E27FC236}">
                <a16:creationId xmlns:a16="http://schemas.microsoft.com/office/drawing/2014/main" id="{5195ED17-A114-953B-A2F6-042FBB2FE4A2}"/>
              </a:ext>
            </a:extLst>
          </p:cNvPr>
          <p:cNvSpPr txBox="1"/>
          <p:nvPr/>
        </p:nvSpPr>
        <p:spPr>
          <a:xfrm>
            <a:off x="2372025" y="247859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endParaRPr lang="en-GB" sz="1000" baseline="30000" dirty="0">
              <a:latin typeface="Arial" panose="020B0604020202020204" pitchFamily="34" charset="0"/>
              <a:ea typeface="Aileron" charset="0"/>
              <a:cs typeface="Arial" panose="020B0604020202020204" pitchFamily="34" charset="0"/>
            </a:endParaRPr>
          </a:p>
        </p:txBody>
      </p:sp>
      <p:sp>
        <p:nvSpPr>
          <p:cNvPr id="31" name="TextBox 30">
            <a:extLst>
              <a:ext uri="{FF2B5EF4-FFF2-40B4-BE49-F238E27FC236}">
                <a16:creationId xmlns:a16="http://schemas.microsoft.com/office/drawing/2014/main" id="{0DD2020F-CC2A-E2EA-F622-CA1F69B6D5F6}"/>
              </a:ext>
            </a:extLst>
          </p:cNvPr>
          <p:cNvSpPr txBox="1"/>
          <p:nvPr/>
        </p:nvSpPr>
        <p:spPr>
          <a:xfrm>
            <a:off x="2372025" y="266592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endParaRPr lang="en-GB" sz="1000" baseline="30000" dirty="0">
              <a:latin typeface="Arial" panose="020B0604020202020204" pitchFamily="34" charset="0"/>
              <a:ea typeface="Aileron" charset="0"/>
              <a:cs typeface="Arial" panose="020B0604020202020204" pitchFamily="34" charset="0"/>
            </a:endParaRPr>
          </a:p>
        </p:txBody>
      </p:sp>
      <p:sp>
        <p:nvSpPr>
          <p:cNvPr id="32" name="TextBox 31">
            <a:extLst>
              <a:ext uri="{FF2B5EF4-FFF2-40B4-BE49-F238E27FC236}">
                <a16:creationId xmlns:a16="http://schemas.microsoft.com/office/drawing/2014/main" id="{36B5F677-0BD2-2745-EFDE-1FC75E1BA587}"/>
              </a:ext>
            </a:extLst>
          </p:cNvPr>
          <p:cNvSpPr txBox="1"/>
          <p:nvPr/>
        </p:nvSpPr>
        <p:spPr>
          <a:xfrm>
            <a:off x="2372025" y="285007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endParaRPr lang="en-GB" sz="1000" baseline="30000" dirty="0">
              <a:latin typeface="Arial" panose="020B0604020202020204" pitchFamily="34" charset="0"/>
              <a:ea typeface="Aileron" charset="0"/>
              <a:cs typeface="Arial" panose="020B0604020202020204" pitchFamily="34" charset="0"/>
            </a:endParaRPr>
          </a:p>
        </p:txBody>
      </p:sp>
      <p:sp>
        <p:nvSpPr>
          <p:cNvPr id="33" name="TextBox 32">
            <a:extLst>
              <a:ext uri="{FF2B5EF4-FFF2-40B4-BE49-F238E27FC236}">
                <a16:creationId xmlns:a16="http://schemas.microsoft.com/office/drawing/2014/main" id="{0693E466-9609-B411-8A38-B6E2951E3A6B}"/>
              </a:ext>
            </a:extLst>
          </p:cNvPr>
          <p:cNvSpPr txBox="1"/>
          <p:nvPr/>
        </p:nvSpPr>
        <p:spPr>
          <a:xfrm>
            <a:off x="2372025" y="303422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endParaRPr lang="en-GB" sz="1000" baseline="30000" dirty="0">
              <a:latin typeface="Arial" panose="020B0604020202020204" pitchFamily="34" charset="0"/>
              <a:ea typeface="Aileron" charset="0"/>
              <a:cs typeface="Arial" panose="020B0604020202020204" pitchFamily="34" charset="0"/>
            </a:endParaRPr>
          </a:p>
        </p:txBody>
      </p:sp>
      <p:sp>
        <p:nvSpPr>
          <p:cNvPr id="34" name="TextBox 33">
            <a:extLst>
              <a:ext uri="{FF2B5EF4-FFF2-40B4-BE49-F238E27FC236}">
                <a16:creationId xmlns:a16="http://schemas.microsoft.com/office/drawing/2014/main" id="{98138D4F-46D3-F059-63AD-3A5A60A94B8E}"/>
              </a:ext>
            </a:extLst>
          </p:cNvPr>
          <p:cNvSpPr txBox="1"/>
          <p:nvPr/>
        </p:nvSpPr>
        <p:spPr>
          <a:xfrm>
            <a:off x="2372025" y="321837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endParaRPr lang="en-GB" sz="1000" baseline="30000" dirty="0">
              <a:latin typeface="Arial" panose="020B0604020202020204" pitchFamily="34" charset="0"/>
              <a:ea typeface="Aileron" charset="0"/>
              <a:cs typeface="Arial" panose="020B0604020202020204" pitchFamily="34" charset="0"/>
            </a:endParaRPr>
          </a:p>
        </p:txBody>
      </p:sp>
      <p:sp>
        <p:nvSpPr>
          <p:cNvPr id="35" name="TextBox 34">
            <a:extLst>
              <a:ext uri="{FF2B5EF4-FFF2-40B4-BE49-F238E27FC236}">
                <a16:creationId xmlns:a16="http://schemas.microsoft.com/office/drawing/2014/main" id="{03726B7D-1505-81FD-BAF6-667C54306996}"/>
              </a:ext>
            </a:extLst>
          </p:cNvPr>
          <p:cNvSpPr txBox="1"/>
          <p:nvPr/>
        </p:nvSpPr>
        <p:spPr>
          <a:xfrm>
            <a:off x="2372025" y="3402521"/>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endParaRPr lang="en-GB" sz="1000" baseline="30000" dirty="0">
              <a:latin typeface="Arial" panose="020B0604020202020204" pitchFamily="34" charset="0"/>
              <a:ea typeface="Aileron" charset="0"/>
              <a:cs typeface="Arial" panose="020B0604020202020204" pitchFamily="34" charset="0"/>
            </a:endParaRPr>
          </a:p>
        </p:txBody>
      </p:sp>
      <p:sp>
        <p:nvSpPr>
          <p:cNvPr id="36" name="TextBox 35">
            <a:extLst>
              <a:ext uri="{FF2B5EF4-FFF2-40B4-BE49-F238E27FC236}">
                <a16:creationId xmlns:a16="http://schemas.microsoft.com/office/drawing/2014/main" id="{B87D0C4A-1359-4B3D-7577-98C60182394B}"/>
              </a:ext>
            </a:extLst>
          </p:cNvPr>
          <p:cNvSpPr txBox="1"/>
          <p:nvPr/>
        </p:nvSpPr>
        <p:spPr>
          <a:xfrm>
            <a:off x="2372025" y="3583496"/>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endParaRPr lang="en-GB" sz="1000" baseline="30000" dirty="0">
              <a:latin typeface="Arial" panose="020B0604020202020204" pitchFamily="34" charset="0"/>
              <a:ea typeface="Aileron" charset="0"/>
              <a:cs typeface="Arial" panose="020B0604020202020204" pitchFamily="34" charset="0"/>
            </a:endParaRPr>
          </a:p>
        </p:txBody>
      </p:sp>
      <p:sp>
        <p:nvSpPr>
          <p:cNvPr id="37" name="TextBox 36">
            <a:extLst>
              <a:ext uri="{FF2B5EF4-FFF2-40B4-BE49-F238E27FC236}">
                <a16:creationId xmlns:a16="http://schemas.microsoft.com/office/drawing/2014/main" id="{2C987C83-6F79-3D4D-950C-C2AF52F1EFA7}"/>
              </a:ext>
            </a:extLst>
          </p:cNvPr>
          <p:cNvSpPr txBox="1"/>
          <p:nvPr/>
        </p:nvSpPr>
        <p:spPr>
          <a:xfrm>
            <a:off x="2442557" y="3773996"/>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endParaRPr lang="en-GB" sz="1000" baseline="30000" dirty="0">
              <a:latin typeface="Arial" panose="020B0604020202020204" pitchFamily="34" charset="0"/>
              <a:ea typeface="Aileron" charset="0"/>
              <a:cs typeface="Arial" panose="020B0604020202020204" pitchFamily="34" charset="0"/>
            </a:endParaRPr>
          </a:p>
        </p:txBody>
      </p:sp>
      <p:sp>
        <p:nvSpPr>
          <p:cNvPr id="38" name="TextBox 37">
            <a:extLst>
              <a:ext uri="{FF2B5EF4-FFF2-40B4-BE49-F238E27FC236}">
                <a16:creationId xmlns:a16="http://schemas.microsoft.com/office/drawing/2014/main" id="{64960DFD-0F14-41EA-E396-68BCA82B8181}"/>
              </a:ext>
            </a:extLst>
          </p:cNvPr>
          <p:cNvSpPr txBox="1"/>
          <p:nvPr/>
        </p:nvSpPr>
        <p:spPr>
          <a:xfrm>
            <a:off x="2296683" y="3964496"/>
            <a:ext cx="21640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endParaRPr lang="en-GB" sz="1000" baseline="30000" dirty="0">
              <a:latin typeface="Arial" panose="020B0604020202020204" pitchFamily="34" charset="0"/>
              <a:ea typeface="Aileron" charset="0"/>
              <a:cs typeface="Arial" panose="020B0604020202020204" pitchFamily="34" charset="0"/>
            </a:endParaRPr>
          </a:p>
        </p:txBody>
      </p:sp>
      <p:sp>
        <p:nvSpPr>
          <p:cNvPr id="39" name="TextBox 38">
            <a:extLst>
              <a:ext uri="{FF2B5EF4-FFF2-40B4-BE49-F238E27FC236}">
                <a16:creationId xmlns:a16="http://schemas.microsoft.com/office/drawing/2014/main" id="{CD6C5787-991C-992F-A79E-144CD1CC486A}"/>
              </a:ext>
            </a:extLst>
          </p:cNvPr>
          <p:cNvSpPr txBox="1"/>
          <p:nvPr/>
        </p:nvSpPr>
        <p:spPr>
          <a:xfrm>
            <a:off x="2226151" y="5621846"/>
            <a:ext cx="286938"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endParaRPr lang="en-GB" sz="1000" baseline="30000" dirty="0">
              <a:latin typeface="Arial" panose="020B0604020202020204" pitchFamily="34" charset="0"/>
              <a:ea typeface="Aileron" charset="0"/>
              <a:cs typeface="Arial" panose="020B0604020202020204" pitchFamily="34" charset="0"/>
            </a:endParaRPr>
          </a:p>
        </p:txBody>
      </p:sp>
      <p:sp>
        <p:nvSpPr>
          <p:cNvPr id="40" name="TextBox 39">
            <a:extLst>
              <a:ext uri="{FF2B5EF4-FFF2-40B4-BE49-F238E27FC236}">
                <a16:creationId xmlns:a16="http://schemas.microsoft.com/office/drawing/2014/main" id="{20D24CAE-A3AB-8920-E712-40787E7BBE5C}"/>
              </a:ext>
            </a:extLst>
          </p:cNvPr>
          <p:cNvSpPr txBox="1"/>
          <p:nvPr/>
        </p:nvSpPr>
        <p:spPr>
          <a:xfrm>
            <a:off x="2296683" y="4142296"/>
            <a:ext cx="21640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endParaRPr lang="en-GB" sz="1000" baseline="30000" dirty="0">
              <a:latin typeface="Arial" panose="020B0604020202020204" pitchFamily="34" charset="0"/>
              <a:ea typeface="Aileron" charset="0"/>
              <a:cs typeface="Arial" panose="020B0604020202020204" pitchFamily="34" charset="0"/>
            </a:endParaRPr>
          </a:p>
        </p:txBody>
      </p:sp>
      <p:sp>
        <p:nvSpPr>
          <p:cNvPr id="41" name="TextBox 40">
            <a:extLst>
              <a:ext uri="{FF2B5EF4-FFF2-40B4-BE49-F238E27FC236}">
                <a16:creationId xmlns:a16="http://schemas.microsoft.com/office/drawing/2014/main" id="{8A16CA86-40A2-A063-7B2C-6E63B3242C7C}"/>
              </a:ext>
            </a:extLst>
          </p:cNvPr>
          <p:cNvSpPr txBox="1"/>
          <p:nvPr/>
        </p:nvSpPr>
        <p:spPr>
          <a:xfrm>
            <a:off x="2296683" y="4316921"/>
            <a:ext cx="21640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−30</a:t>
            </a:r>
            <a:endParaRPr lang="en-GB" sz="1000" baseline="30000" dirty="0">
              <a:latin typeface="Arial" panose="020B0604020202020204" pitchFamily="34" charset="0"/>
              <a:ea typeface="Aileron" charset="0"/>
              <a:cs typeface="Arial" panose="020B0604020202020204" pitchFamily="34" charset="0"/>
            </a:endParaRPr>
          </a:p>
        </p:txBody>
      </p:sp>
      <p:sp>
        <p:nvSpPr>
          <p:cNvPr id="42" name="TextBox 41">
            <a:extLst>
              <a:ext uri="{FF2B5EF4-FFF2-40B4-BE49-F238E27FC236}">
                <a16:creationId xmlns:a16="http://schemas.microsoft.com/office/drawing/2014/main" id="{795DD409-3E68-5C50-FBFC-BE8035E5417D}"/>
              </a:ext>
            </a:extLst>
          </p:cNvPr>
          <p:cNvSpPr txBox="1"/>
          <p:nvPr/>
        </p:nvSpPr>
        <p:spPr>
          <a:xfrm>
            <a:off x="2296683" y="4510596"/>
            <a:ext cx="21640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endParaRPr lang="en-GB" sz="1000" baseline="30000" dirty="0">
              <a:latin typeface="Arial" panose="020B0604020202020204" pitchFamily="34" charset="0"/>
              <a:ea typeface="Aileron" charset="0"/>
              <a:cs typeface="Arial" panose="020B0604020202020204" pitchFamily="34" charset="0"/>
            </a:endParaRPr>
          </a:p>
        </p:txBody>
      </p:sp>
      <p:sp>
        <p:nvSpPr>
          <p:cNvPr id="43" name="TextBox 42">
            <a:extLst>
              <a:ext uri="{FF2B5EF4-FFF2-40B4-BE49-F238E27FC236}">
                <a16:creationId xmlns:a16="http://schemas.microsoft.com/office/drawing/2014/main" id="{BACF713C-0F32-C659-76AA-F8196CBFDB4B}"/>
              </a:ext>
            </a:extLst>
          </p:cNvPr>
          <p:cNvSpPr txBox="1"/>
          <p:nvPr/>
        </p:nvSpPr>
        <p:spPr>
          <a:xfrm>
            <a:off x="2296683" y="4688396"/>
            <a:ext cx="21640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−50</a:t>
            </a:r>
            <a:endParaRPr lang="en-GB" sz="1000" baseline="30000" dirty="0">
              <a:latin typeface="Arial" panose="020B0604020202020204" pitchFamily="34" charset="0"/>
              <a:ea typeface="Aileron" charset="0"/>
              <a:cs typeface="Arial" panose="020B0604020202020204" pitchFamily="34" charset="0"/>
            </a:endParaRPr>
          </a:p>
        </p:txBody>
      </p:sp>
      <p:sp>
        <p:nvSpPr>
          <p:cNvPr id="44" name="TextBox 43">
            <a:extLst>
              <a:ext uri="{FF2B5EF4-FFF2-40B4-BE49-F238E27FC236}">
                <a16:creationId xmlns:a16="http://schemas.microsoft.com/office/drawing/2014/main" id="{D808BC54-5A68-5093-98C2-DF507C7C9671}"/>
              </a:ext>
            </a:extLst>
          </p:cNvPr>
          <p:cNvSpPr txBox="1"/>
          <p:nvPr/>
        </p:nvSpPr>
        <p:spPr>
          <a:xfrm>
            <a:off x="2296683" y="4878896"/>
            <a:ext cx="21640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endParaRPr lang="en-GB" sz="1000" baseline="30000" dirty="0">
              <a:latin typeface="Arial" panose="020B0604020202020204" pitchFamily="34" charset="0"/>
              <a:ea typeface="Aileron" charset="0"/>
              <a:cs typeface="Arial" panose="020B0604020202020204" pitchFamily="34" charset="0"/>
            </a:endParaRPr>
          </a:p>
        </p:txBody>
      </p:sp>
      <p:sp>
        <p:nvSpPr>
          <p:cNvPr id="45" name="TextBox 44">
            <a:extLst>
              <a:ext uri="{FF2B5EF4-FFF2-40B4-BE49-F238E27FC236}">
                <a16:creationId xmlns:a16="http://schemas.microsoft.com/office/drawing/2014/main" id="{CD8102F7-AD54-ADD0-25E0-0FBC24659A62}"/>
              </a:ext>
            </a:extLst>
          </p:cNvPr>
          <p:cNvSpPr txBox="1"/>
          <p:nvPr/>
        </p:nvSpPr>
        <p:spPr>
          <a:xfrm>
            <a:off x="2296683" y="5059871"/>
            <a:ext cx="21640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−70</a:t>
            </a:r>
            <a:endParaRPr lang="en-GB" sz="1000" baseline="30000" dirty="0">
              <a:latin typeface="Arial" panose="020B0604020202020204" pitchFamily="34" charset="0"/>
              <a:ea typeface="Aileron" charset="0"/>
              <a:cs typeface="Arial" panose="020B0604020202020204" pitchFamily="34" charset="0"/>
            </a:endParaRPr>
          </a:p>
        </p:txBody>
      </p:sp>
      <p:sp>
        <p:nvSpPr>
          <p:cNvPr id="46" name="TextBox 45">
            <a:extLst>
              <a:ext uri="{FF2B5EF4-FFF2-40B4-BE49-F238E27FC236}">
                <a16:creationId xmlns:a16="http://schemas.microsoft.com/office/drawing/2014/main" id="{2670AF19-18CB-B6B8-C347-5BF316AF9119}"/>
              </a:ext>
            </a:extLst>
          </p:cNvPr>
          <p:cNvSpPr txBox="1"/>
          <p:nvPr/>
        </p:nvSpPr>
        <p:spPr>
          <a:xfrm>
            <a:off x="2296683" y="5237671"/>
            <a:ext cx="21640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endParaRPr lang="en-GB" sz="1000" baseline="30000" dirty="0">
              <a:latin typeface="Arial" panose="020B0604020202020204" pitchFamily="34" charset="0"/>
              <a:ea typeface="Aileron" charset="0"/>
              <a:cs typeface="Arial" panose="020B0604020202020204" pitchFamily="34" charset="0"/>
            </a:endParaRPr>
          </a:p>
        </p:txBody>
      </p:sp>
      <p:sp>
        <p:nvSpPr>
          <p:cNvPr id="47" name="TextBox 46">
            <a:extLst>
              <a:ext uri="{FF2B5EF4-FFF2-40B4-BE49-F238E27FC236}">
                <a16:creationId xmlns:a16="http://schemas.microsoft.com/office/drawing/2014/main" id="{7729268F-B937-0604-301A-14E6704CC97C}"/>
              </a:ext>
            </a:extLst>
          </p:cNvPr>
          <p:cNvSpPr txBox="1"/>
          <p:nvPr/>
        </p:nvSpPr>
        <p:spPr>
          <a:xfrm>
            <a:off x="2296683" y="5431346"/>
            <a:ext cx="216406"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−90</a:t>
            </a:r>
            <a:endParaRPr lang="en-GB" sz="1000" baseline="30000" dirty="0">
              <a:latin typeface="Arial" panose="020B0604020202020204" pitchFamily="34" charset="0"/>
              <a:ea typeface="Aileron" charset="0"/>
              <a:cs typeface="Arial" panose="020B0604020202020204" pitchFamily="34" charset="0"/>
            </a:endParaRPr>
          </a:p>
        </p:txBody>
      </p:sp>
      <p:sp>
        <p:nvSpPr>
          <p:cNvPr id="48" name="TextBox 47">
            <a:extLst>
              <a:ext uri="{FF2B5EF4-FFF2-40B4-BE49-F238E27FC236}">
                <a16:creationId xmlns:a16="http://schemas.microsoft.com/office/drawing/2014/main" id="{DED12647-445D-E8E5-2F55-8556C1CF6A13}"/>
              </a:ext>
            </a:extLst>
          </p:cNvPr>
          <p:cNvSpPr txBox="1"/>
          <p:nvPr/>
        </p:nvSpPr>
        <p:spPr>
          <a:xfrm rot="16200000">
            <a:off x="170146" y="3722841"/>
            <a:ext cx="3539430" cy="215444"/>
          </a:xfrm>
          <a:prstGeom prst="rect">
            <a:avLst/>
          </a:prstGeom>
          <a:noFill/>
        </p:spPr>
        <p:txBody>
          <a:bodyPr wrap="none" lIns="0" tIns="0" rIns="0" bIns="0" rtlCol="0">
            <a:spAutoFit/>
          </a:bodyPr>
          <a:lstStyle/>
          <a:p>
            <a:r>
              <a:rPr lang="en-GB" sz="1400" b="1" dirty="0">
                <a:latin typeface="Arial" panose="020B0604020202020204" pitchFamily="34" charset="0"/>
                <a:ea typeface="Aileron" charset="0"/>
                <a:cs typeface="Arial" panose="020B0604020202020204" pitchFamily="34" charset="0"/>
              </a:rPr>
              <a:t>Maximum change in target lesion size (%)</a:t>
            </a:r>
            <a:endParaRPr lang="en-GB" sz="1400" b="1" baseline="30000" dirty="0">
              <a:latin typeface="Arial" panose="020B0604020202020204" pitchFamily="34" charset="0"/>
              <a:ea typeface="Aileron" charset="0"/>
              <a:cs typeface="Arial" panose="020B0604020202020204" pitchFamily="34" charset="0"/>
            </a:endParaRPr>
          </a:p>
        </p:txBody>
      </p:sp>
      <p:graphicFrame>
        <p:nvGraphicFramePr>
          <p:cNvPr id="49" name="Table 48">
            <a:extLst>
              <a:ext uri="{FF2B5EF4-FFF2-40B4-BE49-F238E27FC236}">
                <a16:creationId xmlns:a16="http://schemas.microsoft.com/office/drawing/2014/main" id="{21190331-D0C1-B8CE-DDFD-A313C4E19286}"/>
              </a:ext>
            </a:extLst>
          </p:cNvPr>
          <p:cNvGraphicFramePr>
            <a:graphicFrameLocks noGrp="1"/>
          </p:cNvGraphicFramePr>
          <p:nvPr>
            <p:extLst>
              <p:ext uri="{D42A27DB-BD31-4B8C-83A1-F6EECF244321}">
                <p14:modId xmlns:p14="http://schemas.microsoft.com/office/powerpoint/2010/main" val="2289267731"/>
              </p:ext>
            </p:extLst>
          </p:nvPr>
        </p:nvGraphicFramePr>
        <p:xfrm>
          <a:off x="2711624" y="1988840"/>
          <a:ext cx="2520280" cy="1600200"/>
        </p:xfrm>
        <a:graphic>
          <a:graphicData uri="http://schemas.openxmlformats.org/drawingml/2006/table">
            <a:tbl>
              <a:tblPr firstRow="1" bandRow="1">
                <a:tableStyleId>{5C22544A-7EE6-4342-B048-85BDC9FD1C3A}</a:tableStyleId>
              </a:tblPr>
              <a:tblGrid>
                <a:gridCol w="1839123">
                  <a:extLst>
                    <a:ext uri="{9D8B030D-6E8A-4147-A177-3AD203B41FA5}">
                      <a16:colId xmlns:a16="http://schemas.microsoft.com/office/drawing/2014/main" val="3781948505"/>
                    </a:ext>
                  </a:extLst>
                </a:gridCol>
                <a:gridCol w="681157">
                  <a:extLst>
                    <a:ext uri="{9D8B030D-6E8A-4147-A177-3AD203B41FA5}">
                      <a16:colId xmlns:a16="http://schemas.microsoft.com/office/drawing/2014/main" val="2530900861"/>
                    </a:ext>
                  </a:extLst>
                </a:gridCol>
              </a:tblGrid>
              <a:tr h="170545">
                <a:tc gridSpan="2">
                  <a:txBody>
                    <a:bodyPr/>
                    <a:lstStyle/>
                    <a:p>
                      <a:r>
                        <a:rPr lang="en-US" sz="900" dirty="0">
                          <a:latin typeface="Arial" panose="020B0604020202020204" pitchFamily="34" charset="0"/>
                          <a:cs typeface="Arial" panose="020B0604020202020204" pitchFamily="34" charset="0"/>
                        </a:rPr>
                        <a:t>Efficacy</a:t>
                      </a:r>
                    </a:p>
                  </a:txBody>
                  <a:tcPr>
                    <a:solidFill>
                      <a:schemeClr val="tx2"/>
                    </a:solidFill>
                  </a:tcPr>
                </a:tc>
                <a:tc hMerge="1">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11440688"/>
                  </a:ext>
                </a:extLst>
              </a:tr>
              <a:tr h="170545">
                <a:tc>
                  <a:txBody>
                    <a:bodyPr/>
                    <a:lstStyle/>
                    <a:p>
                      <a:r>
                        <a:rPr lang="en-US" sz="800" b="1" dirty="0">
                          <a:latin typeface="Arial" panose="020B0604020202020204" pitchFamily="34" charset="0"/>
                          <a:cs typeface="Arial" panose="020B0604020202020204" pitchFamily="34" charset="0"/>
                        </a:rPr>
                        <a:t>IRC-eligible patients, n</a:t>
                      </a:r>
                    </a:p>
                  </a:txBody>
                  <a:tcPr>
                    <a:solidFill>
                      <a:schemeClr val="tx2">
                        <a:lumMod val="20000"/>
                        <a:lumOff val="80000"/>
                      </a:schemeClr>
                    </a:solidFill>
                  </a:tcPr>
                </a:tc>
                <a:tc>
                  <a:txBody>
                    <a:bodyPr/>
                    <a:lstStyle/>
                    <a:p>
                      <a:pPr algn="ctr"/>
                      <a:r>
                        <a:rPr lang="en-US" sz="800" dirty="0">
                          <a:latin typeface="Arial" panose="020B0604020202020204" pitchFamily="34" charset="0"/>
                          <a:cs typeface="Arial" panose="020B0604020202020204" pitchFamily="34" charset="0"/>
                        </a:rPr>
                        <a:t>92</a:t>
                      </a:r>
                    </a:p>
                  </a:txBody>
                  <a:tcPr marL="55440" marR="19440">
                    <a:solidFill>
                      <a:schemeClr val="tx2">
                        <a:lumMod val="20000"/>
                        <a:lumOff val="80000"/>
                      </a:schemeClr>
                    </a:solidFill>
                  </a:tcPr>
                </a:tc>
                <a:extLst>
                  <a:ext uri="{0D108BD9-81ED-4DB2-BD59-A6C34878D82A}">
                    <a16:rowId xmlns:a16="http://schemas.microsoft.com/office/drawing/2014/main" val="2089988503"/>
                  </a:ext>
                </a:extLst>
              </a:tr>
              <a:tr h="170545">
                <a:tc>
                  <a:txBody>
                    <a:bodyPr/>
                    <a:lstStyle/>
                    <a:p>
                      <a:r>
                        <a:rPr lang="en-US" sz="800" b="1" dirty="0">
                          <a:solidFill>
                            <a:schemeClr val="tx1"/>
                          </a:solidFill>
                          <a:latin typeface="Arial" panose="020B0604020202020204" pitchFamily="34" charset="0"/>
                          <a:cs typeface="Arial" panose="020B0604020202020204" pitchFamily="34" charset="0"/>
                        </a:rPr>
                        <a:t>ORR (95% CI), </a:t>
                      </a:r>
                      <a:r>
                        <a:rPr lang="en-US" sz="800" b="1" dirty="0">
                          <a:latin typeface="Arial" panose="020B0604020202020204" pitchFamily="34" charset="0"/>
                          <a:cs typeface="Arial" panose="020B0604020202020204" pitchFamily="34" charset="0"/>
                        </a:rPr>
                        <a:t>%</a:t>
                      </a:r>
                    </a:p>
                  </a:txBody>
                  <a:tcPr>
                    <a:solidFill>
                      <a:schemeClr val="tx2">
                        <a:lumMod val="40000"/>
                        <a:lumOff val="60000"/>
                      </a:schemeClr>
                    </a:solidFill>
                  </a:tcPr>
                </a:tc>
                <a:tc>
                  <a:txBody>
                    <a:bodyPr/>
                    <a:lstStyle/>
                    <a:p>
                      <a:pPr algn="ctr"/>
                      <a:r>
                        <a:rPr lang="en-US" sz="800" dirty="0">
                          <a:latin typeface="Arial" panose="020B0604020202020204" pitchFamily="34" charset="0"/>
                          <a:cs typeface="Arial" panose="020B0604020202020204" pitchFamily="34" charset="0"/>
                        </a:rPr>
                        <a:t>78 (68-86)</a:t>
                      </a:r>
                    </a:p>
                  </a:txBody>
                  <a:tcPr marL="55440" marR="19440">
                    <a:solidFill>
                      <a:schemeClr val="tx2">
                        <a:lumMod val="40000"/>
                        <a:lumOff val="60000"/>
                      </a:schemeClr>
                    </a:solidFill>
                  </a:tcPr>
                </a:tc>
                <a:extLst>
                  <a:ext uri="{0D108BD9-81ED-4DB2-BD59-A6C34878D82A}">
                    <a16:rowId xmlns:a16="http://schemas.microsoft.com/office/drawing/2014/main" val="1747379944"/>
                  </a:ext>
                </a:extLst>
              </a:tr>
              <a:tr h="784508">
                <a:tc>
                  <a:txBody>
                    <a:bodyPr/>
                    <a:lstStyle/>
                    <a:p>
                      <a:r>
                        <a:rPr lang="en-US" sz="800" b="1" dirty="0">
                          <a:latin typeface="Arial" panose="020B0604020202020204" pitchFamily="34" charset="0"/>
                          <a:cs typeface="Arial" panose="020B0604020202020204" pitchFamily="34" charset="0"/>
                        </a:rPr>
                        <a:t>Best overall response, n (%)</a:t>
                      </a:r>
                    </a:p>
                    <a:p>
                      <a:pPr marL="0" indent="90488">
                        <a:tabLst/>
                      </a:pPr>
                      <a:r>
                        <a:rPr lang="en-US" sz="800" dirty="0">
                          <a:latin typeface="Arial" panose="020B0604020202020204" pitchFamily="34" charset="0"/>
                          <a:cs typeface="Arial" panose="020B0604020202020204" pitchFamily="34" charset="0"/>
                        </a:rPr>
                        <a:t>Complete response</a:t>
                      </a:r>
                    </a:p>
                    <a:p>
                      <a:pPr marL="0" indent="90488">
                        <a:tabLst/>
                      </a:pPr>
                      <a:r>
                        <a:rPr lang="en-US" sz="800" dirty="0">
                          <a:latin typeface="Arial" panose="020B0604020202020204" pitchFamily="34" charset="0"/>
                          <a:cs typeface="Arial" panose="020B0604020202020204" pitchFamily="34" charset="0"/>
                        </a:rPr>
                        <a:t>Pathological complete response</a:t>
                      </a:r>
                    </a:p>
                    <a:p>
                      <a:pPr marL="0" indent="90488">
                        <a:tabLst/>
                      </a:pPr>
                      <a:r>
                        <a:rPr lang="en-US" sz="800" dirty="0">
                          <a:latin typeface="Arial" panose="020B0604020202020204" pitchFamily="34" charset="0"/>
                          <a:cs typeface="Arial" panose="020B0604020202020204" pitchFamily="34" charset="0"/>
                        </a:rPr>
                        <a:t>Partial response</a:t>
                      </a:r>
                    </a:p>
                    <a:p>
                      <a:pPr marL="0" indent="90488">
                        <a:tabLst/>
                      </a:pPr>
                      <a:r>
                        <a:rPr lang="en-US" sz="800" dirty="0">
                          <a:latin typeface="Arial" panose="020B0604020202020204" pitchFamily="34" charset="0"/>
                          <a:cs typeface="Arial" panose="020B0604020202020204" pitchFamily="34" charset="0"/>
                        </a:rPr>
                        <a:t>Stable disease</a:t>
                      </a:r>
                    </a:p>
                    <a:p>
                      <a:pPr marL="0" indent="90488">
                        <a:tabLst/>
                      </a:pPr>
                      <a:r>
                        <a:rPr lang="en-US" sz="800" dirty="0">
                          <a:latin typeface="Arial" panose="020B0604020202020204" pitchFamily="34" charset="0"/>
                          <a:cs typeface="Arial" panose="020B0604020202020204" pitchFamily="34" charset="0"/>
                        </a:rPr>
                        <a:t>Progressive disease</a:t>
                      </a:r>
                    </a:p>
                    <a:p>
                      <a:pPr marL="0" indent="90488">
                        <a:tabLst/>
                      </a:pPr>
                      <a:r>
                        <a:rPr lang="en-US" sz="800" dirty="0">
                          <a:latin typeface="Arial" panose="020B0604020202020204" pitchFamily="34" charset="0"/>
                          <a:cs typeface="Arial" panose="020B0604020202020204" pitchFamily="34" charset="0"/>
                        </a:rPr>
                        <a:t>Not evaluable</a:t>
                      </a:r>
                    </a:p>
                  </a:txBody>
                  <a:tcPr>
                    <a:solidFill>
                      <a:schemeClr val="tx2">
                        <a:lumMod val="20000"/>
                        <a:lumOff val="80000"/>
                      </a:schemeClr>
                    </a:solidFill>
                  </a:tcPr>
                </a:tc>
                <a:tc>
                  <a:txBody>
                    <a:bodyPr/>
                    <a:lstStyle/>
                    <a:p>
                      <a:pPr algn="ct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38 (41)</a:t>
                      </a:r>
                    </a:p>
                    <a:p>
                      <a:pPr algn="ctr"/>
                      <a:r>
                        <a:rPr lang="en-US" sz="800" dirty="0">
                          <a:latin typeface="Arial" panose="020B0604020202020204" pitchFamily="34" charset="0"/>
                          <a:cs typeface="Arial" panose="020B0604020202020204" pitchFamily="34" charset="0"/>
                        </a:rPr>
                        <a:t>6 (7)</a:t>
                      </a:r>
                    </a:p>
                    <a:p>
                      <a:pPr algn="ctr"/>
                      <a:r>
                        <a:rPr lang="en-US" sz="800" dirty="0">
                          <a:latin typeface="Arial" panose="020B0604020202020204" pitchFamily="34" charset="0"/>
                          <a:cs typeface="Arial" panose="020B0604020202020204" pitchFamily="34" charset="0"/>
                        </a:rPr>
                        <a:t>28 (30)</a:t>
                      </a:r>
                    </a:p>
                    <a:p>
                      <a:pPr algn="ctr"/>
                      <a:r>
                        <a:rPr lang="en-US" sz="800" dirty="0">
                          <a:latin typeface="Arial" panose="020B0604020202020204" pitchFamily="34" charset="0"/>
                          <a:cs typeface="Arial" panose="020B0604020202020204" pitchFamily="34" charset="0"/>
                        </a:rPr>
                        <a:t>11 (12)</a:t>
                      </a:r>
                    </a:p>
                    <a:p>
                      <a:pPr algn="ctr"/>
                      <a:r>
                        <a:rPr lang="en-US" sz="800" dirty="0">
                          <a:latin typeface="Arial" panose="020B0604020202020204" pitchFamily="34" charset="0"/>
                          <a:cs typeface="Arial" panose="020B0604020202020204" pitchFamily="34" charset="0"/>
                        </a:rPr>
                        <a:t>7 (8)</a:t>
                      </a:r>
                    </a:p>
                    <a:p>
                      <a:pPr algn="ctr"/>
                      <a:r>
                        <a:rPr lang="en-US" sz="800" dirty="0">
                          <a:latin typeface="Arial" panose="020B0604020202020204" pitchFamily="34" charset="0"/>
                          <a:cs typeface="Arial" panose="020B0604020202020204" pitchFamily="34" charset="0"/>
                        </a:rPr>
                        <a:t>2 (2)</a:t>
                      </a:r>
                    </a:p>
                  </a:txBody>
                  <a:tcPr marL="55440" marR="19440">
                    <a:solidFill>
                      <a:schemeClr val="tx2">
                        <a:lumMod val="20000"/>
                        <a:lumOff val="80000"/>
                      </a:schemeClr>
                    </a:solidFill>
                  </a:tcPr>
                </a:tc>
                <a:extLst>
                  <a:ext uri="{0D108BD9-81ED-4DB2-BD59-A6C34878D82A}">
                    <a16:rowId xmlns:a16="http://schemas.microsoft.com/office/drawing/2014/main" val="3550906583"/>
                  </a:ext>
                </a:extLst>
              </a:tr>
            </a:tbl>
          </a:graphicData>
        </a:graphic>
      </p:graphicFrame>
    </p:spTree>
    <p:extLst>
      <p:ext uri="{BB962C8B-B14F-4D97-AF65-F5344CB8AC3E}">
        <p14:creationId xmlns:p14="http://schemas.microsoft.com/office/powerpoint/2010/main" val="3545791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E4843-1D99-1F38-D4FD-7EF691C9EAB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85279B8-C461-2B42-F677-BE9EBABC454B}"/>
              </a:ext>
            </a:extLst>
          </p:cNvPr>
          <p:cNvSpPr>
            <a:spLocks noGrp="1"/>
          </p:cNvSpPr>
          <p:nvPr>
            <p:ph type="body" idx="1"/>
          </p:nvPr>
        </p:nvSpPr>
        <p:spPr/>
        <p:txBody>
          <a:bodyPr>
            <a:normAutofit/>
          </a:bodyPr>
          <a:lstStyle/>
          <a:p>
            <a:r>
              <a:rPr lang="en-GB" dirty="0"/>
              <a:t>DoR, PFS and OS in patients with TRK fusion cancer</a:t>
            </a:r>
          </a:p>
        </p:txBody>
      </p:sp>
      <p:sp>
        <p:nvSpPr>
          <p:cNvPr id="10" name="Title 9">
            <a:extLst>
              <a:ext uri="{FF2B5EF4-FFF2-40B4-BE49-F238E27FC236}">
                <a16:creationId xmlns:a16="http://schemas.microsoft.com/office/drawing/2014/main" id="{404D8C1B-4B54-2517-7AC0-3CE37A369E59}"/>
              </a:ext>
            </a:extLst>
          </p:cNvPr>
          <p:cNvSpPr>
            <a:spLocks noGrp="1"/>
          </p:cNvSpPr>
          <p:nvPr>
            <p:ph type="title"/>
          </p:nvPr>
        </p:nvSpPr>
        <p:spPr/>
        <p:txBody>
          <a:bodyPr/>
          <a:lstStyle/>
          <a:p>
            <a:r>
              <a:rPr lang="en-GB" sz="2800" dirty="0"/>
              <a:t>Efficacy and safety of larotrectinib as first-line treatment for patients with TRK fusion cancer</a:t>
            </a:r>
            <a:endParaRPr lang="en-GB" dirty="0"/>
          </a:p>
        </p:txBody>
      </p:sp>
      <p:sp>
        <p:nvSpPr>
          <p:cNvPr id="12" name="Content Placeholder 11">
            <a:extLst>
              <a:ext uri="{FF2B5EF4-FFF2-40B4-BE49-F238E27FC236}">
                <a16:creationId xmlns:a16="http://schemas.microsoft.com/office/drawing/2014/main" id="{A8ED9745-6908-FCDC-567D-171DBE103834}"/>
              </a:ext>
            </a:extLst>
          </p:cNvPr>
          <p:cNvSpPr>
            <a:spLocks noGrp="1"/>
          </p:cNvSpPr>
          <p:nvPr>
            <p:ph sz="quarter" idx="15"/>
          </p:nvPr>
        </p:nvSpPr>
        <p:spPr/>
        <p:txBody>
          <a:bodyPr/>
          <a:lstStyle/>
          <a:p>
            <a:r>
              <a:rPr lang="en-GB" dirty="0">
                <a:solidFill>
                  <a:schemeClr val="tx2"/>
                </a:solidFill>
              </a:rPr>
              <a:t>CI, confidence interval; DoR, duration of response; NE, not estimable; OS, overall survival; PFS, progression-free survival; TRK, tropomyosin receptor kinase</a:t>
            </a:r>
          </a:p>
          <a:p>
            <a:r>
              <a:rPr lang="en-GB" dirty="0">
                <a:solidFill>
                  <a:schemeClr val="tx2"/>
                </a:solidFill>
              </a:rPr>
              <a:t>Hong DS, et al. Ann Oncol. 34 (supplement 2):S469. Presented at ESMO 2023 (Poster 667P)</a:t>
            </a:r>
          </a:p>
        </p:txBody>
      </p:sp>
      <p:sp>
        <p:nvSpPr>
          <p:cNvPr id="3" name="Slide Number Placeholder 2">
            <a:extLst>
              <a:ext uri="{FF2B5EF4-FFF2-40B4-BE49-F238E27FC236}">
                <a16:creationId xmlns:a16="http://schemas.microsoft.com/office/drawing/2014/main" id="{440C0364-A086-1152-1C40-7DFE145743AD}"/>
              </a:ext>
            </a:extLst>
          </p:cNvPr>
          <p:cNvSpPr>
            <a:spLocks noGrp="1"/>
          </p:cNvSpPr>
          <p:nvPr>
            <p:ph type="sldNum" sz="quarter" idx="4"/>
          </p:nvPr>
        </p:nvSpPr>
        <p:spPr/>
        <p:txBody>
          <a:bodyPr/>
          <a:lstStyle/>
          <a:p>
            <a:fld id="{99FD09ED-20F4-4633-93D2-BE746F3698FB}" type="slidenum">
              <a:rPr lang="en-GB" smtClean="0"/>
              <a:t>24</a:t>
            </a:fld>
            <a:endParaRPr lang="en-GB" dirty="0"/>
          </a:p>
        </p:txBody>
      </p:sp>
      <p:pic>
        <p:nvPicPr>
          <p:cNvPr id="20" name="Picture 19" descr="A graph showing a line&#10;&#10;Description automatically generated with medium confidence">
            <a:extLst>
              <a:ext uri="{FF2B5EF4-FFF2-40B4-BE49-F238E27FC236}">
                <a16:creationId xmlns:a16="http://schemas.microsoft.com/office/drawing/2014/main" id="{6D72416E-C5B9-389E-219D-52FD3297D415}"/>
              </a:ext>
            </a:extLst>
          </p:cNvPr>
          <p:cNvPicPr>
            <a:picLocks noChangeAspect="1"/>
          </p:cNvPicPr>
          <p:nvPr/>
        </p:nvPicPr>
        <p:blipFill>
          <a:blip r:embed="rId2"/>
          <a:stretch>
            <a:fillRect/>
          </a:stretch>
        </p:blipFill>
        <p:spPr>
          <a:xfrm>
            <a:off x="1127448" y="3223158"/>
            <a:ext cx="10585176" cy="1439583"/>
          </a:xfrm>
          <a:prstGeom prst="rect">
            <a:avLst/>
          </a:prstGeom>
          <a:solidFill>
            <a:schemeClr val="bg1"/>
          </a:solidFill>
        </p:spPr>
      </p:pic>
      <p:graphicFrame>
        <p:nvGraphicFramePr>
          <p:cNvPr id="14" name="Table 13">
            <a:extLst>
              <a:ext uri="{FF2B5EF4-FFF2-40B4-BE49-F238E27FC236}">
                <a16:creationId xmlns:a16="http://schemas.microsoft.com/office/drawing/2014/main" id="{53E3BC8D-C8D9-43FE-A5BB-41BD229C4653}"/>
              </a:ext>
            </a:extLst>
          </p:cNvPr>
          <p:cNvGraphicFramePr>
            <a:graphicFrameLocks noGrp="1"/>
          </p:cNvGraphicFramePr>
          <p:nvPr>
            <p:extLst>
              <p:ext uri="{D42A27DB-BD31-4B8C-83A1-F6EECF244321}">
                <p14:modId xmlns:p14="http://schemas.microsoft.com/office/powerpoint/2010/main" val="3335102166"/>
              </p:ext>
            </p:extLst>
          </p:nvPr>
        </p:nvGraphicFramePr>
        <p:xfrm>
          <a:off x="1199456" y="2204864"/>
          <a:ext cx="2952328" cy="853440"/>
        </p:xfrm>
        <a:graphic>
          <a:graphicData uri="http://schemas.openxmlformats.org/drawingml/2006/table">
            <a:tbl>
              <a:tblPr bandRow="1">
                <a:tableStyleId>{5C22544A-7EE6-4342-B048-85BDC9FD1C3A}</a:tableStyleId>
              </a:tblPr>
              <a:tblGrid>
                <a:gridCol w="1940102">
                  <a:extLst>
                    <a:ext uri="{9D8B030D-6E8A-4147-A177-3AD203B41FA5}">
                      <a16:colId xmlns:a16="http://schemas.microsoft.com/office/drawing/2014/main" val="3781948505"/>
                    </a:ext>
                  </a:extLst>
                </a:gridCol>
                <a:gridCol w="1012226">
                  <a:extLst>
                    <a:ext uri="{9D8B030D-6E8A-4147-A177-3AD203B41FA5}">
                      <a16:colId xmlns:a16="http://schemas.microsoft.com/office/drawing/2014/main" val="2530900861"/>
                    </a:ext>
                  </a:extLst>
                </a:gridCol>
              </a:tblGrid>
              <a:tr h="127745">
                <a:tc>
                  <a:txBody>
                    <a:bodyPr/>
                    <a:lstStyle/>
                    <a:p>
                      <a:r>
                        <a:rPr lang="en-US" sz="800" b="1" dirty="0">
                          <a:latin typeface="Arial" panose="020B0604020202020204" pitchFamily="34" charset="0"/>
                          <a:cs typeface="Arial" panose="020B0604020202020204" pitchFamily="34" charset="0"/>
                        </a:rPr>
                        <a:t>Median DoR, </a:t>
                      </a:r>
                      <a:r>
                        <a:rPr lang="en-US" sz="800" b="0" dirty="0">
                          <a:latin typeface="Arial" panose="020B0604020202020204" pitchFamily="34" charset="0"/>
                          <a:cs typeface="Arial" panose="020B0604020202020204" pitchFamily="34" charset="0"/>
                        </a:rPr>
                        <a:t>months (95% CI)</a:t>
                      </a:r>
                    </a:p>
                  </a:txBody>
                  <a:tcPr/>
                </a:tc>
                <a:tc>
                  <a:txBody>
                    <a:bodyPr/>
                    <a:lstStyle/>
                    <a:p>
                      <a:pPr algn="ctr"/>
                      <a:r>
                        <a:rPr lang="en-US" sz="800" dirty="0">
                          <a:latin typeface="Arial" panose="020B0604020202020204" pitchFamily="34" charset="0"/>
                          <a:cs typeface="Arial" panose="020B0604020202020204" pitchFamily="34" charset="0"/>
                        </a:rPr>
                        <a:t>44.5 (29.2-NE)</a:t>
                      </a:r>
                    </a:p>
                  </a:txBody>
                  <a:tcPr marL="55440" marR="19440"/>
                </a:tc>
                <a:extLst>
                  <a:ext uri="{0D108BD9-81ED-4DB2-BD59-A6C34878D82A}">
                    <a16:rowId xmlns:a16="http://schemas.microsoft.com/office/drawing/2014/main" val="2089988503"/>
                  </a:ext>
                </a:extLst>
              </a:tr>
              <a:tr h="127745">
                <a:tc>
                  <a:txBody>
                    <a:bodyPr/>
                    <a:lstStyle/>
                    <a:p>
                      <a:r>
                        <a:rPr lang="en-US" sz="800" b="1" dirty="0">
                          <a:latin typeface="Arial" panose="020B0604020202020204" pitchFamily="34" charset="0"/>
                          <a:cs typeface="Arial" panose="020B0604020202020204" pitchFamily="34" charset="0"/>
                        </a:rPr>
                        <a:t>Median follow-up, </a:t>
                      </a:r>
                      <a:r>
                        <a:rPr lang="en-US" sz="800" b="0" dirty="0">
                          <a:latin typeface="Arial" panose="020B0604020202020204" pitchFamily="34" charset="0"/>
                          <a:cs typeface="Arial" panose="020B0604020202020204" pitchFamily="34" charset="0"/>
                        </a:rPr>
                        <a:t>months</a:t>
                      </a:r>
                    </a:p>
                  </a:txBody>
                  <a:tcPr/>
                </a:tc>
                <a:tc>
                  <a:txBody>
                    <a:bodyPr/>
                    <a:lstStyle/>
                    <a:p>
                      <a:pPr algn="ctr"/>
                      <a:r>
                        <a:rPr lang="en-US" sz="800" dirty="0">
                          <a:latin typeface="Arial" panose="020B0604020202020204" pitchFamily="34" charset="0"/>
                          <a:cs typeface="Arial" panose="020B0604020202020204" pitchFamily="34" charset="0"/>
                        </a:rPr>
                        <a:t>28.6</a:t>
                      </a:r>
                    </a:p>
                  </a:txBody>
                  <a:tcPr marL="55440" marR="19440"/>
                </a:tc>
                <a:extLst>
                  <a:ext uri="{0D108BD9-81ED-4DB2-BD59-A6C34878D82A}">
                    <a16:rowId xmlns:a16="http://schemas.microsoft.com/office/drawing/2014/main" val="1747379944"/>
                  </a:ext>
                </a:extLst>
              </a:tr>
              <a:tr h="155105">
                <a:tc>
                  <a:txBody>
                    <a:bodyPr/>
                    <a:lstStyle/>
                    <a:p>
                      <a:r>
                        <a:rPr lang="en-US" sz="800" b="1" dirty="0">
                          <a:latin typeface="Arial" panose="020B0604020202020204" pitchFamily="34" charset="0"/>
                          <a:cs typeface="Arial" panose="020B0604020202020204" pitchFamily="34" charset="0"/>
                        </a:rPr>
                        <a:t>24-month DoR, </a:t>
                      </a:r>
                      <a:r>
                        <a:rPr lang="en-US" sz="800" b="0" dirty="0">
                          <a:latin typeface="Arial" panose="020B0604020202020204" pitchFamily="34" charset="0"/>
                          <a:cs typeface="Arial" panose="020B0604020202020204" pitchFamily="34" charset="0"/>
                        </a:rPr>
                        <a:t>% (95% CI)</a:t>
                      </a:r>
                    </a:p>
                  </a:txBody>
                  <a:tcPr/>
                </a:tc>
                <a:tc>
                  <a:txBody>
                    <a:bodyPr/>
                    <a:lstStyle/>
                    <a:p>
                      <a:pPr algn="ctr"/>
                      <a:r>
                        <a:rPr lang="en-US" sz="800" dirty="0">
                          <a:latin typeface="Arial" panose="020B0604020202020204" pitchFamily="34" charset="0"/>
                          <a:cs typeface="Arial" panose="020B0604020202020204" pitchFamily="34" charset="0"/>
                        </a:rPr>
                        <a:t>75 (64-87)</a:t>
                      </a:r>
                    </a:p>
                  </a:txBody>
                  <a:tcPr marL="55440" marR="19440"/>
                </a:tc>
                <a:extLst>
                  <a:ext uri="{0D108BD9-81ED-4DB2-BD59-A6C34878D82A}">
                    <a16:rowId xmlns:a16="http://schemas.microsoft.com/office/drawing/2014/main" val="3550906583"/>
                  </a:ext>
                </a:extLst>
              </a:tr>
              <a:tr h="155105">
                <a:tc>
                  <a:txBody>
                    <a:bodyPr/>
                    <a:lstStyle/>
                    <a:p>
                      <a:r>
                        <a:rPr lang="en-US" sz="800" b="1" dirty="0">
                          <a:latin typeface="Arial" panose="020B0604020202020204" pitchFamily="34" charset="0"/>
                          <a:cs typeface="Arial" panose="020B0604020202020204" pitchFamily="34" charset="0"/>
                        </a:rPr>
                        <a:t>48-month DoR, </a:t>
                      </a:r>
                      <a:r>
                        <a:rPr lang="en-US" sz="800" b="0" dirty="0">
                          <a:latin typeface="Arial" panose="020B0604020202020204" pitchFamily="34" charset="0"/>
                          <a:cs typeface="Arial" panose="020B0604020202020204" pitchFamily="34" charset="0"/>
                        </a:rPr>
                        <a:t>% (95% CI)</a:t>
                      </a:r>
                    </a:p>
                  </a:txBody>
                  <a:tcPr/>
                </a:tc>
                <a:tc>
                  <a:txBody>
                    <a:bodyPr/>
                    <a:lstStyle/>
                    <a:p>
                      <a:pPr algn="ctr"/>
                      <a:r>
                        <a:rPr lang="en-US" sz="800" dirty="0">
                          <a:latin typeface="Arial" panose="020B0604020202020204" pitchFamily="34" charset="0"/>
                          <a:cs typeface="Arial" panose="020B0604020202020204" pitchFamily="34" charset="0"/>
                        </a:rPr>
                        <a:t>50 (31-69)</a:t>
                      </a:r>
                    </a:p>
                  </a:txBody>
                  <a:tcPr marL="55440" marR="19440"/>
                </a:tc>
                <a:extLst>
                  <a:ext uri="{0D108BD9-81ED-4DB2-BD59-A6C34878D82A}">
                    <a16:rowId xmlns:a16="http://schemas.microsoft.com/office/drawing/2014/main" val="2231683016"/>
                  </a:ext>
                </a:extLst>
              </a:tr>
            </a:tbl>
          </a:graphicData>
        </a:graphic>
      </p:graphicFrame>
      <p:sp>
        <p:nvSpPr>
          <p:cNvPr id="15" name="TextBox 14">
            <a:extLst>
              <a:ext uri="{FF2B5EF4-FFF2-40B4-BE49-F238E27FC236}">
                <a16:creationId xmlns:a16="http://schemas.microsoft.com/office/drawing/2014/main" id="{14E1FADE-4854-F8D4-5654-D717F352A100}"/>
              </a:ext>
            </a:extLst>
          </p:cNvPr>
          <p:cNvSpPr txBox="1"/>
          <p:nvPr/>
        </p:nvSpPr>
        <p:spPr>
          <a:xfrm>
            <a:off x="656730" y="2204864"/>
            <a:ext cx="368691" cy="215444"/>
          </a:xfrm>
          <a:prstGeom prst="rect">
            <a:avLst/>
          </a:prstGeom>
          <a:noFill/>
        </p:spPr>
        <p:txBody>
          <a:bodyPr wrap="none" lIns="0" tIns="0" rIns="0" bIns="0" rtlCol="0">
            <a:spAutoFit/>
          </a:bodyPr>
          <a:lstStyle/>
          <a:p>
            <a:r>
              <a:rPr lang="en-GB" sz="1400" b="1" dirty="0">
                <a:latin typeface="Arial" panose="020B0604020202020204" pitchFamily="34" charset="0"/>
                <a:ea typeface="Aileron" charset="0"/>
                <a:cs typeface="Arial" panose="020B0604020202020204" pitchFamily="34" charset="0"/>
              </a:rPr>
              <a:t>DoR</a:t>
            </a:r>
            <a:endParaRPr lang="en-GB" sz="1400" b="1" baseline="30000" dirty="0">
              <a:latin typeface="Arial" panose="020B0604020202020204" pitchFamily="34" charset="0"/>
              <a:ea typeface="Aileron" charset="0"/>
              <a:cs typeface="Arial" panose="020B0604020202020204" pitchFamily="34" charset="0"/>
            </a:endParaRPr>
          </a:p>
        </p:txBody>
      </p:sp>
      <p:sp>
        <p:nvSpPr>
          <p:cNvPr id="17" name="TextBox 16">
            <a:extLst>
              <a:ext uri="{FF2B5EF4-FFF2-40B4-BE49-F238E27FC236}">
                <a16:creationId xmlns:a16="http://schemas.microsoft.com/office/drawing/2014/main" id="{C7A2D208-8486-9B24-DE1A-57EBD858C354}"/>
              </a:ext>
            </a:extLst>
          </p:cNvPr>
          <p:cNvSpPr txBox="1"/>
          <p:nvPr/>
        </p:nvSpPr>
        <p:spPr>
          <a:xfrm rot="16200000">
            <a:off x="416767" y="3829794"/>
            <a:ext cx="597921" cy="184666"/>
          </a:xfrm>
          <a:prstGeom prst="rect">
            <a:avLst/>
          </a:prstGeom>
          <a:noFill/>
        </p:spPr>
        <p:txBody>
          <a:bodyPr wrap="none" lIns="0" tIns="0" rIns="0" bIns="0" rtlCol="0">
            <a:spAutoFit/>
          </a:bodyPr>
          <a:lstStyle/>
          <a:p>
            <a:pPr algn="r"/>
            <a:r>
              <a:rPr lang="en-GB" sz="1200" b="1" dirty="0">
                <a:latin typeface="Arial" panose="020B0604020202020204" pitchFamily="34" charset="0"/>
                <a:ea typeface="Aileron" charset="0"/>
                <a:cs typeface="Arial" panose="020B0604020202020204" pitchFamily="34" charset="0"/>
              </a:rPr>
              <a:t>DoR (%)</a:t>
            </a:r>
            <a:endParaRPr lang="en-GB" sz="1200" b="1" baseline="30000" dirty="0">
              <a:latin typeface="Arial" panose="020B0604020202020204" pitchFamily="34" charset="0"/>
              <a:ea typeface="Aileron" charset="0"/>
              <a:cs typeface="Arial" panose="020B0604020202020204" pitchFamily="34" charset="0"/>
            </a:endParaRPr>
          </a:p>
        </p:txBody>
      </p:sp>
      <p:sp>
        <p:nvSpPr>
          <p:cNvPr id="18" name="TextBox 17">
            <a:extLst>
              <a:ext uri="{FF2B5EF4-FFF2-40B4-BE49-F238E27FC236}">
                <a16:creationId xmlns:a16="http://schemas.microsoft.com/office/drawing/2014/main" id="{55F5FD9C-30AF-794F-F1F4-489303BF3399}"/>
              </a:ext>
            </a:extLst>
          </p:cNvPr>
          <p:cNvSpPr txBox="1"/>
          <p:nvPr/>
        </p:nvSpPr>
        <p:spPr>
          <a:xfrm>
            <a:off x="1568378" y="4900518"/>
            <a:ext cx="2223366"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Months from start of response</a:t>
            </a:r>
            <a:endParaRPr lang="en-GB" sz="1200" b="1" baseline="30000" dirty="0">
              <a:latin typeface="Arial" panose="020B0604020202020204" pitchFamily="34" charset="0"/>
              <a:ea typeface="Aileron" charset="0"/>
              <a:cs typeface="Arial" panose="020B0604020202020204" pitchFamily="34" charset="0"/>
            </a:endParaRPr>
          </a:p>
        </p:txBody>
      </p:sp>
      <p:sp>
        <p:nvSpPr>
          <p:cNvPr id="24" name="TextBox 23">
            <a:extLst>
              <a:ext uri="{FF2B5EF4-FFF2-40B4-BE49-F238E27FC236}">
                <a16:creationId xmlns:a16="http://schemas.microsoft.com/office/drawing/2014/main" id="{6ED3F785-FCE6-AE99-2A14-3F34B1624901}"/>
              </a:ext>
            </a:extLst>
          </p:cNvPr>
          <p:cNvSpPr txBox="1"/>
          <p:nvPr/>
        </p:nvSpPr>
        <p:spPr>
          <a:xfrm>
            <a:off x="869132" y="3186162"/>
            <a:ext cx="211596" cy="1523494"/>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100</a:t>
            </a:r>
          </a:p>
          <a:p>
            <a:pPr algn="r">
              <a:lnSpc>
                <a:spcPct val="90000"/>
              </a:lnSpc>
            </a:pPr>
            <a:r>
              <a:rPr lang="en-GB" sz="1000" dirty="0">
                <a:latin typeface="Arial" panose="020B0604020202020204" pitchFamily="34" charset="0"/>
                <a:ea typeface="Aileron" charset="0"/>
                <a:cs typeface="Arial" panose="020B0604020202020204" pitchFamily="34" charset="0"/>
              </a:rPr>
              <a:t>90</a:t>
            </a:r>
          </a:p>
          <a:p>
            <a:pPr algn="r">
              <a:lnSpc>
                <a:spcPct val="90000"/>
              </a:lnSpc>
            </a:pPr>
            <a:r>
              <a:rPr lang="en-GB" sz="1000" dirty="0">
                <a:latin typeface="Arial" panose="020B0604020202020204" pitchFamily="34" charset="0"/>
                <a:ea typeface="Aileron" charset="0"/>
                <a:cs typeface="Arial" panose="020B0604020202020204" pitchFamily="34" charset="0"/>
              </a:rPr>
              <a:t>80</a:t>
            </a:r>
          </a:p>
          <a:p>
            <a:pPr algn="r">
              <a:lnSpc>
                <a:spcPct val="90000"/>
              </a:lnSpc>
            </a:pPr>
            <a:r>
              <a:rPr lang="en-GB" sz="1000" dirty="0">
                <a:latin typeface="Arial" panose="020B0604020202020204" pitchFamily="34" charset="0"/>
                <a:ea typeface="Aileron" charset="0"/>
                <a:cs typeface="Arial" panose="020B0604020202020204" pitchFamily="34" charset="0"/>
              </a:rPr>
              <a:t>70</a:t>
            </a:r>
          </a:p>
          <a:p>
            <a:pPr algn="r">
              <a:lnSpc>
                <a:spcPct val="90000"/>
              </a:lnSpc>
            </a:pPr>
            <a:r>
              <a:rPr lang="en-GB" sz="1000" dirty="0">
                <a:latin typeface="Arial" panose="020B0604020202020204" pitchFamily="34" charset="0"/>
                <a:ea typeface="Aileron" charset="0"/>
                <a:cs typeface="Arial" panose="020B0604020202020204" pitchFamily="34" charset="0"/>
              </a:rPr>
              <a:t>60</a:t>
            </a:r>
          </a:p>
          <a:p>
            <a:pPr algn="r">
              <a:lnSpc>
                <a:spcPct val="90000"/>
              </a:lnSpc>
            </a:pPr>
            <a:r>
              <a:rPr lang="en-GB" sz="1000" dirty="0">
                <a:latin typeface="Arial" panose="020B0604020202020204" pitchFamily="34" charset="0"/>
                <a:ea typeface="Aileron" charset="0"/>
                <a:cs typeface="Arial" panose="020B0604020202020204" pitchFamily="34" charset="0"/>
              </a:rPr>
              <a:t>50</a:t>
            </a:r>
          </a:p>
          <a:p>
            <a:pPr algn="r">
              <a:lnSpc>
                <a:spcPct val="90000"/>
              </a:lnSpc>
            </a:pPr>
            <a:r>
              <a:rPr lang="en-GB" sz="1000" dirty="0">
                <a:latin typeface="Arial" panose="020B0604020202020204" pitchFamily="34" charset="0"/>
                <a:ea typeface="Aileron" charset="0"/>
                <a:cs typeface="Arial" panose="020B0604020202020204" pitchFamily="34" charset="0"/>
              </a:rPr>
              <a:t>40</a:t>
            </a:r>
          </a:p>
          <a:p>
            <a:pPr algn="r">
              <a:lnSpc>
                <a:spcPct val="90000"/>
              </a:lnSpc>
            </a:pPr>
            <a:r>
              <a:rPr lang="en-GB" sz="1000" dirty="0">
                <a:latin typeface="Arial" panose="020B0604020202020204" pitchFamily="34" charset="0"/>
                <a:ea typeface="Aileron" charset="0"/>
                <a:cs typeface="Arial" panose="020B0604020202020204" pitchFamily="34" charset="0"/>
              </a:rPr>
              <a:t>30</a:t>
            </a:r>
          </a:p>
          <a:p>
            <a:pPr algn="r">
              <a:lnSpc>
                <a:spcPct val="90000"/>
              </a:lnSpc>
            </a:pPr>
            <a:r>
              <a:rPr lang="en-GB" sz="1000" dirty="0">
                <a:latin typeface="Arial" panose="020B0604020202020204" pitchFamily="34" charset="0"/>
                <a:ea typeface="Aileron" charset="0"/>
                <a:cs typeface="Arial" panose="020B0604020202020204" pitchFamily="34" charset="0"/>
              </a:rPr>
              <a:t>20</a:t>
            </a:r>
          </a:p>
          <a:p>
            <a:pPr algn="r">
              <a:lnSpc>
                <a:spcPct val="90000"/>
              </a:lnSpc>
            </a:pPr>
            <a:r>
              <a:rPr lang="en-GB" sz="1000" dirty="0">
                <a:latin typeface="Arial" panose="020B0604020202020204" pitchFamily="34" charset="0"/>
                <a:ea typeface="Aileron" charset="0"/>
                <a:cs typeface="Arial" panose="020B0604020202020204" pitchFamily="34" charset="0"/>
              </a:rPr>
              <a:t>10</a:t>
            </a:r>
          </a:p>
          <a:p>
            <a:pPr algn="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25" name="TextBox 24">
            <a:extLst>
              <a:ext uri="{FF2B5EF4-FFF2-40B4-BE49-F238E27FC236}">
                <a16:creationId xmlns:a16="http://schemas.microsoft.com/office/drawing/2014/main" id="{B1E556D6-1781-B885-2D2D-0F50B2BAFBD6}"/>
              </a:ext>
            </a:extLst>
          </p:cNvPr>
          <p:cNvSpPr txBox="1"/>
          <p:nvPr/>
        </p:nvSpPr>
        <p:spPr>
          <a:xfrm>
            <a:off x="1715164"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endParaRPr lang="en-GB" sz="1000" baseline="30000" dirty="0">
              <a:latin typeface="Arial" panose="020B0604020202020204" pitchFamily="34" charset="0"/>
              <a:ea typeface="Aileron" charset="0"/>
              <a:cs typeface="Arial" panose="020B0604020202020204" pitchFamily="34" charset="0"/>
            </a:endParaRPr>
          </a:p>
        </p:txBody>
      </p:sp>
      <p:sp>
        <p:nvSpPr>
          <p:cNvPr id="26" name="TextBox 25">
            <a:extLst>
              <a:ext uri="{FF2B5EF4-FFF2-40B4-BE49-F238E27FC236}">
                <a16:creationId xmlns:a16="http://schemas.microsoft.com/office/drawing/2014/main" id="{0956F139-A05B-AEDC-B704-DE217DCED2D1}"/>
              </a:ext>
            </a:extLst>
          </p:cNvPr>
          <p:cNvSpPr txBox="1"/>
          <p:nvPr/>
        </p:nvSpPr>
        <p:spPr>
          <a:xfrm>
            <a:off x="2308889"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endParaRPr lang="en-GB" sz="1000" baseline="30000" dirty="0">
              <a:latin typeface="Arial" panose="020B0604020202020204" pitchFamily="34" charset="0"/>
              <a:ea typeface="Aileron" charset="0"/>
              <a:cs typeface="Arial" panose="020B0604020202020204" pitchFamily="34" charset="0"/>
            </a:endParaRPr>
          </a:p>
        </p:txBody>
      </p:sp>
      <p:sp>
        <p:nvSpPr>
          <p:cNvPr id="27" name="TextBox 26">
            <a:extLst>
              <a:ext uri="{FF2B5EF4-FFF2-40B4-BE49-F238E27FC236}">
                <a16:creationId xmlns:a16="http://schemas.microsoft.com/office/drawing/2014/main" id="{05805764-BBED-6464-2E50-E6BB9075F7FB}"/>
              </a:ext>
            </a:extLst>
          </p:cNvPr>
          <p:cNvSpPr txBox="1"/>
          <p:nvPr/>
        </p:nvSpPr>
        <p:spPr>
          <a:xfrm>
            <a:off x="2905789"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endParaRPr lang="en-GB" sz="1000" baseline="30000" dirty="0">
              <a:latin typeface="Arial" panose="020B0604020202020204" pitchFamily="34" charset="0"/>
              <a:ea typeface="Aileron" charset="0"/>
              <a:cs typeface="Arial" panose="020B0604020202020204" pitchFamily="34" charset="0"/>
            </a:endParaRPr>
          </a:p>
        </p:txBody>
      </p:sp>
      <p:sp>
        <p:nvSpPr>
          <p:cNvPr id="28" name="TextBox 27">
            <a:extLst>
              <a:ext uri="{FF2B5EF4-FFF2-40B4-BE49-F238E27FC236}">
                <a16:creationId xmlns:a16="http://schemas.microsoft.com/office/drawing/2014/main" id="{DC644BB0-B087-44CE-5742-0282FC6A5561}"/>
              </a:ext>
            </a:extLst>
          </p:cNvPr>
          <p:cNvSpPr txBox="1"/>
          <p:nvPr/>
        </p:nvSpPr>
        <p:spPr>
          <a:xfrm>
            <a:off x="3499514"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48</a:t>
            </a:r>
            <a:endParaRPr lang="en-GB" sz="1000" baseline="30000" dirty="0">
              <a:latin typeface="Arial" panose="020B0604020202020204" pitchFamily="34" charset="0"/>
              <a:ea typeface="Aileron" charset="0"/>
              <a:cs typeface="Arial" panose="020B0604020202020204" pitchFamily="34" charset="0"/>
            </a:endParaRPr>
          </a:p>
        </p:txBody>
      </p:sp>
      <p:sp>
        <p:nvSpPr>
          <p:cNvPr id="30" name="TextBox 29">
            <a:extLst>
              <a:ext uri="{FF2B5EF4-FFF2-40B4-BE49-F238E27FC236}">
                <a16:creationId xmlns:a16="http://schemas.microsoft.com/office/drawing/2014/main" id="{CB222826-AFD8-ED27-95E9-1F56C80768A0}"/>
              </a:ext>
            </a:extLst>
          </p:cNvPr>
          <p:cNvSpPr txBox="1"/>
          <p:nvPr/>
        </p:nvSpPr>
        <p:spPr>
          <a:xfrm>
            <a:off x="1174701" y="468449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endParaRPr lang="en-GB" sz="1000" baseline="30000" dirty="0">
              <a:latin typeface="Arial" panose="020B0604020202020204" pitchFamily="34" charset="0"/>
              <a:ea typeface="Aileron" charset="0"/>
              <a:cs typeface="Arial" panose="020B0604020202020204" pitchFamily="34" charset="0"/>
            </a:endParaRPr>
          </a:p>
        </p:txBody>
      </p:sp>
      <p:sp>
        <p:nvSpPr>
          <p:cNvPr id="31" name="TextBox 30">
            <a:extLst>
              <a:ext uri="{FF2B5EF4-FFF2-40B4-BE49-F238E27FC236}">
                <a16:creationId xmlns:a16="http://schemas.microsoft.com/office/drawing/2014/main" id="{4A6590D0-54A6-E1B5-9BD0-A17E6736C296}"/>
              </a:ext>
            </a:extLst>
          </p:cNvPr>
          <p:cNvSpPr txBox="1"/>
          <p:nvPr/>
        </p:nvSpPr>
        <p:spPr>
          <a:xfrm>
            <a:off x="4071014"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endParaRPr lang="en-GB" sz="1000" baseline="30000" dirty="0">
              <a:latin typeface="Arial" panose="020B0604020202020204" pitchFamily="34" charset="0"/>
              <a:ea typeface="Aileron" charset="0"/>
              <a:cs typeface="Arial" panose="020B0604020202020204" pitchFamily="34" charset="0"/>
            </a:endParaRPr>
          </a:p>
        </p:txBody>
      </p:sp>
      <p:sp>
        <p:nvSpPr>
          <p:cNvPr id="32" name="TextBox 31">
            <a:extLst>
              <a:ext uri="{FF2B5EF4-FFF2-40B4-BE49-F238E27FC236}">
                <a16:creationId xmlns:a16="http://schemas.microsoft.com/office/drawing/2014/main" id="{34501B4D-3CDA-39F8-C51E-F8609E618A05}"/>
              </a:ext>
            </a:extLst>
          </p:cNvPr>
          <p:cNvSpPr txBox="1"/>
          <p:nvPr/>
        </p:nvSpPr>
        <p:spPr>
          <a:xfrm>
            <a:off x="1715164" y="523416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54</a:t>
            </a:r>
            <a:endParaRPr lang="en-GB" sz="1000" baseline="30000" dirty="0">
              <a:latin typeface="Arial" panose="020B0604020202020204" pitchFamily="34" charset="0"/>
              <a:ea typeface="Aileron" charset="0"/>
              <a:cs typeface="Arial" panose="020B0604020202020204" pitchFamily="34" charset="0"/>
            </a:endParaRPr>
          </a:p>
        </p:txBody>
      </p:sp>
      <p:sp>
        <p:nvSpPr>
          <p:cNvPr id="33" name="TextBox 32">
            <a:extLst>
              <a:ext uri="{FF2B5EF4-FFF2-40B4-BE49-F238E27FC236}">
                <a16:creationId xmlns:a16="http://schemas.microsoft.com/office/drawing/2014/main" id="{D775A527-BD2F-C596-AE82-9D3AC9F61EA0}"/>
              </a:ext>
            </a:extLst>
          </p:cNvPr>
          <p:cNvSpPr txBox="1"/>
          <p:nvPr/>
        </p:nvSpPr>
        <p:spPr>
          <a:xfrm>
            <a:off x="2308889" y="523416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32</a:t>
            </a:r>
            <a:endParaRPr lang="en-GB" sz="1000" baseline="30000" dirty="0">
              <a:latin typeface="Arial" panose="020B0604020202020204" pitchFamily="34" charset="0"/>
              <a:ea typeface="Aileron" charset="0"/>
              <a:cs typeface="Arial" panose="020B0604020202020204" pitchFamily="34" charset="0"/>
            </a:endParaRPr>
          </a:p>
        </p:txBody>
      </p:sp>
      <p:sp>
        <p:nvSpPr>
          <p:cNvPr id="34" name="TextBox 33">
            <a:extLst>
              <a:ext uri="{FF2B5EF4-FFF2-40B4-BE49-F238E27FC236}">
                <a16:creationId xmlns:a16="http://schemas.microsoft.com/office/drawing/2014/main" id="{F8A742EB-A5BD-CF71-7EB9-B700B9F91E09}"/>
              </a:ext>
            </a:extLst>
          </p:cNvPr>
          <p:cNvSpPr txBox="1"/>
          <p:nvPr/>
        </p:nvSpPr>
        <p:spPr>
          <a:xfrm>
            <a:off x="2905789" y="523416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endParaRPr lang="en-GB" sz="1000" baseline="30000" dirty="0">
              <a:latin typeface="Arial" panose="020B0604020202020204" pitchFamily="34" charset="0"/>
              <a:ea typeface="Aileron" charset="0"/>
              <a:cs typeface="Arial" panose="020B0604020202020204" pitchFamily="34" charset="0"/>
            </a:endParaRPr>
          </a:p>
        </p:txBody>
      </p:sp>
      <p:sp>
        <p:nvSpPr>
          <p:cNvPr id="35" name="TextBox 34">
            <a:extLst>
              <a:ext uri="{FF2B5EF4-FFF2-40B4-BE49-F238E27FC236}">
                <a16:creationId xmlns:a16="http://schemas.microsoft.com/office/drawing/2014/main" id="{F848DB17-533D-EC2C-F0C3-D1AFD2BB1E1B}"/>
              </a:ext>
            </a:extLst>
          </p:cNvPr>
          <p:cNvSpPr txBox="1"/>
          <p:nvPr/>
        </p:nvSpPr>
        <p:spPr>
          <a:xfrm>
            <a:off x="3534780" y="523416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endParaRPr lang="en-GB" sz="1000" baseline="30000" dirty="0">
              <a:latin typeface="Arial" panose="020B0604020202020204" pitchFamily="34" charset="0"/>
              <a:ea typeface="Aileron" charset="0"/>
              <a:cs typeface="Arial" panose="020B0604020202020204" pitchFamily="34" charset="0"/>
            </a:endParaRPr>
          </a:p>
        </p:txBody>
      </p:sp>
      <p:sp>
        <p:nvSpPr>
          <p:cNvPr id="36" name="TextBox 35">
            <a:extLst>
              <a:ext uri="{FF2B5EF4-FFF2-40B4-BE49-F238E27FC236}">
                <a16:creationId xmlns:a16="http://schemas.microsoft.com/office/drawing/2014/main" id="{D535BFFE-0DC8-C10D-3119-011707390CC9}"/>
              </a:ext>
            </a:extLst>
          </p:cNvPr>
          <p:cNvSpPr txBox="1"/>
          <p:nvPr/>
        </p:nvSpPr>
        <p:spPr>
          <a:xfrm>
            <a:off x="1139435" y="523416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72</a:t>
            </a:r>
            <a:endParaRPr lang="en-GB" sz="1000" baseline="30000" dirty="0">
              <a:latin typeface="Arial" panose="020B0604020202020204" pitchFamily="34" charset="0"/>
              <a:ea typeface="Aileron" charset="0"/>
              <a:cs typeface="Arial" panose="020B0604020202020204" pitchFamily="34" charset="0"/>
            </a:endParaRPr>
          </a:p>
        </p:txBody>
      </p:sp>
      <p:sp>
        <p:nvSpPr>
          <p:cNvPr id="37" name="TextBox 36">
            <a:extLst>
              <a:ext uri="{FF2B5EF4-FFF2-40B4-BE49-F238E27FC236}">
                <a16:creationId xmlns:a16="http://schemas.microsoft.com/office/drawing/2014/main" id="{36F80C86-E2E0-25C2-1C6B-6406B7A8EBF6}"/>
              </a:ext>
            </a:extLst>
          </p:cNvPr>
          <p:cNvSpPr txBox="1"/>
          <p:nvPr/>
        </p:nvSpPr>
        <p:spPr>
          <a:xfrm>
            <a:off x="4106280" y="523416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endParaRPr lang="en-GB" sz="1000" baseline="30000" dirty="0">
              <a:latin typeface="Arial" panose="020B0604020202020204" pitchFamily="34" charset="0"/>
              <a:ea typeface="Aileron" charset="0"/>
              <a:cs typeface="Arial" panose="020B0604020202020204" pitchFamily="34" charset="0"/>
            </a:endParaRPr>
          </a:p>
        </p:txBody>
      </p:sp>
      <p:sp>
        <p:nvSpPr>
          <p:cNvPr id="38" name="TextBox 37">
            <a:extLst>
              <a:ext uri="{FF2B5EF4-FFF2-40B4-BE49-F238E27FC236}">
                <a16:creationId xmlns:a16="http://schemas.microsoft.com/office/drawing/2014/main" id="{27A97BAB-A3FF-7363-4B1E-BFAB2CB8395D}"/>
              </a:ext>
            </a:extLst>
          </p:cNvPr>
          <p:cNvSpPr txBox="1"/>
          <p:nvPr/>
        </p:nvSpPr>
        <p:spPr>
          <a:xfrm>
            <a:off x="191344" y="5234161"/>
            <a:ext cx="818629" cy="153888"/>
          </a:xfrm>
          <a:prstGeom prst="rect">
            <a:avLst/>
          </a:prstGeom>
          <a:noFill/>
        </p:spPr>
        <p:txBody>
          <a:bodyPr wrap="squar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No. at risk</a:t>
            </a:r>
            <a:endParaRPr lang="en-GB" sz="1000" b="1" baseline="30000" dirty="0">
              <a:latin typeface="Arial" panose="020B0604020202020204" pitchFamily="34" charset="0"/>
              <a:ea typeface="Aileron" charset="0"/>
              <a:cs typeface="Arial" panose="020B0604020202020204" pitchFamily="34" charset="0"/>
            </a:endParaRPr>
          </a:p>
        </p:txBody>
      </p:sp>
      <p:graphicFrame>
        <p:nvGraphicFramePr>
          <p:cNvPr id="39" name="Table 38">
            <a:extLst>
              <a:ext uri="{FF2B5EF4-FFF2-40B4-BE49-F238E27FC236}">
                <a16:creationId xmlns:a16="http://schemas.microsoft.com/office/drawing/2014/main" id="{AA2FA29D-AF96-80D5-403B-04104FC1EF39}"/>
              </a:ext>
            </a:extLst>
          </p:cNvPr>
          <p:cNvGraphicFramePr>
            <a:graphicFrameLocks noGrp="1"/>
          </p:cNvGraphicFramePr>
          <p:nvPr>
            <p:extLst>
              <p:ext uri="{D42A27DB-BD31-4B8C-83A1-F6EECF244321}">
                <p14:modId xmlns:p14="http://schemas.microsoft.com/office/powerpoint/2010/main" val="4044885176"/>
              </p:ext>
            </p:extLst>
          </p:nvPr>
        </p:nvGraphicFramePr>
        <p:xfrm>
          <a:off x="5045899" y="2204864"/>
          <a:ext cx="2952328" cy="853440"/>
        </p:xfrm>
        <a:graphic>
          <a:graphicData uri="http://schemas.openxmlformats.org/drawingml/2006/table">
            <a:tbl>
              <a:tblPr bandRow="1">
                <a:tableStyleId>{5C22544A-7EE6-4342-B048-85BDC9FD1C3A}</a:tableStyleId>
              </a:tblPr>
              <a:tblGrid>
                <a:gridCol w="1940102">
                  <a:extLst>
                    <a:ext uri="{9D8B030D-6E8A-4147-A177-3AD203B41FA5}">
                      <a16:colId xmlns:a16="http://schemas.microsoft.com/office/drawing/2014/main" val="3781948505"/>
                    </a:ext>
                  </a:extLst>
                </a:gridCol>
                <a:gridCol w="1012226">
                  <a:extLst>
                    <a:ext uri="{9D8B030D-6E8A-4147-A177-3AD203B41FA5}">
                      <a16:colId xmlns:a16="http://schemas.microsoft.com/office/drawing/2014/main" val="2530900861"/>
                    </a:ext>
                  </a:extLst>
                </a:gridCol>
              </a:tblGrid>
              <a:tr h="127745">
                <a:tc>
                  <a:txBody>
                    <a:bodyPr/>
                    <a:lstStyle/>
                    <a:p>
                      <a:r>
                        <a:rPr lang="en-US" sz="800" b="1" dirty="0">
                          <a:latin typeface="Arial" panose="020B0604020202020204" pitchFamily="34" charset="0"/>
                          <a:cs typeface="Arial" panose="020B0604020202020204" pitchFamily="34" charset="0"/>
                        </a:rPr>
                        <a:t>Median PFS, </a:t>
                      </a:r>
                      <a:r>
                        <a:rPr lang="en-US" sz="800" b="0" dirty="0">
                          <a:latin typeface="Arial" panose="020B0604020202020204" pitchFamily="34" charset="0"/>
                          <a:cs typeface="Arial" panose="020B0604020202020204" pitchFamily="34" charset="0"/>
                        </a:rPr>
                        <a:t>months (95% CI)</a:t>
                      </a:r>
                    </a:p>
                  </a:txBody>
                  <a:tcPr/>
                </a:tc>
                <a:tc>
                  <a:txBody>
                    <a:bodyPr/>
                    <a:lstStyle/>
                    <a:p>
                      <a:pPr algn="ctr"/>
                      <a:r>
                        <a:rPr lang="en-US" sz="800" dirty="0">
                          <a:latin typeface="Arial" panose="020B0604020202020204" pitchFamily="34" charset="0"/>
                          <a:cs typeface="Arial" panose="020B0604020202020204" pitchFamily="34" charset="0"/>
                        </a:rPr>
                        <a:t>46.2 (32.0-NE)</a:t>
                      </a:r>
                    </a:p>
                  </a:txBody>
                  <a:tcPr marL="55440" marR="19440"/>
                </a:tc>
                <a:extLst>
                  <a:ext uri="{0D108BD9-81ED-4DB2-BD59-A6C34878D82A}">
                    <a16:rowId xmlns:a16="http://schemas.microsoft.com/office/drawing/2014/main" val="2089988503"/>
                  </a:ext>
                </a:extLst>
              </a:tr>
              <a:tr h="127745">
                <a:tc>
                  <a:txBody>
                    <a:bodyPr/>
                    <a:lstStyle/>
                    <a:p>
                      <a:r>
                        <a:rPr lang="en-US" sz="800" b="1" dirty="0">
                          <a:latin typeface="Arial" panose="020B0604020202020204" pitchFamily="34" charset="0"/>
                          <a:cs typeface="Arial" panose="020B0604020202020204" pitchFamily="34" charset="0"/>
                        </a:rPr>
                        <a:t>Median follow-up, </a:t>
                      </a:r>
                      <a:r>
                        <a:rPr lang="en-US" sz="800" b="0" dirty="0">
                          <a:latin typeface="Arial" panose="020B0604020202020204" pitchFamily="34" charset="0"/>
                          <a:cs typeface="Arial" panose="020B0604020202020204" pitchFamily="34" charset="0"/>
                        </a:rPr>
                        <a:t>months</a:t>
                      </a:r>
                    </a:p>
                  </a:txBody>
                  <a:tcPr/>
                </a:tc>
                <a:tc>
                  <a:txBody>
                    <a:bodyPr/>
                    <a:lstStyle/>
                    <a:p>
                      <a:pPr algn="ctr"/>
                      <a:r>
                        <a:rPr lang="en-US" sz="800" dirty="0">
                          <a:latin typeface="Arial" panose="020B0604020202020204" pitchFamily="34" charset="0"/>
                          <a:cs typeface="Arial" panose="020B0604020202020204" pitchFamily="34" charset="0"/>
                        </a:rPr>
                        <a:t>30.3</a:t>
                      </a:r>
                    </a:p>
                  </a:txBody>
                  <a:tcPr marL="55440" marR="19440"/>
                </a:tc>
                <a:extLst>
                  <a:ext uri="{0D108BD9-81ED-4DB2-BD59-A6C34878D82A}">
                    <a16:rowId xmlns:a16="http://schemas.microsoft.com/office/drawing/2014/main" val="1747379944"/>
                  </a:ext>
                </a:extLst>
              </a:tr>
              <a:tr h="155105">
                <a:tc>
                  <a:txBody>
                    <a:bodyPr/>
                    <a:lstStyle/>
                    <a:p>
                      <a:r>
                        <a:rPr lang="en-US" sz="800" b="1" dirty="0">
                          <a:latin typeface="Arial" panose="020B0604020202020204" pitchFamily="34" charset="0"/>
                          <a:cs typeface="Arial" panose="020B0604020202020204" pitchFamily="34" charset="0"/>
                        </a:rPr>
                        <a:t>24-month PFS, </a:t>
                      </a:r>
                      <a:r>
                        <a:rPr lang="en-US" sz="800" b="0" dirty="0">
                          <a:latin typeface="Arial" panose="020B0604020202020204" pitchFamily="34" charset="0"/>
                          <a:cs typeface="Arial" panose="020B0604020202020204" pitchFamily="34" charset="0"/>
                        </a:rPr>
                        <a:t>% (95% CI)</a:t>
                      </a:r>
                    </a:p>
                  </a:txBody>
                  <a:tcPr/>
                </a:tc>
                <a:tc>
                  <a:txBody>
                    <a:bodyPr/>
                    <a:lstStyle/>
                    <a:p>
                      <a:pPr algn="ctr"/>
                      <a:r>
                        <a:rPr lang="en-US" sz="800" dirty="0">
                          <a:latin typeface="Arial" panose="020B0604020202020204" pitchFamily="34" charset="0"/>
                          <a:cs typeface="Arial" panose="020B0604020202020204" pitchFamily="34" charset="0"/>
                        </a:rPr>
                        <a:t>73 (63-83)</a:t>
                      </a:r>
                    </a:p>
                  </a:txBody>
                  <a:tcPr marL="55440" marR="19440"/>
                </a:tc>
                <a:extLst>
                  <a:ext uri="{0D108BD9-81ED-4DB2-BD59-A6C34878D82A}">
                    <a16:rowId xmlns:a16="http://schemas.microsoft.com/office/drawing/2014/main" val="3550906583"/>
                  </a:ext>
                </a:extLst>
              </a:tr>
              <a:tr h="155105">
                <a:tc>
                  <a:txBody>
                    <a:bodyPr/>
                    <a:lstStyle/>
                    <a:p>
                      <a:r>
                        <a:rPr lang="en-US" sz="800" b="1" dirty="0">
                          <a:latin typeface="Arial" panose="020B0604020202020204" pitchFamily="34" charset="0"/>
                          <a:cs typeface="Arial" panose="020B0604020202020204" pitchFamily="34" charset="0"/>
                        </a:rPr>
                        <a:t>48-month PFS, </a:t>
                      </a:r>
                      <a:r>
                        <a:rPr lang="en-US" sz="800" b="0" dirty="0">
                          <a:latin typeface="Arial" panose="020B0604020202020204" pitchFamily="34" charset="0"/>
                          <a:cs typeface="Arial" panose="020B0604020202020204" pitchFamily="34" charset="0"/>
                        </a:rPr>
                        <a:t>% (95% CI)</a:t>
                      </a:r>
                    </a:p>
                  </a:txBody>
                  <a:tcPr/>
                </a:tc>
                <a:tc>
                  <a:txBody>
                    <a:bodyPr/>
                    <a:lstStyle/>
                    <a:p>
                      <a:pPr algn="ctr"/>
                      <a:r>
                        <a:rPr lang="en-US" sz="800" dirty="0">
                          <a:latin typeface="Arial" panose="020B0604020202020204" pitchFamily="34" charset="0"/>
                          <a:cs typeface="Arial" panose="020B0604020202020204" pitchFamily="34" charset="0"/>
                        </a:rPr>
                        <a:t>47 (31-62)</a:t>
                      </a:r>
                    </a:p>
                  </a:txBody>
                  <a:tcPr marL="55440" marR="19440"/>
                </a:tc>
                <a:extLst>
                  <a:ext uri="{0D108BD9-81ED-4DB2-BD59-A6C34878D82A}">
                    <a16:rowId xmlns:a16="http://schemas.microsoft.com/office/drawing/2014/main" val="2231683016"/>
                  </a:ext>
                </a:extLst>
              </a:tr>
            </a:tbl>
          </a:graphicData>
        </a:graphic>
      </p:graphicFrame>
      <p:sp>
        <p:nvSpPr>
          <p:cNvPr id="40" name="TextBox 39">
            <a:extLst>
              <a:ext uri="{FF2B5EF4-FFF2-40B4-BE49-F238E27FC236}">
                <a16:creationId xmlns:a16="http://schemas.microsoft.com/office/drawing/2014/main" id="{9485CA19-14D9-BB98-21FD-0343713BA010}"/>
              </a:ext>
            </a:extLst>
          </p:cNvPr>
          <p:cNvSpPr txBox="1"/>
          <p:nvPr/>
        </p:nvSpPr>
        <p:spPr>
          <a:xfrm>
            <a:off x="4503173" y="2204864"/>
            <a:ext cx="349455" cy="215444"/>
          </a:xfrm>
          <a:prstGeom prst="rect">
            <a:avLst/>
          </a:prstGeom>
          <a:noFill/>
        </p:spPr>
        <p:txBody>
          <a:bodyPr wrap="none" lIns="0" tIns="0" rIns="0" bIns="0" rtlCol="0">
            <a:spAutoFit/>
          </a:bodyPr>
          <a:lstStyle/>
          <a:p>
            <a:r>
              <a:rPr lang="en-GB" sz="1400" b="1" dirty="0">
                <a:latin typeface="Arial" panose="020B0604020202020204" pitchFamily="34" charset="0"/>
                <a:ea typeface="Aileron" charset="0"/>
                <a:cs typeface="Arial" panose="020B0604020202020204" pitchFamily="34" charset="0"/>
              </a:rPr>
              <a:t>PFS</a:t>
            </a:r>
            <a:endParaRPr lang="en-GB" sz="1400" b="1" baseline="30000" dirty="0">
              <a:latin typeface="Arial" panose="020B0604020202020204" pitchFamily="34" charset="0"/>
              <a:ea typeface="Aileron" charset="0"/>
              <a:cs typeface="Arial" panose="020B0604020202020204" pitchFamily="34" charset="0"/>
            </a:endParaRPr>
          </a:p>
        </p:txBody>
      </p:sp>
      <p:sp>
        <p:nvSpPr>
          <p:cNvPr id="41" name="TextBox 40">
            <a:extLst>
              <a:ext uri="{FF2B5EF4-FFF2-40B4-BE49-F238E27FC236}">
                <a16:creationId xmlns:a16="http://schemas.microsoft.com/office/drawing/2014/main" id="{EFF2916E-7475-C3E4-9ACF-637D65887E63}"/>
              </a:ext>
            </a:extLst>
          </p:cNvPr>
          <p:cNvSpPr txBox="1"/>
          <p:nvPr/>
        </p:nvSpPr>
        <p:spPr>
          <a:xfrm rot="16200000">
            <a:off x="4271226" y="3829794"/>
            <a:ext cx="581891" cy="184666"/>
          </a:xfrm>
          <a:prstGeom prst="rect">
            <a:avLst/>
          </a:prstGeom>
          <a:noFill/>
        </p:spPr>
        <p:txBody>
          <a:bodyPr wrap="none" lIns="0" tIns="0" rIns="0" bIns="0" rtlCol="0">
            <a:spAutoFit/>
          </a:bodyPr>
          <a:lstStyle/>
          <a:p>
            <a:pPr algn="r"/>
            <a:r>
              <a:rPr lang="en-GB" sz="1200" b="1" dirty="0">
                <a:latin typeface="Arial" panose="020B0604020202020204" pitchFamily="34" charset="0"/>
                <a:ea typeface="Aileron" charset="0"/>
                <a:cs typeface="Arial" panose="020B0604020202020204" pitchFamily="34" charset="0"/>
              </a:rPr>
              <a:t>PFS (%)</a:t>
            </a:r>
            <a:endParaRPr lang="en-GB" sz="1200" b="1" baseline="30000" dirty="0">
              <a:latin typeface="Arial" panose="020B0604020202020204" pitchFamily="34" charset="0"/>
              <a:ea typeface="Aileron" charset="0"/>
              <a:cs typeface="Arial" panose="020B0604020202020204" pitchFamily="34" charset="0"/>
            </a:endParaRPr>
          </a:p>
        </p:txBody>
      </p:sp>
      <p:sp>
        <p:nvSpPr>
          <p:cNvPr id="42" name="TextBox 41">
            <a:extLst>
              <a:ext uri="{FF2B5EF4-FFF2-40B4-BE49-F238E27FC236}">
                <a16:creationId xmlns:a16="http://schemas.microsoft.com/office/drawing/2014/main" id="{237C20C1-1771-F8C5-538A-F611305D3736}"/>
              </a:ext>
            </a:extLst>
          </p:cNvPr>
          <p:cNvSpPr txBox="1"/>
          <p:nvPr/>
        </p:nvSpPr>
        <p:spPr>
          <a:xfrm>
            <a:off x="5406807" y="4900518"/>
            <a:ext cx="2239396"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Months from start of treatment</a:t>
            </a:r>
            <a:endParaRPr lang="en-GB" sz="1200" b="1" baseline="30000" dirty="0">
              <a:latin typeface="Arial" panose="020B0604020202020204" pitchFamily="34" charset="0"/>
              <a:ea typeface="Aileron" charset="0"/>
              <a:cs typeface="Arial" panose="020B0604020202020204" pitchFamily="34" charset="0"/>
            </a:endParaRPr>
          </a:p>
        </p:txBody>
      </p:sp>
      <p:sp>
        <p:nvSpPr>
          <p:cNvPr id="43" name="TextBox 42">
            <a:extLst>
              <a:ext uri="{FF2B5EF4-FFF2-40B4-BE49-F238E27FC236}">
                <a16:creationId xmlns:a16="http://schemas.microsoft.com/office/drawing/2014/main" id="{225B4298-6A85-B815-09EA-CFB62C505F2B}"/>
              </a:ext>
            </a:extLst>
          </p:cNvPr>
          <p:cNvSpPr txBox="1"/>
          <p:nvPr/>
        </p:nvSpPr>
        <p:spPr>
          <a:xfrm>
            <a:off x="4715575" y="3186162"/>
            <a:ext cx="211596" cy="1523494"/>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100</a:t>
            </a:r>
          </a:p>
          <a:p>
            <a:pPr algn="r">
              <a:lnSpc>
                <a:spcPct val="90000"/>
              </a:lnSpc>
            </a:pPr>
            <a:r>
              <a:rPr lang="en-GB" sz="1000" dirty="0">
                <a:latin typeface="Arial" panose="020B0604020202020204" pitchFamily="34" charset="0"/>
                <a:ea typeface="Aileron" charset="0"/>
                <a:cs typeface="Arial" panose="020B0604020202020204" pitchFamily="34" charset="0"/>
              </a:rPr>
              <a:t>90</a:t>
            </a:r>
          </a:p>
          <a:p>
            <a:pPr algn="r">
              <a:lnSpc>
                <a:spcPct val="90000"/>
              </a:lnSpc>
            </a:pPr>
            <a:r>
              <a:rPr lang="en-GB" sz="1000" dirty="0">
                <a:latin typeface="Arial" panose="020B0604020202020204" pitchFamily="34" charset="0"/>
                <a:ea typeface="Aileron" charset="0"/>
                <a:cs typeface="Arial" panose="020B0604020202020204" pitchFamily="34" charset="0"/>
              </a:rPr>
              <a:t>80</a:t>
            </a:r>
          </a:p>
          <a:p>
            <a:pPr algn="r">
              <a:lnSpc>
                <a:spcPct val="90000"/>
              </a:lnSpc>
            </a:pPr>
            <a:r>
              <a:rPr lang="en-GB" sz="1000" dirty="0">
                <a:latin typeface="Arial" panose="020B0604020202020204" pitchFamily="34" charset="0"/>
                <a:ea typeface="Aileron" charset="0"/>
                <a:cs typeface="Arial" panose="020B0604020202020204" pitchFamily="34" charset="0"/>
              </a:rPr>
              <a:t>70</a:t>
            </a:r>
          </a:p>
          <a:p>
            <a:pPr algn="r">
              <a:lnSpc>
                <a:spcPct val="90000"/>
              </a:lnSpc>
            </a:pPr>
            <a:r>
              <a:rPr lang="en-GB" sz="1000" dirty="0">
                <a:latin typeface="Arial" panose="020B0604020202020204" pitchFamily="34" charset="0"/>
                <a:ea typeface="Aileron" charset="0"/>
                <a:cs typeface="Arial" panose="020B0604020202020204" pitchFamily="34" charset="0"/>
              </a:rPr>
              <a:t>60</a:t>
            </a:r>
          </a:p>
          <a:p>
            <a:pPr algn="r">
              <a:lnSpc>
                <a:spcPct val="90000"/>
              </a:lnSpc>
            </a:pPr>
            <a:r>
              <a:rPr lang="en-GB" sz="1000" dirty="0">
                <a:latin typeface="Arial" panose="020B0604020202020204" pitchFamily="34" charset="0"/>
                <a:ea typeface="Aileron" charset="0"/>
                <a:cs typeface="Arial" panose="020B0604020202020204" pitchFamily="34" charset="0"/>
              </a:rPr>
              <a:t>50</a:t>
            </a:r>
          </a:p>
          <a:p>
            <a:pPr algn="r">
              <a:lnSpc>
                <a:spcPct val="90000"/>
              </a:lnSpc>
            </a:pPr>
            <a:r>
              <a:rPr lang="en-GB" sz="1000" dirty="0">
                <a:latin typeface="Arial" panose="020B0604020202020204" pitchFamily="34" charset="0"/>
                <a:ea typeface="Aileron" charset="0"/>
                <a:cs typeface="Arial" panose="020B0604020202020204" pitchFamily="34" charset="0"/>
              </a:rPr>
              <a:t>40</a:t>
            </a:r>
          </a:p>
          <a:p>
            <a:pPr algn="r">
              <a:lnSpc>
                <a:spcPct val="90000"/>
              </a:lnSpc>
            </a:pPr>
            <a:r>
              <a:rPr lang="en-GB" sz="1000" dirty="0">
                <a:latin typeface="Arial" panose="020B0604020202020204" pitchFamily="34" charset="0"/>
                <a:ea typeface="Aileron" charset="0"/>
                <a:cs typeface="Arial" panose="020B0604020202020204" pitchFamily="34" charset="0"/>
              </a:rPr>
              <a:t>30</a:t>
            </a:r>
          </a:p>
          <a:p>
            <a:pPr algn="r">
              <a:lnSpc>
                <a:spcPct val="90000"/>
              </a:lnSpc>
            </a:pPr>
            <a:r>
              <a:rPr lang="en-GB" sz="1000" dirty="0">
                <a:latin typeface="Arial" panose="020B0604020202020204" pitchFamily="34" charset="0"/>
                <a:ea typeface="Aileron" charset="0"/>
                <a:cs typeface="Arial" panose="020B0604020202020204" pitchFamily="34" charset="0"/>
              </a:rPr>
              <a:t>20</a:t>
            </a:r>
          </a:p>
          <a:p>
            <a:pPr algn="r">
              <a:lnSpc>
                <a:spcPct val="90000"/>
              </a:lnSpc>
            </a:pPr>
            <a:r>
              <a:rPr lang="en-GB" sz="1000" dirty="0">
                <a:latin typeface="Arial" panose="020B0604020202020204" pitchFamily="34" charset="0"/>
                <a:ea typeface="Aileron" charset="0"/>
                <a:cs typeface="Arial" panose="020B0604020202020204" pitchFamily="34" charset="0"/>
              </a:rPr>
              <a:t>10</a:t>
            </a:r>
          </a:p>
          <a:p>
            <a:pPr algn="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44" name="TextBox 43">
            <a:extLst>
              <a:ext uri="{FF2B5EF4-FFF2-40B4-BE49-F238E27FC236}">
                <a16:creationId xmlns:a16="http://schemas.microsoft.com/office/drawing/2014/main" id="{754A164D-E38F-D726-0DED-4F478A49338E}"/>
              </a:ext>
            </a:extLst>
          </p:cNvPr>
          <p:cNvSpPr txBox="1"/>
          <p:nvPr/>
        </p:nvSpPr>
        <p:spPr>
          <a:xfrm>
            <a:off x="5447928"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endParaRPr lang="en-GB" sz="1000" baseline="30000" dirty="0">
              <a:latin typeface="Arial" panose="020B0604020202020204" pitchFamily="34" charset="0"/>
              <a:ea typeface="Aileron" charset="0"/>
              <a:cs typeface="Arial" panose="020B0604020202020204" pitchFamily="34" charset="0"/>
            </a:endParaRPr>
          </a:p>
        </p:txBody>
      </p:sp>
      <p:sp>
        <p:nvSpPr>
          <p:cNvPr id="45" name="TextBox 44">
            <a:extLst>
              <a:ext uri="{FF2B5EF4-FFF2-40B4-BE49-F238E27FC236}">
                <a16:creationId xmlns:a16="http://schemas.microsoft.com/office/drawing/2014/main" id="{01C5C13C-4D05-06B6-C6DB-9D81948E3FF5}"/>
              </a:ext>
            </a:extLst>
          </p:cNvPr>
          <p:cNvSpPr txBox="1"/>
          <p:nvPr/>
        </p:nvSpPr>
        <p:spPr>
          <a:xfrm>
            <a:off x="5976000"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endParaRPr lang="en-GB" sz="1000" baseline="30000" dirty="0">
              <a:latin typeface="Arial" panose="020B0604020202020204" pitchFamily="34" charset="0"/>
              <a:ea typeface="Aileron" charset="0"/>
              <a:cs typeface="Arial" panose="020B0604020202020204" pitchFamily="34" charset="0"/>
            </a:endParaRPr>
          </a:p>
        </p:txBody>
      </p:sp>
      <p:sp>
        <p:nvSpPr>
          <p:cNvPr id="46" name="TextBox 45">
            <a:extLst>
              <a:ext uri="{FF2B5EF4-FFF2-40B4-BE49-F238E27FC236}">
                <a16:creationId xmlns:a16="http://schemas.microsoft.com/office/drawing/2014/main" id="{0B28A175-DA5B-5C05-EFC7-5C9B270D353F}"/>
              </a:ext>
            </a:extLst>
          </p:cNvPr>
          <p:cNvSpPr txBox="1"/>
          <p:nvPr/>
        </p:nvSpPr>
        <p:spPr>
          <a:xfrm>
            <a:off x="6456040"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endParaRPr lang="en-GB" sz="1000" baseline="30000" dirty="0">
              <a:latin typeface="Arial" panose="020B0604020202020204" pitchFamily="34" charset="0"/>
              <a:ea typeface="Aileron" charset="0"/>
              <a:cs typeface="Arial" panose="020B0604020202020204" pitchFamily="34" charset="0"/>
            </a:endParaRPr>
          </a:p>
        </p:txBody>
      </p:sp>
      <p:sp>
        <p:nvSpPr>
          <p:cNvPr id="47" name="TextBox 46">
            <a:extLst>
              <a:ext uri="{FF2B5EF4-FFF2-40B4-BE49-F238E27FC236}">
                <a16:creationId xmlns:a16="http://schemas.microsoft.com/office/drawing/2014/main" id="{1CBF77F3-5E7A-00A9-3AA5-795E4D0EA833}"/>
              </a:ext>
            </a:extLst>
          </p:cNvPr>
          <p:cNvSpPr txBox="1"/>
          <p:nvPr/>
        </p:nvSpPr>
        <p:spPr>
          <a:xfrm>
            <a:off x="6960096"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48</a:t>
            </a:r>
            <a:endParaRPr lang="en-GB" sz="1000" baseline="30000" dirty="0">
              <a:latin typeface="Arial" panose="020B0604020202020204" pitchFamily="34" charset="0"/>
              <a:ea typeface="Aileron" charset="0"/>
              <a:cs typeface="Arial" panose="020B0604020202020204" pitchFamily="34" charset="0"/>
            </a:endParaRPr>
          </a:p>
        </p:txBody>
      </p:sp>
      <p:sp>
        <p:nvSpPr>
          <p:cNvPr id="48" name="TextBox 47">
            <a:extLst>
              <a:ext uri="{FF2B5EF4-FFF2-40B4-BE49-F238E27FC236}">
                <a16:creationId xmlns:a16="http://schemas.microsoft.com/office/drawing/2014/main" id="{2516AE5E-E9B7-2E24-772A-899E7AD186F5}"/>
              </a:ext>
            </a:extLst>
          </p:cNvPr>
          <p:cNvSpPr txBox="1"/>
          <p:nvPr/>
        </p:nvSpPr>
        <p:spPr>
          <a:xfrm>
            <a:off x="5021144" y="468449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endParaRPr lang="en-GB" sz="1000" baseline="30000" dirty="0">
              <a:latin typeface="Arial" panose="020B0604020202020204" pitchFamily="34" charset="0"/>
              <a:ea typeface="Aileron" charset="0"/>
              <a:cs typeface="Arial" panose="020B0604020202020204" pitchFamily="34" charset="0"/>
            </a:endParaRPr>
          </a:p>
        </p:txBody>
      </p:sp>
      <p:sp>
        <p:nvSpPr>
          <p:cNvPr id="49" name="TextBox 48">
            <a:extLst>
              <a:ext uri="{FF2B5EF4-FFF2-40B4-BE49-F238E27FC236}">
                <a16:creationId xmlns:a16="http://schemas.microsoft.com/office/drawing/2014/main" id="{2485D28B-DD90-E165-B45C-D4E279C6A2EF}"/>
              </a:ext>
            </a:extLst>
          </p:cNvPr>
          <p:cNvSpPr txBox="1"/>
          <p:nvPr/>
        </p:nvSpPr>
        <p:spPr>
          <a:xfrm>
            <a:off x="7464152"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endParaRPr lang="en-GB" sz="1000" baseline="30000" dirty="0">
              <a:latin typeface="Arial" panose="020B0604020202020204" pitchFamily="34" charset="0"/>
              <a:ea typeface="Aileron" charset="0"/>
              <a:cs typeface="Arial" panose="020B0604020202020204" pitchFamily="34" charset="0"/>
            </a:endParaRPr>
          </a:p>
        </p:txBody>
      </p:sp>
      <p:sp>
        <p:nvSpPr>
          <p:cNvPr id="58" name="TextBox 57">
            <a:extLst>
              <a:ext uri="{FF2B5EF4-FFF2-40B4-BE49-F238E27FC236}">
                <a16:creationId xmlns:a16="http://schemas.microsoft.com/office/drawing/2014/main" id="{BEECA734-E95C-2405-E4CA-8F1ACFB0E619}"/>
              </a:ext>
            </a:extLst>
          </p:cNvPr>
          <p:cNvSpPr txBox="1"/>
          <p:nvPr/>
        </p:nvSpPr>
        <p:spPr>
          <a:xfrm>
            <a:off x="7930877"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72</a:t>
            </a:r>
            <a:endParaRPr lang="en-GB" sz="1000" baseline="30000" dirty="0">
              <a:latin typeface="Arial" panose="020B0604020202020204" pitchFamily="34" charset="0"/>
              <a:ea typeface="Aileron" charset="0"/>
              <a:cs typeface="Arial" panose="020B0604020202020204" pitchFamily="34" charset="0"/>
            </a:endParaRPr>
          </a:p>
        </p:txBody>
      </p:sp>
      <p:sp>
        <p:nvSpPr>
          <p:cNvPr id="59" name="TextBox 58">
            <a:extLst>
              <a:ext uri="{FF2B5EF4-FFF2-40B4-BE49-F238E27FC236}">
                <a16:creationId xmlns:a16="http://schemas.microsoft.com/office/drawing/2014/main" id="{F1B5C315-127A-4C4E-B848-647E8B1ABCFE}"/>
              </a:ext>
            </a:extLst>
          </p:cNvPr>
          <p:cNvSpPr txBox="1"/>
          <p:nvPr/>
        </p:nvSpPr>
        <p:spPr>
          <a:xfrm>
            <a:off x="5447928" y="523416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endParaRPr lang="en-GB" sz="1000" baseline="30000" dirty="0">
              <a:latin typeface="Arial" panose="020B0604020202020204" pitchFamily="34" charset="0"/>
              <a:ea typeface="Aileron" charset="0"/>
              <a:cs typeface="Arial" panose="020B0604020202020204" pitchFamily="34" charset="0"/>
            </a:endParaRPr>
          </a:p>
        </p:txBody>
      </p:sp>
      <p:sp>
        <p:nvSpPr>
          <p:cNvPr id="60" name="TextBox 59">
            <a:extLst>
              <a:ext uri="{FF2B5EF4-FFF2-40B4-BE49-F238E27FC236}">
                <a16:creationId xmlns:a16="http://schemas.microsoft.com/office/drawing/2014/main" id="{E4446FEF-816B-5A91-2AB0-0DCBA6AA3B3D}"/>
              </a:ext>
            </a:extLst>
          </p:cNvPr>
          <p:cNvSpPr txBox="1"/>
          <p:nvPr/>
        </p:nvSpPr>
        <p:spPr>
          <a:xfrm>
            <a:off x="5976000" y="523416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endParaRPr lang="en-GB" sz="1000" baseline="30000" dirty="0">
              <a:latin typeface="Arial" panose="020B0604020202020204" pitchFamily="34" charset="0"/>
              <a:ea typeface="Aileron" charset="0"/>
              <a:cs typeface="Arial" panose="020B0604020202020204" pitchFamily="34" charset="0"/>
            </a:endParaRPr>
          </a:p>
        </p:txBody>
      </p:sp>
      <p:sp>
        <p:nvSpPr>
          <p:cNvPr id="61" name="TextBox 60">
            <a:extLst>
              <a:ext uri="{FF2B5EF4-FFF2-40B4-BE49-F238E27FC236}">
                <a16:creationId xmlns:a16="http://schemas.microsoft.com/office/drawing/2014/main" id="{F8EBC248-AC7E-1FC8-1A16-1EC488ACA9D9}"/>
              </a:ext>
            </a:extLst>
          </p:cNvPr>
          <p:cNvSpPr txBox="1"/>
          <p:nvPr/>
        </p:nvSpPr>
        <p:spPr>
          <a:xfrm>
            <a:off x="6456040" y="523416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19</a:t>
            </a:r>
            <a:endParaRPr lang="en-GB" sz="1000" baseline="30000" dirty="0">
              <a:latin typeface="Arial" panose="020B0604020202020204" pitchFamily="34" charset="0"/>
              <a:ea typeface="Aileron" charset="0"/>
              <a:cs typeface="Arial" panose="020B0604020202020204" pitchFamily="34" charset="0"/>
            </a:endParaRPr>
          </a:p>
        </p:txBody>
      </p:sp>
      <p:sp>
        <p:nvSpPr>
          <p:cNvPr id="62" name="TextBox 61">
            <a:extLst>
              <a:ext uri="{FF2B5EF4-FFF2-40B4-BE49-F238E27FC236}">
                <a16:creationId xmlns:a16="http://schemas.microsoft.com/office/drawing/2014/main" id="{92A9E016-D907-6880-2CDA-44776B0D1BF1}"/>
              </a:ext>
            </a:extLst>
          </p:cNvPr>
          <p:cNvSpPr txBox="1"/>
          <p:nvPr/>
        </p:nvSpPr>
        <p:spPr>
          <a:xfrm>
            <a:off x="6995362" y="523416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endParaRPr lang="en-GB" sz="1000" baseline="30000" dirty="0">
              <a:latin typeface="Arial" panose="020B0604020202020204" pitchFamily="34" charset="0"/>
              <a:ea typeface="Aileron" charset="0"/>
              <a:cs typeface="Arial" panose="020B0604020202020204" pitchFamily="34" charset="0"/>
            </a:endParaRPr>
          </a:p>
        </p:txBody>
      </p:sp>
      <p:sp>
        <p:nvSpPr>
          <p:cNvPr id="63" name="TextBox 62">
            <a:extLst>
              <a:ext uri="{FF2B5EF4-FFF2-40B4-BE49-F238E27FC236}">
                <a16:creationId xmlns:a16="http://schemas.microsoft.com/office/drawing/2014/main" id="{DFC0971C-DFD3-85FC-D8BB-947A007187AB}"/>
              </a:ext>
            </a:extLst>
          </p:cNvPr>
          <p:cNvSpPr txBox="1"/>
          <p:nvPr/>
        </p:nvSpPr>
        <p:spPr>
          <a:xfrm>
            <a:off x="4985878" y="523416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92</a:t>
            </a:r>
            <a:endParaRPr lang="en-GB" sz="1000" baseline="30000" dirty="0">
              <a:latin typeface="Arial" panose="020B0604020202020204" pitchFamily="34" charset="0"/>
              <a:ea typeface="Aileron" charset="0"/>
              <a:cs typeface="Arial" panose="020B0604020202020204" pitchFamily="34" charset="0"/>
            </a:endParaRPr>
          </a:p>
        </p:txBody>
      </p:sp>
      <p:sp>
        <p:nvSpPr>
          <p:cNvPr id="64" name="TextBox 63">
            <a:extLst>
              <a:ext uri="{FF2B5EF4-FFF2-40B4-BE49-F238E27FC236}">
                <a16:creationId xmlns:a16="http://schemas.microsoft.com/office/drawing/2014/main" id="{3E6B918D-FD0F-DE8B-CBCD-61B3CE867FB1}"/>
              </a:ext>
            </a:extLst>
          </p:cNvPr>
          <p:cNvSpPr txBox="1"/>
          <p:nvPr/>
        </p:nvSpPr>
        <p:spPr>
          <a:xfrm>
            <a:off x="7499418" y="523416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a:t>
            </a:r>
            <a:endParaRPr lang="en-GB" sz="1000" baseline="30000" dirty="0">
              <a:latin typeface="Arial" panose="020B0604020202020204" pitchFamily="34" charset="0"/>
              <a:ea typeface="Aileron" charset="0"/>
              <a:cs typeface="Arial" panose="020B0604020202020204" pitchFamily="34" charset="0"/>
            </a:endParaRPr>
          </a:p>
        </p:txBody>
      </p:sp>
      <p:sp>
        <p:nvSpPr>
          <p:cNvPr id="65" name="TextBox 64">
            <a:extLst>
              <a:ext uri="{FF2B5EF4-FFF2-40B4-BE49-F238E27FC236}">
                <a16:creationId xmlns:a16="http://schemas.microsoft.com/office/drawing/2014/main" id="{2A7D5263-178F-AEDE-EF56-11FADB7410AB}"/>
              </a:ext>
            </a:extLst>
          </p:cNvPr>
          <p:cNvSpPr txBox="1"/>
          <p:nvPr/>
        </p:nvSpPr>
        <p:spPr>
          <a:xfrm>
            <a:off x="7966143" y="523416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endParaRPr lang="en-GB" sz="1000" baseline="30000" dirty="0">
              <a:latin typeface="Arial" panose="020B0604020202020204" pitchFamily="34" charset="0"/>
              <a:ea typeface="Aileron" charset="0"/>
              <a:cs typeface="Arial" panose="020B0604020202020204" pitchFamily="34" charset="0"/>
            </a:endParaRPr>
          </a:p>
        </p:txBody>
      </p:sp>
      <p:graphicFrame>
        <p:nvGraphicFramePr>
          <p:cNvPr id="66" name="Table 65">
            <a:extLst>
              <a:ext uri="{FF2B5EF4-FFF2-40B4-BE49-F238E27FC236}">
                <a16:creationId xmlns:a16="http://schemas.microsoft.com/office/drawing/2014/main" id="{5AD4078C-4ABB-A823-3ECE-DEEE57DA9FD5}"/>
              </a:ext>
            </a:extLst>
          </p:cNvPr>
          <p:cNvGraphicFramePr>
            <a:graphicFrameLocks noGrp="1"/>
          </p:cNvGraphicFramePr>
          <p:nvPr>
            <p:extLst>
              <p:ext uri="{D42A27DB-BD31-4B8C-83A1-F6EECF244321}">
                <p14:modId xmlns:p14="http://schemas.microsoft.com/office/powerpoint/2010/main" val="1651786790"/>
              </p:ext>
            </p:extLst>
          </p:nvPr>
        </p:nvGraphicFramePr>
        <p:xfrm>
          <a:off x="8753194" y="2204864"/>
          <a:ext cx="2952328" cy="853440"/>
        </p:xfrm>
        <a:graphic>
          <a:graphicData uri="http://schemas.openxmlformats.org/drawingml/2006/table">
            <a:tbl>
              <a:tblPr bandRow="1">
                <a:tableStyleId>{5C22544A-7EE6-4342-B048-85BDC9FD1C3A}</a:tableStyleId>
              </a:tblPr>
              <a:tblGrid>
                <a:gridCol w="1807302">
                  <a:extLst>
                    <a:ext uri="{9D8B030D-6E8A-4147-A177-3AD203B41FA5}">
                      <a16:colId xmlns:a16="http://schemas.microsoft.com/office/drawing/2014/main" val="3781948505"/>
                    </a:ext>
                  </a:extLst>
                </a:gridCol>
                <a:gridCol w="1145026">
                  <a:extLst>
                    <a:ext uri="{9D8B030D-6E8A-4147-A177-3AD203B41FA5}">
                      <a16:colId xmlns:a16="http://schemas.microsoft.com/office/drawing/2014/main" val="2530900861"/>
                    </a:ext>
                  </a:extLst>
                </a:gridCol>
              </a:tblGrid>
              <a:tr h="127745">
                <a:tc>
                  <a:txBody>
                    <a:bodyPr/>
                    <a:lstStyle/>
                    <a:p>
                      <a:r>
                        <a:rPr lang="en-US" sz="800" b="1" dirty="0">
                          <a:latin typeface="Arial" panose="020B0604020202020204" pitchFamily="34" charset="0"/>
                          <a:cs typeface="Arial" panose="020B0604020202020204" pitchFamily="34" charset="0"/>
                        </a:rPr>
                        <a:t>Median OS, </a:t>
                      </a:r>
                      <a:r>
                        <a:rPr lang="en-US" sz="800" b="0" dirty="0">
                          <a:latin typeface="Arial" panose="020B0604020202020204" pitchFamily="34" charset="0"/>
                          <a:cs typeface="Arial" panose="020B0604020202020204" pitchFamily="34" charset="0"/>
                        </a:rPr>
                        <a:t>months (95% CI)</a:t>
                      </a:r>
                    </a:p>
                  </a:txBody>
                  <a:tcPr/>
                </a:tc>
                <a:tc>
                  <a:txBody>
                    <a:bodyPr/>
                    <a:lstStyle/>
                    <a:p>
                      <a:pPr algn="ctr"/>
                      <a:r>
                        <a:rPr lang="en-US" sz="800" dirty="0">
                          <a:latin typeface="Arial" panose="020B0604020202020204" pitchFamily="34" charset="0"/>
                          <a:cs typeface="Arial" panose="020B0604020202020204" pitchFamily="34" charset="0"/>
                        </a:rPr>
                        <a:t>Not reached (63.4-NE)</a:t>
                      </a:r>
                    </a:p>
                  </a:txBody>
                  <a:tcPr marL="55440" marR="19440"/>
                </a:tc>
                <a:extLst>
                  <a:ext uri="{0D108BD9-81ED-4DB2-BD59-A6C34878D82A}">
                    <a16:rowId xmlns:a16="http://schemas.microsoft.com/office/drawing/2014/main" val="2089988503"/>
                  </a:ext>
                </a:extLst>
              </a:tr>
              <a:tr h="127745">
                <a:tc>
                  <a:txBody>
                    <a:bodyPr/>
                    <a:lstStyle/>
                    <a:p>
                      <a:r>
                        <a:rPr lang="en-US" sz="800" b="1" dirty="0">
                          <a:latin typeface="Arial" panose="020B0604020202020204" pitchFamily="34" charset="0"/>
                          <a:cs typeface="Arial" panose="020B0604020202020204" pitchFamily="34" charset="0"/>
                        </a:rPr>
                        <a:t>Median follow-up, </a:t>
                      </a:r>
                      <a:r>
                        <a:rPr lang="en-US" sz="800" b="0" dirty="0">
                          <a:latin typeface="Arial" panose="020B0604020202020204" pitchFamily="34" charset="0"/>
                          <a:cs typeface="Arial" panose="020B0604020202020204" pitchFamily="34" charset="0"/>
                        </a:rPr>
                        <a:t>months</a:t>
                      </a:r>
                    </a:p>
                  </a:txBody>
                  <a:tcPr/>
                </a:tc>
                <a:tc>
                  <a:txBody>
                    <a:bodyPr/>
                    <a:lstStyle/>
                    <a:p>
                      <a:pPr algn="ctr"/>
                      <a:r>
                        <a:rPr lang="en-US" sz="800" dirty="0">
                          <a:latin typeface="Arial" panose="020B0604020202020204" pitchFamily="34" charset="0"/>
                          <a:cs typeface="Arial" panose="020B0604020202020204" pitchFamily="34" charset="0"/>
                        </a:rPr>
                        <a:t>41.3</a:t>
                      </a:r>
                    </a:p>
                  </a:txBody>
                  <a:tcPr marL="55440" marR="19440"/>
                </a:tc>
                <a:extLst>
                  <a:ext uri="{0D108BD9-81ED-4DB2-BD59-A6C34878D82A}">
                    <a16:rowId xmlns:a16="http://schemas.microsoft.com/office/drawing/2014/main" val="1747379944"/>
                  </a:ext>
                </a:extLst>
              </a:tr>
              <a:tr h="155105">
                <a:tc>
                  <a:txBody>
                    <a:bodyPr/>
                    <a:lstStyle/>
                    <a:p>
                      <a:r>
                        <a:rPr lang="en-US" sz="800" b="1" dirty="0">
                          <a:latin typeface="Arial" panose="020B0604020202020204" pitchFamily="34" charset="0"/>
                          <a:cs typeface="Arial" panose="020B0604020202020204" pitchFamily="34" charset="0"/>
                        </a:rPr>
                        <a:t>24-month OS, </a:t>
                      </a:r>
                      <a:r>
                        <a:rPr lang="en-US" sz="800" b="0" dirty="0">
                          <a:latin typeface="Arial" panose="020B0604020202020204" pitchFamily="34" charset="0"/>
                          <a:cs typeface="Arial" panose="020B0604020202020204" pitchFamily="34" charset="0"/>
                        </a:rPr>
                        <a:t>% (95% CI)</a:t>
                      </a:r>
                    </a:p>
                  </a:txBody>
                  <a:tcPr/>
                </a:tc>
                <a:tc>
                  <a:txBody>
                    <a:bodyPr/>
                    <a:lstStyle/>
                    <a:p>
                      <a:pPr algn="ctr"/>
                      <a:r>
                        <a:rPr lang="en-US" sz="800" dirty="0">
                          <a:latin typeface="Arial" panose="020B0604020202020204" pitchFamily="34" charset="0"/>
                          <a:cs typeface="Arial" panose="020B0604020202020204" pitchFamily="34" charset="0"/>
                        </a:rPr>
                        <a:t>90 (83-96)</a:t>
                      </a:r>
                    </a:p>
                  </a:txBody>
                  <a:tcPr marL="55440" marR="19440"/>
                </a:tc>
                <a:extLst>
                  <a:ext uri="{0D108BD9-81ED-4DB2-BD59-A6C34878D82A}">
                    <a16:rowId xmlns:a16="http://schemas.microsoft.com/office/drawing/2014/main" val="3550906583"/>
                  </a:ext>
                </a:extLst>
              </a:tr>
              <a:tr h="155105">
                <a:tc>
                  <a:txBody>
                    <a:bodyPr/>
                    <a:lstStyle/>
                    <a:p>
                      <a:r>
                        <a:rPr lang="en-US" sz="800" b="1" dirty="0">
                          <a:latin typeface="Arial" panose="020B0604020202020204" pitchFamily="34" charset="0"/>
                          <a:cs typeface="Arial" panose="020B0604020202020204" pitchFamily="34" charset="0"/>
                        </a:rPr>
                        <a:t>48-month OS, </a:t>
                      </a:r>
                      <a:r>
                        <a:rPr lang="en-US" sz="800" b="0" dirty="0">
                          <a:latin typeface="Arial" panose="020B0604020202020204" pitchFamily="34" charset="0"/>
                          <a:cs typeface="Arial" panose="020B0604020202020204" pitchFamily="34" charset="0"/>
                        </a:rPr>
                        <a:t>% (95% CI)</a:t>
                      </a:r>
                    </a:p>
                  </a:txBody>
                  <a:tcPr/>
                </a:tc>
                <a:tc>
                  <a:txBody>
                    <a:bodyPr/>
                    <a:lstStyle/>
                    <a:p>
                      <a:pPr algn="ctr"/>
                      <a:r>
                        <a:rPr lang="en-US" sz="800" dirty="0">
                          <a:latin typeface="Arial" panose="020B0604020202020204" pitchFamily="34" charset="0"/>
                          <a:cs typeface="Arial" panose="020B0604020202020204" pitchFamily="34" charset="0"/>
                        </a:rPr>
                        <a:t>78 (67-88)</a:t>
                      </a:r>
                    </a:p>
                  </a:txBody>
                  <a:tcPr marL="55440" marR="19440"/>
                </a:tc>
                <a:extLst>
                  <a:ext uri="{0D108BD9-81ED-4DB2-BD59-A6C34878D82A}">
                    <a16:rowId xmlns:a16="http://schemas.microsoft.com/office/drawing/2014/main" val="2231683016"/>
                  </a:ext>
                </a:extLst>
              </a:tr>
            </a:tbl>
          </a:graphicData>
        </a:graphic>
      </p:graphicFrame>
      <p:sp>
        <p:nvSpPr>
          <p:cNvPr id="67" name="TextBox 66">
            <a:extLst>
              <a:ext uri="{FF2B5EF4-FFF2-40B4-BE49-F238E27FC236}">
                <a16:creationId xmlns:a16="http://schemas.microsoft.com/office/drawing/2014/main" id="{D5FDD924-E3A4-8146-A9EB-DF736F0BEDBF}"/>
              </a:ext>
            </a:extLst>
          </p:cNvPr>
          <p:cNvSpPr txBox="1"/>
          <p:nvPr/>
        </p:nvSpPr>
        <p:spPr>
          <a:xfrm>
            <a:off x="8210468" y="2204864"/>
            <a:ext cx="259686" cy="215444"/>
          </a:xfrm>
          <a:prstGeom prst="rect">
            <a:avLst/>
          </a:prstGeom>
          <a:noFill/>
        </p:spPr>
        <p:txBody>
          <a:bodyPr wrap="none" lIns="0" tIns="0" rIns="0" bIns="0" rtlCol="0">
            <a:spAutoFit/>
          </a:bodyPr>
          <a:lstStyle/>
          <a:p>
            <a:r>
              <a:rPr lang="en-GB" sz="1400" b="1" dirty="0">
                <a:latin typeface="Arial" panose="020B0604020202020204" pitchFamily="34" charset="0"/>
                <a:ea typeface="Aileron" charset="0"/>
                <a:cs typeface="Arial" panose="020B0604020202020204" pitchFamily="34" charset="0"/>
              </a:rPr>
              <a:t>OS</a:t>
            </a:r>
            <a:endParaRPr lang="en-GB" sz="1400" b="1" baseline="30000" dirty="0">
              <a:latin typeface="Arial" panose="020B0604020202020204" pitchFamily="34" charset="0"/>
              <a:ea typeface="Aileron" charset="0"/>
              <a:cs typeface="Arial" panose="020B0604020202020204" pitchFamily="34" charset="0"/>
            </a:endParaRPr>
          </a:p>
        </p:txBody>
      </p:sp>
      <p:sp>
        <p:nvSpPr>
          <p:cNvPr id="68" name="TextBox 67">
            <a:extLst>
              <a:ext uri="{FF2B5EF4-FFF2-40B4-BE49-F238E27FC236}">
                <a16:creationId xmlns:a16="http://schemas.microsoft.com/office/drawing/2014/main" id="{A4C84337-B8A1-117F-8269-F8746BDC7D55}"/>
              </a:ext>
            </a:extLst>
          </p:cNvPr>
          <p:cNvSpPr txBox="1"/>
          <p:nvPr/>
        </p:nvSpPr>
        <p:spPr>
          <a:xfrm rot="16200000">
            <a:off x="8016994" y="3829794"/>
            <a:ext cx="504946" cy="184666"/>
          </a:xfrm>
          <a:prstGeom prst="rect">
            <a:avLst/>
          </a:prstGeom>
          <a:noFill/>
        </p:spPr>
        <p:txBody>
          <a:bodyPr wrap="none" lIns="0" tIns="0" rIns="0" bIns="0" rtlCol="0">
            <a:spAutoFit/>
          </a:bodyPr>
          <a:lstStyle/>
          <a:p>
            <a:pPr algn="r"/>
            <a:r>
              <a:rPr lang="en-GB" sz="1200" b="1" dirty="0">
                <a:latin typeface="Arial" panose="020B0604020202020204" pitchFamily="34" charset="0"/>
                <a:ea typeface="Aileron" charset="0"/>
                <a:cs typeface="Arial" panose="020B0604020202020204" pitchFamily="34" charset="0"/>
              </a:rPr>
              <a:t>OS (%)</a:t>
            </a:r>
            <a:endParaRPr lang="en-GB" sz="1200" b="1" baseline="30000" dirty="0">
              <a:latin typeface="Arial" panose="020B0604020202020204" pitchFamily="34" charset="0"/>
              <a:ea typeface="Aileron" charset="0"/>
              <a:cs typeface="Arial" panose="020B0604020202020204" pitchFamily="34" charset="0"/>
            </a:endParaRPr>
          </a:p>
        </p:txBody>
      </p:sp>
      <p:sp>
        <p:nvSpPr>
          <p:cNvPr id="69" name="TextBox 68">
            <a:extLst>
              <a:ext uri="{FF2B5EF4-FFF2-40B4-BE49-F238E27FC236}">
                <a16:creationId xmlns:a16="http://schemas.microsoft.com/office/drawing/2014/main" id="{5EA52A7C-C635-5490-4B59-A46B9C0B22C9}"/>
              </a:ext>
            </a:extLst>
          </p:cNvPr>
          <p:cNvSpPr txBox="1"/>
          <p:nvPr/>
        </p:nvSpPr>
        <p:spPr>
          <a:xfrm>
            <a:off x="9114102" y="4900518"/>
            <a:ext cx="2239396"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Months from start of treatment</a:t>
            </a:r>
            <a:endParaRPr lang="en-GB" sz="1200" b="1" baseline="30000" dirty="0">
              <a:latin typeface="Arial" panose="020B0604020202020204" pitchFamily="34" charset="0"/>
              <a:ea typeface="Aileron" charset="0"/>
              <a:cs typeface="Arial" panose="020B0604020202020204" pitchFamily="34" charset="0"/>
            </a:endParaRPr>
          </a:p>
        </p:txBody>
      </p:sp>
      <p:sp>
        <p:nvSpPr>
          <p:cNvPr id="70" name="TextBox 69">
            <a:extLst>
              <a:ext uri="{FF2B5EF4-FFF2-40B4-BE49-F238E27FC236}">
                <a16:creationId xmlns:a16="http://schemas.microsoft.com/office/drawing/2014/main" id="{BD36F019-7167-5F20-6FE5-0D33DF84007D}"/>
              </a:ext>
            </a:extLst>
          </p:cNvPr>
          <p:cNvSpPr txBox="1"/>
          <p:nvPr/>
        </p:nvSpPr>
        <p:spPr>
          <a:xfrm>
            <a:off x="8422870" y="3186162"/>
            <a:ext cx="211596" cy="1523494"/>
          </a:xfrm>
          <a:prstGeom prst="rect">
            <a:avLst/>
          </a:prstGeom>
          <a:noFill/>
        </p:spPr>
        <p:txBody>
          <a:bodyPr wrap="none" lIns="0" tIns="0" rIns="0" bIns="0" rtlCol="0">
            <a:spAutoFit/>
          </a:bodyPr>
          <a:lstStyle/>
          <a:p>
            <a:pPr algn="r">
              <a:lnSpc>
                <a:spcPct val="90000"/>
              </a:lnSpc>
            </a:pPr>
            <a:r>
              <a:rPr lang="en-GB" sz="1000" dirty="0">
                <a:latin typeface="Arial" panose="020B0604020202020204" pitchFamily="34" charset="0"/>
                <a:ea typeface="Aileron" charset="0"/>
                <a:cs typeface="Arial" panose="020B0604020202020204" pitchFamily="34" charset="0"/>
              </a:rPr>
              <a:t>100</a:t>
            </a:r>
          </a:p>
          <a:p>
            <a:pPr algn="r">
              <a:lnSpc>
                <a:spcPct val="90000"/>
              </a:lnSpc>
            </a:pPr>
            <a:r>
              <a:rPr lang="en-GB" sz="1000" dirty="0">
                <a:latin typeface="Arial" panose="020B0604020202020204" pitchFamily="34" charset="0"/>
                <a:ea typeface="Aileron" charset="0"/>
                <a:cs typeface="Arial" panose="020B0604020202020204" pitchFamily="34" charset="0"/>
              </a:rPr>
              <a:t>90</a:t>
            </a:r>
          </a:p>
          <a:p>
            <a:pPr algn="r">
              <a:lnSpc>
                <a:spcPct val="90000"/>
              </a:lnSpc>
            </a:pPr>
            <a:r>
              <a:rPr lang="en-GB" sz="1000" dirty="0">
                <a:latin typeface="Arial" panose="020B0604020202020204" pitchFamily="34" charset="0"/>
                <a:ea typeface="Aileron" charset="0"/>
                <a:cs typeface="Arial" panose="020B0604020202020204" pitchFamily="34" charset="0"/>
              </a:rPr>
              <a:t>80</a:t>
            </a:r>
          </a:p>
          <a:p>
            <a:pPr algn="r">
              <a:lnSpc>
                <a:spcPct val="90000"/>
              </a:lnSpc>
            </a:pPr>
            <a:r>
              <a:rPr lang="en-GB" sz="1000" dirty="0">
                <a:latin typeface="Arial" panose="020B0604020202020204" pitchFamily="34" charset="0"/>
                <a:ea typeface="Aileron" charset="0"/>
                <a:cs typeface="Arial" panose="020B0604020202020204" pitchFamily="34" charset="0"/>
              </a:rPr>
              <a:t>70</a:t>
            </a:r>
          </a:p>
          <a:p>
            <a:pPr algn="r">
              <a:lnSpc>
                <a:spcPct val="90000"/>
              </a:lnSpc>
            </a:pPr>
            <a:r>
              <a:rPr lang="en-GB" sz="1000" dirty="0">
                <a:latin typeface="Arial" panose="020B0604020202020204" pitchFamily="34" charset="0"/>
                <a:ea typeface="Aileron" charset="0"/>
                <a:cs typeface="Arial" panose="020B0604020202020204" pitchFamily="34" charset="0"/>
              </a:rPr>
              <a:t>60</a:t>
            </a:r>
          </a:p>
          <a:p>
            <a:pPr algn="r">
              <a:lnSpc>
                <a:spcPct val="90000"/>
              </a:lnSpc>
            </a:pPr>
            <a:r>
              <a:rPr lang="en-GB" sz="1000" dirty="0">
                <a:latin typeface="Arial" panose="020B0604020202020204" pitchFamily="34" charset="0"/>
                <a:ea typeface="Aileron" charset="0"/>
                <a:cs typeface="Arial" panose="020B0604020202020204" pitchFamily="34" charset="0"/>
              </a:rPr>
              <a:t>50</a:t>
            </a:r>
          </a:p>
          <a:p>
            <a:pPr algn="r">
              <a:lnSpc>
                <a:spcPct val="90000"/>
              </a:lnSpc>
            </a:pPr>
            <a:r>
              <a:rPr lang="en-GB" sz="1000" dirty="0">
                <a:latin typeface="Arial" panose="020B0604020202020204" pitchFamily="34" charset="0"/>
                <a:ea typeface="Aileron" charset="0"/>
                <a:cs typeface="Arial" panose="020B0604020202020204" pitchFamily="34" charset="0"/>
              </a:rPr>
              <a:t>40</a:t>
            </a:r>
          </a:p>
          <a:p>
            <a:pPr algn="r">
              <a:lnSpc>
                <a:spcPct val="90000"/>
              </a:lnSpc>
            </a:pPr>
            <a:r>
              <a:rPr lang="en-GB" sz="1000" dirty="0">
                <a:latin typeface="Arial" panose="020B0604020202020204" pitchFamily="34" charset="0"/>
                <a:ea typeface="Aileron" charset="0"/>
                <a:cs typeface="Arial" panose="020B0604020202020204" pitchFamily="34" charset="0"/>
              </a:rPr>
              <a:t>30</a:t>
            </a:r>
          </a:p>
          <a:p>
            <a:pPr algn="r">
              <a:lnSpc>
                <a:spcPct val="90000"/>
              </a:lnSpc>
            </a:pPr>
            <a:r>
              <a:rPr lang="en-GB" sz="1000" dirty="0">
                <a:latin typeface="Arial" panose="020B0604020202020204" pitchFamily="34" charset="0"/>
                <a:ea typeface="Aileron" charset="0"/>
                <a:cs typeface="Arial" panose="020B0604020202020204" pitchFamily="34" charset="0"/>
              </a:rPr>
              <a:t>20</a:t>
            </a:r>
          </a:p>
          <a:p>
            <a:pPr algn="r">
              <a:lnSpc>
                <a:spcPct val="90000"/>
              </a:lnSpc>
            </a:pPr>
            <a:r>
              <a:rPr lang="en-GB" sz="1000" dirty="0">
                <a:latin typeface="Arial" panose="020B0604020202020204" pitchFamily="34" charset="0"/>
                <a:ea typeface="Aileron" charset="0"/>
                <a:cs typeface="Arial" panose="020B0604020202020204" pitchFamily="34" charset="0"/>
              </a:rPr>
              <a:t>10</a:t>
            </a:r>
          </a:p>
          <a:p>
            <a:pPr algn="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75" name="TextBox 74">
            <a:extLst>
              <a:ext uri="{FF2B5EF4-FFF2-40B4-BE49-F238E27FC236}">
                <a16:creationId xmlns:a16="http://schemas.microsoft.com/office/drawing/2014/main" id="{7330FB23-3096-6B57-3088-689F3F210736}"/>
              </a:ext>
            </a:extLst>
          </p:cNvPr>
          <p:cNvSpPr txBox="1"/>
          <p:nvPr/>
        </p:nvSpPr>
        <p:spPr>
          <a:xfrm>
            <a:off x="8728439" y="468449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endParaRPr lang="en-GB" sz="1000" baseline="30000" dirty="0">
              <a:latin typeface="Arial" panose="020B0604020202020204" pitchFamily="34" charset="0"/>
              <a:ea typeface="Aileron" charset="0"/>
              <a:cs typeface="Arial" panose="020B0604020202020204" pitchFamily="34" charset="0"/>
            </a:endParaRPr>
          </a:p>
        </p:txBody>
      </p:sp>
      <p:sp>
        <p:nvSpPr>
          <p:cNvPr id="85" name="TextBox 84">
            <a:extLst>
              <a:ext uri="{FF2B5EF4-FFF2-40B4-BE49-F238E27FC236}">
                <a16:creationId xmlns:a16="http://schemas.microsoft.com/office/drawing/2014/main" id="{4A049049-732C-5EC3-F394-3FF17CCC9D46}"/>
              </a:ext>
            </a:extLst>
          </p:cNvPr>
          <p:cNvSpPr txBox="1"/>
          <p:nvPr/>
        </p:nvSpPr>
        <p:spPr>
          <a:xfrm>
            <a:off x="9121166"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endParaRPr lang="en-GB" sz="1000" baseline="30000" dirty="0">
              <a:latin typeface="Arial" panose="020B0604020202020204" pitchFamily="34" charset="0"/>
              <a:ea typeface="Aileron" charset="0"/>
              <a:cs typeface="Arial" panose="020B0604020202020204" pitchFamily="34" charset="0"/>
            </a:endParaRPr>
          </a:p>
        </p:txBody>
      </p:sp>
      <p:sp>
        <p:nvSpPr>
          <p:cNvPr id="86" name="TextBox 85">
            <a:extLst>
              <a:ext uri="{FF2B5EF4-FFF2-40B4-BE49-F238E27FC236}">
                <a16:creationId xmlns:a16="http://schemas.microsoft.com/office/drawing/2014/main" id="{58CD9851-50BF-D5E1-A025-04B2415BBFD7}"/>
              </a:ext>
            </a:extLst>
          </p:cNvPr>
          <p:cNvSpPr txBox="1"/>
          <p:nvPr/>
        </p:nvSpPr>
        <p:spPr>
          <a:xfrm>
            <a:off x="9546616"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endParaRPr lang="en-GB" sz="1000" baseline="30000" dirty="0">
              <a:latin typeface="Arial" panose="020B0604020202020204" pitchFamily="34" charset="0"/>
              <a:ea typeface="Aileron" charset="0"/>
              <a:cs typeface="Arial" panose="020B0604020202020204" pitchFamily="34" charset="0"/>
            </a:endParaRPr>
          </a:p>
        </p:txBody>
      </p:sp>
      <p:sp>
        <p:nvSpPr>
          <p:cNvPr id="87" name="TextBox 86">
            <a:extLst>
              <a:ext uri="{FF2B5EF4-FFF2-40B4-BE49-F238E27FC236}">
                <a16:creationId xmlns:a16="http://schemas.microsoft.com/office/drawing/2014/main" id="{7063A505-75C5-6E71-9736-B09B9F6426AD}"/>
              </a:ext>
            </a:extLst>
          </p:cNvPr>
          <p:cNvSpPr txBox="1"/>
          <p:nvPr/>
        </p:nvSpPr>
        <p:spPr>
          <a:xfrm>
            <a:off x="9953016"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endParaRPr lang="en-GB" sz="1000" baseline="30000" dirty="0">
              <a:latin typeface="Arial" panose="020B0604020202020204" pitchFamily="34" charset="0"/>
              <a:ea typeface="Aileron" charset="0"/>
              <a:cs typeface="Arial" panose="020B0604020202020204" pitchFamily="34" charset="0"/>
            </a:endParaRPr>
          </a:p>
        </p:txBody>
      </p:sp>
      <p:sp>
        <p:nvSpPr>
          <p:cNvPr id="88" name="TextBox 87">
            <a:extLst>
              <a:ext uri="{FF2B5EF4-FFF2-40B4-BE49-F238E27FC236}">
                <a16:creationId xmlns:a16="http://schemas.microsoft.com/office/drawing/2014/main" id="{4003EAF5-C0E0-13CB-082A-8CEAE79686F2}"/>
              </a:ext>
            </a:extLst>
          </p:cNvPr>
          <p:cNvSpPr txBox="1"/>
          <p:nvPr/>
        </p:nvSpPr>
        <p:spPr>
          <a:xfrm>
            <a:off x="10381641"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48</a:t>
            </a:r>
            <a:endParaRPr lang="en-GB" sz="1000" baseline="30000" dirty="0">
              <a:latin typeface="Arial" panose="020B0604020202020204" pitchFamily="34" charset="0"/>
              <a:ea typeface="Aileron" charset="0"/>
              <a:cs typeface="Arial" panose="020B0604020202020204" pitchFamily="34" charset="0"/>
            </a:endParaRPr>
          </a:p>
        </p:txBody>
      </p:sp>
      <p:sp>
        <p:nvSpPr>
          <p:cNvPr id="89" name="TextBox 88">
            <a:extLst>
              <a:ext uri="{FF2B5EF4-FFF2-40B4-BE49-F238E27FC236}">
                <a16:creationId xmlns:a16="http://schemas.microsoft.com/office/drawing/2014/main" id="{ED7F25EF-7DEF-2A3B-274F-D76CF855829B}"/>
              </a:ext>
            </a:extLst>
          </p:cNvPr>
          <p:cNvSpPr txBox="1"/>
          <p:nvPr/>
        </p:nvSpPr>
        <p:spPr>
          <a:xfrm>
            <a:off x="10797566"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endParaRPr lang="en-GB" sz="1000" baseline="30000" dirty="0">
              <a:latin typeface="Arial" panose="020B0604020202020204" pitchFamily="34" charset="0"/>
              <a:ea typeface="Aileron" charset="0"/>
              <a:cs typeface="Arial" panose="020B0604020202020204" pitchFamily="34" charset="0"/>
            </a:endParaRPr>
          </a:p>
        </p:txBody>
      </p:sp>
      <p:sp>
        <p:nvSpPr>
          <p:cNvPr id="90" name="TextBox 89">
            <a:extLst>
              <a:ext uri="{FF2B5EF4-FFF2-40B4-BE49-F238E27FC236}">
                <a16:creationId xmlns:a16="http://schemas.microsoft.com/office/drawing/2014/main" id="{2AD84BD7-BF18-CB70-BAB4-3BB9AA0EC7DA}"/>
              </a:ext>
            </a:extLst>
          </p:cNvPr>
          <p:cNvSpPr txBox="1"/>
          <p:nvPr/>
        </p:nvSpPr>
        <p:spPr>
          <a:xfrm>
            <a:off x="11219841"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72</a:t>
            </a:r>
            <a:endParaRPr lang="en-GB" sz="1000" baseline="30000" dirty="0">
              <a:latin typeface="Arial" panose="020B0604020202020204" pitchFamily="34" charset="0"/>
              <a:ea typeface="Aileron" charset="0"/>
              <a:cs typeface="Arial" panose="020B0604020202020204" pitchFamily="34" charset="0"/>
            </a:endParaRPr>
          </a:p>
        </p:txBody>
      </p:sp>
      <p:sp>
        <p:nvSpPr>
          <p:cNvPr id="91" name="TextBox 90">
            <a:extLst>
              <a:ext uri="{FF2B5EF4-FFF2-40B4-BE49-F238E27FC236}">
                <a16:creationId xmlns:a16="http://schemas.microsoft.com/office/drawing/2014/main" id="{DD6B6229-3794-305B-8CDE-D180805E2026}"/>
              </a:ext>
            </a:extLst>
          </p:cNvPr>
          <p:cNvSpPr txBox="1"/>
          <p:nvPr/>
        </p:nvSpPr>
        <p:spPr>
          <a:xfrm>
            <a:off x="11632591" y="468449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84</a:t>
            </a:r>
            <a:endParaRPr lang="en-GB" sz="1000" baseline="30000" dirty="0">
              <a:latin typeface="Arial" panose="020B0604020202020204" pitchFamily="34" charset="0"/>
              <a:ea typeface="Aileron" charset="0"/>
              <a:cs typeface="Arial" panose="020B0604020202020204" pitchFamily="34" charset="0"/>
            </a:endParaRPr>
          </a:p>
        </p:txBody>
      </p:sp>
      <p:sp>
        <p:nvSpPr>
          <p:cNvPr id="92" name="TextBox 91">
            <a:extLst>
              <a:ext uri="{FF2B5EF4-FFF2-40B4-BE49-F238E27FC236}">
                <a16:creationId xmlns:a16="http://schemas.microsoft.com/office/drawing/2014/main" id="{15A3FF3A-E6B1-859F-52E4-ADE1C619301E}"/>
              </a:ext>
            </a:extLst>
          </p:cNvPr>
          <p:cNvSpPr txBox="1"/>
          <p:nvPr/>
        </p:nvSpPr>
        <p:spPr>
          <a:xfrm>
            <a:off x="8693173" y="523416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92</a:t>
            </a:r>
            <a:endParaRPr lang="en-GB" sz="1000" baseline="30000" dirty="0">
              <a:latin typeface="Arial" panose="020B0604020202020204" pitchFamily="34" charset="0"/>
              <a:ea typeface="Aileron" charset="0"/>
              <a:cs typeface="Arial" panose="020B0604020202020204" pitchFamily="34" charset="0"/>
            </a:endParaRPr>
          </a:p>
        </p:txBody>
      </p:sp>
      <p:sp>
        <p:nvSpPr>
          <p:cNvPr id="93" name="TextBox 92">
            <a:extLst>
              <a:ext uri="{FF2B5EF4-FFF2-40B4-BE49-F238E27FC236}">
                <a16:creationId xmlns:a16="http://schemas.microsoft.com/office/drawing/2014/main" id="{366092FC-1105-ED8D-CED3-162EB597E2F5}"/>
              </a:ext>
            </a:extLst>
          </p:cNvPr>
          <p:cNvSpPr txBox="1"/>
          <p:nvPr/>
        </p:nvSpPr>
        <p:spPr>
          <a:xfrm>
            <a:off x="9121166" y="523416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84</a:t>
            </a:r>
            <a:endParaRPr lang="en-GB" sz="1000" baseline="30000" dirty="0">
              <a:latin typeface="Arial" panose="020B0604020202020204" pitchFamily="34" charset="0"/>
              <a:ea typeface="Aileron" charset="0"/>
              <a:cs typeface="Arial" panose="020B0604020202020204" pitchFamily="34" charset="0"/>
            </a:endParaRPr>
          </a:p>
        </p:txBody>
      </p:sp>
      <p:sp>
        <p:nvSpPr>
          <p:cNvPr id="94" name="TextBox 93">
            <a:extLst>
              <a:ext uri="{FF2B5EF4-FFF2-40B4-BE49-F238E27FC236}">
                <a16:creationId xmlns:a16="http://schemas.microsoft.com/office/drawing/2014/main" id="{9A4E4CF6-8B62-6DC9-88B9-F4AAC860B74F}"/>
              </a:ext>
            </a:extLst>
          </p:cNvPr>
          <p:cNvSpPr txBox="1"/>
          <p:nvPr/>
        </p:nvSpPr>
        <p:spPr>
          <a:xfrm>
            <a:off x="9546616" y="523416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63</a:t>
            </a:r>
            <a:endParaRPr lang="en-GB" sz="1000" baseline="30000" dirty="0">
              <a:latin typeface="Arial" panose="020B0604020202020204" pitchFamily="34" charset="0"/>
              <a:ea typeface="Aileron" charset="0"/>
              <a:cs typeface="Arial" panose="020B0604020202020204" pitchFamily="34" charset="0"/>
            </a:endParaRPr>
          </a:p>
        </p:txBody>
      </p:sp>
      <p:sp>
        <p:nvSpPr>
          <p:cNvPr id="95" name="TextBox 94">
            <a:extLst>
              <a:ext uri="{FF2B5EF4-FFF2-40B4-BE49-F238E27FC236}">
                <a16:creationId xmlns:a16="http://schemas.microsoft.com/office/drawing/2014/main" id="{BB0BC194-9669-1B4D-8780-AF14DD15E839}"/>
              </a:ext>
            </a:extLst>
          </p:cNvPr>
          <p:cNvSpPr txBox="1"/>
          <p:nvPr/>
        </p:nvSpPr>
        <p:spPr>
          <a:xfrm>
            <a:off x="9953016" y="523416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47</a:t>
            </a:r>
            <a:endParaRPr lang="en-GB" sz="1000" baseline="30000" dirty="0">
              <a:latin typeface="Arial" panose="020B0604020202020204" pitchFamily="34" charset="0"/>
              <a:ea typeface="Aileron" charset="0"/>
              <a:cs typeface="Arial" panose="020B0604020202020204" pitchFamily="34" charset="0"/>
            </a:endParaRPr>
          </a:p>
        </p:txBody>
      </p:sp>
      <p:sp>
        <p:nvSpPr>
          <p:cNvPr id="96" name="TextBox 95">
            <a:extLst>
              <a:ext uri="{FF2B5EF4-FFF2-40B4-BE49-F238E27FC236}">
                <a16:creationId xmlns:a16="http://schemas.microsoft.com/office/drawing/2014/main" id="{2027DE4F-0028-AFDC-E7A1-B7A712A0816E}"/>
              </a:ext>
            </a:extLst>
          </p:cNvPr>
          <p:cNvSpPr txBox="1"/>
          <p:nvPr/>
        </p:nvSpPr>
        <p:spPr>
          <a:xfrm>
            <a:off x="10381641" y="523416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23</a:t>
            </a:r>
            <a:endParaRPr lang="en-GB" sz="1000" baseline="30000" dirty="0">
              <a:latin typeface="Arial" panose="020B0604020202020204" pitchFamily="34" charset="0"/>
              <a:ea typeface="Aileron" charset="0"/>
              <a:cs typeface="Arial" panose="020B0604020202020204" pitchFamily="34" charset="0"/>
            </a:endParaRPr>
          </a:p>
        </p:txBody>
      </p:sp>
      <p:sp>
        <p:nvSpPr>
          <p:cNvPr id="97" name="TextBox 96">
            <a:extLst>
              <a:ext uri="{FF2B5EF4-FFF2-40B4-BE49-F238E27FC236}">
                <a16:creationId xmlns:a16="http://schemas.microsoft.com/office/drawing/2014/main" id="{5C069552-88CD-D7EA-3906-9AF844F21354}"/>
              </a:ext>
            </a:extLst>
          </p:cNvPr>
          <p:cNvSpPr txBox="1"/>
          <p:nvPr/>
        </p:nvSpPr>
        <p:spPr>
          <a:xfrm>
            <a:off x="10797566" y="523416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11</a:t>
            </a:r>
            <a:endParaRPr lang="en-GB" sz="1000" baseline="30000" dirty="0">
              <a:latin typeface="Arial" panose="020B0604020202020204" pitchFamily="34" charset="0"/>
              <a:ea typeface="Aileron" charset="0"/>
              <a:cs typeface="Arial" panose="020B0604020202020204" pitchFamily="34" charset="0"/>
            </a:endParaRPr>
          </a:p>
        </p:txBody>
      </p:sp>
      <p:sp>
        <p:nvSpPr>
          <p:cNvPr id="98" name="TextBox 97">
            <a:extLst>
              <a:ext uri="{FF2B5EF4-FFF2-40B4-BE49-F238E27FC236}">
                <a16:creationId xmlns:a16="http://schemas.microsoft.com/office/drawing/2014/main" id="{77D86C66-818A-7411-666F-8086D36A7D4D}"/>
              </a:ext>
            </a:extLst>
          </p:cNvPr>
          <p:cNvSpPr txBox="1"/>
          <p:nvPr/>
        </p:nvSpPr>
        <p:spPr>
          <a:xfrm>
            <a:off x="11255107" y="523416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a:t>
            </a:r>
            <a:endParaRPr lang="en-GB" sz="1000" baseline="30000" dirty="0">
              <a:latin typeface="Arial" panose="020B0604020202020204" pitchFamily="34" charset="0"/>
              <a:ea typeface="Aileron" charset="0"/>
              <a:cs typeface="Arial" panose="020B0604020202020204" pitchFamily="34" charset="0"/>
            </a:endParaRPr>
          </a:p>
        </p:txBody>
      </p:sp>
      <p:sp>
        <p:nvSpPr>
          <p:cNvPr id="99" name="TextBox 98">
            <a:extLst>
              <a:ext uri="{FF2B5EF4-FFF2-40B4-BE49-F238E27FC236}">
                <a16:creationId xmlns:a16="http://schemas.microsoft.com/office/drawing/2014/main" id="{0C5749C1-CF0A-70C8-FA62-B14EA03326B5}"/>
              </a:ext>
            </a:extLst>
          </p:cNvPr>
          <p:cNvSpPr txBox="1"/>
          <p:nvPr/>
        </p:nvSpPr>
        <p:spPr>
          <a:xfrm>
            <a:off x="11667857" y="5234161"/>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endParaRPr lang="en-GB" sz="1000" baseline="30000" dirty="0">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2105613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CAC3AC-7C64-BFFF-CB01-0FA59BCF1F29}"/>
              </a:ext>
            </a:extLst>
          </p:cNvPr>
          <p:cNvSpPr>
            <a:spLocks noGrp="1"/>
          </p:cNvSpPr>
          <p:nvPr>
            <p:ph sz="quarter" idx="12"/>
          </p:nvPr>
        </p:nvSpPr>
        <p:spPr>
          <a:xfrm>
            <a:off x="551384" y="1143582"/>
            <a:ext cx="10963200" cy="4525200"/>
          </a:xfrm>
        </p:spPr>
        <p:txBody>
          <a:bodyPr/>
          <a:lstStyle/>
          <a:p>
            <a:pPr>
              <a:spcBef>
                <a:spcPts val="0"/>
              </a:spcBef>
              <a:spcAft>
                <a:spcPts val="600"/>
              </a:spcAft>
            </a:pPr>
            <a:r>
              <a:rPr lang="en-GB" dirty="0">
                <a:solidFill>
                  <a:schemeClr val="tx2"/>
                </a:solidFill>
              </a:rPr>
              <a:t>The field of precision medicine continues to evolve with the identification of new biomarkers and targeted treatments</a:t>
            </a:r>
            <a:r>
              <a:rPr lang="en-GB" baseline="30000" dirty="0">
                <a:solidFill>
                  <a:schemeClr val="tx2"/>
                </a:solidFill>
              </a:rPr>
              <a:t>1,2</a:t>
            </a:r>
          </a:p>
          <a:p>
            <a:pPr>
              <a:spcBef>
                <a:spcPts val="0"/>
              </a:spcBef>
              <a:spcAft>
                <a:spcPts val="600"/>
              </a:spcAft>
            </a:pPr>
            <a:r>
              <a:rPr lang="en-GB" dirty="0">
                <a:solidFill>
                  <a:schemeClr val="tx2"/>
                </a:solidFill>
              </a:rPr>
              <a:t>Development of inhibitors such as sotorasib and adagrasib which target the </a:t>
            </a:r>
            <a:r>
              <a:rPr lang="en-GB" i="1" dirty="0">
                <a:solidFill>
                  <a:schemeClr val="tx2"/>
                </a:solidFill>
              </a:rPr>
              <a:t>KRAS</a:t>
            </a:r>
            <a:r>
              <a:rPr lang="en-GB" dirty="0">
                <a:solidFill>
                  <a:schemeClr val="tx2"/>
                </a:solidFill>
              </a:rPr>
              <a:t> G12C mutations have improved outcomes for NSCLC patients</a:t>
            </a:r>
            <a:r>
              <a:rPr lang="en-GB" baseline="30000" dirty="0">
                <a:solidFill>
                  <a:schemeClr val="tx2"/>
                </a:solidFill>
              </a:rPr>
              <a:t>3,4,5</a:t>
            </a:r>
            <a:r>
              <a:rPr lang="en-GB" dirty="0">
                <a:solidFill>
                  <a:schemeClr val="tx2"/>
                </a:solidFill>
              </a:rPr>
              <a:t> </a:t>
            </a:r>
          </a:p>
          <a:p>
            <a:pPr>
              <a:spcBef>
                <a:spcPts val="0"/>
              </a:spcBef>
              <a:spcAft>
                <a:spcPts val="600"/>
              </a:spcAft>
            </a:pPr>
            <a:r>
              <a:rPr lang="en-GB" dirty="0">
                <a:solidFill>
                  <a:schemeClr val="tx2"/>
                </a:solidFill>
              </a:rPr>
              <a:t>Inhibitors for other </a:t>
            </a:r>
            <a:r>
              <a:rPr lang="en-GB" i="1" dirty="0">
                <a:solidFill>
                  <a:schemeClr val="tx2"/>
                </a:solidFill>
              </a:rPr>
              <a:t>KRAS</a:t>
            </a:r>
            <a:r>
              <a:rPr lang="en-GB" dirty="0">
                <a:solidFill>
                  <a:schemeClr val="tx2"/>
                </a:solidFill>
              </a:rPr>
              <a:t> mutations, such as </a:t>
            </a:r>
            <a:r>
              <a:rPr lang="en-GB" i="1" dirty="0">
                <a:solidFill>
                  <a:schemeClr val="tx2"/>
                </a:solidFill>
              </a:rPr>
              <a:t>KRAS</a:t>
            </a:r>
            <a:r>
              <a:rPr lang="en-GB" dirty="0">
                <a:solidFill>
                  <a:schemeClr val="tx2"/>
                </a:solidFill>
              </a:rPr>
              <a:t> G12D could expand treatment options for other cancers like pancreatic cancer</a:t>
            </a:r>
            <a:r>
              <a:rPr lang="en-GB" baseline="30000" dirty="0">
                <a:solidFill>
                  <a:schemeClr val="tx2"/>
                </a:solidFill>
              </a:rPr>
              <a:t>6,7,8</a:t>
            </a:r>
          </a:p>
          <a:p>
            <a:pPr>
              <a:spcBef>
                <a:spcPts val="0"/>
              </a:spcBef>
              <a:spcAft>
                <a:spcPts val="600"/>
              </a:spcAft>
            </a:pPr>
            <a:r>
              <a:rPr lang="en-GB" dirty="0">
                <a:solidFill>
                  <a:schemeClr val="tx2"/>
                </a:solidFill>
              </a:rPr>
              <a:t>Other agents targeting specific patient subsets (e.g. those with MTAP loss) may expand targeted therapy options</a:t>
            </a:r>
            <a:r>
              <a:rPr lang="en-GB" baseline="30000" dirty="0">
                <a:solidFill>
                  <a:schemeClr val="tx2"/>
                </a:solidFill>
              </a:rPr>
              <a:t>9</a:t>
            </a:r>
          </a:p>
          <a:p>
            <a:pPr>
              <a:spcBef>
                <a:spcPts val="0"/>
              </a:spcBef>
              <a:spcAft>
                <a:spcPts val="600"/>
              </a:spcAft>
            </a:pPr>
            <a:r>
              <a:rPr lang="en-GB" dirty="0">
                <a:solidFill>
                  <a:schemeClr val="tx2"/>
                </a:solidFill>
              </a:rPr>
              <a:t>Tumour agnostic targets such as </a:t>
            </a:r>
            <a:r>
              <a:rPr lang="en-GB" i="1" dirty="0">
                <a:solidFill>
                  <a:schemeClr val="tx2"/>
                </a:solidFill>
              </a:rPr>
              <a:t>NTRK</a:t>
            </a:r>
            <a:r>
              <a:rPr lang="en-GB" baseline="30000" dirty="0">
                <a:solidFill>
                  <a:schemeClr val="tx2"/>
                </a:solidFill>
              </a:rPr>
              <a:t>10,11</a:t>
            </a:r>
            <a:r>
              <a:rPr lang="en-GB" dirty="0">
                <a:solidFill>
                  <a:schemeClr val="tx2"/>
                </a:solidFill>
              </a:rPr>
              <a:t> and HER2</a:t>
            </a:r>
            <a:r>
              <a:rPr lang="en-GB" baseline="30000" dirty="0">
                <a:solidFill>
                  <a:schemeClr val="tx2"/>
                </a:solidFill>
              </a:rPr>
              <a:t>12,13 </a:t>
            </a:r>
            <a:r>
              <a:rPr lang="en-GB" dirty="0">
                <a:solidFill>
                  <a:schemeClr val="tx2"/>
                </a:solidFill>
              </a:rPr>
              <a:t>continue to evolve and provide significant clinical benefit across a number of tumour types</a:t>
            </a:r>
          </a:p>
          <a:p>
            <a:pPr>
              <a:spcBef>
                <a:spcPts val="0"/>
              </a:spcBef>
              <a:spcAft>
                <a:spcPts val="600"/>
              </a:spcAft>
              <a:buClr>
                <a:srgbClr val="C7583B"/>
              </a:buClr>
            </a:pPr>
            <a:r>
              <a:rPr lang="en-GB" dirty="0">
                <a:solidFill>
                  <a:schemeClr val="tx2"/>
                </a:solidFill>
              </a:rPr>
              <a:t>Molecular profiling by next generation sequencing is critical to ensure patients receive the most appropriate targeted therapy to improve outcomes</a:t>
            </a:r>
            <a:r>
              <a:rPr lang="en-GB" baseline="30000" dirty="0">
                <a:solidFill>
                  <a:schemeClr val="tx2"/>
                </a:solidFill>
              </a:rPr>
              <a:t>1,2</a:t>
            </a:r>
          </a:p>
        </p:txBody>
      </p:sp>
      <p:sp>
        <p:nvSpPr>
          <p:cNvPr id="2" name="Title 1">
            <a:extLst>
              <a:ext uri="{FF2B5EF4-FFF2-40B4-BE49-F238E27FC236}">
                <a16:creationId xmlns:a16="http://schemas.microsoft.com/office/drawing/2014/main" id="{2046BA0E-329C-69C9-1328-034B0EDF5D0E}"/>
              </a:ext>
            </a:extLst>
          </p:cNvPr>
          <p:cNvSpPr>
            <a:spLocks noGrp="1"/>
          </p:cNvSpPr>
          <p:nvPr>
            <p:ph type="title"/>
          </p:nvPr>
        </p:nvSpPr>
        <p:spPr/>
        <p:txBody>
          <a:bodyPr/>
          <a:lstStyle/>
          <a:p>
            <a:r>
              <a:rPr lang="en-GB" dirty="0"/>
              <a:t>summary</a:t>
            </a:r>
          </a:p>
        </p:txBody>
      </p:sp>
      <p:sp>
        <p:nvSpPr>
          <p:cNvPr id="4" name="Slide Number Placeholder 3">
            <a:extLst>
              <a:ext uri="{FF2B5EF4-FFF2-40B4-BE49-F238E27FC236}">
                <a16:creationId xmlns:a16="http://schemas.microsoft.com/office/drawing/2014/main" id="{770E17CC-F382-9ADA-E26C-B351386FC52D}"/>
              </a:ext>
            </a:extLst>
          </p:cNvPr>
          <p:cNvSpPr>
            <a:spLocks noGrp="1"/>
          </p:cNvSpPr>
          <p:nvPr>
            <p:ph type="sldNum" sz="quarter" idx="4"/>
          </p:nvPr>
        </p:nvSpPr>
        <p:spPr/>
        <p:txBody>
          <a:bodyPr/>
          <a:lstStyle/>
          <a:p>
            <a:fld id="{744321BC-6B8C-A142-A07B-D86579F389EE}" type="slidenum">
              <a:rPr lang="en-GB" smtClean="0"/>
              <a:t>25</a:t>
            </a:fld>
            <a:endParaRPr lang="en-GB" dirty="0"/>
          </a:p>
        </p:txBody>
      </p:sp>
      <p:sp>
        <p:nvSpPr>
          <p:cNvPr id="6" name="Content Placeholder 5">
            <a:extLst>
              <a:ext uri="{FF2B5EF4-FFF2-40B4-BE49-F238E27FC236}">
                <a16:creationId xmlns:a16="http://schemas.microsoft.com/office/drawing/2014/main" id="{0EB055DE-5520-5BBD-CD7F-9CCB5D4BBD60}"/>
              </a:ext>
            </a:extLst>
          </p:cNvPr>
          <p:cNvSpPr>
            <a:spLocks noGrp="1"/>
          </p:cNvSpPr>
          <p:nvPr>
            <p:ph sz="quarter" idx="15"/>
          </p:nvPr>
        </p:nvSpPr>
        <p:spPr>
          <a:xfrm>
            <a:off x="695400" y="6381328"/>
            <a:ext cx="10513168" cy="365125"/>
          </a:xfrm>
        </p:spPr>
        <p:txBody>
          <a:bodyPr anchor="b"/>
          <a:lstStyle/>
          <a:p>
            <a:r>
              <a:rPr lang="en-GB" altLang="en-US" sz="1050" dirty="0">
                <a:solidFill>
                  <a:schemeClr val="tx2"/>
                </a:solidFill>
              </a:rPr>
              <a:t>KRAS, Kirsten rat sarcoma virus; MTAP, methylthioadenosine phosphorylase; NSCLC, non-small cell lung cancer; </a:t>
            </a:r>
            <a:r>
              <a:rPr lang="en-GB" altLang="en-US" sz="1000" dirty="0">
                <a:solidFill>
                  <a:schemeClr val="tx2"/>
                </a:solidFill>
              </a:rPr>
              <a:t>NTRK, </a:t>
            </a:r>
            <a:r>
              <a:rPr lang="en-GB" sz="1050" dirty="0">
                <a:solidFill>
                  <a:schemeClr val="tx2"/>
                </a:solidFill>
              </a:rPr>
              <a:t>neurotrophic tyrosine receptor kinase; PRMT5, protein arginine methyltransferase 5</a:t>
            </a:r>
          </a:p>
          <a:p>
            <a:r>
              <a:rPr lang="en-GB" altLang="en-US" sz="1050" dirty="0">
                <a:solidFill>
                  <a:schemeClr val="tx2"/>
                </a:solidFill>
              </a:rPr>
              <a:t>1. Min HY and Lee HY. Exp Mol Med. 2022;54:1670-1694; 2. Malone ER, et al. Genome Med. 2020;12:8; 3. Boumelha J, et al. Clin Cancer Res. 2023;29:5012-5020; 4. </a:t>
            </a:r>
            <a:r>
              <a:rPr lang="en-GB" sz="1050" dirty="0">
                <a:solidFill>
                  <a:schemeClr val="tx2"/>
                </a:solidFill>
              </a:rPr>
              <a:t>FDA grants accelerated approval to sotorasib for KRAS G12C mutated NSCLC. Available </a:t>
            </a:r>
            <a:r>
              <a:rPr lang="en-GB" sz="1050" dirty="0">
                <a:solidFill>
                  <a:schemeClr val="tx2"/>
                </a:solidFill>
                <a:hlinkClick r:id="rId2">
                  <a:extLst>
                    <a:ext uri="{A12FA001-AC4F-418D-AE19-62706E023703}">
                      <ahyp:hlinkClr xmlns:ahyp="http://schemas.microsoft.com/office/drawing/2018/hyperlinkcolor" val="tx"/>
                    </a:ext>
                  </a:extLst>
                </a:hlinkClick>
              </a:rPr>
              <a:t>here</a:t>
            </a:r>
            <a:r>
              <a:rPr lang="en-GB" sz="1050" dirty="0">
                <a:solidFill>
                  <a:schemeClr val="tx2"/>
                </a:solidFill>
              </a:rPr>
              <a:t> (accessed December 2024); 5. FDA grants accelerated approval to adagrasib for KRAS G12C-mutated NSCLC. Available </a:t>
            </a:r>
            <a:r>
              <a:rPr lang="en-GB" sz="1050" dirty="0">
                <a:solidFill>
                  <a:schemeClr val="tx2"/>
                </a:solidFill>
                <a:hlinkClick r:id="rId3">
                  <a:extLst>
                    <a:ext uri="{A12FA001-AC4F-418D-AE19-62706E023703}">
                      <ahyp:hlinkClr xmlns:ahyp="http://schemas.microsoft.com/office/drawing/2018/hyperlinkcolor" val="tx"/>
                    </a:ext>
                  </a:extLst>
                </a:hlinkClick>
              </a:rPr>
              <a:t>here</a:t>
            </a:r>
            <a:r>
              <a:rPr lang="en-GB" sz="1050" dirty="0">
                <a:solidFill>
                  <a:schemeClr val="tx2"/>
                </a:solidFill>
              </a:rPr>
              <a:t> (accessed December 2024); 6. Nokin M-J, et al. Nat Commun. 2024; 15: 7554; 7. Akhave NS, et al. Mol Cancer Ther. 2022;21:1645-1651; 8. Arbour KC, et al. Ann Oncol. 2023;34(Supplement 2):S458-S497. Presented at ESMO 2023. Abstr 6520, oral presentation; 9. Rodon J, et al. Eur J Cancer. 2024;211 (suppl 1):114981. Presented at ENA 2024 (EORTC NCI AACR 36th Symposium). 503LBA (oral presentation); 10. Hong DS, et al. Ann Oncol. 34 (supplement 2):S469. Presented at ESMO 2023 (Poster 667P); 11. Sheng J, et al. NPJ Precis Oncol. 2024;8:198; 12. Meric-Bernstam F, et al. J Clin Oncol. 2023;42:47-58; 13. Yoon J, et al. Nat Rev Clin Oncol. 2024; 21:675-700</a:t>
            </a:r>
          </a:p>
        </p:txBody>
      </p:sp>
    </p:spTree>
    <p:extLst>
      <p:ext uri="{BB962C8B-B14F-4D97-AF65-F5344CB8AC3E}">
        <p14:creationId xmlns:p14="http://schemas.microsoft.com/office/powerpoint/2010/main" val="209786955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ont, logo, graphics&#10;&#10;Description automatically generated">
            <a:hlinkClick r:id="rId3"/>
            <a:extLst>
              <a:ext uri="{FF2B5EF4-FFF2-40B4-BE49-F238E27FC236}">
                <a16:creationId xmlns:a16="http://schemas.microsoft.com/office/drawing/2014/main" id="{866E5599-D24C-970C-A2D0-D68177AD4739}"/>
              </a:ext>
            </a:extLst>
          </p:cNvPr>
          <p:cNvPicPr>
            <a:picLocks noChangeAspect="1"/>
          </p:cNvPicPr>
          <p:nvPr/>
        </p:nvPicPr>
        <p:blipFill>
          <a:blip r:embed="rId4"/>
          <a:stretch>
            <a:fillRect/>
          </a:stretch>
        </p:blipFill>
        <p:spPr>
          <a:xfrm>
            <a:off x="8326627" y="863662"/>
            <a:ext cx="2740058" cy="1413210"/>
          </a:xfrm>
          <a:prstGeom prst="rect">
            <a:avLst/>
          </a:prstGeom>
        </p:spPr>
      </p:pic>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19200" y="1329343"/>
            <a:ext cx="10963200" cy="5340017"/>
          </a:xfrm>
        </p:spPr>
        <p:txBody>
          <a:bodyPr>
            <a:noAutofit/>
          </a:bodyPr>
          <a:lstStyle/>
          <a:p>
            <a:pPr marL="0" indent="0">
              <a:lnSpc>
                <a:spcPct val="120000"/>
              </a:lnSpc>
              <a:spcBef>
                <a:spcPts val="600"/>
              </a:spcBef>
              <a:buNone/>
            </a:pPr>
            <a:r>
              <a:rPr lang="en-GB" altLang="en-US" sz="1400" b="1" dirty="0">
                <a:latin typeface="Arial" panose="020B0604020202020204" pitchFamily="34" charset="0"/>
              </a:rPr>
              <a:t>This programme is developed by PRECISION ONCOLOGY CONNECT, </a:t>
            </a:r>
            <a:br>
              <a:rPr lang="en-GB" altLang="en-US" sz="1400" b="1" dirty="0">
                <a:latin typeface="Arial" panose="020B0604020202020204" pitchFamily="34" charset="0"/>
              </a:rPr>
            </a:br>
            <a:r>
              <a:rPr lang="en-GB" altLang="en-US" sz="1400" b="1" dirty="0">
                <a:latin typeface="Arial" panose="020B0604020202020204" pitchFamily="34" charset="0"/>
              </a:rPr>
              <a:t>an international group of experts in the field of </a:t>
            </a:r>
            <a:r>
              <a:rPr lang="en-GB" altLang="en-US" sz="1400" b="1" dirty="0"/>
              <a:t>oncology</a:t>
            </a:r>
            <a:r>
              <a:rPr lang="en-GB" sz="1400" b="1" dirty="0"/>
              <a:t>.</a:t>
            </a:r>
            <a:endParaRPr lang="en-GB" altLang="en-US" sz="1400" b="1" dirty="0">
              <a:latin typeface="Arial" panose="020B0604020202020204" pitchFamily="34" charset="0"/>
            </a:endParaRPr>
          </a:p>
          <a:p>
            <a:pPr marL="0" indent="0">
              <a:lnSpc>
                <a:spcPct val="120000"/>
              </a:lnSpc>
              <a:spcBef>
                <a:spcPts val="600"/>
              </a:spcBef>
              <a:buNone/>
            </a:pPr>
            <a:endParaRPr lang="en-GB" altLang="en-US" sz="1400" dirty="0">
              <a:latin typeface="Arial" panose="020B0604020202020204" pitchFamily="34" charset="0"/>
            </a:endParaRPr>
          </a:p>
          <a:p>
            <a:pPr marL="0" indent="0">
              <a:spcBef>
                <a:spcPts val="600"/>
              </a:spcBef>
              <a:buNone/>
            </a:pPr>
            <a:r>
              <a:rPr lang="en-GB" sz="1400" b="1" dirty="0">
                <a:solidFill>
                  <a:schemeClr val="accent1"/>
                </a:solidFill>
                <a:latin typeface="Arial" panose="020B0604020202020204" pitchFamily="34" charset="0"/>
              </a:rPr>
              <a:t>Acknowledgement and disclosures</a:t>
            </a:r>
            <a:endParaRPr lang="en-GB" altLang="en-US" sz="1400" b="1" dirty="0">
              <a:solidFill>
                <a:schemeClr val="accent1"/>
              </a:solidFill>
              <a:latin typeface="Arial" panose="020B0604020202020204" pitchFamily="34" charset="0"/>
            </a:endParaRPr>
          </a:p>
          <a:p>
            <a:pPr marL="0" indent="0">
              <a:buNone/>
            </a:pPr>
            <a:r>
              <a:rPr lang="en-GB" altLang="en-US" sz="1400" dirty="0">
                <a:latin typeface="Arial" panose="020B0604020202020204" pitchFamily="34" charset="0"/>
              </a:rPr>
              <a:t>This PRECISION ONCOLOGY CONNECT programme is supported through an independent educational grant from </a:t>
            </a:r>
            <a:r>
              <a:rPr lang="en-GB" sz="1400" dirty="0"/>
              <a:t>Bayer</a:t>
            </a:r>
            <a:r>
              <a:rPr lang="en-GB" altLang="en-US" sz="1400" dirty="0">
                <a:latin typeface="Arial" panose="020B0604020202020204" pitchFamily="34" charset="0"/>
              </a:rPr>
              <a:t>. The programme is therefore independent, the content is not influenced by the supporter and is under the sole responsibility of the experts.</a:t>
            </a:r>
            <a:endParaRPr lang="en-GB" sz="1400" dirty="0">
              <a:latin typeface="Arial" panose="020B0604020202020204" pitchFamily="34" charset="0"/>
            </a:endParaRPr>
          </a:p>
          <a:p>
            <a:pPr marL="0" indent="0">
              <a:buNone/>
            </a:pPr>
            <a:r>
              <a:rPr lang="en-GB" sz="1400" b="1" dirty="0">
                <a:latin typeface="Arial" panose="020B0604020202020204" pitchFamily="34" charset="0"/>
              </a:rPr>
              <a:t>Please note:</a:t>
            </a:r>
            <a:r>
              <a:rPr lang="en-GB" sz="1400" dirty="0">
                <a:latin typeface="Arial" panose="020B0604020202020204" pitchFamily="34" charset="0"/>
              </a:rPr>
              <a:t> The views expressed within this programme are the personal opinions of the experts. They do not necessarily represent the views of the experts’ institutions, or the rest of the PRECISION ONCOLOGY </a:t>
            </a:r>
            <a:br>
              <a:rPr lang="en-GB" sz="1400" dirty="0">
                <a:latin typeface="Arial" panose="020B0604020202020204" pitchFamily="34" charset="0"/>
              </a:rPr>
            </a:br>
            <a:r>
              <a:rPr lang="en-GB" sz="1400" dirty="0">
                <a:latin typeface="Arial" panose="020B0604020202020204" pitchFamily="34" charset="0"/>
              </a:rPr>
              <a:t>CONNECT group.</a:t>
            </a:r>
          </a:p>
          <a:p>
            <a:pPr marL="0" indent="0">
              <a:buNone/>
            </a:pPr>
            <a:r>
              <a:rPr lang="en-GB" sz="1400" dirty="0">
                <a:latin typeface="Arial" panose="020B0604020202020204" pitchFamily="34" charset="0"/>
              </a:rPr>
              <a:t>Expert disclosures:</a:t>
            </a:r>
          </a:p>
          <a:p>
            <a:r>
              <a:rPr lang="en-GB" sz="1400" b="1" dirty="0">
                <a:solidFill>
                  <a:srgbClr val="C6573B"/>
                </a:solidFill>
                <a:latin typeface="Arial" panose="020B0604020202020204" pitchFamily="34" charset="0"/>
              </a:rPr>
              <a:t>Dr David S Hong </a:t>
            </a:r>
            <a:r>
              <a:rPr lang="en-GB" sz="1400" dirty="0">
                <a:latin typeface="Arial" panose="020B0604020202020204" pitchFamily="34" charset="0"/>
              </a:rPr>
              <a:t>has received financial support/sponsorship for research support, consultation, or speaker fees from the following companies: </a:t>
            </a:r>
            <a:r>
              <a:rPr lang="en-US" sz="1400" dirty="0">
                <a:effectLst/>
                <a:latin typeface="Arial" panose="020B0604020202020204" pitchFamily="34" charset="0"/>
                <a:ea typeface="Calibri" panose="020F0502020204030204" pitchFamily="34" charset="0"/>
                <a:cs typeface="Times New Roman" panose="02020603050405020304" pitchFamily="18" charset="0"/>
              </a:rPr>
              <a:t>280Bio, </a:t>
            </a:r>
            <a:r>
              <a:rPr lang="en-US" sz="1400" dirty="0">
                <a:ea typeface="Calibri" panose="020F0502020204030204" pitchFamily="34" charset="0"/>
                <a:cs typeface="Times New Roman" panose="02020603050405020304" pitchFamily="18" charset="0"/>
              </a:rPr>
              <a:t>AACR, </a:t>
            </a:r>
            <a:r>
              <a:rPr lang="en-US" sz="1400" dirty="0">
                <a:effectLst/>
                <a:latin typeface="Arial" panose="020B0604020202020204" pitchFamily="34" charset="0"/>
                <a:ea typeface="Calibri" panose="020F0502020204030204" pitchFamily="34" charset="0"/>
                <a:cs typeface="Times New Roman" panose="02020603050405020304" pitchFamily="18" charset="0"/>
              </a:rPr>
              <a:t>AbbVie, Acuta, Adaptimmune, </a:t>
            </a:r>
            <a:r>
              <a:rPr lang="en-US" sz="1400" dirty="0">
                <a:ea typeface="Calibri" panose="020F0502020204030204" pitchFamily="34" charset="0"/>
                <a:cs typeface="Times New Roman" panose="02020603050405020304" pitchFamily="18" charset="0"/>
              </a:rPr>
              <a:t>Adlai-Nortye, </a:t>
            </a:r>
            <a:r>
              <a:rPr lang="en-US" sz="1400" dirty="0" err="1">
                <a:ea typeface="Calibri" panose="020F0502020204030204" pitchFamily="34" charset="0"/>
                <a:cs typeface="Times New Roman" panose="02020603050405020304" pitchFamily="18" charset="0"/>
              </a:rPr>
              <a:t>Alaunos</a:t>
            </a:r>
            <a:r>
              <a:rPr lang="en-US" sz="1400" dirty="0">
                <a:ea typeface="Calibri" panose="020F0502020204030204" pitchFamily="34" charset="0"/>
                <a:cs typeface="Times New Roman" panose="02020603050405020304" pitchFamily="18" charset="0"/>
              </a:rPr>
              <a:t> Therapeutics;  </a:t>
            </a:r>
            <a:r>
              <a:rPr lang="en-US" sz="1400" dirty="0">
                <a:effectLst/>
                <a:latin typeface="Arial" panose="020B0604020202020204" pitchFamily="34" charset="0"/>
                <a:ea typeface="Calibri" panose="020F0502020204030204" pitchFamily="34" charset="0"/>
                <a:cs typeface="Times New Roman" panose="02020603050405020304" pitchFamily="18" charset="0"/>
              </a:rPr>
              <a:t>Alkermes, Alpha Insights, Amgen, Affini-T, </a:t>
            </a:r>
            <a:r>
              <a:rPr lang="en-US" sz="1400" dirty="0">
                <a:ea typeface="Calibri" panose="020F0502020204030204" pitchFamily="34" charset="0"/>
                <a:cs typeface="Times New Roman" panose="02020603050405020304" pitchFamily="18" charset="0"/>
              </a:rPr>
              <a:t>ASCO, </a:t>
            </a:r>
            <a:r>
              <a:rPr lang="en-US" sz="1400" dirty="0">
                <a:effectLst/>
                <a:latin typeface="Arial" panose="020B0604020202020204" pitchFamily="34" charset="0"/>
                <a:ea typeface="Calibri" panose="020F0502020204030204" pitchFamily="34" charset="0"/>
                <a:cs typeface="Times New Roman" panose="02020603050405020304" pitchFamily="18" charset="0"/>
              </a:rPr>
              <a:t>Astellas, </a:t>
            </a:r>
            <a:r>
              <a:rPr lang="en-US" sz="1400" dirty="0">
                <a:ea typeface="Calibri" panose="020F0502020204030204" pitchFamily="34" charset="0"/>
                <a:cs typeface="Times New Roman" panose="02020603050405020304" pitchFamily="18" charset="0"/>
              </a:rPr>
              <a:t>AstraZeneca, </a:t>
            </a:r>
            <a:r>
              <a:rPr lang="en-US" sz="1400" dirty="0">
                <a:effectLst/>
                <a:latin typeface="Arial" panose="020B0604020202020204" pitchFamily="34" charset="0"/>
                <a:ea typeface="Calibri" panose="020F0502020204030204" pitchFamily="34" charset="0"/>
                <a:cs typeface="Times New Roman" panose="02020603050405020304" pitchFamily="18" charset="0"/>
              </a:rPr>
              <a:t>Aumbiosciences, Axiom, Baxter, Bayer, </a:t>
            </a:r>
            <a:r>
              <a:rPr lang="en-US" sz="1400" dirty="0">
                <a:ea typeface="Calibri" panose="020F0502020204030204" pitchFamily="34" charset="0"/>
                <a:cs typeface="Times New Roman" panose="02020603050405020304" pitchFamily="18" charset="0"/>
              </a:rPr>
              <a:t>Biomea, </a:t>
            </a:r>
            <a:r>
              <a:rPr lang="en-US" sz="1400" dirty="0">
                <a:effectLst/>
                <a:latin typeface="Arial" panose="020B0604020202020204" pitchFamily="34" charset="0"/>
                <a:ea typeface="Calibri" panose="020F0502020204030204" pitchFamily="34" charset="0"/>
                <a:cs typeface="Times New Roman" panose="02020603050405020304" pitchFamily="18" charset="0"/>
              </a:rPr>
              <a:t>Blackstone, Boxer Capital, BridgeBio, </a:t>
            </a:r>
            <a:r>
              <a:rPr lang="en-US" sz="1400" dirty="0">
                <a:ea typeface="Calibri" panose="020F0502020204030204" pitchFamily="34" charset="0"/>
                <a:cs typeface="Times New Roman" panose="02020603050405020304" pitchFamily="18" charset="0"/>
              </a:rPr>
              <a:t>Bristol-Myers Squibb, </a:t>
            </a:r>
            <a:r>
              <a:rPr lang="en-US" sz="1400" dirty="0">
                <a:effectLst/>
                <a:latin typeface="Arial" panose="020B0604020202020204" pitchFamily="34" charset="0"/>
                <a:ea typeface="Calibri" panose="020F0502020204030204" pitchFamily="34" charset="0"/>
                <a:cs typeface="Times New Roman" panose="02020603050405020304" pitchFamily="18" charset="0"/>
              </a:rPr>
              <a:t>CARSgen, Children’s Oncology Group, COR2ED, TD Cowen, </a:t>
            </a:r>
            <a:r>
              <a:rPr lang="en-US" sz="1400" dirty="0">
                <a:ea typeface="Calibri" panose="020F0502020204030204" pitchFamily="34" charset="0"/>
                <a:cs typeface="Times New Roman" panose="02020603050405020304" pitchFamily="18" charset="0"/>
              </a:rPr>
              <a:t>CrossBridge Bio, Daiichi-Sankyo, Deciphera, </a:t>
            </a:r>
            <a:r>
              <a:rPr lang="en-US" sz="1400" dirty="0">
                <a:effectLst/>
                <a:latin typeface="Arial" panose="020B0604020202020204" pitchFamily="34" charset="0"/>
                <a:ea typeface="Calibri" panose="020F0502020204030204" pitchFamily="34" charset="0"/>
                <a:cs typeface="Times New Roman" panose="02020603050405020304" pitchFamily="18" charset="0"/>
              </a:rPr>
              <a:t>EcoR1 Capital, EDDC, </a:t>
            </a:r>
            <a:r>
              <a:rPr lang="en-US" sz="1400" dirty="0">
                <a:ea typeface="Calibri" panose="020F0502020204030204" pitchFamily="34" charset="0"/>
                <a:cs typeface="Times New Roman" panose="02020603050405020304" pitchFamily="18" charset="0"/>
              </a:rPr>
              <a:t>Eisai, Eli Lilly, Endeavor </a:t>
            </a:r>
            <a:r>
              <a:rPr lang="en-US" sz="1400" dirty="0" err="1">
                <a:ea typeface="Calibri" panose="020F0502020204030204" pitchFamily="34" charset="0"/>
                <a:cs typeface="Times New Roman" panose="02020603050405020304" pitchFamily="18" charset="0"/>
              </a:rPr>
              <a:t>BioMedicines</a:t>
            </a:r>
            <a:r>
              <a:rPr lang="en-US" sz="1400" dirty="0">
                <a:ea typeface="Calibri" panose="020F0502020204030204" pitchFamily="34" charset="0"/>
                <a:cs typeface="Times New Roman" panose="02020603050405020304" pitchFamily="18" charset="0"/>
              </a:rPr>
              <a:t>, </a:t>
            </a:r>
            <a:r>
              <a:rPr lang="en-US" sz="1400" dirty="0">
                <a:effectLst/>
                <a:latin typeface="Arial" panose="020B0604020202020204" pitchFamily="34" charset="0"/>
                <a:ea typeface="Calibri" panose="020F0502020204030204" pitchFamily="34" charset="0"/>
                <a:cs typeface="Times New Roman" panose="02020603050405020304" pitchFamily="18" charset="0"/>
              </a:rPr>
              <a:t>Erasca, Exelixis, Fate Therapeutics, Genentech, </a:t>
            </a:r>
            <a:r>
              <a:rPr lang="en-US" sz="1400" dirty="0">
                <a:ea typeface="Calibri" panose="020F0502020204030204" pitchFamily="34" charset="0"/>
                <a:cs typeface="Times New Roman" panose="02020603050405020304" pitchFamily="18" charset="0"/>
              </a:rPr>
              <a:t>Genmab, </a:t>
            </a:r>
            <a:r>
              <a:rPr lang="en-US" sz="1400" dirty="0">
                <a:effectLst/>
                <a:latin typeface="Arial" panose="020B0604020202020204" pitchFamily="34" charset="0"/>
                <a:ea typeface="Calibri" panose="020F0502020204030204" pitchFamily="34" charset="0"/>
                <a:cs typeface="Times New Roman" panose="02020603050405020304" pitchFamily="18" charset="0"/>
              </a:rPr>
              <a:t>Gennao Bio, Gilead, GLG Pharma, Group H, Guidepoint, HCW Precision Oncology, Immunogenesis,</a:t>
            </a:r>
            <a:r>
              <a:rPr lang="en-US" sz="1400" b="1"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a:effectLst/>
                <a:latin typeface="Arial" panose="020B0604020202020204" pitchFamily="34" charset="0"/>
                <a:ea typeface="Calibri" panose="020F0502020204030204" pitchFamily="34" charset="0"/>
                <a:cs typeface="Times New Roman" panose="02020603050405020304" pitchFamily="18" charset="0"/>
              </a:rPr>
              <a:t>Incyte Inc, Inhibrix Inc, InduPro, </a:t>
            </a:r>
            <a:r>
              <a:rPr lang="en-US" sz="1400" dirty="0">
                <a:ea typeface="Calibri" panose="020F0502020204030204" pitchFamily="34" charset="0"/>
                <a:cs typeface="Times New Roman" panose="02020603050405020304" pitchFamily="18" charset="0"/>
              </a:rPr>
              <a:t>Infinity, </a:t>
            </a:r>
            <a:r>
              <a:rPr lang="en-US" sz="1400" dirty="0">
                <a:effectLst/>
                <a:latin typeface="Arial" panose="020B0604020202020204" pitchFamily="34" charset="0"/>
                <a:ea typeface="Calibri" panose="020F0502020204030204" pitchFamily="34" charset="0"/>
                <a:cs typeface="Times New Roman" panose="02020603050405020304" pitchFamily="18" charset="0"/>
              </a:rPr>
              <a:t>Innovent, Janssen, Jounce Therapeutics Inc,</a:t>
            </a:r>
            <a:r>
              <a:rPr lang="en-US" sz="1400" dirty="0">
                <a:ea typeface="Calibri" panose="020F0502020204030204" pitchFamily="34" charset="0"/>
                <a:cs typeface="Times New Roman" panose="02020603050405020304" pitchFamily="18" charset="0"/>
              </a:rPr>
              <a:t> Kyowa Kirin,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LianBio</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2"/>
                </a:solidFill>
                <a:effectLst/>
                <a:latin typeface="Arial" panose="020B0604020202020204" pitchFamily="34" charset="0"/>
                <a:ea typeface="Calibri" panose="020F0502020204030204" pitchFamily="34" charset="0"/>
                <a:cs typeface="Times New Roman" panose="02020603050405020304" pitchFamily="18" charset="0"/>
              </a:rPr>
              <a:t>MEDACorp</a:t>
            </a:r>
            <a:r>
              <a:rPr lang="en-US" sz="1400" dirty="0">
                <a:effectLst/>
                <a:latin typeface="Arial" panose="020B0604020202020204" pitchFamily="34" charset="0"/>
                <a:ea typeface="Calibri" panose="020F0502020204030204" pitchFamily="34" charset="0"/>
                <a:cs typeface="Times New Roman" panose="02020603050405020304" pitchFamily="18" charset="0"/>
              </a:rPr>
              <a:t>, Medscape, </a:t>
            </a:r>
            <a:r>
              <a:rPr lang="en-US" sz="1400" dirty="0">
                <a:ea typeface="Calibri" panose="020F0502020204030204" pitchFamily="34" charset="0"/>
                <a:cs typeface="Times New Roman" panose="02020603050405020304" pitchFamily="18" charset="0"/>
              </a:rPr>
              <a:t>Merck, Mirati, Molecular Match, Navier, NCI-CTEP, </a:t>
            </a:r>
            <a:r>
              <a:rPr lang="en-US" sz="1400" dirty="0">
                <a:effectLst/>
                <a:latin typeface="Arial" panose="020B0604020202020204" pitchFamily="34" charset="0"/>
                <a:ea typeface="Calibri" panose="020F0502020204030204" pitchFamily="34" charset="0"/>
                <a:cs typeface="Times New Roman" panose="02020603050405020304" pitchFamily="18" charset="0"/>
              </a:rPr>
              <a:t>Novartis, Northwestern, Numab, Oncologia Brasil, </a:t>
            </a:r>
            <a:r>
              <a:rPr lang="en-US" sz="1400" dirty="0">
                <a:ea typeface="Calibri" panose="020F0502020204030204" pitchFamily="34" charset="0"/>
                <a:cs typeface="Times New Roman" panose="02020603050405020304" pitchFamily="18" charset="0"/>
              </a:rPr>
              <a:t>OncoResponse, </a:t>
            </a:r>
            <a:r>
              <a:rPr lang="en-US" sz="1400" dirty="0">
                <a:effectLst/>
                <a:latin typeface="Arial" panose="020B0604020202020204" pitchFamily="34" charset="0"/>
                <a:ea typeface="Calibri" panose="020F0502020204030204" pitchFamily="34" charset="0"/>
                <a:cs typeface="Times New Roman" panose="02020603050405020304" pitchFamily="18" charset="0"/>
              </a:rPr>
              <a:t>ORI Capital, Pfizer, Pharma Intelligence, POET Congress,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prIME</a:t>
            </a:r>
            <a:r>
              <a:rPr lang="en-US" sz="1400" dirty="0">
                <a:effectLst/>
                <a:latin typeface="Arial" panose="020B0604020202020204" pitchFamily="34" charset="0"/>
                <a:ea typeface="Calibri" panose="020F0502020204030204" pitchFamily="34" charset="0"/>
                <a:cs typeface="Times New Roman" panose="02020603050405020304" pitchFamily="18" charset="0"/>
              </a:rPr>
              <a:t> Oncology, Projects in Knowledge, </a:t>
            </a:r>
            <a:r>
              <a:rPr lang="en-US" sz="1400" dirty="0">
                <a:ea typeface="Calibri" panose="020F0502020204030204" pitchFamily="34" charset="0"/>
                <a:cs typeface="Times New Roman" panose="02020603050405020304" pitchFamily="18" charset="0"/>
              </a:rPr>
              <a:t>Pyramid Bio, </a:t>
            </a:r>
            <a:r>
              <a:rPr lang="en-US" sz="1400" dirty="0">
                <a:effectLst/>
                <a:latin typeface="Arial" panose="020B0604020202020204" pitchFamily="34" charset="0"/>
                <a:ea typeface="Calibri" panose="020F0502020204030204" pitchFamily="34" charset="0"/>
                <a:cs typeface="Times New Roman" panose="02020603050405020304" pitchFamily="18" charset="0"/>
              </a:rPr>
              <a:t>Quanta Therapeutics, RAIN Oncology, Ridgeline Therapeutics, Revolution Medicine, </a:t>
            </a:r>
            <a:r>
              <a:rPr lang="en-US" sz="1400" dirty="0">
                <a:ea typeface="Calibri" panose="020F0502020204030204" pitchFamily="34" charset="0"/>
                <a:cs typeface="Times New Roman" panose="02020603050405020304" pitchFamily="18" charset="0"/>
              </a:rPr>
              <a:t>Roche,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SeaGen</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SITC, </a:t>
            </a:r>
            <a:r>
              <a:rPr lang="en-US" sz="1400" dirty="0">
                <a:effectLst/>
                <a:latin typeface="Arial" panose="020B0604020202020204" pitchFamily="34" charset="0"/>
                <a:ea typeface="Calibri" panose="020F0502020204030204" pitchFamily="34" charset="0"/>
                <a:cs typeface="Times New Roman" panose="02020603050405020304" pitchFamily="18" charset="0"/>
              </a:rPr>
              <a:t>Stanford, STCube, STOP Cancer, Takeda, Tavistock, </a:t>
            </a:r>
            <a:r>
              <a:rPr lang="en-US" sz="1400" dirty="0">
                <a:ea typeface="Calibri" panose="020F0502020204030204" pitchFamily="34" charset="0"/>
                <a:cs typeface="Times New Roman" panose="02020603050405020304" pitchFamily="18" charset="0"/>
              </a:rPr>
              <a:t>Telperian, TCR2, </a:t>
            </a:r>
            <a:r>
              <a:rPr lang="en-US" sz="1400" dirty="0">
                <a:effectLst/>
                <a:latin typeface="Arial" panose="020B0604020202020204" pitchFamily="34" charset="0"/>
                <a:ea typeface="Calibri" panose="020F0502020204030204" pitchFamily="34" charset="0"/>
                <a:cs typeface="Times New Roman" panose="02020603050405020304" pitchFamily="18" charset="0"/>
              </a:rPr>
              <a:t>Trieza Therapeutics, T-Knife, Turning Point Therapeutics, UNC, </a:t>
            </a:r>
            <a:r>
              <a:rPr lang="en-US" sz="1400" dirty="0">
                <a:ea typeface="Calibri" panose="020F0502020204030204" pitchFamily="34" charset="0"/>
                <a:cs typeface="Times New Roman" panose="02020603050405020304" pitchFamily="18" charset="0"/>
              </a:rPr>
              <a:t>VM Oncology, </a:t>
            </a:r>
            <a:r>
              <a:rPr lang="en-US" sz="1400" dirty="0">
                <a:effectLst/>
                <a:latin typeface="Arial" panose="020B0604020202020204" pitchFamily="34" charset="0"/>
                <a:ea typeface="Calibri" panose="020F0502020204030204" pitchFamily="34" charset="0"/>
                <a:cs typeface="Times New Roman" panose="02020603050405020304" pitchFamily="18" charset="0"/>
              </a:rPr>
              <a:t>WebMD, Yingli Pharma</a:t>
            </a:r>
            <a:endParaRPr lang="en-GB" sz="1400" dirty="0">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619201" y="259200"/>
            <a:ext cx="9797279" cy="864000"/>
          </a:xfrm>
        </p:spPr>
        <p:txBody>
          <a:bodyPr/>
          <a:lstStyle/>
          <a:p>
            <a:r>
              <a:rPr lang="en-GB" dirty="0">
                <a:latin typeface="Arial" panose="020B0604020202020204" pitchFamily="34" charset="0"/>
              </a:rPr>
              <a:t>Developed by PRECISION ONCOLOGY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noProof="0" smtClean="0">
                <a:latin typeface="Arial" panose="020B0604020202020204" pitchFamily="34" charset="0"/>
                <a:cs typeface="Arial" panose="020B0604020202020204" pitchFamily="34" charset="0"/>
              </a:rPr>
              <a:pPr/>
              <a:t>3</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spTree>
    <p:extLst>
      <p:ext uri="{BB962C8B-B14F-4D97-AF65-F5344CB8AC3E}">
        <p14:creationId xmlns:p14="http://schemas.microsoft.com/office/powerpoint/2010/main" val="1435382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5D568-836B-5A8C-8971-98697C1533BD}"/>
              </a:ext>
            </a:extLst>
          </p:cNvPr>
          <p:cNvSpPr>
            <a:spLocks noGrp="1"/>
          </p:cNvSpPr>
          <p:nvPr>
            <p:ph sz="quarter" idx="12"/>
          </p:nvPr>
        </p:nvSpPr>
        <p:spPr>
          <a:xfrm>
            <a:off x="620184" y="1425600"/>
            <a:ext cx="10963200" cy="4525200"/>
          </a:xfrm>
        </p:spPr>
        <p:txBody>
          <a:bodyPr/>
          <a:lstStyle/>
          <a:p>
            <a:pPr marL="342900" lvl="0" indent="-342900">
              <a:buFont typeface="+mj-lt"/>
              <a:buAutoNum type="arabicPeriod"/>
              <a:tabLst>
                <a:tab pos="457200" algn="l"/>
              </a:tabLst>
            </a:pPr>
            <a:r>
              <a:rPr lang="en-GB" dirty="0">
                <a:solidFill>
                  <a:schemeClr val="tx2"/>
                </a:solidFill>
                <a:effectLst/>
                <a:ea typeface="Aptos" panose="020B0004020202020204" pitchFamily="34" charset="0"/>
              </a:rPr>
              <a:t>Drive a deeper awareness and understanding of current and future developments in precision oncology and the future clinical implications</a:t>
            </a:r>
          </a:p>
          <a:p>
            <a:pPr marL="342900" lvl="0" indent="-342900">
              <a:buFont typeface="+mj-lt"/>
              <a:buAutoNum type="arabicPeriod"/>
              <a:tabLst>
                <a:tab pos="457200" algn="l"/>
              </a:tabLst>
            </a:pPr>
            <a:r>
              <a:rPr lang="en-GB" dirty="0">
                <a:solidFill>
                  <a:schemeClr val="tx2"/>
                </a:solidFill>
                <a:effectLst/>
                <a:ea typeface="Aptos" panose="020B0004020202020204" pitchFamily="34" charset="0"/>
              </a:rPr>
              <a:t>Enhance knowledge of precision oncology and biomarker testing across patient, caregiver and HCP communities</a:t>
            </a:r>
          </a:p>
          <a:p>
            <a:endParaRPr lang="en-GB" dirty="0"/>
          </a:p>
        </p:txBody>
      </p:sp>
      <p:sp>
        <p:nvSpPr>
          <p:cNvPr id="2" name="Title 1">
            <a:extLst>
              <a:ext uri="{FF2B5EF4-FFF2-40B4-BE49-F238E27FC236}">
                <a16:creationId xmlns:a16="http://schemas.microsoft.com/office/drawing/2014/main" id="{46B8A0AF-F14C-008F-0983-B4FCB4940A66}"/>
              </a:ext>
            </a:extLst>
          </p:cNvPr>
          <p:cNvSpPr>
            <a:spLocks noGrp="1"/>
          </p:cNvSpPr>
          <p:nvPr>
            <p:ph type="title"/>
          </p:nvPr>
        </p:nvSpPr>
        <p:spPr>
          <a:xfrm>
            <a:off x="619201" y="259200"/>
            <a:ext cx="10963199" cy="864000"/>
          </a:xfrm>
        </p:spPr>
        <p:txBody>
          <a:bodyPr/>
          <a:lstStyle/>
          <a:p>
            <a:r>
              <a:rPr lang="en-GB" dirty="0"/>
              <a:t>Educational objectives</a:t>
            </a:r>
          </a:p>
        </p:txBody>
      </p:sp>
      <p:sp>
        <p:nvSpPr>
          <p:cNvPr id="4" name="Slide Number Placeholder 3">
            <a:extLst>
              <a:ext uri="{FF2B5EF4-FFF2-40B4-BE49-F238E27FC236}">
                <a16:creationId xmlns:a16="http://schemas.microsoft.com/office/drawing/2014/main" id="{5483FE03-9109-8E0F-9174-E20667999448}"/>
              </a:ext>
            </a:extLst>
          </p:cNvPr>
          <p:cNvSpPr>
            <a:spLocks noGrp="1"/>
          </p:cNvSpPr>
          <p:nvPr>
            <p:ph type="sldNum" sz="quarter" idx="4"/>
          </p:nvPr>
        </p:nvSpPr>
        <p:spPr>
          <a:xfrm>
            <a:off x="10800523" y="6428359"/>
            <a:ext cx="781877" cy="365125"/>
          </a:xfrm>
        </p:spPr>
        <p:txBody>
          <a:bodyPr/>
          <a:lstStyle/>
          <a:p>
            <a:fld id="{744321BC-6B8C-A142-A07B-D86579F389EE}" type="slidenum">
              <a:rPr lang="en-US" smtClean="0"/>
              <a:pPr/>
              <a:t>4</a:t>
            </a:fld>
            <a:endParaRPr lang="en-US" dirty="0"/>
          </a:p>
        </p:txBody>
      </p:sp>
      <p:sp>
        <p:nvSpPr>
          <p:cNvPr id="9" name="Content Placeholder 8">
            <a:extLst>
              <a:ext uri="{FF2B5EF4-FFF2-40B4-BE49-F238E27FC236}">
                <a16:creationId xmlns:a16="http://schemas.microsoft.com/office/drawing/2014/main" id="{2D14F3A6-7127-7330-556C-1D7711916037}"/>
              </a:ext>
            </a:extLst>
          </p:cNvPr>
          <p:cNvSpPr>
            <a:spLocks noGrp="1"/>
          </p:cNvSpPr>
          <p:nvPr>
            <p:ph sz="quarter" idx="15"/>
          </p:nvPr>
        </p:nvSpPr>
        <p:spPr/>
        <p:txBody>
          <a:bodyPr/>
          <a:lstStyle/>
          <a:p>
            <a:r>
              <a:rPr lang="en-US" dirty="0"/>
              <a:t>HCP, healthcare professionals</a:t>
            </a:r>
          </a:p>
        </p:txBody>
      </p:sp>
    </p:spTree>
    <p:extLst>
      <p:ext uri="{BB962C8B-B14F-4D97-AF65-F5344CB8AC3E}">
        <p14:creationId xmlns:p14="http://schemas.microsoft.com/office/powerpoint/2010/main" val="22888175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AAC53-37B6-8B86-C4D2-593A9D23F97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52F0D5-0E54-8682-8324-B6A5D581DC22}"/>
              </a:ext>
            </a:extLst>
          </p:cNvPr>
          <p:cNvSpPr>
            <a:spLocks noGrp="1"/>
          </p:cNvSpPr>
          <p:nvPr>
            <p:ph sz="quarter" idx="12"/>
          </p:nvPr>
        </p:nvSpPr>
        <p:spPr/>
        <p:txBody>
          <a:bodyPr/>
          <a:lstStyle/>
          <a:p>
            <a:r>
              <a:rPr lang="en-GB" dirty="0"/>
              <a:t>Ongoing research is uncovering new, precise, and reliable tumour biomarkers. </a:t>
            </a:r>
            <a:r>
              <a:rPr lang="en-US" dirty="0"/>
              <a:t>This has improved advanced precision medicine, promising better outcomes for people with cancer</a:t>
            </a:r>
          </a:p>
          <a:p>
            <a:r>
              <a:rPr lang="en-GB" dirty="0"/>
              <a:t>Inhibitors for </a:t>
            </a:r>
            <a:r>
              <a:rPr lang="en-GB" i="1" dirty="0"/>
              <a:t>KRAS</a:t>
            </a:r>
            <a:r>
              <a:rPr lang="en-GB" dirty="0"/>
              <a:t> mutations (e.g. </a:t>
            </a:r>
            <a:r>
              <a:rPr lang="en-GB" dirty="0" err="1"/>
              <a:t>sotorasib</a:t>
            </a:r>
            <a:r>
              <a:rPr lang="en-GB" dirty="0"/>
              <a:t>/</a:t>
            </a:r>
            <a:r>
              <a:rPr lang="en-GB" dirty="0" err="1"/>
              <a:t>adagrasib</a:t>
            </a:r>
            <a:r>
              <a:rPr lang="en-GB" dirty="0"/>
              <a:t>) have provided new treatment options for cancer in certain subpopulations (i.e. </a:t>
            </a:r>
            <a:r>
              <a:rPr lang="en-GB" i="1" dirty="0"/>
              <a:t>KRAS</a:t>
            </a:r>
            <a:r>
              <a:rPr lang="en-GB" baseline="30000" dirty="0"/>
              <a:t>G12C</a:t>
            </a:r>
            <a:r>
              <a:rPr lang="en-GB" dirty="0"/>
              <a:t> mutated); other agents targeting specific patient subsets (e.g. those with MTAP loss) may expand targeted therapy options </a:t>
            </a:r>
          </a:p>
          <a:p>
            <a:r>
              <a:rPr lang="en-GB" dirty="0"/>
              <a:t>Evolving targets like </a:t>
            </a:r>
            <a:r>
              <a:rPr lang="en-GB" i="1" dirty="0"/>
              <a:t>NTRK</a:t>
            </a:r>
            <a:r>
              <a:rPr lang="en-GB" dirty="0"/>
              <a:t> and </a:t>
            </a:r>
            <a:r>
              <a:rPr lang="en-GB" i="1" dirty="0"/>
              <a:t>HER2</a:t>
            </a:r>
            <a:r>
              <a:rPr lang="en-GB" dirty="0"/>
              <a:t> are benefiting multiple cancer types</a:t>
            </a:r>
            <a:endParaRPr lang="en-GB" dirty="0">
              <a:solidFill>
                <a:srgbClr val="111111"/>
              </a:solidFill>
              <a:latin typeface="-apple-system"/>
            </a:endParaRPr>
          </a:p>
          <a:p>
            <a:r>
              <a:rPr lang="en-GB" dirty="0"/>
              <a:t>The expansion of new biom</a:t>
            </a:r>
            <a:r>
              <a:rPr lang="en-GB" sz="2000" dirty="0"/>
              <a:t>arkers and targeted therapies highlights the importance of molecular profiling using NGS and </a:t>
            </a:r>
            <a:r>
              <a:rPr lang="en-US" dirty="0"/>
              <a:t>knowing which treatment option is best suited to individual patients</a:t>
            </a:r>
          </a:p>
          <a:p>
            <a:endParaRPr lang="en-GB" sz="2000" dirty="0"/>
          </a:p>
          <a:p>
            <a:endParaRPr lang="en-GB" dirty="0"/>
          </a:p>
        </p:txBody>
      </p:sp>
      <p:sp>
        <p:nvSpPr>
          <p:cNvPr id="7" name="Title 6">
            <a:extLst>
              <a:ext uri="{FF2B5EF4-FFF2-40B4-BE49-F238E27FC236}">
                <a16:creationId xmlns:a16="http://schemas.microsoft.com/office/drawing/2014/main" id="{5C64C49A-CB26-CAA6-F6E9-5A86998C2A6C}"/>
              </a:ext>
            </a:extLst>
          </p:cNvPr>
          <p:cNvSpPr>
            <a:spLocks noGrp="1"/>
          </p:cNvSpPr>
          <p:nvPr>
            <p:ph type="title"/>
          </p:nvPr>
        </p:nvSpPr>
        <p:spPr/>
        <p:txBody>
          <a:bodyPr/>
          <a:lstStyle/>
          <a:p>
            <a:r>
              <a:rPr lang="en-GB" dirty="0"/>
              <a:t>Clinical takeaways</a:t>
            </a:r>
          </a:p>
        </p:txBody>
      </p:sp>
      <p:sp>
        <p:nvSpPr>
          <p:cNvPr id="6" name="Slide Number Placeholder 5">
            <a:extLst>
              <a:ext uri="{FF2B5EF4-FFF2-40B4-BE49-F238E27FC236}">
                <a16:creationId xmlns:a16="http://schemas.microsoft.com/office/drawing/2014/main" id="{7F3B9C5E-99B8-CFE2-61A2-24DB710B31AA}"/>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3" name="Content Placeholder 2">
            <a:extLst>
              <a:ext uri="{FF2B5EF4-FFF2-40B4-BE49-F238E27FC236}">
                <a16:creationId xmlns:a16="http://schemas.microsoft.com/office/drawing/2014/main" id="{3E858664-FFD3-22B2-D3E9-8F3502B080E8}"/>
              </a:ext>
            </a:extLst>
          </p:cNvPr>
          <p:cNvSpPr>
            <a:spLocks noGrp="1"/>
          </p:cNvSpPr>
          <p:nvPr>
            <p:ph sz="quarter" idx="15"/>
          </p:nvPr>
        </p:nvSpPr>
        <p:spPr>
          <a:xfrm>
            <a:off x="620183" y="6173788"/>
            <a:ext cx="10180339" cy="365125"/>
          </a:xfrm>
        </p:spPr>
        <p:txBody>
          <a:bodyPr/>
          <a:lstStyle/>
          <a:p>
            <a:r>
              <a:rPr lang="en-GB" dirty="0">
                <a:solidFill>
                  <a:schemeClr val="tx2"/>
                </a:solidFill>
              </a:rPr>
              <a:t>HER2, human epidermal growth factor receptor 2; </a:t>
            </a:r>
            <a:r>
              <a:rPr lang="en-GB" altLang="en-US" dirty="0">
                <a:solidFill>
                  <a:schemeClr val="tx2"/>
                </a:solidFill>
              </a:rPr>
              <a:t>KRAS, Kirsten rat sarcoma virus; MTAP, methylthioadenosine phosphorylase; </a:t>
            </a:r>
            <a:r>
              <a:rPr lang="en-GB" dirty="0">
                <a:solidFill>
                  <a:schemeClr val="tx2"/>
                </a:solidFill>
              </a:rPr>
              <a:t>NGS, next-generation sequencing; </a:t>
            </a:r>
            <a:r>
              <a:rPr lang="en-GB" altLang="en-US" dirty="0">
                <a:solidFill>
                  <a:schemeClr val="tx2"/>
                </a:solidFill>
              </a:rPr>
              <a:t>NTRK, </a:t>
            </a:r>
            <a:r>
              <a:rPr lang="en-GB" dirty="0">
                <a:solidFill>
                  <a:schemeClr val="tx2"/>
                </a:solidFill>
              </a:rPr>
              <a:t>neurotrophic tyrosine receptor kinase</a:t>
            </a:r>
            <a:endParaRPr lang="en-GB" altLang="en-US" dirty="0">
              <a:solidFill>
                <a:schemeClr val="tx2"/>
              </a:solidFill>
            </a:endParaRPr>
          </a:p>
        </p:txBody>
      </p:sp>
    </p:spTree>
    <p:extLst>
      <p:ext uri="{BB962C8B-B14F-4D97-AF65-F5344CB8AC3E}">
        <p14:creationId xmlns:p14="http://schemas.microsoft.com/office/powerpoint/2010/main" val="387472066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104A1-80ED-DA31-F12B-4F2908AECABB}"/>
              </a:ext>
            </a:extLst>
          </p:cNvPr>
          <p:cNvSpPr>
            <a:spLocks noGrp="1"/>
          </p:cNvSpPr>
          <p:nvPr>
            <p:ph sz="quarter" idx="12"/>
          </p:nvPr>
        </p:nvSpPr>
        <p:spPr>
          <a:xfrm>
            <a:off x="620184" y="1052736"/>
            <a:ext cx="10963200" cy="4032448"/>
          </a:xfrm>
        </p:spPr>
        <p:txBody>
          <a:bodyPr/>
          <a:lstStyle/>
          <a:p>
            <a:pPr>
              <a:spcBef>
                <a:spcPts val="0"/>
              </a:spcBef>
              <a:spcAft>
                <a:spcPts val="300"/>
              </a:spcAft>
            </a:pPr>
            <a:r>
              <a:rPr lang="en-GB" sz="1500" dirty="0">
                <a:solidFill>
                  <a:schemeClr val="tx2"/>
                </a:solidFill>
              </a:rPr>
              <a:t>As research continues to evolve, identifying key molecular targets plays a critical role in the development of effective therapies for cancer.</a:t>
            </a:r>
            <a:r>
              <a:rPr lang="en-GB" sz="1500" baseline="30000" dirty="0">
                <a:solidFill>
                  <a:schemeClr val="tx2"/>
                </a:solidFill>
              </a:rPr>
              <a:t>1</a:t>
            </a:r>
            <a:r>
              <a:rPr lang="en-GB" sz="1500" dirty="0">
                <a:solidFill>
                  <a:schemeClr val="tx2"/>
                </a:solidFill>
              </a:rPr>
              <a:t> New precision targets and therapies continue to emerge,</a:t>
            </a:r>
            <a:r>
              <a:rPr lang="en-GB" sz="1500" baseline="30000" dirty="0">
                <a:solidFill>
                  <a:schemeClr val="tx2"/>
                </a:solidFill>
              </a:rPr>
              <a:t>2</a:t>
            </a:r>
            <a:r>
              <a:rPr lang="en-GB" sz="1500" dirty="0">
                <a:solidFill>
                  <a:schemeClr val="tx2"/>
                </a:solidFill>
              </a:rPr>
              <a:t> and more established targets are expanding their indications</a:t>
            </a:r>
            <a:r>
              <a:rPr lang="en-GB" sz="1500" baseline="30000" dirty="0">
                <a:solidFill>
                  <a:schemeClr val="tx2"/>
                </a:solidFill>
              </a:rPr>
              <a:t>2</a:t>
            </a:r>
          </a:p>
          <a:p>
            <a:pPr>
              <a:spcBef>
                <a:spcPts val="0"/>
              </a:spcBef>
              <a:spcAft>
                <a:spcPts val="300"/>
              </a:spcAft>
            </a:pPr>
            <a:r>
              <a:rPr lang="en-GB" sz="1500" b="1" dirty="0">
                <a:solidFill>
                  <a:schemeClr val="accent1"/>
                </a:solidFill>
              </a:rPr>
              <a:t>New and emerging targets:</a:t>
            </a:r>
          </a:p>
          <a:p>
            <a:pPr lvl="1">
              <a:spcBef>
                <a:spcPts val="0"/>
              </a:spcBef>
              <a:spcAft>
                <a:spcPts val="300"/>
              </a:spcAft>
            </a:pPr>
            <a:r>
              <a:rPr lang="en-GB" sz="1500" b="1" i="1" dirty="0">
                <a:solidFill>
                  <a:schemeClr val="accent1"/>
                </a:solidFill>
              </a:rPr>
              <a:t>RAS</a:t>
            </a:r>
            <a:r>
              <a:rPr lang="en-GB" sz="1500" b="1" dirty="0">
                <a:solidFill>
                  <a:schemeClr val="accent1"/>
                </a:solidFill>
              </a:rPr>
              <a:t> (</a:t>
            </a:r>
            <a:r>
              <a:rPr lang="en-GB" sz="1500" b="1" i="1" dirty="0">
                <a:solidFill>
                  <a:schemeClr val="accent1"/>
                </a:solidFill>
              </a:rPr>
              <a:t>KRAS</a:t>
            </a:r>
            <a:r>
              <a:rPr lang="en-GB" sz="1500" b="1" dirty="0">
                <a:solidFill>
                  <a:schemeClr val="accent1"/>
                </a:solidFill>
              </a:rPr>
              <a:t>, </a:t>
            </a:r>
            <a:r>
              <a:rPr lang="en-GB" sz="1500" b="1" i="1" dirty="0">
                <a:solidFill>
                  <a:schemeClr val="accent1"/>
                </a:solidFill>
              </a:rPr>
              <a:t>NRAS</a:t>
            </a:r>
            <a:r>
              <a:rPr lang="en-GB" sz="1500" b="1" dirty="0">
                <a:solidFill>
                  <a:schemeClr val="accent1"/>
                </a:solidFill>
              </a:rPr>
              <a:t> and </a:t>
            </a:r>
            <a:r>
              <a:rPr lang="en-GB" sz="1500" b="1" i="1" dirty="0">
                <a:solidFill>
                  <a:schemeClr val="accent1"/>
                </a:solidFill>
              </a:rPr>
              <a:t>HRAS</a:t>
            </a:r>
            <a:r>
              <a:rPr lang="en-GB" sz="1500" b="1" dirty="0">
                <a:solidFill>
                  <a:schemeClr val="accent1"/>
                </a:solidFill>
              </a:rPr>
              <a:t>) </a:t>
            </a:r>
            <a:r>
              <a:rPr lang="en-GB" sz="1500" dirty="0">
                <a:solidFill>
                  <a:schemeClr val="tx2"/>
                </a:solidFill>
              </a:rPr>
              <a:t>is the most frequently mutated gene family in cancers, and researchers have sought an effective RAS inhibitor for more than 30 years.</a:t>
            </a:r>
            <a:r>
              <a:rPr lang="en-GB" sz="1500" baseline="30000" dirty="0">
                <a:solidFill>
                  <a:schemeClr val="tx2"/>
                </a:solidFill>
              </a:rPr>
              <a:t>3</a:t>
            </a:r>
            <a:r>
              <a:rPr lang="en-GB" sz="1500" dirty="0">
                <a:solidFill>
                  <a:schemeClr val="tx2"/>
                </a:solidFill>
              </a:rPr>
              <a:t> Two KRAS</a:t>
            </a:r>
            <a:r>
              <a:rPr lang="en-GB" sz="1500" baseline="30000" dirty="0">
                <a:solidFill>
                  <a:schemeClr val="tx2"/>
                </a:solidFill>
              </a:rPr>
              <a:t>G12C</a:t>
            </a:r>
            <a:r>
              <a:rPr lang="en-GB" sz="1500" dirty="0">
                <a:solidFill>
                  <a:schemeClr val="tx2"/>
                </a:solidFill>
              </a:rPr>
              <a:t> inhibitors, sotorasib</a:t>
            </a:r>
            <a:r>
              <a:rPr lang="en-GB" sz="1500" baseline="30000" dirty="0">
                <a:solidFill>
                  <a:schemeClr val="tx2"/>
                </a:solidFill>
              </a:rPr>
              <a:t>4</a:t>
            </a:r>
            <a:r>
              <a:rPr lang="en-GB" sz="1500" dirty="0">
                <a:solidFill>
                  <a:schemeClr val="tx2"/>
                </a:solidFill>
              </a:rPr>
              <a:t> and adagrasib,</a:t>
            </a:r>
            <a:r>
              <a:rPr lang="en-GB" sz="1500" baseline="30000" dirty="0">
                <a:solidFill>
                  <a:schemeClr val="tx2"/>
                </a:solidFill>
              </a:rPr>
              <a:t>5</a:t>
            </a:r>
            <a:r>
              <a:rPr lang="en-GB" sz="1500" dirty="0">
                <a:solidFill>
                  <a:schemeClr val="tx2"/>
                </a:solidFill>
              </a:rPr>
              <a:t> are now FDA approved for NSCLC and a number of RAS(ON) inhibitors are in development targeting variants of RAS proteins including KRAS</a:t>
            </a:r>
            <a:r>
              <a:rPr lang="en-GB" sz="1500" baseline="30000" dirty="0">
                <a:solidFill>
                  <a:schemeClr val="tx2"/>
                </a:solidFill>
              </a:rPr>
              <a:t>G12D6,7,8</a:t>
            </a:r>
            <a:r>
              <a:rPr lang="en-GB" sz="1500" dirty="0">
                <a:solidFill>
                  <a:schemeClr val="tx2"/>
                </a:solidFill>
              </a:rPr>
              <a:t>  </a:t>
            </a:r>
          </a:p>
          <a:p>
            <a:pPr lvl="1">
              <a:spcBef>
                <a:spcPts val="0"/>
              </a:spcBef>
              <a:spcAft>
                <a:spcPts val="300"/>
              </a:spcAft>
            </a:pPr>
            <a:r>
              <a:rPr lang="en-GB" sz="1500" b="1" dirty="0">
                <a:solidFill>
                  <a:schemeClr val="accent1"/>
                </a:solidFill>
              </a:rPr>
              <a:t>Protein arginine methyltransferase 5 (PRMT5) </a:t>
            </a:r>
            <a:r>
              <a:rPr lang="en-GB" sz="1500" dirty="0">
                <a:solidFill>
                  <a:schemeClr val="tx2"/>
                </a:solidFill>
              </a:rPr>
              <a:t>inhibitors have emerged as a promising treatment for solid tumours with methylthioadenosine phosphorylase (MTAP) deficiency</a:t>
            </a:r>
            <a:r>
              <a:rPr lang="en-GB" sz="1500" baseline="30000" dirty="0">
                <a:solidFill>
                  <a:schemeClr val="tx2"/>
                </a:solidFill>
              </a:rPr>
              <a:t>9</a:t>
            </a:r>
          </a:p>
          <a:p>
            <a:pPr>
              <a:spcBef>
                <a:spcPts val="0"/>
              </a:spcBef>
              <a:spcAft>
                <a:spcPts val="300"/>
              </a:spcAft>
            </a:pPr>
            <a:r>
              <a:rPr lang="en-GB" sz="1500" b="1" dirty="0">
                <a:solidFill>
                  <a:schemeClr val="accent1"/>
                </a:solidFill>
              </a:rPr>
              <a:t>Older, established targets:</a:t>
            </a:r>
          </a:p>
          <a:p>
            <a:pPr lvl="1">
              <a:spcBef>
                <a:spcPts val="0"/>
              </a:spcBef>
              <a:spcAft>
                <a:spcPts val="300"/>
              </a:spcAft>
            </a:pPr>
            <a:r>
              <a:rPr lang="en-GB" sz="1500" b="1" dirty="0">
                <a:solidFill>
                  <a:schemeClr val="accent1"/>
                </a:solidFill>
              </a:rPr>
              <a:t>HER2</a:t>
            </a:r>
            <a:r>
              <a:rPr lang="en-GB" sz="1500" b="1" i="1" dirty="0">
                <a:solidFill>
                  <a:schemeClr val="accent1"/>
                </a:solidFill>
              </a:rPr>
              <a:t>:</a:t>
            </a:r>
            <a:r>
              <a:rPr lang="en-GB" sz="1500" dirty="0"/>
              <a:t> </a:t>
            </a:r>
            <a:r>
              <a:rPr lang="en-GB" sz="1500" dirty="0">
                <a:solidFill>
                  <a:schemeClr val="tx2"/>
                </a:solidFill>
              </a:rPr>
              <a:t>long-established as a key target in breast cancer</a:t>
            </a:r>
            <a:r>
              <a:rPr lang="en-GB" sz="1500" baseline="30000" dirty="0">
                <a:solidFill>
                  <a:schemeClr val="tx2"/>
                </a:solidFill>
              </a:rPr>
              <a:t>10</a:t>
            </a:r>
            <a:r>
              <a:rPr lang="en-GB" sz="1500" dirty="0">
                <a:solidFill>
                  <a:schemeClr val="tx2"/>
                </a:solidFill>
              </a:rPr>
              <a:t> and recently gained a histology-agnostic approval of the anti‑HER2 antibody–drug conjugate trastuzumab deruxtecan for patients with HER2-overexpressing solid tumours</a:t>
            </a:r>
            <a:r>
              <a:rPr lang="en-GB" sz="1500" baseline="30000" dirty="0">
                <a:solidFill>
                  <a:schemeClr val="tx2"/>
                </a:solidFill>
              </a:rPr>
              <a:t>11</a:t>
            </a:r>
          </a:p>
          <a:p>
            <a:pPr lvl="1">
              <a:spcBef>
                <a:spcPts val="0"/>
              </a:spcBef>
              <a:spcAft>
                <a:spcPts val="300"/>
              </a:spcAft>
            </a:pPr>
            <a:r>
              <a:rPr lang="en-GB" sz="1500" b="1" i="1" dirty="0">
                <a:solidFill>
                  <a:schemeClr val="accent1"/>
                </a:solidFill>
              </a:rPr>
              <a:t>NTRK:</a:t>
            </a:r>
            <a:r>
              <a:rPr lang="en-GB" sz="1500" dirty="0"/>
              <a:t> </a:t>
            </a:r>
            <a:r>
              <a:rPr lang="en-GB" sz="1500" dirty="0">
                <a:solidFill>
                  <a:schemeClr val="tx2"/>
                </a:solidFill>
              </a:rPr>
              <a:t>targeting </a:t>
            </a:r>
            <a:r>
              <a:rPr lang="en-GB" sz="1500" i="1" dirty="0">
                <a:solidFill>
                  <a:schemeClr val="tx2"/>
                </a:solidFill>
              </a:rPr>
              <a:t>NTRK</a:t>
            </a:r>
            <a:r>
              <a:rPr lang="en-GB" sz="1500" dirty="0">
                <a:solidFill>
                  <a:schemeClr val="tx2"/>
                </a:solidFill>
              </a:rPr>
              <a:t> gene fusions with tyrosine kinase inhibitors has provided significant benefits in precision oncology.</a:t>
            </a:r>
            <a:r>
              <a:rPr lang="en-GB" sz="1500" baseline="30000" dirty="0">
                <a:solidFill>
                  <a:schemeClr val="tx2"/>
                </a:solidFill>
              </a:rPr>
              <a:t>12</a:t>
            </a:r>
            <a:r>
              <a:rPr lang="en-GB" sz="1500" dirty="0">
                <a:solidFill>
                  <a:schemeClr val="tx2"/>
                </a:solidFill>
              </a:rPr>
              <a:t> New data continues to emerge for the first generation TRK inhibitors</a:t>
            </a:r>
            <a:r>
              <a:rPr lang="en-GB" sz="1500" baseline="30000" dirty="0">
                <a:solidFill>
                  <a:schemeClr val="tx2"/>
                </a:solidFill>
              </a:rPr>
              <a:t>12</a:t>
            </a:r>
            <a:r>
              <a:rPr lang="en-GB" sz="1500" dirty="0">
                <a:solidFill>
                  <a:schemeClr val="tx2"/>
                </a:solidFill>
              </a:rPr>
              <a:t> and novel second-generation </a:t>
            </a:r>
            <a:r>
              <a:rPr lang="en-GB" sz="1500" i="1" dirty="0">
                <a:solidFill>
                  <a:schemeClr val="tx2"/>
                </a:solidFill>
              </a:rPr>
              <a:t>TRK</a:t>
            </a:r>
            <a:r>
              <a:rPr lang="en-GB" sz="1500" dirty="0">
                <a:solidFill>
                  <a:schemeClr val="tx2"/>
                </a:solidFill>
              </a:rPr>
              <a:t> inhibitors are in development</a:t>
            </a:r>
            <a:r>
              <a:rPr lang="en-GB" sz="1500" baseline="30000" dirty="0">
                <a:solidFill>
                  <a:schemeClr val="tx2"/>
                </a:solidFill>
              </a:rPr>
              <a:t>13</a:t>
            </a:r>
          </a:p>
        </p:txBody>
      </p:sp>
      <p:sp>
        <p:nvSpPr>
          <p:cNvPr id="3" name="Title 2">
            <a:extLst>
              <a:ext uri="{FF2B5EF4-FFF2-40B4-BE49-F238E27FC236}">
                <a16:creationId xmlns:a16="http://schemas.microsoft.com/office/drawing/2014/main" id="{64405797-A91E-449F-A896-80C04DB6E419}"/>
              </a:ext>
            </a:extLst>
          </p:cNvPr>
          <p:cNvSpPr>
            <a:spLocks noGrp="1"/>
          </p:cNvSpPr>
          <p:nvPr>
            <p:ph type="title"/>
          </p:nvPr>
        </p:nvSpPr>
        <p:spPr/>
        <p:txBody>
          <a:bodyPr/>
          <a:lstStyle/>
          <a:p>
            <a:r>
              <a:rPr lang="en-GB" dirty="0"/>
              <a:t>introduction</a:t>
            </a:r>
          </a:p>
        </p:txBody>
      </p:sp>
      <p:sp>
        <p:nvSpPr>
          <p:cNvPr id="4" name="Slide Number Placeholder 3">
            <a:extLst>
              <a:ext uri="{FF2B5EF4-FFF2-40B4-BE49-F238E27FC236}">
                <a16:creationId xmlns:a16="http://schemas.microsoft.com/office/drawing/2014/main" id="{6782D8F2-5073-1C7E-23AE-57A2990F5E94}"/>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5" name="Content Placeholder 4">
            <a:extLst>
              <a:ext uri="{FF2B5EF4-FFF2-40B4-BE49-F238E27FC236}">
                <a16:creationId xmlns:a16="http://schemas.microsoft.com/office/drawing/2014/main" id="{03D03400-36E2-A94E-5531-1DC1BED9BA65}"/>
              </a:ext>
            </a:extLst>
          </p:cNvPr>
          <p:cNvSpPr>
            <a:spLocks noGrp="1"/>
          </p:cNvSpPr>
          <p:nvPr>
            <p:ph sz="quarter" idx="15"/>
          </p:nvPr>
        </p:nvSpPr>
        <p:spPr>
          <a:xfrm>
            <a:off x="591282" y="5854700"/>
            <a:ext cx="10473270" cy="365125"/>
          </a:xfrm>
        </p:spPr>
        <p:txBody>
          <a:bodyPr/>
          <a:lstStyle/>
          <a:p>
            <a:r>
              <a:rPr lang="en-GB" altLang="en-US" sz="1100" dirty="0">
                <a:solidFill>
                  <a:schemeClr val="tx2"/>
                </a:solidFill>
              </a:rPr>
              <a:t>FDA, Food and Drug Administration; </a:t>
            </a:r>
            <a:r>
              <a:rPr lang="en-GB" sz="1100" dirty="0">
                <a:solidFill>
                  <a:schemeClr val="tx2"/>
                </a:solidFill>
              </a:rPr>
              <a:t>HER2, human epidermal growth factor receptor 2; </a:t>
            </a:r>
            <a:r>
              <a:rPr lang="en-GB" altLang="en-US" sz="1100" dirty="0">
                <a:solidFill>
                  <a:schemeClr val="tx2"/>
                </a:solidFill>
              </a:rPr>
              <a:t>HRAS, Harvey RAS; KRAS, Kirsten RAS; NRAS, Neuroblastoma RAS; NSCLC, non-small cell lung cancer; NTRK, </a:t>
            </a:r>
            <a:r>
              <a:rPr lang="en-GB" dirty="0">
                <a:solidFill>
                  <a:schemeClr val="tx2"/>
                </a:solidFill>
              </a:rPr>
              <a:t>neurotrophic tyrosine receptor kinase; </a:t>
            </a:r>
            <a:r>
              <a:rPr lang="en-GB" altLang="en-US" dirty="0">
                <a:solidFill>
                  <a:schemeClr val="tx2"/>
                </a:solidFill>
              </a:rPr>
              <a:t>RAS</a:t>
            </a:r>
            <a:r>
              <a:rPr lang="en-GB" altLang="en-US" sz="1100" dirty="0">
                <a:solidFill>
                  <a:schemeClr val="tx2"/>
                </a:solidFill>
              </a:rPr>
              <a:t>, rat sarcoma virus; TRK, tropomyosin receptor kinase</a:t>
            </a:r>
          </a:p>
          <a:p>
            <a:r>
              <a:rPr lang="en-GB" altLang="en-US" sz="1100" dirty="0">
                <a:solidFill>
                  <a:schemeClr val="tx2"/>
                </a:solidFill>
              </a:rPr>
              <a:t>1. Min HY and Lee HY. Exp Mol Med. 2022;54:1670-1694; 2. Malone ER, et al. Genome Med. 2020;12:8; 3. CAS. Emerging trends in targeting “undruggable” RAS protein for cancer treatment. Available </a:t>
            </a:r>
            <a:r>
              <a:rPr lang="en-GB" altLang="en-US" sz="1100" dirty="0">
                <a:solidFill>
                  <a:schemeClr val="tx2"/>
                </a:solidFill>
                <a:hlinkClick r:id="rId2">
                  <a:extLst>
                    <a:ext uri="{A12FA001-AC4F-418D-AE19-62706E023703}">
                      <ahyp:hlinkClr xmlns:ahyp="http://schemas.microsoft.com/office/drawing/2018/hyperlinkcolor" val="tx"/>
                    </a:ext>
                  </a:extLst>
                </a:hlinkClick>
              </a:rPr>
              <a:t>here</a:t>
            </a:r>
            <a:r>
              <a:rPr lang="en-GB" altLang="en-US" sz="1100" dirty="0">
                <a:solidFill>
                  <a:schemeClr val="tx2"/>
                </a:solidFill>
              </a:rPr>
              <a:t> (accessed December 2024); 4. </a:t>
            </a:r>
            <a:r>
              <a:rPr lang="en-GB" sz="1100" dirty="0">
                <a:solidFill>
                  <a:schemeClr val="tx2"/>
                </a:solidFill>
              </a:rPr>
              <a:t>FDA grants accelerated approval to sotorasib for KRAS G12C mutated NSCLC. Available </a:t>
            </a:r>
            <a:r>
              <a:rPr lang="en-GB" sz="1100" dirty="0">
                <a:solidFill>
                  <a:schemeClr val="tx2"/>
                </a:solidFill>
                <a:hlinkClick r:id="rId3">
                  <a:extLst>
                    <a:ext uri="{A12FA001-AC4F-418D-AE19-62706E023703}">
                      <ahyp:hlinkClr xmlns:ahyp="http://schemas.microsoft.com/office/drawing/2018/hyperlinkcolor" val="tx"/>
                    </a:ext>
                  </a:extLst>
                </a:hlinkClick>
              </a:rPr>
              <a:t>here</a:t>
            </a:r>
            <a:r>
              <a:rPr lang="en-GB" sz="1100" dirty="0">
                <a:solidFill>
                  <a:schemeClr val="tx2"/>
                </a:solidFill>
              </a:rPr>
              <a:t> (accessed December 2024); 5. FDA grants accelerated approval to adagrasib for KRAS G12C-mutated NSCLC. Available </a:t>
            </a:r>
            <a:r>
              <a:rPr lang="en-GB" sz="1100" dirty="0">
                <a:solidFill>
                  <a:schemeClr val="tx2"/>
                </a:solidFill>
                <a:hlinkClick r:id="rId4">
                  <a:extLst>
                    <a:ext uri="{A12FA001-AC4F-418D-AE19-62706E023703}">
                      <ahyp:hlinkClr xmlns:ahyp="http://schemas.microsoft.com/office/drawing/2018/hyperlinkcolor" val="tx"/>
                    </a:ext>
                  </a:extLst>
                </a:hlinkClick>
              </a:rPr>
              <a:t>here</a:t>
            </a:r>
            <a:r>
              <a:rPr lang="en-GB" sz="1100" dirty="0">
                <a:solidFill>
                  <a:schemeClr val="tx2"/>
                </a:solidFill>
              </a:rPr>
              <a:t> (accessed December 2024); 6. Nokin M-J, et al. Nat Commun. 2024; 15: 7554; 7. Akhave NS, et al. Mol Cancer Ther. 2022;21:1645-1651; 8. Arbour KC, et al. Ann Oncol. 2023;34(Supplement 2):S458-S497. Presented at ESMO 2023. Abstr 6520, oral presentation; 9. Rodon J, et al. Eur J Cancer. 2024;211 (suppl 1):114981. Presented at ENA 2024 (EORTC NCI AACR 36th Symposium). 503LBA (oral presentation); 10. Meric-Bernstam F, et al. J Clin Oncol. 2023;42:47-58; 11. Yoon J, et al. Nat Rev Clin Oncol. 2024; 21:675-700; 12. Hong DS, et al. Ann Oncol. 34 (supplement 2):S469. Presented at ESMO 2023 (Poster 667P); 13. Sheng J, et al. NPJ Precis Oncol. 2024;8:198</a:t>
            </a:r>
          </a:p>
          <a:p>
            <a:endParaRPr lang="en-GB" sz="1100" dirty="0">
              <a:solidFill>
                <a:schemeClr val="tx2"/>
              </a:solidFill>
            </a:endParaRPr>
          </a:p>
        </p:txBody>
      </p:sp>
    </p:spTree>
    <p:extLst>
      <p:ext uri="{BB962C8B-B14F-4D97-AF65-F5344CB8AC3E}">
        <p14:creationId xmlns:p14="http://schemas.microsoft.com/office/powerpoint/2010/main" val="127021811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36F4-BB56-9B1E-FF70-001CC8A0AB93}"/>
              </a:ext>
            </a:extLst>
          </p:cNvPr>
          <p:cNvSpPr>
            <a:spLocks noGrp="1"/>
          </p:cNvSpPr>
          <p:nvPr>
            <p:ph type="title"/>
          </p:nvPr>
        </p:nvSpPr>
        <p:spPr>
          <a:xfrm>
            <a:off x="609600" y="274638"/>
            <a:ext cx="10972800" cy="5821362"/>
          </a:xfrm>
        </p:spPr>
        <p:txBody>
          <a:bodyPr/>
          <a:lstStyle/>
          <a:p>
            <a:r>
              <a:rPr lang="en-GB" dirty="0"/>
              <a:t>New targets:</a:t>
            </a:r>
            <a:br>
              <a:rPr lang="en-GB" dirty="0"/>
            </a:br>
            <a:r>
              <a:rPr lang="en-GB" i="1" dirty="0"/>
              <a:t>kras</a:t>
            </a:r>
          </a:p>
        </p:txBody>
      </p:sp>
      <p:sp>
        <p:nvSpPr>
          <p:cNvPr id="3" name="Slide Number Placeholder 2">
            <a:extLst>
              <a:ext uri="{FF2B5EF4-FFF2-40B4-BE49-F238E27FC236}">
                <a16:creationId xmlns:a16="http://schemas.microsoft.com/office/drawing/2014/main" id="{68F93CB3-B85F-D1A0-9839-36AD30BC41E6}"/>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7</a:t>
            </a:fld>
            <a:endParaRPr lang="en-GB" dirty="0"/>
          </a:p>
        </p:txBody>
      </p:sp>
      <p:sp>
        <p:nvSpPr>
          <p:cNvPr id="4" name="Content Placeholder 32">
            <a:extLst>
              <a:ext uri="{FF2B5EF4-FFF2-40B4-BE49-F238E27FC236}">
                <a16:creationId xmlns:a16="http://schemas.microsoft.com/office/drawing/2014/main" id="{671D1584-6507-522B-AD0D-CCBBBEAD1665}"/>
              </a:ext>
            </a:extLst>
          </p:cNvPr>
          <p:cNvSpPr txBox="1">
            <a:spLocks/>
          </p:cNvSpPr>
          <p:nvPr/>
        </p:nvSpPr>
        <p:spPr>
          <a:xfrm>
            <a:off x="620183" y="6356351"/>
            <a:ext cx="10180339" cy="365125"/>
          </a:xfrm>
          <a:prstGeom prst="rect">
            <a:avLst/>
          </a:prstGeom>
        </p:spPr>
        <p:txBody>
          <a:bodyPr lIns="0" anchor="b" anchorCtr="0"/>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0"/>
              </a:spcBef>
              <a:spcAft>
                <a:spcPts val="200"/>
              </a:spcAft>
              <a:buNone/>
            </a:pPr>
            <a:r>
              <a:rPr lang="en-GB" altLang="en-US" sz="900" dirty="0">
                <a:solidFill>
                  <a:schemeClr val="bg1"/>
                </a:solidFill>
              </a:rPr>
              <a:t>KRAS, Kirsten rat sarcoma virus</a:t>
            </a:r>
            <a:endParaRPr lang="da-DK" sz="900" dirty="0">
              <a:solidFill>
                <a:schemeClr val="bg1"/>
              </a:solidFill>
            </a:endParaRPr>
          </a:p>
        </p:txBody>
      </p:sp>
    </p:spTree>
    <p:extLst>
      <p:ext uri="{BB962C8B-B14F-4D97-AF65-F5344CB8AC3E}">
        <p14:creationId xmlns:p14="http://schemas.microsoft.com/office/powerpoint/2010/main" val="1367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AA374228-09D9-F497-2A86-EC907DD85010}"/>
              </a:ext>
            </a:extLst>
          </p:cNvPr>
          <p:cNvSpPr>
            <a:spLocks noGrp="1"/>
          </p:cNvSpPr>
          <p:nvPr>
            <p:ph type="title"/>
          </p:nvPr>
        </p:nvSpPr>
        <p:spPr>
          <a:xfrm>
            <a:off x="619125" y="258764"/>
            <a:ext cx="10963275" cy="535190"/>
          </a:xfrm>
        </p:spPr>
        <p:txBody>
          <a:bodyPr>
            <a:normAutofit fontScale="90000"/>
          </a:bodyPr>
          <a:lstStyle/>
          <a:p>
            <a:r>
              <a:rPr lang="en-GB" i="1" dirty="0"/>
              <a:t>RAS</a:t>
            </a:r>
            <a:r>
              <a:rPr lang="en-GB" dirty="0"/>
              <a:t> mutant cancers: targets for precision oncology?</a:t>
            </a:r>
          </a:p>
          <a:p>
            <a:endParaRPr lang="en-GB" dirty="0"/>
          </a:p>
        </p:txBody>
      </p:sp>
      <p:sp>
        <p:nvSpPr>
          <p:cNvPr id="10" name="Content Placeholder 9">
            <a:extLst>
              <a:ext uri="{FF2B5EF4-FFF2-40B4-BE49-F238E27FC236}">
                <a16:creationId xmlns:a16="http://schemas.microsoft.com/office/drawing/2014/main" id="{7C540818-A68D-D68F-10BC-AEE218614FF9}"/>
              </a:ext>
            </a:extLst>
          </p:cNvPr>
          <p:cNvSpPr>
            <a:spLocks noGrp="1"/>
          </p:cNvSpPr>
          <p:nvPr>
            <p:ph sz="quarter" idx="15"/>
          </p:nvPr>
        </p:nvSpPr>
        <p:spPr>
          <a:xfrm>
            <a:off x="620183" y="6356351"/>
            <a:ext cx="10180339" cy="365125"/>
          </a:xfrm>
        </p:spPr>
        <p:txBody>
          <a:bodyPr/>
          <a:lstStyle/>
          <a:p>
            <a:r>
              <a:rPr lang="en-GB" altLang="en-US" dirty="0"/>
              <a:t>HRAS, Harvey RAS; KRAS, Kirsten RAS; NRAS, Neuroblastoma RAS; RAS, rat sarcoma virus</a:t>
            </a:r>
          </a:p>
          <a:p>
            <a:r>
              <a:rPr lang="en-GB" altLang="en-US" dirty="0"/>
              <a:t>Moore A, et al. Nat Rev Drug Discovery. 2020;19:553-552</a:t>
            </a:r>
          </a:p>
        </p:txBody>
      </p:sp>
      <p:sp>
        <p:nvSpPr>
          <p:cNvPr id="14" name="Slide Number Placeholder 13">
            <a:extLst>
              <a:ext uri="{FF2B5EF4-FFF2-40B4-BE49-F238E27FC236}">
                <a16:creationId xmlns:a16="http://schemas.microsoft.com/office/drawing/2014/main" id="{EB739D04-C619-9D88-5E43-EEC40B411090}"/>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16" name="TextBox 15">
            <a:extLst>
              <a:ext uri="{FF2B5EF4-FFF2-40B4-BE49-F238E27FC236}">
                <a16:creationId xmlns:a16="http://schemas.microsoft.com/office/drawing/2014/main" id="{DC24AA18-6571-EFB9-A57E-266B94A4CF10}"/>
              </a:ext>
            </a:extLst>
          </p:cNvPr>
          <p:cNvSpPr txBox="1"/>
          <p:nvPr/>
        </p:nvSpPr>
        <p:spPr>
          <a:xfrm>
            <a:off x="400484" y="1192597"/>
            <a:ext cx="11181916" cy="353943"/>
          </a:xfrm>
          <a:prstGeom prst="rect">
            <a:avLst/>
          </a:prstGeom>
          <a:solidFill>
            <a:schemeClr val="accent3"/>
          </a:solidFill>
        </p:spPr>
        <p:txBody>
          <a:bodyPr wrap="square" rtlCol="0">
            <a:spAutoFit/>
          </a:bodyPr>
          <a:lstStyle/>
          <a:p>
            <a:r>
              <a:rPr lang="en-GB" sz="1700" dirty="0">
                <a:effectLst/>
                <a:latin typeface="Arial" panose="020B0604020202020204" pitchFamily="34" charset="0"/>
                <a:cs typeface="Arial" panose="020B0604020202020204" pitchFamily="34" charset="0"/>
              </a:rPr>
              <a:t>Different mutant alleles are found in different cancer types. Pancreatic cancer has the most </a:t>
            </a:r>
            <a:r>
              <a:rPr lang="en-GB" sz="1700" i="1" dirty="0">
                <a:effectLst/>
                <a:latin typeface="Arial" panose="020B0604020202020204" pitchFamily="34" charset="0"/>
                <a:cs typeface="Arial" panose="020B0604020202020204" pitchFamily="34" charset="0"/>
              </a:rPr>
              <a:t>KRAS</a:t>
            </a:r>
            <a:r>
              <a:rPr lang="en-GB" sz="1700" dirty="0">
                <a:effectLst/>
                <a:latin typeface="Arial" panose="020B0604020202020204" pitchFamily="34" charset="0"/>
                <a:cs typeface="Arial" panose="020B0604020202020204" pitchFamily="34" charset="0"/>
              </a:rPr>
              <a:t> mutations</a:t>
            </a:r>
            <a:endParaRPr lang="en-GB" sz="1700" dirty="0">
              <a:solidFill>
                <a:srgbClr val="505050"/>
              </a:solidFill>
              <a:latin typeface="Arial" panose="020B0604020202020204" pitchFamily="34" charset="0"/>
              <a:ea typeface="Aileron" charset="0"/>
              <a:cs typeface="Arial" panose="020B0604020202020204" pitchFamily="34" charset="0"/>
            </a:endParaRPr>
          </a:p>
        </p:txBody>
      </p:sp>
      <p:graphicFrame>
        <p:nvGraphicFramePr>
          <p:cNvPr id="3" name="Chart 2">
            <a:extLst>
              <a:ext uri="{FF2B5EF4-FFF2-40B4-BE49-F238E27FC236}">
                <a16:creationId xmlns:a16="http://schemas.microsoft.com/office/drawing/2014/main" id="{156B624D-BD1D-1C7C-80C6-FDDEC19030EA}"/>
              </a:ext>
            </a:extLst>
          </p:cNvPr>
          <p:cNvGraphicFramePr/>
          <p:nvPr>
            <p:extLst>
              <p:ext uri="{D42A27DB-BD31-4B8C-83A1-F6EECF244321}">
                <p14:modId xmlns:p14="http://schemas.microsoft.com/office/powerpoint/2010/main" val="647276142"/>
              </p:ext>
            </p:extLst>
          </p:nvPr>
        </p:nvGraphicFramePr>
        <p:xfrm>
          <a:off x="-215751" y="2924944"/>
          <a:ext cx="3600400" cy="24002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4D937CD-435B-39A0-3CB9-AF04DB2355E9}"/>
              </a:ext>
            </a:extLst>
          </p:cNvPr>
          <p:cNvSpPr txBox="1"/>
          <p:nvPr/>
        </p:nvSpPr>
        <p:spPr>
          <a:xfrm>
            <a:off x="731363" y="2426346"/>
            <a:ext cx="1553822" cy="443198"/>
          </a:xfrm>
          <a:prstGeom prst="rect">
            <a:avLst/>
          </a:prstGeom>
          <a:noFill/>
        </p:spPr>
        <p:txBody>
          <a:bodyPr wrap="square" lIns="0" tIns="0" rIns="0" bIns="0"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GB" sz="1600" b="1" i="1" u="none" strike="noStrike" kern="1200" cap="none" spc="0" normalizeH="0" baseline="0" dirty="0">
                <a:ln/>
                <a:solidFill>
                  <a:schemeClr val="accent1"/>
                </a:solidFill>
                <a:effectLst/>
                <a:uLnTx/>
                <a:uFillTx/>
                <a:latin typeface="Arial" panose="020B0604020202020204" pitchFamily="34" charset="0"/>
                <a:cs typeface="Arial" panose="020B0604020202020204" pitchFamily="34" charset="0"/>
                <a:sym typeface="Arial"/>
                <a:rtl val="0"/>
              </a:rPr>
              <a:t>RAS</a:t>
            </a:r>
            <a:r>
              <a:rPr kumimoji="0" lang="en-GB" sz="1600" b="1" i="0" u="none" strike="noStrike" kern="1200" cap="none" spc="0" normalizeH="0" baseline="0" dirty="0">
                <a:ln/>
                <a:solidFill>
                  <a:schemeClr val="accent1"/>
                </a:solidFill>
                <a:effectLst/>
                <a:uLnTx/>
                <a:uFillTx/>
                <a:latin typeface="Arial" panose="020B0604020202020204" pitchFamily="34" charset="0"/>
                <a:cs typeface="Arial" panose="020B0604020202020204" pitchFamily="34" charset="0"/>
                <a:sym typeface="Arial"/>
                <a:rtl val="0"/>
              </a:rPr>
              <a:t> </a:t>
            </a:r>
            <a:r>
              <a:rPr lang="en-GB" sz="1600" b="1" dirty="0">
                <a:ln/>
                <a:solidFill>
                  <a:schemeClr val="accent1"/>
                </a:solidFill>
                <a:latin typeface="Arial" panose="020B0604020202020204" pitchFamily="34" charset="0"/>
                <a:cs typeface="Arial" panose="020B0604020202020204" pitchFamily="34" charset="0"/>
                <a:sym typeface="Arial"/>
                <a:rtl val="0"/>
              </a:rPr>
              <a:t>m</a:t>
            </a:r>
            <a:r>
              <a:rPr kumimoji="0" lang="en-GB" sz="1600" b="1" i="0" u="none" strike="noStrike" kern="1200" cap="none" spc="0" normalizeH="0" baseline="0" dirty="0">
                <a:ln/>
                <a:solidFill>
                  <a:schemeClr val="accent1"/>
                </a:solidFill>
                <a:effectLst/>
                <a:uLnTx/>
                <a:uFillTx/>
                <a:latin typeface="Arial" panose="020B0604020202020204" pitchFamily="34" charset="0"/>
                <a:cs typeface="Arial" panose="020B0604020202020204" pitchFamily="34" charset="0"/>
                <a:sym typeface="Arial"/>
                <a:rtl val="0"/>
              </a:rPr>
              <a:t>utation isoforms</a:t>
            </a:r>
          </a:p>
        </p:txBody>
      </p:sp>
      <p:graphicFrame>
        <p:nvGraphicFramePr>
          <p:cNvPr id="5" name="Chart 4">
            <a:extLst>
              <a:ext uri="{FF2B5EF4-FFF2-40B4-BE49-F238E27FC236}">
                <a16:creationId xmlns:a16="http://schemas.microsoft.com/office/drawing/2014/main" id="{EA9FD9C8-9961-FB7E-E4E8-14B918973C7E}"/>
              </a:ext>
            </a:extLst>
          </p:cNvPr>
          <p:cNvGraphicFramePr/>
          <p:nvPr>
            <p:extLst>
              <p:ext uri="{D42A27DB-BD31-4B8C-83A1-F6EECF244321}">
                <p14:modId xmlns:p14="http://schemas.microsoft.com/office/powerpoint/2010/main" val="2435908093"/>
              </p:ext>
            </p:extLst>
          </p:nvPr>
        </p:nvGraphicFramePr>
        <p:xfrm>
          <a:off x="2160513" y="2924944"/>
          <a:ext cx="3600400" cy="24002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2A29342-4E28-C751-0827-961027E0B5DF}"/>
              </a:ext>
            </a:extLst>
          </p:cNvPr>
          <p:cNvSpPr txBox="1"/>
          <p:nvPr/>
        </p:nvSpPr>
        <p:spPr>
          <a:xfrm>
            <a:off x="2925333" y="2422416"/>
            <a:ext cx="1825076" cy="443198"/>
          </a:xfrm>
          <a:prstGeom prst="rect">
            <a:avLst/>
          </a:prstGeom>
          <a:noFill/>
        </p:spPr>
        <p:txBody>
          <a:bodyPr wrap="square" lIns="0" tIns="0" rIns="0" bIns="0"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GB" sz="1600" b="1" i="1" u="none" strike="noStrike" kern="1200" cap="none" spc="0" normalizeH="0" baseline="0" dirty="0">
                <a:ln/>
                <a:solidFill>
                  <a:schemeClr val="accent1"/>
                </a:solidFill>
                <a:effectLst/>
                <a:uLnTx/>
                <a:uFillTx/>
                <a:latin typeface="Arial" panose="020B0604020202020204" pitchFamily="34" charset="0"/>
                <a:cs typeface="Arial" panose="020B0604020202020204" pitchFamily="34" charset="0"/>
                <a:sym typeface="Arial"/>
                <a:rtl val="0"/>
              </a:rPr>
              <a:t>KRAS</a:t>
            </a:r>
            <a:r>
              <a:rPr kumimoji="0" lang="en-GB" sz="1600" b="1" i="0" u="none" strike="noStrike" kern="1200" cap="none" spc="0" normalizeH="0" baseline="0" dirty="0">
                <a:ln/>
                <a:solidFill>
                  <a:schemeClr val="accent1"/>
                </a:solidFill>
                <a:effectLst/>
                <a:uLnTx/>
                <a:uFillTx/>
                <a:latin typeface="Arial" panose="020B0604020202020204" pitchFamily="34" charset="0"/>
                <a:cs typeface="Arial" panose="020B0604020202020204" pitchFamily="34" charset="0"/>
                <a:sym typeface="Arial"/>
                <a:rtl val="0"/>
              </a:rPr>
              <a:t> mutation codons</a:t>
            </a:r>
          </a:p>
        </p:txBody>
      </p:sp>
      <p:sp>
        <p:nvSpPr>
          <p:cNvPr id="7" name="TextBox 6">
            <a:extLst>
              <a:ext uri="{FF2B5EF4-FFF2-40B4-BE49-F238E27FC236}">
                <a16:creationId xmlns:a16="http://schemas.microsoft.com/office/drawing/2014/main" id="{52CCE550-CB5F-3794-F2FB-853737265FBF}"/>
              </a:ext>
            </a:extLst>
          </p:cNvPr>
          <p:cNvSpPr txBox="1"/>
          <p:nvPr/>
        </p:nvSpPr>
        <p:spPr>
          <a:xfrm>
            <a:off x="1376880" y="2902761"/>
            <a:ext cx="110608" cy="166199"/>
          </a:xfrm>
          <a:prstGeom prst="rect">
            <a:avLst/>
          </a:prstGeom>
          <a:noFill/>
        </p:spPr>
        <p:txBody>
          <a:bodyPr wrap="none" lIns="0" tIns="0" rIns="0" bIns="0"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N</a:t>
            </a:r>
          </a:p>
        </p:txBody>
      </p:sp>
      <p:sp>
        <p:nvSpPr>
          <p:cNvPr id="8" name="TextBox 7">
            <a:extLst>
              <a:ext uri="{FF2B5EF4-FFF2-40B4-BE49-F238E27FC236}">
                <a16:creationId xmlns:a16="http://schemas.microsoft.com/office/drawing/2014/main" id="{D76E0083-7F71-6C5A-00B7-370826F0A4C3}"/>
              </a:ext>
            </a:extLst>
          </p:cNvPr>
          <p:cNvSpPr txBox="1"/>
          <p:nvPr/>
        </p:nvSpPr>
        <p:spPr>
          <a:xfrm>
            <a:off x="3719736" y="2852936"/>
            <a:ext cx="410370" cy="184666"/>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Other</a:t>
            </a:r>
          </a:p>
        </p:txBody>
      </p:sp>
      <p:sp>
        <p:nvSpPr>
          <p:cNvPr id="11" name="TextBox 10">
            <a:extLst>
              <a:ext uri="{FF2B5EF4-FFF2-40B4-BE49-F238E27FC236}">
                <a16:creationId xmlns:a16="http://schemas.microsoft.com/office/drawing/2014/main" id="{3191C4DC-72F2-FA15-1F5D-F6DA36CBF6B8}"/>
              </a:ext>
            </a:extLst>
          </p:cNvPr>
          <p:cNvSpPr txBox="1"/>
          <p:nvPr/>
        </p:nvSpPr>
        <p:spPr>
          <a:xfrm>
            <a:off x="5088261" y="1706429"/>
            <a:ext cx="3192684" cy="830997"/>
          </a:xfrm>
          <a:prstGeom prst="rect">
            <a:avLst/>
          </a:prstGeom>
          <a:noFill/>
        </p:spPr>
        <p:txBody>
          <a:bodyPr wrap="square" rtlCol="0">
            <a:spAutoFit/>
          </a:bodyPr>
          <a:lstStyle/>
          <a:p>
            <a:r>
              <a:rPr lang="en-GB" sz="1600" b="1" dirty="0">
                <a:solidFill>
                  <a:schemeClr val="accent1"/>
                </a:solidFill>
                <a:latin typeface="Arial" panose="020B0604020202020204" pitchFamily="34" charset="0"/>
                <a:ea typeface="Aileron" charset="0"/>
                <a:cs typeface="Arial" panose="020B0604020202020204" pitchFamily="34" charset="0"/>
              </a:rPr>
              <a:t>Distribution and frequency of </a:t>
            </a:r>
            <a:r>
              <a:rPr lang="en-GB" sz="1600" b="1" i="1" dirty="0">
                <a:solidFill>
                  <a:schemeClr val="accent1"/>
                </a:solidFill>
                <a:latin typeface="Arial" panose="020B0604020202020204" pitchFamily="34" charset="0"/>
                <a:ea typeface="Aileron" charset="0"/>
                <a:cs typeface="Arial" panose="020B0604020202020204" pitchFamily="34" charset="0"/>
              </a:rPr>
              <a:t>RAS </a:t>
            </a:r>
            <a:r>
              <a:rPr lang="en-GB" sz="1600" b="1" dirty="0">
                <a:solidFill>
                  <a:schemeClr val="accent1"/>
                </a:solidFill>
                <a:latin typeface="Arial" panose="020B0604020202020204" pitchFamily="34" charset="0"/>
                <a:ea typeface="Aileron" charset="0"/>
                <a:cs typeface="Arial" panose="020B0604020202020204" pitchFamily="34" charset="0"/>
              </a:rPr>
              <a:t>isoform across tumour types</a:t>
            </a:r>
          </a:p>
        </p:txBody>
      </p:sp>
      <p:sp>
        <p:nvSpPr>
          <p:cNvPr id="12" name="TextBox 11">
            <a:extLst>
              <a:ext uri="{FF2B5EF4-FFF2-40B4-BE49-F238E27FC236}">
                <a16:creationId xmlns:a16="http://schemas.microsoft.com/office/drawing/2014/main" id="{C2FD8C4C-53B4-4B64-DCF3-C023F76B25E8}"/>
              </a:ext>
            </a:extLst>
          </p:cNvPr>
          <p:cNvSpPr txBox="1"/>
          <p:nvPr/>
        </p:nvSpPr>
        <p:spPr>
          <a:xfrm>
            <a:off x="8249793" y="1694055"/>
            <a:ext cx="3756138" cy="584775"/>
          </a:xfrm>
          <a:prstGeom prst="rect">
            <a:avLst/>
          </a:prstGeom>
          <a:noFill/>
        </p:spPr>
        <p:txBody>
          <a:bodyPr wrap="square" rtlCol="0">
            <a:spAutoFit/>
          </a:bodyPr>
          <a:lstStyle/>
          <a:p>
            <a:r>
              <a:rPr lang="en-US" sz="1600" b="1" dirty="0">
                <a:solidFill>
                  <a:schemeClr val="accent1"/>
                </a:solidFill>
                <a:latin typeface="Arial" panose="020B0604020202020204" pitchFamily="34" charset="0"/>
                <a:cs typeface="Arial" panose="020B0604020202020204" pitchFamily="34" charset="0"/>
              </a:rPr>
              <a:t>Percentages of </a:t>
            </a:r>
            <a:r>
              <a:rPr lang="en-US" sz="1600" b="1" i="1" dirty="0">
                <a:solidFill>
                  <a:schemeClr val="accent1"/>
                </a:solidFill>
                <a:latin typeface="Arial" panose="020B0604020202020204" pitchFamily="34" charset="0"/>
                <a:cs typeface="Arial" panose="020B0604020202020204" pitchFamily="34" charset="0"/>
              </a:rPr>
              <a:t>KRAS</a:t>
            </a:r>
            <a:r>
              <a:rPr lang="en-US" sz="1600" b="1" dirty="0">
                <a:solidFill>
                  <a:schemeClr val="accent1"/>
                </a:solidFill>
                <a:latin typeface="Arial" panose="020B0604020202020204" pitchFamily="34" charset="0"/>
                <a:cs typeface="Arial" panose="020B0604020202020204" pitchFamily="34" charset="0"/>
              </a:rPr>
              <a:t> mutations in codon 12 by tissue and </a:t>
            </a:r>
            <a:r>
              <a:rPr lang="en-US" sz="1600" b="1" dirty="0" err="1">
                <a:solidFill>
                  <a:schemeClr val="accent1"/>
                </a:solidFill>
                <a:latin typeface="Arial" panose="020B0604020202020204" pitchFamily="34" charset="0"/>
                <a:cs typeface="Arial" panose="020B0604020202020204" pitchFamily="34" charset="0"/>
              </a:rPr>
              <a:t>tumour</a:t>
            </a:r>
            <a:r>
              <a:rPr lang="en-US" sz="1600" b="1" dirty="0">
                <a:solidFill>
                  <a:schemeClr val="accent1"/>
                </a:solidFill>
                <a:latin typeface="Arial" panose="020B0604020202020204" pitchFamily="34" charset="0"/>
                <a:cs typeface="Arial" panose="020B0604020202020204" pitchFamily="34" charset="0"/>
              </a:rPr>
              <a:t> type </a:t>
            </a:r>
            <a:endParaRPr lang="en-GB" sz="1600" b="1" dirty="0">
              <a:solidFill>
                <a:schemeClr val="accent1"/>
              </a:solidFill>
              <a:latin typeface="Arial" panose="020B0604020202020204" pitchFamily="34" charset="0"/>
              <a:cs typeface="Arial" panose="020B0604020202020204" pitchFamily="34" charset="0"/>
            </a:endParaRPr>
          </a:p>
        </p:txBody>
      </p:sp>
      <p:pic>
        <p:nvPicPr>
          <p:cNvPr id="139" name="Picture 138">
            <a:extLst>
              <a:ext uri="{FF2B5EF4-FFF2-40B4-BE49-F238E27FC236}">
                <a16:creationId xmlns:a16="http://schemas.microsoft.com/office/drawing/2014/main" id="{833EF6DD-9E8A-0571-DF5C-21134C28DE9D}"/>
              </a:ext>
            </a:extLst>
          </p:cNvPr>
          <p:cNvPicPr>
            <a:picLocks noChangeAspect="1"/>
          </p:cNvPicPr>
          <p:nvPr/>
        </p:nvPicPr>
        <p:blipFill>
          <a:blip r:embed="rId4"/>
          <a:stretch>
            <a:fillRect/>
          </a:stretch>
        </p:blipFill>
        <p:spPr>
          <a:xfrm>
            <a:off x="5098096" y="2289939"/>
            <a:ext cx="3026497" cy="3863293"/>
          </a:xfrm>
          <a:prstGeom prst="rect">
            <a:avLst/>
          </a:prstGeom>
        </p:spPr>
      </p:pic>
      <p:pic>
        <p:nvPicPr>
          <p:cNvPr id="140" name="Picture 139">
            <a:extLst>
              <a:ext uri="{FF2B5EF4-FFF2-40B4-BE49-F238E27FC236}">
                <a16:creationId xmlns:a16="http://schemas.microsoft.com/office/drawing/2014/main" id="{69A9A85B-D92B-7101-E9D3-3971961E5385}"/>
              </a:ext>
            </a:extLst>
          </p:cNvPr>
          <p:cNvPicPr>
            <a:picLocks noChangeAspect="1"/>
          </p:cNvPicPr>
          <p:nvPr/>
        </p:nvPicPr>
        <p:blipFill>
          <a:blip r:embed="rId5"/>
          <a:stretch>
            <a:fillRect/>
          </a:stretch>
        </p:blipFill>
        <p:spPr>
          <a:xfrm>
            <a:off x="8976320" y="2288056"/>
            <a:ext cx="2595497" cy="4052618"/>
          </a:xfrm>
          <a:prstGeom prst="rect">
            <a:avLst/>
          </a:prstGeom>
        </p:spPr>
      </p:pic>
      <p:sp>
        <p:nvSpPr>
          <p:cNvPr id="9" name="TextBox 8">
            <a:extLst>
              <a:ext uri="{FF2B5EF4-FFF2-40B4-BE49-F238E27FC236}">
                <a16:creationId xmlns:a16="http://schemas.microsoft.com/office/drawing/2014/main" id="{06E0A09B-06B2-CC28-067E-51570AD41502}"/>
              </a:ext>
            </a:extLst>
          </p:cNvPr>
          <p:cNvSpPr txBox="1"/>
          <p:nvPr/>
        </p:nvSpPr>
        <p:spPr>
          <a:xfrm>
            <a:off x="1769449" y="1803026"/>
            <a:ext cx="1873141" cy="369332"/>
          </a:xfrm>
          <a:prstGeom prst="rect">
            <a:avLst/>
          </a:prstGeom>
          <a:noFill/>
        </p:spPr>
        <p:txBody>
          <a:bodyPr wrap="none" rtlCol="0">
            <a:spAutoFit/>
          </a:bodyPr>
          <a:lstStyle/>
          <a:p>
            <a:r>
              <a:rPr lang="en-US" b="1" dirty="0">
                <a:solidFill>
                  <a:schemeClr val="accent1"/>
                </a:solidFill>
                <a:latin typeface="Arial" panose="020B0604020202020204" pitchFamily="34" charset="0"/>
                <a:ea typeface="Aileron" charset="0"/>
                <a:cs typeface="Arial" panose="020B0604020202020204" pitchFamily="34" charset="0"/>
              </a:rPr>
              <a:t>PAN-TUMOUR  </a:t>
            </a:r>
            <a:endParaRPr lang="en-GB" b="1" dirty="0">
              <a:solidFill>
                <a:schemeClr val="accent1"/>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372302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F2D20-F20E-8724-2E8B-2D4025F7C858}"/>
            </a:ext>
          </a:extLst>
        </p:cNvPr>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2FC34BB2-6399-9C06-2611-9D9F4573D320}"/>
              </a:ext>
            </a:extLst>
          </p:cNvPr>
          <p:cNvGraphicFramePr>
            <a:graphicFrameLocks noGrp="1"/>
          </p:cNvGraphicFramePr>
          <p:nvPr>
            <p:ph sz="quarter" idx="12"/>
            <p:extLst>
              <p:ext uri="{D42A27DB-BD31-4B8C-83A1-F6EECF244321}">
                <p14:modId xmlns:p14="http://schemas.microsoft.com/office/powerpoint/2010/main" val="3880416267"/>
              </p:ext>
            </p:extLst>
          </p:nvPr>
        </p:nvGraphicFramePr>
        <p:xfrm>
          <a:off x="335360" y="1857623"/>
          <a:ext cx="4536000" cy="2925600"/>
        </p:xfrm>
        <a:graphic>
          <a:graphicData uri="http://schemas.openxmlformats.org/drawingml/2006/table">
            <a:tbl>
              <a:tblPr firstRow="1" bandRow="1">
                <a:tableStyleId>{5C22544A-7EE6-4342-B048-85BDC9FD1C3A}</a:tableStyleId>
              </a:tblPr>
              <a:tblGrid>
                <a:gridCol w="1980000">
                  <a:extLst>
                    <a:ext uri="{9D8B030D-6E8A-4147-A177-3AD203B41FA5}">
                      <a16:colId xmlns:a16="http://schemas.microsoft.com/office/drawing/2014/main" val="2716984075"/>
                    </a:ext>
                  </a:extLst>
                </a:gridCol>
                <a:gridCol w="864000">
                  <a:extLst>
                    <a:ext uri="{9D8B030D-6E8A-4147-A177-3AD203B41FA5}">
                      <a16:colId xmlns:a16="http://schemas.microsoft.com/office/drawing/2014/main" val="2848842307"/>
                    </a:ext>
                  </a:extLst>
                </a:gridCol>
                <a:gridCol w="864000">
                  <a:extLst>
                    <a:ext uri="{9D8B030D-6E8A-4147-A177-3AD203B41FA5}">
                      <a16:colId xmlns:a16="http://schemas.microsoft.com/office/drawing/2014/main" val="34628059"/>
                    </a:ext>
                  </a:extLst>
                </a:gridCol>
                <a:gridCol w="828000">
                  <a:extLst>
                    <a:ext uri="{9D8B030D-6E8A-4147-A177-3AD203B41FA5}">
                      <a16:colId xmlns:a16="http://schemas.microsoft.com/office/drawing/2014/main" val="3496806593"/>
                    </a:ext>
                  </a:extLst>
                </a:gridCol>
              </a:tblGrid>
              <a:tr h="155698">
                <a:tc>
                  <a:txBody>
                    <a:bodyPr/>
                    <a:lstStyle/>
                    <a:p>
                      <a:endParaRPr lang="en-US" sz="1000" b="1" dirty="0">
                        <a:solidFill>
                          <a:schemeClr val="bg1"/>
                        </a:solidFill>
                        <a:latin typeface="Arial" panose="020B0604020202020204" pitchFamily="34" charset="0"/>
                        <a:cs typeface="Arial" panose="020B0604020202020204" pitchFamily="34" charset="0"/>
                      </a:endParaRPr>
                    </a:p>
                  </a:txBody>
                  <a:tcPr marL="55440" marR="55440"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NSCLC</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(N=59)</a:t>
                      </a:r>
                    </a:p>
                  </a:txBody>
                  <a:tcPr marL="0" marR="0"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Colorectal cancer (N=42)</a:t>
                      </a:r>
                    </a:p>
                  </a:txBody>
                  <a:tcPr marL="0" marR="0"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Other</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(N=28)</a:t>
                      </a:r>
                    </a:p>
                  </a:txBody>
                  <a:tcPr marL="0" marR="0"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27992533"/>
                  </a:ext>
                </a:extLst>
              </a:tr>
              <a:tr h="110859">
                <a:tc gridSpan="4">
                  <a:txBody>
                    <a:bodyPr/>
                    <a:lstStyle/>
                    <a:p>
                      <a:r>
                        <a:rPr lang="en-US" sz="1000" b="1" dirty="0">
                          <a:latin typeface="Arial" panose="020B0604020202020204" pitchFamily="34" charset="0"/>
                          <a:cs typeface="Arial" panose="020B0604020202020204" pitchFamily="34" charset="0"/>
                        </a:rPr>
                        <a:t>Best overall response, n (%)</a:t>
                      </a:r>
                    </a:p>
                  </a:txBody>
                  <a:tcPr marL="55440" marR="55440" marT="36000" marB="36000">
                    <a:lnT w="38100" cap="flat" cmpd="sng" algn="ctr">
                      <a:solidFill>
                        <a:schemeClr val="bg1"/>
                      </a:solidFill>
                      <a:prstDash val="solid"/>
                      <a:round/>
                      <a:headEnd type="none" w="med" len="med"/>
                      <a:tailEnd type="none" w="med" len="med"/>
                    </a:lnT>
                  </a:tcPr>
                </a:tc>
                <a:tc hMerge="1">
                  <a:txBody>
                    <a:bodyPr/>
                    <a:lstStyle/>
                    <a:p>
                      <a:endParaRPr lang="en-US"/>
                    </a:p>
                  </a:txBody>
                  <a:tcPr>
                    <a:lnT w="38100" cap="flat" cmpd="sng" algn="ctr">
                      <a:solidFill>
                        <a:schemeClr val="bg1"/>
                      </a:solidFill>
                      <a:prstDash val="solid"/>
                      <a:round/>
                      <a:headEnd type="none" w="med" len="med"/>
                      <a:tailEnd type="none" w="med" len="med"/>
                    </a:lnT>
                  </a:tcPr>
                </a:tc>
                <a:tc hMerge="1">
                  <a:txBody>
                    <a:bodyPr/>
                    <a:lstStyle/>
                    <a:p>
                      <a:pPr algn="ctr"/>
                      <a:endParaRPr lang="en-US" sz="1000" dirty="0">
                        <a:latin typeface="Arial" panose="020B0604020202020204" pitchFamily="34" charset="0"/>
                        <a:cs typeface="Arial" panose="020B0604020202020204" pitchFamily="34" charset="0"/>
                      </a:endParaRPr>
                    </a:p>
                  </a:txBody>
                  <a:tcPr marL="55440" marR="55440" marT="36000" marB="36000">
                    <a:lnT w="38100" cap="flat" cmpd="sng" algn="ctr">
                      <a:solidFill>
                        <a:schemeClr val="bg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311690412"/>
                  </a:ext>
                </a:extLst>
              </a:tr>
              <a:tr h="155698">
                <a:tc>
                  <a:txBody>
                    <a:bodyPr/>
                    <a:lstStyle/>
                    <a:p>
                      <a:pPr marL="98425" indent="0">
                        <a:tabLst/>
                      </a:pPr>
                      <a:r>
                        <a:rPr lang="en-US" sz="1000" b="0" dirty="0">
                          <a:solidFill>
                            <a:schemeClr val="tx1"/>
                          </a:solidFill>
                          <a:latin typeface="Arial" panose="020B0604020202020204" pitchFamily="34" charset="0"/>
                          <a:cs typeface="Arial" panose="020B0604020202020204" pitchFamily="34" charset="0"/>
                        </a:rPr>
                        <a:t>Confirmed CR</a:t>
                      </a:r>
                    </a:p>
                  </a:txBody>
                  <a:tcPr marL="55440" marR="55440" marT="36000" marB="36000"/>
                </a:tc>
                <a:tc>
                  <a:txBody>
                    <a:bodyPr/>
                    <a:lstStyle/>
                    <a:p>
                      <a:pPr algn="ctr"/>
                      <a:r>
                        <a:rPr lang="en-US" sz="1000" dirty="0">
                          <a:latin typeface="Arial" panose="020B0604020202020204" pitchFamily="34" charset="0"/>
                          <a:cs typeface="Arial" panose="020B0604020202020204" pitchFamily="34" charset="0"/>
                        </a:rPr>
                        <a:t>0</a:t>
                      </a:r>
                    </a:p>
                  </a:txBody>
                  <a:tcPr marL="0" marR="0" marT="36000" marB="36000" anchor="ctr"/>
                </a:tc>
                <a:tc>
                  <a:txBody>
                    <a:bodyPr/>
                    <a:lstStyle/>
                    <a:p>
                      <a:pPr algn="ctr"/>
                      <a:r>
                        <a:rPr lang="en-US" sz="1000" dirty="0">
                          <a:latin typeface="Arial" panose="020B0604020202020204" pitchFamily="34" charset="0"/>
                          <a:cs typeface="Arial" panose="020B0604020202020204" pitchFamily="34" charset="0"/>
                        </a:rPr>
                        <a:t>0</a:t>
                      </a:r>
                    </a:p>
                  </a:txBody>
                  <a:tcPr marL="55440" marR="55440" marT="36000" marB="36000" anchor="ctr"/>
                </a:tc>
                <a:tc>
                  <a:txBody>
                    <a:bodyPr/>
                    <a:lstStyle/>
                    <a:p>
                      <a:pPr algn="ctr"/>
                      <a:r>
                        <a:rPr lang="en-US" sz="1000" dirty="0">
                          <a:latin typeface="Arial" panose="020B0604020202020204" pitchFamily="34" charset="0"/>
                          <a:cs typeface="Arial" panose="020B0604020202020204" pitchFamily="34" charset="0"/>
                        </a:rPr>
                        <a:t>0</a:t>
                      </a:r>
                    </a:p>
                  </a:txBody>
                  <a:tcPr marL="55440" marR="55440" marT="36000" marB="36000" anchor="ctr"/>
                </a:tc>
                <a:extLst>
                  <a:ext uri="{0D108BD9-81ED-4DB2-BD59-A6C34878D82A}">
                    <a16:rowId xmlns:a16="http://schemas.microsoft.com/office/drawing/2014/main" val="2625680365"/>
                  </a:ext>
                </a:extLst>
              </a:tr>
              <a:tr h="0">
                <a:tc>
                  <a:txBody>
                    <a:bodyPr/>
                    <a:lstStyle/>
                    <a:p>
                      <a:pPr marL="98425" indent="0">
                        <a:tabLst/>
                      </a:pPr>
                      <a:r>
                        <a:rPr lang="en-US" sz="1000" b="0" dirty="0">
                          <a:solidFill>
                            <a:schemeClr val="tx1"/>
                          </a:solidFill>
                          <a:latin typeface="Arial" panose="020B0604020202020204" pitchFamily="34" charset="0"/>
                          <a:cs typeface="Arial" panose="020B0604020202020204" pitchFamily="34" charset="0"/>
                        </a:rPr>
                        <a:t>Confirmed PR</a:t>
                      </a:r>
                    </a:p>
                  </a:txBody>
                  <a:tcPr marL="55440" marR="55440" marT="36000" marB="36000"/>
                </a:tc>
                <a:tc>
                  <a:txBody>
                    <a:bodyPr/>
                    <a:lstStyle/>
                    <a:p>
                      <a:pPr algn="ctr"/>
                      <a:r>
                        <a:rPr lang="en-US" sz="1000" dirty="0">
                          <a:latin typeface="Arial" panose="020B0604020202020204" pitchFamily="34" charset="0"/>
                          <a:cs typeface="Arial" panose="020B0604020202020204" pitchFamily="34" charset="0"/>
                        </a:rPr>
                        <a:t>19 (32.2)</a:t>
                      </a:r>
                    </a:p>
                  </a:txBody>
                  <a:tcPr marL="0" marR="0" marT="36000" marB="36000" anchor="ctr"/>
                </a:tc>
                <a:tc>
                  <a:txBody>
                    <a:bodyPr/>
                    <a:lstStyle/>
                    <a:p>
                      <a:pPr algn="ctr"/>
                      <a:r>
                        <a:rPr lang="en-US" sz="1000" dirty="0">
                          <a:latin typeface="Arial" panose="020B0604020202020204" pitchFamily="34" charset="0"/>
                          <a:cs typeface="Arial" panose="020B0604020202020204" pitchFamily="34" charset="0"/>
                        </a:rPr>
                        <a:t>3 (7.1)</a:t>
                      </a:r>
                    </a:p>
                  </a:txBody>
                  <a:tcPr marL="0" marR="0" marT="36000" marB="36000" anchor="ctr"/>
                </a:tc>
                <a:tc>
                  <a:txBody>
                    <a:bodyPr/>
                    <a:lstStyle/>
                    <a:p>
                      <a:pPr algn="ctr"/>
                      <a:r>
                        <a:rPr lang="en-US" sz="1000" dirty="0">
                          <a:latin typeface="Arial" panose="020B0604020202020204" pitchFamily="34" charset="0"/>
                          <a:cs typeface="Arial" panose="020B0604020202020204" pitchFamily="34" charset="0"/>
                        </a:rPr>
                        <a:t>4 (14.3)</a:t>
                      </a:r>
                    </a:p>
                  </a:txBody>
                  <a:tcPr marL="0" marR="0" marT="36000" marB="36000" anchor="ctr"/>
                </a:tc>
                <a:extLst>
                  <a:ext uri="{0D108BD9-81ED-4DB2-BD59-A6C34878D82A}">
                    <a16:rowId xmlns:a16="http://schemas.microsoft.com/office/drawing/2014/main" val="3692717498"/>
                  </a:ext>
                </a:extLst>
              </a:tr>
              <a:tr h="0">
                <a:tc>
                  <a:txBody>
                    <a:bodyPr/>
                    <a:lstStyle/>
                    <a:p>
                      <a:pPr marL="0" indent="98425">
                        <a:tabLst/>
                      </a:pPr>
                      <a:r>
                        <a:rPr lang="en-US" sz="1000" b="0" dirty="0">
                          <a:solidFill>
                            <a:schemeClr val="tx1"/>
                          </a:solidFill>
                          <a:latin typeface="Arial" panose="020B0604020202020204" pitchFamily="34" charset="0"/>
                          <a:cs typeface="Arial" panose="020B0604020202020204" pitchFamily="34" charset="0"/>
                        </a:rPr>
                        <a:t>SD</a:t>
                      </a:r>
                    </a:p>
                  </a:txBody>
                  <a:tcPr marL="55440" marR="55440" marT="36000" marB="36000"/>
                </a:tc>
                <a:tc>
                  <a:txBody>
                    <a:bodyPr/>
                    <a:lstStyle/>
                    <a:p>
                      <a:pPr algn="ctr"/>
                      <a:r>
                        <a:rPr lang="en-US" sz="1000" dirty="0">
                          <a:latin typeface="Arial" panose="020B0604020202020204" pitchFamily="34" charset="0"/>
                          <a:cs typeface="Arial" panose="020B0604020202020204" pitchFamily="34" charset="0"/>
                        </a:rPr>
                        <a:t>33 (55.9)</a:t>
                      </a:r>
                    </a:p>
                  </a:txBody>
                  <a:tcPr marL="0" marR="0" marT="36000" marB="36000"/>
                </a:tc>
                <a:tc>
                  <a:txBody>
                    <a:bodyPr/>
                    <a:lstStyle/>
                    <a:p>
                      <a:pPr algn="ctr"/>
                      <a:r>
                        <a:rPr lang="en-US" sz="1000" dirty="0">
                          <a:latin typeface="Arial" panose="020B0604020202020204" pitchFamily="34" charset="0"/>
                          <a:cs typeface="Arial" panose="020B0604020202020204" pitchFamily="34" charset="0"/>
                        </a:rPr>
                        <a:t>28 (66.7)</a:t>
                      </a:r>
                    </a:p>
                  </a:txBody>
                  <a:tcPr marL="0" marR="0" marT="36000" marB="36000"/>
                </a:tc>
                <a:tc>
                  <a:txBody>
                    <a:bodyPr/>
                    <a:lstStyle/>
                    <a:p>
                      <a:pPr algn="ctr"/>
                      <a:r>
                        <a:rPr lang="en-US" sz="1000" dirty="0">
                          <a:latin typeface="Arial" panose="020B0604020202020204" pitchFamily="34" charset="0"/>
                          <a:cs typeface="Arial" panose="020B0604020202020204" pitchFamily="34" charset="0"/>
                        </a:rPr>
                        <a:t>17 (60.7)</a:t>
                      </a:r>
                    </a:p>
                  </a:txBody>
                  <a:tcPr marL="0" marR="0" marT="36000" marB="36000"/>
                </a:tc>
                <a:extLst>
                  <a:ext uri="{0D108BD9-81ED-4DB2-BD59-A6C34878D82A}">
                    <a16:rowId xmlns:a16="http://schemas.microsoft.com/office/drawing/2014/main" val="4249428082"/>
                  </a:ext>
                </a:extLst>
              </a:tr>
              <a:tr h="0">
                <a:tc>
                  <a:txBody>
                    <a:bodyPr/>
                    <a:lstStyle/>
                    <a:p>
                      <a:pPr marL="0" indent="98425">
                        <a:tabLst/>
                      </a:pPr>
                      <a:r>
                        <a:rPr lang="en-US" sz="1000" b="0" dirty="0">
                          <a:solidFill>
                            <a:schemeClr val="tx1"/>
                          </a:solidFill>
                          <a:latin typeface="Arial" panose="020B0604020202020204" pitchFamily="34" charset="0"/>
                          <a:cs typeface="Arial" panose="020B0604020202020204" pitchFamily="34" charset="0"/>
                        </a:rPr>
                        <a:t>PD</a:t>
                      </a:r>
                    </a:p>
                  </a:txBody>
                  <a:tcPr marL="55440" marR="55440" marT="36000" marB="36000"/>
                </a:tc>
                <a:tc>
                  <a:txBody>
                    <a:bodyPr/>
                    <a:lstStyle/>
                    <a:p>
                      <a:pPr algn="ctr"/>
                      <a:r>
                        <a:rPr lang="en-US" sz="1000" dirty="0">
                          <a:latin typeface="Arial" panose="020B0604020202020204" pitchFamily="34" charset="0"/>
                          <a:cs typeface="Arial" panose="020B0604020202020204" pitchFamily="34" charset="0"/>
                        </a:rPr>
                        <a:t>5 (8.5)</a:t>
                      </a:r>
                    </a:p>
                  </a:txBody>
                  <a:tcPr marL="0" marR="0" marT="36000" marB="36000"/>
                </a:tc>
                <a:tc>
                  <a:txBody>
                    <a:bodyPr/>
                    <a:lstStyle/>
                    <a:p>
                      <a:pPr algn="ctr"/>
                      <a:r>
                        <a:rPr lang="en-US" sz="1000" dirty="0">
                          <a:latin typeface="Arial" panose="020B0604020202020204" pitchFamily="34" charset="0"/>
                          <a:cs typeface="Arial" panose="020B0604020202020204" pitchFamily="34" charset="0"/>
                        </a:rPr>
                        <a:t>10 (23.8)</a:t>
                      </a:r>
                    </a:p>
                  </a:txBody>
                  <a:tcPr marL="0" marR="0" marT="36000" marB="36000"/>
                </a:tc>
                <a:tc>
                  <a:txBody>
                    <a:bodyPr/>
                    <a:lstStyle/>
                    <a:p>
                      <a:pPr algn="ctr"/>
                      <a:r>
                        <a:rPr lang="en-US" sz="1000" dirty="0">
                          <a:latin typeface="Arial" panose="020B0604020202020204" pitchFamily="34" charset="0"/>
                          <a:cs typeface="Arial" panose="020B0604020202020204" pitchFamily="34" charset="0"/>
                        </a:rPr>
                        <a:t>4 (14.3)</a:t>
                      </a:r>
                    </a:p>
                  </a:txBody>
                  <a:tcPr marL="0" marR="0" marT="36000" marB="36000"/>
                </a:tc>
                <a:extLst>
                  <a:ext uri="{0D108BD9-81ED-4DB2-BD59-A6C34878D82A}">
                    <a16:rowId xmlns:a16="http://schemas.microsoft.com/office/drawing/2014/main" val="2582896977"/>
                  </a:ext>
                </a:extLst>
              </a:tr>
              <a:tr h="0">
                <a:tc>
                  <a:txBody>
                    <a:bodyPr/>
                    <a:lstStyle/>
                    <a:p>
                      <a:pPr marL="0" indent="98425">
                        <a:tabLst/>
                      </a:pPr>
                      <a:r>
                        <a:rPr lang="en-US" sz="1000" b="0" dirty="0">
                          <a:solidFill>
                            <a:schemeClr val="tx1"/>
                          </a:solidFill>
                          <a:latin typeface="Arial" panose="020B0604020202020204" pitchFamily="34" charset="0"/>
                          <a:cs typeface="Arial" panose="020B0604020202020204" pitchFamily="34" charset="0"/>
                        </a:rPr>
                        <a:t>Could not be evaluated</a:t>
                      </a:r>
                    </a:p>
                  </a:txBody>
                  <a:tcPr marL="55440" marR="55440" marT="36000" marB="36000"/>
                </a:tc>
                <a:tc>
                  <a:txBody>
                    <a:bodyPr/>
                    <a:lstStyle/>
                    <a:p>
                      <a:pPr algn="ctr"/>
                      <a:r>
                        <a:rPr lang="en-US" sz="1000" dirty="0">
                          <a:latin typeface="Arial" panose="020B0604020202020204" pitchFamily="34" charset="0"/>
                          <a:cs typeface="Arial" panose="020B0604020202020204" pitchFamily="34" charset="0"/>
                        </a:rPr>
                        <a:t>1 (1.7)</a:t>
                      </a:r>
                    </a:p>
                  </a:txBody>
                  <a:tcPr marL="0" marR="0" marT="36000" marB="36000"/>
                </a:tc>
                <a:tc>
                  <a:txBody>
                    <a:bodyPr/>
                    <a:lstStyle/>
                    <a:p>
                      <a:pPr algn="ctr"/>
                      <a:r>
                        <a:rPr lang="en-US" sz="1000" dirty="0">
                          <a:latin typeface="Arial" panose="020B0604020202020204" pitchFamily="34" charset="0"/>
                          <a:cs typeface="Arial" panose="020B0604020202020204" pitchFamily="34" charset="0"/>
                        </a:rPr>
                        <a:t>0</a:t>
                      </a:r>
                    </a:p>
                  </a:txBody>
                  <a:tcPr marL="0" marR="0" marT="36000" marB="36000"/>
                </a:tc>
                <a:tc>
                  <a:txBody>
                    <a:bodyPr/>
                    <a:lstStyle/>
                    <a:p>
                      <a:pPr algn="ctr"/>
                      <a:r>
                        <a:rPr lang="en-US" sz="1000" dirty="0">
                          <a:latin typeface="Arial" panose="020B0604020202020204" pitchFamily="34" charset="0"/>
                          <a:cs typeface="Arial" panose="020B0604020202020204" pitchFamily="34" charset="0"/>
                        </a:rPr>
                        <a:t>1 (3.6)</a:t>
                      </a:r>
                    </a:p>
                  </a:txBody>
                  <a:tcPr marL="0" marR="0" marT="36000" marB="36000"/>
                </a:tc>
                <a:extLst>
                  <a:ext uri="{0D108BD9-81ED-4DB2-BD59-A6C34878D82A}">
                    <a16:rowId xmlns:a16="http://schemas.microsoft.com/office/drawing/2014/main" val="1965587671"/>
                  </a:ext>
                </a:extLst>
              </a:tr>
              <a:tr h="0">
                <a:tc>
                  <a:txBody>
                    <a:bodyPr/>
                    <a:lstStyle/>
                    <a:p>
                      <a:pPr marL="0" indent="98425">
                        <a:tabLst/>
                      </a:pPr>
                      <a:r>
                        <a:rPr lang="en-US" sz="1000" b="0" dirty="0">
                          <a:solidFill>
                            <a:schemeClr val="tx1"/>
                          </a:solidFill>
                          <a:latin typeface="Arial" panose="020B0604020202020204" pitchFamily="34" charset="0"/>
                          <a:cs typeface="Arial" panose="020B0604020202020204" pitchFamily="34" charset="0"/>
                        </a:rPr>
                        <a:t>No assessment</a:t>
                      </a:r>
                      <a:r>
                        <a:rPr lang="en-US" sz="1000" b="0" baseline="30000" dirty="0">
                          <a:solidFill>
                            <a:schemeClr val="tx1"/>
                          </a:solidFill>
                          <a:latin typeface="Arial" panose="020B0604020202020204" pitchFamily="34" charset="0"/>
                          <a:cs typeface="Arial" panose="020B0604020202020204" pitchFamily="34" charset="0"/>
                        </a:rPr>
                        <a:t>a</a:t>
                      </a:r>
                    </a:p>
                  </a:txBody>
                  <a:tcPr marL="55440" marR="55440" marT="36000" marB="36000"/>
                </a:tc>
                <a:tc>
                  <a:txBody>
                    <a:bodyPr/>
                    <a:lstStyle/>
                    <a:p>
                      <a:pPr algn="ctr"/>
                      <a:r>
                        <a:rPr lang="en-US" sz="1000" dirty="0">
                          <a:latin typeface="Arial" panose="020B0604020202020204" pitchFamily="34" charset="0"/>
                          <a:cs typeface="Arial" panose="020B0604020202020204" pitchFamily="34" charset="0"/>
                        </a:rPr>
                        <a:t>1 (1.7)</a:t>
                      </a:r>
                    </a:p>
                  </a:txBody>
                  <a:tcPr marL="0" marR="0" marT="36000" marB="36000"/>
                </a:tc>
                <a:tc>
                  <a:txBody>
                    <a:bodyPr/>
                    <a:lstStyle/>
                    <a:p>
                      <a:pPr algn="ctr"/>
                      <a:r>
                        <a:rPr lang="en-US" sz="1000" dirty="0">
                          <a:latin typeface="Arial" panose="020B0604020202020204" pitchFamily="34" charset="0"/>
                          <a:cs typeface="Arial" panose="020B0604020202020204" pitchFamily="34" charset="0"/>
                        </a:rPr>
                        <a:t>1 (2.4)</a:t>
                      </a:r>
                    </a:p>
                  </a:txBody>
                  <a:tcPr marL="0" marR="0" marT="36000" marB="36000"/>
                </a:tc>
                <a:tc>
                  <a:txBody>
                    <a:bodyPr/>
                    <a:lstStyle/>
                    <a:p>
                      <a:pPr algn="ctr"/>
                      <a:r>
                        <a:rPr lang="en-US" sz="1000" dirty="0">
                          <a:latin typeface="Arial" panose="020B0604020202020204" pitchFamily="34" charset="0"/>
                          <a:cs typeface="Arial" panose="020B0604020202020204" pitchFamily="34" charset="0"/>
                        </a:rPr>
                        <a:t>2 (7.1)</a:t>
                      </a:r>
                    </a:p>
                  </a:txBody>
                  <a:tcPr marL="0" marR="0" marT="36000" marB="36000"/>
                </a:tc>
                <a:extLst>
                  <a:ext uri="{0D108BD9-81ED-4DB2-BD59-A6C34878D82A}">
                    <a16:rowId xmlns:a16="http://schemas.microsoft.com/office/drawing/2014/main" val="843176883"/>
                  </a:ext>
                </a:extLst>
              </a:tr>
              <a:tr h="0">
                <a:tc>
                  <a:txBody>
                    <a:bodyPr/>
                    <a:lstStyle/>
                    <a:p>
                      <a:pPr marL="0" indent="9525">
                        <a:tabLst/>
                      </a:pPr>
                      <a:r>
                        <a:rPr lang="en-US" sz="1000" b="0" dirty="0">
                          <a:solidFill>
                            <a:schemeClr val="tx1"/>
                          </a:solidFill>
                          <a:latin typeface="Arial" panose="020B0604020202020204" pitchFamily="34" charset="0"/>
                          <a:cs typeface="Arial" panose="020B0604020202020204" pitchFamily="34" charset="0"/>
                        </a:rPr>
                        <a:t>Objective response, %</a:t>
                      </a:r>
                      <a:r>
                        <a:rPr lang="en-US" sz="1000" b="0" baseline="30000" dirty="0">
                          <a:solidFill>
                            <a:schemeClr val="tx1"/>
                          </a:solidFill>
                          <a:latin typeface="Arial" panose="020B0604020202020204" pitchFamily="34" charset="0"/>
                          <a:cs typeface="Arial" panose="020B0604020202020204" pitchFamily="34" charset="0"/>
                        </a:rPr>
                        <a:t>b</a:t>
                      </a:r>
                      <a:br>
                        <a:rPr lang="en-US" sz="1000" b="0" baseline="30000" dirty="0">
                          <a:solidFill>
                            <a:schemeClr val="tx1"/>
                          </a:solidFill>
                          <a:latin typeface="Arial" panose="020B0604020202020204" pitchFamily="34" charset="0"/>
                          <a:cs typeface="Arial" panose="020B0604020202020204" pitchFamily="34" charset="0"/>
                        </a:rPr>
                      </a:br>
                      <a:r>
                        <a:rPr lang="en-US" sz="1000" b="0" dirty="0">
                          <a:solidFill>
                            <a:schemeClr val="tx1"/>
                          </a:solidFill>
                          <a:latin typeface="Arial" panose="020B0604020202020204" pitchFamily="34" charset="0"/>
                          <a:cs typeface="Arial" panose="020B0604020202020204" pitchFamily="34" charset="0"/>
                        </a:rPr>
                        <a:t>(95% CI)</a:t>
                      </a:r>
                      <a:endParaRPr lang="en-US" sz="1000" b="0" baseline="30000" dirty="0">
                        <a:solidFill>
                          <a:schemeClr val="tx1"/>
                        </a:solidFill>
                        <a:latin typeface="Arial" panose="020B0604020202020204" pitchFamily="34" charset="0"/>
                        <a:cs typeface="Arial" panose="020B0604020202020204" pitchFamily="34" charset="0"/>
                      </a:endParaRPr>
                    </a:p>
                  </a:txBody>
                  <a:tcPr marL="55440" marR="55440" marT="36000" marB="36000"/>
                </a:tc>
                <a:tc>
                  <a:txBody>
                    <a:bodyPr/>
                    <a:lstStyle/>
                    <a:p>
                      <a:pPr algn="ctr"/>
                      <a:r>
                        <a:rPr lang="en-US" sz="1000" dirty="0">
                          <a:latin typeface="Arial" panose="020B0604020202020204" pitchFamily="34" charset="0"/>
                          <a:cs typeface="Arial" panose="020B0604020202020204" pitchFamily="34" charset="0"/>
                        </a:rPr>
                        <a:t>32.2</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(20.62-45.64)</a:t>
                      </a:r>
                    </a:p>
                  </a:txBody>
                  <a:tcPr marL="0" marR="0" marT="36000" marB="36000"/>
                </a:tc>
                <a:tc>
                  <a:txBody>
                    <a:bodyPr/>
                    <a:lstStyle/>
                    <a:p>
                      <a:pPr algn="ctr"/>
                      <a:r>
                        <a:rPr lang="en-US" sz="1000" dirty="0">
                          <a:latin typeface="Arial" panose="020B0604020202020204" pitchFamily="34" charset="0"/>
                          <a:cs typeface="Arial" panose="020B0604020202020204" pitchFamily="34" charset="0"/>
                        </a:rPr>
                        <a:t>7.1</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(1.50-19.48)</a:t>
                      </a:r>
                    </a:p>
                  </a:txBody>
                  <a:tcPr marL="0" marR="0" marT="36000" marB="36000"/>
                </a:tc>
                <a:tc>
                  <a:txBody>
                    <a:bodyPr/>
                    <a:lstStyle/>
                    <a:p>
                      <a:pPr algn="ctr"/>
                      <a:r>
                        <a:rPr lang="en-US" sz="1000" dirty="0">
                          <a:latin typeface="Arial" panose="020B0604020202020204" pitchFamily="34" charset="0"/>
                          <a:cs typeface="Arial" panose="020B0604020202020204" pitchFamily="34" charset="0"/>
                        </a:rPr>
                        <a:t>14.3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(4.03-32.67)</a:t>
                      </a:r>
                    </a:p>
                  </a:txBody>
                  <a:tcPr marL="0" marR="0" marT="36000" marB="36000"/>
                </a:tc>
                <a:extLst>
                  <a:ext uri="{0D108BD9-81ED-4DB2-BD59-A6C34878D82A}">
                    <a16:rowId xmlns:a16="http://schemas.microsoft.com/office/drawing/2014/main" val="1784305341"/>
                  </a:ext>
                </a:extLst>
              </a:tr>
              <a:tr h="0">
                <a:tc>
                  <a:txBody>
                    <a:bodyPr/>
                    <a:lstStyle/>
                    <a:p>
                      <a:pPr marL="0" indent="9525">
                        <a:tabLst/>
                      </a:pPr>
                      <a:r>
                        <a:rPr lang="en-US" sz="1000" b="0" dirty="0">
                          <a:solidFill>
                            <a:schemeClr val="tx1"/>
                          </a:solidFill>
                          <a:latin typeface="Arial" panose="020B0604020202020204" pitchFamily="34" charset="0"/>
                          <a:cs typeface="Arial" panose="020B0604020202020204" pitchFamily="34" charset="0"/>
                        </a:rPr>
                        <a:t>Disease control, %</a:t>
                      </a:r>
                      <a:r>
                        <a:rPr lang="en-US" sz="1000" b="0" baseline="30000" dirty="0">
                          <a:solidFill>
                            <a:schemeClr val="tx1"/>
                          </a:solidFill>
                          <a:latin typeface="Arial" panose="020B0604020202020204" pitchFamily="34" charset="0"/>
                          <a:cs typeface="Arial" panose="020B0604020202020204" pitchFamily="34" charset="0"/>
                        </a:rPr>
                        <a:t>c</a:t>
                      </a:r>
                    </a:p>
                    <a:p>
                      <a:pPr marL="0" indent="9525">
                        <a:tabLst/>
                      </a:pPr>
                      <a:r>
                        <a:rPr lang="en-US" sz="1000" b="0" dirty="0">
                          <a:solidFill>
                            <a:schemeClr val="tx1"/>
                          </a:solidFill>
                          <a:latin typeface="Arial" panose="020B0604020202020204" pitchFamily="34" charset="0"/>
                          <a:cs typeface="Arial" panose="020B0604020202020204" pitchFamily="34" charset="0"/>
                        </a:rPr>
                        <a:t>(95% CI)</a:t>
                      </a:r>
                      <a:endParaRPr lang="en-US" sz="1000" b="0" baseline="30000" dirty="0">
                        <a:solidFill>
                          <a:schemeClr val="tx1"/>
                        </a:solidFill>
                        <a:latin typeface="Arial" panose="020B0604020202020204" pitchFamily="34" charset="0"/>
                        <a:cs typeface="Arial" panose="020B0604020202020204" pitchFamily="34" charset="0"/>
                      </a:endParaRPr>
                    </a:p>
                  </a:txBody>
                  <a:tcPr marL="55440" marR="55440" marT="36000" marB="36000"/>
                </a:tc>
                <a:tc>
                  <a:txBody>
                    <a:bodyPr/>
                    <a:lstStyle/>
                    <a:p>
                      <a:pPr algn="ctr"/>
                      <a:r>
                        <a:rPr lang="en-US" sz="1000" dirty="0">
                          <a:latin typeface="Arial" panose="020B0604020202020204" pitchFamily="34" charset="0"/>
                          <a:cs typeface="Arial" panose="020B0604020202020204" pitchFamily="34" charset="0"/>
                        </a:rPr>
                        <a:t>88.1</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(77.07-95.09)</a:t>
                      </a:r>
                    </a:p>
                  </a:txBody>
                  <a:tcPr marL="0" marR="0" marT="36000" marB="36000"/>
                </a:tc>
                <a:tc>
                  <a:txBody>
                    <a:bodyPr/>
                    <a:lstStyle/>
                    <a:p>
                      <a:pPr algn="ctr"/>
                      <a:r>
                        <a:rPr lang="en-US" sz="1000" dirty="0">
                          <a:latin typeface="Arial" panose="020B0604020202020204" pitchFamily="34" charset="0"/>
                          <a:cs typeface="Arial" panose="020B0604020202020204" pitchFamily="34" charset="0"/>
                        </a:rPr>
                        <a:t>73.8</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(57.96-86.14)</a:t>
                      </a:r>
                    </a:p>
                  </a:txBody>
                  <a:tcPr marL="0" marR="0" marT="36000" marB="36000"/>
                </a:tc>
                <a:tc>
                  <a:txBody>
                    <a:bodyPr/>
                    <a:lstStyle/>
                    <a:p>
                      <a:pPr algn="ctr"/>
                      <a:r>
                        <a:rPr lang="en-US" sz="1000" dirty="0">
                          <a:latin typeface="Arial" panose="020B0604020202020204" pitchFamily="34" charset="0"/>
                          <a:cs typeface="Arial" panose="020B0604020202020204" pitchFamily="34" charset="0"/>
                        </a:rPr>
                        <a:t>75.0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(55.13-89.31)</a:t>
                      </a:r>
                    </a:p>
                  </a:txBody>
                  <a:tcPr marL="0" marR="0" marT="36000" marB="36000"/>
                </a:tc>
                <a:extLst>
                  <a:ext uri="{0D108BD9-81ED-4DB2-BD59-A6C34878D82A}">
                    <a16:rowId xmlns:a16="http://schemas.microsoft.com/office/drawing/2014/main" val="1994062067"/>
                  </a:ext>
                </a:extLst>
              </a:tr>
              <a:tr h="0">
                <a:tc gridSpan="4">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solidFill>
                          <a:srgbClr val="505050"/>
                        </a:solidFill>
                        <a:latin typeface="Arial" panose="020B0604020202020204" pitchFamily="34" charset="0"/>
                        <a:ea typeface="Aileron" charset="0"/>
                        <a:cs typeface="Arial" panose="020B0604020202020204" pitchFamily="34" charset="0"/>
                      </a:endParaRPr>
                    </a:p>
                  </a:txBody>
                  <a:tcPr marL="55440" marR="55440" marT="36000" marB="36000">
                    <a:noFill/>
                  </a:tcPr>
                </a:tc>
                <a:tc hMerge="1">
                  <a:txBody>
                    <a:bodyPr/>
                    <a:lstStyle/>
                    <a:p>
                      <a:endParaRPr lang="en-US"/>
                    </a:p>
                  </a:txBody>
                  <a:tcPr/>
                </a:tc>
                <a:tc hMerge="1">
                  <a:txBody>
                    <a:bodyPr/>
                    <a:lstStyle/>
                    <a:p>
                      <a:pPr algn="ctr"/>
                      <a:endParaRPr lang="en-US" sz="1000" dirty="0">
                        <a:latin typeface="Arial" panose="020B0604020202020204" pitchFamily="34" charset="0"/>
                        <a:cs typeface="Arial" panose="020B0604020202020204" pitchFamily="34" charset="0"/>
                      </a:endParaRPr>
                    </a:p>
                  </a:txBody>
                  <a:tcPr marL="55440" marR="55440" marT="36000" marB="36000"/>
                </a:tc>
                <a:tc hMerge="1">
                  <a:txBody>
                    <a:bodyPr/>
                    <a:lstStyle/>
                    <a:p>
                      <a:pPr algn="ctr"/>
                      <a:endParaRPr lang="en-US" sz="1000" dirty="0">
                        <a:latin typeface="Arial" panose="020B0604020202020204" pitchFamily="34" charset="0"/>
                        <a:cs typeface="Arial" panose="020B0604020202020204" pitchFamily="34" charset="0"/>
                      </a:endParaRPr>
                    </a:p>
                  </a:txBody>
                  <a:tcPr marL="0" marR="0" marT="36000" marB="36000"/>
                </a:tc>
                <a:extLst>
                  <a:ext uri="{0D108BD9-81ED-4DB2-BD59-A6C34878D82A}">
                    <a16:rowId xmlns:a16="http://schemas.microsoft.com/office/drawing/2014/main" val="604884860"/>
                  </a:ext>
                </a:extLst>
              </a:tr>
            </a:tbl>
          </a:graphicData>
        </a:graphic>
      </p:graphicFrame>
      <p:sp>
        <p:nvSpPr>
          <p:cNvPr id="2" name="Title 1">
            <a:extLst>
              <a:ext uri="{FF2B5EF4-FFF2-40B4-BE49-F238E27FC236}">
                <a16:creationId xmlns:a16="http://schemas.microsoft.com/office/drawing/2014/main" id="{CBF351E7-EBFD-02A0-2177-C6807F0A3C86}"/>
              </a:ext>
            </a:extLst>
          </p:cNvPr>
          <p:cNvSpPr>
            <a:spLocks noGrp="1"/>
          </p:cNvSpPr>
          <p:nvPr>
            <p:ph type="title"/>
          </p:nvPr>
        </p:nvSpPr>
        <p:spPr>
          <a:xfrm>
            <a:off x="619125" y="258763"/>
            <a:ext cx="10963275" cy="865187"/>
          </a:xfrm>
        </p:spPr>
        <p:txBody>
          <a:bodyPr/>
          <a:lstStyle/>
          <a:p>
            <a:r>
              <a:rPr lang="en-GB" dirty="0"/>
              <a:t>KRAS</a:t>
            </a:r>
            <a:r>
              <a:rPr lang="en-GB" baseline="30000" dirty="0"/>
              <a:t>G12C</a:t>
            </a:r>
            <a:r>
              <a:rPr lang="en-GB" dirty="0"/>
              <a:t> Inhibition with Sotorasib in Advanced Solid Tumours (efficacy)</a:t>
            </a:r>
          </a:p>
        </p:txBody>
      </p:sp>
      <p:sp>
        <p:nvSpPr>
          <p:cNvPr id="4" name="Slide Number Placeholder 3">
            <a:extLst>
              <a:ext uri="{FF2B5EF4-FFF2-40B4-BE49-F238E27FC236}">
                <a16:creationId xmlns:a16="http://schemas.microsoft.com/office/drawing/2014/main" id="{0C1B812B-5A62-96D5-150F-3E701C55F5FD}"/>
              </a:ext>
            </a:extLst>
          </p:cNvPr>
          <p:cNvSpPr>
            <a:spLocks noGrp="1"/>
          </p:cNvSpPr>
          <p:nvPr>
            <p:ph type="sldNum" sz="quarter" idx="4"/>
          </p:nvPr>
        </p:nvSpPr>
        <p:spPr>
          <a:xfrm>
            <a:off x="10800523" y="6428359"/>
            <a:ext cx="781877" cy="365125"/>
          </a:xfrm>
        </p:spPr>
        <p:txBody>
          <a:bodyPr/>
          <a:lstStyle/>
          <a:p>
            <a:fld id="{744321BC-6B8C-A142-A07B-D86579F389EE}" type="slidenum">
              <a:rPr lang="en-GB" smtClean="0"/>
              <a:pPr/>
              <a:t>9</a:t>
            </a:fld>
            <a:endParaRPr lang="en-GB" dirty="0"/>
          </a:p>
        </p:txBody>
      </p:sp>
      <p:sp>
        <p:nvSpPr>
          <p:cNvPr id="6" name="Content Placeholder 5">
            <a:extLst>
              <a:ext uri="{FF2B5EF4-FFF2-40B4-BE49-F238E27FC236}">
                <a16:creationId xmlns:a16="http://schemas.microsoft.com/office/drawing/2014/main" id="{5693D404-E959-6721-00DC-9FDC86F4575D}"/>
              </a:ext>
            </a:extLst>
          </p:cNvPr>
          <p:cNvSpPr>
            <a:spLocks noGrp="1"/>
          </p:cNvSpPr>
          <p:nvPr>
            <p:ph sz="quarter" idx="15"/>
          </p:nvPr>
        </p:nvSpPr>
        <p:spPr>
          <a:xfrm>
            <a:off x="620183" y="6356351"/>
            <a:ext cx="10804409" cy="365125"/>
          </a:xfrm>
        </p:spPr>
        <p:txBody>
          <a:bodyPr anchor="b"/>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aseline="30000" dirty="0">
                <a:solidFill>
                  <a:schemeClr val="tx2"/>
                </a:solidFill>
                <a:latin typeface="Arial" panose="020B0604020202020204" pitchFamily="34" charset="0"/>
                <a:cs typeface="Arial" panose="020B0604020202020204" pitchFamily="34" charset="0"/>
              </a:rPr>
              <a:t>a</a:t>
            </a:r>
            <a:r>
              <a:rPr lang="en-GB" sz="1100" dirty="0">
                <a:solidFill>
                  <a:schemeClr val="tx2"/>
                </a:solidFill>
                <a:latin typeface="Arial" panose="020B0604020202020204" pitchFamily="34" charset="0"/>
                <a:cs typeface="Arial" panose="020B0604020202020204" pitchFamily="34" charset="0"/>
              </a:rPr>
              <a:t> One patient with NSCLC withdrew consent before tumour assessment. One patient with colorectal cancer and two patients with other tumour types had clinical progression</a:t>
            </a:r>
            <a:br>
              <a:rPr lang="en-GB" sz="1100" dirty="0">
                <a:solidFill>
                  <a:schemeClr val="tx2"/>
                </a:solidFill>
                <a:latin typeface="Arial" panose="020B0604020202020204" pitchFamily="34" charset="0"/>
                <a:cs typeface="Arial" panose="020B0604020202020204" pitchFamily="34" charset="0"/>
              </a:rPr>
            </a:br>
            <a:r>
              <a:rPr lang="en-GB" sz="1100" baseline="30000" dirty="0">
                <a:solidFill>
                  <a:schemeClr val="tx2"/>
                </a:solidFill>
                <a:latin typeface="Arial" panose="020B0604020202020204" pitchFamily="34" charset="0"/>
                <a:cs typeface="Arial" panose="020B0604020202020204" pitchFamily="34" charset="0"/>
              </a:rPr>
              <a:t>b </a:t>
            </a:r>
            <a:r>
              <a:rPr lang="en-GB" sz="1100" dirty="0">
                <a:solidFill>
                  <a:schemeClr val="tx2"/>
                </a:solidFill>
                <a:latin typeface="Arial" panose="020B0604020202020204" pitchFamily="34" charset="0"/>
                <a:cs typeface="Arial" panose="020B0604020202020204" pitchFamily="34" charset="0"/>
              </a:rPr>
              <a:t>Objective response was defined as a complete or partial response</a:t>
            </a:r>
            <a:br>
              <a:rPr lang="en-GB" sz="1100" dirty="0">
                <a:solidFill>
                  <a:schemeClr val="tx2"/>
                </a:solidFill>
                <a:latin typeface="Arial" panose="020B0604020202020204" pitchFamily="34" charset="0"/>
                <a:cs typeface="Arial" panose="020B0604020202020204" pitchFamily="34" charset="0"/>
              </a:rPr>
            </a:br>
            <a:r>
              <a:rPr lang="en-GB" sz="1100" baseline="30000" dirty="0">
                <a:solidFill>
                  <a:schemeClr val="tx2"/>
                </a:solidFill>
                <a:latin typeface="Arial" panose="020B0604020202020204" pitchFamily="34" charset="0"/>
                <a:cs typeface="Arial" panose="020B0604020202020204" pitchFamily="34" charset="0"/>
              </a:rPr>
              <a:t>c </a:t>
            </a:r>
            <a:r>
              <a:rPr lang="en-GB" sz="1100" dirty="0">
                <a:solidFill>
                  <a:schemeClr val="tx2"/>
                </a:solidFill>
                <a:latin typeface="Arial" panose="020B0604020202020204" pitchFamily="34" charset="0"/>
                <a:cs typeface="Arial" panose="020B0604020202020204" pitchFamily="34" charset="0"/>
              </a:rPr>
              <a:t>Disease control was defined as a complete response, a partial response, or stable disease</a:t>
            </a:r>
            <a:endParaRPr lang="en-GB" sz="1100" dirty="0">
              <a:solidFill>
                <a:schemeClr val="tx2"/>
              </a:solidFill>
            </a:endParaRPr>
          </a:p>
          <a:p>
            <a:r>
              <a:rPr lang="en-GB" sz="1100" dirty="0">
                <a:solidFill>
                  <a:schemeClr val="tx2"/>
                </a:solidFill>
              </a:rPr>
              <a:t>CI, confidence interval; CR, complete response; </a:t>
            </a:r>
            <a:r>
              <a:rPr lang="en-GB" altLang="en-US" sz="1100" dirty="0">
                <a:solidFill>
                  <a:schemeClr val="tx2"/>
                </a:solidFill>
              </a:rPr>
              <a:t>KRAS, Kirsten rat sarcoma virus; </a:t>
            </a:r>
            <a:r>
              <a:rPr lang="en-GB" sz="1100" dirty="0">
                <a:solidFill>
                  <a:schemeClr val="tx2"/>
                </a:solidFill>
              </a:rPr>
              <a:t>NSCLC, non-small cell lung cancer; PD, progressive disease; PR, partial response; SD, stable disease</a:t>
            </a:r>
          </a:p>
          <a:p>
            <a:r>
              <a:rPr lang="en-GB" sz="1100" dirty="0">
                <a:solidFill>
                  <a:schemeClr val="tx2"/>
                </a:solidFill>
              </a:rPr>
              <a:t>Hong DS, et al. N Engl J Med. 2020;383:1207-1217</a:t>
            </a:r>
          </a:p>
        </p:txBody>
      </p:sp>
      <p:pic>
        <p:nvPicPr>
          <p:cNvPr id="8" name="Picture 7">
            <a:extLst>
              <a:ext uri="{FF2B5EF4-FFF2-40B4-BE49-F238E27FC236}">
                <a16:creationId xmlns:a16="http://schemas.microsoft.com/office/drawing/2014/main" id="{696CA10A-57DE-1926-48B7-D17E073E2335}"/>
              </a:ext>
            </a:extLst>
          </p:cNvPr>
          <p:cNvPicPr>
            <a:picLocks noChangeAspect="1"/>
          </p:cNvPicPr>
          <p:nvPr/>
        </p:nvPicPr>
        <p:blipFill>
          <a:blip r:embed="rId2"/>
          <a:srcRect l="25354" t="53379" r="13837" b="5998"/>
          <a:stretch/>
        </p:blipFill>
        <p:spPr>
          <a:xfrm>
            <a:off x="6837780" y="3500884"/>
            <a:ext cx="4315968" cy="1989735"/>
          </a:xfrm>
          <a:prstGeom prst="rect">
            <a:avLst/>
          </a:prstGeom>
        </p:spPr>
      </p:pic>
      <p:sp>
        <p:nvSpPr>
          <p:cNvPr id="35" name="TextBox 34">
            <a:extLst>
              <a:ext uri="{FF2B5EF4-FFF2-40B4-BE49-F238E27FC236}">
                <a16:creationId xmlns:a16="http://schemas.microsoft.com/office/drawing/2014/main" id="{417ED413-F94B-1AF9-95FE-B0D840286048}"/>
              </a:ext>
            </a:extLst>
          </p:cNvPr>
          <p:cNvSpPr txBox="1"/>
          <p:nvPr/>
        </p:nvSpPr>
        <p:spPr>
          <a:xfrm>
            <a:off x="5038182" y="872345"/>
            <a:ext cx="4071627" cy="184666"/>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00" normalizeH="0" dirty="0">
                <a:ln/>
                <a:solidFill>
                  <a:schemeClr val="accent1"/>
                </a:solidFill>
                <a:effectLst/>
                <a:uLnTx/>
                <a:uFillTx/>
                <a:latin typeface="Arial" panose="020B0604020202020204" pitchFamily="34" charset="0"/>
                <a:cs typeface="Arial" panose="020B0604020202020204" pitchFamily="34" charset="0"/>
                <a:sym typeface="Arial"/>
                <a:rtl val="0"/>
              </a:rPr>
              <a:t>CHANGE FROM BASELINE IN TUMOUR BURDEN</a:t>
            </a:r>
          </a:p>
        </p:txBody>
      </p:sp>
      <p:sp>
        <p:nvSpPr>
          <p:cNvPr id="36" name="TextBox 35">
            <a:extLst>
              <a:ext uri="{FF2B5EF4-FFF2-40B4-BE49-F238E27FC236}">
                <a16:creationId xmlns:a16="http://schemas.microsoft.com/office/drawing/2014/main" id="{6C9AAD19-E859-8EC6-F9C2-52A07BAA01B1}"/>
              </a:ext>
            </a:extLst>
          </p:cNvPr>
          <p:cNvSpPr txBox="1"/>
          <p:nvPr/>
        </p:nvSpPr>
        <p:spPr>
          <a:xfrm>
            <a:off x="5342337" y="1047863"/>
            <a:ext cx="128240" cy="138499"/>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60</a:t>
            </a:r>
          </a:p>
        </p:txBody>
      </p:sp>
      <p:sp>
        <p:nvSpPr>
          <p:cNvPr id="37" name="TextBox 36">
            <a:extLst>
              <a:ext uri="{FF2B5EF4-FFF2-40B4-BE49-F238E27FC236}">
                <a16:creationId xmlns:a16="http://schemas.microsoft.com/office/drawing/2014/main" id="{83661920-A33A-7626-E9B0-5B1A77872718}"/>
              </a:ext>
            </a:extLst>
          </p:cNvPr>
          <p:cNvSpPr txBox="1"/>
          <p:nvPr/>
        </p:nvSpPr>
        <p:spPr>
          <a:xfrm rot="16200000">
            <a:off x="4148836" y="1977716"/>
            <a:ext cx="1917192" cy="138499"/>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Best percent change from baseline</a:t>
            </a:r>
          </a:p>
        </p:txBody>
      </p:sp>
      <p:sp>
        <p:nvSpPr>
          <p:cNvPr id="38" name="TextBox 37">
            <a:extLst>
              <a:ext uri="{FF2B5EF4-FFF2-40B4-BE49-F238E27FC236}">
                <a16:creationId xmlns:a16="http://schemas.microsoft.com/office/drawing/2014/main" id="{90ACC5A5-4F27-0739-3706-0408BE5913B6}"/>
              </a:ext>
            </a:extLst>
          </p:cNvPr>
          <p:cNvSpPr txBox="1"/>
          <p:nvPr/>
        </p:nvSpPr>
        <p:spPr>
          <a:xfrm>
            <a:off x="7702478" y="3032585"/>
            <a:ext cx="2231380" cy="138499"/>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Patients with NSCLC receiving sotorasib</a:t>
            </a:r>
          </a:p>
        </p:txBody>
      </p:sp>
      <p:sp>
        <p:nvSpPr>
          <p:cNvPr id="39" name="TextBox 38">
            <a:extLst>
              <a:ext uri="{FF2B5EF4-FFF2-40B4-BE49-F238E27FC236}">
                <a16:creationId xmlns:a16="http://schemas.microsoft.com/office/drawing/2014/main" id="{30503061-C011-111E-780A-FF429DB67695}"/>
              </a:ext>
            </a:extLst>
          </p:cNvPr>
          <p:cNvSpPr txBox="1"/>
          <p:nvPr/>
        </p:nvSpPr>
        <p:spPr>
          <a:xfrm>
            <a:off x="5342337" y="1244713"/>
            <a:ext cx="128240" cy="138499"/>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40</a:t>
            </a:r>
          </a:p>
        </p:txBody>
      </p:sp>
      <p:sp>
        <p:nvSpPr>
          <p:cNvPr id="40" name="TextBox 39">
            <a:extLst>
              <a:ext uri="{FF2B5EF4-FFF2-40B4-BE49-F238E27FC236}">
                <a16:creationId xmlns:a16="http://schemas.microsoft.com/office/drawing/2014/main" id="{D641EB9A-5EE6-970F-B7AC-D45507C14C2A}"/>
              </a:ext>
            </a:extLst>
          </p:cNvPr>
          <p:cNvSpPr txBox="1"/>
          <p:nvPr/>
        </p:nvSpPr>
        <p:spPr>
          <a:xfrm>
            <a:off x="5342337" y="1454263"/>
            <a:ext cx="128240" cy="138499"/>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20</a:t>
            </a:r>
          </a:p>
        </p:txBody>
      </p:sp>
      <p:sp>
        <p:nvSpPr>
          <p:cNvPr id="41" name="TextBox 40">
            <a:extLst>
              <a:ext uri="{FF2B5EF4-FFF2-40B4-BE49-F238E27FC236}">
                <a16:creationId xmlns:a16="http://schemas.microsoft.com/office/drawing/2014/main" id="{26AEAF18-9FBC-9978-FF07-C92A21C93084}"/>
              </a:ext>
            </a:extLst>
          </p:cNvPr>
          <p:cNvSpPr txBox="1"/>
          <p:nvPr/>
        </p:nvSpPr>
        <p:spPr>
          <a:xfrm>
            <a:off x="5406457" y="1644763"/>
            <a:ext cx="64120" cy="138499"/>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0</a:t>
            </a:r>
          </a:p>
        </p:txBody>
      </p:sp>
      <p:sp>
        <p:nvSpPr>
          <p:cNvPr id="42" name="TextBox 41">
            <a:extLst>
              <a:ext uri="{FF2B5EF4-FFF2-40B4-BE49-F238E27FC236}">
                <a16:creationId xmlns:a16="http://schemas.microsoft.com/office/drawing/2014/main" id="{35F990C5-AD15-7DB3-458C-FAE04FA222B8}"/>
              </a:ext>
            </a:extLst>
          </p:cNvPr>
          <p:cNvSpPr txBox="1"/>
          <p:nvPr/>
        </p:nvSpPr>
        <p:spPr>
          <a:xfrm>
            <a:off x="5303865" y="1857488"/>
            <a:ext cx="166712" cy="138499"/>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-20</a:t>
            </a:r>
          </a:p>
        </p:txBody>
      </p:sp>
      <p:sp>
        <p:nvSpPr>
          <p:cNvPr id="43" name="TextBox 42">
            <a:extLst>
              <a:ext uri="{FF2B5EF4-FFF2-40B4-BE49-F238E27FC236}">
                <a16:creationId xmlns:a16="http://schemas.microsoft.com/office/drawing/2014/main" id="{32481466-4A5B-F91D-4DF3-542BCE4AF97D}"/>
              </a:ext>
            </a:extLst>
          </p:cNvPr>
          <p:cNvSpPr txBox="1"/>
          <p:nvPr/>
        </p:nvSpPr>
        <p:spPr>
          <a:xfrm>
            <a:off x="5239744" y="2860788"/>
            <a:ext cx="230833" cy="138499"/>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-120</a:t>
            </a:r>
          </a:p>
        </p:txBody>
      </p:sp>
      <p:sp>
        <p:nvSpPr>
          <p:cNvPr id="44" name="TextBox 43">
            <a:extLst>
              <a:ext uri="{FF2B5EF4-FFF2-40B4-BE49-F238E27FC236}">
                <a16:creationId xmlns:a16="http://schemas.microsoft.com/office/drawing/2014/main" id="{97340796-46B5-7AE0-BA03-8482815A6D6C}"/>
              </a:ext>
            </a:extLst>
          </p:cNvPr>
          <p:cNvSpPr txBox="1"/>
          <p:nvPr/>
        </p:nvSpPr>
        <p:spPr>
          <a:xfrm>
            <a:off x="5239744" y="2660763"/>
            <a:ext cx="230833" cy="138499"/>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-100</a:t>
            </a:r>
          </a:p>
        </p:txBody>
      </p:sp>
      <p:sp>
        <p:nvSpPr>
          <p:cNvPr id="45" name="TextBox 44">
            <a:extLst>
              <a:ext uri="{FF2B5EF4-FFF2-40B4-BE49-F238E27FC236}">
                <a16:creationId xmlns:a16="http://schemas.microsoft.com/office/drawing/2014/main" id="{31C4E8EC-FFFA-B2E1-7751-D523C967AA24}"/>
              </a:ext>
            </a:extLst>
          </p:cNvPr>
          <p:cNvSpPr txBox="1"/>
          <p:nvPr/>
        </p:nvSpPr>
        <p:spPr>
          <a:xfrm>
            <a:off x="5303865" y="2460738"/>
            <a:ext cx="166712" cy="138499"/>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-80</a:t>
            </a:r>
          </a:p>
        </p:txBody>
      </p:sp>
      <p:sp>
        <p:nvSpPr>
          <p:cNvPr id="46" name="TextBox 45">
            <a:extLst>
              <a:ext uri="{FF2B5EF4-FFF2-40B4-BE49-F238E27FC236}">
                <a16:creationId xmlns:a16="http://schemas.microsoft.com/office/drawing/2014/main" id="{94E956B7-63F2-5CBF-D17D-8DD0D7105B69}"/>
              </a:ext>
            </a:extLst>
          </p:cNvPr>
          <p:cNvSpPr txBox="1"/>
          <p:nvPr/>
        </p:nvSpPr>
        <p:spPr>
          <a:xfrm>
            <a:off x="5303865" y="2254363"/>
            <a:ext cx="166712" cy="138499"/>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-60</a:t>
            </a:r>
          </a:p>
        </p:txBody>
      </p:sp>
      <p:sp>
        <p:nvSpPr>
          <p:cNvPr id="47" name="TextBox 46">
            <a:extLst>
              <a:ext uri="{FF2B5EF4-FFF2-40B4-BE49-F238E27FC236}">
                <a16:creationId xmlns:a16="http://schemas.microsoft.com/office/drawing/2014/main" id="{0367C79F-ACAC-DAB5-8A0A-5F5D21550503}"/>
              </a:ext>
            </a:extLst>
          </p:cNvPr>
          <p:cNvSpPr txBox="1"/>
          <p:nvPr/>
        </p:nvSpPr>
        <p:spPr>
          <a:xfrm>
            <a:off x="5303865" y="2051163"/>
            <a:ext cx="166712" cy="138499"/>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-40</a:t>
            </a:r>
          </a:p>
        </p:txBody>
      </p:sp>
      <p:sp>
        <p:nvSpPr>
          <p:cNvPr id="48" name="TextBox 47">
            <a:extLst>
              <a:ext uri="{FF2B5EF4-FFF2-40B4-BE49-F238E27FC236}">
                <a16:creationId xmlns:a16="http://schemas.microsoft.com/office/drawing/2014/main" id="{4A682AD1-CEDD-FD8A-DC1C-54FD65C1DAE9}"/>
              </a:ext>
            </a:extLst>
          </p:cNvPr>
          <p:cNvSpPr txBox="1"/>
          <p:nvPr/>
        </p:nvSpPr>
        <p:spPr>
          <a:xfrm>
            <a:off x="5038182" y="3190674"/>
            <a:ext cx="4393703" cy="184666"/>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00" normalizeH="0" dirty="0">
                <a:ln/>
                <a:solidFill>
                  <a:schemeClr val="accent1"/>
                </a:solidFill>
                <a:effectLst/>
                <a:uLnTx/>
                <a:uFillTx/>
                <a:latin typeface="Arial" panose="020B0604020202020204" pitchFamily="34" charset="0"/>
                <a:cs typeface="Arial" panose="020B0604020202020204" pitchFamily="34" charset="0"/>
                <a:sym typeface="Arial"/>
                <a:rtl val="0"/>
              </a:rPr>
              <a:t>EFFECT OF SOTORASIB IN A PATIENT WITH NSCLC</a:t>
            </a:r>
          </a:p>
        </p:txBody>
      </p:sp>
      <p:sp>
        <p:nvSpPr>
          <p:cNvPr id="49" name="TextBox 48">
            <a:extLst>
              <a:ext uri="{FF2B5EF4-FFF2-40B4-BE49-F238E27FC236}">
                <a16:creationId xmlns:a16="http://schemas.microsoft.com/office/drawing/2014/main" id="{2D40C591-9F35-5985-01A7-AFD502BA7DFE}"/>
              </a:ext>
            </a:extLst>
          </p:cNvPr>
          <p:cNvSpPr txBox="1"/>
          <p:nvPr/>
        </p:nvSpPr>
        <p:spPr>
          <a:xfrm>
            <a:off x="5830270" y="3838746"/>
            <a:ext cx="945772" cy="221599"/>
          </a:xfrm>
          <a:prstGeom prst="rect">
            <a:avLst/>
          </a:prstGeom>
          <a:noFill/>
        </p:spPr>
        <p:txBody>
          <a:bodyPr wrap="none" lIns="0" tIns="0" rIns="0" bIns="0" rtlCol="0">
            <a:spAutoFit/>
          </a:bodyPr>
          <a:lstStyle/>
          <a:p>
            <a:pPr marL="0" marR="0" lvl="0" indent="0" algn="r" defTabSz="121917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Lymph node cervical</a:t>
            </a:r>
            <a:br>
              <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br>
            <a:r>
              <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deep lower right</a:t>
            </a:r>
          </a:p>
        </p:txBody>
      </p:sp>
      <p:sp>
        <p:nvSpPr>
          <p:cNvPr id="52" name="TextBox 51">
            <a:extLst>
              <a:ext uri="{FF2B5EF4-FFF2-40B4-BE49-F238E27FC236}">
                <a16:creationId xmlns:a16="http://schemas.microsoft.com/office/drawing/2014/main" id="{F05F7ABE-4988-C7A1-3EE5-161560A91632}"/>
              </a:ext>
            </a:extLst>
          </p:cNvPr>
          <p:cNvSpPr txBox="1"/>
          <p:nvPr/>
        </p:nvSpPr>
        <p:spPr>
          <a:xfrm>
            <a:off x="7122247" y="4384077"/>
            <a:ext cx="916918" cy="221599"/>
          </a:xfrm>
          <a:prstGeom prst="rect">
            <a:avLst/>
          </a:prstGeom>
          <a:solidFill>
            <a:schemeClr val="bg1"/>
          </a:solidFill>
        </p:spPr>
        <p:txBody>
          <a:bodyPr wrap="none" lIns="0" tIns="0" rIns="0" bIns="0" rtlCol="0">
            <a:spAutoFit/>
          </a:bodyPr>
          <a:lstStyle/>
          <a:p>
            <a:pPr marL="0" marR="0" lvl="0" indent="0" defTabSz="121917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Long axis: 19.1 mm</a:t>
            </a:r>
          </a:p>
          <a:p>
            <a:pPr marL="0" marR="0" lvl="0" indent="0" defTabSz="1219170" rtl="0" eaLnBrk="1" fontAlgn="auto" latinLnBrk="0" hangingPunct="1">
              <a:lnSpc>
                <a:spcPct val="90000"/>
              </a:lnSpc>
              <a:spcBef>
                <a:spcPts val="0"/>
              </a:spcBef>
              <a:spcAft>
                <a:spcPts val="0"/>
              </a:spcAft>
              <a:buClrTx/>
              <a:buSzTx/>
              <a:buFontTx/>
              <a:buNone/>
              <a:tabLst/>
              <a:defRPr/>
            </a:pPr>
            <a:r>
              <a:rPr lang="en-GB" sz="800" dirty="0">
                <a:ln/>
                <a:latin typeface="Arial" panose="020B0604020202020204" pitchFamily="34" charset="0"/>
                <a:cs typeface="Arial" panose="020B0604020202020204" pitchFamily="34" charset="0"/>
                <a:sym typeface="Arial"/>
                <a:rtl val="0"/>
              </a:rPr>
              <a:t>Short axis: 16.1 mm</a:t>
            </a:r>
            <a:endPar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endParaRPr>
          </a:p>
        </p:txBody>
      </p:sp>
      <p:sp>
        <p:nvSpPr>
          <p:cNvPr id="53" name="TextBox 52">
            <a:extLst>
              <a:ext uri="{FF2B5EF4-FFF2-40B4-BE49-F238E27FC236}">
                <a16:creationId xmlns:a16="http://schemas.microsoft.com/office/drawing/2014/main" id="{DE02F860-B7DF-4433-7639-8152C7F37271}"/>
              </a:ext>
            </a:extLst>
          </p:cNvPr>
          <p:cNvSpPr txBox="1"/>
          <p:nvPr/>
        </p:nvSpPr>
        <p:spPr>
          <a:xfrm>
            <a:off x="8566574" y="4384077"/>
            <a:ext cx="859210" cy="221599"/>
          </a:xfrm>
          <a:prstGeom prst="rect">
            <a:avLst/>
          </a:prstGeom>
          <a:solidFill>
            <a:schemeClr val="bg1"/>
          </a:solidFill>
        </p:spPr>
        <p:txBody>
          <a:bodyPr wrap="none" lIns="0" tIns="0" rIns="0" bIns="0" rtlCol="0">
            <a:spAutoFit/>
          </a:bodyPr>
          <a:lstStyle/>
          <a:p>
            <a:pPr marL="0" marR="0" lvl="0" indent="0" defTabSz="121917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Short axis: 5.0 mm</a:t>
            </a:r>
          </a:p>
          <a:p>
            <a:pPr marL="0" marR="0" lvl="0" indent="0" defTabSz="1219170" rtl="0" eaLnBrk="1" fontAlgn="auto" latinLnBrk="0" hangingPunct="1">
              <a:lnSpc>
                <a:spcPct val="90000"/>
              </a:lnSpc>
              <a:spcBef>
                <a:spcPts val="0"/>
              </a:spcBef>
              <a:spcAft>
                <a:spcPts val="0"/>
              </a:spcAft>
              <a:buClrTx/>
              <a:buSzTx/>
              <a:buFontTx/>
              <a:buNone/>
              <a:tabLst/>
              <a:defRPr/>
            </a:pPr>
            <a:r>
              <a:rPr lang="en-GB" sz="800" dirty="0">
                <a:ln/>
                <a:latin typeface="Arial" panose="020B0604020202020204" pitchFamily="34" charset="0"/>
                <a:cs typeface="Arial" panose="020B0604020202020204" pitchFamily="34" charset="0"/>
                <a:sym typeface="Arial"/>
                <a:rtl val="0"/>
              </a:rPr>
              <a:t>Too small</a:t>
            </a:r>
            <a:endPar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endParaRPr>
          </a:p>
        </p:txBody>
      </p:sp>
      <p:sp>
        <p:nvSpPr>
          <p:cNvPr id="54" name="TextBox 53">
            <a:extLst>
              <a:ext uri="{FF2B5EF4-FFF2-40B4-BE49-F238E27FC236}">
                <a16:creationId xmlns:a16="http://schemas.microsoft.com/office/drawing/2014/main" id="{D073E43C-ACDA-E1AF-469E-EAC6E325A31A}"/>
              </a:ext>
            </a:extLst>
          </p:cNvPr>
          <p:cNvSpPr txBox="1"/>
          <p:nvPr/>
        </p:nvSpPr>
        <p:spPr>
          <a:xfrm>
            <a:off x="9976274" y="4384077"/>
            <a:ext cx="859210" cy="221599"/>
          </a:xfrm>
          <a:prstGeom prst="rect">
            <a:avLst/>
          </a:prstGeom>
          <a:solidFill>
            <a:schemeClr val="bg1"/>
          </a:solidFill>
        </p:spPr>
        <p:txBody>
          <a:bodyPr wrap="none" lIns="0" tIns="0" rIns="0" bIns="0" rtlCol="0">
            <a:spAutoFit/>
          </a:bodyPr>
          <a:lstStyle/>
          <a:p>
            <a:pPr marL="0" marR="0" lvl="0" indent="0" defTabSz="121917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Short axis: 5.0 mm</a:t>
            </a:r>
          </a:p>
          <a:p>
            <a:pPr marL="0" marR="0" lvl="0" indent="0" defTabSz="1219170" rtl="0" eaLnBrk="1" fontAlgn="auto" latinLnBrk="0" hangingPunct="1">
              <a:lnSpc>
                <a:spcPct val="90000"/>
              </a:lnSpc>
              <a:spcBef>
                <a:spcPts val="0"/>
              </a:spcBef>
              <a:spcAft>
                <a:spcPts val="0"/>
              </a:spcAft>
              <a:buClrTx/>
              <a:buSzTx/>
              <a:buFontTx/>
              <a:buNone/>
              <a:tabLst/>
              <a:defRPr/>
            </a:pPr>
            <a:r>
              <a:rPr lang="en-GB" sz="800" dirty="0">
                <a:ln/>
                <a:latin typeface="Arial" panose="020B0604020202020204" pitchFamily="34" charset="0"/>
                <a:cs typeface="Arial" panose="020B0604020202020204" pitchFamily="34" charset="0"/>
                <a:sym typeface="Arial"/>
                <a:rtl val="0"/>
              </a:rPr>
              <a:t>Too small</a:t>
            </a:r>
            <a:endPar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endParaRPr>
          </a:p>
        </p:txBody>
      </p:sp>
      <p:sp>
        <p:nvSpPr>
          <p:cNvPr id="55" name="TextBox 54">
            <a:extLst>
              <a:ext uri="{FF2B5EF4-FFF2-40B4-BE49-F238E27FC236}">
                <a16:creationId xmlns:a16="http://schemas.microsoft.com/office/drawing/2014/main" id="{63C679DB-CFC1-C6DA-8525-E47281E7F4B5}"/>
              </a:ext>
            </a:extLst>
          </p:cNvPr>
          <p:cNvSpPr txBox="1"/>
          <p:nvPr/>
        </p:nvSpPr>
        <p:spPr>
          <a:xfrm>
            <a:off x="10247643" y="3386956"/>
            <a:ext cx="407163" cy="110800"/>
          </a:xfrm>
          <a:prstGeom prst="rect">
            <a:avLst/>
          </a:prstGeom>
          <a:solidFill>
            <a:schemeClr val="bg1"/>
          </a:solidFill>
        </p:spPr>
        <p:txBody>
          <a:bodyPr wrap="none" lIns="0" tIns="0" rIns="0" bIns="0" rtlCol="0">
            <a:spAutoFit/>
          </a:bodyPr>
          <a:lstStyle/>
          <a:p>
            <a:pPr marL="0" marR="0" lvl="0" indent="0" defTabSz="121917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Week 16</a:t>
            </a:r>
          </a:p>
        </p:txBody>
      </p:sp>
      <p:sp>
        <p:nvSpPr>
          <p:cNvPr id="57" name="TextBox 56">
            <a:extLst>
              <a:ext uri="{FF2B5EF4-FFF2-40B4-BE49-F238E27FC236}">
                <a16:creationId xmlns:a16="http://schemas.microsoft.com/office/drawing/2014/main" id="{3B334CAF-33AE-0F94-C63F-3822FE057047}"/>
              </a:ext>
            </a:extLst>
          </p:cNvPr>
          <p:cNvSpPr txBox="1"/>
          <p:nvPr/>
        </p:nvSpPr>
        <p:spPr>
          <a:xfrm>
            <a:off x="8782598" y="3386956"/>
            <a:ext cx="407163" cy="110800"/>
          </a:xfrm>
          <a:prstGeom prst="rect">
            <a:avLst/>
          </a:prstGeom>
          <a:solidFill>
            <a:schemeClr val="bg1"/>
          </a:solidFill>
        </p:spPr>
        <p:txBody>
          <a:bodyPr wrap="none" lIns="0" tIns="0" rIns="0" bIns="0"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Week 10</a:t>
            </a:r>
          </a:p>
        </p:txBody>
      </p:sp>
      <p:sp>
        <p:nvSpPr>
          <p:cNvPr id="58" name="TextBox 57">
            <a:extLst>
              <a:ext uri="{FF2B5EF4-FFF2-40B4-BE49-F238E27FC236}">
                <a16:creationId xmlns:a16="http://schemas.microsoft.com/office/drawing/2014/main" id="{BB2B943D-6F46-0265-8880-8CC48542A24F}"/>
              </a:ext>
            </a:extLst>
          </p:cNvPr>
          <p:cNvSpPr txBox="1"/>
          <p:nvPr/>
        </p:nvSpPr>
        <p:spPr>
          <a:xfrm>
            <a:off x="7344323" y="3386956"/>
            <a:ext cx="395942" cy="110800"/>
          </a:xfrm>
          <a:prstGeom prst="rect">
            <a:avLst/>
          </a:prstGeom>
          <a:solidFill>
            <a:schemeClr val="bg1"/>
          </a:solidFill>
        </p:spPr>
        <p:txBody>
          <a:bodyPr wrap="none" lIns="0" tIns="0" rIns="0" bIns="0"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Baseline</a:t>
            </a:r>
          </a:p>
        </p:txBody>
      </p:sp>
      <p:sp>
        <p:nvSpPr>
          <p:cNvPr id="59" name="TextBox 58">
            <a:extLst>
              <a:ext uri="{FF2B5EF4-FFF2-40B4-BE49-F238E27FC236}">
                <a16:creationId xmlns:a16="http://schemas.microsoft.com/office/drawing/2014/main" id="{DE2E40C3-02B2-2147-307F-4E7C70F813FB}"/>
              </a:ext>
            </a:extLst>
          </p:cNvPr>
          <p:cNvSpPr txBox="1"/>
          <p:nvPr/>
        </p:nvSpPr>
        <p:spPr>
          <a:xfrm>
            <a:off x="7122247" y="5521666"/>
            <a:ext cx="916918" cy="221599"/>
          </a:xfrm>
          <a:prstGeom prst="rect">
            <a:avLst/>
          </a:prstGeom>
          <a:solidFill>
            <a:schemeClr val="bg1"/>
          </a:solidFill>
        </p:spPr>
        <p:txBody>
          <a:bodyPr wrap="none" lIns="0" tIns="0" rIns="0" bIns="0" rtlCol="0">
            <a:spAutoFit/>
          </a:bodyPr>
          <a:lstStyle/>
          <a:p>
            <a:pPr marL="0" marR="0" lvl="0" indent="0" defTabSz="121917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Long axis: 39.3 mm</a:t>
            </a:r>
          </a:p>
          <a:p>
            <a:pPr marL="0" marR="0" lvl="0" indent="0" defTabSz="1219170" rtl="0" eaLnBrk="1" fontAlgn="auto" latinLnBrk="0" hangingPunct="1">
              <a:lnSpc>
                <a:spcPct val="90000"/>
              </a:lnSpc>
              <a:spcBef>
                <a:spcPts val="0"/>
              </a:spcBef>
              <a:spcAft>
                <a:spcPts val="0"/>
              </a:spcAft>
              <a:buClrTx/>
              <a:buSzTx/>
              <a:buFontTx/>
              <a:buNone/>
              <a:tabLst/>
              <a:defRPr/>
            </a:pPr>
            <a:r>
              <a:rPr lang="en-GB" sz="800" dirty="0">
                <a:ln/>
                <a:latin typeface="Arial" panose="020B0604020202020204" pitchFamily="34" charset="0"/>
                <a:cs typeface="Arial" panose="020B0604020202020204" pitchFamily="34" charset="0"/>
                <a:sym typeface="Arial"/>
                <a:rtl val="0"/>
              </a:rPr>
              <a:t>Short axis: 30.2 mm</a:t>
            </a:r>
            <a:endPar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endParaRPr>
          </a:p>
        </p:txBody>
      </p:sp>
      <p:sp>
        <p:nvSpPr>
          <p:cNvPr id="60" name="TextBox 59">
            <a:extLst>
              <a:ext uri="{FF2B5EF4-FFF2-40B4-BE49-F238E27FC236}">
                <a16:creationId xmlns:a16="http://schemas.microsoft.com/office/drawing/2014/main" id="{9044FCCA-1009-27A8-032A-9166425B34D2}"/>
              </a:ext>
            </a:extLst>
          </p:cNvPr>
          <p:cNvSpPr txBox="1"/>
          <p:nvPr/>
        </p:nvSpPr>
        <p:spPr>
          <a:xfrm>
            <a:off x="8512897" y="5521666"/>
            <a:ext cx="916918" cy="221599"/>
          </a:xfrm>
          <a:prstGeom prst="rect">
            <a:avLst/>
          </a:prstGeom>
          <a:solidFill>
            <a:schemeClr val="bg1"/>
          </a:solidFill>
        </p:spPr>
        <p:txBody>
          <a:bodyPr wrap="none" lIns="0" tIns="0" rIns="0" bIns="0" rtlCol="0">
            <a:spAutoFit/>
          </a:bodyPr>
          <a:lstStyle/>
          <a:p>
            <a:pPr marL="0" marR="0" lvl="0" indent="0" defTabSz="121917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Long axis: 30.8 mm</a:t>
            </a:r>
          </a:p>
          <a:p>
            <a:pPr marL="0" marR="0" lvl="0" indent="0" defTabSz="1219170" rtl="0" eaLnBrk="1" fontAlgn="auto" latinLnBrk="0" hangingPunct="1">
              <a:lnSpc>
                <a:spcPct val="90000"/>
              </a:lnSpc>
              <a:spcBef>
                <a:spcPts val="0"/>
              </a:spcBef>
              <a:spcAft>
                <a:spcPts val="0"/>
              </a:spcAft>
              <a:buClrTx/>
              <a:buSzTx/>
              <a:buFontTx/>
              <a:buNone/>
              <a:tabLst/>
              <a:defRPr/>
            </a:pPr>
            <a:r>
              <a:rPr lang="en-GB" sz="800" dirty="0">
                <a:ln/>
                <a:latin typeface="Arial" panose="020B0604020202020204" pitchFamily="34" charset="0"/>
                <a:cs typeface="Arial" panose="020B0604020202020204" pitchFamily="34" charset="0"/>
                <a:sym typeface="Arial"/>
                <a:rtl val="0"/>
              </a:rPr>
              <a:t>Short axis: 17.9 mm</a:t>
            </a:r>
            <a:endPar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endParaRPr>
          </a:p>
        </p:txBody>
      </p:sp>
      <p:sp>
        <p:nvSpPr>
          <p:cNvPr id="61" name="TextBox 60">
            <a:extLst>
              <a:ext uri="{FF2B5EF4-FFF2-40B4-BE49-F238E27FC236}">
                <a16:creationId xmlns:a16="http://schemas.microsoft.com/office/drawing/2014/main" id="{5F0BBB91-4660-036F-7675-4CF22880227D}"/>
              </a:ext>
            </a:extLst>
          </p:cNvPr>
          <p:cNvSpPr txBox="1"/>
          <p:nvPr/>
        </p:nvSpPr>
        <p:spPr>
          <a:xfrm>
            <a:off x="9976572" y="5521666"/>
            <a:ext cx="916918" cy="221599"/>
          </a:xfrm>
          <a:prstGeom prst="rect">
            <a:avLst/>
          </a:prstGeom>
          <a:solidFill>
            <a:schemeClr val="bg1"/>
          </a:solidFill>
        </p:spPr>
        <p:txBody>
          <a:bodyPr wrap="none" lIns="0" tIns="0" rIns="0" bIns="0" rtlCol="0">
            <a:spAutoFit/>
          </a:bodyPr>
          <a:lstStyle/>
          <a:p>
            <a:pPr marL="0" marR="0" lvl="0" indent="0" defTabSz="121917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Long axis: 28.0 mm</a:t>
            </a:r>
          </a:p>
          <a:p>
            <a:pPr marL="0" marR="0" lvl="0" indent="0" defTabSz="1219170" rtl="0" eaLnBrk="1" fontAlgn="auto" latinLnBrk="0" hangingPunct="1">
              <a:lnSpc>
                <a:spcPct val="90000"/>
              </a:lnSpc>
              <a:spcBef>
                <a:spcPts val="0"/>
              </a:spcBef>
              <a:spcAft>
                <a:spcPts val="0"/>
              </a:spcAft>
              <a:buClrTx/>
              <a:buSzTx/>
              <a:buFontTx/>
              <a:buNone/>
              <a:tabLst/>
              <a:defRPr/>
            </a:pPr>
            <a:r>
              <a:rPr lang="en-GB" sz="800" dirty="0">
                <a:ln/>
                <a:latin typeface="Arial" panose="020B0604020202020204" pitchFamily="34" charset="0"/>
                <a:cs typeface="Arial" panose="020B0604020202020204" pitchFamily="34" charset="0"/>
                <a:sym typeface="Arial"/>
                <a:rtl val="0"/>
              </a:rPr>
              <a:t>Short axis: 12.8 mm</a:t>
            </a:r>
            <a:endPar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endParaRPr>
          </a:p>
        </p:txBody>
      </p:sp>
      <p:sp>
        <p:nvSpPr>
          <p:cNvPr id="62" name="TextBox 61">
            <a:extLst>
              <a:ext uri="{FF2B5EF4-FFF2-40B4-BE49-F238E27FC236}">
                <a16:creationId xmlns:a16="http://schemas.microsoft.com/office/drawing/2014/main" id="{148041DA-1E69-353B-DD29-F83A8ED8F8AD}"/>
              </a:ext>
            </a:extLst>
          </p:cNvPr>
          <p:cNvSpPr txBox="1"/>
          <p:nvPr/>
        </p:nvSpPr>
        <p:spPr>
          <a:xfrm>
            <a:off x="6192549" y="4990874"/>
            <a:ext cx="583493" cy="110800"/>
          </a:xfrm>
          <a:prstGeom prst="rect">
            <a:avLst/>
          </a:prstGeom>
          <a:noFill/>
        </p:spPr>
        <p:txBody>
          <a:bodyPr wrap="none" lIns="0" tIns="0" rIns="0" bIns="0" rtlCol="0">
            <a:spAutoFit/>
          </a:bodyPr>
          <a:lstStyle/>
          <a:p>
            <a:pPr marL="0" marR="0" lvl="0" indent="0" algn="r" defTabSz="121917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Mediastinum</a:t>
            </a:r>
          </a:p>
        </p:txBody>
      </p:sp>
      <p:pic>
        <p:nvPicPr>
          <p:cNvPr id="66" name="Picture 65">
            <a:extLst>
              <a:ext uri="{FF2B5EF4-FFF2-40B4-BE49-F238E27FC236}">
                <a16:creationId xmlns:a16="http://schemas.microsoft.com/office/drawing/2014/main" id="{DB7DA4CD-C467-5388-BF89-50AAAE15655C}"/>
              </a:ext>
            </a:extLst>
          </p:cNvPr>
          <p:cNvPicPr>
            <a:picLocks noChangeAspect="1"/>
          </p:cNvPicPr>
          <p:nvPr/>
        </p:nvPicPr>
        <p:blipFill>
          <a:blip r:embed="rId3"/>
          <a:srcRect/>
          <a:stretch/>
        </p:blipFill>
        <p:spPr>
          <a:xfrm>
            <a:off x="5482458" y="1119193"/>
            <a:ext cx="6540500" cy="1854200"/>
          </a:xfrm>
          <a:prstGeom prst="rect">
            <a:avLst/>
          </a:prstGeom>
          <a:solidFill>
            <a:schemeClr val="bg1"/>
          </a:solidFill>
        </p:spPr>
      </p:pic>
      <p:sp>
        <p:nvSpPr>
          <p:cNvPr id="20" name="TextBox 19">
            <a:extLst>
              <a:ext uri="{FF2B5EF4-FFF2-40B4-BE49-F238E27FC236}">
                <a16:creationId xmlns:a16="http://schemas.microsoft.com/office/drawing/2014/main" id="{E9A2D34C-5300-8C3D-8123-C724C1959B34}"/>
              </a:ext>
            </a:extLst>
          </p:cNvPr>
          <p:cNvSpPr txBox="1"/>
          <p:nvPr/>
        </p:nvSpPr>
        <p:spPr>
          <a:xfrm>
            <a:off x="8501243" y="1088369"/>
            <a:ext cx="569387" cy="2308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180 mg</a:t>
            </a:r>
          </a:p>
        </p:txBody>
      </p:sp>
      <p:sp>
        <p:nvSpPr>
          <p:cNvPr id="21" name="Freeform 1882">
            <a:extLst>
              <a:ext uri="{FF2B5EF4-FFF2-40B4-BE49-F238E27FC236}">
                <a16:creationId xmlns:a16="http://schemas.microsoft.com/office/drawing/2014/main" id="{ECCFFB44-D6FB-1F3D-971A-DA18DBCC5B71}"/>
              </a:ext>
            </a:extLst>
          </p:cNvPr>
          <p:cNvSpPr/>
          <p:nvPr/>
        </p:nvSpPr>
        <p:spPr>
          <a:xfrm>
            <a:off x="8441054" y="1166514"/>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chemeClr val="accent6"/>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A9805B4-FE00-5ECB-3C86-C0B768CFE7C3}"/>
              </a:ext>
            </a:extLst>
          </p:cNvPr>
          <p:cNvSpPr txBox="1"/>
          <p:nvPr/>
        </p:nvSpPr>
        <p:spPr>
          <a:xfrm>
            <a:off x="10661483" y="1088369"/>
            <a:ext cx="569387" cy="2308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960 mg</a:t>
            </a:r>
          </a:p>
        </p:txBody>
      </p:sp>
      <p:sp>
        <p:nvSpPr>
          <p:cNvPr id="24" name="Freeform 1882">
            <a:extLst>
              <a:ext uri="{FF2B5EF4-FFF2-40B4-BE49-F238E27FC236}">
                <a16:creationId xmlns:a16="http://schemas.microsoft.com/office/drawing/2014/main" id="{091B2B8F-33CB-1699-26DF-5D1590C5DB4A}"/>
              </a:ext>
            </a:extLst>
          </p:cNvPr>
          <p:cNvSpPr/>
          <p:nvPr/>
        </p:nvSpPr>
        <p:spPr>
          <a:xfrm>
            <a:off x="10602836" y="1166514"/>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chemeClr val="tx2"/>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DB4C7AD-16B9-D982-09A9-08A3DDB0B991}"/>
              </a:ext>
            </a:extLst>
          </p:cNvPr>
          <p:cNvSpPr txBox="1"/>
          <p:nvPr/>
        </p:nvSpPr>
        <p:spPr>
          <a:xfrm>
            <a:off x="9928042" y="1088369"/>
            <a:ext cx="569387" cy="2308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720 mg</a:t>
            </a:r>
          </a:p>
        </p:txBody>
      </p:sp>
      <p:sp>
        <p:nvSpPr>
          <p:cNvPr id="27" name="Freeform 1882">
            <a:extLst>
              <a:ext uri="{FF2B5EF4-FFF2-40B4-BE49-F238E27FC236}">
                <a16:creationId xmlns:a16="http://schemas.microsoft.com/office/drawing/2014/main" id="{26388118-39C8-F47D-A682-E87C945CE3EB}"/>
              </a:ext>
            </a:extLst>
          </p:cNvPr>
          <p:cNvSpPr/>
          <p:nvPr/>
        </p:nvSpPr>
        <p:spPr>
          <a:xfrm>
            <a:off x="9869395" y="1166514"/>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rgbClr val="7030A0"/>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CD90357-5B72-1EBD-A352-A0C5F10B2F41}"/>
              </a:ext>
            </a:extLst>
          </p:cNvPr>
          <p:cNvSpPr txBox="1"/>
          <p:nvPr/>
        </p:nvSpPr>
        <p:spPr>
          <a:xfrm>
            <a:off x="9221323" y="1088369"/>
            <a:ext cx="569387" cy="23083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effectLst/>
                <a:uLnTx/>
                <a:uFillTx/>
                <a:latin typeface="Arial" panose="020B0604020202020204" pitchFamily="34" charset="0"/>
                <a:cs typeface="Arial" panose="020B0604020202020204" pitchFamily="34" charset="0"/>
                <a:sym typeface="Arial"/>
                <a:rtl val="0"/>
              </a:rPr>
              <a:t>360 mg</a:t>
            </a:r>
          </a:p>
        </p:txBody>
      </p:sp>
      <p:sp>
        <p:nvSpPr>
          <p:cNvPr id="30" name="Freeform 1882">
            <a:extLst>
              <a:ext uri="{FF2B5EF4-FFF2-40B4-BE49-F238E27FC236}">
                <a16:creationId xmlns:a16="http://schemas.microsoft.com/office/drawing/2014/main" id="{203B2494-534C-A244-0EAD-477D1CAE29BC}"/>
              </a:ext>
            </a:extLst>
          </p:cNvPr>
          <p:cNvSpPr/>
          <p:nvPr/>
        </p:nvSpPr>
        <p:spPr>
          <a:xfrm>
            <a:off x="9162676" y="1166514"/>
            <a:ext cx="91440" cy="89930"/>
          </a:xfrm>
          <a:custGeom>
            <a:avLst/>
            <a:gdLst>
              <a:gd name="connsiteX0" fmla="*/ 0 w 133408"/>
              <a:gd name="connsiteY0" fmla="*/ 0 h 88939"/>
              <a:gd name="connsiteX1" fmla="*/ 133408 w 133408"/>
              <a:gd name="connsiteY1" fmla="*/ 0 h 88939"/>
              <a:gd name="connsiteX2" fmla="*/ 133408 w 133408"/>
              <a:gd name="connsiteY2" fmla="*/ 88939 h 88939"/>
              <a:gd name="connsiteX3" fmla="*/ 0 w 133408"/>
              <a:gd name="connsiteY3" fmla="*/ 88939 h 88939"/>
            </a:gdLst>
            <a:ahLst/>
            <a:cxnLst>
              <a:cxn ang="0">
                <a:pos x="connsiteX0" y="connsiteY0"/>
              </a:cxn>
              <a:cxn ang="0">
                <a:pos x="connsiteX1" y="connsiteY1"/>
              </a:cxn>
              <a:cxn ang="0">
                <a:pos x="connsiteX2" y="connsiteY2"/>
              </a:cxn>
              <a:cxn ang="0">
                <a:pos x="connsiteX3" y="connsiteY3"/>
              </a:cxn>
            </a:cxnLst>
            <a:rect l="l" t="t" r="r" b="b"/>
            <a:pathLst>
              <a:path w="133408" h="88939">
                <a:moveTo>
                  <a:pt x="0" y="0"/>
                </a:moveTo>
                <a:lnTo>
                  <a:pt x="133408" y="0"/>
                </a:lnTo>
                <a:lnTo>
                  <a:pt x="133408" y="88939"/>
                </a:lnTo>
                <a:lnTo>
                  <a:pt x="0" y="88939"/>
                </a:lnTo>
                <a:close/>
              </a:path>
            </a:pathLst>
          </a:custGeom>
          <a:solidFill>
            <a:schemeClr val="accent1"/>
          </a:solidFill>
          <a:ln w="0" cap="flat">
            <a:noFill/>
            <a:prstDash val="solid"/>
            <a:miter/>
          </a:ln>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8737A47-2455-B732-7313-BE5598A98067}"/>
              </a:ext>
            </a:extLst>
          </p:cNvPr>
          <p:cNvSpPr txBox="1"/>
          <p:nvPr/>
        </p:nvSpPr>
        <p:spPr>
          <a:xfrm>
            <a:off x="7434075" y="1088369"/>
            <a:ext cx="973343" cy="230832"/>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GB" sz="900" b="1" dirty="0">
                <a:ln/>
                <a:latin typeface="Arial" panose="020B0604020202020204" pitchFamily="34" charset="0"/>
                <a:cs typeface="Arial" panose="020B0604020202020204" pitchFamily="34" charset="0"/>
                <a:sym typeface="Arial"/>
                <a:rtl val="0"/>
              </a:rPr>
              <a:t>Planned dose:</a:t>
            </a:r>
            <a:endParaRPr kumimoji="0" lang="en-GB" sz="900" b="1" i="0" u="none" strike="noStrike" kern="1200" cap="none" spc="0" normalizeH="0" baseline="0" dirty="0">
              <a:ln/>
              <a:effectLst/>
              <a:uLnTx/>
              <a:uFillTx/>
              <a:latin typeface="Arial" panose="020B0604020202020204" pitchFamily="34" charset="0"/>
              <a:cs typeface="Arial" panose="020B0604020202020204" pitchFamily="34" charset="0"/>
              <a:sym typeface="Arial"/>
              <a:rtl val="0"/>
            </a:endParaRPr>
          </a:p>
        </p:txBody>
      </p:sp>
      <p:sp>
        <p:nvSpPr>
          <p:cNvPr id="72" name="TextBox 71">
            <a:extLst>
              <a:ext uri="{FF2B5EF4-FFF2-40B4-BE49-F238E27FC236}">
                <a16:creationId xmlns:a16="http://schemas.microsoft.com/office/drawing/2014/main" id="{DEF0F6A2-372E-0367-00F3-9A72C46C6C15}"/>
              </a:ext>
            </a:extLst>
          </p:cNvPr>
          <p:cNvSpPr txBox="1"/>
          <p:nvPr/>
        </p:nvSpPr>
        <p:spPr>
          <a:xfrm>
            <a:off x="335360" y="1628800"/>
            <a:ext cx="4304512" cy="184666"/>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spc="100" dirty="0">
                <a:ln/>
                <a:solidFill>
                  <a:schemeClr val="accent1"/>
                </a:solidFill>
                <a:latin typeface="Arial" panose="020B0604020202020204" pitchFamily="34" charset="0"/>
                <a:cs typeface="Arial" panose="020B0604020202020204" pitchFamily="34" charset="0"/>
                <a:sym typeface="Arial"/>
                <a:rtl val="0"/>
              </a:rPr>
              <a:t>EFFICACY OF SOTORASIB IN ALL TUMOUR TYPES</a:t>
            </a:r>
            <a:endParaRPr kumimoji="0" lang="en-GB" sz="1200" b="1" i="0" u="none" strike="noStrike" kern="1200" cap="none" spc="100" normalizeH="0" dirty="0">
              <a:ln/>
              <a:solidFill>
                <a:schemeClr val="accent1"/>
              </a:solidFill>
              <a:effectLst/>
              <a:uLnTx/>
              <a:uFillTx/>
              <a:latin typeface="Arial" panose="020B060402020202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1712622678"/>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13156</TotalTime>
  <Words>6241</Words>
  <Application>Microsoft Office PowerPoint</Application>
  <PresentationFormat>Widescreen</PresentationFormat>
  <Paragraphs>993</Paragraphs>
  <Slides>26</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Abadi Extra Light</vt:lpstr>
      <vt:lpstr>Aileron</vt:lpstr>
      <vt:lpstr>-apple-system</vt:lpstr>
      <vt:lpstr>Aptos</vt:lpstr>
      <vt:lpstr>Arial</vt:lpstr>
      <vt:lpstr>Arial Narrow</vt:lpstr>
      <vt:lpstr>Calibri</vt:lpstr>
      <vt:lpstr>Helvetica</vt:lpstr>
      <vt:lpstr>Lucida Grande</vt:lpstr>
      <vt:lpstr>PT Sans Narrow</vt:lpstr>
      <vt:lpstr>Trebuchet MS</vt:lpstr>
      <vt:lpstr>Thème Office</vt:lpstr>
      <vt:lpstr>PowerPoint Presentation</vt:lpstr>
      <vt:lpstr>Precision oncology connect  Recent advances in precision oncology and future implications</vt:lpstr>
      <vt:lpstr>Developed by PRECISION ONCOLOGY COnnect</vt:lpstr>
      <vt:lpstr>Educational objectives</vt:lpstr>
      <vt:lpstr>Clinical takeaways</vt:lpstr>
      <vt:lpstr>introduction</vt:lpstr>
      <vt:lpstr>New targets: kras</vt:lpstr>
      <vt:lpstr>RAS mutant cancers: targets for precision oncology? </vt:lpstr>
      <vt:lpstr>KRASG12C Inhibition with Sotorasib in Advanced Solid Tumours (efficacy)</vt:lpstr>
      <vt:lpstr>KRASG12C Inhibition with Sotorasib in Advanced Solid Tumours (safety)</vt:lpstr>
      <vt:lpstr>KRASG12C allele specific inhibitors – single arm studies</vt:lpstr>
      <vt:lpstr>Do the lessons from KRASG12C apply to the next generation of inhibitors?</vt:lpstr>
      <vt:lpstr>Do the lessons from KRASG12C apply to the next generation of inhibitors?</vt:lpstr>
      <vt:lpstr>Best Percentage Change in Tumour Size from Baseline and Objective Response Rate in 2L+ PDAC (RMC-6236 160-300 mg)</vt:lpstr>
      <vt:lpstr>ORR and DCR in Patients with KRAS G12D PDAC Treated with RMC-9805</vt:lpstr>
      <vt:lpstr>New targets:  MTAP</vt:lpstr>
      <vt:lpstr>Background</vt:lpstr>
      <vt:lpstr>CA240-0007a phase 1 first-in-human study of BMS-986504  (PRMT5 inhibitor)</vt:lpstr>
      <vt:lpstr>Best percent change in sum of target lesion measurements</vt:lpstr>
      <vt:lpstr>Established targets</vt:lpstr>
      <vt:lpstr>Tumour agnostic precision medicine</vt:lpstr>
      <vt:lpstr>Efficacy and Safety of T-DXd in HER2-Expressing Solid Tumours</vt:lpstr>
      <vt:lpstr>Efficacy and safety of larotrectinib as first-line treatment for patients with TRK fusion cancer</vt:lpstr>
      <vt:lpstr>Efficacy and safety of larotrectinib as first-line treatment for patients with TRK fusion cancer</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448</cp:revision>
  <cp:lastPrinted>2017-02-15T09:54:46Z</cp:lastPrinted>
  <dcterms:created xsi:type="dcterms:W3CDTF">2016-10-14T09:38:18Z</dcterms:created>
  <dcterms:modified xsi:type="dcterms:W3CDTF">2024-12-16T19:17:27Z</dcterms:modified>
</cp:coreProperties>
</file>